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4"/>
    <p:sldMasterId id="2147483912" r:id="rId5"/>
    <p:sldMasterId id="2147483931" r:id="rId6"/>
    <p:sldMasterId id="2147483951" r:id="rId7"/>
  </p:sldMasterIdLst>
  <p:notesMasterIdLst>
    <p:notesMasterId r:id="rId26"/>
  </p:notesMasterIdLst>
  <p:handoutMasterIdLst>
    <p:handoutMasterId r:id="rId27"/>
  </p:handoutMasterIdLst>
  <p:sldIdLst>
    <p:sldId id="257" r:id="rId8"/>
    <p:sldId id="262" r:id="rId9"/>
    <p:sldId id="263" r:id="rId10"/>
    <p:sldId id="264" r:id="rId11"/>
    <p:sldId id="266" r:id="rId12"/>
    <p:sldId id="267" r:id="rId13"/>
    <p:sldId id="268" r:id="rId14"/>
    <p:sldId id="269" r:id="rId15"/>
    <p:sldId id="271" r:id="rId16"/>
    <p:sldId id="272" r:id="rId17"/>
    <p:sldId id="273" r:id="rId18"/>
    <p:sldId id="274" r:id="rId19"/>
    <p:sldId id="275" r:id="rId20"/>
    <p:sldId id="276" r:id="rId21"/>
    <p:sldId id="278" r:id="rId22"/>
    <p:sldId id="277" r:id="rId23"/>
    <p:sldId id="265" r:id="rId24"/>
    <p:sldId id="260" r:id="rId25"/>
  </p:sldIdLst>
  <p:sldSz cx="12192000" cy="6858000"/>
  <p:notesSz cx="9931400" cy="67945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RC" initials="NRC" lastIdx="4" clrIdx="0"/>
  <p:cmAuthor id="1" name="Nicole Franz" initials="NF" lastIdx="1" clrIdx="1"/>
  <p:cmAuthor id="2" name="Walter Williams (ESA)" initials="WW"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92C9"/>
    <a:srgbClr val="A81E3B"/>
    <a:srgbClr val="79B9CF"/>
    <a:srgbClr val="DDA63A"/>
    <a:srgbClr val="1A648C"/>
    <a:srgbClr val="EFA91F"/>
    <a:srgbClr val="EF791F"/>
    <a:srgbClr val="AB967C"/>
    <a:srgbClr val="518932"/>
    <a:srgbClr val="0082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1FC2D0-8750-3D4F-8D5A-5B3543311091}" v="10" dt="2021-03-09T13:43:54.276"/>
    <p1510:client id="{6EB5D01E-B169-AF48-B340-25BFD85F37D8}" v="28" dt="2021-03-10T10:51:21.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71" autoAdjust="0"/>
    <p:restoredTop sz="86408" autoAdjust="0"/>
  </p:normalViewPr>
  <p:slideViewPr>
    <p:cSldViewPr>
      <p:cViewPr>
        <p:scale>
          <a:sx n="110" d="100"/>
          <a:sy n="110" d="100"/>
        </p:scale>
        <p:origin x="192" y="13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169" d="100"/>
          <a:sy n="169" d="100"/>
        </p:scale>
        <p:origin x="216" y="6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4381" cy="34102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4700" y="0"/>
            <a:ext cx="4304381" cy="341028"/>
          </a:xfrm>
          <a:prstGeom prst="rect">
            <a:avLst/>
          </a:prstGeom>
        </p:spPr>
        <p:txBody>
          <a:bodyPr vert="horz" lIns="91440" tIns="45720" rIns="91440" bIns="45720" rtlCol="0"/>
          <a:lstStyle>
            <a:lvl1pPr algn="r">
              <a:defRPr sz="1200"/>
            </a:lvl1pPr>
          </a:lstStyle>
          <a:p>
            <a:fld id="{349C3301-FBA6-4D31-97D9-BCD2FD7EDC48}" type="datetimeFigureOut">
              <a:rPr lang="en-GB" smtClean="0"/>
              <a:t>22/06/2022</a:t>
            </a:fld>
            <a:endParaRPr lang="en-GB"/>
          </a:p>
        </p:txBody>
      </p:sp>
      <p:sp>
        <p:nvSpPr>
          <p:cNvPr id="4" name="Footer Placeholder 3"/>
          <p:cNvSpPr>
            <a:spLocks noGrp="1"/>
          </p:cNvSpPr>
          <p:nvPr>
            <p:ph type="ftr" sz="quarter" idx="2"/>
          </p:nvPr>
        </p:nvSpPr>
        <p:spPr>
          <a:xfrm>
            <a:off x="1" y="6453472"/>
            <a:ext cx="4304381" cy="34102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4700" y="6453472"/>
            <a:ext cx="4304381" cy="341028"/>
          </a:xfrm>
          <a:prstGeom prst="rect">
            <a:avLst/>
          </a:prstGeom>
        </p:spPr>
        <p:txBody>
          <a:bodyPr vert="horz" lIns="91440" tIns="45720" rIns="91440" bIns="45720" rtlCol="0" anchor="b"/>
          <a:lstStyle>
            <a:lvl1pPr algn="r">
              <a:defRPr sz="1200"/>
            </a:lvl1pPr>
          </a:lstStyle>
          <a:p>
            <a:fld id="{6CD4DACB-0303-4FDD-AF82-44848239193E}" type="slidenum">
              <a:rPr lang="en-GB" smtClean="0"/>
              <a:t>‹#›</a:t>
            </a:fld>
            <a:endParaRPr lang="en-GB"/>
          </a:p>
        </p:txBody>
      </p:sp>
    </p:spTree>
    <p:extLst>
      <p:ext uri="{BB962C8B-B14F-4D97-AF65-F5344CB8AC3E}">
        <p14:creationId xmlns:p14="http://schemas.microsoft.com/office/powerpoint/2010/main" val="22314323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4381" cy="339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4702" y="0"/>
            <a:ext cx="4304381" cy="339725"/>
          </a:xfrm>
          <a:prstGeom prst="rect">
            <a:avLst/>
          </a:prstGeom>
        </p:spPr>
        <p:txBody>
          <a:bodyPr vert="horz" lIns="91440" tIns="45720" rIns="91440" bIns="45720" rtlCol="0"/>
          <a:lstStyle>
            <a:lvl1pPr algn="r">
              <a:defRPr sz="1200"/>
            </a:lvl1pPr>
          </a:lstStyle>
          <a:p>
            <a:fld id="{C7CBEB2F-6753-475F-B25C-75A91B99AD33}" type="datetimeFigureOut">
              <a:rPr lang="en-GB" smtClean="0"/>
              <a:pPr/>
              <a:t>22/06/2022</a:t>
            </a:fld>
            <a:endParaRPr lang="en-GB"/>
          </a:p>
        </p:txBody>
      </p:sp>
      <p:sp>
        <p:nvSpPr>
          <p:cNvPr id="4" name="Slide Image Placeholder 3"/>
          <p:cNvSpPr>
            <a:spLocks noGrp="1" noRot="1" noChangeAspect="1"/>
          </p:cNvSpPr>
          <p:nvPr>
            <p:ph type="sldImg" idx="2"/>
          </p:nvPr>
        </p:nvSpPr>
        <p:spPr>
          <a:xfrm>
            <a:off x="2700338" y="509588"/>
            <a:ext cx="4530725" cy="2547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3140" y="3227388"/>
            <a:ext cx="7945120" cy="3057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6453687"/>
            <a:ext cx="4304381" cy="339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4702" y="6453687"/>
            <a:ext cx="4304381" cy="339725"/>
          </a:xfrm>
          <a:prstGeom prst="rect">
            <a:avLst/>
          </a:prstGeom>
        </p:spPr>
        <p:txBody>
          <a:bodyPr vert="horz" lIns="91440" tIns="45720" rIns="91440" bIns="45720" rtlCol="0" anchor="b"/>
          <a:lstStyle>
            <a:lvl1pPr algn="r">
              <a:defRPr sz="1200"/>
            </a:lvl1pPr>
          </a:lstStyle>
          <a:p>
            <a:fld id="{F181C075-0A87-4D04-85DC-C41B8B8D094E}" type="slidenum">
              <a:rPr lang="en-GB" smtClean="0"/>
              <a:pPr/>
              <a:t>‹#›</a:t>
            </a:fld>
            <a:endParaRPr lang="en-GB"/>
          </a:p>
        </p:txBody>
      </p:sp>
    </p:spTree>
    <p:extLst>
      <p:ext uri="{BB962C8B-B14F-4D97-AF65-F5344CB8AC3E}">
        <p14:creationId xmlns:p14="http://schemas.microsoft.com/office/powerpoint/2010/main" val="2016825931"/>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tion 1">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43548" y="2667000"/>
            <a:ext cx="5933452" cy="1905000"/>
          </a:xfrm>
          <a:prstGeom prst="rect">
            <a:avLst/>
          </a:prstGeom>
        </p:spPr>
        <p:txBody>
          <a:bodyPr lIns="0" anchor="t"/>
          <a:lstStyle>
            <a:lvl1pPr algn="l">
              <a:defRPr sz="4000" baseline="0">
                <a:solidFill>
                  <a:srgbClr val="5792C9"/>
                </a:solidFill>
                <a:latin typeface="Georgia" charset="0"/>
                <a:ea typeface="Georgia" charset="0"/>
                <a:cs typeface="Georgia" charset="0"/>
              </a:defRPr>
            </a:lvl1pPr>
          </a:lstStyle>
          <a:p>
            <a:r>
              <a:rPr lang="en-US" dirty="0"/>
              <a:t>Click to edit </a:t>
            </a:r>
            <a:br>
              <a:rPr lang="en-US" dirty="0"/>
            </a:br>
            <a:r>
              <a:rPr lang="en-US" dirty="0"/>
              <a:t>Master title - Option 1</a:t>
            </a:r>
          </a:p>
        </p:txBody>
      </p:sp>
      <p:sp>
        <p:nvSpPr>
          <p:cNvPr id="10" name="Text Placeholder 5"/>
          <p:cNvSpPr>
            <a:spLocks noGrp="1"/>
          </p:cNvSpPr>
          <p:nvPr>
            <p:ph type="body" sz="quarter" idx="11" hasCustomPrompt="1"/>
          </p:nvPr>
        </p:nvSpPr>
        <p:spPr>
          <a:xfrm>
            <a:off x="543548" y="5589240"/>
            <a:ext cx="5857252" cy="811560"/>
          </a:xfrm>
          <a:prstGeom prst="rect">
            <a:avLst/>
          </a:prstGeom>
        </p:spPr>
        <p:txBody>
          <a:bodyPr lIns="0"/>
          <a:lstStyle>
            <a:lvl1pPr marL="0" indent="0">
              <a:buFontTx/>
              <a:buNone/>
              <a:defRPr sz="1600" b="1">
                <a:solidFill>
                  <a:srgbClr val="5792C9"/>
                </a:solidFill>
              </a:defRPr>
            </a:lvl1pPr>
          </a:lstStyle>
          <a:p>
            <a:pPr lvl="0"/>
            <a:r>
              <a:rPr lang="en-US" dirty="0"/>
              <a:t>Click Name of the presenter</a:t>
            </a:r>
          </a:p>
        </p:txBody>
      </p:sp>
    </p:spTree>
    <p:extLst>
      <p:ext uri="{BB962C8B-B14F-4D97-AF65-F5344CB8AC3E}">
        <p14:creationId xmlns:p14="http://schemas.microsoft.com/office/powerpoint/2010/main" val="66938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ption 2 - FAO and Zero Hunger Visua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0" y="4756961"/>
            <a:ext cx="12192000" cy="1262839"/>
          </a:xfrm>
          <a:prstGeom prst="rect">
            <a:avLst/>
          </a:prstGeom>
        </p:spPr>
        <p:txBody>
          <a:bodyPr lIns="365760" tIns="46800" rIns="1224000" bIns="0" anchor="t" anchorCtr="0"/>
          <a:lstStyle>
            <a:lvl1pPr algn="l">
              <a:defRPr sz="3800">
                <a:solidFill>
                  <a:srgbClr val="5792C9"/>
                </a:solidFill>
              </a:defRPr>
            </a:lvl1pPr>
          </a:lstStyle>
          <a:p>
            <a:r>
              <a:rPr lang="en-US" dirty="0"/>
              <a:t>Click to edit Master title style - Option 2</a:t>
            </a:r>
          </a:p>
        </p:txBody>
      </p:sp>
      <p:sp>
        <p:nvSpPr>
          <p:cNvPr id="8" name="Text Placeholder 5"/>
          <p:cNvSpPr>
            <a:spLocks noGrp="1"/>
          </p:cNvSpPr>
          <p:nvPr>
            <p:ph type="body" sz="quarter" idx="11" hasCustomPrompt="1"/>
          </p:nvPr>
        </p:nvSpPr>
        <p:spPr>
          <a:xfrm>
            <a:off x="0" y="6248400"/>
            <a:ext cx="8832304" cy="360039"/>
          </a:xfrm>
          <a:prstGeom prst="rect">
            <a:avLst/>
          </a:prstGeom>
        </p:spPr>
        <p:txBody>
          <a:bodyPr lIns="365760" rIns="0"/>
          <a:lstStyle>
            <a:lvl1pPr marL="0" indent="0">
              <a:buFontTx/>
              <a:buNone/>
              <a:defRPr sz="1600" b="1">
                <a:solidFill>
                  <a:srgbClr val="5792C9"/>
                </a:solidFill>
              </a:defRPr>
            </a:lvl1pPr>
          </a:lstStyle>
          <a:p>
            <a:pPr lvl="0"/>
            <a:r>
              <a:rPr lang="en-US" dirty="0"/>
              <a:t>Click Name of the presenter</a:t>
            </a:r>
          </a:p>
        </p:txBody>
      </p:sp>
      <p:sp>
        <p:nvSpPr>
          <p:cNvPr id="10" name="Rectangle 9"/>
          <p:cNvSpPr/>
          <p:nvPr userDrawn="1"/>
        </p:nvSpPr>
        <p:spPr>
          <a:xfrm>
            <a:off x="0" y="1371600"/>
            <a:ext cx="12192000" cy="3226296"/>
          </a:xfrm>
          <a:prstGeom prst="rect">
            <a:avLst/>
          </a:prstGeom>
          <a:solidFill>
            <a:srgbClr val="79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200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8BC02D8-0EB0-0C4C-AA37-A3BC60642050}"/>
              </a:ext>
            </a:extLst>
          </p:cNvPr>
          <p:cNvSpPr>
            <a:spLocks noGrp="1"/>
          </p:cNvSpPr>
          <p:nvPr>
            <p:ph type="body" sz="quarter" idx="10"/>
          </p:nvPr>
        </p:nvSpPr>
        <p:spPr>
          <a:xfrm>
            <a:off x="0" y="762000"/>
            <a:ext cx="12192000" cy="381000"/>
          </a:xfrm>
          <a:prstGeom prst="rect">
            <a:avLst/>
          </a:prstGeom>
          <a:solidFill>
            <a:schemeClr val="accent1">
              <a:lumMod val="20000"/>
              <a:lumOff val="80000"/>
            </a:schemeClr>
          </a:solidFill>
        </p:spPr>
        <p:txBody>
          <a:bodyPr lIns="540000" anchor="ctr" anchorCtr="0"/>
          <a:lstStyle>
            <a:lvl1pPr marL="0" indent="0">
              <a:buNone/>
              <a:defRPr sz="2000" b="1">
                <a:solidFill>
                  <a:schemeClr val="accent2">
                    <a:lumMod val="75000"/>
                  </a:schemeClr>
                </a:solidFill>
              </a:defRPr>
            </a:lvl1pPr>
          </a:lstStyle>
          <a:p>
            <a:pPr lvl="0"/>
            <a:r>
              <a:rPr lang="en-GB" dirty="0"/>
              <a:t>Click to edit</a:t>
            </a:r>
            <a:endParaRPr lang="en-IT" dirty="0"/>
          </a:p>
        </p:txBody>
      </p:sp>
    </p:spTree>
    <p:extLst>
      <p:ext uri="{BB962C8B-B14F-4D97-AF65-F5344CB8AC3E}">
        <p14:creationId xmlns:p14="http://schemas.microsoft.com/office/powerpoint/2010/main" val="2462363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tion 1 ">
    <p:spTree>
      <p:nvGrpSpPr>
        <p:cNvPr id="1" name=""/>
        <p:cNvGrpSpPr/>
        <p:nvPr/>
      </p:nvGrpSpPr>
      <p:grpSpPr>
        <a:xfrm>
          <a:off x="0" y="0"/>
          <a:ext cx="0" cy="0"/>
          <a:chOff x="0" y="0"/>
          <a:chExt cx="0" cy="0"/>
        </a:xfrm>
      </p:grpSpPr>
      <p:sp>
        <p:nvSpPr>
          <p:cNvPr id="15" name="Picture Placeholder 9"/>
          <p:cNvSpPr>
            <a:spLocks noGrp="1"/>
          </p:cNvSpPr>
          <p:nvPr>
            <p:ph type="pic" sz="quarter" idx="10" hasCustomPrompt="1"/>
          </p:nvPr>
        </p:nvSpPr>
        <p:spPr>
          <a:xfrm>
            <a:off x="478800" y="1907916"/>
            <a:ext cx="5382919" cy="3599999"/>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17" name="Subtitle 2"/>
          <p:cNvSpPr>
            <a:spLocks noGrp="1"/>
          </p:cNvSpPr>
          <p:nvPr>
            <p:ph type="subTitle" idx="1" hasCustomPrompt="1"/>
          </p:nvPr>
        </p:nvSpPr>
        <p:spPr>
          <a:xfrm>
            <a:off x="6240016" y="2772024"/>
            <a:ext cx="5951983" cy="3609304"/>
          </a:xfrm>
          <a:prstGeom prst="rect">
            <a:avLst/>
          </a:prstGeom>
        </p:spPr>
        <p:txBody>
          <a:bodyPr lIns="0" tIns="0" rIns="540000" anchor="t" anchorCtr="0"/>
          <a:lstStyle>
            <a:lvl1pPr marL="162000" indent="-180000" algn="l">
              <a:buClr>
                <a:srgbClr val="5792C9"/>
              </a:buClr>
              <a:buFont typeface="Wingdings" charset="2"/>
              <a:buChar char="§"/>
              <a:defRPr sz="2000">
                <a:solidFill>
                  <a:schemeClr val="tx1"/>
                </a:solidFill>
              </a:defRPr>
            </a:lvl1pPr>
            <a:lvl2pPr marL="360000" indent="-180000" algn="l">
              <a:buClr>
                <a:srgbClr val="5792C9"/>
              </a:buClr>
              <a:buSzPct val="110000"/>
              <a:buFont typeface="Arial" charset="0"/>
              <a:buChar char="•"/>
              <a:defRPr sz="2000">
                <a:solidFill>
                  <a:schemeClr val="tx1"/>
                </a:solidFill>
              </a:defRPr>
            </a:lvl2pPr>
            <a:lvl3pPr marL="612000" indent="-216000" algn="l">
              <a:buClr>
                <a:srgbClr val="5792C9"/>
              </a:buClr>
              <a:buFont typeface=".AppleSystemUIFont" charset="-120"/>
              <a:buChar char="–"/>
              <a:defRPr sz="2000"/>
            </a:lvl3pPr>
            <a:lvl4pPr marL="864000" indent="-180000" algn="l">
              <a:buClr>
                <a:schemeClr val="tx1"/>
              </a:buClr>
              <a:buFont typeface=".AppleSystemUIFont" charset="-120"/>
              <a:buChar char="–"/>
              <a:defRPr sz="2000">
                <a:solidFill>
                  <a:schemeClr val="tx1"/>
                </a:solidFill>
              </a:defRPr>
            </a:lvl4pPr>
            <a:lvl5pPr marL="1080000" indent="-180000" algn="l">
              <a:buClr>
                <a:schemeClr val="bg2">
                  <a:lumMod val="50000"/>
                </a:schemeClr>
              </a:buClr>
              <a:buFont typeface=".AppleSystemUIFont" charset="-120"/>
              <a:buChar char="–"/>
              <a:defRPr sz="2000">
                <a:solidFill>
                  <a:schemeClr val="bg2">
                    <a:lumMod val="50000"/>
                  </a:schemeClr>
                </a:solidFill>
              </a:defRPr>
            </a:lvl5pPr>
            <a:lvl6pPr marL="1080000" indent="-180000" algn="l">
              <a:buClr>
                <a:schemeClr val="bg2">
                  <a:lumMod val="75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0"/>
            <a:r>
              <a:rPr lang="en-US" dirty="0"/>
              <a:t>List 1</a:t>
            </a:r>
          </a:p>
          <a:p>
            <a:pPr lvl="1"/>
            <a:r>
              <a:rPr lang="en-US" dirty="0"/>
              <a:t>List 2</a:t>
            </a:r>
          </a:p>
          <a:p>
            <a:pPr lvl="2"/>
            <a:r>
              <a:rPr lang="en-US" dirty="0"/>
              <a:t>List 3</a:t>
            </a:r>
          </a:p>
          <a:p>
            <a:pPr lvl="3"/>
            <a:r>
              <a:rPr lang="en-US" dirty="0"/>
              <a:t>List 4</a:t>
            </a:r>
          </a:p>
          <a:p>
            <a:pPr lvl="4"/>
            <a:r>
              <a:rPr lang="en-US" dirty="0"/>
              <a:t>List 5 </a:t>
            </a:r>
          </a:p>
        </p:txBody>
      </p:sp>
      <p:sp>
        <p:nvSpPr>
          <p:cNvPr id="14" name="Title Placeholder 1">
            <a:extLst>
              <a:ext uri="{FF2B5EF4-FFF2-40B4-BE49-F238E27FC236}">
                <a16:creationId xmlns:a16="http://schemas.microsoft.com/office/drawing/2014/main" id="{99583D8E-5B3B-3843-83A2-A85ED263569D}"/>
              </a:ext>
            </a:extLst>
          </p:cNvPr>
          <p:cNvSpPr>
            <a:spLocks noGrp="1"/>
          </p:cNvSpPr>
          <p:nvPr>
            <p:ph type="title" hasCustomPrompt="1"/>
          </p:nvPr>
        </p:nvSpPr>
        <p:spPr>
          <a:xfrm>
            <a:off x="6220138" y="1853836"/>
            <a:ext cx="5951983" cy="863895"/>
          </a:xfrm>
          <a:prstGeom prst="rect">
            <a:avLst/>
          </a:prstGeom>
          <a:noFill/>
        </p:spPr>
        <p:txBody>
          <a:bodyPr vert="horz" lIns="0" tIns="0" rIns="540000" bIns="45720" rtlCol="0" anchor="t" anchorCtr="0">
            <a:noAutofit/>
          </a:bodyPr>
          <a:lstStyle>
            <a:lvl1pPr>
              <a:defRPr sz="2400" b="1">
                <a:solidFill>
                  <a:srgbClr val="5792C9"/>
                </a:solidFill>
                <a:latin typeface="+mn-lt"/>
              </a:defRPr>
            </a:lvl1pPr>
          </a:lstStyle>
          <a:p>
            <a:r>
              <a:rPr lang="en-US" dirty="0"/>
              <a:t>Click to edit Section title</a:t>
            </a:r>
            <a:br>
              <a:rPr lang="en-US" dirty="0"/>
            </a:br>
            <a:r>
              <a:rPr lang="en-US" dirty="0"/>
              <a:t>lorem ipsum</a:t>
            </a:r>
          </a:p>
        </p:txBody>
      </p:sp>
      <p:sp>
        <p:nvSpPr>
          <p:cNvPr id="9" name="Text Placeholder 3">
            <a:extLst>
              <a:ext uri="{FF2B5EF4-FFF2-40B4-BE49-F238E27FC236}">
                <a16:creationId xmlns:a16="http://schemas.microsoft.com/office/drawing/2014/main" id="{B9B8B1AB-0456-5B42-A4A1-0AB7E90500FA}"/>
              </a:ext>
            </a:extLst>
          </p:cNvPr>
          <p:cNvSpPr>
            <a:spLocks noGrp="1"/>
          </p:cNvSpPr>
          <p:nvPr>
            <p:ph type="body" sz="quarter" idx="11"/>
          </p:nvPr>
        </p:nvSpPr>
        <p:spPr>
          <a:xfrm>
            <a:off x="0" y="762000"/>
            <a:ext cx="12192000" cy="381000"/>
          </a:xfrm>
          <a:prstGeom prst="rect">
            <a:avLst/>
          </a:prstGeom>
          <a:solidFill>
            <a:schemeClr val="accent1">
              <a:lumMod val="20000"/>
              <a:lumOff val="80000"/>
            </a:schemeClr>
          </a:solidFill>
        </p:spPr>
        <p:txBody>
          <a:bodyPr lIns="540000" anchor="ctr" anchorCtr="0"/>
          <a:lstStyle>
            <a:lvl1pPr marL="0" indent="0">
              <a:buNone/>
              <a:defRPr sz="2000" b="1">
                <a:solidFill>
                  <a:schemeClr val="accent2">
                    <a:lumMod val="75000"/>
                  </a:schemeClr>
                </a:solidFill>
              </a:defRPr>
            </a:lvl1pPr>
          </a:lstStyle>
          <a:p>
            <a:pPr lvl="0"/>
            <a:r>
              <a:rPr lang="en-GB" dirty="0"/>
              <a:t>Click to edit</a:t>
            </a:r>
            <a:endParaRPr lang="en-IT" dirty="0"/>
          </a:p>
        </p:txBody>
      </p:sp>
    </p:spTree>
    <p:extLst>
      <p:ext uri="{BB962C8B-B14F-4D97-AF65-F5344CB8AC3E}">
        <p14:creationId xmlns:p14="http://schemas.microsoft.com/office/powerpoint/2010/main" val="1792729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tion 2">
    <p:spTree>
      <p:nvGrpSpPr>
        <p:cNvPr id="1" name=""/>
        <p:cNvGrpSpPr/>
        <p:nvPr/>
      </p:nvGrpSpPr>
      <p:grpSpPr>
        <a:xfrm>
          <a:off x="0" y="0"/>
          <a:ext cx="0" cy="0"/>
          <a:chOff x="0" y="0"/>
          <a:chExt cx="0" cy="0"/>
        </a:xfrm>
      </p:grpSpPr>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980000"/>
            <a:ext cx="7104112" cy="4176457"/>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None/>
              <a:defRPr sz="2000"/>
            </a:lvl2pPr>
            <a:lvl3pPr marL="360000" indent="-180000" algn="l">
              <a:buClr>
                <a:srgbClr val="5792C9"/>
              </a:buClr>
              <a:buSzPct val="110000"/>
              <a:buFont typeface="Arial" charset="0"/>
              <a:buNone/>
              <a:defRPr sz="2000"/>
            </a:lvl3pPr>
            <a:lvl4pPr marL="576000" indent="-216000" algn="l">
              <a:buClr>
                <a:srgbClr val="5792C9"/>
              </a:buClr>
              <a:buFont typeface=".AppleSystemUIFont" charset="-120"/>
              <a:buNone/>
              <a:defRPr sz="2000"/>
            </a:lvl4pPr>
            <a:lvl5pPr marL="792000" indent="-216000" algn="l">
              <a:buFont typeface=".AppleSystemUIFont" charset="-120"/>
              <a:buNone/>
              <a:defRPr sz="2000"/>
            </a:lvl5pPr>
            <a:lvl6pPr marL="1044000" indent="-216000" algn="l">
              <a:buClr>
                <a:schemeClr val="bg2">
                  <a:lumMod val="50000"/>
                </a:schemeClr>
              </a:buClr>
              <a:buFont typeface=".AppleSystemUIFont" charset="-120"/>
              <a:buNone/>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dirty="0"/>
              <a:t>Click to edit txt</a:t>
            </a:r>
          </a:p>
        </p:txBody>
      </p:sp>
      <p:sp>
        <p:nvSpPr>
          <p:cNvPr id="9" name="Picture Placeholder 9"/>
          <p:cNvSpPr>
            <a:spLocks noGrp="1"/>
          </p:cNvSpPr>
          <p:nvPr>
            <p:ph type="pic" sz="quarter" idx="10" hasCustomPrompt="1"/>
          </p:nvPr>
        </p:nvSpPr>
        <p:spPr>
          <a:xfrm>
            <a:off x="7391400" y="1980000"/>
            <a:ext cx="4320000" cy="2902967"/>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Picture/Figure</a:t>
            </a:r>
            <a:endParaRPr lang="en-US" dirty="0"/>
          </a:p>
        </p:txBody>
      </p:sp>
      <p:sp>
        <p:nvSpPr>
          <p:cNvPr id="6" name="Text Placeholder 3">
            <a:extLst>
              <a:ext uri="{FF2B5EF4-FFF2-40B4-BE49-F238E27FC236}">
                <a16:creationId xmlns:a16="http://schemas.microsoft.com/office/drawing/2014/main" id="{FF86A1DB-BD82-C04C-A94B-6A65F1B3AAB2}"/>
              </a:ext>
            </a:extLst>
          </p:cNvPr>
          <p:cNvSpPr>
            <a:spLocks noGrp="1"/>
          </p:cNvSpPr>
          <p:nvPr>
            <p:ph type="body" sz="quarter" idx="11"/>
          </p:nvPr>
        </p:nvSpPr>
        <p:spPr>
          <a:xfrm>
            <a:off x="0" y="762000"/>
            <a:ext cx="12192000" cy="381000"/>
          </a:xfrm>
          <a:prstGeom prst="rect">
            <a:avLst/>
          </a:prstGeom>
          <a:solidFill>
            <a:schemeClr val="accent1">
              <a:lumMod val="20000"/>
              <a:lumOff val="80000"/>
            </a:schemeClr>
          </a:solidFill>
        </p:spPr>
        <p:txBody>
          <a:bodyPr lIns="540000" anchor="ctr" anchorCtr="0"/>
          <a:lstStyle>
            <a:lvl1pPr marL="0" indent="0">
              <a:buNone/>
              <a:defRPr sz="2000" b="1">
                <a:solidFill>
                  <a:schemeClr val="accent2">
                    <a:lumMod val="75000"/>
                  </a:schemeClr>
                </a:solidFill>
              </a:defRPr>
            </a:lvl1pPr>
          </a:lstStyle>
          <a:p>
            <a:pPr lvl="0"/>
            <a:r>
              <a:rPr lang="en-GB" dirty="0"/>
              <a:t>Click to edit</a:t>
            </a:r>
            <a:endParaRPr lang="en-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ption 2">
    <p:spTree>
      <p:nvGrpSpPr>
        <p:cNvPr id="1" name=""/>
        <p:cNvGrpSpPr/>
        <p:nvPr/>
      </p:nvGrpSpPr>
      <p:grpSpPr>
        <a:xfrm>
          <a:off x="0" y="0"/>
          <a:ext cx="0" cy="0"/>
          <a:chOff x="0" y="0"/>
          <a:chExt cx="0" cy="0"/>
        </a:xfrm>
      </p:grpSpPr>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980000"/>
            <a:ext cx="11963400" cy="4176457"/>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None/>
              <a:defRPr sz="2000"/>
            </a:lvl2pPr>
            <a:lvl3pPr marL="360000" indent="-180000" algn="l">
              <a:buClr>
                <a:srgbClr val="5792C9"/>
              </a:buClr>
              <a:buSzPct val="110000"/>
              <a:buFont typeface="Arial" charset="0"/>
              <a:buNone/>
              <a:defRPr sz="2000"/>
            </a:lvl3pPr>
            <a:lvl4pPr marL="576000" indent="-216000" algn="l">
              <a:buClr>
                <a:srgbClr val="5792C9"/>
              </a:buClr>
              <a:buFont typeface=".AppleSystemUIFont" charset="-120"/>
              <a:buNone/>
              <a:defRPr sz="2000"/>
            </a:lvl4pPr>
            <a:lvl5pPr marL="792000" indent="-216000" algn="l">
              <a:buFont typeface=".AppleSystemUIFont" charset="-120"/>
              <a:buNone/>
              <a:defRPr sz="2000"/>
            </a:lvl5pPr>
            <a:lvl6pPr marL="1044000" indent="-216000" algn="l">
              <a:buClr>
                <a:schemeClr val="bg2">
                  <a:lumMod val="50000"/>
                </a:schemeClr>
              </a:buClr>
              <a:buFont typeface=".AppleSystemUIFont" charset="-120"/>
              <a:buNone/>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dirty="0"/>
              <a:t>Click to edit txt</a:t>
            </a:r>
          </a:p>
        </p:txBody>
      </p:sp>
      <p:sp>
        <p:nvSpPr>
          <p:cNvPr id="5" name="Text Placeholder 3">
            <a:extLst>
              <a:ext uri="{FF2B5EF4-FFF2-40B4-BE49-F238E27FC236}">
                <a16:creationId xmlns:a16="http://schemas.microsoft.com/office/drawing/2014/main" id="{B0AC8013-A44B-0246-A89E-5D0C202E9CC4}"/>
              </a:ext>
            </a:extLst>
          </p:cNvPr>
          <p:cNvSpPr>
            <a:spLocks noGrp="1"/>
          </p:cNvSpPr>
          <p:nvPr>
            <p:ph type="body" sz="quarter" idx="10"/>
          </p:nvPr>
        </p:nvSpPr>
        <p:spPr>
          <a:xfrm>
            <a:off x="0" y="762000"/>
            <a:ext cx="12192000" cy="381000"/>
          </a:xfrm>
          <a:prstGeom prst="rect">
            <a:avLst/>
          </a:prstGeom>
          <a:solidFill>
            <a:schemeClr val="accent1">
              <a:lumMod val="20000"/>
              <a:lumOff val="80000"/>
            </a:schemeClr>
          </a:solidFill>
        </p:spPr>
        <p:txBody>
          <a:bodyPr lIns="540000" anchor="ctr" anchorCtr="0"/>
          <a:lstStyle>
            <a:lvl1pPr marL="0" indent="0">
              <a:buNone/>
              <a:defRPr sz="2000" b="1">
                <a:solidFill>
                  <a:schemeClr val="accent2">
                    <a:lumMod val="75000"/>
                  </a:schemeClr>
                </a:solidFill>
              </a:defRPr>
            </a:lvl1pPr>
          </a:lstStyle>
          <a:p>
            <a:pPr lvl="0"/>
            <a:r>
              <a:rPr lang="en-GB" dirty="0"/>
              <a:t>Click to edit</a:t>
            </a:r>
            <a:endParaRPr lang="en-IT" dirty="0"/>
          </a:p>
        </p:txBody>
      </p:sp>
    </p:spTree>
    <p:extLst>
      <p:ext uri="{BB962C8B-B14F-4D97-AF65-F5344CB8AC3E}">
        <p14:creationId xmlns:p14="http://schemas.microsoft.com/office/powerpoint/2010/main" val="45757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53EF-5877-430E-9E0F-107AC70E8CF2}"/>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CB0C69C2-7355-49AE-9599-54FF44AE035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C8C2D96-B79F-4F87-A555-E4E2B1B4C920}"/>
              </a:ext>
            </a:extLst>
          </p:cNvPr>
          <p:cNvSpPr>
            <a:spLocks noGrp="1"/>
          </p:cNvSpPr>
          <p:nvPr>
            <p:ph type="dt" sz="half" idx="10"/>
          </p:nvPr>
        </p:nvSpPr>
        <p:spPr/>
        <p:txBody>
          <a:bodyPr/>
          <a:lstStyle/>
          <a:p>
            <a:fld id="{49C90E9E-3C89-404E-A722-7BBBF989E9C1}" type="datetimeFigureOut">
              <a:rPr lang="en-ZA" smtClean="0"/>
              <a:t>2022/06/22</a:t>
            </a:fld>
            <a:endParaRPr lang="en-ZA"/>
          </a:p>
        </p:txBody>
      </p:sp>
      <p:sp>
        <p:nvSpPr>
          <p:cNvPr id="5" name="Footer Placeholder 4">
            <a:extLst>
              <a:ext uri="{FF2B5EF4-FFF2-40B4-BE49-F238E27FC236}">
                <a16:creationId xmlns:a16="http://schemas.microsoft.com/office/drawing/2014/main" id="{E892E729-1A73-4604-AC31-32CEC12DD55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546B769E-C341-4266-8CF6-70609BFA7797}"/>
              </a:ext>
            </a:extLst>
          </p:cNvPr>
          <p:cNvSpPr>
            <a:spLocks noGrp="1"/>
          </p:cNvSpPr>
          <p:nvPr>
            <p:ph type="sldNum" sz="quarter" idx="12"/>
          </p:nvPr>
        </p:nvSpPr>
        <p:spPr/>
        <p:txBody>
          <a:bodyPr/>
          <a:lstStyle/>
          <a:p>
            <a:fld id="{158B546E-BBA9-42A7-9BAB-F13965F1900D}" type="slidenum">
              <a:rPr lang="en-ZA" smtClean="0"/>
              <a:t>‹#›</a:t>
            </a:fld>
            <a:endParaRPr lang="en-ZA"/>
          </a:p>
        </p:txBody>
      </p:sp>
    </p:spTree>
    <p:extLst>
      <p:ext uri="{BB962C8B-B14F-4D97-AF65-F5344CB8AC3E}">
        <p14:creationId xmlns:p14="http://schemas.microsoft.com/office/powerpoint/2010/main" val="1702030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tion 1">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0" y="4724400"/>
            <a:ext cx="12221936" cy="2448272"/>
          </a:xfrm>
          <a:prstGeom prst="rect">
            <a:avLst/>
          </a:prstGeom>
        </p:spPr>
        <p:txBody>
          <a:bodyPr lIns="2160000" tIns="46800" rIns="2160000" anchor="t"/>
          <a:lstStyle>
            <a:lvl1pPr algn="ctr">
              <a:defRPr sz="4800" baseline="0">
                <a:solidFill>
                  <a:srgbClr val="5792C9"/>
                </a:solidFill>
                <a:latin typeface="Georgia" charset="0"/>
                <a:ea typeface="Georgia" charset="0"/>
                <a:cs typeface="Georgia" charset="0"/>
              </a:defRPr>
            </a:lvl1pPr>
          </a:lstStyle>
          <a:p>
            <a:r>
              <a:rPr lang="en-US" dirty="0"/>
              <a:t>Click to edit Thank you</a:t>
            </a:r>
          </a:p>
        </p:txBody>
      </p:sp>
    </p:spTree>
    <p:extLst>
      <p:ext uri="{BB962C8B-B14F-4D97-AF65-F5344CB8AC3E}">
        <p14:creationId xmlns:p14="http://schemas.microsoft.com/office/powerpoint/2010/main" val="5531485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5.xml"/><Relationship Id="rId7"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3.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4.xml"/><Relationship Id="rId1" Type="http://schemas.openxmlformats.org/officeDocument/2006/relationships/slideLayout" Target="../slideLayouts/slideLayout8.xml"/><Relationship Id="rId5" Type="http://schemas.openxmlformats.org/officeDocument/2006/relationships/image" Target="../media/image10.jpg"/><Relationship Id="rId4" Type="http://schemas.openxmlformats.org/officeDocument/2006/relationships/image" Target="../media/image9.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4E5AA658-E6B0-6744-8383-31D5D073753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333"/>
          <a:stretch/>
        </p:blipFill>
        <p:spPr>
          <a:xfrm>
            <a:off x="6470413" y="0"/>
            <a:ext cx="5299845" cy="6629400"/>
          </a:xfrm>
          <a:prstGeom prst="rect">
            <a:avLst/>
          </a:prstGeom>
        </p:spPr>
      </p:pic>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29599" y="5410200"/>
            <a:ext cx="2471493" cy="1447800"/>
          </a:xfrm>
          <a:prstGeom prst="rect">
            <a:avLst/>
          </a:prstGeom>
        </p:spPr>
      </p:pic>
      <p:cxnSp>
        <p:nvCxnSpPr>
          <p:cNvPr id="6" name="Connettore 1 5">
            <a:extLst>
              <a:ext uri="{FF2B5EF4-FFF2-40B4-BE49-F238E27FC236}">
                <a16:creationId xmlns:a16="http://schemas.microsoft.com/office/drawing/2014/main" id="{E0F49708-37C0-0147-AC77-5774DCB79EAE}"/>
              </a:ext>
            </a:extLst>
          </p:cNvPr>
          <p:cNvCxnSpPr>
            <a:cxnSpLocks/>
          </p:cNvCxnSpPr>
          <p:nvPr userDrawn="1"/>
        </p:nvCxnSpPr>
        <p:spPr>
          <a:xfrm>
            <a:off x="1343472" y="5538495"/>
            <a:ext cx="77768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 text&#10;&#10;Description automatically generated with medium confidence">
            <a:extLst>
              <a:ext uri="{FF2B5EF4-FFF2-40B4-BE49-F238E27FC236}">
                <a16:creationId xmlns:a16="http://schemas.microsoft.com/office/drawing/2014/main" id="{DA73A5C9-08DB-204D-9B75-9D251DBDC1A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04799" y="228599"/>
            <a:ext cx="5053697" cy="1371567"/>
          </a:xfrm>
          <a:prstGeom prst="rect">
            <a:avLst/>
          </a:prstGeom>
        </p:spPr>
      </p:pic>
    </p:spTree>
    <p:extLst>
      <p:ext uri="{BB962C8B-B14F-4D97-AF65-F5344CB8AC3E}">
        <p14:creationId xmlns:p14="http://schemas.microsoft.com/office/powerpoint/2010/main" val="1998400747"/>
      </p:ext>
    </p:extLst>
  </p:cSld>
  <p:clrMap bg1="lt1" tx1="dk1" bg2="lt2" tx2="dk2" accent1="accent1" accent2="accent2" accent3="accent3" accent4="accent4" accent5="accent5" accent6="accent6" hlink="hlink" folHlink="folHlink"/>
  <p:sldLayoutIdLst>
    <p:sldLayoutId id="21474839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3352" y="233708"/>
            <a:ext cx="4176465" cy="963044"/>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t="9129" r="4145"/>
          <a:stretch/>
        </p:blipFill>
        <p:spPr>
          <a:xfrm>
            <a:off x="5505078" y="-76200"/>
            <a:ext cx="6686922" cy="1524000"/>
          </a:xfrm>
          <a:prstGeom prst="rect">
            <a:avLst/>
          </a:prstGeom>
        </p:spPr>
      </p:pic>
      <p:pic>
        <p:nvPicPr>
          <p:cNvPr id="5" name="Picture 4" descr="Graphical user interface, text&#10;&#10;Description automatically generated with medium confidence">
            <a:extLst>
              <a:ext uri="{FF2B5EF4-FFF2-40B4-BE49-F238E27FC236}">
                <a16:creationId xmlns:a16="http://schemas.microsoft.com/office/drawing/2014/main" id="{69AC8F10-AE87-DB4C-B338-A443E41A2BA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04799" y="228599"/>
            <a:ext cx="5053697" cy="1371567"/>
          </a:xfrm>
          <a:prstGeom prst="rect">
            <a:avLst/>
          </a:prstGeom>
        </p:spPr>
      </p:pic>
      <p:pic>
        <p:nvPicPr>
          <p:cNvPr id="7" name="Picture 6">
            <a:extLst>
              <a:ext uri="{FF2B5EF4-FFF2-40B4-BE49-F238E27FC236}">
                <a16:creationId xmlns:a16="http://schemas.microsoft.com/office/drawing/2014/main" id="{C35EA6E1-9DCF-3F4D-A79E-48B4792FC4C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982200" y="5562030"/>
            <a:ext cx="2057401" cy="1205225"/>
          </a:xfrm>
          <a:prstGeom prst="rect">
            <a:avLst/>
          </a:prstGeom>
        </p:spPr>
      </p:pic>
    </p:spTree>
    <p:extLst>
      <p:ext uri="{BB962C8B-B14F-4D97-AF65-F5344CB8AC3E}">
        <p14:creationId xmlns:p14="http://schemas.microsoft.com/office/powerpoint/2010/main" val="721018584"/>
      </p:ext>
    </p:extLst>
  </p:cSld>
  <p:clrMap bg1="lt1" tx1="dk1" bg2="lt2" tx2="dk2" accent1="accent1" accent2="accent2" accent3="accent3" accent4="accent4" accent5="accent5" accent6="accent6" hlink="hlink" folHlink="folHlink"/>
  <p:sldLayoutIdLst>
    <p:sldLayoutId id="2147483929" r:id="rId1"/>
  </p:sldLayoutIdLst>
  <p:txStyles>
    <p:titleStyle>
      <a:lvl1pPr algn="l" defTabSz="914400" rtl="0" eaLnBrk="1" latinLnBrk="0" hangingPunct="1">
        <a:lnSpc>
          <a:spcPct val="90000"/>
        </a:lnSpc>
        <a:spcBef>
          <a:spcPct val="0"/>
        </a:spcBef>
        <a:buNone/>
        <a:defRPr sz="4600" kern="1200">
          <a:solidFill>
            <a:srgbClr val="5792C9"/>
          </a:solidFill>
          <a:latin typeface="Georgia" charset="0"/>
          <a:ea typeface="Georgia" charset="0"/>
          <a:cs typeface="Georgia" charset="0"/>
        </a:defRPr>
      </a:lvl1pPr>
    </p:titleStyle>
    <p:bodyStyle>
      <a:lvl1pPr marL="0" indent="0" algn="l" defTabSz="914400" rtl="0" eaLnBrk="1" latinLnBrk="0" hangingPunct="1">
        <a:lnSpc>
          <a:spcPct val="90000"/>
        </a:lnSpc>
        <a:spcBef>
          <a:spcPts val="1000"/>
        </a:spcBef>
        <a:buFontTx/>
        <a:buNone/>
        <a:defRPr sz="2200" b="1" kern="1200">
          <a:solidFill>
            <a:srgbClr val="5792C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3E15A4BE-7ABE-DF40-A23A-D8D0779B4CD1}"/>
              </a:ext>
            </a:extLst>
          </p:cNvPr>
          <p:cNvSpPr txBox="1">
            <a:spLocks/>
          </p:cNvSpPr>
          <p:nvPr userDrawn="1"/>
        </p:nvSpPr>
        <p:spPr>
          <a:xfrm>
            <a:off x="7772400" y="6435622"/>
            <a:ext cx="4419600" cy="323462"/>
          </a:xfrm>
          <a:prstGeom prst="rect">
            <a:avLst/>
          </a:prstGeom>
        </p:spPr>
        <p:txBody>
          <a:bodyPr lIns="540000" rIns="540000" anchor="ctr" anchorCtr="0"/>
          <a:lstStyle>
            <a:lvl1pPr marL="0" indent="0" algn="l" defTabSz="914400" rtl="0" eaLnBrk="1" latinLnBrk="0" hangingPunct="1">
              <a:lnSpc>
                <a:spcPct val="90000"/>
              </a:lnSpc>
              <a:spcBef>
                <a:spcPts val="1000"/>
              </a:spcBef>
              <a:buFontTx/>
              <a:buNone/>
              <a:defRPr sz="1400" b="0" kern="1200">
                <a:solidFill>
                  <a:srgbClr val="5792C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sz="1200" dirty="0"/>
              <a:t>Click to edit meeting date, place and date</a:t>
            </a:r>
          </a:p>
        </p:txBody>
      </p:sp>
      <p:sp>
        <p:nvSpPr>
          <p:cNvPr id="7" name="Text Placeholder 5">
            <a:extLst>
              <a:ext uri="{FF2B5EF4-FFF2-40B4-BE49-F238E27FC236}">
                <a16:creationId xmlns:a16="http://schemas.microsoft.com/office/drawing/2014/main" id="{72D57D88-5805-5545-B341-1B1D6CAE210A}"/>
              </a:ext>
            </a:extLst>
          </p:cNvPr>
          <p:cNvSpPr txBox="1">
            <a:spLocks/>
          </p:cNvSpPr>
          <p:nvPr userDrawn="1"/>
        </p:nvSpPr>
        <p:spPr>
          <a:xfrm>
            <a:off x="0" y="6435622"/>
            <a:ext cx="8610600" cy="323459"/>
          </a:xfrm>
          <a:prstGeom prst="rect">
            <a:avLst/>
          </a:prstGeom>
        </p:spPr>
        <p:txBody>
          <a:bodyPr lIns="540000" rIns="540000" anchor="ctr" anchorCtr="0"/>
          <a:lstStyle>
            <a:lvl1pPr marL="0" indent="0" algn="l" defTabSz="914400" rtl="0" eaLnBrk="1" latinLnBrk="0" hangingPunct="1">
              <a:lnSpc>
                <a:spcPct val="90000"/>
              </a:lnSpc>
              <a:spcBef>
                <a:spcPts val="1000"/>
              </a:spcBef>
              <a:buFontTx/>
              <a:buNone/>
              <a:defRPr sz="1400" b="0" kern="1200">
                <a:solidFill>
                  <a:srgbClr val="5792C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200" b="1" dirty="0"/>
              <a:t>PPT Title</a:t>
            </a:r>
          </a:p>
        </p:txBody>
      </p:sp>
      <p:pic>
        <p:nvPicPr>
          <p:cNvPr id="8" name="Picture 7">
            <a:extLst>
              <a:ext uri="{FF2B5EF4-FFF2-40B4-BE49-F238E27FC236}">
                <a16:creationId xmlns:a16="http://schemas.microsoft.com/office/drawing/2014/main" id="{09AC0D0B-3E40-5944-BC72-A96FB8A2E0C7}"/>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9129" r="4145"/>
          <a:stretch/>
        </p:blipFill>
        <p:spPr>
          <a:xfrm>
            <a:off x="0" y="0"/>
            <a:ext cx="3886199" cy="885695"/>
          </a:xfrm>
          <a:prstGeom prst="rect">
            <a:avLst/>
          </a:prstGeom>
        </p:spPr>
      </p:pic>
      <p:pic>
        <p:nvPicPr>
          <p:cNvPr id="9" name="Picture 8">
            <a:extLst>
              <a:ext uri="{FF2B5EF4-FFF2-40B4-BE49-F238E27FC236}">
                <a16:creationId xmlns:a16="http://schemas.microsoft.com/office/drawing/2014/main" id="{5C63D41D-717E-154A-99F5-E3CB7C0C15BD}"/>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1880" t="9129" r="4144"/>
          <a:stretch/>
        </p:blipFill>
        <p:spPr>
          <a:xfrm>
            <a:off x="3889513" y="-6736"/>
            <a:ext cx="3810000" cy="885695"/>
          </a:xfrm>
          <a:prstGeom prst="rect">
            <a:avLst/>
          </a:prstGeom>
        </p:spPr>
      </p:pic>
      <p:pic>
        <p:nvPicPr>
          <p:cNvPr id="10" name="Picture 9">
            <a:extLst>
              <a:ext uri="{FF2B5EF4-FFF2-40B4-BE49-F238E27FC236}">
                <a16:creationId xmlns:a16="http://schemas.microsoft.com/office/drawing/2014/main" id="{E151B879-48D5-9745-9490-13BBC72F68F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1880" t="9129" r="4144"/>
          <a:stretch/>
        </p:blipFill>
        <p:spPr>
          <a:xfrm>
            <a:off x="7699513" y="19878"/>
            <a:ext cx="3810000" cy="885695"/>
          </a:xfrm>
          <a:prstGeom prst="rect">
            <a:avLst/>
          </a:prstGeom>
        </p:spPr>
      </p:pic>
      <p:pic>
        <p:nvPicPr>
          <p:cNvPr id="11" name="Picture 10">
            <a:extLst>
              <a:ext uri="{FF2B5EF4-FFF2-40B4-BE49-F238E27FC236}">
                <a16:creationId xmlns:a16="http://schemas.microsoft.com/office/drawing/2014/main" id="{CF0C7509-B1D0-0F4B-B3DD-619CE98B114C}"/>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l="1880" t="9129" r="81286"/>
          <a:stretch/>
        </p:blipFill>
        <p:spPr>
          <a:xfrm>
            <a:off x="11509513" y="-47495"/>
            <a:ext cx="682487" cy="885695"/>
          </a:xfrm>
          <a:prstGeom prst="rect">
            <a:avLst/>
          </a:prstGeom>
        </p:spPr>
      </p:pic>
      <p:cxnSp>
        <p:nvCxnSpPr>
          <p:cNvPr id="12" name="Connettore 1 31">
            <a:extLst>
              <a:ext uri="{FF2B5EF4-FFF2-40B4-BE49-F238E27FC236}">
                <a16:creationId xmlns:a16="http://schemas.microsoft.com/office/drawing/2014/main" id="{1E34A55D-5997-774C-936A-864178010685}"/>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31096"/>
      </p:ext>
    </p:extLst>
  </p:cSld>
  <p:clrMap bg1="lt1" tx1="dk1" bg2="lt2" tx2="dk2" accent1="accent1" accent2="accent2" accent3="accent3" accent4="accent4" accent5="accent5" accent6="accent6" hlink="hlink" folHlink="folHlink"/>
  <p:sldLayoutIdLst>
    <p:sldLayoutId id="2147483950" r:id="rId1"/>
    <p:sldLayoutId id="2147483932" r:id="rId2"/>
    <p:sldLayoutId id="2147483948" r:id="rId3"/>
    <p:sldLayoutId id="2147483949" r:id="rId4"/>
    <p:sldLayoutId id="21474839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7367" y="305716"/>
            <a:ext cx="4176465" cy="963044"/>
          </a:xfrm>
          <a:prstGeom prst="rect">
            <a:avLst/>
          </a:prstGeom>
        </p:spPr>
      </p:pic>
      <p:pic>
        <p:nvPicPr>
          <p:cNvPr id="6" name="Picture 5"/>
          <p:cNvPicPr>
            <a:picLocks noChangeAspect="1"/>
          </p:cNvPicPr>
          <p:nvPr userDrawn="1"/>
        </p:nvPicPr>
        <p:blipFill>
          <a:blip r:embed="rId4"/>
          <a:stretch>
            <a:fillRect/>
          </a:stretch>
        </p:blipFill>
        <p:spPr>
          <a:xfrm>
            <a:off x="2156815" y="3131472"/>
            <a:ext cx="5996585" cy="1824958"/>
          </a:xfrm>
          <a:prstGeom prst="rect">
            <a:avLst/>
          </a:prstGeom>
        </p:spPr>
      </p:pic>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52400" y="304800"/>
            <a:ext cx="12361571" cy="2971800"/>
          </a:xfrm>
          <a:prstGeom prst="rect">
            <a:avLst/>
          </a:prstGeom>
        </p:spPr>
      </p:pic>
    </p:spTree>
    <p:extLst>
      <p:ext uri="{BB962C8B-B14F-4D97-AF65-F5344CB8AC3E}">
        <p14:creationId xmlns:p14="http://schemas.microsoft.com/office/powerpoint/2010/main" val="1030012425"/>
      </p:ext>
    </p:extLst>
  </p:cSld>
  <p:clrMap bg1="lt1" tx1="dk1" bg2="lt2" tx2="dk2" accent1="accent1" accent2="accent2" accent3="accent3" accent4="accent4" accent5="accent5" accent6="accent6" hlink="hlink" folHlink="folHlink"/>
  <p:sldLayoutIdLst>
    <p:sldLayoutId id="214748395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a:t>Role of the Veterinary Education Establishments </a:t>
            </a:r>
            <a:r>
              <a:rPr lang="en-ZA" sz="3200" dirty="0"/>
              <a:t>in the progression of transboundary animal disease control</a:t>
            </a:r>
            <a:endParaRPr lang="en-US" sz="3200" dirty="0"/>
          </a:p>
        </p:txBody>
      </p:sp>
      <p:sp>
        <p:nvSpPr>
          <p:cNvPr id="4" name="Text Placeholder 3"/>
          <p:cNvSpPr>
            <a:spLocks noGrp="1"/>
          </p:cNvSpPr>
          <p:nvPr>
            <p:ph type="body" sz="quarter" idx="11"/>
          </p:nvPr>
        </p:nvSpPr>
        <p:spPr>
          <a:xfrm>
            <a:off x="0" y="6019800"/>
            <a:ext cx="8832304" cy="721568"/>
          </a:xfrm>
        </p:spPr>
        <p:txBody>
          <a:bodyPr/>
          <a:lstStyle/>
          <a:p>
            <a:r>
              <a:rPr lang="en-US" dirty="0" smtClean="0"/>
              <a:t>Prof </a:t>
            </a:r>
            <a:r>
              <a:rPr lang="en-US" dirty="0" err="1" smtClean="0"/>
              <a:t>Dietmar</a:t>
            </a:r>
            <a:r>
              <a:rPr lang="en-US" dirty="0" smtClean="0"/>
              <a:t> Holm (University of Pretoria)</a:t>
            </a:r>
          </a:p>
          <a:p>
            <a:r>
              <a:rPr lang="en-US" dirty="0" smtClean="0"/>
              <a:t>President: African Association for Veterinary Education Establishments (2A2E-V)</a:t>
            </a:r>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31429" b="28571"/>
          <a:stretch/>
        </p:blipFill>
        <p:spPr>
          <a:xfrm>
            <a:off x="0" y="1371600"/>
            <a:ext cx="12192000" cy="3276600"/>
          </a:xfrm>
          <a:prstGeom prst="rect">
            <a:avLst/>
          </a:prstGeom>
        </p:spPr>
      </p:pic>
    </p:spTree>
    <p:extLst>
      <p:ext uri="{BB962C8B-B14F-4D97-AF65-F5344CB8AC3E}">
        <p14:creationId xmlns:p14="http://schemas.microsoft.com/office/powerpoint/2010/main" val="2998779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7929DB86-AB18-A346-B32C-F31F1695BE17}"/>
              </a:ext>
            </a:extLst>
          </p:cNvPr>
          <p:cNvSpPr>
            <a:spLocks noGrp="1"/>
          </p:cNvSpPr>
          <p:nvPr>
            <p:ph type="subTitle" idx="1"/>
          </p:nvPr>
        </p:nvSpPr>
        <p:spPr>
          <a:xfrm>
            <a:off x="0" y="1980000"/>
            <a:ext cx="7320136" cy="4176457"/>
          </a:xfrm>
        </p:spPr>
        <p:txBody>
          <a:bodyPr/>
          <a:lstStyle/>
          <a:p>
            <a:r>
              <a:rPr lang="en-ZA" dirty="0" smtClean="0"/>
              <a:t>Transboundary disease control is needed to enhance trade within the continent – </a:t>
            </a:r>
            <a:r>
              <a:rPr lang="en-ZA" b="1" dirty="0" smtClean="0"/>
              <a:t>Agenda 2063: The Africa we want.</a:t>
            </a:r>
          </a:p>
          <a:p>
            <a:endParaRPr lang="en-ZA" dirty="0" smtClean="0"/>
          </a:p>
          <a:p>
            <a:r>
              <a:rPr lang="en-ZA" dirty="0" smtClean="0"/>
              <a:t>A </a:t>
            </a:r>
            <a:r>
              <a:rPr lang="en-ZA" b="1" dirty="0" smtClean="0"/>
              <a:t>common standard of education is essential </a:t>
            </a:r>
            <a:r>
              <a:rPr lang="en-ZA" dirty="0" smtClean="0"/>
              <a:t>to establish and maintain </a:t>
            </a:r>
            <a:r>
              <a:rPr lang="en-ZA" b="1" dirty="0" smtClean="0"/>
              <a:t>relationships of trust amongst disease control authorities</a:t>
            </a:r>
            <a:r>
              <a:rPr lang="en-ZA" dirty="0" smtClean="0"/>
              <a:t> responsible to implement trade agreements.</a:t>
            </a:r>
          </a:p>
          <a:p>
            <a:r>
              <a:rPr lang="en-ZA" dirty="0" smtClean="0"/>
              <a:t>Previously individual African veterinary education establishments (VEEs) networked mostly with VEEs in Europe, Americas and Australasia – These were traditionally seen as “top-down” or “giver and receiver” relationships: not sustainable.</a:t>
            </a:r>
          </a:p>
          <a:p>
            <a:r>
              <a:rPr lang="en-ZA" b="1" dirty="0" smtClean="0"/>
              <a:t>VEEs in Africa want to change this by working together more closely (as evidenced by previous initiatives by WOAH).</a:t>
            </a:r>
            <a:endParaRPr lang="en-IT" b="1" dirty="0"/>
          </a:p>
        </p:txBody>
      </p:sp>
      <p:sp>
        <p:nvSpPr>
          <p:cNvPr id="7" name="Picture Placeholder 6">
            <a:extLst>
              <a:ext uri="{FF2B5EF4-FFF2-40B4-BE49-F238E27FC236}">
                <a16:creationId xmlns:a16="http://schemas.microsoft.com/office/drawing/2014/main" id="{CC17AA1D-241D-A149-841F-52198B9F026B}"/>
              </a:ext>
            </a:extLst>
          </p:cNvPr>
          <p:cNvSpPr>
            <a:spLocks noGrp="1"/>
          </p:cNvSpPr>
          <p:nvPr>
            <p:ph type="pic" sz="quarter" idx="10"/>
          </p:nvPr>
        </p:nvSpPr>
        <p:spPr/>
      </p:sp>
      <p:sp>
        <p:nvSpPr>
          <p:cNvPr id="8" name="Text Placeholder 7">
            <a:extLst>
              <a:ext uri="{FF2B5EF4-FFF2-40B4-BE49-F238E27FC236}">
                <a16:creationId xmlns:a16="http://schemas.microsoft.com/office/drawing/2014/main" id="{AE09E43E-BF92-ED41-89EA-8AF0AF5E9C8B}"/>
              </a:ext>
            </a:extLst>
          </p:cNvPr>
          <p:cNvSpPr>
            <a:spLocks noGrp="1"/>
          </p:cNvSpPr>
          <p:nvPr>
            <p:ph type="body" sz="quarter" idx="11"/>
          </p:nvPr>
        </p:nvSpPr>
        <p:spPr/>
        <p:txBody>
          <a:bodyPr/>
          <a:lstStyle/>
          <a:p>
            <a:r>
              <a:rPr lang="en-ZA" dirty="0" smtClean="0"/>
              <a:t>Background: the need to harmonise veterinary education and establish continental accreditation</a:t>
            </a:r>
            <a:endParaRPr lang="en-IT" dirty="0"/>
          </a:p>
        </p:txBody>
      </p:sp>
    </p:spTree>
    <p:extLst>
      <p:ext uri="{BB962C8B-B14F-4D97-AF65-F5344CB8AC3E}">
        <p14:creationId xmlns:p14="http://schemas.microsoft.com/office/powerpoint/2010/main" val="14174165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4AD3B59-EB2D-BA4E-8FF4-69C50784A97E}"/>
              </a:ext>
            </a:extLst>
          </p:cNvPr>
          <p:cNvSpPr>
            <a:spLocks noGrp="1"/>
          </p:cNvSpPr>
          <p:nvPr>
            <p:ph type="subTitle" idx="1"/>
          </p:nvPr>
        </p:nvSpPr>
        <p:spPr>
          <a:xfrm>
            <a:off x="5951985" y="2347547"/>
            <a:ext cx="6240015" cy="3609304"/>
          </a:xfrm>
        </p:spPr>
        <p:txBody>
          <a:bodyPr/>
          <a:lstStyle/>
          <a:p>
            <a:r>
              <a:rPr lang="en-ZA" dirty="0" smtClean="0"/>
              <a:t>Of the 55 AU member states, 26 have VEEs</a:t>
            </a:r>
          </a:p>
          <a:p>
            <a:r>
              <a:rPr lang="en-ZA" dirty="0" smtClean="0"/>
              <a:t>North and East Africa have the most VEEs (23 each)</a:t>
            </a:r>
          </a:p>
          <a:p>
            <a:r>
              <a:rPr lang="en-ZA" dirty="0" smtClean="0"/>
              <a:t>West and Central Africa have the most states without a VEE (11 and 7 respectively)</a:t>
            </a:r>
          </a:p>
          <a:p>
            <a:r>
              <a:rPr lang="en-ZA" dirty="0" smtClean="0"/>
              <a:t>All African VEEs (recognised by country higher education authority) have a seat on the 2A2E-V General Assembly (GA) – biannually</a:t>
            </a:r>
          </a:p>
          <a:p>
            <a:r>
              <a:rPr lang="en-ZA" dirty="0" smtClean="0"/>
              <a:t>At the GA, 2 representatives from each of the 5 regions of AU are elected onto the Executive Committee (EC).</a:t>
            </a:r>
          </a:p>
          <a:p>
            <a:r>
              <a:rPr lang="en-ZA" dirty="0" smtClean="0"/>
              <a:t>EC elects a President, 2 Vice Presidents, a Secretary General and a Treasurer, representative of 5 regions</a:t>
            </a:r>
            <a:endParaRPr lang="en-IT" dirty="0"/>
          </a:p>
        </p:txBody>
      </p:sp>
      <p:sp>
        <p:nvSpPr>
          <p:cNvPr id="4" name="Title 3">
            <a:extLst>
              <a:ext uri="{FF2B5EF4-FFF2-40B4-BE49-F238E27FC236}">
                <a16:creationId xmlns:a16="http://schemas.microsoft.com/office/drawing/2014/main" id="{0D26AF27-3697-3B4B-AA41-5E98019FF644}"/>
              </a:ext>
            </a:extLst>
          </p:cNvPr>
          <p:cNvSpPr>
            <a:spLocks noGrp="1"/>
          </p:cNvSpPr>
          <p:nvPr>
            <p:ph type="title"/>
          </p:nvPr>
        </p:nvSpPr>
        <p:spPr>
          <a:xfrm>
            <a:off x="6240017" y="1475968"/>
            <a:ext cx="5951983" cy="863895"/>
          </a:xfrm>
        </p:spPr>
        <p:txBody>
          <a:bodyPr/>
          <a:lstStyle/>
          <a:p>
            <a:r>
              <a:rPr lang="en-ZA" dirty="0" smtClean="0"/>
              <a:t>2A2E-V established in July 2018 in Cairo, initiated by AU-IBAR through </a:t>
            </a:r>
            <a:r>
              <a:rPr lang="en-ZA" i="1" dirty="0" smtClean="0"/>
              <a:t>Live2Africa</a:t>
            </a:r>
            <a:endParaRPr lang="en-IT" i="1" dirty="0"/>
          </a:p>
        </p:txBody>
      </p:sp>
      <p:sp>
        <p:nvSpPr>
          <p:cNvPr id="5" name="Text Placeholder 4">
            <a:extLst>
              <a:ext uri="{FF2B5EF4-FFF2-40B4-BE49-F238E27FC236}">
                <a16:creationId xmlns:a16="http://schemas.microsoft.com/office/drawing/2014/main" id="{D4FEC7CC-EB98-A043-B64E-6AA568CAC476}"/>
              </a:ext>
            </a:extLst>
          </p:cNvPr>
          <p:cNvSpPr>
            <a:spLocks noGrp="1"/>
          </p:cNvSpPr>
          <p:nvPr>
            <p:ph type="body" sz="quarter" idx="11"/>
          </p:nvPr>
        </p:nvSpPr>
        <p:spPr/>
        <p:txBody>
          <a:bodyPr/>
          <a:lstStyle/>
          <a:p>
            <a:r>
              <a:rPr lang="en-ZA" dirty="0" smtClean="0"/>
              <a:t>What is the African Association for Veterinary Education Establishments (2A2E-V)?</a:t>
            </a:r>
            <a:endParaRPr lang="en-IT" dirty="0"/>
          </a:p>
        </p:txBody>
      </p:sp>
      <p:pic>
        <p:nvPicPr>
          <p:cNvPr id="6" name="Picture Placeholder 5">
            <a:extLst>
              <a:ext uri="{FF2B5EF4-FFF2-40B4-BE49-F238E27FC236}">
                <a16:creationId xmlns:a16="http://schemas.microsoft.com/office/drawing/2014/main" id="{298B7FB9-DF17-4290-AF57-7EF053E49443}"/>
              </a:ext>
            </a:extLst>
          </p:cNvPr>
          <p:cNvPicPr>
            <a:picLocks noGrp="1"/>
          </p:cNvPicPr>
          <p:nvPr>
            <p:ph type="pic" sz="quarter" idx="10"/>
          </p:nvPr>
        </p:nvPicPr>
        <p:blipFill>
          <a:blip r:embed="rId2" cstate="print">
            <a:extLst>
              <a:ext uri="{28A0092B-C50C-407E-A947-70E740481C1C}">
                <a14:useLocalDpi xmlns:a14="http://schemas.microsoft.com/office/drawing/2010/main" val="0"/>
              </a:ext>
            </a:extLst>
          </a:blip>
          <a:srcRect l="21712" r="21712"/>
          <a:stretch>
            <a:fillRect/>
          </a:stretch>
        </p:blipFill>
        <p:spPr bwMode="auto">
          <a:xfrm>
            <a:off x="478800" y="2564903"/>
            <a:ext cx="5382919" cy="2315313"/>
          </a:xfrm>
          <a:prstGeom prst="rect">
            <a:avLst/>
          </a:prstGeom>
          <a:noFill/>
          <a:ln>
            <a:noFill/>
          </a:ln>
        </p:spPr>
      </p:pic>
      <p:pic>
        <p:nvPicPr>
          <p:cNvPr id="7" name="Picture 6">
            <a:extLst>
              <a:ext uri="{FF2B5EF4-FFF2-40B4-BE49-F238E27FC236}">
                <a16:creationId xmlns:a16="http://schemas.microsoft.com/office/drawing/2014/main" id="{298B7FB9-DF17-4290-AF57-7EF053E4944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 y="2708920"/>
            <a:ext cx="6009897" cy="2171296"/>
          </a:xfrm>
          <a:prstGeom prst="rect">
            <a:avLst/>
          </a:prstGeom>
          <a:noFill/>
          <a:ln>
            <a:noFill/>
          </a:ln>
        </p:spPr>
      </p:pic>
    </p:spTree>
    <p:extLst>
      <p:ext uri="{BB962C8B-B14F-4D97-AF65-F5344CB8AC3E}">
        <p14:creationId xmlns:p14="http://schemas.microsoft.com/office/powerpoint/2010/main" val="6015236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pPr marL="457200" indent="-457200">
              <a:buAutoNum type="arabicPeriod"/>
            </a:pPr>
            <a:r>
              <a:rPr lang="en-GB" dirty="0" smtClean="0"/>
              <a:t>To </a:t>
            </a:r>
            <a:r>
              <a:rPr lang="en-GB" dirty="0"/>
              <a:t>enhance collaboration among all the Veterinary Education </a:t>
            </a:r>
            <a:r>
              <a:rPr lang="en-GB" dirty="0" smtClean="0"/>
              <a:t>Establishments (VEEs) in Africa.</a:t>
            </a:r>
            <a:endParaRPr lang="en-ZA" dirty="0" smtClean="0">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a:buAutoNum type="arabicPeriod"/>
            </a:pPr>
            <a:r>
              <a:rPr lang="en-GB" dirty="0"/>
              <a:t>To establish </a:t>
            </a:r>
            <a:r>
              <a:rPr lang="en-GB" dirty="0" smtClean="0"/>
              <a:t>African Veterinary Academic Standards (AVAS) </a:t>
            </a:r>
            <a:r>
              <a:rPr lang="en-GB" dirty="0"/>
              <a:t>for accreditation.</a:t>
            </a:r>
            <a:endParaRPr lang="en-ZA" dirty="0">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a:buAutoNum type="arabicPeriod"/>
            </a:pPr>
            <a:r>
              <a:rPr lang="en-GB" dirty="0"/>
              <a:t>To harmonise veterinary curricula in </a:t>
            </a:r>
            <a:r>
              <a:rPr lang="en-GB" dirty="0" smtClean="0"/>
              <a:t>Africa.</a:t>
            </a:r>
            <a:endParaRPr lang="en-ZA" dirty="0">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a:buAutoNum type="arabicPeriod"/>
            </a:pPr>
            <a:r>
              <a:rPr lang="en-GB" dirty="0">
                <a:latin typeface="Calibri" panose="020F0502020204030204" pitchFamily="34" charset="0"/>
                <a:ea typeface="Calibri" panose="020F0502020204030204" pitchFamily="34" charset="0"/>
                <a:cs typeface="Calibri" panose="020F0502020204030204" pitchFamily="34" charset="0"/>
              </a:rPr>
              <a:t>To enhance dissemination of innovations and good practice among African VEEs.</a:t>
            </a:r>
            <a:endParaRPr lang="en-ZA" dirty="0">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a:buAutoNum type="arabicPeriod"/>
            </a:pPr>
            <a:r>
              <a:rPr lang="en-GB" dirty="0">
                <a:latin typeface="Calibri" panose="020F0502020204030204" pitchFamily="34" charset="0"/>
                <a:ea typeface="Calibri" panose="020F0502020204030204" pitchFamily="34" charset="0"/>
                <a:cs typeface="Calibri" panose="020F0502020204030204" pitchFamily="34" charset="0"/>
              </a:rPr>
              <a:t>To build capacity among educators in the African Veterinary Education Establishments.</a:t>
            </a:r>
            <a:endParaRPr lang="en-ZA" dirty="0">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a:buAutoNum type="arabicPeriod"/>
            </a:pPr>
            <a:r>
              <a:rPr lang="en-GB" dirty="0">
                <a:latin typeface="Calibri" panose="020F0502020204030204" pitchFamily="34" charset="0"/>
                <a:ea typeface="Calibri" panose="020F0502020204030204" pitchFamily="34" charset="0"/>
                <a:cs typeface="Calibri" panose="020F0502020204030204" pitchFamily="34" charset="0"/>
              </a:rPr>
              <a:t>To promote quality facilities at African </a:t>
            </a:r>
            <a:r>
              <a:rPr lang="en-GB" dirty="0" smtClean="0">
                <a:latin typeface="Calibri" panose="020F0502020204030204" pitchFamily="34" charset="0"/>
                <a:ea typeface="Calibri" panose="020F0502020204030204" pitchFamily="34" charset="0"/>
                <a:cs typeface="Calibri" panose="020F0502020204030204" pitchFamily="34" charset="0"/>
              </a:rPr>
              <a:t>VEEs</a:t>
            </a:r>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Objectives of 2A2E-V</a:t>
            </a:r>
            <a:endParaRPr lang="en-IT" dirty="0"/>
          </a:p>
        </p:txBody>
      </p:sp>
    </p:spTree>
    <p:extLst>
      <p:ext uri="{BB962C8B-B14F-4D97-AF65-F5344CB8AC3E}">
        <p14:creationId xmlns:p14="http://schemas.microsoft.com/office/powerpoint/2010/main" val="308250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r>
              <a:rPr lang="en-ZA" dirty="0" smtClean="0">
                <a:latin typeface="Calibri" panose="020F0502020204030204" pitchFamily="34" charset="0"/>
                <a:ea typeface="Calibri" panose="020F0502020204030204" pitchFamily="34" charset="0"/>
                <a:cs typeface="Times New Roman" panose="02020603050405020304" pitchFamily="18" charset="0"/>
              </a:rPr>
              <a:t>Project 1:</a:t>
            </a:r>
          </a:p>
          <a:p>
            <a:r>
              <a:rPr lang="en-ZA" dirty="0"/>
              <a:t>2A2E-V collaborative online platforms:</a:t>
            </a:r>
          </a:p>
          <a:p>
            <a:pPr lvl="1"/>
            <a:r>
              <a:rPr lang="en-ZA" b="1" dirty="0"/>
              <a:t>Working platform for the EC members (CLOSED):</a:t>
            </a:r>
          </a:p>
          <a:p>
            <a:pPr lvl="2"/>
            <a:r>
              <a:rPr lang="en-ZA" dirty="0"/>
              <a:t>Communication platform linking to email.</a:t>
            </a:r>
          </a:p>
          <a:p>
            <a:pPr lvl="2"/>
            <a:r>
              <a:rPr lang="en-ZA" dirty="0"/>
              <a:t>Repository for all documents, working documents as well as minutes and agendas.</a:t>
            </a:r>
          </a:p>
          <a:p>
            <a:pPr lvl="1"/>
            <a:r>
              <a:rPr lang="en-ZA" b="1" dirty="0"/>
              <a:t>Platform for all VEEs in Africa (PUBLIC):</a:t>
            </a:r>
          </a:p>
          <a:p>
            <a:pPr lvl="2"/>
            <a:r>
              <a:rPr lang="en-ZA" dirty="0"/>
              <a:t>Front-end like a website to find information about any VEE in Africa, or summarised per region.</a:t>
            </a:r>
          </a:p>
          <a:p>
            <a:pPr lvl="2"/>
            <a:r>
              <a:rPr lang="en-ZA" dirty="0"/>
              <a:t>Also used for dissemination of information (such as announcements, calls for funding, study and training opportunities </a:t>
            </a:r>
            <a:r>
              <a:rPr lang="en-ZA" dirty="0" err="1"/>
              <a:t>etc</a:t>
            </a:r>
            <a:r>
              <a:rPr lang="en-ZA" dirty="0"/>
              <a:t>) to encourage collaboration among VEEs in Africa.</a:t>
            </a:r>
          </a:p>
          <a:p>
            <a:pPr lvl="2"/>
            <a:r>
              <a:rPr lang="en-ZA" dirty="0"/>
              <a:t>Links to open documents of 2A2E-V such as the statutes, agendas and minutes of the GA</a:t>
            </a:r>
          </a:p>
          <a:p>
            <a:pPr lvl="2"/>
            <a:r>
              <a:rPr lang="en-ZA" dirty="0"/>
              <a:t>Links to other websites or repositories.</a:t>
            </a:r>
          </a:p>
          <a:p>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1: To enhance collaboration amongst all VEEs in Africa </a:t>
            </a:r>
            <a:endParaRPr lang="en-IT" dirty="0"/>
          </a:p>
        </p:txBody>
      </p:sp>
    </p:spTree>
    <p:extLst>
      <p:ext uri="{BB962C8B-B14F-4D97-AF65-F5344CB8AC3E}">
        <p14:creationId xmlns:p14="http://schemas.microsoft.com/office/powerpoint/2010/main" val="135968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01" y="555811"/>
            <a:ext cx="12155597" cy="5863757"/>
          </a:xfrm>
        </p:spPr>
      </p:pic>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01" y="708211"/>
            <a:ext cx="12155597" cy="5863757"/>
          </a:xfrm>
          <a:prstGeom prst="rect">
            <a:avLst/>
          </a:prstGeom>
        </p:spPr>
      </p:pic>
    </p:spTree>
    <p:extLst>
      <p:ext uri="{BB962C8B-B14F-4D97-AF65-F5344CB8AC3E}">
        <p14:creationId xmlns:p14="http://schemas.microsoft.com/office/powerpoint/2010/main" val="35753482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r>
              <a:rPr lang="en-ZA" dirty="0" smtClean="0">
                <a:latin typeface="Calibri" panose="020F0502020204030204" pitchFamily="34" charset="0"/>
                <a:ea typeface="Calibri" panose="020F0502020204030204" pitchFamily="34" charset="0"/>
                <a:cs typeface="Times New Roman" panose="02020603050405020304" pitchFamily="18" charset="0"/>
              </a:rPr>
              <a:t>Project 2a:</a:t>
            </a:r>
          </a:p>
          <a:p>
            <a:r>
              <a:rPr lang="en-ZA" dirty="0" smtClean="0"/>
              <a:t>Establishment of African Veterinary Academic Standards (AVAS): </a:t>
            </a:r>
            <a:endParaRPr lang="en-ZA" dirty="0"/>
          </a:p>
          <a:p>
            <a:pPr marL="342900" indent="-342900">
              <a:buFont typeface="Arial" panose="020B0604020202020204" pitchFamily="34" charset="0"/>
              <a:buChar char="•"/>
            </a:pPr>
            <a:r>
              <a:rPr lang="en-US" dirty="0" smtClean="0"/>
              <a:t>Initial establishment of standards framework based on the Egyptian Quality Assurance Standards established in 2017</a:t>
            </a:r>
            <a:endParaRPr lang="en-US" dirty="0"/>
          </a:p>
          <a:p>
            <a:pPr marL="342900" indent="-342900">
              <a:buFont typeface="Arial" panose="020B0604020202020204" pitchFamily="34" charset="0"/>
              <a:buChar char="•"/>
            </a:pPr>
            <a:r>
              <a:rPr lang="en-US" dirty="0"/>
              <a:t>Revision and recognition of AVAS by external referees (EAVEA of AVMA) supported by AU-IBAR</a:t>
            </a:r>
          </a:p>
          <a:p>
            <a:pPr marL="342900" indent="-342900">
              <a:buFont typeface="Arial" panose="020B0604020202020204" pitchFamily="34" charset="0"/>
              <a:buChar char="•"/>
            </a:pPr>
            <a:r>
              <a:rPr lang="en-US" dirty="0"/>
              <a:t>Feedback from African VEEs about the AVAS</a:t>
            </a:r>
          </a:p>
          <a:p>
            <a:pPr marL="342900" indent="-342900">
              <a:buFont typeface="Arial" panose="020B0604020202020204" pitchFamily="34" charset="0"/>
              <a:buChar char="•"/>
            </a:pPr>
            <a:r>
              <a:rPr lang="en-US" dirty="0"/>
              <a:t>Dissemination and training on the new AVAS through </a:t>
            </a:r>
            <a:r>
              <a:rPr lang="en-US" dirty="0" smtClean="0"/>
              <a:t>VEEs</a:t>
            </a:r>
          </a:p>
          <a:p>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2: Establishing African Veterinary Academic Standards for accreditation</a:t>
            </a:r>
            <a:endParaRPr lang="en-IT" dirty="0"/>
          </a:p>
        </p:txBody>
      </p:sp>
    </p:spTree>
    <p:extLst>
      <p:ext uri="{BB962C8B-B14F-4D97-AF65-F5344CB8AC3E}">
        <p14:creationId xmlns:p14="http://schemas.microsoft.com/office/powerpoint/2010/main" val="134683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2: Establishing African Veterinary Academic Standards for accreditation</a:t>
            </a:r>
            <a:endParaRPr lang="en-IT" dirty="0"/>
          </a:p>
        </p:txBody>
      </p:sp>
      <p:sp>
        <p:nvSpPr>
          <p:cNvPr id="4" name="Subtitle 3"/>
          <p:cNvSpPr>
            <a:spLocks noGrp="1"/>
          </p:cNvSpPr>
          <p:nvPr>
            <p:ph type="subTitle" idx="1"/>
          </p:nvPr>
        </p:nvSpPr>
        <p:spPr/>
        <p:txBody>
          <a:bodyPr/>
          <a:lstStyle/>
          <a:p>
            <a:endParaRPr lang="en-ZA"/>
          </a:p>
        </p:txBody>
      </p:sp>
      <p:pic>
        <p:nvPicPr>
          <p:cNvPr id="5" name="Picture 4"/>
          <p:cNvPicPr>
            <a:picLocks noChangeAspect="1"/>
          </p:cNvPicPr>
          <p:nvPr/>
        </p:nvPicPr>
        <p:blipFill>
          <a:blip r:embed="rId2"/>
          <a:stretch>
            <a:fillRect/>
          </a:stretch>
        </p:blipFill>
        <p:spPr>
          <a:xfrm>
            <a:off x="767408" y="1131468"/>
            <a:ext cx="9809314" cy="5410188"/>
          </a:xfrm>
          <a:prstGeom prst="rect">
            <a:avLst/>
          </a:prstGeom>
        </p:spPr>
      </p:pic>
    </p:spTree>
    <p:extLst>
      <p:ext uri="{BB962C8B-B14F-4D97-AF65-F5344CB8AC3E}">
        <p14:creationId xmlns:p14="http://schemas.microsoft.com/office/powerpoint/2010/main" val="2486340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r>
              <a:rPr lang="en-ZA" dirty="0" smtClean="0">
                <a:latin typeface="Calibri" panose="020F0502020204030204" pitchFamily="34" charset="0"/>
                <a:ea typeface="Calibri" panose="020F0502020204030204" pitchFamily="34" charset="0"/>
                <a:cs typeface="Times New Roman" panose="02020603050405020304" pitchFamily="18" charset="0"/>
              </a:rPr>
              <a:t>Project 2b:</a:t>
            </a:r>
          </a:p>
          <a:p>
            <a:r>
              <a:rPr lang="en-ZA" dirty="0" smtClean="0"/>
              <a:t>Establishment an AVAS accreditation system for VEEs in Africa recognised by AU and AUU:</a:t>
            </a:r>
            <a:endParaRPr lang="en-ZA" dirty="0"/>
          </a:p>
          <a:p>
            <a:pPr marL="342900" lvl="1" indent="-342900">
              <a:buFont typeface="Arial" panose="020B0604020202020204" pitchFamily="34" charset="0"/>
              <a:buChar char="•"/>
            </a:pPr>
            <a:r>
              <a:rPr lang="en-US" dirty="0"/>
              <a:t>Formulation of board (EC plus continental qualified experts from regions)</a:t>
            </a:r>
          </a:p>
          <a:p>
            <a:pPr marL="342900" lvl="1" indent="-342900">
              <a:buFont typeface="Arial" panose="020B0604020202020204" pitchFamily="34" charset="0"/>
              <a:buChar char="•"/>
            </a:pPr>
            <a:r>
              <a:rPr lang="en-US" dirty="0"/>
              <a:t>Guidelines of the application process (required documents)</a:t>
            </a:r>
          </a:p>
          <a:p>
            <a:pPr marL="342900" lvl="1" indent="-342900">
              <a:buFont typeface="Arial" panose="020B0604020202020204" pitchFamily="34" charset="0"/>
              <a:buChar char="•"/>
            </a:pPr>
            <a:r>
              <a:rPr lang="en-US" dirty="0"/>
              <a:t>Portal for display of the AVAS (version 1)</a:t>
            </a:r>
          </a:p>
          <a:p>
            <a:pPr marL="342900" lvl="1" indent="-342900">
              <a:buFont typeface="Arial" panose="020B0604020202020204" pitchFamily="34" charset="0"/>
              <a:buChar char="•"/>
            </a:pPr>
            <a:r>
              <a:rPr lang="en-US" dirty="0"/>
              <a:t>Establish a platform of AVAS to provide online submission of documents </a:t>
            </a:r>
          </a:p>
          <a:p>
            <a:pPr marL="342900" lvl="1" indent="-342900">
              <a:buFont typeface="Arial" panose="020B0604020202020204" pitchFamily="34" charset="0"/>
              <a:buChar char="•"/>
            </a:pPr>
            <a:r>
              <a:rPr lang="en-US" dirty="0"/>
              <a:t>The visitation is mostly virtual with one person on site at the institution while the rest of the team are online. </a:t>
            </a:r>
          </a:p>
          <a:p>
            <a:pPr marL="342900" lvl="1" indent="-342900">
              <a:buFont typeface="Arial" panose="020B0604020202020204" pitchFamily="34" charset="0"/>
              <a:buChar char="•"/>
            </a:pPr>
            <a:r>
              <a:rPr lang="en-US" dirty="0"/>
              <a:t>Fees should be paid by the institutions to be accredited</a:t>
            </a:r>
          </a:p>
          <a:p>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2: Establishing African Veterinary Academic Standards for accreditation</a:t>
            </a:r>
            <a:endParaRPr lang="en-IT" dirty="0"/>
          </a:p>
        </p:txBody>
      </p:sp>
    </p:spTree>
    <p:extLst>
      <p:ext uri="{BB962C8B-B14F-4D97-AF65-F5344CB8AC3E}">
        <p14:creationId xmlns:p14="http://schemas.microsoft.com/office/powerpoint/2010/main" val="19956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r>
              <a:rPr lang="en-ZA" dirty="0" smtClean="0">
                <a:latin typeface="Calibri" panose="020F0502020204030204" pitchFamily="34" charset="0"/>
                <a:ea typeface="Calibri" panose="020F0502020204030204" pitchFamily="34" charset="0"/>
                <a:cs typeface="Times New Roman" panose="02020603050405020304" pitchFamily="18" charset="0"/>
              </a:rPr>
              <a:t>Project 3a:</a:t>
            </a:r>
          </a:p>
          <a:p>
            <a:pPr marL="342900" indent="-342900">
              <a:buFont typeface="Arial" panose="020B0604020202020204" pitchFamily="34" charset="0"/>
              <a:buChar char="•"/>
            </a:pPr>
            <a:r>
              <a:rPr lang="en-ZA" dirty="0"/>
              <a:t>The Day 1 Competencies for African veterinarians were concluded by 2A2E-V in 2021. These were based on the OIE (WOAH) Day 1 Competencies.</a:t>
            </a:r>
          </a:p>
          <a:p>
            <a:pPr marL="342900" indent="-342900">
              <a:buFont typeface="Arial" panose="020B0604020202020204" pitchFamily="34" charset="0"/>
              <a:buChar char="•"/>
            </a:pPr>
            <a:r>
              <a:rPr lang="en-ZA" dirty="0"/>
              <a:t>These form </a:t>
            </a:r>
            <a:r>
              <a:rPr lang="en-ZA" dirty="0" smtClean="0"/>
              <a:t>the learning </a:t>
            </a:r>
            <a:r>
              <a:rPr lang="en-ZA" dirty="0"/>
              <a:t>outcomes of the African Veterinary </a:t>
            </a:r>
            <a:r>
              <a:rPr lang="en-ZA" dirty="0" smtClean="0"/>
              <a:t>curriculum</a:t>
            </a:r>
          </a:p>
          <a:p>
            <a:pPr marL="342900" indent="-342900">
              <a:buFont typeface="Arial" panose="020B0604020202020204" pitchFamily="34" charset="0"/>
              <a:buChar char="•"/>
            </a:pPr>
            <a:r>
              <a:rPr lang="en-ZA" dirty="0" smtClean="0"/>
              <a:t>A </a:t>
            </a:r>
            <a:r>
              <a:rPr lang="en-ZA" dirty="0"/>
              <a:t>b</a:t>
            </a:r>
            <a:r>
              <a:rPr lang="en-ZA" dirty="0" smtClean="0"/>
              <a:t>ackward curriculum design </a:t>
            </a:r>
            <a:r>
              <a:rPr lang="en-ZA" dirty="0"/>
              <a:t>process is promoted (Day 1 Competencies as outcome)</a:t>
            </a:r>
          </a:p>
          <a:p>
            <a:pPr marL="342900" lvl="1" indent="-342900">
              <a:buFont typeface="Arial" panose="020B0604020202020204" pitchFamily="34" charset="0"/>
              <a:buChar char="•"/>
            </a:pPr>
            <a:r>
              <a:rPr lang="en-ZA" dirty="0"/>
              <a:t>Broad guidelines are given by 2A2E-V, to allow for specific differences in institutions</a:t>
            </a:r>
          </a:p>
          <a:p>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3: Harmonisation of the Veterinary curriculum in Africa</a:t>
            </a:r>
            <a:endParaRPr lang="en-IT" dirty="0"/>
          </a:p>
        </p:txBody>
      </p:sp>
      <p:sp>
        <p:nvSpPr>
          <p:cNvPr id="4" name="Rectangle 6"/>
          <p:cNvSpPr>
            <a:spLocks noChangeArrowheads="1"/>
          </p:cNvSpPr>
          <p:nvPr/>
        </p:nvSpPr>
        <p:spPr bwMode="auto">
          <a:xfrm>
            <a:off x="7486527" y="4653136"/>
            <a:ext cx="2106613" cy="1397000"/>
          </a:xfrm>
          <a:prstGeom prst="rect">
            <a:avLst/>
          </a:prstGeom>
          <a:solidFill>
            <a:srgbClr val="E5B8B7"/>
          </a:solidFill>
          <a:ln>
            <a:noFill/>
          </a:ln>
          <a:effectLst/>
          <a:scene3d>
            <a:camera prst="legacyObliqueTopLeft"/>
            <a:lightRig rig="legacyFlat3" dir="t"/>
          </a:scene3d>
          <a:sp3d extrusionH="430200" prstMaterial="legacyMatte">
            <a:bevelT w="13500" h="13500" prst="angle"/>
            <a:bevelB w="13500" h="13500" prst="angle"/>
            <a:extrusionClr>
              <a:srgbClr val="E5B8B7"/>
            </a:extrusionClr>
          </a:sp3d>
          <a:extLst>
            <a:ext uri="{91240B29-F687-4F45-9708-019B960494DF}">
              <a14:hiddenLine xmlns:a14="http://schemas.microsoft.com/office/drawing/2010/main" w="0">
                <a:noFill/>
                <a:miter lim="800000"/>
                <a:headEnd/>
                <a:tailEnd/>
              </a14:hiddenLine>
            </a:ext>
            <a:ext uri="{AF507438-7753-43E0-B8FC-AC1667EBCBE1}">
              <a14:hiddenEffects xmlns:a14="http://schemas.microsoft.com/office/drawing/2010/main">
                <a:effectLst>
                  <a:outerShdw dist="107763" dir="13500000" algn="ctr" rotWithShape="0">
                    <a:srgbClr val="243F60">
                      <a:alpha val="50000"/>
                    </a:srgbClr>
                  </a:outerShdw>
                </a:effectLst>
              </a14:hiddenEffects>
            </a:ext>
          </a:extLst>
        </p:spPr>
        <p:txBody>
          <a:bodyPr vert="horz" wrap="square" lIns="91440" tIns="45720" rIns="91440" bIns="45720" numCol="1" anchor="t" anchorCtr="0" compatLnSpc="1">
            <a:prstTxWarp prst="textNoShape">
              <a:avLst/>
            </a:prstTxWarp>
            <a:flatTx/>
          </a:bodyPr>
          <a:lstStyle/>
          <a:p>
            <a:pPr algn="ctr" fontAlgn="base">
              <a:spcBef>
                <a:spcPct val="0"/>
              </a:spcBef>
              <a:spcAft>
                <a:spcPct val="0"/>
              </a:spcAft>
            </a:pPr>
            <a:r>
              <a:rPr lang="en-US" sz="1400" dirty="0">
                <a:solidFill>
                  <a:srgbClr val="000000"/>
                </a:solidFill>
                <a:latin typeface="Arial" pitchFamily="34" charset="0"/>
                <a:ea typeface="Calibri" pitchFamily="34" charset="0"/>
                <a:cs typeface="Times New Roman" pitchFamily="18" charset="0"/>
              </a:rPr>
              <a:t>Step Two</a:t>
            </a:r>
            <a:endParaRPr lang="en-US" sz="900" dirty="0">
              <a:latin typeface="Arial" pitchFamily="34" charset="0"/>
              <a:cs typeface="Arial" pitchFamily="34" charset="0"/>
            </a:endParaRPr>
          </a:p>
          <a:p>
            <a:pPr algn="ctr" eaLnBrk="0" fontAlgn="base" hangingPunct="0">
              <a:spcBef>
                <a:spcPct val="0"/>
              </a:spcBef>
              <a:spcAft>
                <a:spcPct val="0"/>
              </a:spcAft>
            </a:pPr>
            <a:r>
              <a:rPr lang="en-US" sz="1400" dirty="0">
                <a:solidFill>
                  <a:srgbClr val="000000"/>
                </a:solidFill>
                <a:latin typeface="Arial" pitchFamily="34" charset="0"/>
                <a:ea typeface="Calibri" pitchFamily="34" charset="0"/>
                <a:cs typeface="Times New Roman" pitchFamily="18" charset="0"/>
              </a:rPr>
              <a:t>Assessment  Planning</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Domains</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Level</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Timing</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Methods</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Techniques</a:t>
            </a:r>
            <a:endParaRPr lang="en-US" dirty="0">
              <a:latin typeface="Arial" pitchFamily="34" charset="0"/>
              <a:cs typeface="Arial" pitchFamily="34" charset="0"/>
            </a:endParaRPr>
          </a:p>
        </p:txBody>
      </p:sp>
      <p:sp>
        <p:nvSpPr>
          <p:cNvPr id="5" name="AutoShape 5"/>
          <p:cNvSpPr>
            <a:spLocks noChangeArrowheads="1"/>
          </p:cNvSpPr>
          <p:nvPr/>
        </p:nvSpPr>
        <p:spPr bwMode="auto">
          <a:xfrm>
            <a:off x="6445127" y="5207174"/>
            <a:ext cx="1039813" cy="469900"/>
          </a:xfrm>
          <a:prstGeom prst="rightArrow">
            <a:avLst>
              <a:gd name="adj1" fmla="val 50000"/>
              <a:gd name="adj2" fmla="val 55321"/>
            </a:avLst>
          </a:prstGeom>
          <a:solidFill>
            <a:srgbClr val="C2D69B"/>
          </a:solidFill>
          <a:ln>
            <a:noFill/>
          </a:ln>
          <a:effectLst/>
          <a:scene3d>
            <a:camera prst="legacyObliqueTopLeft"/>
            <a:lightRig rig="legacyFlat3" dir="t"/>
          </a:scene3d>
          <a:sp3d extrusionH="430200" prstMaterial="legacyMatte">
            <a:bevelT w="13500" h="13500" prst="angle"/>
            <a:bevelB w="13500" h="13500" prst="angle"/>
            <a:extrusionClr>
              <a:srgbClr val="C2D69B"/>
            </a:extrusionClr>
          </a:sp3d>
          <a:extLst>
            <a:ext uri="{91240B29-F687-4F45-9708-019B960494DF}">
              <a14:hiddenLine xmlns:a14="http://schemas.microsoft.com/office/drawing/2010/main" w="0">
                <a:noFill/>
                <a:miter lim="800000"/>
                <a:headEnd/>
                <a:tailEnd/>
              </a14:hiddenLine>
            </a:ext>
            <a:ext uri="{AF507438-7753-43E0-B8FC-AC1667EBCBE1}">
              <a14:hiddenEffects xmlns:a14="http://schemas.microsoft.com/office/drawing/2010/main">
                <a:effectLst>
                  <a:outerShdw dist="107763" dir="13500000" algn="ctr" rotWithShape="0">
                    <a:srgbClr val="243F60">
                      <a:alpha val="50000"/>
                    </a:srgbClr>
                  </a:outerShdw>
                </a:effectLst>
              </a14:hiddenEffects>
            </a:ext>
          </a:extLst>
        </p:spPr>
        <p:txBody>
          <a:bodyPr vert="horz" wrap="square" lIns="91440" tIns="45720" rIns="91440" bIns="45720" numCol="1" anchor="t" anchorCtr="0" compatLnSpc="1">
            <a:prstTxWarp prst="textNoShape">
              <a:avLst/>
            </a:prstTxWarp>
            <a:flatTx/>
          </a:bodyPr>
          <a:lstStyle/>
          <a:p>
            <a:endParaRPr lang="en-ZA"/>
          </a:p>
        </p:txBody>
      </p:sp>
      <p:sp>
        <p:nvSpPr>
          <p:cNvPr id="6" name="Rectangle 4"/>
          <p:cNvSpPr>
            <a:spLocks noChangeArrowheads="1"/>
          </p:cNvSpPr>
          <p:nvPr/>
        </p:nvSpPr>
        <p:spPr bwMode="auto">
          <a:xfrm>
            <a:off x="4336927" y="4653136"/>
            <a:ext cx="2106613" cy="1397000"/>
          </a:xfrm>
          <a:prstGeom prst="rect">
            <a:avLst/>
          </a:prstGeom>
          <a:solidFill>
            <a:srgbClr val="C2D69B"/>
          </a:solidFill>
          <a:ln>
            <a:noFill/>
          </a:ln>
          <a:effectLst/>
          <a:scene3d>
            <a:camera prst="legacyObliqueTopLeft"/>
            <a:lightRig rig="legacyFlat3" dir="t"/>
          </a:scene3d>
          <a:sp3d extrusionH="430200" prstMaterial="legacyMatte">
            <a:bevelT w="13500" h="13500" prst="angle"/>
            <a:bevelB w="13500" h="13500" prst="angle"/>
            <a:extrusionClr>
              <a:srgbClr val="C2D69B"/>
            </a:extrusionClr>
          </a:sp3d>
          <a:extLst>
            <a:ext uri="{91240B29-F687-4F45-9708-019B960494DF}">
              <a14:hiddenLine xmlns:a14="http://schemas.microsoft.com/office/drawing/2010/main" w="0">
                <a:noFill/>
                <a:miter lim="800000"/>
                <a:headEnd/>
                <a:tailEnd/>
              </a14:hiddenLine>
            </a:ext>
            <a:ext uri="{AF507438-7753-43E0-B8FC-AC1667EBCBE1}">
              <a14:hiddenEffects xmlns:a14="http://schemas.microsoft.com/office/drawing/2010/main">
                <a:effectLst>
                  <a:outerShdw dist="107763" dir="13500000" algn="ctr" rotWithShape="0">
                    <a:srgbClr val="243F60">
                      <a:alpha val="50000"/>
                    </a:srgbClr>
                  </a:outerShdw>
                </a:effectLst>
              </a14:hiddenEffects>
            </a:ext>
          </a:extLst>
        </p:spPr>
        <p:txBody>
          <a:bodyPr vert="horz" wrap="square" lIns="91440" tIns="45720" rIns="91440" bIns="45720" numCol="1" anchor="t" anchorCtr="0" compatLnSpc="1">
            <a:prstTxWarp prst="textNoShape">
              <a:avLst/>
            </a:prstTxWarp>
            <a:flatTx/>
          </a:bodyPr>
          <a:lstStyle/>
          <a:p>
            <a:pPr algn="ctr" fontAlgn="base">
              <a:spcBef>
                <a:spcPct val="0"/>
              </a:spcBef>
              <a:spcAft>
                <a:spcPct val="0"/>
              </a:spcAft>
            </a:pPr>
            <a:r>
              <a:rPr lang="en-US" sz="1400" dirty="0">
                <a:solidFill>
                  <a:srgbClr val="000000"/>
                </a:solidFill>
                <a:latin typeface="Arial" pitchFamily="34" charset="0"/>
                <a:ea typeface="Calibri" pitchFamily="34" charset="0"/>
                <a:cs typeface="Times New Roman" pitchFamily="18" charset="0"/>
              </a:rPr>
              <a:t>Step Three</a:t>
            </a:r>
            <a:endParaRPr lang="en-US" sz="900" dirty="0">
              <a:latin typeface="Arial" pitchFamily="34" charset="0"/>
              <a:cs typeface="Arial" pitchFamily="34" charset="0"/>
            </a:endParaRPr>
          </a:p>
          <a:p>
            <a:pPr algn="ctr" eaLnBrk="0" fontAlgn="base" hangingPunct="0">
              <a:spcBef>
                <a:spcPct val="0"/>
              </a:spcBef>
              <a:spcAft>
                <a:spcPct val="0"/>
              </a:spcAft>
            </a:pPr>
            <a:r>
              <a:rPr lang="en-US" sz="1400" dirty="0">
                <a:solidFill>
                  <a:srgbClr val="000000"/>
                </a:solidFill>
                <a:latin typeface="Arial" pitchFamily="34" charset="0"/>
                <a:ea typeface="Calibri" pitchFamily="34" charset="0"/>
                <a:cs typeface="Times New Roman" pitchFamily="18" charset="0"/>
              </a:rPr>
              <a:t>Teaching and Learning planning</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Approach</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Strategy</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Activities</a:t>
            </a:r>
            <a:endParaRPr lang="en-US" dirty="0">
              <a:latin typeface="Arial" pitchFamily="34" charset="0"/>
              <a:cs typeface="Arial" pitchFamily="34" charset="0"/>
            </a:endParaRPr>
          </a:p>
        </p:txBody>
      </p:sp>
      <p:sp>
        <p:nvSpPr>
          <p:cNvPr id="7" name="AutoShape 3"/>
          <p:cNvSpPr>
            <a:spLocks noChangeArrowheads="1"/>
          </p:cNvSpPr>
          <p:nvPr/>
        </p:nvSpPr>
        <p:spPr bwMode="auto">
          <a:xfrm>
            <a:off x="3273302" y="5207174"/>
            <a:ext cx="1065213" cy="469900"/>
          </a:xfrm>
          <a:prstGeom prst="rightArrow">
            <a:avLst>
              <a:gd name="adj1" fmla="val 50000"/>
              <a:gd name="adj2" fmla="val 56672"/>
            </a:avLst>
          </a:prstGeom>
          <a:solidFill>
            <a:srgbClr val="8DB3E2"/>
          </a:solidFill>
          <a:ln>
            <a:noFill/>
          </a:ln>
          <a:effectLst/>
          <a:scene3d>
            <a:camera prst="legacyObliqueTopLeft"/>
            <a:lightRig rig="legacyFlat3" dir="t"/>
          </a:scene3d>
          <a:sp3d extrusionH="430200" prstMaterial="legacyMatte">
            <a:bevelT w="13500" h="13500" prst="angle"/>
            <a:bevelB w="13500" h="13500" prst="angle"/>
            <a:extrusionClr>
              <a:srgbClr val="8DB3E2"/>
            </a:extrusionClr>
          </a:sp3d>
          <a:extLst>
            <a:ext uri="{91240B29-F687-4F45-9708-019B960494DF}">
              <a14:hiddenLine xmlns:a14="http://schemas.microsoft.com/office/drawing/2010/main" w="0">
                <a:noFill/>
                <a:miter lim="800000"/>
                <a:headEnd/>
                <a:tailEnd/>
              </a14:hiddenLine>
            </a:ext>
            <a:ext uri="{AF507438-7753-43E0-B8FC-AC1667EBCBE1}">
              <a14:hiddenEffects xmlns:a14="http://schemas.microsoft.com/office/drawing/2010/main">
                <a:effectLst>
                  <a:outerShdw dist="107763" dir="13500000" algn="ctr" rotWithShape="0">
                    <a:srgbClr val="243F60">
                      <a:alpha val="50000"/>
                    </a:srgbClr>
                  </a:outerShdw>
                </a:effectLst>
              </a14:hiddenEffects>
            </a:ext>
          </a:extLst>
        </p:spPr>
        <p:txBody>
          <a:bodyPr vert="horz" wrap="square" lIns="91440" tIns="45720" rIns="91440" bIns="45720" numCol="1" anchor="t" anchorCtr="0" compatLnSpc="1">
            <a:prstTxWarp prst="textNoShape">
              <a:avLst/>
            </a:prstTxWarp>
            <a:flatTx/>
          </a:bodyPr>
          <a:lstStyle/>
          <a:p>
            <a:endParaRPr lang="en-ZA"/>
          </a:p>
        </p:txBody>
      </p:sp>
      <p:sp>
        <p:nvSpPr>
          <p:cNvPr id="8" name="Rectangle 2"/>
          <p:cNvSpPr>
            <a:spLocks noChangeArrowheads="1"/>
          </p:cNvSpPr>
          <p:nvPr/>
        </p:nvSpPr>
        <p:spPr bwMode="auto">
          <a:xfrm>
            <a:off x="1271464" y="4653136"/>
            <a:ext cx="2106612" cy="1397000"/>
          </a:xfrm>
          <a:prstGeom prst="rect">
            <a:avLst/>
          </a:prstGeom>
          <a:solidFill>
            <a:srgbClr val="8DB3E2"/>
          </a:solidFill>
          <a:ln>
            <a:noFill/>
          </a:ln>
          <a:effectLst/>
          <a:scene3d>
            <a:camera prst="legacyObliqueTopLeft"/>
            <a:lightRig rig="legacyFlat3" dir="t"/>
          </a:scene3d>
          <a:sp3d extrusionH="430200" prstMaterial="legacyMatte">
            <a:bevelT w="13500" h="13500" prst="angle"/>
            <a:bevelB w="13500" h="13500" prst="angle"/>
            <a:extrusionClr>
              <a:srgbClr val="8DB3E2"/>
            </a:extrusionClr>
          </a:sp3d>
          <a:extLst>
            <a:ext uri="{91240B29-F687-4F45-9708-019B960494DF}">
              <a14:hiddenLine xmlns:a14="http://schemas.microsoft.com/office/drawing/2010/main" w="0">
                <a:noFill/>
                <a:miter lim="800000"/>
                <a:headEnd/>
                <a:tailEnd/>
              </a14:hiddenLine>
            </a:ext>
            <a:ext uri="{AF507438-7753-43E0-B8FC-AC1667EBCBE1}">
              <a14:hiddenEffects xmlns:a14="http://schemas.microsoft.com/office/drawing/2010/main">
                <a:effectLst>
                  <a:outerShdw dist="107763" dir="13500000" algn="ctr" rotWithShape="0">
                    <a:srgbClr val="243F60">
                      <a:alpha val="50000"/>
                    </a:srgbClr>
                  </a:outerShdw>
                </a:effectLst>
              </a14:hiddenEffects>
            </a:ext>
          </a:extLst>
        </p:spPr>
        <p:txBody>
          <a:bodyPr vert="horz" wrap="square" lIns="91440" tIns="45720" rIns="91440" bIns="45720" numCol="1" anchor="ctr" anchorCtr="0" compatLnSpc="1">
            <a:prstTxWarp prst="textNoShape">
              <a:avLst/>
            </a:prstTxWarp>
            <a:flatTx/>
          </a:bodyPr>
          <a:lstStyle/>
          <a:p>
            <a:pPr algn="ctr" fontAlgn="base">
              <a:spcBef>
                <a:spcPct val="0"/>
              </a:spcBef>
              <a:spcAft>
                <a:spcPct val="0"/>
              </a:spcAft>
            </a:pPr>
            <a:r>
              <a:rPr lang="en-US" sz="1400" dirty="0">
                <a:solidFill>
                  <a:srgbClr val="000000"/>
                </a:solidFill>
                <a:latin typeface="Arial" pitchFamily="34" charset="0"/>
                <a:ea typeface="Calibri" pitchFamily="34" charset="0"/>
                <a:cs typeface="Times New Roman" pitchFamily="18" charset="0"/>
              </a:rPr>
              <a:t>Step One</a:t>
            </a:r>
            <a:endParaRPr lang="en-US" sz="900" dirty="0">
              <a:latin typeface="Arial" pitchFamily="34" charset="0"/>
              <a:cs typeface="Arial" pitchFamily="34" charset="0"/>
            </a:endParaRPr>
          </a:p>
          <a:p>
            <a:pPr algn="ctr" eaLnBrk="0" fontAlgn="base" hangingPunct="0">
              <a:spcBef>
                <a:spcPct val="0"/>
              </a:spcBef>
              <a:spcAft>
                <a:spcPct val="0"/>
              </a:spcAft>
            </a:pPr>
            <a:r>
              <a:rPr lang="en-US" sz="1400" dirty="0">
                <a:solidFill>
                  <a:srgbClr val="000000"/>
                </a:solidFill>
                <a:latin typeface="Arial" pitchFamily="34" charset="0"/>
                <a:ea typeface="Calibri" pitchFamily="34" charset="0"/>
                <a:cs typeface="Times New Roman" pitchFamily="18" charset="0"/>
              </a:rPr>
              <a:t>Learning outcomes</a:t>
            </a:r>
            <a:endParaRPr lang="en-US" sz="900" dirty="0">
              <a:latin typeface="Arial" pitchFamily="34" charset="0"/>
              <a:cs typeface="Arial" pitchFamily="34" charset="0"/>
            </a:endParaRPr>
          </a:p>
          <a:p>
            <a:pPr algn="ctr" eaLnBrk="0" fontAlgn="base" hangingPunct="0">
              <a:spcBef>
                <a:spcPct val="0"/>
              </a:spcBef>
              <a:spcAft>
                <a:spcPct val="0"/>
              </a:spcAft>
            </a:pPr>
            <a:r>
              <a:rPr lang="en-US" sz="1000" dirty="0">
                <a:solidFill>
                  <a:srgbClr val="000000"/>
                </a:solidFill>
                <a:latin typeface="Arial" pitchFamily="34" charset="0"/>
                <a:ea typeface="Calibri" pitchFamily="34" charset="0"/>
                <a:cs typeface="Times New Roman" pitchFamily="18" charset="0"/>
              </a:rPr>
              <a:t>Exit level linked to module level linked to unit/theme/section level</a:t>
            </a:r>
            <a:endParaRPr lang="en-US" sz="900" dirty="0">
              <a:latin typeface="Arial" pitchFamily="34" charset="0"/>
              <a:cs typeface="Arial" pitchFamily="34" charset="0"/>
            </a:endParaRPr>
          </a:p>
          <a:p>
            <a:pPr eaLnBrk="0" fontAlgn="base" hangingPunct="0">
              <a:spcBef>
                <a:spcPct val="0"/>
              </a:spcBef>
              <a:spcAft>
                <a:spcPct val="0"/>
              </a:spcAft>
            </a:pPr>
            <a:endParaRPr lang="en-US" dirty="0">
              <a:latin typeface="Arial" pitchFamily="34" charset="0"/>
              <a:cs typeface="Arial" pitchFamily="34" charset="0"/>
            </a:endParaRPr>
          </a:p>
        </p:txBody>
      </p:sp>
    </p:spTree>
    <p:extLst>
      <p:ext uri="{BB962C8B-B14F-4D97-AF65-F5344CB8AC3E}">
        <p14:creationId xmlns:p14="http://schemas.microsoft.com/office/powerpoint/2010/main" val="121949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r>
              <a:rPr lang="en-ZA" dirty="0" smtClean="0">
                <a:latin typeface="Calibri" panose="020F0502020204030204" pitchFamily="34" charset="0"/>
                <a:ea typeface="Calibri" panose="020F0502020204030204" pitchFamily="34" charset="0"/>
                <a:cs typeface="Times New Roman" panose="02020603050405020304" pitchFamily="18" charset="0"/>
              </a:rPr>
              <a:t>Project 3a: </a:t>
            </a:r>
            <a:r>
              <a:rPr lang="en-ZA" dirty="0" smtClean="0"/>
              <a:t>General curriculum principles</a:t>
            </a:r>
            <a:r>
              <a:rPr lang="en-ZA" dirty="0"/>
              <a:t>:</a:t>
            </a:r>
          </a:p>
          <a:p>
            <a:pPr marL="342900" lvl="1" indent="-342900">
              <a:buFont typeface="Arial" panose="020B0604020202020204" pitchFamily="34" charset="0"/>
              <a:buChar char="•"/>
            </a:pPr>
            <a:r>
              <a:rPr lang="en-ZA" dirty="0"/>
              <a:t>Institution must be accredited by the relevant local governance structure(s)</a:t>
            </a:r>
          </a:p>
          <a:p>
            <a:pPr marL="342900" lvl="1" indent="-342900">
              <a:buFont typeface="Arial" panose="020B0604020202020204" pitchFamily="34" charset="0"/>
              <a:buChar char="•"/>
            </a:pPr>
            <a:r>
              <a:rPr lang="en-ZA" dirty="0"/>
              <a:t>The veterinary programme must be accredited (academic accreditation) by the relevant higher </a:t>
            </a:r>
            <a:r>
              <a:rPr lang="en-ZA" dirty="0" smtClean="0"/>
              <a:t>education council </a:t>
            </a:r>
            <a:r>
              <a:rPr lang="en-ZA" dirty="0"/>
              <a:t>or qualifications authority</a:t>
            </a:r>
          </a:p>
          <a:p>
            <a:pPr marL="342900" lvl="1" indent="-342900">
              <a:buFont typeface="Arial" panose="020B0604020202020204" pitchFamily="34" charset="0"/>
              <a:buChar char="•"/>
            </a:pPr>
            <a:r>
              <a:rPr lang="en-ZA" dirty="0"/>
              <a:t>The veterinary programme must be accredited (professional accreditation) or approved by the local Veterinary Statutory Body (VSB), where this exists.</a:t>
            </a:r>
          </a:p>
          <a:p>
            <a:pPr marL="342900" lvl="1" indent="-342900">
              <a:buFont typeface="Arial" panose="020B0604020202020204" pitchFamily="34" charset="0"/>
              <a:buChar char="•"/>
            </a:pPr>
            <a:r>
              <a:rPr lang="en-ZA" dirty="0"/>
              <a:t>Where VSBs don’t exists, their establishment must be promoted by the institution</a:t>
            </a:r>
          </a:p>
          <a:p>
            <a:pPr marL="342900" lvl="1" indent="-342900">
              <a:buFont typeface="Arial" panose="020B0604020202020204" pitchFamily="34" charset="0"/>
              <a:buChar char="•"/>
            </a:pPr>
            <a:r>
              <a:rPr lang="en-ZA" dirty="0"/>
              <a:t>2A2E-V </a:t>
            </a:r>
            <a:r>
              <a:rPr lang="en-ZA" dirty="0" smtClean="0"/>
              <a:t>is concerned about the </a:t>
            </a:r>
            <a:r>
              <a:rPr lang="en-ZA" dirty="0"/>
              <a:t>challenge created by political interference in the governance and </a:t>
            </a:r>
            <a:r>
              <a:rPr lang="en-ZA" b="1" dirty="0"/>
              <a:t>independence</a:t>
            </a:r>
            <a:r>
              <a:rPr lang="en-ZA" dirty="0"/>
              <a:t> of VSBs and the resulting accreditation systems involving VEEs</a:t>
            </a:r>
          </a:p>
          <a:p>
            <a:pPr marL="342900" lvl="1" indent="-342900">
              <a:buFont typeface="Arial" panose="020B0604020202020204" pitchFamily="34" charset="0"/>
              <a:buChar char="•"/>
            </a:pPr>
            <a:r>
              <a:rPr lang="en-ZA" dirty="0" smtClean="0"/>
              <a:t>The veterinary programme must articulate </a:t>
            </a:r>
            <a:r>
              <a:rPr lang="en-ZA" dirty="0"/>
              <a:t>directly into a Masters programme at least, and preferably with options for specialisation.</a:t>
            </a:r>
          </a:p>
          <a:p>
            <a:pPr marL="342900" lvl="1" indent="-342900">
              <a:buFont typeface="Arial" panose="020B0604020202020204" pitchFamily="34" charset="0"/>
              <a:buChar char="•"/>
            </a:pPr>
            <a:r>
              <a:rPr lang="en-ZA" dirty="0"/>
              <a:t>Curriculum review must happen at least once in 5 years</a:t>
            </a:r>
          </a:p>
          <a:p>
            <a:pPr marL="342900" lvl="1" indent="-342900">
              <a:buFont typeface="Arial" panose="020B0604020202020204" pitchFamily="34" charset="0"/>
              <a:buChar char="•"/>
            </a:pPr>
            <a:r>
              <a:rPr lang="en-ZA" dirty="0"/>
              <a:t>The required infrastructure must be available to support </a:t>
            </a:r>
            <a:r>
              <a:rPr lang="en-ZA" dirty="0" smtClean="0"/>
              <a:t>the presentation of the curriculum</a:t>
            </a:r>
            <a:endParaRPr lang="en-ZA" dirty="0"/>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3: Harmonisation of the Veterinary curriculum in Africa</a:t>
            </a:r>
            <a:endParaRPr lang="en-IT" dirty="0"/>
          </a:p>
        </p:txBody>
      </p:sp>
    </p:spTree>
    <p:extLst>
      <p:ext uri="{BB962C8B-B14F-4D97-AF65-F5344CB8AC3E}">
        <p14:creationId xmlns:p14="http://schemas.microsoft.com/office/powerpoint/2010/main" val="352284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r>
              <a:rPr lang="en-ZA" dirty="0" smtClean="0">
                <a:latin typeface="Calibri" panose="020F0502020204030204" pitchFamily="34" charset="0"/>
                <a:ea typeface="Calibri" panose="020F0502020204030204" pitchFamily="34" charset="0"/>
                <a:cs typeface="Times New Roman" panose="02020603050405020304" pitchFamily="18" charset="0"/>
              </a:rPr>
              <a:t>Project 3b: </a:t>
            </a:r>
            <a:r>
              <a:rPr lang="en-ZA" dirty="0" smtClean="0"/>
              <a:t>Provision of harmonised teaching materials for African VEEs:</a:t>
            </a:r>
          </a:p>
          <a:p>
            <a:pPr marL="342900" indent="-342900">
              <a:buFont typeface="Arial" panose="020B0604020202020204" pitchFamily="34" charset="0"/>
              <a:buChar char="•"/>
            </a:pPr>
            <a:r>
              <a:rPr lang="en-ZA" dirty="0" smtClean="0"/>
              <a:t>Day 1 Platform: an initiative </a:t>
            </a:r>
            <a:r>
              <a:rPr lang="en-ZA" dirty="0"/>
              <a:t>by Iowa </a:t>
            </a:r>
            <a:r>
              <a:rPr lang="en-ZA" dirty="0" smtClean="0"/>
              <a:t>State </a:t>
            </a:r>
            <a:r>
              <a:rPr lang="en-ZA" dirty="0"/>
              <a:t>U</a:t>
            </a:r>
            <a:r>
              <a:rPr lang="en-ZA" dirty="0" smtClean="0"/>
              <a:t>niversity, funded by the Gates Foundation</a:t>
            </a:r>
            <a:endParaRPr lang="en-ZA" dirty="0"/>
          </a:p>
          <a:p>
            <a:pPr marL="342900" indent="-342900">
              <a:buFont typeface="Arial" panose="020B0604020202020204" pitchFamily="34" charset="0"/>
              <a:buChar char="•"/>
            </a:pPr>
            <a:r>
              <a:rPr lang="en-ZA" dirty="0" smtClean="0"/>
              <a:t>Presidents </a:t>
            </a:r>
            <a:r>
              <a:rPr lang="en-ZA" dirty="0"/>
              <a:t>of 2A2E-V applied and received the </a:t>
            </a:r>
            <a:r>
              <a:rPr lang="en-ZA" dirty="0" smtClean="0"/>
              <a:t>grant (</a:t>
            </a:r>
            <a:r>
              <a:rPr lang="en-ZA" dirty="0"/>
              <a:t>for </a:t>
            </a:r>
            <a:r>
              <a:rPr lang="en-ZA" dirty="0" smtClean="0"/>
              <a:t>development of bovine teaching materials) in </a:t>
            </a:r>
            <a:r>
              <a:rPr lang="en-ZA" dirty="0"/>
              <a:t>collaboration with Ross University </a:t>
            </a:r>
            <a:endParaRPr lang="en-ZA" dirty="0" smtClean="0"/>
          </a:p>
          <a:p>
            <a:pPr marL="342900" indent="-342900">
              <a:buFont typeface="Arial" panose="020B0604020202020204" pitchFamily="34" charset="0"/>
              <a:buChar char="•"/>
            </a:pPr>
            <a:r>
              <a:rPr lang="en-ZA" dirty="0" smtClean="0"/>
              <a:t>Objective</a:t>
            </a:r>
            <a:r>
              <a:rPr lang="en-ZA" dirty="0"/>
              <a:t>:</a:t>
            </a:r>
          </a:p>
          <a:p>
            <a:pPr marL="342900" lvl="1" indent="-342900">
              <a:buFont typeface="Arial" panose="020B0604020202020204" pitchFamily="34" charset="0"/>
              <a:buChar char="•"/>
            </a:pPr>
            <a:r>
              <a:rPr lang="en-ZA" dirty="0"/>
              <a:t>Provide training materials on clinical cases for VEEs in Africa and the middle East.</a:t>
            </a:r>
          </a:p>
          <a:p>
            <a:pPr marL="342900" lvl="1" indent="-342900">
              <a:buFont typeface="Arial" panose="020B0604020202020204" pitchFamily="34" charset="0"/>
              <a:buChar char="•"/>
            </a:pPr>
            <a:r>
              <a:rPr lang="en-ZA" dirty="0" smtClean="0"/>
              <a:t>Day 1 Platform will </a:t>
            </a:r>
            <a:r>
              <a:rPr lang="en-ZA" dirty="0"/>
              <a:t>be an open educational resource (OER) for Africa</a:t>
            </a:r>
          </a:p>
          <a:p>
            <a:endParaRPr lang="en-ZA" dirty="0"/>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3: Harmonisation of the Veterinary curriculum in Africa</a:t>
            </a:r>
            <a:endParaRPr lang="en-IT" dirty="0"/>
          </a:p>
        </p:txBody>
      </p:sp>
      <p:sp>
        <p:nvSpPr>
          <p:cNvPr id="4" name="AutoShape 2" descr="https://lh5.googleusercontent.com/iLtxJhQqknrQokoojMLLSWkvuLpRRxXFn5wBBbzSZk0Xsa7Gg2oum-wSuj2xFhpyzGE1L9-xMyd1u0kPzWtmgjJ8yhfPNstQW9KkRF0IsdlhACVyeT4ChSXMi29pzjPrBvXkxUXNb870DCiXWTBHTg"/>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Tree>
    <p:extLst>
      <p:ext uri="{BB962C8B-B14F-4D97-AF65-F5344CB8AC3E}">
        <p14:creationId xmlns:p14="http://schemas.microsoft.com/office/powerpoint/2010/main" val="215671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4: </a:t>
            </a:r>
            <a:r>
              <a:rPr lang="en-GB" dirty="0">
                <a:latin typeface="Calibri" panose="020F0502020204030204" pitchFamily="34" charset="0"/>
                <a:ea typeface="Calibri" panose="020F0502020204030204" pitchFamily="34" charset="0"/>
                <a:cs typeface="Calibri" panose="020F0502020204030204" pitchFamily="34" charset="0"/>
              </a:rPr>
              <a:t>To enhance dissemination of innovations and good practice among African VEEs</a:t>
            </a:r>
            <a:r>
              <a:rPr lang="en-GB" dirty="0" smtClean="0">
                <a:latin typeface="Calibri" panose="020F0502020204030204" pitchFamily="34" charset="0"/>
                <a:ea typeface="Calibri" panose="020F0502020204030204" pitchFamily="34" charset="0"/>
                <a:cs typeface="Calibri" panose="020F0502020204030204" pitchFamily="34" charset="0"/>
              </a:rPr>
              <a:t>.</a:t>
            </a:r>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5969202" y="3198168"/>
            <a:ext cx="253596" cy="461665"/>
          </a:xfrm>
          <a:prstGeom prst="rect">
            <a:avLst/>
          </a:prstGeom>
        </p:spPr>
        <p:txBody>
          <a:bodyPr wrap="none">
            <a:spAutoFit/>
          </a:bodyPr>
          <a:lstStyle/>
          <a:p>
            <a:r>
              <a:rPr lang="en-ZA" dirty="0"/>
              <a:t> </a:t>
            </a:r>
          </a:p>
        </p:txBody>
      </p:sp>
      <p:sp>
        <p:nvSpPr>
          <p:cNvPr id="5" name="Rectangle 4"/>
          <p:cNvSpPr/>
          <p:nvPr/>
        </p:nvSpPr>
        <p:spPr>
          <a:xfrm>
            <a:off x="5969202" y="3198168"/>
            <a:ext cx="253596" cy="461665"/>
          </a:xfrm>
          <a:prstGeom prst="rect">
            <a:avLst/>
          </a:prstGeom>
        </p:spPr>
        <p:txBody>
          <a:bodyPr wrap="none">
            <a:spAutoFit/>
          </a:bodyPr>
          <a:lstStyle/>
          <a:p>
            <a:r>
              <a:rPr lang="en-ZA" dirty="0"/>
              <a:t> </a:t>
            </a:r>
          </a:p>
        </p:txBody>
      </p:sp>
      <p:sp>
        <p:nvSpPr>
          <p:cNvPr id="6"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t>
            </a:r>
            <a:r>
              <a:rPr kumimoji="0" lang="en-US" altLang="en-US" sz="1900" b="0" i="0" u="none" strike="noStrike" cap="none" normalizeH="0" baseline="0" smtClean="0">
                <a:ln>
                  <a:noFill/>
                </a:ln>
                <a:solidFill>
                  <a:schemeClr val="tx1"/>
                </a:solidFill>
                <a:effectLst/>
                <a:latin typeface="Arial" panose="020B0604020202020204" pitchFamily="34" charset="0"/>
              </a:rPr>
              <a:t/>
            </a:r>
            <a:br>
              <a:rPr kumimoji="0" lang="en-US" altLang="en-US" sz="19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FFFFFF"/>
                </a:solidFill>
                <a:effectLst/>
                <a:latin typeface="Arial" panose="020B0604020202020204" pitchFamily="34" charset="0"/>
                <a:cs typeface="Arial" panose="020B0604020202020204" pitchFamily="34" charset="0"/>
              </a:rPr>
              <a:t>About</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FFFFFF"/>
                </a:solidFill>
                <a:effectLst/>
                <a:latin typeface="Arial" panose="020B0604020202020204" pitchFamily="34" charset="0"/>
                <a:cs typeface="Arial" panose="020B0604020202020204" pitchFamily="34" charset="0"/>
              </a:rPr>
              <a:t>As part of our joint missions to promote collaboration and enhance dissemination of innovations and good practice among veterinary education establishments, the American Association of Veterinary Medical College’s Council on International Veterinary Medical Education (CIVME) and the African Association of Veterinary Education Establishments (2A2E-V) joined forces in planning a veterinary medical education conference in Pretoria (South Africa) from 1 - 3 November 2022. The conference will be modeled after the VetEd symposia that have been successful in</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FFFFFF"/>
                </a:solidFill>
                <a:effectLst/>
                <a:latin typeface="Arial" panose="020B0604020202020204" pitchFamily="34" charset="0"/>
                <a:cs typeface="Arial" panose="020B0604020202020204" pitchFamily="34" charset="0"/>
              </a:rPr>
              <a:t>The goal of VetEd Africa 2022 is to provide professional development specific to veterinary education establishments across Africa</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FFFFFF"/>
                </a:solidFill>
                <a:effectLst/>
                <a:latin typeface="Arial" panose="020B0604020202020204" pitchFamily="34" charset="0"/>
                <a:cs typeface="Arial" panose="020B0604020202020204" pitchFamily="34" charset="0"/>
              </a:rPr>
              <a:t>This year's themes are "Teaching and assessment of Clinical Skills" and “One Health Education” (coinciding with One Health Day)</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AutoShape 2" descr="https://lh5.googleusercontent.com/iLtxJhQqknrQokoojMLLSWkvuLpRRxXFn5wBBbzSZk0Xsa7Gg2oum-wSuj2xFhpyzGE1L9-xMyd1u0kPzWtmgjJ8yhfPNstQW9KkRF0IsdlhACVyeT4ChSXMi29pzjPrBvXkxUXNb870DCiXWTBHTg"/>
          <p:cNvSpPr>
            <a:spLocks noChangeAspect="1" noChangeArrowheads="1"/>
          </p:cNvSpPr>
          <p:nvPr/>
        </p:nvSpPr>
        <p:spPr bwMode="auto">
          <a:xfrm>
            <a:off x="155575" y="-9842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8" name="Picture 7"/>
          <p:cNvPicPr>
            <a:picLocks noChangeAspect="1"/>
          </p:cNvPicPr>
          <p:nvPr/>
        </p:nvPicPr>
        <p:blipFill>
          <a:blip r:embed="rId2"/>
          <a:stretch>
            <a:fillRect/>
          </a:stretch>
        </p:blipFill>
        <p:spPr>
          <a:xfrm>
            <a:off x="1063687" y="1159502"/>
            <a:ext cx="10064625" cy="5670330"/>
          </a:xfrm>
          <a:prstGeom prst="rect">
            <a:avLst/>
          </a:prstGeom>
        </p:spPr>
      </p:pic>
      <p:sp>
        <p:nvSpPr>
          <p:cNvPr id="9" name="Subtitle 8"/>
          <p:cNvSpPr>
            <a:spLocks noGrp="1"/>
          </p:cNvSpPr>
          <p:nvPr>
            <p:ph type="subTitle" idx="1"/>
          </p:nvPr>
        </p:nvSpPr>
        <p:spPr/>
        <p:txBody>
          <a:bodyPr/>
          <a:lstStyle/>
          <a:p>
            <a:endParaRPr lang="en-ZA"/>
          </a:p>
        </p:txBody>
      </p:sp>
    </p:spTree>
    <p:extLst>
      <p:ext uri="{BB962C8B-B14F-4D97-AF65-F5344CB8AC3E}">
        <p14:creationId xmlns:p14="http://schemas.microsoft.com/office/powerpoint/2010/main" val="921426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4: </a:t>
            </a:r>
            <a:r>
              <a:rPr lang="en-GB" dirty="0">
                <a:latin typeface="Calibri" panose="020F0502020204030204" pitchFamily="34" charset="0"/>
                <a:ea typeface="Calibri" panose="020F0502020204030204" pitchFamily="34" charset="0"/>
                <a:cs typeface="Calibri" panose="020F0502020204030204" pitchFamily="34" charset="0"/>
              </a:rPr>
              <a:t>To enhance dissemination of innovations and good practice among African VEEs</a:t>
            </a:r>
            <a:r>
              <a:rPr lang="en-GB" dirty="0" smtClean="0">
                <a:latin typeface="Calibri" panose="020F0502020204030204" pitchFamily="34" charset="0"/>
                <a:ea typeface="Calibri" panose="020F0502020204030204" pitchFamily="34" charset="0"/>
                <a:cs typeface="Calibri" panose="020F0502020204030204" pitchFamily="34" charset="0"/>
              </a:rPr>
              <a:t>.</a:t>
            </a:r>
            <a:endParaRPr lang="en-ZA"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016006" y="1132115"/>
            <a:ext cx="10195248" cy="5747656"/>
          </a:xfrm>
          <a:prstGeom prst="rect">
            <a:avLst/>
          </a:prstGeom>
        </p:spPr>
      </p:pic>
      <p:sp>
        <p:nvSpPr>
          <p:cNvPr id="5" name="Subtitle 4"/>
          <p:cNvSpPr>
            <a:spLocks noGrp="1"/>
          </p:cNvSpPr>
          <p:nvPr>
            <p:ph type="subTitle" idx="1"/>
          </p:nvPr>
        </p:nvSpPr>
        <p:spPr/>
        <p:txBody>
          <a:bodyPr/>
          <a:lstStyle/>
          <a:p>
            <a:endParaRPr lang="en-ZA" dirty="0"/>
          </a:p>
        </p:txBody>
      </p:sp>
    </p:spTree>
    <p:extLst>
      <p:ext uri="{BB962C8B-B14F-4D97-AF65-F5344CB8AC3E}">
        <p14:creationId xmlns:p14="http://schemas.microsoft.com/office/powerpoint/2010/main" val="690993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r>
              <a:rPr lang="en-ZA" dirty="0" smtClean="0">
                <a:latin typeface="Calibri" panose="020F0502020204030204" pitchFamily="34" charset="0"/>
                <a:ea typeface="Calibri" panose="020F0502020204030204" pitchFamily="34" charset="0"/>
                <a:cs typeface="Times New Roman" panose="02020603050405020304" pitchFamily="18" charset="0"/>
              </a:rPr>
              <a:t>Project 5: </a:t>
            </a:r>
            <a:r>
              <a:rPr lang="en-ZA" dirty="0" smtClean="0"/>
              <a:t>Inter-African twinning programmes:</a:t>
            </a:r>
          </a:p>
          <a:p>
            <a:pPr marL="342900" indent="-342900">
              <a:buFont typeface="Arial" panose="020B0604020202020204" pitchFamily="34" charset="0"/>
              <a:buChar char="•"/>
            </a:pPr>
            <a:r>
              <a:rPr lang="en-ZA" dirty="0"/>
              <a:t>MoUs between VEEs should be signed between all members of 2A2E-V to facilitate students and staff mobility. </a:t>
            </a:r>
          </a:p>
          <a:p>
            <a:pPr marL="342900" indent="-342900">
              <a:buFont typeface="Arial" panose="020B0604020202020204" pitchFamily="34" charset="0"/>
              <a:buChar char="•"/>
            </a:pPr>
            <a:r>
              <a:rPr lang="en-ZA" dirty="0"/>
              <a:t>A draft </a:t>
            </a:r>
            <a:r>
              <a:rPr lang="en-ZA" dirty="0" err="1"/>
              <a:t>MoU</a:t>
            </a:r>
            <a:r>
              <a:rPr lang="en-ZA" dirty="0"/>
              <a:t> template should be designed by the 2A2E-V EC and shared through 2A2E-V platform.</a:t>
            </a:r>
          </a:p>
          <a:p>
            <a:pPr marL="342900" indent="-342900">
              <a:buFont typeface="Arial" panose="020B0604020202020204" pitchFamily="34" charset="0"/>
              <a:buChar char="•"/>
            </a:pPr>
            <a:r>
              <a:rPr lang="en-ZA" dirty="0"/>
              <a:t>Funding opportunities should be recruited by 2A2E-V EC and distributed through the platform, and members should be encouraged to apply.</a:t>
            </a:r>
          </a:p>
          <a:p>
            <a:pPr marL="342900" indent="-342900">
              <a:buFont typeface="Arial" panose="020B0604020202020204" pitchFamily="34" charset="0"/>
              <a:buChar char="•"/>
            </a:pPr>
            <a:r>
              <a:rPr lang="en-ZA" dirty="0"/>
              <a:t>AU-IBAR should assist to identify collaborators and opportunities at a higher level.</a:t>
            </a:r>
          </a:p>
          <a:p>
            <a:pPr marL="342900" indent="-342900">
              <a:buFont typeface="Arial" panose="020B0604020202020204" pitchFamily="34" charset="0"/>
              <a:buChar char="•"/>
            </a:pPr>
            <a:r>
              <a:rPr lang="en-ZA" dirty="0"/>
              <a:t>Possible opportunities: WOAH (OIE), FAO. EU. IAEA, Intra-ACP, GIZ, JICA, USAID, SIDA, Private philanthropists e.g., Bill and Melinda Gates Foundation, NGO </a:t>
            </a:r>
            <a:r>
              <a:rPr lang="en-ZA" dirty="0" err="1"/>
              <a:t>etc</a:t>
            </a:r>
            <a:endParaRPr lang="en-ZA" dirty="0"/>
          </a:p>
          <a:p>
            <a:endParaRPr lang="en-ZA" dirty="0"/>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5</a:t>
            </a:r>
            <a:r>
              <a:rPr lang="en-ZA" dirty="0"/>
              <a:t>: To build capacity among educators in the African Veterinary Education Establishments</a:t>
            </a:r>
            <a:endParaRPr lang="en-IT" dirty="0"/>
          </a:p>
        </p:txBody>
      </p:sp>
      <p:sp>
        <p:nvSpPr>
          <p:cNvPr id="4" name="AutoShape 2" descr="https://lh5.googleusercontent.com/iLtxJhQqknrQokoojMLLSWkvuLpRRxXFn5wBBbzSZk0Xsa7Gg2oum-wSuj2xFhpyzGE1L9-xMyd1u0kPzWtmgjJ8yhfPNstQW9KkRF0IsdlhACVyeT4ChSXMi29pzjPrBvXkxUXNb870DCiXWTBHTg"/>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Tree>
    <p:extLst>
      <p:ext uri="{BB962C8B-B14F-4D97-AF65-F5344CB8AC3E}">
        <p14:creationId xmlns:p14="http://schemas.microsoft.com/office/powerpoint/2010/main" val="184865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D6085F3-AF27-3845-8748-436AB427EDC2}"/>
              </a:ext>
            </a:extLst>
          </p:cNvPr>
          <p:cNvSpPr>
            <a:spLocks noGrp="1"/>
          </p:cNvSpPr>
          <p:nvPr>
            <p:ph type="subTitle" idx="1"/>
          </p:nvPr>
        </p:nvSpPr>
        <p:spPr>
          <a:xfrm>
            <a:off x="0" y="1980000"/>
            <a:ext cx="11963400" cy="4689360"/>
          </a:xfrm>
        </p:spPr>
        <p:txBody>
          <a:bodyPr/>
          <a:lstStyle/>
          <a:p>
            <a:r>
              <a:rPr lang="en-ZA" dirty="0" smtClean="0">
                <a:latin typeface="Calibri" panose="020F0502020204030204" pitchFamily="34" charset="0"/>
                <a:ea typeface="Calibri" panose="020F0502020204030204" pitchFamily="34" charset="0"/>
                <a:cs typeface="Times New Roman" panose="02020603050405020304" pitchFamily="18" charset="0"/>
              </a:rPr>
              <a:t>Project 6: </a:t>
            </a:r>
            <a:r>
              <a:rPr lang="en-ZA" dirty="0" smtClean="0"/>
              <a:t>African Centres of Excellence:</a:t>
            </a:r>
          </a:p>
          <a:p>
            <a:pPr marL="342900" indent="-342900">
              <a:buFont typeface="Arial" panose="020B0604020202020204" pitchFamily="34" charset="0"/>
              <a:buChar char="•"/>
            </a:pPr>
            <a:r>
              <a:rPr lang="en-ZA" dirty="0" smtClean="0"/>
              <a:t>Initial call yielded poor results</a:t>
            </a:r>
          </a:p>
          <a:p>
            <a:pPr marL="342900" indent="-342900">
              <a:buFont typeface="Arial" panose="020B0604020202020204" pitchFamily="34" charset="0"/>
              <a:buChar char="•"/>
            </a:pPr>
            <a:r>
              <a:rPr lang="en-ZA" dirty="0" smtClean="0"/>
              <a:t>Re-structuring of 9 initial centres into 5 centres in order to recruit one per region of Africa:</a:t>
            </a:r>
          </a:p>
          <a:p>
            <a:pPr lvl="0">
              <a:lnSpc>
                <a:spcPct val="100000"/>
              </a:lnSpc>
              <a:spcBef>
                <a:spcPts val="0"/>
              </a:spcBef>
            </a:pPr>
            <a:r>
              <a:rPr lang="en-GB" sz="1600" b="1" dirty="0">
                <a:solidFill>
                  <a:prstClr val="black"/>
                </a:solidFill>
              </a:rPr>
              <a:t>Area 1</a:t>
            </a:r>
          </a:p>
          <a:p>
            <a:pPr marL="400050" lvl="1" indent="0">
              <a:lnSpc>
                <a:spcPct val="100000"/>
              </a:lnSpc>
              <a:spcBef>
                <a:spcPts val="0"/>
              </a:spcBef>
              <a:buClrTx/>
            </a:pPr>
            <a:r>
              <a:rPr lang="en-GB" sz="1600" dirty="0">
                <a:solidFill>
                  <a:prstClr val="black"/>
                </a:solidFill>
              </a:rPr>
              <a:t>1.1. Veterinary Policy, legislation and jurisprudence (Regulations and trade in animals and animal products, strategies, </a:t>
            </a:r>
            <a:r>
              <a:rPr lang="en-GB" sz="1600" dirty="0" err="1">
                <a:solidFill>
                  <a:prstClr val="black"/>
                </a:solidFill>
              </a:rPr>
              <a:t>etc</a:t>
            </a:r>
            <a:r>
              <a:rPr lang="en-GB" sz="1600" dirty="0">
                <a:solidFill>
                  <a:prstClr val="black"/>
                </a:solidFill>
              </a:rPr>
              <a:t>) </a:t>
            </a:r>
          </a:p>
          <a:p>
            <a:pPr marL="400050" lvl="1" indent="0">
              <a:lnSpc>
                <a:spcPct val="100000"/>
              </a:lnSpc>
              <a:spcBef>
                <a:spcPts val="0"/>
              </a:spcBef>
              <a:buClrTx/>
            </a:pPr>
            <a:r>
              <a:rPr lang="en-GB" sz="1600" dirty="0">
                <a:solidFill>
                  <a:prstClr val="black"/>
                </a:solidFill>
              </a:rPr>
              <a:t>1.2. Veterinary Education (pedagogical, assessment, clinical and skill training) </a:t>
            </a:r>
          </a:p>
          <a:p>
            <a:pPr lvl="0">
              <a:lnSpc>
                <a:spcPct val="100000"/>
              </a:lnSpc>
              <a:spcBef>
                <a:spcPts val="0"/>
              </a:spcBef>
            </a:pPr>
            <a:r>
              <a:rPr lang="en-GB" sz="1600" b="1" dirty="0">
                <a:solidFill>
                  <a:prstClr val="black"/>
                </a:solidFill>
              </a:rPr>
              <a:t>Area 2 </a:t>
            </a:r>
          </a:p>
          <a:p>
            <a:pPr marL="400050" lvl="1" indent="0">
              <a:lnSpc>
                <a:spcPct val="100000"/>
              </a:lnSpc>
              <a:spcBef>
                <a:spcPts val="0"/>
              </a:spcBef>
              <a:buClrTx/>
            </a:pPr>
            <a:r>
              <a:rPr lang="en-GB" sz="1600" dirty="0">
                <a:solidFill>
                  <a:prstClr val="black"/>
                </a:solidFill>
              </a:rPr>
              <a:t>2.1. Animal welfare</a:t>
            </a:r>
          </a:p>
          <a:p>
            <a:pPr marL="400050" lvl="1" indent="0">
              <a:lnSpc>
                <a:spcPct val="100000"/>
              </a:lnSpc>
              <a:spcBef>
                <a:spcPts val="0"/>
              </a:spcBef>
              <a:buClrTx/>
            </a:pPr>
            <a:r>
              <a:rPr lang="en-GB" sz="1600" dirty="0">
                <a:solidFill>
                  <a:prstClr val="black"/>
                </a:solidFill>
              </a:rPr>
              <a:t>2.2. Wildlife Health and biodiversity</a:t>
            </a:r>
          </a:p>
          <a:p>
            <a:pPr lvl="0">
              <a:lnSpc>
                <a:spcPct val="100000"/>
              </a:lnSpc>
              <a:spcBef>
                <a:spcPts val="0"/>
              </a:spcBef>
            </a:pPr>
            <a:r>
              <a:rPr lang="en-GB" sz="1600" b="1" dirty="0">
                <a:solidFill>
                  <a:prstClr val="black"/>
                </a:solidFill>
              </a:rPr>
              <a:t>Area 3</a:t>
            </a:r>
          </a:p>
          <a:p>
            <a:pPr marL="400050" lvl="1" indent="0">
              <a:lnSpc>
                <a:spcPct val="100000"/>
              </a:lnSpc>
              <a:spcBef>
                <a:spcPts val="0"/>
              </a:spcBef>
              <a:buClrTx/>
            </a:pPr>
            <a:r>
              <a:rPr lang="en-GB" sz="1600" dirty="0">
                <a:solidFill>
                  <a:prstClr val="black"/>
                </a:solidFill>
              </a:rPr>
              <a:t>3.1. Veterinary epidemiology (Biosecurity, import and export risk analysis </a:t>
            </a:r>
            <a:r>
              <a:rPr lang="en-GB" sz="1600" dirty="0" err="1">
                <a:solidFill>
                  <a:prstClr val="black"/>
                </a:solidFill>
              </a:rPr>
              <a:t>etc</a:t>
            </a:r>
            <a:r>
              <a:rPr lang="en-GB" sz="1600" dirty="0">
                <a:solidFill>
                  <a:prstClr val="black"/>
                </a:solidFill>
              </a:rPr>
              <a:t>) </a:t>
            </a:r>
          </a:p>
          <a:p>
            <a:pPr marL="400050" lvl="1" indent="0">
              <a:lnSpc>
                <a:spcPct val="100000"/>
              </a:lnSpc>
              <a:spcBef>
                <a:spcPts val="0"/>
              </a:spcBef>
              <a:buClrTx/>
            </a:pPr>
            <a:r>
              <a:rPr lang="en-GB" sz="1600" dirty="0">
                <a:solidFill>
                  <a:prstClr val="black"/>
                </a:solidFill>
              </a:rPr>
              <a:t>3.2. Veterinary Public Health and One Health approach </a:t>
            </a:r>
          </a:p>
          <a:p>
            <a:pPr lvl="0">
              <a:lnSpc>
                <a:spcPct val="100000"/>
              </a:lnSpc>
              <a:spcBef>
                <a:spcPts val="0"/>
              </a:spcBef>
            </a:pPr>
            <a:r>
              <a:rPr lang="en-GB" sz="1600" b="1" dirty="0">
                <a:solidFill>
                  <a:prstClr val="black"/>
                </a:solidFill>
              </a:rPr>
              <a:t>Area 4</a:t>
            </a:r>
          </a:p>
          <a:p>
            <a:pPr marL="400050" lvl="1" indent="0">
              <a:lnSpc>
                <a:spcPct val="100000"/>
              </a:lnSpc>
              <a:spcBef>
                <a:spcPts val="0"/>
              </a:spcBef>
              <a:buClrTx/>
            </a:pPr>
            <a:r>
              <a:rPr lang="en-GB" sz="1600" dirty="0">
                <a:solidFill>
                  <a:prstClr val="black"/>
                </a:solidFill>
              </a:rPr>
              <a:t>4.1. Veterinary entrepreneurship and innovation (biotechnology, </a:t>
            </a:r>
            <a:r>
              <a:rPr lang="en-GB" sz="1600" dirty="0" err="1">
                <a:solidFill>
                  <a:prstClr val="black"/>
                </a:solidFill>
              </a:rPr>
              <a:t>etc</a:t>
            </a:r>
            <a:r>
              <a:rPr lang="en-GB" sz="1600" dirty="0">
                <a:solidFill>
                  <a:prstClr val="black"/>
                </a:solidFill>
              </a:rPr>
              <a:t>) </a:t>
            </a:r>
          </a:p>
          <a:p>
            <a:pPr marL="400050" lvl="1" indent="0">
              <a:lnSpc>
                <a:spcPct val="100000"/>
              </a:lnSpc>
              <a:spcBef>
                <a:spcPts val="0"/>
              </a:spcBef>
              <a:buClrTx/>
            </a:pPr>
            <a:r>
              <a:rPr lang="en-GB" sz="1600" dirty="0">
                <a:solidFill>
                  <a:prstClr val="black"/>
                </a:solidFill>
              </a:rPr>
              <a:t>4.2. Veterinary Drug quality and Alternative veterinary therapy </a:t>
            </a:r>
          </a:p>
          <a:p>
            <a:pPr lvl="0">
              <a:lnSpc>
                <a:spcPct val="100000"/>
              </a:lnSpc>
              <a:spcBef>
                <a:spcPts val="0"/>
              </a:spcBef>
            </a:pPr>
            <a:r>
              <a:rPr lang="en-GB" sz="1600" b="1" dirty="0">
                <a:solidFill>
                  <a:prstClr val="black"/>
                </a:solidFill>
              </a:rPr>
              <a:t>Area 5</a:t>
            </a:r>
          </a:p>
          <a:p>
            <a:pPr lvl="0">
              <a:lnSpc>
                <a:spcPct val="100000"/>
              </a:lnSpc>
              <a:spcBef>
                <a:spcPts val="0"/>
              </a:spcBef>
            </a:pPr>
            <a:r>
              <a:rPr lang="en-GB" sz="1600" dirty="0">
                <a:solidFill>
                  <a:prstClr val="black"/>
                </a:solidFill>
              </a:rPr>
              <a:t>       5.1. Clinical Veterinary medicine (by discipline and species differentiation)</a:t>
            </a:r>
          </a:p>
          <a:p>
            <a:pPr marL="342900" indent="-342900">
              <a:buFont typeface="Arial" panose="020B0604020202020204" pitchFamily="34" charset="0"/>
              <a:buChar char="•"/>
            </a:pPr>
            <a:endParaRPr lang="en-ZA" dirty="0"/>
          </a:p>
          <a:p>
            <a:endParaRPr lang="en-ZA" dirty="0"/>
          </a:p>
        </p:txBody>
      </p:sp>
      <p:sp>
        <p:nvSpPr>
          <p:cNvPr id="3" name="Text Placeholder 2">
            <a:extLst>
              <a:ext uri="{FF2B5EF4-FFF2-40B4-BE49-F238E27FC236}">
                <a16:creationId xmlns:a16="http://schemas.microsoft.com/office/drawing/2014/main" id="{A769EE41-CF0C-9D48-A0F6-DBFADD3B79E3}"/>
              </a:ext>
            </a:extLst>
          </p:cNvPr>
          <p:cNvSpPr>
            <a:spLocks noGrp="1"/>
          </p:cNvSpPr>
          <p:nvPr>
            <p:ph type="body" sz="quarter" idx="10"/>
          </p:nvPr>
        </p:nvSpPr>
        <p:spPr/>
        <p:txBody>
          <a:bodyPr/>
          <a:lstStyle/>
          <a:p>
            <a:r>
              <a:rPr lang="en-ZA" dirty="0" smtClean="0"/>
              <a:t>Objective 6: </a:t>
            </a:r>
            <a:r>
              <a:rPr lang="en-GB" dirty="0">
                <a:latin typeface="Calibri" panose="020F0502020204030204" pitchFamily="34" charset="0"/>
                <a:ea typeface="Calibri" panose="020F0502020204030204" pitchFamily="34" charset="0"/>
                <a:cs typeface="Calibri" panose="020F0502020204030204" pitchFamily="34" charset="0"/>
              </a:rPr>
              <a:t>To promote quality facilities at African </a:t>
            </a:r>
            <a:r>
              <a:rPr lang="en-GB" dirty="0" smtClean="0">
                <a:latin typeface="Calibri" panose="020F0502020204030204" pitchFamily="34" charset="0"/>
                <a:ea typeface="Calibri" panose="020F0502020204030204" pitchFamily="34" charset="0"/>
                <a:cs typeface="Calibri" panose="020F0502020204030204" pitchFamily="34" charset="0"/>
              </a:rPr>
              <a:t>VEEs</a:t>
            </a:r>
            <a:endParaRPr lang="en-IT" dirty="0"/>
          </a:p>
        </p:txBody>
      </p:sp>
      <p:sp>
        <p:nvSpPr>
          <p:cNvPr id="4" name="AutoShape 2" descr="https://lh5.googleusercontent.com/iLtxJhQqknrQokoojMLLSWkvuLpRRxXFn5wBBbzSZk0Xsa7Gg2oum-wSuj2xFhpyzGE1L9-xMyd1u0kPzWtmgjJ8yhfPNstQW9KkRF0IsdlhACVyeT4ChSXMi29pzjPrBvXkxUXNb870DCiXWTBHTg"/>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Tree>
    <p:extLst>
      <p:ext uri="{BB962C8B-B14F-4D97-AF65-F5344CB8AC3E}">
        <p14:creationId xmlns:p14="http://schemas.microsoft.com/office/powerpoint/2010/main" val="2947349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
                                            <p:txEl>
                                              <p:pRg st="13" end="13"/>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C4B6E-D6DD-4299-A2CB-2350A54E1AF5}"/>
              </a:ext>
            </a:extLst>
          </p:cNvPr>
          <p:cNvSpPr>
            <a:spLocks noGrp="1"/>
          </p:cNvSpPr>
          <p:nvPr>
            <p:ph type="title"/>
          </p:nvPr>
        </p:nvSpPr>
        <p:spPr>
          <a:xfrm>
            <a:off x="224115" y="0"/>
            <a:ext cx="10515600" cy="1325563"/>
          </a:xfrm>
        </p:spPr>
        <p:txBody>
          <a:bodyPr>
            <a:normAutofit/>
          </a:bodyPr>
          <a:lstStyle/>
          <a:p>
            <a:r>
              <a:rPr lang="en-US" sz="3200" dirty="0" smtClean="0"/>
              <a:t>Pretoria meeting</a:t>
            </a:r>
            <a:endParaRPr lang="en-ZA" sz="3200" dirty="0"/>
          </a:p>
        </p:txBody>
      </p:sp>
      <p:pic>
        <p:nvPicPr>
          <p:cNvPr id="8" name="Picture 7">
            <a:extLst>
              <a:ext uri="{FF2B5EF4-FFF2-40B4-BE49-F238E27FC236}">
                <a16:creationId xmlns:a16="http://schemas.microsoft.com/office/drawing/2014/main" id="{28CF8747-CE3F-4AC9-B794-F59DE1CBB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16" y="3813717"/>
            <a:ext cx="5996880" cy="2698596"/>
          </a:xfrm>
          <a:prstGeom prst="rect">
            <a:avLst/>
          </a:prstGeom>
        </p:spPr>
      </p:pic>
      <p:pic>
        <p:nvPicPr>
          <p:cNvPr id="10" name="Picture 9">
            <a:extLst>
              <a:ext uri="{FF2B5EF4-FFF2-40B4-BE49-F238E27FC236}">
                <a16:creationId xmlns:a16="http://schemas.microsoft.com/office/drawing/2014/main" id="{24351623-1CFE-4958-A88C-A1D91C4F1A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6369" y="134433"/>
            <a:ext cx="3045391" cy="4716966"/>
          </a:xfrm>
          <a:prstGeom prst="rect">
            <a:avLst/>
          </a:prstGeom>
        </p:spPr>
      </p:pic>
      <p:pic>
        <p:nvPicPr>
          <p:cNvPr id="6" name="Content Placeholder 5">
            <a:extLst>
              <a:ext uri="{FF2B5EF4-FFF2-40B4-BE49-F238E27FC236}">
                <a16:creationId xmlns:a16="http://schemas.microsoft.com/office/drawing/2014/main" id="{8AE463A4-09D8-4D24-9E4E-1CDAE78AE2C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971005" y="3829624"/>
            <a:ext cx="5996879" cy="2698596"/>
          </a:xfrm>
        </p:spPr>
      </p:pic>
      <p:pic>
        <p:nvPicPr>
          <p:cNvPr id="14" name="Picture 13">
            <a:extLst>
              <a:ext uri="{FF2B5EF4-FFF2-40B4-BE49-F238E27FC236}">
                <a16:creationId xmlns:a16="http://schemas.microsoft.com/office/drawing/2014/main" id="{B556B067-0218-4DC8-AC30-4976D966BE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6" y="1057546"/>
            <a:ext cx="6107151" cy="2748218"/>
          </a:xfrm>
          <a:prstGeom prst="rect">
            <a:avLst/>
          </a:prstGeom>
        </p:spPr>
      </p:pic>
      <p:pic>
        <p:nvPicPr>
          <p:cNvPr id="12" name="Picture 11">
            <a:extLst>
              <a:ext uri="{FF2B5EF4-FFF2-40B4-BE49-F238E27FC236}">
                <a16:creationId xmlns:a16="http://schemas.microsoft.com/office/drawing/2014/main" id="{F4CDF3C0-1B04-4B06-A215-510AD28E05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91868" y="134433"/>
            <a:ext cx="4884502" cy="3663377"/>
          </a:xfrm>
          <a:prstGeom prst="rect">
            <a:avLst/>
          </a:prstGeom>
        </p:spPr>
      </p:pic>
      <p:pic>
        <p:nvPicPr>
          <p:cNvPr id="9" name="Picture 8">
            <a:extLst>
              <a:ext uri="{FF2B5EF4-FFF2-40B4-BE49-F238E27FC236}">
                <a16:creationId xmlns:a16="http://schemas.microsoft.com/office/drawing/2014/main" id="{F691D4D9-3F3C-4A62-9B37-F27CFCF94F1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80072" y="3482184"/>
            <a:ext cx="3010829" cy="3010829"/>
          </a:xfrm>
          <a:prstGeom prst="rect">
            <a:avLst/>
          </a:prstGeom>
        </p:spPr>
      </p:pic>
      <p:pic>
        <p:nvPicPr>
          <p:cNvPr id="11" name="Content Placeholder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13636" y="3614057"/>
            <a:ext cx="5895715" cy="3313611"/>
          </a:xfrm>
        </p:spPr>
      </p:pic>
    </p:spTree>
    <p:extLst>
      <p:ext uri="{BB962C8B-B14F-4D97-AF65-F5344CB8AC3E}">
        <p14:creationId xmlns:p14="http://schemas.microsoft.com/office/powerpoint/2010/main" val="5723825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Tree>
    <p:extLst>
      <p:ext uri="{BB962C8B-B14F-4D97-AF65-F5344CB8AC3E}">
        <p14:creationId xmlns:p14="http://schemas.microsoft.com/office/powerpoint/2010/main" val="2011661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 Option 1">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_GF-TADS_template_16_9.potx  -  Lecture seule" id="{C4AE4D4A-778B-44C1-B61C-3959B2391165}" vid="{02424D76-E946-43C2-8E58-4FDBD17F1796}"/>
    </a:ext>
  </a:extLst>
</a:theme>
</file>

<file path=ppt/theme/theme2.xml><?xml version="1.0" encoding="utf-8"?>
<a:theme xmlns:a="http://schemas.openxmlformats.org/drawingml/2006/main" name="COVER - Option 2">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_GF-TADS_template_16_9.potx  -  Lecture seule" id="{C4AE4D4A-778B-44C1-B61C-3959B2391165}" vid="{A06C451C-72AD-4844-A846-71ED302D4564}"/>
    </a:ext>
  </a:extLst>
</a:theme>
</file>

<file path=ppt/theme/theme3.xml><?xml version="1.0" encoding="utf-8"?>
<a:theme xmlns:a="http://schemas.openxmlformats.org/drawingml/2006/main" name="Main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_GF-TADS_template_16_9.potx  -  Lecture seule" id="{C4AE4D4A-778B-44C1-B61C-3959B2391165}" vid="{B19E5861-53F9-47AC-97A5-735B8FB64071}"/>
    </a:ext>
  </a:extLst>
</a:theme>
</file>

<file path=ppt/theme/theme4.xml><?xml version="1.0" encoding="utf-8"?>
<a:theme xmlns:a="http://schemas.openxmlformats.org/drawingml/2006/main" name="Final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_GF-TADS_template_16_9.potx  -  Lecture seule" id="{C4AE4D4A-778B-44C1-B61C-3959B2391165}" vid="{F549ECA8-FE37-417A-BBBA-A7D41906422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095622D6ECBB643B597F471FDBBDAEF" ma:contentTypeVersion="4" ma:contentTypeDescription="Create a new document." ma:contentTypeScope="" ma:versionID="778a518a0ae26cf0397bf284bad57c95">
  <xsd:schema xmlns:xsd="http://www.w3.org/2001/XMLSchema" xmlns:xs="http://www.w3.org/2001/XMLSchema" xmlns:p="http://schemas.microsoft.com/office/2006/metadata/properties" xmlns:ns2="be165b08-fd3e-4a2e-99c2-3815331eb84c" targetNamespace="http://schemas.microsoft.com/office/2006/metadata/properties" ma:root="true" ma:fieldsID="b43d42c9a3399e35d0f443d26e03683e" ns2:_="">
    <xsd:import namespace="be165b08-fd3e-4a2e-99c2-3815331eb84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165b08-fd3e-4a2e-99c2-3815331eb8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7D6E9B-5D26-4766-B035-13FA946D2854}">
  <ds:schemaRefs>
    <ds:schemaRef ds:uri="http://schemas.microsoft.com/sharepoint/v3/contenttype/forms"/>
  </ds:schemaRefs>
</ds:datastoreItem>
</file>

<file path=customXml/itemProps2.xml><?xml version="1.0" encoding="utf-8"?>
<ds:datastoreItem xmlns:ds="http://schemas.openxmlformats.org/officeDocument/2006/customXml" ds:itemID="{8B6D1CDB-15D1-4C85-BFBF-7D1270C6F64A}">
  <ds:schemaRefs>
    <ds:schemaRef ds:uri="http://purl.org/dc/terms/"/>
    <ds:schemaRef ds:uri="http://schemas.openxmlformats.org/package/2006/metadata/core-properties"/>
    <ds:schemaRef ds:uri="be165b08-fd3e-4a2e-99c2-3815331eb84c"/>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EC7C1951-6EEA-4704-BF0B-422925FE1A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165b08-fd3e-4a2e-99c2-3815331eb8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2021_GF-TADS_template_16_9</Template>
  <TotalTime>404</TotalTime>
  <Words>1456</Words>
  <Application>Microsoft Office PowerPoint</Application>
  <PresentationFormat>Widescreen</PresentationFormat>
  <Paragraphs>127</Paragraphs>
  <Slides>18</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18</vt:i4>
      </vt:variant>
    </vt:vector>
  </HeadingPairs>
  <TitlesOfParts>
    <vt:vector size="29" baseType="lpstr">
      <vt:lpstr>.AppleSystemUIFont</vt:lpstr>
      <vt:lpstr>Arial</vt:lpstr>
      <vt:lpstr>Calibri</vt:lpstr>
      <vt:lpstr>Calibri Light</vt:lpstr>
      <vt:lpstr>Georgia</vt:lpstr>
      <vt:lpstr>Times New Roman</vt:lpstr>
      <vt:lpstr>Wingdings</vt:lpstr>
      <vt:lpstr>COVER - Option 1</vt:lpstr>
      <vt:lpstr>COVER - Option 2</vt:lpstr>
      <vt:lpstr>Main screen</vt:lpstr>
      <vt:lpstr>Final screen</vt:lpstr>
      <vt:lpstr>Role of the Veterinary Education Establishments in the progression of transboundary animal disease control</vt:lpstr>
      <vt:lpstr>PowerPoint Presentation</vt:lpstr>
      <vt:lpstr>2A2E-V established in July 2018 in Cairo, initiated by AU-IBAR through Live2Africa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Pretoria meeting</vt:lpstr>
      <vt:lpstr>Thank you</vt:lpstr>
    </vt:vector>
  </TitlesOfParts>
  <Manager/>
  <Company>University of Pretoria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the Veterinary Education Establishments in the progression of transboundary animal disease control</dc:title>
  <dc:subject/>
  <dc:creator>vah Uvis Student Shared User PC</dc:creator>
  <cp:keywords/>
  <dc:description/>
  <cp:lastModifiedBy>vah Uvis Student Shared User PC</cp:lastModifiedBy>
  <cp:revision>18</cp:revision>
  <cp:lastPrinted>2018-12-10T09:55:32Z</cp:lastPrinted>
  <dcterms:created xsi:type="dcterms:W3CDTF">2022-06-22T11:22:08Z</dcterms:created>
  <dcterms:modified xsi:type="dcterms:W3CDTF">2022-06-22T18:06:34Z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0x0101003095622D6ECBB643B597F471FDBBDAEF</vt:lpwstr>
  </property>
  <property fmtid="{D5CDD505-2E9C-101B-9397-08002B2CF9AE}" pid="3" name="_dlc_DocIdItemGuid">
    <vt:lpwstr>2b97710e-f571-49d3-b24f-8a77402fddbd</vt:lpwstr>
  </property>
  <property fmtid="{D5CDD505-2E9C-101B-9397-08002B2CF9AE}" pid="4" name="TaxKeyword">
    <vt:lpwstr/>
  </property>
  <property fmtid="{D5CDD505-2E9C-101B-9397-08002B2CF9AE}" pid="5" name="FAO Tags">
    <vt:lpwstr/>
  </property>
  <property fmtid="{D5CDD505-2E9C-101B-9397-08002B2CF9AE}" pid="6" name="Order">
    <vt:r8>2375300</vt:r8>
  </property>
  <property fmtid="{D5CDD505-2E9C-101B-9397-08002B2CF9AE}" pid="7" name="_ExtendedDescription">
    <vt:lpwstr/>
  </property>
  <property fmtid="{D5CDD505-2E9C-101B-9397-08002B2CF9AE}" pid="8" name="TriggerFlowInfo">
    <vt:lpwstr/>
  </property>
  <property fmtid="{D5CDD505-2E9C-101B-9397-08002B2CF9AE}" pid="9" name="_SourceUrl">
    <vt:lpwstr/>
  </property>
  <property fmtid="{D5CDD505-2E9C-101B-9397-08002B2CF9AE}" pid="10" name="_SharedFileIndex">
    <vt:lpwstr/>
  </property>
  <property fmtid="{D5CDD505-2E9C-101B-9397-08002B2CF9AE}" pid="11" name="ComplianceAssetId">
    <vt:lpwstr/>
  </property>
</Properties>
</file>