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9" r:id="rId3"/>
    <p:sldId id="257" r:id="rId4"/>
    <p:sldId id="261" r:id="rId5"/>
    <p:sldId id="357" r:id="rId6"/>
    <p:sldId id="285" r:id="rId7"/>
    <p:sldId id="333" r:id="rId8"/>
    <p:sldId id="335" r:id="rId9"/>
    <p:sldId id="360" r:id="rId10"/>
    <p:sldId id="352" r:id="rId11"/>
    <p:sldId id="353" r:id="rId12"/>
    <p:sldId id="359" r:id="rId13"/>
    <p:sldId id="354" r:id="rId14"/>
    <p:sldId id="355" r:id="rId15"/>
    <p:sldId id="356" r:id="rId16"/>
    <p:sldId id="361" r:id="rId17"/>
    <p:sldId id="358" r:id="rId18"/>
    <p:sldId id="334" r:id="rId19"/>
    <p:sldId id="25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5407" autoAdjust="0"/>
  </p:normalViewPr>
  <p:slideViewPr>
    <p:cSldViewPr snapToGrid="0">
      <p:cViewPr varScale="1">
        <p:scale>
          <a:sx n="110" d="100"/>
          <a:sy n="110" d="100"/>
        </p:scale>
        <p:origin x="630" y="12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5FC24A-19AF-4FB0-841C-121766A4B4E5}" type="datetimeFigureOut">
              <a:rPr lang="en-ZA" smtClean="0"/>
              <a:t>2022/07/06</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D57707-3651-4D65-8EF6-748DAD07321E}" type="slidenum">
              <a:rPr lang="en-ZA" smtClean="0"/>
              <a:t>‹#›</a:t>
            </a:fld>
            <a:endParaRPr lang="en-ZA"/>
          </a:p>
        </p:txBody>
      </p:sp>
    </p:spTree>
    <p:extLst>
      <p:ext uri="{BB962C8B-B14F-4D97-AF65-F5344CB8AC3E}">
        <p14:creationId xmlns:p14="http://schemas.microsoft.com/office/powerpoint/2010/main" val="2030342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C4CA3-CF7C-46C5-A55B-AEAFF8793F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61B6E0C9-365A-472F-B8BA-E76ABACA14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6D6D9A8B-47AD-499C-8BEC-1B4FC44FC6D1}"/>
              </a:ext>
            </a:extLst>
          </p:cNvPr>
          <p:cNvSpPr>
            <a:spLocks noGrp="1"/>
          </p:cNvSpPr>
          <p:nvPr>
            <p:ph type="dt" sz="half" idx="10"/>
          </p:nvPr>
        </p:nvSpPr>
        <p:spPr/>
        <p:txBody>
          <a:bodyPr/>
          <a:lstStyle/>
          <a:p>
            <a:fld id="{49C90E9E-3C89-404E-A722-7BBBF989E9C1}" type="datetimeFigureOut">
              <a:rPr lang="en-ZA" smtClean="0"/>
              <a:t>2022/07/06</a:t>
            </a:fld>
            <a:endParaRPr lang="en-ZA"/>
          </a:p>
        </p:txBody>
      </p:sp>
      <p:sp>
        <p:nvSpPr>
          <p:cNvPr id="5" name="Footer Placeholder 4">
            <a:extLst>
              <a:ext uri="{FF2B5EF4-FFF2-40B4-BE49-F238E27FC236}">
                <a16:creationId xmlns:a16="http://schemas.microsoft.com/office/drawing/2014/main" id="{9D52A755-D5F0-4BAD-B017-7500526AB3E4}"/>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2C894102-B8BD-4E32-91D6-8861F8A0F367}"/>
              </a:ext>
            </a:extLst>
          </p:cNvPr>
          <p:cNvSpPr>
            <a:spLocks noGrp="1"/>
          </p:cNvSpPr>
          <p:nvPr>
            <p:ph type="sldNum" sz="quarter" idx="12"/>
          </p:nvPr>
        </p:nvSpPr>
        <p:spPr/>
        <p:txBody>
          <a:bodyPr/>
          <a:lstStyle/>
          <a:p>
            <a:fld id="{158B546E-BBA9-42A7-9BAB-F13965F1900D}" type="slidenum">
              <a:rPr lang="en-ZA" smtClean="0"/>
              <a:t>‹#›</a:t>
            </a:fld>
            <a:endParaRPr lang="en-ZA"/>
          </a:p>
        </p:txBody>
      </p:sp>
    </p:spTree>
    <p:extLst>
      <p:ext uri="{BB962C8B-B14F-4D97-AF65-F5344CB8AC3E}">
        <p14:creationId xmlns:p14="http://schemas.microsoft.com/office/powerpoint/2010/main" val="3443906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153EF-5877-430E-9E0F-107AC70E8CF2}"/>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CB0C69C2-7355-49AE-9599-54FF44AE035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8C8C2D96-B79F-4F87-A555-E4E2B1B4C920}"/>
              </a:ext>
            </a:extLst>
          </p:cNvPr>
          <p:cNvSpPr>
            <a:spLocks noGrp="1"/>
          </p:cNvSpPr>
          <p:nvPr>
            <p:ph type="dt" sz="half" idx="10"/>
          </p:nvPr>
        </p:nvSpPr>
        <p:spPr/>
        <p:txBody>
          <a:bodyPr/>
          <a:lstStyle/>
          <a:p>
            <a:fld id="{49C90E9E-3C89-404E-A722-7BBBF989E9C1}" type="datetimeFigureOut">
              <a:rPr lang="en-ZA" smtClean="0"/>
              <a:t>2022/07/06</a:t>
            </a:fld>
            <a:endParaRPr lang="en-ZA"/>
          </a:p>
        </p:txBody>
      </p:sp>
      <p:sp>
        <p:nvSpPr>
          <p:cNvPr id="5" name="Footer Placeholder 4">
            <a:extLst>
              <a:ext uri="{FF2B5EF4-FFF2-40B4-BE49-F238E27FC236}">
                <a16:creationId xmlns:a16="http://schemas.microsoft.com/office/drawing/2014/main" id="{E892E729-1A73-4604-AC31-32CEC12DD55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546B769E-C341-4266-8CF6-70609BFA7797}"/>
              </a:ext>
            </a:extLst>
          </p:cNvPr>
          <p:cNvSpPr>
            <a:spLocks noGrp="1"/>
          </p:cNvSpPr>
          <p:nvPr>
            <p:ph type="sldNum" sz="quarter" idx="12"/>
          </p:nvPr>
        </p:nvSpPr>
        <p:spPr/>
        <p:txBody>
          <a:bodyPr/>
          <a:lstStyle/>
          <a:p>
            <a:fld id="{158B546E-BBA9-42A7-9BAB-F13965F1900D}" type="slidenum">
              <a:rPr lang="en-ZA" smtClean="0"/>
              <a:t>‹#›</a:t>
            </a:fld>
            <a:endParaRPr lang="en-ZA"/>
          </a:p>
        </p:txBody>
      </p:sp>
    </p:spTree>
    <p:extLst>
      <p:ext uri="{BB962C8B-B14F-4D97-AF65-F5344CB8AC3E}">
        <p14:creationId xmlns:p14="http://schemas.microsoft.com/office/powerpoint/2010/main" val="3563347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DB5AD-DAFE-4DC2-A4CA-9889C74849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4B49DEC0-1874-4C83-B0B9-D6928D68E2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9F2AE88-8E94-49EB-8D37-BC2739327C32}"/>
              </a:ext>
            </a:extLst>
          </p:cNvPr>
          <p:cNvSpPr>
            <a:spLocks noGrp="1"/>
          </p:cNvSpPr>
          <p:nvPr>
            <p:ph type="dt" sz="half" idx="10"/>
          </p:nvPr>
        </p:nvSpPr>
        <p:spPr/>
        <p:txBody>
          <a:bodyPr/>
          <a:lstStyle/>
          <a:p>
            <a:fld id="{49C90E9E-3C89-404E-A722-7BBBF989E9C1}" type="datetimeFigureOut">
              <a:rPr lang="en-ZA" smtClean="0"/>
              <a:t>2022/07/06</a:t>
            </a:fld>
            <a:endParaRPr lang="en-ZA"/>
          </a:p>
        </p:txBody>
      </p:sp>
      <p:sp>
        <p:nvSpPr>
          <p:cNvPr id="5" name="Footer Placeholder 4">
            <a:extLst>
              <a:ext uri="{FF2B5EF4-FFF2-40B4-BE49-F238E27FC236}">
                <a16:creationId xmlns:a16="http://schemas.microsoft.com/office/drawing/2014/main" id="{DFEA9C78-DBD6-4C9A-8EED-76E73A6B7FA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4C9676A9-D16C-4F95-8542-05A3844AF148}"/>
              </a:ext>
            </a:extLst>
          </p:cNvPr>
          <p:cNvSpPr>
            <a:spLocks noGrp="1"/>
          </p:cNvSpPr>
          <p:nvPr>
            <p:ph type="sldNum" sz="quarter" idx="12"/>
          </p:nvPr>
        </p:nvSpPr>
        <p:spPr/>
        <p:txBody>
          <a:bodyPr/>
          <a:lstStyle/>
          <a:p>
            <a:fld id="{158B546E-BBA9-42A7-9BAB-F13965F1900D}" type="slidenum">
              <a:rPr lang="en-ZA" smtClean="0"/>
              <a:t>‹#›</a:t>
            </a:fld>
            <a:endParaRPr lang="en-ZA"/>
          </a:p>
        </p:txBody>
      </p:sp>
    </p:spTree>
    <p:extLst>
      <p:ext uri="{BB962C8B-B14F-4D97-AF65-F5344CB8AC3E}">
        <p14:creationId xmlns:p14="http://schemas.microsoft.com/office/powerpoint/2010/main" val="1398540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C0101-BBEE-4F1B-96DF-F2C2640CC7CB}"/>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9BF33EFE-7B4A-4E7F-A0A3-17CB65640FA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B5100321-C820-4A39-87DD-693A3871EC6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A24C4007-CE48-4671-895B-8F82C06FAE51}"/>
              </a:ext>
            </a:extLst>
          </p:cNvPr>
          <p:cNvSpPr>
            <a:spLocks noGrp="1"/>
          </p:cNvSpPr>
          <p:nvPr>
            <p:ph type="dt" sz="half" idx="10"/>
          </p:nvPr>
        </p:nvSpPr>
        <p:spPr/>
        <p:txBody>
          <a:bodyPr/>
          <a:lstStyle/>
          <a:p>
            <a:fld id="{49C90E9E-3C89-404E-A722-7BBBF989E9C1}" type="datetimeFigureOut">
              <a:rPr lang="en-ZA" smtClean="0"/>
              <a:t>2022/07/06</a:t>
            </a:fld>
            <a:endParaRPr lang="en-ZA"/>
          </a:p>
        </p:txBody>
      </p:sp>
      <p:sp>
        <p:nvSpPr>
          <p:cNvPr id="6" name="Footer Placeholder 5">
            <a:extLst>
              <a:ext uri="{FF2B5EF4-FFF2-40B4-BE49-F238E27FC236}">
                <a16:creationId xmlns:a16="http://schemas.microsoft.com/office/drawing/2014/main" id="{D09E4DFE-A702-462C-B679-AC61216E7DD0}"/>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6230F85D-21AF-4C7E-A028-F47DF5E55996}"/>
              </a:ext>
            </a:extLst>
          </p:cNvPr>
          <p:cNvSpPr>
            <a:spLocks noGrp="1"/>
          </p:cNvSpPr>
          <p:nvPr>
            <p:ph type="sldNum" sz="quarter" idx="12"/>
          </p:nvPr>
        </p:nvSpPr>
        <p:spPr/>
        <p:txBody>
          <a:bodyPr/>
          <a:lstStyle/>
          <a:p>
            <a:fld id="{158B546E-BBA9-42A7-9BAB-F13965F1900D}" type="slidenum">
              <a:rPr lang="en-ZA" smtClean="0"/>
              <a:t>‹#›</a:t>
            </a:fld>
            <a:endParaRPr lang="en-ZA"/>
          </a:p>
        </p:txBody>
      </p:sp>
    </p:spTree>
    <p:extLst>
      <p:ext uri="{BB962C8B-B14F-4D97-AF65-F5344CB8AC3E}">
        <p14:creationId xmlns:p14="http://schemas.microsoft.com/office/powerpoint/2010/main" val="2563876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43D3A-F001-4722-9350-3022E3728E3E}"/>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6C0D5F7B-8576-4197-A538-F245E1929C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0F0D17C-3261-4C1A-9508-F8DE537376B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4B6B7E43-80E9-4F99-AB29-0BBF84881A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FD3A582-3AAA-49F0-9207-A0A16D003DE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A22E1589-4746-43C9-866A-99811A978908}"/>
              </a:ext>
            </a:extLst>
          </p:cNvPr>
          <p:cNvSpPr>
            <a:spLocks noGrp="1"/>
          </p:cNvSpPr>
          <p:nvPr>
            <p:ph type="dt" sz="half" idx="10"/>
          </p:nvPr>
        </p:nvSpPr>
        <p:spPr/>
        <p:txBody>
          <a:bodyPr/>
          <a:lstStyle/>
          <a:p>
            <a:fld id="{49C90E9E-3C89-404E-A722-7BBBF989E9C1}" type="datetimeFigureOut">
              <a:rPr lang="en-ZA" smtClean="0"/>
              <a:t>2022/07/06</a:t>
            </a:fld>
            <a:endParaRPr lang="en-ZA"/>
          </a:p>
        </p:txBody>
      </p:sp>
      <p:sp>
        <p:nvSpPr>
          <p:cNvPr id="8" name="Footer Placeholder 7">
            <a:extLst>
              <a:ext uri="{FF2B5EF4-FFF2-40B4-BE49-F238E27FC236}">
                <a16:creationId xmlns:a16="http://schemas.microsoft.com/office/drawing/2014/main" id="{86193537-5E0E-4C84-B229-5468BC2711CD}"/>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6E3FAE72-696D-4AEF-9ADF-71B0C226974B}"/>
              </a:ext>
            </a:extLst>
          </p:cNvPr>
          <p:cNvSpPr>
            <a:spLocks noGrp="1"/>
          </p:cNvSpPr>
          <p:nvPr>
            <p:ph type="sldNum" sz="quarter" idx="12"/>
          </p:nvPr>
        </p:nvSpPr>
        <p:spPr/>
        <p:txBody>
          <a:bodyPr/>
          <a:lstStyle/>
          <a:p>
            <a:fld id="{158B546E-BBA9-42A7-9BAB-F13965F1900D}" type="slidenum">
              <a:rPr lang="en-ZA" smtClean="0"/>
              <a:t>‹#›</a:t>
            </a:fld>
            <a:endParaRPr lang="en-ZA"/>
          </a:p>
        </p:txBody>
      </p:sp>
    </p:spTree>
    <p:extLst>
      <p:ext uri="{BB962C8B-B14F-4D97-AF65-F5344CB8AC3E}">
        <p14:creationId xmlns:p14="http://schemas.microsoft.com/office/powerpoint/2010/main" val="548807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DF9A2-6597-4E94-B8EA-F97F6AC21E30}"/>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3F71260F-C954-488F-95B3-47EE234EA7E4}"/>
              </a:ext>
            </a:extLst>
          </p:cNvPr>
          <p:cNvSpPr>
            <a:spLocks noGrp="1"/>
          </p:cNvSpPr>
          <p:nvPr>
            <p:ph type="dt" sz="half" idx="10"/>
          </p:nvPr>
        </p:nvSpPr>
        <p:spPr/>
        <p:txBody>
          <a:bodyPr/>
          <a:lstStyle/>
          <a:p>
            <a:fld id="{49C90E9E-3C89-404E-A722-7BBBF989E9C1}" type="datetimeFigureOut">
              <a:rPr lang="en-ZA" smtClean="0"/>
              <a:t>2022/07/06</a:t>
            </a:fld>
            <a:endParaRPr lang="en-ZA"/>
          </a:p>
        </p:txBody>
      </p:sp>
      <p:sp>
        <p:nvSpPr>
          <p:cNvPr id="4" name="Footer Placeholder 3">
            <a:extLst>
              <a:ext uri="{FF2B5EF4-FFF2-40B4-BE49-F238E27FC236}">
                <a16:creationId xmlns:a16="http://schemas.microsoft.com/office/drawing/2014/main" id="{4618D9FB-BC88-45E1-98FB-F7BB40C3337A}"/>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325E45E3-4B9A-458D-A1BD-C40858F70B69}"/>
              </a:ext>
            </a:extLst>
          </p:cNvPr>
          <p:cNvSpPr>
            <a:spLocks noGrp="1"/>
          </p:cNvSpPr>
          <p:nvPr>
            <p:ph type="sldNum" sz="quarter" idx="12"/>
          </p:nvPr>
        </p:nvSpPr>
        <p:spPr/>
        <p:txBody>
          <a:bodyPr/>
          <a:lstStyle/>
          <a:p>
            <a:fld id="{158B546E-BBA9-42A7-9BAB-F13965F1900D}" type="slidenum">
              <a:rPr lang="en-ZA" smtClean="0"/>
              <a:t>‹#›</a:t>
            </a:fld>
            <a:endParaRPr lang="en-ZA"/>
          </a:p>
        </p:txBody>
      </p:sp>
    </p:spTree>
    <p:extLst>
      <p:ext uri="{BB962C8B-B14F-4D97-AF65-F5344CB8AC3E}">
        <p14:creationId xmlns:p14="http://schemas.microsoft.com/office/powerpoint/2010/main" val="4213870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288361-0055-4ACA-A656-354053327943}"/>
              </a:ext>
            </a:extLst>
          </p:cNvPr>
          <p:cNvSpPr>
            <a:spLocks noGrp="1"/>
          </p:cNvSpPr>
          <p:nvPr>
            <p:ph type="dt" sz="half" idx="10"/>
          </p:nvPr>
        </p:nvSpPr>
        <p:spPr/>
        <p:txBody>
          <a:bodyPr/>
          <a:lstStyle/>
          <a:p>
            <a:fld id="{49C90E9E-3C89-404E-A722-7BBBF989E9C1}" type="datetimeFigureOut">
              <a:rPr lang="en-ZA" smtClean="0"/>
              <a:t>2022/07/06</a:t>
            </a:fld>
            <a:endParaRPr lang="en-ZA"/>
          </a:p>
        </p:txBody>
      </p:sp>
      <p:sp>
        <p:nvSpPr>
          <p:cNvPr id="3" name="Footer Placeholder 2">
            <a:extLst>
              <a:ext uri="{FF2B5EF4-FFF2-40B4-BE49-F238E27FC236}">
                <a16:creationId xmlns:a16="http://schemas.microsoft.com/office/drawing/2014/main" id="{260EFB22-A70A-49B6-ABD1-E6E5E7FAA31E}"/>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24F702F2-8F0E-482D-979A-085EFD7B57D6}"/>
              </a:ext>
            </a:extLst>
          </p:cNvPr>
          <p:cNvSpPr>
            <a:spLocks noGrp="1"/>
          </p:cNvSpPr>
          <p:nvPr>
            <p:ph type="sldNum" sz="quarter" idx="12"/>
          </p:nvPr>
        </p:nvSpPr>
        <p:spPr/>
        <p:txBody>
          <a:bodyPr/>
          <a:lstStyle/>
          <a:p>
            <a:fld id="{158B546E-BBA9-42A7-9BAB-F13965F1900D}" type="slidenum">
              <a:rPr lang="en-ZA" smtClean="0"/>
              <a:t>‹#›</a:t>
            </a:fld>
            <a:endParaRPr lang="en-ZA"/>
          </a:p>
        </p:txBody>
      </p:sp>
    </p:spTree>
    <p:extLst>
      <p:ext uri="{BB962C8B-B14F-4D97-AF65-F5344CB8AC3E}">
        <p14:creationId xmlns:p14="http://schemas.microsoft.com/office/powerpoint/2010/main" val="4212375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DE9AF-151F-4146-984F-D4FD831FC5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ECA964E7-0E83-4F43-96D2-7EE3989575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0573B331-48CF-459F-84E0-B09EAEB79F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5F5785B-1E88-4458-9231-47B3FD3E0BA6}"/>
              </a:ext>
            </a:extLst>
          </p:cNvPr>
          <p:cNvSpPr>
            <a:spLocks noGrp="1"/>
          </p:cNvSpPr>
          <p:nvPr>
            <p:ph type="dt" sz="half" idx="10"/>
          </p:nvPr>
        </p:nvSpPr>
        <p:spPr/>
        <p:txBody>
          <a:bodyPr/>
          <a:lstStyle/>
          <a:p>
            <a:fld id="{49C90E9E-3C89-404E-A722-7BBBF989E9C1}" type="datetimeFigureOut">
              <a:rPr lang="en-ZA" smtClean="0"/>
              <a:t>2022/07/06</a:t>
            </a:fld>
            <a:endParaRPr lang="en-ZA"/>
          </a:p>
        </p:txBody>
      </p:sp>
      <p:sp>
        <p:nvSpPr>
          <p:cNvPr id="6" name="Footer Placeholder 5">
            <a:extLst>
              <a:ext uri="{FF2B5EF4-FFF2-40B4-BE49-F238E27FC236}">
                <a16:creationId xmlns:a16="http://schemas.microsoft.com/office/drawing/2014/main" id="{A8704EE9-99B0-43F5-831F-FD464EF4671E}"/>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19AA9B59-096C-45F8-841F-38CE58720041}"/>
              </a:ext>
            </a:extLst>
          </p:cNvPr>
          <p:cNvSpPr>
            <a:spLocks noGrp="1"/>
          </p:cNvSpPr>
          <p:nvPr>
            <p:ph type="sldNum" sz="quarter" idx="12"/>
          </p:nvPr>
        </p:nvSpPr>
        <p:spPr/>
        <p:txBody>
          <a:bodyPr/>
          <a:lstStyle/>
          <a:p>
            <a:fld id="{158B546E-BBA9-42A7-9BAB-F13965F1900D}" type="slidenum">
              <a:rPr lang="en-ZA" smtClean="0"/>
              <a:t>‹#›</a:t>
            </a:fld>
            <a:endParaRPr lang="en-ZA"/>
          </a:p>
        </p:txBody>
      </p:sp>
    </p:spTree>
    <p:extLst>
      <p:ext uri="{BB962C8B-B14F-4D97-AF65-F5344CB8AC3E}">
        <p14:creationId xmlns:p14="http://schemas.microsoft.com/office/powerpoint/2010/main" val="1440863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5FBDE-28EF-4947-9F41-CDD5DDE607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295CC5A1-0C71-411F-A83B-8A7C8CCE7F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820A1123-5DC7-451E-A472-29A606C417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40E43A2-22E3-4E03-905F-A8A5B384B175}"/>
              </a:ext>
            </a:extLst>
          </p:cNvPr>
          <p:cNvSpPr>
            <a:spLocks noGrp="1"/>
          </p:cNvSpPr>
          <p:nvPr>
            <p:ph type="dt" sz="half" idx="10"/>
          </p:nvPr>
        </p:nvSpPr>
        <p:spPr/>
        <p:txBody>
          <a:bodyPr/>
          <a:lstStyle/>
          <a:p>
            <a:fld id="{49C90E9E-3C89-404E-A722-7BBBF989E9C1}" type="datetimeFigureOut">
              <a:rPr lang="en-ZA" smtClean="0"/>
              <a:t>2022/07/06</a:t>
            </a:fld>
            <a:endParaRPr lang="en-ZA"/>
          </a:p>
        </p:txBody>
      </p:sp>
      <p:sp>
        <p:nvSpPr>
          <p:cNvPr id="6" name="Footer Placeholder 5">
            <a:extLst>
              <a:ext uri="{FF2B5EF4-FFF2-40B4-BE49-F238E27FC236}">
                <a16:creationId xmlns:a16="http://schemas.microsoft.com/office/drawing/2014/main" id="{0E214388-516F-4D7C-9C54-B3967F8A973F}"/>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A7368D6B-BA7C-4FCB-A405-991899C0EBE0}"/>
              </a:ext>
            </a:extLst>
          </p:cNvPr>
          <p:cNvSpPr>
            <a:spLocks noGrp="1"/>
          </p:cNvSpPr>
          <p:nvPr>
            <p:ph type="sldNum" sz="quarter" idx="12"/>
          </p:nvPr>
        </p:nvSpPr>
        <p:spPr/>
        <p:txBody>
          <a:bodyPr/>
          <a:lstStyle/>
          <a:p>
            <a:fld id="{158B546E-BBA9-42A7-9BAB-F13965F1900D}" type="slidenum">
              <a:rPr lang="en-ZA" smtClean="0"/>
              <a:t>‹#›</a:t>
            </a:fld>
            <a:endParaRPr lang="en-ZA"/>
          </a:p>
        </p:txBody>
      </p:sp>
    </p:spTree>
    <p:extLst>
      <p:ext uri="{BB962C8B-B14F-4D97-AF65-F5344CB8AC3E}">
        <p14:creationId xmlns:p14="http://schemas.microsoft.com/office/powerpoint/2010/main" val="2932203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8FA87-975C-4051-8477-A8C6301995BA}"/>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6BB64975-FEDC-4C27-A71E-C2D57B1FAA1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BFFC4656-A944-42A3-9C64-588CD1EEDA08}"/>
              </a:ext>
            </a:extLst>
          </p:cNvPr>
          <p:cNvSpPr>
            <a:spLocks noGrp="1"/>
          </p:cNvSpPr>
          <p:nvPr>
            <p:ph type="dt" sz="half" idx="10"/>
          </p:nvPr>
        </p:nvSpPr>
        <p:spPr/>
        <p:txBody>
          <a:bodyPr/>
          <a:lstStyle/>
          <a:p>
            <a:fld id="{49C90E9E-3C89-404E-A722-7BBBF989E9C1}" type="datetimeFigureOut">
              <a:rPr lang="en-ZA" smtClean="0"/>
              <a:t>2022/07/06</a:t>
            </a:fld>
            <a:endParaRPr lang="en-ZA"/>
          </a:p>
        </p:txBody>
      </p:sp>
      <p:sp>
        <p:nvSpPr>
          <p:cNvPr id="5" name="Footer Placeholder 4">
            <a:extLst>
              <a:ext uri="{FF2B5EF4-FFF2-40B4-BE49-F238E27FC236}">
                <a16:creationId xmlns:a16="http://schemas.microsoft.com/office/drawing/2014/main" id="{729710E8-85EC-41A9-B422-D13B4FF3FE6E}"/>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A836439D-FA92-40F4-BD41-B8470778C3D3}"/>
              </a:ext>
            </a:extLst>
          </p:cNvPr>
          <p:cNvSpPr>
            <a:spLocks noGrp="1"/>
          </p:cNvSpPr>
          <p:nvPr>
            <p:ph type="sldNum" sz="quarter" idx="12"/>
          </p:nvPr>
        </p:nvSpPr>
        <p:spPr/>
        <p:txBody>
          <a:bodyPr/>
          <a:lstStyle/>
          <a:p>
            <a:fld id="{158B546E-BBA9-42A7-9BAB-F13965F1900D}" type="slidenum">
              <a:rPr lang="en-ZA" smtClean="0"/>
              <a:t>‹#›</a:t>
            </a:fld>
            <a:endParaRPr lang="en-ZA"/>
          </a:p>
        </p:txBody>
      </p:sp>
    </p:spTree>
    <p:extLst>
      <p:ext uri="{BB962C8B-B14F-4D97-AF65-F5344CB8AC3E}">
        <p14:creationId xmlns:p14="http://schemas.microsoft.com/office/powerpoint/2010/main" val="4120353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15594E-BBCE-4CE4-9468-908EBFA498E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78BD8F29-1D3C-4175-BE27-3CB2BCFA6B2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222AF644-E345-4DC7-9930-17059558479E}"/>
              </a:ext>
            </a:extLst>
          </p:cNvPr>
          <p:cNvSpPr>
            <a:spLocks noGrp="1"/>
          </p:cNvSpPr>
          <p:nvPr>
            <p:ph type="dt" sz="half" idx="10"/>
          </p:nvPr>
        </p:nvSpPr>
        <p:spPr/>
        <p:txBody>
          <a:bodyPr/>
          <a:lstStyle/>
          <a:p>
            <a:fld id="{49C90E9E-3C89-404E-A722-7BBBF989E9C1}" type="datetimeFigureOut">
              <a:rPr lang="en-ZA" smtClean="0"/>
              <a:t>2022/07/06</a:t>
            </a:fld>
            <a:endParaRPr lang="en-ZA"/>
          </a:p>
        </p:txBody>
      </p:sp>
      <p:sp>
        <p:nvSpPr>
          <p:cNvPr id="5" name="Footer Placeholder 4">
            <a:extLst>
              <a:ext uri="{FF2B5EF4-FFF2-40B4-BE49-F238E27FC236}">
                <a16:creationId xmlns:a16="http://schemas.microsoft.com/office/drawing/2014/main" id="{C0B5BE56-1FE1-478D-95A3-6471A7CF0D50}"/>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25C52873-042E-44E5-9FB9-2C1DABDF2788}"/>
              </a:ext>
            </a:extLst>
          </p:cNvPr>
          <p:cNvSpPr>
            <a:spLocks noGrp="1"/>
          </p:cNvSpPr>
          <p:nvPr>
            <p:ph type="sldNum" sz="quarter" idx="12"/>
          </p:nvPr>
        </p:nvSpPr>
        <p:spPr/>
        <p:txBody>
          <a:bodyPr/>
          <a:lstStyle/>
          <a:p>
            <a:fld id="{158B546E-BBA9-42A7-9BAB-F13965F1900D}" type="slidenum">
              <a:rPr lang="en-ZA" smtClean="0"/>
              <a:t>‹#›</a:t>
            </a:fld>
            <a:endParaRPr lang="en-ZA"/>
          </a:p>
        </p:txBody>
      </p:sp>
    </p:spTree>
    <p:extLst>
      <p:ext uri="{BB962C8B-B14F-4D97-AF65-F5344CB8AC3E}">
        <p14:creationId xmlns:p14="http://schemas.microsoft.com/office/powerpoint/2010/main" val="3959228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5D63DD-4F9E-4E21-AB64-3356CB8184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9A458A9C-C660-4424-BA6D-67D4815BB1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148216D5-F31C-4EFF-9EB5-3BB5854F13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C90E9E-3C89-404E-A722-7BBBF989E9C1}" type="datetimeFigureOut">
              <a:rPr lang="en-ZA" smtClean="0"/>
              <a:t>2022/07/06</a:t>
            </a:fld>
            <a:endParaRPr lang="en-ZA"/>
          </a:p>
        </p:txBody>
      </p:sp>
      <p:sp>
        <p:nvSpPr>
          <p:cNvPr id="5" name="Footer Placeholder 4">
            <a:extLst>
              <a:ext uri="{FF2B5EF4-FFF2-40B4-BE49-F238E27FC236}">
                <a16:creationId xmlns:a16="http://schemas.microsoft.com/office/drawing/2014/main" id="{1A440E36-C496-4726-8967-186EFF5D02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1F443663-48E9-4E63-A8A4-F61DDACFF2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8B546E-BBA9-42A7-9BAB-F13965F1900D}" type="slidenum">
              <a:rPr lang="en-ZA" smtClean="0"/>
              <a:t>‹#›</a:t>
            </a:fld>
            <a:endParaRPr lang="en-ZA"/>
          </a:p>
        </p:txBody>
      </p:sp>
    </p:spTree>
    <p:extLst>
      <p:ext uri="{BB962C8B-B14F-4D97-AF65-F5344CB8AC3E}">
        <p14:creationId xmlns:p14="http://schemas.microsoft.com/office/powerpoint/2010/main" val="21986676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10" Type="http://schemas.openxmlformats.org/officeDocument/2006/relationships/image" Target="../media/image17.jpg"/><Relationship Id="rId4" Type="http://schemas.openxmlformats.org/officeDocument/2006/relationships/image" Target="../media/image11.jpg"/><Relationship Id="rId9"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FAC03-285F-4823-A8DF-C026FAB82FED}"/>
              </a:ext>
            </a:extLst>
          </p:cNvPr>
          <p:cNvSpPr>
            <a:spLocks noGrp="1"/>
          </p:cNvSpPr>
          <p:nvPr>
            <p:ph type="ctrTitle"/>
          </p:nvPr>
        </p:nvSpPr>
        <p:spPr/>
        <p:txBody>
          <a:bodyPr>
            <a:normAutofit fontScale="90000"/>
          </a:bodyPr>
          <a:lstStyle/>
          <a:p>
            <a:r>
              <a:rPr lang="en-US" dirty="0" smtClean="0"/>
              <a:t>The state of VPH training in Africa – capacities, gaps and opportunities</a:t>
            </a:r>
            <a:endParaRPr lang="en-ZA" dirty="0"/>
          </a:p>
        </p:txBody>
      </p:sp>
      <p:sp>
        <p:nvSpPr>
          <p:cNvPr id="3" name="Subtitle 2">
            <a:extLst>
              <a:ext uri="{FF2B5EF4-FFF2-40B4-BE49-F238E27FC236}">
                <a16:creationId xmlns:a16="http://schemas.microsoft.com/office/drawing/2014/main" id="{5800465F-AD4A-48C5-8ACD-4D8B799B0C44}"/>
              </a:ext>
            </a:extLst>
          </p:cNvPr>
          <p:cNvSpPr>
            <a:spLocks noGrp="1"/>
          </p:cNvSpPr>
          <p:nvPr>
            <p:ph type="subTitle" idx="1"/>
          </p:nvPr>
        </p:nvSpPr>
        <p:spPr>
          <a:xfrm>
            <a:off x="1524000" y="3858823"/>
            <a:ext cx="9144000" cy="1655762"/>
          </a:xfrm>
        </p:spPr>
        <p:txBody>
          <a:bodyPr/>
          <a:lstStyle/>
          <a:p>
            <a:r>
              <a:rPr lang="en-US" dirty="0" smtClean="0"/>
              <a:t>Prof </a:t>
            </a:r>
            <a:r>
              <a:rPr lang="en-US" dirty="0" err="1" smtClean="0"/>
              <a:t>Dietmar</a:t>
            </a:r>
            <a:r>
              <a:rPr lang="en-US" dirty="0" smtClean="0"/>
              <a:t> Holm, President of the African Association of Veterinary Education Establishments (2A2E-V)</a:t>
            </a:r>
            <a:endParaRPr lang="en-ZA" dirty="0"/>
          </a:p>
        </p:txBody>
      </p:sp>
      <p:pic>
        <p:nvPicPr>
          <p:cNvPr id="4" name="Picture 3">
            <a:extLst>
              <a:ext uri="{FF2B5EF4-FFF2-40B4-BE49-F238E27FC236}">
                <a16:creationId xmlns:a16="http://schemas.microsoft.com/office/drawing/2014/main" id="{298B7FB9-DF17-4290-AF57-7EF053E49443}"/>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91051" y="4686704"/>
            <a:ext cx="6009897" cy="2171296"/>
          </a:xfrm>
          <a:prstGeom prst="rect">
            <a:avLst/>
          </a:prstGeom>
          <a:noFill/>
          <a:ln>
            <a:noFill/>
          </a:ln>
        </p:spPr>
      </p:pic>
    </p:spTree>
    <p:extLst>
      <p:ext uri="{BB962C8B-B14F-4D97-AF65-F5344CB8AC3E}">
        <p14:creationId xmlns:p14="http://schemas.microsoft.com/office/powerpoint/2010/main" val="41052676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87B21-4C7C-459D-A6C8-4E09374589DD}"/>
              </a:ext>
            </a:extLst>
          </p:cNvPr>
          <p:cNvSpPr>
            <a:spLocks noGrp="1"/>
          </p:cNvSpPr>
          <p:nvPr>
            <p:ph type="title"/>
          </p:nvPr>
        </p:nvSpPr>
        <p:spPr/>
        <p:txBody>
          <a:bodyPr/>
          <a:lstStyle/>
          <a:p>
            <a:endParaRPr lang="en-ZA"/>
          </a:p>
        </p:txBody>
      </p:sp>
      <p:pic>
        <p:nvPicPr>
          <p:cNvPr id="5" name="Content Placeholder 4">
            <a:extLst>
              <a:ext uri="{FF2B5EF4-FFF2-40B4-BE49-F238E27FC236}">
                <a16:creationId xmlns:a16="http://schemas.microsoft.com/office/drawing/2014/main" id="{A64C9D91-F499-4A50-835D-F161A590DDA7}"/>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981740" y="121592"/>
            <a:ext cx="10228519" cy="6819013"/>
          </a:xfrm>
        </p:spPr>
      </p:pic>
    </p:spTree>
    <p:extLst>
      <p:ext uri="{BB962C8B-B14F-4D97-AF65-F5344CB8AC3E}">
        <p14:creationId xmlns:p14="http://schemas.microsoft.com/office/powerpoint/2010/main" val="6055005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F73AC-B704-43B9-8F9F-2EE51CD1873B}"/>
              </a:ext>
            </a:extLst>
          </p:cNvPr>
          <p:cNvSpPr>
            <a:spLocks noGrp="1"/>
          </p:cNvSpPr>
          <p:nvPr>
            <p:ph type="title"/>
          </p:nvPr>
        </p:nvSpPr>
        <p:spPr/>
        <p:txBody>
          <a:bodyPr/>
          <a:lstStyle/>
          <a:p>
            <a:r>
              <a:rPr lang="en-US" dirty="0" smtClean="0"/>
              <a:t>Who are we: 2A2E-V</a:t>
            </a:r>
            <a:endParaRPr lang="en-ZA" dirty="0"/>
          </a:p>
        </p:txBody>
      </p:sp>
      <p:sp>
        <p:nvSpPr>
          <p:cNvPr id="3" name="Content Placeholder 2">
            <a:extLst>
              <a:ext uri="{FF2B5EF4-FFF2-40B4-BE49-F238E27FC236}">
                <a16:creationId xmlns:a16="http://schemas.microsoft.com/office/drawing/2014/main" id="{11BE6BC4-48FC-46EF-B371-9FE7360DA2AA}"/>
              </a:ext>
            </a:extLst>
          </p:cNvPr>
          <p:cNvSpPr>
            <a:spLocks noGrp="1"/>
          </p:cNvSpPr>
          <p:nvPr>
            <p:ph idx="1"/>
          </p:nvPr>
        </p:nvSpPr>
        <p:spPr/>
        <p:txBody>
          <a:bodyPr/>
          <a:lstStyle/>
          <a:p>
            <a:r>
              <a:rPr lang="en-US" dirty="0" smtClean="0"/>
              <a:t>Established 2018, Cairo</a:t>
            </a:r>
          </a:p>
          <a:p>
            <a:endParaRPr lang="en-US" dirty="0" smtClean="0"/>
          </a:p>
          <a:p>
            <a:endParaRPr lang="en-US" dirty="0"/>
          </a:p>
          <a:p>
            <a:endParaRPr lang="en-US" dirty="0" smtClean="0"/>
          </a:p>
          <a:p>
            <a:endParaRPr lang="en-US" dirty="0"/>
          </a:p>
          <a:p>
            <a:endParaRPr lang="en-US" dirty="0"/>
          </a:p>
          <a:p>
            <a:r>
              <a:rPr lang="en-US" dirty="0" smtClean="0"/>
              <a:t>Executive Committee consisting of 2 representatives from each of the 5 regions.</a:t>
            </a:r>
          </a:p>
        </p:txBody>
      </p:sp>
      <p:graphicFrame>
        <p:nvGraphicFramePr>
          <p:cNvPr id="5" name="Table 4"/>
          <p:cNvGraphicFramePr>
            <a:graphicFrameLocks noGrp="1"/>
          </p:cNvGraphicFramePr>
          <p:nvPr>
            <p:extLst>
              <p:ext uri="{D42A27DB-BD31-4B8C-83A1-F6EECF244321}">
                <p14:modId xmlns:p14="http://schemas.microsoft.com/office/powerpoint/2010/main" val="1034491510"/>
              </p:ext>
            </p:extLst>
          </p:nvPr>
        </p:nvGraphicFramePr>
        <p:xfrm>
          <a:off x="1184366" y="2344488"/>
          <a:ext cx="6905896" cy="2354331"/>
        </p:xfrm>
        <a:graphic>
          <a:graphicData uri="http://schemas.openxmlformats.org/drawingml/2006/table">
            <a:tbl>
              <a:tblPr>
                <a:tableStyleId>{5C22544A-7EE6-4342-B048-85BDC9FD1C3A}</a:tableStyleId>
              </a:tblPr>
              <a:tblGrid>
                <a:gridCol w="1726474">
                  <a:extLst>
                    <a:ext uri="{9D8B030D-6E8A-4147-A177-3AD203B41FA5}">
                      <a16:colId xmlns:a16="http://schemas.microsoft.com/office/drawing/2014/main" val="3024482867"/>
                    </a:ext>
                  </a:extLst>
                </a:gridCol>
                <a:gridCol w="1726474">
                  <a:extLst>
                    <a:ext uri="{9D8B030D-6E8A-4147-A177-3AD203B41FA5}">
                      <a16:colId xmlns:a16="http://schemas.microsoft.com/office/drawing/2014/main" val="1108985597"/>
                    </a:ext>
                  </a:extLst>
                </a:gridCol>
                <a:gridCol w="1726474">
                  <a:extLst>
                    <a:ext uri="{9D8B030D-6E8A-4147-A177-3AD203B41FA5}">
                      <a16:colId xmlns:a16="http://schemas.microsoft.com/office/drawing/2014/main" val="1361736159"/>
                    </a:ext>
                  </a:extLst>
                </a:gridCol>
                <a:gridCol w="1726474">
                  <a:extLst>
                    <a:ext uri="{9D8B030D-6E8A-4147-A177-3AD203B41FA5}">
                      <a16:colId xmlns:a16="http://schemas.microsoft.com/office/drawing/2014/main" val="1319703611"/>
                    </a:ext>
                  </a:extLst>
                </a:gridCol>
              </a:tblGrid>
              <a:tr h="651261">
                <a:tc>
                  <a:txBody>
                    <a:bodyPr/>
                    <a:lstStyle/>
                    <a:p>
                      <a:pPr algn="l" fontAlgn="b"/>
                      <a:r>
                        <a:rPr lang="en-ZA" sz="1800" u="none" strike="noStrike">
                          <a:effectLst/>
                        </a:rPr>
                        <a:t>Region of AU</a:t>
                      </a:r>
                      <a:endParaRPr lang="en-ZA"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dirty="0">
                          <a:effectLst/>
                        </a:rPr>
                        <a:t>Number of member states</a:t>
                      </a:r>
                      <a:endParaRPr lang="en-ZA"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dirty="0">
                          <a:effectLst/>
                        </a:rPr>
                        <a:t>States without a vet school</a:t>
                      </a:r>
                      <a:endParaRPr lang="en-ZA"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a:effectLst/>
                        </a:rPr>
                        <a:t>Total number of vet schools</a:t>
                      </a:r>
                      <a:endParaRPr lang="en-ZA"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85391374"/>
                  </a:ext>
                </a:extLst>
              </a:tr>
              <a:tr h="190500">
                <a:tc>
                  <a:txBody>
                    <a:bodyPr/>
                    <a:lstStyle/>
                    <a:p>
                      <a:pPr algn="l" fontAlgn="b"/>
                      <a:r>
                        <a:rPr lang="en-ZA" sz="1800" u="none" strike="noStrike">
                          <a:effectLst/>
                        </a:rPr>
                        <a:t>Southern</a:t>
                      </a:r>
                      <a:endParaRPr lang="en-ZA"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a:effectLst/>
                        </a:rPr>
                        <a:t>10</a:t>
                      </a:r>
                      <a:endParaRPr lang="en-ZA"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dirty="0">
                          <a:effectLst/>
                        </a:rPr>
                        <a:t>3</a:t>
                      </a:r>
                      <a:endParaRPr lang="en-ZA"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a:effectLst/>
                        </a:rPr>
                        <a:t>7</a:t>
                      </a:r>
                      <a:endParaRPr lang="en-ZA"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14300846"/>
                  </a:ext>
                </a:extLst>
              </a:tr>
              <a:tr h="190500">
                <a:tc>
                  <a:txBody>
                    <a:bodyPr/>
                    <a:lstStyle/>
                    <a:p>
                      <a:pPr algn="l" fontAlgn="b"/>
                      <a:r>
                        <a:rPr lang="en-ZA" sz="1800" u="none" strike="noStrike">
                          <a:effectLst/>
                        </a:rPr>
                        <a:t>East</a:t>
                      </a:r>
                      <a:endParaRPr lang="en-ZA"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a:effectLst/>
                        </a:rPr>
                        <a:t>14</a:t>
                      </a:r>
                      <a:endParaRPr lang="en-ZA"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dirty="0">
                          <a:effectLst/>
                        </a:rPr>
                        <a:t>6</a:t>
                      </a:r>
                      <a:endParaRPr lang="en-ZA"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a:effectLst/>
                        </a:rPr>
                        <a:t>23</a:t>
                      </a:r>
                      <a:endParaRPr lang="en-ZA"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40784100"/>
                  </a:ext>
                </a:extLst>
              </a:tr>
              <a:tr h="190500">
                <a:tc>
                  <a:txBody>
                    <a:bodyPr/>
                    <a:lstStyle/>
                    <a:p>
                      <a:pPr algn="l" fontAlgn="b"/>
                      <a:r>
                        <a:rPr lang="en-ZA" sz="1800" u="none" strike="noStrike">
                          <a:effectLst/>
                        </a:rPr>
                        <a:t>Central</a:t>
                      </a:r>
                      <a:endParaRPr lang="en-ZA"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a:effectLst/>
                        </a:rPr>
                        <a:t>9</a:t>
                      </a:r>
                      <a:endParaRPr lang="en-ZA"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dirty="0">
                          <a:effectLst/>
                        </a:rPr>
                        <a:t>7</a:t>
                      </a:r>
                      <a:endParaRPr lang="en-ZA"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a:effectLst/>
                        </a:rPr>
                        <a:t>8</a:t>
                      </a:r>
                      <a:endParaRPr lang="en-ZA"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91629691"/>
                  </a:ext>
                </a:extLst>
              </a:tr>
              <a:tr h="190500">
                <a:tc>
                  <a:txBody>
                    <a:bodyPr/>
                    <a:lstStyle/>
                    <a:p>
                      <a:pPr algn="l" fontAlgn="b"/>
                      <a:r>
                        <a:rPr lang="en-ZA" sz="1800" u="none" strike="noStrike">
                          <a:effectLst/>
                        </a:rPr>
                        <a:t>West</a:t>
                      </a:r>
                      <a:endParaRPr lang="en-ZA"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a:effectLst/>
                        </a:rPr>
                        <a:t>15</a:t>
                      </a:r>
                      <a:endParaRPr lang="en-ZA"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dirty="0">
                          <a:effectLst/>
                        </a:rPr>
                        <a:t>11</a:t>
                      </a:r>
                      <a:endParaRPr lang="en-ZA"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dirty="0">
                          <a:effectLst/>
                        </a:rPr>
                        <a:t>12</a:t>
                      </a:r>
                      <a:endParaRPr lang="en-ZA"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34379508"/>
                  </a:ext>
                </a:extLst>
              </a:tr>
              <a:tr h="190500">
                <a:tc>
                  <a:txBody>
                    <a:bodyPr/>
                    <a:lstStyle/>
                    <a:p>
                      <a:pPr algn="l" fontAlgn="b"/>
                      <a:r>
                        <a:rPr lang="en-ZA" sz="1800" u="none" strike="noStrike">
                          <a:effectLst/>
                        </a:rPr>
                        <a:t>North</a:t>
                      </a:r>
                      <a:endParaRPr lang="en-ZA"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a:effectLst/>
                        </a:rPr>
                        <a:t>7</a:t>
                      </a:r>
                      <a:endParaRPr lang="en-ZA"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a:effectLst/>
                        </a:rPr>
                        <a:t>2</a:t>
                      </a:r>
                      <a:endParaRPr lang="en-ZA"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dirty="0">
                          <a:effectLst/>
                        </a:rPr>
                        <a:t>23</a:t>
                      </a:r>
                      <a:endParaRPr lang="en-ZA"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78011037"/>
                  </a:ext>
                </a:extLst>
              </a:tr>
              <a:tr h="190500">
                <a:tc>
                  <a:txBody>
                    <a:bodyPr/>
                    <a:lstStyle/>
                    <a:p>
                      <a:pPr algn="l" fontAlgn="b"/>
                      <a:r>
                        <a:rPr lang="en-ZA" sz="1800" u="none" strike="noStrike">
                          <a:effectLst/>
                        </a:rPr>
                        <a:t>Total</a:t>
                      </a:r>
                      <a:endParaRPr lang="en-ZA"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a:effectLst/>
                        </a:rPr>
                        <a:t>55</a:t>
                      </a:r>
                      <a:endParaRPr lang="en-ZA"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a:effectLst/>
                        </a:rPr>
                        <a:t>29</a:t>
                      </a:r>
                      <a:endParaRPr lang="en-ZA"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ZA" sz="1800" u="none" strike="noStrike" dirty="0">
                          <a:effectLst/>
                        </a:rPr>
                        <a:t>73</a:t>
                      </a:r>
                      <a:endParaRPr lang="en-ZA"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09052540"/>
                  </a:ext>
                </a:extLst>
              </a:tr>
            </a:tbl>
          </a:graphicData>
        </a:graphic>
      </p:graphicFrame>
    </p:spTree>
    <p:extLst>
      <p:ext uri="{BB962C8B-B14F-4D97-AF65-F5344CB8AC3E}">
        <p14:creationId xmlns:p14="http://schemas.microsoft.com/office/powerpoint/2010/main" val="3383899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F73AC-B704-43B9-8F9F-2EE51CD1873B}"/>
              </a:ext>
            </a:extLst>
          </p:cNvPr>
          <p:cNvSpPr>
            <a:spLocks noGrp="1"/>
          </p:cNvSpPr>
          <p:nvPr>
            <p:ph type="title"/>
          </p:nvPr>
        </p:nvSpPr>
        <p:spPr>
          <a:xfrm>
            <a:off x="838200" y="356416"/>
            <a:ext cx="10515600" cy="1325563"/>
          </a:xfrm>
        </p:spPr>
        <p:txBody>
          <a:bodyPr/>
          <a:lstStyle/>
          <a:p>
            <a:r>
              <a:rPr lang="en-US" dirty="0" smtClean="0"/>
              <a:t>What do we do: 2A2E-V objectives</a:t>
            </a:r>
            <a:endParaRPr lang="en-ZA" dirty="0"/>
          </a:p>
        </p:txBody>
      </p:sp>
      <p:sp>
        <p:nvSpPr>
          <p:cNvPr id="4" name="Content Placeholder 3"/>
          <p:cNvSpPr>
            <a:spLocks noGrp="1"/>
          </p:cNvSpPr>
          <p:nvPr>
            <p:ph idx="1"/>
          </p:nvPr>
        </p:nvSpPr>
        <p:spPr/>
        <p:txBody>
          <a:bodyPr/>
          <a:lstStyle/>
          <a:p>
            <a:endParaRPr lang="en-ZA"/>
          </a:p>
        </p:txBody>
      </p:sp>
      <p:graphicFrame>
        <p:nvGraphicFramePr>
          <p:cNvPr id="5" name="Content Placeholder 3">
            <a:extLst>
              <a:ext uri="{FF2B5EF4-FFF2-40B4-BE49-F238E27FC236}">
                <a16:creationId xmlns:a16="http://schemas.microsoft.com/office/drawing/2014/main" id="{859D953D-E09A-4AA9-813A-AD3FDC07FDB1}"/>
              </a:ext>
            </a:extLst>
          </p:cNvPr>
          <p:cNvGraphicFramePr>
            <a:graphicFrameLocks/>
          </p:cNvGraphicFramePr>
          <p:nvPr>
            <p:extLst>
              <p:ext uri="{D42A27DB-BD31-4B8C-83A1-F6EECF244321}">
                <p14:modId xmlns:p14="http://schemas.microsoft.com/office/powerpoint/2010/main" val="839299238"/>
              </p:ext>
            </p:extLst>
          </p:nvPr>
        </p:nvGraphicFramePr>
        <p:xfrm>
          <a:off x="410518" y="1420411"/>
          <a:ext cx="11370964" cy="5339599"/>
        </p:xfrm>
        <a:graphic>
          <a:graphicData uri="http://schemas.openxmlformats.org/drawingml/2006/table">
            <a:tbl>
              <a:tblPr firstRow="1" firstCol="1" bandRow="1">
                <a:tableStyleId>{5C22544A-7EE6-4342-B048-85BDC9FD1C3A}</a:tableStyleId>
              </a:tblPr>
              <a:tblGrid>
                <a:gridCol w="6097012">
                  <a:extLst>
                    <a:ext uri="{9D8B030D-6E8A-4147-A177-3AD203B41FA5}">
                      <a16:colId xmlns:a16="http://schemas.microsoft.com/office/drawing/2014/main" val="2305579396"/>
                    </a:ext>
                  </a:extLst>
                </a:gridCol>
                <a:gridCol w="5273952">
                  <a:extLst>
                    <a:ext uri="{9D8B030D-6E8A-4147-A177-3AD203B41FA5}">
                      <a16:colId xmlns:a16="http://schemas.microsoft.com/office/drawing/2014/main" val="872605147"/>
                    </a:ext>
                  </a:extLst>
                </a:gridCol>
              </a:tblGrid>
              <a:tr h="247799">
                <a:tc>
                  <a:txBody>
                    <a:bodyPr/>
                    <a:lstStyle/>
                    <a:p>
                      <a:pPr>
                        <a:lnSpc>
                          <a:spcPct val="107000"/>
                        </a:lnSpc>
                        <a:spcAft>
                          <a:spcPts val="0"/>
                        </a:spcAft>
                      </a:pPr>
                      <a:r>
                        <a:rPr lang="en-GB" sz="2000">
                          <a:effectLst/>
                        </a:rPr>
                        <a:t>Objective</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Strategic projects</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19559679"/>
                  </a:ext>
                </a:extLst>
              </a:tr>
              <a:tr h="1544545">
                <a:tc>
                  <a:txBody>
                    <a:bodyPr/>
                    <a:lstStyle/>
                    <a:p>
                      <a:pPr>
                        <a:lnSpc>
                          <a:spcPct val="107000"/>
                        </a:lnSpc>
                        <a:spcAft>
                          <a:spcPts val="0"/>
                        </a:spcAft>
                      </a:pPr>
                      <a:r>
                        <a:rPr lang="en-GB" sz="2000" dirty="0">
                          <a:effectLst/>
                        </a:rPr>
                        <a:t>1. To enhance collaboration among all the Veterinary Education Establishments.</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a:effectLst/>
                        </a:rPr>
                        <a:t>1.1. 2A2E-V online portal: ensure training and use by EC members.</a:t>
                      </a:r>
                      <a:endParaRPr lang="en-ZA" sz="2000">
                        <a:effectLst/>
                      </a:endParaRPr>
                    </a:p>
                    <a:p>
                      <a:pPr>
                        <a:lnSpc>
                          <a:spcPct val="107000"/>
                        </a:lnSpc>
                        <a:spcAft>
                          <a:spcPts val="0"/>
                        </a:spcAft>
                      </a:pPr>
                      <a:r>
                        <a:rPr lang="en-GB" sz="2000">
                          <a:effectLst/>
                        </a:rPr>
                        <a:t>1.2. Sign-up of all member institutions of 2A2E-V on the portal</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42802543"/>
                  </a:ext>
                </a:extLst>
              </a:tr>
              <a:tr h="1405675">
                <a:tc>
                  <a:txBody>
                    <a:bodyPr/>
                    <a:lstStyle/>
                    <a:p>
                      <a:pPr>
                        <a:lnSpc>
                          <a:spcPct val="107000"/>
                        </a:lnSpc>
                        <a:spcAft>
                          <a:spcPts val="0"/>
                        </a:spcAft>
                      </a:pPr>
                      <a:r>
                        <a:rPr lang="en-GB" sz="2000" dirty="0">
                          <a:effectLst/>
                        </a:rPr>
                        <a:t>2. To establish continental quality assurance in veterinary education, training and research by establishing reference standards for accreditation.</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2.1. 2A2E-V accreditation of VEEs: Establishment of reference standards and accreditation system.</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1113575"/>
                  </a:ext>
                </a:extLst>
              </a:tr>
              <a:tr h="2063243">
                <a:tc>
                  <a:txBody>
                    <a:bodyPr/>
                    <a:lstStyle/>
                    <a:p>
                      <a:pPr>
                        <a:lnSpc>
                          <a:spcPct val="107000"/>
                        </a:lnSpc>
                        <a:spcAft>
                          <a:spcPts val="0"/>
                        </a:spcAft>
                      </a:pPr>
                      <a:r>
                        <a:rPr lang="en-GB" sz="2000" dirty="0">
                          <a:effectLst/>
                        </a:rPr>
                        <a:t>3. To harmonise veterinary curricula in Africa to ensure improved collaboration amongst African VEEs.</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3.1. Harmonised veterinary curriculum for Africa based on the 2A2E-V Day-1 competencies </a:t>
                      </a:r>
                      <a:endParaRPr lang="en-ZA" sz="2000" dirty="0">
                        <a:effectLst/>
                      </a:endParaRPr>
                    </a:p>
                    <a:p>
                      <a:pPr>
                        <a:lnSpc>
                          <a:spcPct val="107000"/>
                        </a:lnSpc>
                        <a:spcAft>
                          <a:spcPts val="0"/>
                        </a:spcAft>
                      </a:pPr>
                      <a:r>
                        <a:rPr lang="en-GB" sz="2000" dirty="0">
                          <a:effectLst/>
                        </a:rPr>
                        <a:t>3.2. Participation in the Day-1 platform project of Iowa State University (Gates Foundation)</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17306380"/>
                  </a:ext>
                </a:extLst>
              </a:tr>
            </a:tbl>
          </a:graphicData>
        </a:graphic>
      </p:graphicFrame>
    </p:spTree>
    <p:extLst>
      <p:ext uri="{BB962C8B-B14F-4D97-AF65-F5344CB8AC3E}">
        <p14:creationId xmlns:p14="http://schemas.microsoft.com/office/powerpoint/2010/main" val="39874713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F73AC-B704-43B9-8F9F-2EE51CD1873B}"/>
              </a:ext>
            </a:extLst>
          </p:cNvPr>
          <p:cNvSpPr>
            <a:spLocks noGrp="1"/>
          </p:cNvSpPr>
          <p:nvPr>
            <p:ph type="title"/>
          </p:nvPr>
        </p:nvSpPr>
        <p:spPr>
          <a:xfrm>
            <a:off x="838200" y="356416"/>
            <a:ext cx="10515600" cy="1325563"/>
          </a:xfrm>
        </p:spPr>
        <p:txBody>
          <a:bodyPr/>
          <a:lstStyle/>
          <a:p>
            <a:r>
              <a:rPr lang="en-US" dirty="0" smtClean="0"/>
              <a:t>What do we do: 2A2E-V objectives</a:t>
            </a:r>
            <a:endParaRPr lang="en-ZA" dirty="0"/>
          </a:p>
        </p:txBody>
      </p:sp>
      <p:sp>
        <p:nvSpPr>
          <p:cNvPr id="4" name="Content Placeholder 3"/>
          <p:cNvSpPr>
            <a:spLocks noGrp="1"/>
          </p:cNvSpPr>
          <p:nvPr>
            <p:ph idx="1"/>
          </p:nvPr>
        </p:nvSpPr>
        <p:spPr/>
        <p:txBody>
          <a:bodyPr/>
          <a:lstStyle/>
          <a:p>
            <a:endParaRPr lang="en-ZA"/>
          </a:p>
        </p:txBody>
      </p:sp>
      <p:graphicFrame>
        <p:nvGraphicFramePr>
          <p:cNvPr id="6" name="Content Placeholder 3">
            <a:extLst>
              <a:ext uri="{FF2B5EF4-FFF2-40B4-BE49-F238E27FC236}">
                <a16:creationId xmlns:a16="http://schemas.microsoft.com/office/drawing/2014/main" id="{859D953D-E09A-4AA9-813A-AD3FDC07FDB1}"/>
              </a:ext>
            </a:extLst>
          </p:cNvPr>
          <p:cNvGraphicFramePr>
            <a:graphicFrameLocks/>
          </p:cNvGraphicFramePr>
          <p:nvPr>
            <p:extLst>
              <p:ext uri="{D42A27DB-BD31-4B8C-83A1-F6EECF244321}">
                <p14:modId xmlns:p14="http://schemas.microsoft.com/office/powerpoint/2010/main" val="1714381072"/>
              </p:ext>
            </p:extLst>
          </p:nvPr>
        </p:nvGraphicFramePr>
        <p:xfrm>
          <a:off x="353653" y="1825625"/>
          <a:ext cx="11484694" cy="3616219"/>
        </p:xfrm>
        <a:graphic>
          <a:graphicData uri="http://schemas.openxmlformats.org/drawingml/2006/table">
            <a:tbl>
              <a:tblPr firstRow="1" firstCol="1" bandRow="1">
                <a:tableStyleId>{5C22544A-7EE6-4342-B048-85BDC9FD1C3A}</a:tableStyleId>
              </a:tblPr>
              <a:tblGrid>
                <a:gridCol w="6157993">
                  <a:extLst>
                    <a:ext uri="{9D8B030D-6E8A-4147-A177-3AD203B41FA5}">
                      <a16:colId xmlns:a16="http://schemas.microsoft.com/office/drawing/2014/main" val="2305579396"/>
                    </a:ext>
                  </a:extLst>
                </a:gridCol>
                <a:gridCol w="5326701">
                  <a:extLst>
                    <a:ext uri="{9D8B030D-6E8A-4147-A177-3AD203B41FA5}">
                      <a16:colId xmlns:a16="http://schemas.microsoft.com/office/drawing/2014/main" val="872605147"/>
                    </a:ext>
                  </a:extLst>
                </a:gridCol>
              </a:tblGrid>
              <a:tr h="268570">
                <a:tc>
                  <a:txBody>
                    <a:bodyPr/>
                    <a:lstStyle/>
                    <a:p>
                      <a:pPr>
                        <a:lnSpc>
                          <a:spcPct val="107000"/>
                        </a:lnSpc>
                        <a:spcAft>
                          <a:spcPts val="0"/>
                        </a:spcAft>
                      </a:pPr>
                      <a:r>
                        <a:rPr lang="en-GB" sz="2000" dirty="0">
                          <a:effectLst/>
                        </a:rPr>
                        <a:t>Objective</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Strategic projects</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19559679"/>
                  </a:ext>
                </a:extLst>
              </a:tr>
              <a:tr h="886927">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Calibri" panose="020F0502020204030204" pitchFamily="34" charset="0"/>
                        </a:rPr>
                        <a:t>4. To enhance dissemination of innovations and good practice among African VEEs.</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Calibri" panose="020F0502020204030204" pitchFamily="34" charset="0"/>
                        </a:rPr>
                        <a:t>4.1. </a:t>
                      </a:r>
                      <a:r>
                        <a:rPr lang="en-GB" sz="2000" dirty="0" err="1">
                          <a:effectLst/>
                          <a:latin typeface="Calibri" panose="020F0502020204030204" pitchFamily="34" charset="0"/>
                          <a:ea typeface="Calibri" panose="020F0502020204030204" pitchFamily="34" charset="0"/>
                          <a:cs typeface="Calibri" panose="020F0502020204030204" pitchFamily="34" charset="0"/>
                        </a:rPr>
                        <a:t>VetEd</a:t>
                      </a:r>
                      <a:r>
                        <a:rPr lang="en-GB" sz="2000" dirty="0">
                          <a:effectLst/>
                          <a:latin typeface="Calibri" panose="020F0502020204030204" pitchFamily="34" charset="0"/>
                          <a:ea typeface="Calibri" panose="020F0502020204030204" pitchFamily="34" charset="0"/>
                          <a:cs typeface="Calibri" panose="020F0502020204030204" pitchFamily="34" charset="0"/>
                        </a:rPr>
                        <a:t> Africa conference: 1 – 3 November 2022, Pretoria</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42802543"/>
                  </a:ext>
                </a:extLst>
              </a:tr>
              <a:tr h="1111675">
                <a:tc>
                  <a:txBody>
                    <a:bodyPr/>
                    <a:lstStyle/>
                    <a:p>
                      <a:pPr>
                        <a:lnSpc>
                          <a:spcPct val="107000"/>
                        </a:lnSpc>
                        <a:spcAft>
                          <a:spcPts val="0"/>
                        </a:spcAft>
                      </a:pPr>
                      <a:r>
                        <a:rPr lang="en-GB" sz="2000">
                          <a:effectLst/>
                          <a:latin typeface="Calibri" panose="020F0502020204030204" pitchFamily="34" charset="0"/>
                          <a:ea typeface="Calibri" panose="020F0502020204030204" pitchFamily="34" charset="0"/>
                          <a:cs typeface="Calibri" panose="020F0502020204030204" pitchFamily="34" charset="0"/>
                        </a:rPr>
                        <a:t>5. To build capacity among educators in the African Veterinary Education Establishments.</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smtClean="0">
                          <a:effectLst/>
                          <a:latin typeface="Calibri" panose="020F0502020204030204" pitchFamily="34" charset="0"/>
                          <a:ea typeface="Calibri" panose="020F0502020204030204" pitchFamily="34" charset="0"/>
                          <a:cs typeface="Calibri" panose="020F0502020204030204" pitchFamily="34" charset="0"/>
                        </a:rPr>
                        <a:t>5.1</a:t>
                      </a:r>
                      <a:r>
                        <a:rPr lang="en-GB" sz="2000" baseline="0" dirty="0" smtClean="0">
                          <a:effectLst/>
                          <a:latin typeface="Calibri" panose="020F0502020204030204" pitchFamily="34" charset="0"/>
                          <a:ea typeface="Calibri" panose="020F0502020204030204" pitchFamily="34" charset="0"/>
                          <a:cs typeface="Calibri" panose="020F0502020204030204" pitchFamily="34" charset="0"/>
                        </a:rPr>
                        <a:t>. Inter-African VEE twinning project</a:t>
                      </a:r>
                      <a:endParaRPr lang="en-GB" sz="2000" dirty="0" smtClean="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en-GB" sz="2000" dirty="0" smtClean="0">
                          <a:effectLst/>
                          <a:latin typeface="Calibri" panose="020F0502020204030204" pitchFamily="34" charset="0"/>
                          <a:ea typeface="Calibri" panose="020F0502020204030204" pitchFamily="34" charset="0"/>
                          <a:cs typeface="Calibri" panose="020F0502020204030204" pitchFamily="34" charset="0"/>
                        </a:rPr>
                        <a:t>5.2. </a:t>
                      </a:r>
                      <a:r>
                        <a:rPr lang="en-GB" sz="2000" dirty="0">
                          <a:effectLst/>
                          <a:latin typeface="Calibri" panose="020F0502020204030204" pitchFamily="34" charset="0"/>
                          <a:ea typeface="Calibri" panose="020F0502020204030204" pitchFamily="34" charset="0"/>
                          <a:cs typeface="Calibri" panose="020F0502020204030204" pitchFamily="34" charset="0"/>
                        </a:rPr>
                        <a:t>AAVMC – 2A2E-V twinning project</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1113575"/>
                  </a:ext>
                </a:extLst>
              </a:tr>
              <a:tr h="1291481">
                <a:tc>
                  <a:txBody>
                    <a:bodyPr/>
                    <a:lstStyle/>
                    <a:p>
                      <a:pPr>
                        <a:lnSpc>
                          <a:spcPct val="107000"/>
                        </a:lnSpc>
                        <a:spcAft>
                          <a:spcPts val="0"/>
                        </a:spcAft>
                      </a:pPr>
                      <a:r>
                        <a:rPr lang="en-GB" sz="2000">
                          <a:effectLst/>
                          <a:latin typeface="Calibri" panose="020F0502020204030204" pitchFamily="34" charset="0"/>
                          <a:ea typeface="Calibri" panose="020F0502020204030204" pitchFamily="34" charset="0"/>
                          <a:cs typeface="Calibri" panose="020F0502020204030204" pitchFamily="34" charset="0"/>
                        </a:rPr>
                        <a:t>6. To promote quality facilities at African VEEs</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Calibri" panose="020F0502020204030204" pitchFamily="34" charset="0"/>
                        </a:rPr>
                        <a:t>6.1. AU-IBAR Centres of excellence in veterinary education</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17306380"/>
                  </a:ext>
                </a:extLst>
              </a:tr>
            </a:tbl>
          </a:graphicData>
        </a:graphic>
      </p:graphicFrame>
    </p:spTree>
    <p:extLst>
      <p:ext uri="{BB962C8B-B14F-4D97-AF65-F5344CB8AC3E}">
        <p14:creationId xmlns:p14="http://schemas.microsoft.com/office/powerpoint/2010/main" val="3186278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C4B6E-D6DD-4299-A2CB-2350A54E1AF5}"/>
              </a:ext>
            </a:extLst>
          </p:cNvPr>
          <p:cNvSpPr>
            <a:spLocks noGrp="1"/>
          </p:cNvSpPr>
          <p:nvPr>
            <p:ph type="title"/>
          </p:nvPr>
        </p:nvSpPr>
        <p:spPr>
          <a:xfrm>
            <a:off x="838200" y="0"/>
            <a:ext cx="10515600" cy="1325563"/>
          </a:xfrm>
        </p:spPr>
        <p:txBody>
          <a:bodyPr>
            <a:normAutofit/>
          </a:bodyPr>
          <a:lstStyle/>
          <a:p>
            <a:r>
              <a:rPr lang="en-US" sz="3200" dirty="0"/>
              <a:t>Campus Tour</a:t>
            </a:r>
            <a:endParaRPr lang="en-ZA" sz="3200" dirty="0"/>
          </a:p>
        </p:txBody>
      </p:sp>
      <p:pic>
        <p:nvPicPr>
          <p:cNvPr id="8" name="Picture 7">
            <a:extLst>
              <a:ext uri="{FF2B5EF4-FFF2-40B4-BE49-F238E27FC236}">
                <a16:creationId xmlns:a16="http://schemas.microsoft.com/office/drawing/2014/main" id="{28CF8747-CE3F-4AC9-B794-F59DE1CBB1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116" y="3813717"/>
            <a:ext cx="5996880" cy="2698596"/>
          </a:xfrm>
          <a:prstGeom prst="rect">
            <a:avLst/>
          </a:prstGeom>
        </p:spPr>
      </p:pic>
      <p:pic>
        <p:nvPicPr>
          <p:cNvPr id="10" name="Picture 9">
            <a:extLst>
              <a:ext uri="{FF2B5EF4-FFF2-40B4-BE49-F238E27FC236}">
                <a16:creationId xmlns:a16="http://schemas.microsoft.com/office/drawing/2014/main" id="{24351623-1CFE-4958-A88C-A1D91C4F1A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369" y="134433"/>
            <a:ext cx="3045391" cy="4716966"/>
          </a:xfrm>
          <a:prstGeom prst="rect">
            <a:avLst/>
          </a:prstGeom>
        </p:spPr>
      </p:pic>
      <p:pic>
        <p:nvPicPr>
          <p:cNvPr id="6" name="Content Placeholder 5">
            <a:extLst>
              <a:ext uri="{FF2B5EF4-FFF2-40B4-BE49-F238E27FC236}">
                <a16:creationId xmlns:a16="http://schemas.microsoft.com/office/drawing/2014/main" id="{8AE463A4-09D8-4D24-9E4E-1CDAE78AE2CD}"/>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971005" y="3829624"/>
            <a:ext cx="5996879" cy="2698596"/>
          </a:xfrm>
        </p:spPr>
      </p:pic>
      <p:pic>
        <p:nvPicPr>
          <p:cNvPr id="14" name="Picture 13">
            <a:extLst>
              <a:ext uri="{FF2B5EF4-FFF2-40B4-BE49-F238E27FC236}">
                <a16:creationId xmlns:a16="http://schemas.microsoft.com/office/drawing/2014/main" id="{B556B067-0218-4DC8-AC30-4976D966BE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4116" y="1057546"/>
            <a:ext cx="6107151" cy="2748218"/>
          </a:xfrm>
          <a:prstGeom prst="rect">
            <a:avLst/>
          </a:prstGeom>
        </p:spPr>
      </p:pic>
      <p:pic>
        <p:nvPicPr>
          <p:cNvPr id="12" name="Picture 11">
            <a:extLst>
              <a:ext uri="{FF2B5EF4-FFF2-40B4-BE49-F238E27FC236}">
                <a16:creationId xmlns:a16="http://schemas.microsoft.com/office/drawing/2014/main" id="{F4CDF3C0-1B04-4B06-A215-510AD28E05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91868" y="134433"/>
            <a:ext cx="4884502" cy="3663377"/>
          </a:xfrm>
          <a:prstGeom prst="rect">
            <a:avLst/>
          </a:prstGeom>
        </p:spPr>
      </p:pic>
      <p:pic>
        <p:nvPicPr>
          <p:cNvPr id="16" name="Picture 15">
            <a:extLst>
              <a:ext uri="{FF2B5EF4-FFF2-40B4-BE49-F238E27FC236}">
                <a16:creationId xmlns:a16="http://schemas.microsoft.com/office/drawing/2014/main" id="{3F0D7A52-9A05-4A4C-A436-56A7066C66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16736" y="3602463"/>
            <a:ext cx="2925757" cy="2925757"/>
          </a:xfrm>
          <a:prstGeom prst="rect">
            <a:avLst/>
          </a:prstGeom>
        </p:spPr>
      </p:pic>
    </p:spTree>
    <p:extLst>
      <p:ext uri="{BB962C8B-B14F-4D97-AF65-F5344CB8AC3E}">
        <p14:creationId xmlns:p14="http://schemas.microsoft.com/office/powerpoint/2010/main" val="33068830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C4B6E-D6DD-4299-A2CB-2350A54E1AF5}"/>
              </a:ext>
            </a:extLst>
          </p:cNvPr>
          <p:cNvSpPr>
            <a:spLocks noGrp="1"/>
          </p:cNvSpPr>
          <p:nvPr>
            <p:ph type="title"/>
          </p:nvPr>
        </p:nvSpPr>
        <p:spPr>
          <a:xfrm>
            <a:off x="838200" y="0"/>
            <a:ext cx="10515600" cy="1325563"/>
          </a:xfrm>
        </p:spPr>
        <p:txBody>
          <a:bodyPr>
            <a:normAutofit/>
          </a:bodyPr>
          <a:lstStyle/>
          <a:p>
            <a:r>
              <a:rPr lang="en-US" sz="3200" dirty="0"/>
              <a:t>Hard at work</a:t>
            </a:r>
            <a:endParaRPr lang="en-ZA" sz="3200" dirty="0"/>
          </a:p>
        </p:txBody>
      </p:sp>
      <p:pic>
        <p:nvPicPr>
          <p:cNvPr id="7" name="Picture 6">
            <a:extLst>
              <a:ext uri="{FF2B5EF4-FFF2-40B4-BE49-F238E27FC236}">
                <a16:creationId xmlns:a16="http://schemas.microsoft.com/office/drawing/2014/main" id="{F691D4D9-3F3C-4A62-9B37-F27CFCF94F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8950" y="167268"/>
            <a:ext cx="3010829" cy="3010829"/>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69229"/>
            <a:ext cx="2688771" cy="2688771"/>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62" y="1416073"/>
            <a:ext cx="2662646" cy="2662646"/>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56117" y="4078717"/>
            <a:ext cx="2779281" cy="2779281"/>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01387" y="1172230"/>
            <a:ext cx="2906486" cy="2906486"/>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76836" y="4123973"/>
            <a:ext cx="2779281" cy="2779281"/>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98139" y="45562"/>
            <a:ext cx="2688771" cy="2688771"/>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20051" y="3838302"/>
            <a:ext cx="3019697" cy="3019697"/>
          </a:xfrm>
          <a:prstGeom prst="rect">
            <a:avLst/>
          </a:prstGeom>
        </p:spPr>
      </p:pic>
      <p:pic>
        <p:nvPicPr>
          <p:cNvPr id="12" name="Picture 11"/>
          <p:cNvPicPr>
            <a:picLocks noChangeAspect="1"/>
          </p:cNvPicPr>
          <p:nvPr/>
        </p:nvPicPr>
        <p:blipFill rotWithShape="1">
          <a:blip r:embed="rId10">
            <a:extLst>
              <a:ext uri="{28A0092B-C50C-407E-A947-70E740481C1C}">
                <a14:useLocalDpi xmlns:a14="http://schemas.microsoft.com/office/drawing/2010/main" val="0"/>
              </a:ext>
            </a:extLst>
          </a:blip>
          <a:srcRect t="13079" r="-793" b="21524"/>
          <a:stretch/>
        </p:blipFill>
        <p:spPr>
          <a:xfrm>
            <a:off x="2396648" y="1590169"/>
            <a:ext cx="2157472" cy="2488548"/>
          </a:xfrm>
          <a:prstGeom prst="rect">
            <a:avLst/>
          </a:prstGeom>
        </p:spPr>
      </p:pic>
    </p:spTree>
    <p:extLst>
      <p:ext uri="{BB962C8B-B14F-4D97-AF65-F5344CB8AC3E}">
        <p14:creationId xmlns:p14="http://schemas.microsoft.com/office/powerpoint/2010/main" val="23629908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13636" y="3596640"/>
            <a:ext cx="5895715" cy="3313611"/>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5700" y="53557"/>
            <a:ext cx="9363651" cy="421364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049486"/>
            <a:ext cx="6226634" cy="2801986"/>
          </a:xfrm>
          <a:prstGeom prst="rect">
            <a:avLst/>
          </a:prstGeom>
        </p:spPr>
      </p:pic>
    </p:spTree>
    <p:extLst>
      <p:ext uri="{BB962C8B-B14F-4D97-AF65-F5344CB8AC3E}">
        <p14:creationId xmlns:p14="http://schemas.microsoft.com/office/powerpoint/2010/main" val="30410958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595"/>
            <a:ext cx="10515600" cy="1325563"/>
          </a:xfrm>
        </p:spPr>
        <p:txBody>
          <a:bodyPr/>
          <a:lstStyle/>
          <a:p>
            <a:r>
              <a:rPr lang="en-ZA" dirty="0" smtClean="0"/>
              <a:t>Case study: VPH training in Africa</a:t>
            </a:r>
            <a:endParaRPr lang="en-ZA" dirty="0"/>
          </a:p>
        </p:txBody>
      </p:sp>
      <p:sp>
        <p:nvSpPr>
          <p:cNvPr id="3" name="Content Placeholder 2"/>
          <p:cNvSpPr>
            <a:spLocks noGrp="1"/>
          </p:cNvSpPr>
          <p:nvPr>
            <p:ph idx="1"/>
          </p:nvPr>
        </p:nvSpPr>
        <p:spPr/>
        <p:txBody>
          <a:bodyPr/>
          <a:lstStyle/>
          <a:p>
            <a:r>
              <a:rPr lang="en-ZA" dirty="0" smtClean="0"/>
              <a:t>Survey presented to 2 VEE’s per region of Africa</a:t>
            </a:r>
          </a:p>
          <a:p>
            <a:r>
              <a:rPr lang="en-ZA" dirty="0" smtClean="0"/>
              <a:t>Survey distributed through 2A2E-V Executive Committee</a:t>
            </a:r>
          </a:p>
          <a:p>
            <a:r>
              <a:rPr lang="en-ZA" dirty="0" smtClean="0"/>
              <a:t>Bias towards schools represented on 2A2E-V EC is declared</a:t>
            </a:r>
          </a:p>
          <a:p>
            <a:r>
              <a:rPr lang="en-ZA" dirty="0" smtClean="0"/>
              <a:t>List of open-ended questions asked</a:t>
            </a:r>
          </a:p>
          <a:p>
            <a:r>
              <a:rPr lang="en-ZA" dirty="0" smtClean="0"/>
              <a:t>Information collated and conclusions made.</a:t>
            </a:r>
            <a:endParaRPr lang="en-ZA" dirty="0"/>
          </a:p>
        </p:txBody>
      </p:sp>
    </p:spTree>
    <p:extLst>
      <p:ext uri="{BB962C8B-B14F-4D97-AF65-F5344CB8AC3E}">
        <p14:creationId xmlns:p14="http://schemas.microsoft.com/office/powerpoint/2010/main" val="32869811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595"/>
            <a:ext cx="10515600" cy="1325563"/>
          </a:xfrm>
        </p:spPr>
        <p:txBody>
          <a:bodyPr/>
          <a:lstStyle/>
          <a:p>
            <a:r>
              <a:rPr lang="en-ZA" dirty="0" smtClean="0"/>
              <a:t>Case study: North Africa VPH training</a:t>
            </a:r>
            <a:endParaRPr lang="en-ZA"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76486790"/>
              </p:ext>
            </p:extLst>
          </p:nvPr>
        </p:nvGraphicFramePr>
        <p:xfrm>
          <a:off x="370115" y="928642"/>
          <a:ext cx="11451770" cy="5760720"/>
        </p:xfrm>
        <a:graphic>
          <a:graphicData uri="http://schemas.openxmlformats.org/drawingml/2006/table">
            <a:tbl>
              <a:tblPr firstRow="1" bandRow="1">
                <a:tableStyleId>{5C22544A-7EE6-4342-B048-85BDC9FD1C3A}</a:tableStyleId>
              </a:tblPr>
              <a:tblGrid>
                <a:gridCol w="2169435">
                  <a:extLst>
                    <a:ext uri="{9D8B030D-6E8A-4147-A177-3AD203B41FA5}">
                      <a16:colId xmlns:a16="http://schemas.microsoft.com/office/drawing/2014/main" val="2672463934"/>
                    </a:ext>
                  </a:extLst>
                </a:gridCol>
                <a:gridCol w="4647096">
                  <a:extLst>
                    <a:ext uri="{9D8B030D-6E8A-4147-A177-3AD203B41FA5}">
                      <a16:colId xmlns:a16="http://schemas.microsoft.com/office/drawing/2014/main" val="4097528560"/>
                    </a:ext>
                  </a:extLst>
                </a:gridCol>
                <a:gridCol w="4635239">
                  <a:extLst>
                    <a:ext uri="{9D8B030D-6E8A-4147-A177-3AD203B41FA5}">
                      <a16:colId xmlns:a16="http://schemas.microsoft.com/office/drawing/2014/main" val="736132844"/>
                    </a:ext>
                  </a:extLst>
                </a:gridCol>
              </a:tblGrid>
              <a:tr h="370840">
                <a:tc>
                  <a:txBody>
                    <a:bodyPr/>
                    <a:lstStyle/>
                    <a:p>
                      <a:r>
                        <a:rPr lang="en-ZA" dirty="0" smtClean="0"/>
                        <a:t>VEE</a:t>
                      </a:r>
                      <a:endParaRPr lang="en-ZA" dirty="0"/>
                    </a:p>
                  </a:txBody>
                  <a:tcPr/>
                </a:tc>
                <a:tc>
                  <a:txBody>
                    <a:bodyPr/>
                    <a:lstStyle/>
                    <a:p>
                      <a:r>
                        <a:rPr lang="fr-FR" dirty="0" smtClean="0"/>
                        <a:t>Institut Agronomique et Vétérinaire Hassan II, </a:t>
                      </a:r>
                      <a:r>
                        <a:rPr lang="fr-FR" dirty="0" err="1" smtClean="0"/>
                        <a:t>Morocco</a:t>
                      </a:r>
                      <a:endParaRPr lang="en-ZA" dirty="0"/>
                    </a:p>
                  </a:txBody>
                  <a:tcPr/>
                </a:tc>
                <a:tc>
                  <a:txBody>
                    <a:bodyPr/>
                    <a:lstStyle/>
                    <a:p>
                      <a:r>
                        <a:rPr lang="en-ZA" dirty="0" smtClean="0"/>
                        <a:t>Faculty of Vet Medicine, </a:t>
                      </a:r>
                      <a:r>
                        <a:rPr lang="en-ZA" dirty="0" err="1" smtClean="0"/>
                        <a:t>Benha</a:t>
                      </a:r>
                      <a:r>
                        <a:rPr lang="en-ZA" dirty="0" smtClean="0"/>
                        <a:t> University, Egypt </a:t>
                      </a:r>
                      <a:endParaRPr lang="en-ZA" dirty="0"/>
                    </a:p>
                  </a:txBody>
                  <a:tcPr/>
                </a:tc>
                <a:extLst>
                  <a:ext uri="{0D108BD9-81ED-4DB2-BD59-A6C34878D82A}">
                    <a16:rowId xmlns:a16="http://schemas.microsoft.com/office/drawing/2014/main" val="3955274056"/>
                  </a:ext>
                </a:extLst>
              </a:tr>
              <a:tr h="370840">
                <a:tc>
                  <a:txBody>
                    <a:bodyPr/>
                    <a:lstStyle/>
                    <a:p>
                      <a:r>
                        <a:rPr lang="en-ZA" dirty="0" smtClean="0"/>
                        <a:t>No of academic staff teaching VPH</a:t>
                      </a:r>
                      <a:endParaRPr lang="en-ZA" dirty="0"/>
                    </a:p>
                  </a:txBody>
                  <a:tcPr/>
                </a:tc>
                <a:tc>
                  <a:txBody>
                    <a:bodyPr/>
                    <a:lstStyle/>
                    <a:p>
                      <a:r>
                        <a:rPr lang="en-ZA" dirty="0" smtClean="0"/>
                        <a:t>4 (+ 5 from other Departments) in VPH</a:t>
                      </a:r>
                    </a:p>
                    <a:p>
                      <a:r>
                        <a:rPr lang="en-ZA" dirty="0" smtClean="0"/>
                        <a:t>Total academic staff 43</a:t>
                      </a:r>
                      <a:endParaRPr lang="en-ZA" dirty="0"/>
                    </a:p>
                  </a:txBody>
                  <a:tcPr/>
                </a:tc>
                <a:tc>
                  <a:txBody>
                    <a:bodyPr/>
                    <a:lstStyle/>
                    <a:p>
                      <a:r>
                        <a:rPr lang="en-ZA" dirty="0" smtClean="0"/>
                        <a:t>58 in VPH</a:t>
                      </a:r>
                    </a:p>
                    <a:p>
                      <a:r>
                        <a:rPr lang="en-ZA" dirty="0" smtClean="0"/>
                        <a:t>Total academic</a:t>
                      </a:r>
                      <a:r>
                        <a:rPr lang="en-ZA" baseline="0" dirty="0" smtClean="0"/>
                        <a:t> staff 108 + 90 assistant staff</a:t>
                      </a:r>
                      <a:endParaRPr lang="en-ZA" dirty="0"/>
                    </a:p>
                  </a:txBody>
                  <a:tcPr/>
                </a:tc>
                <a:extLst>
                  <a:ext uri="{0D108BD9-81ED-4DB2-BD59-A6C34878D82A}">
                    <a16:rowId xmlns:a16="http://schemas.microsoft.com/office/drawing/2014/main" val="2677077526"/>
                  </a:ext>
                </a:extLst>
              </a:tr>
              <a:tr h="370840">
                <a:tc>
                  <a:txBody>
                    <a:bodyPr/>
                    <a:lstStyle/>
                    <a:p>
                      <a:r>
                        <a:rPr lang="en-ZA" dirty="0" smtClean="0"/>
                        <a:t>Type of applied VPH training provided</a:t>
                      </a:r>
                      <a:endParaRPr lang="en-ZA" dirty="0"/>
                    </a:p>
                  </a:txBody>
                  <a:tcPr/>
                </a:tc>
                <a:tc>
                  <a:txBody>
                    <a:bodyPr/>
                    <a:lstStyle/>
                    <a:p>
                      <a:r>
                        <a:rPr lang="en-ZA" dirty="0" smtClean="0"/>
                        <a:t>Not clearly specified, but several community campaigns</a:t>
                      </a:r>
                      <a:r>
                        <a:rPr lang="en-ZA" baseline="0" dirty="0" smtClean="0"/>
                        <a:t> are included in the training programme such as rabies vaccination, sterilisation, on-farm and in clinic post mortem, deworming campaigns </a:t>
                      </a:r>
                      <a:r>
                        <a:rPr lang="en-ZA" baseline="0" dirty="0" err="1" smtClean="0"/>
                        <a:t>etc</a:t>
                      </a:r>
                      <a:endParaRPr lang="en-ZA" dirty="0"/>
                    </a:p>
                  </a:txBody>
                  <a:tcPr/>
                </a:tc>
                <a:tc>
                  <a:txBody>
                    <a:bodyPr/>
                    <a:lstStyle/>
                    <a:p>
                      <a:r>
                        <a:rPr lang="en-ZA" dirty="0" smtClean="0"/>
                        <a:t>Abattoir training</a:t>
                      </a:r>
                    </a:p>
                    <a:p>
                      <a:r>
                        <a:rPr lang="en-ZA" dirty="0" smtClean="0"/>
                        <a:t>Milk safety</a:t>
                      </a:r>
                    </a:p>
                    <a:p>
                      <a:r>
                        <a:rPr lang="en-ZA" dirty="0" smtClean="0"/>
                        <a:t>Food processing companies (animal origin)</a:t>
                      </a:r>
                    </a:p>
                    <a:p>
                      <a:r>
                        <a:rPr lang="en-ZA" dirty="0" smtClean="0"/>
                        <a:t>HACCP training</a:t>
                      </a:r>
                    </a:p>
                    <a:p>
                      <a:r>
                        <a:rPr lang="en-ZA" dirty="0" err="1" smtClean="0"/>
                        <a:t>OneHealth</a:t>
                      </a:r>
                      <a:endParaRPr lang="en-ZA" dirty="0"/>
                    </a:p>
                  </a:txBody>
                  <a:tcPr/>
                </a:tc>
                <a:extLst>
                  <a:ext uri="{0D108BD9-81ED-4DB2-BD59-A6C34878D82A}">
                    <a16:rowId xmlns:a16="http://schemas.microsoft.com/office/drawing/2014/main" val="3567978933"/>
                  </a:ext>
                </a:extLst>
              </a:tr>
              <a:tr h="370840">
                <a:tc>
                  <a:txBody>
                    <a:bodyPr/>
                    <a:lstStyle/>
                    <a:p>
                      <a:r>
                        <a:rPr lang="en-ZA" dirty="0" smtClean="0"/>
                        <a:t>Opportunities for receiving students for VPH training</a:t>
                      </a:r>
                      <a:endParaRPr lang="en-ZA" dirty="0"/>
                    </a:p>
                  </a:txBody>
                  <a:tcPr/>
                </a:tc>
                <a:tc>
                  <a:txBody>
                    <a:bodyPr/>
                    <a:lstStyle/>
                    <a:p>
                      <a:r>
                        <a:rPr lang="en-ZA" dirty="0" smtClean="0"/>
                        <a:t>Yes, but capacity not clear. Currently 14 students registered (permanently) from other countries,</a:t>
                      </a:r>
                      <a:r>
                        <a:rPr lang="en-ZA" baseline="0" dirty="0" smtClean="0"/>
                        <a:t> mostly francophone African countries</a:t>
                      </a:r>
                      <a:endParaRPr lang="en-ZA" dirty="0"/>
                    </a:p>
                  </a:txBody>
                  <a:tcPr/>
                </a:tc>
                <a:tc>
                  <a:txBody>
                    <a:bodyPr/>
                    <a:lstStyle/>
                    <a:p>
                      <a:r>
                        <a:rPr lang="en-ZA" dirty="0" smtClean="0"/>
                        <a:t>A specific arrangement is in place for student exchange with Faculty of Veterinary Medicine, Suez Canal University</a:t>
                      </a:r>
                      <a:endParaRPr lang="en-ZA" dirty="0"/>
                    </a:p>
                  </a:txBody>
                  <a:tcPr/>
                </a:tc>
                <a:extLst>
                  <a:ext uri="{0D108BD9-81ED-4DB2-BD59-A6C34878D82A}">
                    <a16:rowId xmlns:a16="http://schemas.microsoft.com/office/drawing/2014/main" val="697882108"/>
                  </a:ext>
                </a:extLst>
              </a:tr>
              <a:tr h="370840">
                <a:tc>
                  <a:txBody>
                    <a:bodyPr/>
                    <a:lstStyle/>
                    <a:p>
                      <a:r>
                        <a:rPr lang="en-ZA" dirty="0" smtClean="0"/>
                        <a:t>Deficiencies in VPH training noted</a:t>
                      </a:r>
                      <a:endParaRPr lang="en-ZA" dirty="0"/>
                    </a:p>
                  </a:txBody>
                  <a:tcPr/>
                </a:tc>
                <a:tc>
                  <a:txBody>
                    <a:bodyPr/>
                    <a:lstStyle/>
                    <a:p>
                      <a:r>
                        <a:rPr lang="en-ZA" dirty="0" smtClean="0"/>
                        <a:t>Shortage of clinical case load</a:t>
                      </a:r>
                      <a:endParaRPr lang="en-ZA" dirty="0"/>
                    </a:p>
                  </a:txBody>
                  <a:tcPr/>
                </a:tc>
                <a:tc>
                  <a:txBody>
                    <a:bodyPr/>
                    <a:lstStyle/>
                    <a:p>
                      <a:r>
                        <a:rPr lang="en-ZA" dirty="0" smtClean="0"/>
                        <a:t>Deficiency in hands-on training due to large student numbers (650 in year 4 and 5)</a:t>
                      </a:r>
                      <a:endParaRPr lang="en-ZA" dirty="0"/>
                    </a:p>
                  </a:txBody>
                  <a:tcPr/>
                </a:tc>
                <a:extLst>
                  <a:ext uri="{0D108BD9-81ED-4DB2-BD59-A6C34878D82A}">
                    <a16:rowId xmlns:a16="http://schemas.microsoft.com/office/drawing/2014/main" val="1364804027"/>
                  </a:ext>
                </a:extLst>
              </a:tr>
              <a:tr h="370840">
                <a:tc>
                  <a:txBody>
                    <a:bodyPr/>
                    <a:lstStyle/>
                    <a:p>
                      <a:r>
                        <a:rPr lang="en-ZA" dirty="0" smtClean="0"/>
                        <a:t>Current</a:t>
                      </a:r>
                      <a:r>
                        <a:rPr lang="en-ZA" baseline="0" dirty="0" smtClean="0"/>
                        <a:t> collaboration with other VPH institutions and other parties</a:t>
                      </a:r>
                      <a:endParaRPr lang="en-ZA" dirty="0"/>
                    </a:p>
                  </a:txBody>
                  <a:tcPr/>
                </a:tc>
                <a:tc>
                  <a:txBody>
                    <a:bodyPr/>
                    <a:lstStyle/>
                    <a:p>
                      <a:r>
                        <a:rPr lang="en-ZA" dirty="0" smtClean="0"/>
                        <a:t>Research-based</a:t>
                      </a:r>
                      <a:r>
                        <a:rPr lang="en-ZA" baseline="0" dirty="0" smtClean="0"/>
                        <a:t> collaborations involving students: Office of Food Safety (ONSSA), Universities, CNRST, and other Institutions of the Ministry of Agriculture and Fisheries. </a:t>
                      </a:r>
                      <a:endParaRPr lang="en-ZA" dirty="0"/>
                    </a:p>
                  </a:txBody>
                  <a:tcPr/>
                </a:tc>
                <a:tc>
                  <a:txBody>
                    <a:bodyPr/>
                    <a:lstStyle/>
                    <a:p>
                      <a:r>
                        <a:rPr lang="en-ZA" dirty="0" smtClean="0"/>
                        <a:t>Bilateral agreement with World fish </a:t>
                      </a:r>
                      <a:r>
                        <a:rPr lang="en-ZA" dirty="0" err="1" smtClean="0"/>
                        <a:t>center</a:t>
                      </a:r>
                      <a:r>
                        <a:rPr lang="en-ZA" dirty="0" smtClean="0"/>
                        <a:t>.</a:t>
                      </a:r>
                      <a:endParaRPr lang="en-ZA" dirty="0"/>
                    </a:p>
                  </a:txBody>
                  <a:tcPr/>
                </a:tc>
                <a:extLst>
                  <a:ext uri="{0D108BD9-81ED-4DB2-BD59-A6C34878D82A}">
                    <a16:rowId xmlns:a16="http://schemas.microsoft.com/office/drawing/2014/main" val="1058757159"/>
                  </a:ext>
                </a:extLst>
              </a:tr>
            </a:tbl>
          </a:graphicData>
        </a:graphic>
      </p:graphicFrame>
    </p:spTree>
    <p:extLst>
      <p:ext uri="{BB962C8B-B14F-4D97-AF65-F5344CB8AC3E}">
        <p14:creationId xmlns:p14="http://schemas.microsoft.com/office/powerpoint/2010/main" val="30553767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595"/>
            <a:ext cx="10515600" cy="1325563"/>
          </a:xfrm>
        </p:spPr>
        <p:txBody>
          <a:bodyPr/>
          <a:lstStyle/>
          <a:p>
            <a:r>
              <a:rPr lang="en-ZA" dirty="0" smtClean="0"/>
              <a:t>Case study: West Africa VPH training</a:t>
            </a:r>
            <a:endParaRPr lang="en-ZA"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735314028"/>
              </p:ext>
            </p:extLst>
          </p:nvPr>
        </p:nvGraphicFramePr>
        <p:xfrm>
          <a:off x="370115" y="170996"/>
          <a:ext cx="11451770" cy="6583680"/>
        </p:xfrm>
        <a:graphic>
          <a:graphicData uri="http://schemas.openxmlformats.org/drawingml/2006/table">
            <a:tbl>
              <a:tblPr firstRow="1" bandRow="1">
                <a:tableStyleId>{5C22544A-7EE6-4342-B048-85BDC9FD1C3A}</a:tableStyleId>
              </a:tblPr>
              <a:tblGrid>
                <a:gridCol w="2169435">
                  <a:extLst>
                    <a:ext uri="{9D8B030D-6E8A-4147-A177-3AD203B41FA5}">
                      <a16:colId xmlns:a16="http://schemas.microsoft.com/office/drawing/2014/main" val="2672463934"/>
                    </a:ext>
                  </a:extLst>
                </a:gridCol>
                <a:gridCol w="4647096">
                  <a:extLst>
                    <a:ext uri="{9D8B030D-6E8A-4147-A177-3AD203B41FA5}">
                      <a16:colId xmlns:a16="http://schemas.microsoft.com/office/drawing/2014/main" val="4097528560"/>
                    </a:ext>
                  </a:extLst>
                </a:gridCol>
                <a:gridCol w="4635239">
                  <a:extLst>
                    <a:ext uri="{9D8B030D-6E8A-4147-A177-3AD203B41FA5}">
                      <a16:colId xmlns:a16="http://schemas.microsoft.com/office/drawing/2014/main" val="736132844"/>
                    </a:ext>
                  </a:extLst>
                </a:gridCol>
              </a:tblGrid>
              <a:tr h="370840">
                <a:tc>
                  <a:txBody>
                    <a:bodyPr/>
                    <a:lstStyle/>
                    <a:p>
                      <a:r>
                        <a:rPr lang="en-ZA" dirty="0" smtClean="0"/>
                        <a:t>VEE</a:t>
                      </a:r>
                      <a:endParaRPr lang="en-ZA" dirty="0"/>
                    </a:p>
                  </a:txBody>
                  <a:tcPr/>
                </a:tc>
                <a:tc>
                  <a:txBody>
                    <a:bodyPr/>
                    <a:lstStyle/>
                    <a:p>
                      <a:r>
                        <a:rPr lang="en-ZA" dirty="0" smtClean="0"/>
                        <a:t>School of Veterinary Medicine, KNUST, Ghana</a:t>
                      </a:r>
                      <a:endParaRPr lang="en-ZA" dirty="0"/>
                    </a:p>
                  </a:txBody>
                  <a:tcPr/>
                </a:tc>
                <a:tc>
                  <a:txBody>
                    <a:bodyPr/>
                    <a:lstStyle/>
                    <a:p>
                      <a:r>
                        <a:rPr lang="en-ZA" dirty="0" smtClean="0"/>
                        <a:t>Federal University of Agriculture, Abeokuta. Nigeria.</a:t>
                      </a:r>
                      <a:endParaRPr lang="en-ZA" dirty="0"/>
                    </a:p>
                  </a:txBody>
                  <a:tcPr/>
                </a:tc>
                <a:extLst>
                  <a:ext uri="{0D108BD9-81ED-4DB2-BD59-A6C34878D82A}">
                    <a16:rowId xmlns:a16="http://schemas.microsoft.com/office/drawing/2014/main" val="3955274056"/>
                  </a:ext>
                </a:extLst>
              </a:tr>
              <a:tr h="370840">
                <a:tc>
                  <a:txBody>
                    <a:bodyPr/>
                    <a:lstStyle/>
                    <a:p>
                      <a:r>
                        <a:rPr lang="en-ZA" dirty="0" smtClean="0"/>
                        <a:t>No of academic staff teaching VPH</a:t>
                      </a:r>
                      <a:endParaRPr lang="en-ZA" dirty="0"/>
                    </a:p>
                  </a:txBody>
                  <a:tcPr/>
                </a:tc>
                <a:tc>
                  <a:txBody>
                    <a:bodyPr/>
                    <a:lstStyle/>
                    <a:p>
                      <a:r>
                        <a:rPr lang="en-ZA" dirty="0" smtClean="0"/>
                        <a:t>3 in VPH</a:t>
                      </a:r>
                    </a:p>
                    <a:p>
                      <a:r>
                        <a:rPr lang="en-ZA" dirty="0" smtClean="0"/>
                        <a:t>Total academic staff 16</a:t>
                      </a:r>
                      <a:endParaRPr lang="en-ZA" dirty="0"/>
                    </a:p>
                  </a:txBody>
                  <a:tcPr/>
                </a:tc>
                <a:tc>
                  <a:txBody>
                    <a:bodyPr/>
                    <a:lstStyle/>
                    <a:p>
                      <a:r>
                        <a:rPr lang="en-ZA" dirty="0" smtClean="0"/>
                        <a:t>6 in VPH</a:t>
                      </a:r>
                    </a:p>
                    <a:p>
                      <a:r>
                        <a:rPr lang="en-ZA" dirty="0" smtClean="0"/>
                        <a:t>Total</a:t>
                      </a:r>
                      <a:r>
                        <a:rPr lang="en-ZA" baseline="0" dirty="0" smtClean="0"/>
                        <a:t> academic staff 45</a:t>
                      </a:r>
                      <a:endParaRPr lang="en-ZA" dirty="0"/>
                    </a:p>
                  </a:txBody>
                  <a:tcPr/>
                </a:tc>
                <a:extLst>
                  <a:ext uri="{0D108BD9-81ED-4DB2-BD59-A6C34878D82A}">
                    <a16:rowId xmlns:a16="http://schemas.microsoft.com/office/drawing/2014/main" val="2677077526"/>
                  </a:ext>
                </a:extLst>
              </a:tr>
              <a:tr h="370840">
                <a:tc>
                  <a:txBody>
                    <a:bodyPr/>
                    <a:lstStyle/>
                    <a:p>
                      <a:r>
                        <a:rPr lang="en-ZA" dirty="0" smtClean="0"/>
                        <a:t>Type of applied VPH training provided</a:t>
                      </a:r>
                      <a:endParaRPr lang="en-ZA" dirty="0"/>
                    </a:p>
                  </a:txBody>
                  <a:tcPr/>
                </a:tc>
                <a:tc>
                  <a:txBody>
                    <a:bodyPr/>
                    <a:lstStyle/>
                    <a:p>
                      <a:r>
                        <a:rPr lang="en-ZA" dirty="0" smtClean="0"/>
                        <a:t>Veterinary Public Health I and II cover aspects of meat hygiene and inspection (both theory and abattoir </a:t>
                      </a:r>
                      <a:r>
                        <a:rPr lang="en-ZA" dirty="0" err="1" smtClean="0"/>
                        <a:t>practicals</a:t>
                      </a:r>
                      <a:r>
                        <a:rPr lang="en-ZA" dirty="0" smtClean="0"/>
                        <a:t>).</a:t>
                      </a:r>
                    </a:p>
                    <a:p>
                      <a:r>
                        <a:rPr lang="en-ZA" dirty="0" smtClean="0"/>
                        <a:t>Veterinary Epidemiology &amp; Preventive Medicine covers theoretical principles and applications.</a:t>
                      </a:r>
                    </a:p>
                    <a:p>
                      <a:r>
                        <a:rPr lang="en-ZA" dirty="0" smtClean="0"/>
                        <a:t>Post graduate programme in </a:t>
                      </a:r>
                      <a:r>
                        <a:rPr lang="en-ZA" dirty="0" err="1" smtClean="0"/>
                        <a:t>OneHealth</a:t>
                      </a:r>
                      <a:endParaRPr lang="en-ZA" dirty="0" smtClean="0"/>
                    </a:p>
                  </a:txBody>
                  <a:tcPr/>
                </a:tc>
                <a:tc>
                  <a:txBody>
                    <a:bodyPr/>
                    <a:lstStyle/>
                    <a:p>
                      <a:r>
                        <a:rPr lang="en-ZA" dirty="0" smtClean="0"/>
                        <a:t>Theoretical, practical, clinical application which includes abattoir practical and/or milk </a:t>
                      </a:r>
                      <a:r>
                        <a:rPr lang="en-ZA" dirty="0" err="1" smtClean="0"/>
                        <a:t>higiene</a:t>
                      </a:r>
                      <a:r>
                        <a:rPr lang="en-ZA" dirty="0" smtClean="0"/>
                        <a:t> and/or food processing plant inspection and reporting, HACCP training.</a:t>
                      </a:r>
                    </a:p>
                    <a:p>
                      <a:r>
                        <a:rPr lang="en-ZA" dirty="0" smtClean="0"/>
                        <a:t>Veterinary public health and preventive medicine are taught in the same department</a:t>
                      </a:r>
                      <a:endParaRPr lang="en-ZA" dirty="0"/>
                    </a:p>
                  </a:txBody>
                  <a:tcPr/>
                </a:tc>
                <a:extLst>
                  <a:ext uri="{0D108BD9-81ED-4DB2-BD59-A6C34878D82A}">
                    <a16:rowId xmlns:a16="http://schemas.microsoft.com/office/drawing/2014/main" val="3567978933"/>
                  </a:ext>
                </a:extLst>
              </a:tr>
              <a:tr h="370840">
                <a:tc>
                  <a:txBody>
                    <a:bodyPr/>
                    <a:lstStyle/>
                    <a:p>
                      <a:r>
                        <a:rPr lang="en-ZA" dirty="0" smtClean="0"/>
                        <a:t>Opportunities for receiving students for VPH training</a:t>
                      </a:r>
                      <a:endParaRPr lang="en-ZA" dirty="0"/>
                    </a:p>
                  </a:txBody>
                  <a:tcPr/>
                </a:tc>
                <a:tc>
                  <a:txBody>
                    <a:bodyPr/>
                    <a:lstStyle/>
                    <a:p>
                      <a:r>
                        <a:rPr lang="en-ZA" dirty="0" smtClean="0"/>
                        <a:t>Existing arrangements with University of Ibadan, Nigeria and </a:t>
                      </a:r>
                      <a:r>
                        <a:rPr lang="en-ZA" dirty="0" err="1" smtClean="0"/>
                        <a:t>Makerere</a:t>
                      </a:r>
                      <a:r>
                        <a:rPr lang="en-ZA" dirty="0" smtClean="0"/>
                        <a:t> University, Uganda.</a:t>
                      </a:r>
                      <a:endParaRPr lang="en-ZA" dirty="0"/>
                    </a:p>
                  </a:txBody>
                  <a:tcPr/>
                </a:tc>
                <a:tc>
                  <a:txBody>
                    <a:bodyPr/>
                    <a:lstStyle/>
                    <a:p>
                      <a:r>
                        <a:rPr lang="en-ZA" dirty="0" smtClean="0"/>
                        <a:t>Yes, 5 placements available</a:t>
                      </a:r>
                      <a:endParaRPr lang="en-ZA" dirty="0"/>
                    </a:p>
                  </a:txBody>
                  <a:tcPr/>
                </a:tc>
                <a:extLst>
                  <a:ext uri="{0D108BD9-81ED-4DB2-BD59-A6C34878D82A}">
                    <a16:rowId xmlns:a16="http://schemas.microsoft.com/office/drawing/2014/main" val="697882108"/>
                  </a:ext>
                </a:extLst>
              </a:tr>
              <a:tr h="370840">
                <a:tc>
                  <a:txBody>
                    <a:bodyPr/>
                    <a:lstStyle/>
                    <a:p>
                      <a:r>
                        <a:rPr lang="en-ZA" dirty="0" smtClean="0"/>
                        <a:t>Deficiencies in VPH training noted</a:t>
                      </a:r>
                      <a:endParaRPr lang="en-ZA" dirty="0"/>
                    </a:p>
                  </a:txBody>
                  <a:tcPr/>
                </a:tc>
                <a:tc>
                  <a:txBody>
                    <a:bodyPr/>
                    <a:lstStyle/>
                    <a:p>
                      <a:r>
                        <a:rPr lang="en-ZA" dirty="0" smtClean="0"/>
                        <a:t>Meat and milk</a:t>
                      </a:r>
                      <a:r>
                        <a:rPr lang="en-ZA" baseline="0" dirty="0" smtClean="0"/>
                        <a:t> products quality assessment.</a:t>
                      </a:r>
                    </a:p>
                    <a:p>
                      <a:r>
                        <a:rPr lang="en-ZA" baseline="0" dirty="0" smtClean="0"/>
                        <a:t>AMR testing for meat and milk </a:t>
                      </a:r>
                      <a:endParaRPr lang="en-ZA" dirty="0"/>
                    </a:p>
                  </a:txBody>
                  <a:tcPr/>
                </a:tc>
                <a:tc>
                  <a:txBody>
                    <a:bodyPr/>
                    <a:lstStyle/>
                    <a:p>
                      <a:r>
                        <a:rPr lang="en-ZA" dirty="0" smtClean="0"/>
                        <a:t>Constant exposure to meat inspection practical training is a challenge/deficiency.</a:t>
                      </a:r>
                      <a:endParaRPr lang="en-ZA" dirty="0"/>
                    </a:p>
                  </a:txBody>
                  <a:tcPr/>
                </a:tc>
                <a:extLst>
                  <a:ext uri="{0D108BD9-81ED-4DB2-BD59-A6C34878D82A}">
                    <a16:rowId xmlns:a16="http://schemas.microsoft.com/office/drawing/2014/main" val="1364804027"/>
                  </a:ext>
                </a:extLst>
              </a:tr>
              <a:tr h="370840">
                <a:tc>
                  <a:txBody>
                    <a:bodyPr/>
                    <a:lstStyle/>
                    <a:p>
                      <a:r>
                        <a:rPr lang="en-ZA" dirty="0" smtClean="0"/>
                        <a:t>Current</a:t>
                      </a:r>
                      <a:r>
                        <a:rPr lang="en-ZA" baseline="0" dirty="0" smtClean="0"/>
                        <a:t> collaboration with other VPH institutions and other parties</a:t>
                      </a:r>
                      <a:endParaRPr lang="en-ZA" dirty="0"/>
                    </a:p>
                  </a:txBody>
                  <a:tcPr/>
                </a:tc>
                <a:tc>
                  <a:txBody>
                    <a:bodyPr/>
                    <a:lstStyle/>
                    <a:p>
                      <a:r>
                        <a:rPr lang="en-ZA" dirty="0" smtClean="0"/>
                        <a:t>Collaboration with FAO, Ghana, in training of meat inspectors, butchers, transporters and other stakeholders in the meat industry on food safety.</a:t>
                      </a:r>
                    </a:p>
                    <a:p>
                      <a:r>
                        <a:rPr lang="en-ZA" dirty="0" smtClean="0"/>
                        <a:t>Collaborations with the Ministry of Food and Agriculture (</a:t>
                      </a:r>
                      <a:r>
                        <a:rPr lang="en-ZA" dirty="0" err="1" smtClean="0"/>
                        <a:t>MoFA</a:t>
                      </a:r>
                      <a:r>
                        <a:rPr lang="en-ZA" dirty="0" smtClean="0"/>
                        <a:t>), and Veterinary Service Directorate (VSD).</a:t>
                      </a:r>
                    </a:p>
                  </a:txBody>
                  <a:tcPr/>
                </a:tc>
                <a:tc>
                  <a:txBody>
                    <a:bodyPr/>
                    <a:lstStyle/>
                    <a:p>
                      <a:r>
                        <a:rPr lang="en-ZA" dirty="0" smtClean="0"/>
                        <a:t>Collaborations with state governments for meat inspection</a:t>
                      </a:r>
                      <a:endParaRPr lang="en-ZA" dirty="0"/>
                    </a:p>
                  </a:txBody>
                  <a:tcPr/>
                </a:tc>
                <a:extLst>
                  <a:ext uri="{0D108BD9-81ED-4DB2-BD59-A6C34878D82A}">
                    <a16:rowId xmlns:a16="http://schemas.microsoft.com/office/drawing/2014/main" val="1058757159"/>
                  </a:ext>
                </a:extLst>
              </a:tr>
            </a:tbl>
          </a:graphicData>
        </a:graphic>
      </p:graphicFrame>
    </p:spTree>
    <p:extLst>
      <p:ext uri="{BB962C8B-B14F-4D97-AF65-F5344CB8AC3E}">
        <p14:creationId xmlns:p14="http://schemas.microsoft.com/office/powerpoint/2010/main" val="2628625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595"/>
            <a:ext cx="10515600" cy="1325563"/>
          </a:xfrm>
        </p:spPr>
        <p:txBody>
          <a:bodyPr/>
          <a:lstStyle/>
          <a:p>
            <a:r>
              <a:rPr lang="en-ZA" dirty="0" smtClean="0"/>
              <a:t>Case study: West Africa VPH training</a:t>
            </a:r>
            <a:endParaRPr lang="en-ZA"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692798290"/>
              </p:ext>
            </p:extLst>
          </p:nvPr>
        </p:nvGraphicFramePr>
        <p:xfrm>
          <a:off x="291738" y="103776"/>
          <a:ext cx="11451770" cy="6649720"/>
        </p:xfrm>
        <a:graphic>
          <a:graphicData uri="http://schemas.openxmlformats.org/drawingml/2006/table">
            <a:tbl>
              <a:tblPr firstRow="1" bandRow="1">
                <a:tableStyleId>{5C22544A-7EE6-4342-B048-85BDC9FD1C3A}</a:tableStyleId>
              </a:tblPr>
              <a:tblGrid>
                <a:gridCol w="2169435">
                  <a:extLst>
                    <a:ext uri="{9D8B030D-6E8A-4147-A177-3AD203B41FA5}">
                      <a16:colId xmlns:a16="http://schemas.microsoft.com/office/drawing/2014/main" val="2672463934"/>
                    </a:ext>
                  </a:extLst>
                </a:gridCol>
                <a:gridCol w="9074055">
                  <a:extLst>
                    <a:ext uri="{9D8B030D-6E8A-4147-A177-3AD203B41FA5}">
                      <a16:colId xmlns:a16="http://schemas.microsoft.com/office/drawing/2014/main" val="4097528560"/>
                    </a:ext>
                  </a:extLst>
                </a:gridCol>
                <a:gridCol w="208280">
                  <a:extLst>
                    <a:ext uri="{9D8B030D-6E8A-4147-A177-3AD203B41FA5}">
                      <a16:colId xmlns:a16="http://schemas.microsoft.com/office/drawing/2014/main" val="736132844"/>
                    </a:ext>
                  </a:extLst>
                </a:gridCol>
              </a:tblGrid>
              <a:tr h="370840">
                <a:tc>
                  <a:txBody>
                    <a:bodyPr/>
                    <a:lstStyle/>
                    <a:p>
                      <a:r>
                        <a:rPr lang="en-ZA" dirty="0" smtClean="0"/>
                        <a:t>VEE</a:t>
                      </a:r>
                      <a:endParaRPr lang="en-ZA" dirty="0"/>
                    </a:p>
                  </a:txBody>
                  <a:tcPr/>
                </a:tc>
                <a:tc>
                  <a:txBody>
                    <a:bodyPr/>
                    <a:lstStyle/>
                    <a:p>
                      <a:r>
                        <a:rPr lang="en-ZA" dirty="0" smtClean="0"/>
                        <a:t>Higher institute of Sciences and Veterinary Medicine (ISSMV),</a:t>
                      </a:r>
                      <a:r>
                        <a:rPr lang="en-ZA" baseline="0" dirty="0" smtClean="0"/>
                        <a:t> Guinea</a:t>
                      </a:r>
                      <a:endParaRPr lang="en-ZA" dirty="0"/>
                    </a:p>
                  </a:txBody>
                  <a:tcPr/>
                </a:tc>
                <a:tc>
                  <a:txBody>
                    <a:bodyPr/>
                    <a:lstStyle/>
                    <a:p>
                      <a:endParaRPr lang="en-ZA" dirty="0"/>
                    </a:p>
                  </a:txBody>
                  <a:tcPr/>
                </a:tc>
                <a:extLst>
                  <a:ext uri="{0D108BD9-81ED-4DB2-BD59-A6C34878D82A}">
                    <a16:rowId xmlns:a16="http://schemas.microsoft.com/office/drawing/2014/main" val="3955274056"/>
                  </a:ext>
                </a:extLst>
              </a:tr>
              <a:tr h="370840">
                <a:tc>
                  <a:txBody>
                    <a:bodyPr/>
                    <a:lstStyle/>
                    <a:p>
                      <a:r>
                        <a:rPr lang="en-ZA" dirty="0" smtClean="0"/>
                        <a:t>No of academic staff teaching VPH</a:t>
                      </a:r>
                      <a:endParaRPr lang="en-ZA" dirty="0"/>
                    </a:p>
                  </a:txBody>
                  <a:tcPr/>
                </a:tc>
                <a:tc>
                  <a:txBody>
                    <a:bodyPr/>
                    <a:lstStyle/>
                    <a:p>
                      <a:r>
                        <a:rPr lang="en-ZA" dirty="0" smtClean="0"/>
                        <a:t>Unclear for</a:t>
                      </a:r>
                      <a:r>
                        <a:rPr lang="en-ZA" baseline="0" dirty="0" smtClean="0"/>
                        <a:t> VPH specifically</a:t>
                      </a:r>
                    </a:p>
                    <a:p>
                      <a:r>
                        <a:rPr lang="en-ZA" baseline="0" dirty="0" smtClean="0"/>
                        <a:t>Total academic staff 54</a:t>
                      </a:r>
                      <a:endParaRPr lang="en-ZA" dirty="0"/>
                    </a:p>
                  </a:txBody>
                  <a:tcPr/>
                </a:tc>
                <a:tc>
                  <a:txBody>
                    <a:bodyPr/>
                    <a:lstStyle/>
                    <a:p>
                      <a:endParaRPr lang="en-ZA" dirty="0"/>
                    </a:p>
                  </a:txBody>
                  <a:tcPr/>
                </a:tc>
                <a:extLst>
                  <a:ext uri="{0D108BD9-81ED-4DB2-BD59-A6C34878D82A}">
                    <a16:rowId xmlns:a16="http://schemas.microsoft.com/office/drawing/2014/main" val="2677077526"/>
                  </a:ext>
                </a:extLst>
              </a:tr>
              <a:tr h="370840">
                <a:tc>
                  <a:txBody>
                    <a:bodyPr/>
                    <a:lstStyle/>
                    <a:p>
                      <a:r>
                        <a:rPr lang="en-ZA" dirty="0" smtClean="0"/>
                        <a:t>Type of applied VPH training provided</a:t>
                      </a:r>
                      <a:endParaRPr lang="en-ZA" dirty="0"/>
                    </a:p>
                  </a:txBody>
                  <a:tcPr/>
                </a:tc>
                <a:tc>
                  <a:txBody>
                    <a:bodyPr/>
                    <a:lstStyle/>
                    <a:p>
                      <a:r>
                        <a:rPr lang="en-ZA" dirty="0" smtClean="0"/>
                        <a:t>Various theoretical</a:t>
                      </a:r>
                      <a:r>
                        <a:rPr lang="en-ZA" baseline="0" dirty="0" smtClean="0"/>
                        <a:t> and practical training opportunities in food safety and sanitary quality of food</a:t>
                      </a:r>
                      <a:endParaRPr lang="en-ZA" dirty="0" smtClean="0"/>
                    </a:p>
                  </a:txBody>
                  <a:tcPr/>
                </a:tc>
                <a:tc>
                  <a:txBody>
                    <a:bodyPr/>
                    <a:lstStyle/>
                    <a:p>
                      <a:endParaRPr lang="en-ZA" dirty="0"/>
                    </a:p>
                  </a:txBody>
                  <a:tcPr/>
                </a:tc>
                <a:extLst>
                  <a:ext uri="{0D108BD9-81ED-4DB2-BD59-A6C34878D82A}">
                    <a16:rowId xmlns:a16="http://schemas.microsoft.com/office/drawing/2014/main" val="3567978933"/>
                  </a:ext>
                </a:extLst>
              </a:tr>
              <a:tr h="370840">
                <a:tc>
                  <a:txBody>
                    <a:bodyPr/>
                    <a:lstStyle/>
                    <a:p>
                      <a:r>
                        <a:rPr lang="en-ZA" dirty="0" smtClean="0"/>
                        <a:t>Opportunities for receiving students for VPH training</a:t>
                      </a:r>
                      <a:endParaRPr lang="en-ZA" dirty="0"/>
                    </a:p>
                  </a:txBody>
                  <a:tcPr/>
                </a:tc>
                <a:tc>
                  <a:txBody>
                    <a:bodyPr/>
                    <a:lstStyle/>
                    <a:p>
                      <a:r>
                        <a:rPr lang="en-ZA" dirty="0" smtClean="0"/>
                        <a:t>This VEE has trained 200 non-Guinean students from various West and Central African countries.</a:t>
                      </a:r>
                    </a:p>
                    <a:p>
                      <a:r>
                        <a:rPr lang="en-ZA" dirty="0" smtClean="0"/>
                        <a:t>20 placements per year, mostly for other West African countries.</a:t>
                      </a:r>
                      <a:endParaRPr lang="en-ZA" dirty="0"/>
                    </a:p>
                  </a:txBody>
                  <a:tcPr/>
                </a:tc>
                <a:tc>
                  <a:txBody>
                    <a:bodyPr/>
                    <a:lstStyle/>
                    <a:p>
                      <a:endParaRPr lang="en-ZA" dirty="0"/>
                    </a:p>
                  </a:txBody>
                  <a:tcPr/>
                </a:tc>
                <a:extLst>
                  <a:ext uri="{0D108BD9-81ED-4DB2-BD59-A6C34878D82A}">
                    <a16:rowId xmlns:a16="http://schemas.microsoft.com/office/drawing/2014/main" val="697882108"/>
                  </a:ext>
                </a:extLst>
              </a:tr>
              <a:tr h="370840">
                <a:tc>
                  <a:txBody>
                    <a:bodyPr/>
                    <a:lstStyle/>
                    <a:p>
                      <a:r>
                        <a:rPr lang="en-ZA" dirty="0" smtClean="0"/>
                        <a:t>Deficiencies in VPH training noted</a:t>
                      </a:r>
                      <a:endParaRPr lang="en-ZA" dirty="0"/>
                    </a:p>
                  </a:txBody>
                  <a:tcPr/>
                </a:tc>
                <a:tc>
                  <a:txBody>
                    <a:bodyPr/>
                    <a:lstStyle/>
                    <a:p>
                      <a:r>
                        <a:rPr lang="en-ZA" sz="1600" dirty="0" smtClean="0"/>
                        <a:t>Absence of master and doctorate</a:t>
                      </a:r>
                    </a:p>
                    <a:p>
                      <a:r>
                        <a:rPr lang="en-ZA" sz="1600" dirty="0" smtClean="0"/>
                        <a:t>Insufficient teachers at</a:t>
                      </a:r>
                      <a:r>
                        <a:rPr lang="en-ZA" sz="1600" baseline="0" dirty="0" smtClean="0"/>
                        <a:t> masters level</a:t>
                      </a:r>
                    </a:p>
                    <a:p>
                      <a:r>
                        <a:rPr lang="en-ZA" sz="1600" baseline="0" dirty="0" smtClean="0"/>
                        <a:t>Insufficient training materials and equipment</a:t>
                      </a:r>
                    </a:p>
                    <a:p>
                      <a:r>
                        <a:rPr lang="en-ZA" sz="1600" baseline="0" dirty="0" smtClean="0"/>
                        <a:t>Insufficient use of computer equipment</a:t>
                      </a:r>
                    </a:p>
                    <a:p>
                      <a:r>
                        <a:rPr lang="en-ZA" sz="1600" baseline="0" dirty="0" smtClean="0"/>
                        <a:t>Insufficient participation of foreign teachers in the programme</a:t>
                      </a:r>
                      <a:endParaRPr lang="en-ZA" sz="1600" dirty="0"/>
                    </a:p>
                  </a:txBody>
                  <a:tcPr/>
                </a:tc>
                <a:tc>
                  <a:txBody>
                    <a:bodyPr/>
                    <a:lstStyle/>
                    <a:p>
                      <a:endParaRPr lang="en-ZA" dirty="0"/>
                    </a:p>
                  </a:txBody>
                  <a:tcPr/>
                </a:tc>
                <a:extLst>
                  <a:ext uri="{0D108BD9-81ED-4DB2-BD59-A6C34878D82A}">
                    <a16:rowId xmlns:a16="http://schemas.microsoft.com/office/drawing/2014/main" val="1364804027"/>
                  </a:ext>
                </a:extLst>
              </a:tr>
              <a:tr h="370840">
                <a:tc>
                  <a:txBody>
                    <a:bodyPr/>
                    <a:lstStyle/>
                    <a:p>
                      <a:r>
                        <a:rPr lang="en-ZA" dirty="0" smtClean="0"/>
                        <a:t>Current</a:t>
                      </a:r>
                      <a:r>
                        <a:rPr lang="en-ZA" baseline="0" dirty="0" smtClean="0"/>
                        <a:t> collaboration with other VPH institutions and other parties</a:t>
                      </a:r>
                      <a:endParaRPr lang="en-ZA" dirty="0"/>
                    </a:p>
                  </a:txBody>
                  <a:tcPr/>
                </a:tc>
                <a:tc>
                  <a:txBody>
                    <a:bodyPr/>
                    <a:lstStyle/>
                    <a:p>
                      <a:r>
                        <a:rPr lang="en-ZA" sz="1600" dirty="0" smtClean="0"/>
                        <a:t>Various governmental and non-governmental structures</a:t>
                      </a:r>
                    </a:p>
                    <a:p>
                      <a:r>
                        <a:rPr lang="en-ZA" sz="1600" dirty="0" smtClean="0"/>
                        <a:t>Agricultural institute</a:t>
                      </a:r>
                    </a:p>
                    <a:p>
                      <a:r>
                        <a:rPr lang="en-ZA" sz="1600" dirty="0" smtClean="0"/>
                        <a:t>UGANC Faculty</a:t>
                      </a:r>
                      <a:r>
                        <a:rPr lang="en-ZA" sz="1600" baseline="0" dirty="0" smtClean="0"/>
                        <a:t> of Medicine, Guinea</a:t>
                      </a:r>
                    </a:p>
                    <a:p>
                      <a:r>
                        <a:rPr lang="en-ZA" sz="1600" baseline="0" dirty="0" smtClean="0"/>
                        <a:t>Pasteur institute of Guinea</a:t>
                      </a:r>
                    </a:p>
                    <a:p>
                      <a:r>
                        <a:rPr lang="en-ZA" sz="1600" baseline="0" dirty="0" smtClean="0"/>
                        <a:t>Environmental, Fisheries, Agronomic, Animal Production and other government research facilities.</a:t>
                      </a:r>
                    </a:p>
                    <a:p>
                      <a:r>
                        <a:rPr lang="en-ZA" sz="1600" baseline="0" dirty="0" smtClean="0"/>
                        <a:t>IAV Rabat, Morocco</a:t>
                      </a:r>
                    </a:p>
                    <a:p>
                      <a:r>
                        <a:rPr lang="en-ZA" sz="1600" baseline="0" dirty="0" smtClean="0"/>
                        <a:t>Moscow ABMV, Russia</a:t>
                      </a:r>
                    </a:p>
                    <a:p>
                      <a:r>
                        <a:rPr lang="en-ZA" sz="1600" baseline="0" dirty="0" smtClean="0"/>
                        <a:t>EISMV of Dakar, Senegal</a:t>
                      </a:r>
                    </a:p>
                    <a:p>
                      <a:r>
                        <a:rPr lang="en-ZA" sz="1600" baseline="0" dirty="0" smtClean="0"/>
                        <a:t>CVL of Mali</a:t>
                      </a:r>
                    </a:p>
                    <a:p>
                      <a:r>
                        <a:rPr lang="en-ZA" sz="1600" baseline="0" dirty="0" smtClean="0"/>
                        <a:t>CSRS (Swiss) of Ivory Coast</a:t>
                      </a:r>
                    </a:p>
                    <a:p>
                      <a:r>
                        <a:rPr lang="en-ZA" sz="1600" baseline="0" dirty="0" smtClean="0"/>
                        <a:t>Agrarian University of Moldova</a:t>
                      </a:r>
                      <a:endParaRPr lang="en-ZA" sz="1600" dirty="0" smtClean="0"/>
                    </a:p>
                  </a:txBody>
                  <a:tcPr/>
                </a:tc>
                <a:tc>
                  <a:txBody>
                    <a:bodyPr/>
                    <a:lstStyle/>
                    <a:p>
                      <a:endParaRPr lang="en-ZA" dirty="0"/>
                    </a:p>
                  </a:txBody>
                  <a:tcPr/>
                </a:tc>
                <a:extLst>
                  <a:ext uri="{0D108BD9-81ED-4DB2-BD59-A6C34878D82A}">
                    <a16:rowId xmlns:a16="http://schemas.microsoft.com/office/drawing/2014/main" val="1058757159"/>
                  </a:ext>
                </a:extLst>
              </a:tr>
            </a:tbl>
          </a:graphicData>
        </a:graphic>
      </p:graphicFrame>
    </p:spTree>
    <p:extLst>
      <p:ext uri="{BB962C8B-B14F-4D97-AF65-F5344CB8AC3E}">
        <p14:creationId xmlns:p14="http://schemas.microsoft.com/office/powerpoint/2010/main" val="1549294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595"/>
            <a:ext cx="10515600" cy="1325563"/>
          </a:xfrm>
        </p:spPr>
        <p:txBody>
          <a:bodyPr/>
          <a:lstStyle/>
          <a:p>
            <a:r>
              <a:rPr lang="en-ZA" dirty="0" smtClean="0"/>
              <a:t>Case study: East Africa VPH training</a:t>
            </a:r>
            <a:endParaRPr lang="en-ZA"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450290015"/>
              </p:ext>
            </p:extLst>
          </p:nvPr>
        </p:nvGraphicFramePr>
        <p:xfrm>
          <a:off x="283029" y="0"/>
          <a:ext cx="11451770" cy="6918960"/>
        </p:xfrm>
        <a:graphic>
          <a:graphicData uri="http://schemas.openxmlformats.org/drawingml/2006/table">
            <a:tbl>
              <a:tblPr firstRow="1" bandRow="1">
                <a:tableStyleId>{5C22544A-7EE6-4342-B048-85BDC9FD1C3A}</a:tableStyleId>
              </a:tblPr>
              <a:tblGrid>
                <a:gridCol w="2050868">
                  <a:extLst>
                    <a:ext uri="{9D8B030D-6E8A-4147-A177-3AD203B41FA5}">
                      <a16:colId xmlns:a16="http://schemas.microsoft.com/office/drawing/2014/main" val="2672463934"/>
                    </a:ext>
                  </a:extLst>
                </a:gridCol>
                <a:gridCol w="4511040">
                  <a:extLst>
                    <a:ext uri="{9D8B030D-6E8A-4147-A177-3AD203B41FA5}">
                      <a16:colId xmlns:a16="http://schemas.microsoft.com/office/drawing/2014/main" val="4097528560"/>
                    </a:ext>
                  </a:extLst>
                </a:gridCol>
                <a:gridCol w="4889862">
                  <a:extLst>
                    <a:ext uri="{9D8B030D-6E8A-4147-A177-3AD203B41FA5}">
                      <a16:colId xmlns:a16="http://schemas.microsoft.com/office/drawing/2014/main" val="736132844"/>
                    </a:ext>
                  </a:extLst>
                </a:gridCol>
              </a:tblGrid>
              <a:tr h="370840">
                <a:tc>
                  <a:txBody>
                    <a:bodyPr/>
                    <a:lstStyle/>
                    <a:p>
                      <a:r>
                        <a:rPr lang="en-ZA" dirty="0" smtClean="0"/>
                        <a:t>VEE</a:t>
                      </a:r>
                      <a:endParaRPr lang="en-ZA" dirty="0"/>
                    </a:p>
                  </a:txBody>
                  <a:tcPr/>
                </a:tc>
                <a:tc>
                  <a:txBody>
                    <a:bodyPr/>
                    <a:lstStyle/>
                    <a:p>
                      <a:r>
                        <a:rPr lang="en-ZA" dirty="0" smtClean="0"/>
                        <a:t>College of Veterinary</a:t>
                      </a:r>
                      <a:r>
                        <a:rPr lang="en-ZA" baseline="0" dirty="0" smtClean="0"/>
                        <a:t> Medicine, </a:t>
                      </a:r>
                      <a:r>
                        <a:rPr lang="en-ZA" dirty="0" smtClean="0"/>
                        <a:t>University of </a:t>
                      </a:r>
                      <a:r>
                        <a:rPr lang="en-ZA" dirty="0" err="1" smtClean="0"/>
                        <a:t>Bahri</a:t>
                      </a:r>
                      <a:r>
                        <a:rPr lang="en-ZA" dirty="0" smtClean="0"/>
                        <a:t>,</a:t>
                      </a:r>
                      <a:r>
                        <a:rPr lang="en-ZA" baseline="0" dirty="0" smtClean="0"/>
                        <a:t> </a:t>
                      </a:r>
                      <a:r>
                        <a:rPr lang="en-ZA" dirty="0" smtClean="0"/>
                        <a:t>Sudan</a:t>
                      </a:r>
                      <a:endParaRPr lang="en-ZA" dirty="0"/>
                    </a:p>
                  </a:txBody>
                  <a:tcPr/>
                </a:tc>
                <a:tc>
                  <a:txBody>
                    <a:bodyPr/>
                    <a:lstStyle/>
                    <a:p>
                      <a:r>
                        <a:rPr lang="en-ZA" dirty="0" smtClean="0"/>
                        <a:t>College of Vet Medicine, </a:t>
                      </a:r>
                      <a:r>
                        <a:rPr lang="en-ZA" dirty="0" err="1" smtClean="0"/>
                        <a:t>Haramaya</a:t>
                      </a:r>
                      <a:r>
                        <a:rPr lang="en-ZA" dirty="0" smtClean="0"/>
                        <a:t> university, Ethiopia</a:t>
                      </a:r>
                      <a:endParaRPr lang="en-ZA" dirty="0"/>
                    </a:p>
                  </a:txBody>
                  <a:tcPr/>
                </a:tc>
                <a:extLst>
                  <a:ext uri="{0D108BD9-81ED-4DB2-BD59-A6C34878D82A}">
                    <a16:rowId xmlns:a16="http://schemas.microsoft.com/office/drawing/2014/main" val="3955274056"/>
                  </a:ext>
                </a:extLst>
              </a:tr>
              <a:tr h="370840">
                <a:tc>
                  <a:txBody>
                    <a:bodyPr/>
                    <a:lstStyle/>
                    <a:p>
                      <a:r>
                        <a:rPr lang="en-ZA" dirty="0" smtClean="0"/>
                        <a:t>No of academic staff teaching VPH</a:t>
                      </a:r>
                      <a:endParaRPr lang="en-ZA" dirty="0"/>
                    </a:p>
                  </a:txBody>
                  <a:tcPr/>
                </a:tc>
                <a:tc>
                  <a:txBody>
                    <a:bodyPr/>
                    <a:lstStyle/>
                    <a:p>
                      <a:r>
                        <a:rPr lang="en-ZA" dirty="0" smtClean="0"/>
                        <a:t>6 in VPH</a:t>
                      </a:r>
                    </a:p>
                    <a:p>
                      <a:r>
                        <a:rPr lang="en-ZA" dirty="0" smtClean="0"/>
                        <a:t>Total academic staff 42</a:t>
                      </a:r>
                      <a:endParaRPr lang="en-ZA" dirty="0"/>
                    </a:p>
                  </a:txBody>
                  <a:tcPr/>
                </a:tc>
                <a:tc>
                  <a:txBody>
                    <a:bodyPr/>
                    <a:lstStyle/>
                    <a:p>
                      <a:r>
                        <a:rPr lang="en-ZA" dirty="0" smtClean="0"/>
                        <a:t>10 (+ 5 assistant) in VPH</a:t>
                      </a:r>
                    </a:p>
                    <a:p>
                      <a:r>
                        <a:rPr lang="en-ZA" dirty="0" smtClean="0"/>
                        <a:t>Total academic</a:t>
                      </a:r>
                      <a:r>
                        <a:rPr lang="en-ZA" baseline="0" dirty="0" smtClean="0"/>
                        <a:t> staff 42</a:t>
                      </a:r>
                      <a:endParaRPr lang="en-ZA" dirty="0"/>
                    </a:p>
                  </a:txBody>
                  <a:tcPr/>
                </a:tc>
                <a:extLst>
                  <a:ext uri="{0D108BD9-81ED-4DB2-BD59-A6C34878D82A}">
                    <a16:rowId xmlns:a16="http://schemas.microsoft.com/office/drawing/2014/main" val="2677077526"/>
                  </a:ext>
                </a:extLst>
              </a:tr>
              <a:tr h="370840">
                <a:tc>
                  <a:txBody>
                    <a:bodyPr/>
                    <a:lstStyle/>
                    <a:p>
                      <a:r>
                        <a:rPr lang="en-ZA" dirty="0" smtClean="0"/>
                        <a:t>Type of applied VPH training provided</a:t>
                      </a:r>
                      <a:endParaRPr lang="en-ZA" dirty="0"/>
                    </a:p>
                  </a:txBody>
                  <a:tcPr/>
                </a:tc>
                <a:tc>
                  <a:txBody>
                    <a:bodyPr/>
                    <a:lstStyle/>
                    <a:p>
                      <a:r>
                        <a:rPr lang="en-ZA" dirty="0" smtClean="0"/>
                        <a:t>Theory and practical training in zoonotic diseases, meat inspection, milk hygiene and epidemiology.</a:t>
                      </a:r>
                    </a:p>
                    <a:p>
                      <a:r>
                        <a:rPr lang="en-ZA" dirty="0" smtClean="0"/>
                        <a:t>Masters in Food Safety. Masters in </a:t>
                      </a:r>
                      <a:r>
                        <a:rPr lang="en-ZA" dirty="0" err="1" smtClean="0"/>
                        <a:t>OneHealth</a:t>
                      </a:r>
                      <a:r>
                        <a:rPr lang="en-ZA" dirty="0" smtClean="0"/>
                        <a:t>.</a:t>
                      </a:r>
                    </a:p>
                    <a:p>
                      <a:r>
                        <a:rPr lang="en-ZA" dirty="0" smtClean="0"/>
                        <a:t>CPD training in </a:t>
                      </a:r>
                      <a:r>
                        <a:rPr lang="en-ZA" dirty="0" err="1" smtClean="0"/>
                        <a:t>OneHealth</a:t>
                      </a:r>
                      <a:r>
                        <a:rPr lang="en-ZA" dirty="0" smtClean="0"/>
                        <a:t> provided to many veterinarians.</a:t>
                      </a:r>
                    </a:p>
                  </a:txBody>
                  <a:tcPr/>
                </a:tc>
                <a:tc>
                  <a:txBody>
                    <a:bodyPr/>
                    <a:lstStyle/>
                    <a:p>
                      <a:r>
                        <a:rPr lang="en-ZA" sz="1600" dirty="0" smtClean="0"/>
                        <a:t>Meat hygiene and public hospitals;</a:t>
                      </a:r>
                      <a:r>
                        <a:rPr lang="en-ZA" sz="1600" baseline="0" dirty="0" smtClean="0"/>
                        <a:t> </a:t>
                      </a:r>
                      <a:r>
                        <a:rPr lang="en-ZA" sz="1600" dirty="0" smtClean="0"/>
                        <a:t>Abattoir designing and management training;</a:t>
                      </a:r>
                      <a:r>
                        <a:rPr lang="en-ZA" sz="1600" baseline="0" dirty="0" smtClean="0"/>
                        <a:t> </a:t>
                      </a:r>
                      <a:r>
                        <a:rPr lang="en-ZA" sz="1600" dirty="0" smtClean="0"/>
                        <a:t>Food processing  technology (animal origin);</a:t>
                      </a:r>
                    </a:p>
                    <a:p>
                      <a:r>
                        <a:rPr lang="en-ZA" sz="1600" dirty="0" err="1" smtClean="0"/>
                        <a:t>Zoonoses</a:t>
                      </a:r>
                      <a:r>
                        <a:rPr lang="en-ZA" sz="1600" dirty="0" smtClean="0"/>
                        <a:t> research and methodology training;</a:t>
                      </a:r>
                    </a:p>
                    <a:p>
                      <a:r>
                        <a:rPr lang="en-ZA" sz="1600" dirty="0" smtClean="0"/>
                        <a:t>Chemical hazards  training; Community Laboratory service on food safety;</a:t>
                      </a:r>
                      <a:r>
                        <a:rPr lang="en-ZA" sz="1600" baseline="0" dirty="0" smtClean="0"/>
                        <a:t> </a:t>
                      </a:r>
                      <a:r>
                        <a:rPr lang="en-ZA" sz="1600" dirty="0" smtClean="0"/>
                        <a:t>Food animal farming and </a:t>
                      </a:r>
                      <a:r>
                        <a:rPr lang="en-ZA" sz="1600" dirty="0" err="1" smtClean="0"/>
                        <a:t>zoonoses</a:t>
                      </a:r>
                      <a:r>
                        <a:rPr lang="en-ZA" sz="1600" dirty="0" smtClean="0"/>
                        <a:t>;</a:t>
                      </a:r>
                      <a:r>
                        <a:rPr lang="en-ZA" sz="1600" baseline="0" dirty="0" smtClean="0"/>
                        <a:t> </a:t>
                      </a:r>
                      <a:r>
                        <a:rPr lang="en-ZA" sz="1600" dirty="0" smtClean="0"/>
                        <a:t>Poultry and their product research;</a:t>
                      </a:r>
                      <a:r>
                        <a:rPr lang="en-ZA" sz="1600" baseline="0" dirty="0" smtClean="0"/>
                        <a:t> </a:t>
                      </a:r>
                      <a:r>
                        <a:rPr lang="en-ZA" sz="1600" dirty="0" smtClean="0"/>
                        <a:t>Pet animal and </a:t>
                      </a:r>
                      <a:r>
                        <a:rPr lang="en-ZA" sz="1600" dirty="0" err="1" smtClean="0"/>
                        <a:t>zoonoses</a:t>
                      </a:r>
                      <a:r>
                        <a:rPr lang="en-ZA" sz="1600" dirty="0" smtClean="0"/>
                        <a:t>;</a:t>
                      </a:r>
                      <a:r>
                        <a:rPr lang="en-ZA" sz="1600" baseline="0" dirty="0" smtClean="0"/>
                        <a:t> </a:t>
                      </a:r>
                      <a:r>
                        <a:rPr lang="en-ZA" sz="1600" dirty="0" smtClean="0"/>
                        <a:t>Dairy production and public health; Camel health and product safety;</a:t>
                      </a:r>
                      <a:r>
                        <a:rPr lang="en-ZA" sz="1600" baseline="0" dirty="0" smtClean="0"/>
                        <a:t> </a:t>
                      </a:r>
                      <a:r>
                        <a:rPr lang="en-ZA" sz="1600" dirty="0" smtClean="0"/>
                        <a:t>HACCP training</a:t>
                      </a:r>
                    </a:p>
                  </a:txBody>
                  <a:tcPr/>
                </a:tc>
                <a:extLst>
                  <a:ext uri="{0D108BD9-81ED-4DB2-BD59-A6C34878D82A}">
                    <a16:rowId xmlns:a16="http://schemas.microsoft.com/office/drawing/2014/main" val="3567978933"/>
                  </a:ext>
                </a:extLst>
              </a:tr>
              <a:tr h="370840">
                <a:tc>
                  <a:txBody>
                    <a:bodyPr/>
                    <a:lstStyle/>
                    <a:p>
                      <a:r>
                        <a:rPr lang="en-ZA" dirty="0" smtClean="0"/>
                        <a:t>Opportunities for receiving students for VPH training</a:t>
                      </a:r>
                      <a:endParaRPr lang="en-ZA" dirty="0"/>
                    </a:p>
                  </a:txBody>
                  <a:tcPr/>
                </a:tc>
                <a:tc>
                  <a:txBody>
                    <a:bodyPr/>
                    <a:lstStyle/>
                    <a:p>
                      <a:r>
                        <a:rPr lang="en-ZA" dirty="0" smtClean="0"/>
                        <a:t>Yes but not utilised.</a:t>
                      </a:r>
                      <a:endParaRPr lang="en-ZA" dirty="0"/>
                    </a:p>
                  </a:txBody>
                  <a:tcPr/>
                </a:tc>
                <a:tc>
                  <a:txBody>
                    <a:bodyPr/>
                    <a:lstStyle/>
                    <a:p>
                      <a:endParaRPr lang="en-ZA" dirty="0"/>
                    </a:p>
                  </a:txBody>
                  <a:tcPr/>
                </a:tc>
                <a:extLst>
                  <a:ext uri="{0D108BD9-81ED-4DB2-BD59-A6C34878D82A}">
                    <a16:rowId xmlns:a16="http://schemas.microsoft.com/office/drawing/2014/main" val="697882108"/>
                  </a:ext>
                </a:extLst>
              </a:tr>
              <a:tr h="370840">
                <a:tc>
                  <a:txBody>
                    <a:bodyPr/>
                    <a:lstStyle/>
                    <a:p>
                      <a:r>
                        <a:rPr lang="en-ZA" dirty="0" smtClean="0"/>
                        <a:t>Deficiencies in VPH training noted</a:t>
                      </a:r>
                      <a:endParaRPr lang="en-ZA" dirty="0"/>
                    </a:p>
                  </a:txBody>
                  <a:tcPr/>
                </a:tc>
                <a:tc>
                  <a:txBody>
                    <a:bodyPr/>
                    <a:lstStyle/>
                    <a:p>
                      <a:r>
                        <a:rPr lang="en-ZA" dirty="0" smtClean="0"/>
                        <a:t>Risk analysis.</a:t>
                      </a:r>
                    </a:p>
                    <a:p>
                      <a:r>
                        <a:rPr lang="en-ZA" dirty="0" smtClean="0"/>
                        <a:t>Disease modelling.</a:t>
                      </a:r>
                      <a:endParaRPr lang="en-ZA" dirty="0"/>
                    </a:p>
                  </a:txBody>
                  <a:tcPr/>
                </a:tc>
                <a:tc>
                  <a:txBody>
                    <a:bodyPr/>
                    <a:lstStyle/>
                    <a:p>
                      <a:r>
                        <a:rPr lang="en-ZA" dirty="0" smtClean="0"/>
                        <a:t>Consumable</a:t>
                      </a:r>
                      <a:r>
                        <a:rPr lang="en-ZA" baseline="0" dirty="0" smtClean="0"/>
                        <a:t> laboratory reagents.</a:t>
                      </a:r>
                      <a:endParaRPr lang="en-ZA" dirty="0"/>
                    </a:p>
                  </a:txBody>
                  <a:tcPr/>
                </a:tc>
                <a:extLst>
                  <a:ext uri="{0D108BD9-81ED-4DB2-BD59-A6C34878D82A}">
                    <a16:rowId xmlns:a16="http://schemas.microsoft.com/office/drawing/2014/main" val="1364804027"/>
                  </a:ext>
                </a:extLst>
              </a:tr>
              <a:tr h="370840">
                <a:tc>
                  <a:txBody>
                    <a:bodyPr/>
                    <a:lstStyle/>
                    <a:p>
                      <a:r>
                        <a:rPr lang="en-ZA" dirty="0" smtClean="0"/>
                        <a:t>Current</a:t>
                      </a:r>
                      <a:r>
                        <a:rPr lang="en-ZA" baseline="0" dirty="0" smtClean="0"/>
                        <a:t> collaboration with other VPH institutions and other parties</a:t>
                      </a:r>
                      <a:endParaRPr lang="en-ZA" dirty="0"/>
                    </a:p>
                  </a:txBody>
                  <a:tcPr/>
                </a:tc>
                <a:tc>
                  <a:txBody>
                    <a:bodyPr/>
                    <a:lstStyle/>
                    <a:p>
                      <a:r>
                        <a:rPr lang="en-ZA" sz="1600" dirty="0" smtClean="0"/>
                        <a:t>Federal Ministry of Animal resources –Epizootic and animal health department,</a:t>
                      </a:r>
                      <a:r>
                        <a:rPr lang="en-ZA" sz="1600" baseline="0" dirty="0" smtClean="0"/>
                        <a:t> </a:t>
                      </a:r>
                      <a:r>
                        <a:rPr lang="en-ZA" sz="1600" dirty="0" smtClean="0"/>
                        <a:t>Central Veterinary Laboratory, Ministry of Agriculture and animal resources - Khartoum State-                                               Slaughter houses department and the quality control Department, </a:t>
                      </a:r>
                      <a:r>
                        <a:rPr lang="en-ZA" sz="1600" dirty="0" err="1" smtClean="0"/>
                        <a:t>Alwatania</a:t>
                      </a:r>
                      <a:r>
                        <a:rPr lang="en-ZA" sz="1600" dirty="0" smtClean="0"/>
                        <a:t> University Private institute College of Public Health</a:t>
                      </a:r>
                    </a:p>
                  </a:txBody>
                  <a:tcPr/>
                </a:tc>
                <a:tc>
                  <a:txBody>
                    <a:bodyPr/>
                    <a:lstStyle/>
                    <a:p>
                      <a:r>
                        <a:rPr lang="en-ZA" dirty="0" smtClean="0"/>
                        <a:t>Veterinary College interlink amongst 5 VEEs within Ethiopia </a:t>
                      </a:r>
                      <a:endParaRPr lang="en-ZA" dirty="0"/>
                    </a:p>
                  </a:txBody>
                  <a:tcPr/>
                </a:tc>
                <a:extLst>
                  <a:ext uri="{0D108BD9-81ED-4DB2-BD59-A6C34878D82A}">
                    <a16:rowId xmlns:a16="http://schemas.microsoft.com/office/drawing/2014/main" val="1058757159"/>
                  </a:ext>
                </a:extLst>
              </a:tr>
            </a:tbl>
          </a:graphicData>
        </a:graphic>
      </p:graphicFrame>
    </p:spTree>
    <p:extLst>
      <p:ext uri="{BB962C8B-B14F-4D97-AF65-F5344CB8AC3E}">
        <p14:creationId xmlns:p14="http://schemas.microsoft.com/office/powerpoint/2010/main" val="133577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595"/>
            <a:ext cx="10515600" cy="1325563"/>
          </a:xfrm>
        </p:spPr>
        <p:txBody>
          <a:bodyPr/>
          <a:lstStyle/>
          <a:p>
            <a:r>
              <a:rPr lang="en-ZA" dirty="0" smtClean="0"/>
              <a:t>Case study: Central Africa VPH training</a:t>
            </a:r>
            <a:endParaRPr lang="en-ZA"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29652723"/>
              </p:ext>
            </p:extLst>
          </p:nvPr>
        </p:nvGraphicFramePr>
        <p:xfrm>
          <a:off x="370115" y="928642"/>
          <a:ext cx="11451770" cy="5760720"/>
        </p:xfrm>
        <a:graphic>
          <a:graphicData uri="http://schemas.openxmlformats.org/drawingml/2006/table">
            <a:tbl>
              <a:tblPr firstRow="1" bandRow="1">
                <a:tableStyleId>{5C22544A-7EE6-4342-B048-85BDC9FD1C3A}</a:tableStyleId>
              </a:tblPr>
              <a:tblGrid>
                <a:gridCol w="2169435">
                  <a:extLst>
                    <a:ext uri="{9D8B030D-6E8A-4147-A177-3AD203B41FA5}">
                      <a16:colId xmlns:a16="http://schemas.microsoft.com/office/drawing/2014/main" val="2672463934"/>
                    </a:ext>
                  </a:extLst>
                </a:gridCol>
                <a:gridCol w="4647096">
                  <a:extLst>
                    <a:ext uri="{9D8B030D-6E8A-4147-A177-3AD203B41FA5}">
                      <a16:colId xmlns:a16="http://schemas.microsoft.com/office/drawing/2014/main" val="4097528560"/>
                    </a:ext>
                  </a:extLst>
                </a:gridCol>
                <a:gridCol w="4635239">
                  <a:extLst>
                    <a:ext uri="{9D8B030D-6E8A-4147-A177-3AD203B41FA5}">
                      <a16:colId xmlns:a16="http://schemas.microsoft.com/office/drawing/2014/main" val="736132844"/>
                    </a:ext>
                  </a:extLst>
                </a:gridCol>
              </a:tblGrid>
              <a:tr h="370840">
                <a:tc>
                  <a:txBody>
                    <a:bodyPr/>
                    <a:lstStyle/>
                    <a:p>
                      <a:r>
                        <a:rPr lang="en-ZA" dirty="0" smtClean="0"/>
                        <a:t>VEE</a:t>
                      </a:r>
                      <a:endParaRPr lang="en-ZA" dirty="0"/>
                    </a:p>
                  </a:txBody>
                  <a:tcPr/>
                </a:tc>
                <a:tc>
                  <a:txBody>
                    <a:bodyPr/>
                    <a:lstStyle/>
                    <a:p>
                      <a:r>
                        <a:rPr lang="en-ZA" dirty="0" smtClean="0"/>
                        <a:t>School of Public Health in Faculty of Medicine, University of Kinshasa, DRC</a:t>
                      </a:r>
                      <a:endParaRPr lang="en-ZA" dirty="0"/>
                    </a:p>
                  </a:txBody>
                  <a:tcPr/>
                </a:tc>
                <a:tc>
                  <a:txBody>
                    <a:bodyPr/>
                    <a:lstStyle/>
                    <a:p>
                      <a:r>
                        <a:rPr lang="en-ZA" dirty="0" smtClean="0"/>
                        <a:t>School of Public Health in Faculty of Medicine, University of Lubumbashi, DRC</a:t>
                      </a:r>
                      <a:endParaRPr lang="en-ZA" dirty="0"/>
                    </a:p>
                  </a:txBody>
                  <a:tcPr/>
                </a:tc>
                <a:extLst>
                  <a:ext uri="{0D108BD9-81ED-4DB2-BD59-A6C34878D82A}">
                    <a16:rowId xmlns:a16="http://schemas.microsoft.com/office/drawing/2014/main" val="3955274056"/>
                  </a:ext>
                </a:extLst>
              </a:tr>
              <a:tr h="370840">
                <a:tc>
                  <a:txBody>
                    <a:bodyPr/>
                    <a:lstStyle/>
                    <a:p>
                      <a:r>
                        <a:rPr lang="en-ZA" dirty="0" smtClean="0"/>
                        <a:t>No of academic staff teaching VPH</a:t>
                      </a:r>
                      <a:endParaRPr lang="en-ZA" dirty="0"/>
                    </a:p>
                  </a:txBody>
                  <a:tcPr/>
                </a:tc>
                <a:tc>
                  <a:txBody>
                    <a:bodyPr/>
                    <a:lstStyle/>
                    <a:p>
                      <a:r>
                        <a:rPr lang="en-ZA" dirty="0" smtClean="0"/>
                        <a:t>3 in VPH</a:t>
                      </a:r>
                      <a:endParaRPr lang="en-ZA" dirty="0"/>
                    </a:p>
                  </a:txBody>
                  <a:tcPr/>
                </a:tc>
                <a:tc>
                  <a:txBody>
                    <a:bodyPr/>
                    <a:lstStyle/>
                    <a:p>
                      <a:r>
                        <a:rPr lang="en-ZA" dirty="0" smtClean="0"/>
                        <a:t>7 in VPH</a:t>
                      </a:r>
                      <a:endParaRPr lang="en-ZA" dirty="0"/>
                    </a:p>
                  </a:txBody>
                  <a:tcPr/>
                </a:tc>
                <a:extLst>
                  <a:ext uri="{0D108BD9-81ED-4DB2-BD59-A6C34878D82A}">
                    <a16:rowId xmlns:a16="http://schemas.microsoft.com/office/drawing/2014/main" val="2677077526"/>
                  </a:ext>
                </a:extLst>
              </a:tr>
              <a:tr h="370840">
                <a:tc>
                  <a:txBody>
                    <a:bodyPr/>
                    <a:lstStyle/>
                    <a:p>
                      <a:r>
                        <a:rPr lang="en-ZA" dirty="0" smtClean="0"/>
                        <a:t>Type of applied VPH training provided</a:t>
                      </a:r>
                      <a:endParaRPr lang="en-ZA" dirty="0"/>
                    </a:p>
                  </a:txBody>
                  <a:tcPr/>
                </a:tc>
                <a:tc>
                  <a:txBody>
                    <a:bodyPr/>
                    <a:lstStyle/>
                    <a:p>
                      <a:r>
                        <a:rPr lang="en-ZA" dirty="0" smtClean="0"/>
                        <a:t>This school has 3 branches for Master degree only: </a:t>
                      </a:r>
                    </a:p>
                    <a:p>
                      <a:r>
                        <a:rPr lang="en-ZA" dirty="0" smtClean="0"/>
                        <a:t>Field Laboratory (Vet and Health system)</a:t>
                      </a:r>
                    </a:p>
                    <a:p>
                      <a:r>
                        <a:rPr lang="en-ZA" dirty="0" smtClean="0"/>
                        <a:t>Epidemiology (Vet and Health system)</a:t>
                      </a:r>
                    </a:p>
                    <a:p>
                      <a:r>
                        <a:rPr lang="en-ZA" dirty="0" smtClean="0"/>
                        <a:t>Health Economy</a:t>
                      </a:r>
                    </a:p>
                  </a:txBody>
                  <a:tcPr/>
                </a:tc>
                <a:tc>
                  <a:txBody>
                    <a:bodyPr/>
                    <a:lstStyle/>
                    <a:p>
                      <a:r>
                        <a:rPr lang="en-ZA" dirty="0" smtClean="0"/>
                        <a:t>Theoretical, practical, clinical application which includes practical inspection and reporting in slaughterhouse and/or milk hygiene and/or food processing plant, inspection of meat/dairy export facilities, training HACCP, </a:t>
                      </a:r>
                      <a:r>
                        <a:rPr lang="en-ZA" dirty="0" err="1" smtClean="0"/>
                        <a:t>etc</a:t>
                      </a:r>
                      <a:endParaRPr lang="en-ZA" dirty="0"/>
                    </a:p>
                  </a:txBody>
                  <a:tcPr/>
                </a:tc>
                <a:extLst>
                  <a:ext uri="{0D108BD9-81ED-4DB2-BD59-A6C34878D82A}">
                    <a16:rowId xmlns:a16="http://schemas.microsoft.com/office/drawing/2014/main" val="3567978933"/>
                  </a:ext>
                </a:extLst>
              </a:tr>
              <a:tr h="370840">
                <a:tc>
                  <a:txBody>
                    <a:bodyPr/>
                    <a:lstStyle/>
                    <a:p>
                      <a:r>
                        <a:rPr lang="en-ZA" dirty="0" smtClean="0"/>
                        <a:t>Opportunities for receiving students for VPH training</a:t>
                      </a:r>
                      <a:endParaRPr lang="en-ZA" dirty="0"/>
                    </a:p>
                  </a:txBody>
                  <a:tcPr/>
                </a:tc>
                <a:tc>
                  <a:txBody>
                    <a:bodyPr/>
                    <a:lstStyle/>
                    <a:p>
                      <a:r>
                        <a:rPr lang="en-ZA" dirty="0" smtClean="0"/>
                        <a:t>At masters level only</a:t>
                      </a:r>
                      <a:endParaRPr lang="en-ZA" dirty="0"/>
                    </a:p>
                  </a:txBody>
                  <a:tcPr/>
                </a:tc>
                <a:tc>
                  <a:txBody>
                    <a:bodyPr/>
                    <a:lstStyle/>
                    <a:p>
                      <a:endParaRPr lang="en-ZA" dirty="0"/>
                    </a:p>
                  </a:txBody>
                  <a:tcPr/>
                </a:tc>
                <a:extLst>
                  <a:ext uri="{0D108BD9-81ED-4DB2-BD59-A6C34878D82A}">
                    <a16:rowId xmlns:a16="http://schemas.microsoft.com/office/drawing/2014/main" val="697882108"/>
                  </a:ext>
                </a:extLst>
              </a:tr>
              <a:tr h="370840">
                <a:tc>
                  <a:txBody>
                    <a:bodyPr/>
                    <a:lstStyle/>
                    <a:p>
                      <a:r>
                        <a:rPr lang="en-ZA" dirty="0" smtClean="0"/>
                        <a:t>Deficiencies in VPH training noted</a:t>
                      </a:r>
                      <a:endParaRPr lang="en-Z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smtClean="0"/>
                        <a:t>Lack</a:t>
                      </a:r>
                      <a:r>
                        <a:rPr lang="en-ZA" baseline="0" dirty="0" smtClean="0"/>
                        <a:t> of specialists a major problem</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smtClean="0"/>
                        <a:t>`</a:t>
                      </a:r>
                    </a:p>
                  </a:txBody>
                  <a:tcPr/>
                </a:tc>
                <a:tc>
                  <a:txBody>
                    <a:bodyPr/>
                    <a:lstStyle/>
                    <a:p>
                      <a:r>
                        <a:rPr lang="en-ZA" dirty="0" smtClean="0"/>
                        <a:t>Lack of specialists a major problem</a:t>
                      </a:r>
                    </a:p>
                    <a:p>
                      <a:r>
                        <a:rPr lang="en-ZA" dirty="0" smtClean="0"/>
                        <a:t>The East of DRC has no capacity for VPH training</a:t>
                      </a:r>
                      <a:endParaRPr lang="en-ZA" dirty="0"/>
                    </a:p>
                  </a:txBody>
                  <a:tcPr/>
                </a:tc>
                <a:extLst>
                  <a:ext uri="{0D108BD9-81ED-4DB2-BD59-A6C34878D82A}">
                    <a16:rowId xmlns:a16="http://schemas.microsoft.com/office/drawing/2014/main" val="1364804027"/>
                  </a:ext>
                </a:extLst>
              </a:tr>
              <a:tr h="370840">
                <a:tc>
                  <a:txBody>
                    <a:bodyPr/>
                    <a:lstStyle/>
                    <a:p>
                      <a:r>
                        <a:rPr lang="en-ZA" dirty="0" smtClean="0"/>
                        <a:t>Current</a:t>
                      </a:r>
                      <a:r>
                        <a:rPr lang="en-ZA" baseline="0" dirty="0" smtClean="0"/>
                        <a:t> collaboration with other VPH institutions and other parties</a:t>
                      </a:r>
                      <a:endParaRPr lang="en-ZA" dirty="0"/>
                    </a:p>
                  </a:txBody>
                  <a:tcPr/>
                </a:tc>
                <a:tc>
                  <a:txBody>
                    <a:bodyPr/>
                    <a:lstStyle/>
                    <a:p>
                      <a:r>
                        <a:rPr lang="en-ZA" dirty="0" smtClean="0"/>
                        <a:t>Training is provided for students from the Faculty of Veterinary Science</a:t>
                      </a:r>
                      <a:endParaRPr lang="en-ZA" dirty="0"/>
                    </a:p>
                  </a:txBody>
                  <a:tcPr/>
                </a:tc>
                <a:tc>
                  <a:txBody>
                    <a:bodyPr/>
                    <a:lstStyle/>
                    <a:p>
                      <a:r>
                        <a:rPr lang="en-ZA" dirty="0" smtClean="0"/>
                        <a:t>Training is provided for students from the Faculty of Veterinary Science.</a:t>
                      </a:r>
                      <a:endParaRPr lang="en-ZA" dirty="0"/>
                    </a:p>
                  </a:txBody>
                  <a:tcPr/>
                </a:tc>
                <a:extLst>
                  <a:ext uri="{0D108BD9-81ED-4DB2-BD59-A6C34878D82A}">
                    <a16:rowId xmlns:a16="http://schemas.microsoft.com/office/drawing/2014/main" val="1058757159"/>
                  </a:ext>
                </a:extLst>
              </a:tr>
            </a:tbl>
          </a:graphicData>
        </a:graphic>
      </p:graphicFrame>
    </p:spTree>
    <p:extLst>
      <p:ext uri="{BB962C8B-B14F-4D97-AF65-F5344CB8AC3E}">
        <p14:creationId xmlns:p14="http://schemas.microsoft.com/office/powerpoint/2010/main" val="226218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595"/>
            <a:ext cx="10515600" cy="1325563"/>
          </a:xfrm>
        </p:spPr>
        <p:txBody>
          <a:bodyPr/>
          <a:lstStyle/>
          <a:p>
            <a:r>
              <a:rPr lang="en-ZA" dirty="0" smtClean="0"/>
              <a:t>Case study: Southern Africa VPH training</a:t>
            </a:r>
            <a:endParaRPr lang="en-ZA"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07556098"/>
              </p:ext>
            </p:extLst>
          </p:nvPr>
        </p:nvGraphicFramePr>
        <p:xfrm>
          <a:off x="161108" y="87085"/>
          <a:ext cx="11869783" cy="6705600"/>
        </p:xfrm>
        <a:graphic>
          <a:graphicData uri="http://schemas.openxmlformats.org/drawingml/2006/table">
            <a:tbl>
              <a:tblPr firstRow="1" bandRow="1">
                <a:tableStyleId>{5C22544A-7EE6-4342-B048-85BDC9FD1C3A}</a:tableStyleId>
              </a:tblPr>
              <a:tblGrid>
                <a:gridCol w="1972279">
                  <a:extLst>
                    <a:ext uri="{9D8B030D-6E8A-4147-A177-3AD203B41FA5}">
                      <a16:colId xmlns:a16="http://schemas.microsoft.com/office/drawing/2014/main" val="2672463934"/>
                    </a:ext>
                  </a:extLst>
                </a:gridCol>
                <a:gridCol w="5334212">
                  <a:extLst>
                    <a:ext uri="{9D8B030D-6E8A-4147-A177-3AD203B41FA5}">
                      <a16:colId xmlns:a16="http://schemas.microsoft.com/office/drawing/2014/main" val="4097528560"/>
                    </a:ext>
                  </a:extLst>
                </a:gridCol>
                <a:gridCol w="4563292">
                  <a:extLst>
                    <a:ext uri="{9D8B030D-6E8A-4147-A177-3AD203B41FA5}">
                      <a16:colId xmlns:a16="http://schemas.microsoft.com/office/drawing/2014/main" val="736132844"/>
                    </a:ext>
                  </a:extLst>
                </a:gridCol>
              </a:tblGrid>
              <a:tr h="370840">
                <a:tc>
                  <a:txBody>
                    <a:bodyPr/>
                    <a:lstStyle/>
                    <a:p>
                      <a:r>
                        <a:rPr lang="en-ZA" dirty="0" smtClean="0"/>
                        <a:t>VEE</a:t>
                      </a:r>
                      <a:endParaRPr lang="en-ZA" dirty="0"/>
                    </a:p>
                  </a:txBody>
                  <a:tcPr/>
                </a:tc>
                <a:tc>
                  <a:txBody>
                    <a:bodyPr/>
                    <a:lstStyle/>
                    <a:p>
                      <a:r>
                        <a:rPr lang="en-ZA" dirty="0" smtClean="0"/>
                        <a:t>Faculty of Veterinary Science, University of Pretoria, South Africa</a:t>
                      </a:r>
                      <a:endParaRPr lang="en-ZA" dirty="0"/>
                    </a:p>
                  </a:txBody>
                  <a:tcPr/>
                </a:tc>
                <a:tc>
                  <a:txBody>
                    <a:bodyPr/>
                    <a:lstStyle/>
                    <a:p>
                      <a:r>
                        <a:rPr lang="en-ZA" dirty="0" smtClean="0"/>
                        <a:t>School of Veterinary Medicine, Faculty of Health Sciences and Veterinary Medicine, UNAM, Namibia</a:t>
                      </a:r>
                      <a:endParaRPr lang="en-ZA" dirty="0"/>
                    </a:p>
                  </a:txBody>
                  <a:tcPr/>
                </a:tc>
                <a:extLst>
                  <a:ext uri="{0D108BD9-81ED-4DB2-BD59-A6C34878D82A}">
                    <a16:rowId xmlns:a16="http://schemas.microsoft.com/office/drawing/2014/main" val="3955274056"/>
                  </a:ext>
                </a:extLst>
              </a:tr>
              <a:tr h="370840">
                <a:tc>
                  <a:txBody>
                    <a:bodyPr/>
                    <a:lstStyle/>
                    <a:p>
                      <a:r>
                        <a:rPr lang="en-ZA" dirty="0" smtClean="0"/>
                        <a:t>No of academic staff teaching VPH</a:t>
                      </a:r>
                      <a:endParaRPr lang="en-ZA" dirty="0"/>
                    </a:p>
                  </a:txBody>
                  <a:tcPr/>
                </a:tc>
                <a:tc>
                  <a:txBody>
                    <a:bodyPr/>
                    <a:lstStyle/>
                    <a:p>
                      <a:r>
                        <a:rPr lang="en-ZA" dirty="0" smtClean="0"/>
                        <a:t>5</a:t>
                      </a:r>
                      <a:r>
                        <a:rPr lang="en-ZA" baseline="0" dirty="0" smtClean="0"/>
                        <a:t> in VPH plus 1 in </a:t>
                      </a:r>
                      <a:r>
                        <a:rPr lang="en-ZA" baseline="0" dirty="0" err="1" smtClean="0"/>
                        <a:t>OneHealth</a:t>
                      </a:r>
                      <a:endParaRPr lang="en-ZA" baseline="0" dirty="0" smtClean="0"/>
                    </a:p>
                    <a:p>
                      <a:r>
                        <a:rPr lang="en-ZA" baseline="0" dirty="0" smtClean="0"/>
                        <a:t>Total academic staff 100</a:t>
                      </a:r>
                      <a:endParaRPr lang="en-ZA" dirty="0"/>
                    </a:p>
                  </a:txBody>
                  <a:tcPr/>
                </a:tc>
                <a:tc>
                  <a:txBody>
                    <a:bodyPr/>
                    <a:lstStyle/>
                    <a:p>
                      <a:r>
                        <a:rPr lang="en-ZA" dirty="0" smtClean="0"/>
                        <a:t>2 in VPH</a:t>
                      </a:r>
                      <a:endParaRPr lang="en-ZA" dirty="0"/>
                    </a:p>
                  </a:txBody>
                  <a:tcPr/>
                </a:tc>
                <a:extLst>
                  <a:ext uri="{0D108BD9-81ED-4DB2-BD59-A6C34878D82A}">
                    <a16:rowId xmlns:a16="http://schemas.microsoft.com/office/drawing/2014/main" val="2677077526"/>
                  </a:ext>
                </a:extLst>
              </a:tr>
              <a:tr h="370840">
                <a:tc>
                  <a:txBody>
                    <a:bodyPr/>
                    <a:lstStyle/>
                    <a:p>
                      <a:r>
                        <a:rPr lang="en-ZA" dirty="0" smtClean="0"/>
                        <a:t>Type of applied VPH training provided</a:t>
                      </a:r>
                      <a:endParaRPr lang="en-ZA" dirty="0"/>
                    </a:p>
                  </a:txBody>
                  <a:tcPr/>
                </a:tc>
                <a:tc>
                  <a:txBody>
                    <a:bodyPr/>
                    <a:lstStyle/>
                    <a:p>
                      <a:r>
                        <a:rPr lang="en-ZA" sz="1600" dirty="0" smtClean="0"/>
                        <a:t>Theoretical training (preclinical) in VPH, </a:t>
                      </a:r>
                      <a:r>
                        <a:rPr lang="en-ZA" sz="1600" dirty="0" err="1" smtClean="0"/>
                        <a:t>zoonoses</a:t>
                      </a:r>
                      <a:r>
                        <a:rPr lang="en-ZA" sz="1600" dirty="0" smtClean="0"/>
                        <a:t>, epidemiology, and </a:t>
                      </a:r>
                      <a:r>
                        <a:rPr lang="en-ZA" sz="1600" dirty="0" err="1" smtClean="0"/>
                        <a:t>OneHealth</a:t>
                      </a:r>
                      <a:r>
                        <a:rPr lang="en-ZA" sz="1600" dirty="0" smtClean="0"/>
                        <a:t>, followed by abattoir placement for 1 week during clinical training with another week for report writing, feedback and HACCP training</a:t>
                      </a:r>
                      <a:r>
                        <a:rPr lang="en-ZA" sz="1600" baseline="0" dirty="0" smtClean="0"/>
                        <a:t> and application. 1 week focused clinical training rotation in controlled diseases.</a:t>
                      </a:r>
                    </a:p>
                    <a:p>
                      <a:r>
                        <a:rPr lang="en-ZA" sz="1600" baseline="0" dirty="0" smtClean="0"/>
                        <a:t>Various post graduate options including </a:t>
                      </a:r>
                      <a:r>
                        <a:rPr lang="en-ZA" sz="1600" baseline="0" dirty="0" err="1" smtClean="0"/>
                        <a:t>MMedVet</a:t>
                      </a:r>
                      <a:r>
                        <a:rPr lang="en-ZA" sz="1600" baseline="0" dirty="0" smtClean="0"/>
                        <a:t> in VPH.</a:t>
                      </a:r>
                    </a:p>
                  </a:txBody>
                  <a:tcPr/>
                </a:tc>
                <a:tc>
                  <a:txBody>
                    <a:bodyPr/>
                    <a:lstStyle/>
                    <a:p>
                      <a:r>
                        <a:rPr lang="en-ZA" sz="1600" dirty="0" smtClean="0"/>
                        <a:t>Theory and practical training;</a:t>
                      </a:r>
                    </a:p>
                    <a:p>
                      <a:r>
                        <a:rPr lang="en-ZA" sz="1600" dirty="0" smtClean="0"/>
                        <a:t>Clinical application which includes abattoir practical and/or milk hygiene and/or food processing plant inspection and reporting, meat/milk product export facility inspection;</a:t>
                      </a:r>
                      <a:r>
                        <a:rPr lang="en-ZA" sz="1600" baseline="0" dirty="0" smtClean="0"/>
                        <a:t> </a:t>
                      </a:r>
                      <a:r>
                        <a:rPr lang="en-ZA" sz="1600" dirty="0" smtClean="0"/>
                        <a:t>HACCP training;</a:t>
                      </a:r>
                      <a:r>
                        <a:rPr lang="en-ZA" sz="1600" baseline="0" dirty="0" smtClean="0"/>
                        <a:t> </a:t>
                      </a:r>
                      <a:r>
                        <a:rPr lang="en-ZA" sz="1600" dirty="0" smtClean="0"/>
                        <a:t>One Health &amp; </a:t>
                      </a:r>
                      <a:r>
                        <a:rPr lang="en-ZA" sz="1600" dirty="0" err="1" smtClean="0"/>
                        <a:t>zoonoses</a:t>
                      </a:r>
                      <a:endParaRPr lang="en-ZA" sz="1600" dirty="0" smtClean="0"/>
                    </a:p>
                  </a:txBody>
                  <a:tcPr/>
                </a:tc>
                <a:extLst>
                  <a:ext uri="{0D108BD9-81ED-4DB2-BD59-A6C34878D82A}">
                    <a16:rowId xmlns:a16="http://schemas.microsoft.com/office/drawing/2014/main" val="3567978933"/>
                  </a:ext>
                </a:extLst>
              </a:tr>
              <a:tr h="370840">
                <a:tc>
                  <a:txBody>
                    <a:bodyPr/>
                    <a:lstStyle/>
                    <a:p>
                      <a:r>
                        <a:rPr lang="en-ZA" dirty="0" smtClean="0"/>
                        <a:t>Opportunities for receiving students for VPH training</a:t>
                      </a:r>
                      <a:endParaRPr lang="en-ZA" dirty="0"/>
                    </a:p>
                  </a:txBody>
                  <a:tcPr/>
                </a:tc>
                <a:tc>
                  <a:txBody>
                    <a:bodyPr/>
                    <a:lstStyle/>
                    <a:p>
                      <a:r>
                        <a:rPr lang="en-ZA" dirty="0" smtClean="0"/>
                        <a:t>Yes, 20 placements per year,</a:t>
                      </a:r>
                      <a:r>
                        <a:rPr lang="en-ZA" baseline="0" dirty="0" smtClean="0"/>
                        <a:t> pending funding.</a:t>
                      </a:r>
                      <a:endParaRPr lang="en-ZA" dirty="0"/>
                    </a:p>
                  </a:txBody>
                  <a:tcPr/>
                </a:tc>
                <a:tc>
                  <a:txBody>
                    <a:bodyPr/>
                    <a:lstStyle/>
                    <a:p>
                      <a:r>
                        <a:rPr lang="en-ZA" dirty="0" smtClean="0"/>
                        <a:t>Yes, 4 placements available per year,</a:t>
                      </a:r>
                      <a:r>
                        <a:rPr lang="en-ZA" baseline="0" dirty="0" smtClean="0"/>
                        <a:t> pending funding.</a:t>
                      </a:r>
                      <a:endParaRPr lang="en-ZA" dirty="0"/>
                    </a:p>
                  </a:txBody>
                  <a:tcPr/>
                </a:tc>
                <a:extLst>
                  <a:ext uri="{0D108BD9-81ED-4DB2-BD59-A6C34878D82A}">
                    <a16:rowId xmlns:a16="http://schemas.microsoft.com/office/drawing/2014/main" val="697882108"/>
                  </a:ext>
                </a:extLst>
              </a:tr>
              <a:tr h="370840">
                <a:tc>
                  <a:txBody>
                    <a:bodyPr/>
                    <a:lstStyle/>
                    <a:p>
                      <a:r>
                        <a:rPr lang="en-ZA" sz="1600" dirty="0" smtClean="0"/>
                        <a:t>Deficiencies in VPH training noted</a:t>
                      </a:r>
                      <a:endParaRPr lang="en-ZA"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baseline="0" dirty="0" smtClean="0"/>
                        <a:t>Training meets government and industry requirements.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ZA" baseline="0" dirty="0" smtClean="0"/>
                        <a:t>Public Health policy lacking</a:t>
                      </a:r>
                      <a:endParaRPr lang="en-ZA" dirty="0" smtClean="0"/>
                    </a:p>
                  </a:txBody>
                  <a:tcPr/>
                </a:tc>
                <a:tc>
                  <a:txBody>
                    <a:bodyPr/>
                    <a:lstStyle/>
                    <a:p>
                      <a:r>
                        <a:rPr lang="en-ZA" sz="1600" dirty="0" smtClean="0"/>
                        <a:t>Training geared towards export abattoirs; local abattoirs fall under Ministry of Health &amp; </a:t>
                      </a:r>
                      <a:r>
                        <a:rPr lang="en-ZA" sz="1600" dirty="0" err="1" smtClean="0"/>
                        <a:t>Soc</a:t>
                      </a:r>
                      <a:r>
                        <a:rPr lang="en-ZA" sz="1600" baseline="0" dirty="0" smtClean="0"/>
                        <a:t> Serv</a:t>
                      </a:r>
                      <a:r>
                        <a:rPr lang="en-ZA" sz="1600" dirty="0" smtClean="0"/>
                        <a:t>.</a:t>
                      </a:r>
                      <a:endParaRPr lang="en-ZA" sz="1600" dirty="0"/>
                    </a:p>
                  </a:txBody>
                  <a:tcPr/>
                </a:tc>
                <a:extLst>
                  <a:ext uri="{0D108BD9-81ED-4DB2-BD59-A6C34878D82A}">
                    <a16:rowId xmlns:a16="http://schemas.microsoft.com/office/drawing/2014/main" val="1364804027"/>
                  </a:ext>
                </a:extLst>
              </a:tr>
              <a:tr h="370840">
                <a:tc>
                  <a:txBody>
                    <a:bodyPr/>
                    <a:lstStyle/>
                    <a:p>
                      <a:r>
                        <a:rPr lang="en-ZA" dirty="0" smtClean="0"/>
                        <a:t>Current</a:t>
                      </a:r>
                      <a:r>
                        <a:rPr lang="en-ZA" baseline="0" dirty="0" smtClean="0"/>
                        <a:t> collaboration with other VPH institutions and other parties</a:t>
                      </a:r>
                      <a:endParaRPr lang="en-ZA" dirty="0"/>
                    </a:p>
                  </a:txBody>
                  <a:tcPr/>
                </a:tc>
                <a:tc>
                  <a:txBody>
                    <a:bodyPr/>
                    <a:lstStyle/>
                    <a:p>
                      <a:r>
                        <a:rPr lang="en-ZA" sz="1600" dirty="0" smtClean="0"/>
                        <a:t>Specific</a:t>
                      </a:r>
                      <a:r>
                        <a:rPr lang="en-ZA" sz="1600" baseline="0" dirty="0" smtClean="0"/>
                        <a:t> in VPH: student exchange programmes active with </a:t>
                      </a:r>
                      <a:r>
                        <a:rPr lang="en-ZA" sz="1600" baseline="0" dirty="0" err="1" smtClean="0"/>
                        <a:t>Universit</a:t>
                      </a:r>
                      <a:r>
                        <a:rPr lang="en-ZA" sz="1600" baseline="0" dirty="0" smtClean="0"/>
                        <a:t> of Namibia, and with Utrecht University (Netherlands).</a:t>
                      </a:r>
                    </a:p>
                    <a:p>
                      <a:r>
                        <a:rPr lang="en-ZA" sz="1600" baseline="0" dirty="0" smtClean="0"/>
                        <a:t>Student abattoir placements sourced out to Food Safety Agency. Collaboration on VPH training with DALRRD (National </a:t>
                      </a:r>
                      <a:r>
                        <a:rPr lang="en-ZA" sz="1600" baseline="0" dirty="0" err="1" smtClean="0"/>
                        <a:t>Dept</a:t>
                      </a:r>
                      <a:r>
                        <a:rPr lang="en-ZA" sz="1600" baseline="0" dirty="0" smtClean="0"/>
                        <a:t> </a:t>
                      </a:r>
                      <a:r>
                        <a:rPr lang="en-ZA" sz="1600" baseline="0" dirty="0" err="1" smtClean="0"/>
                        <a:t>Agric</a:t>
                      </a:r>
                      <a:r>
                        <a:rPr lang="en-ZA" sz="1600" baseline="0" dirty="0" smtClean="0"/>
                        <a:t>).</a:t>
                      </a:r>
                    </a:p>
                    <a:p>
                      <a:r>
                        <a:rPr lang="en-ZA" sz="1600" baseline="0" dirty="0" smtClean="0"/>
                        <a:t>Undergraduate </a:t>
                      </a:r>
                      <a:r>
                        <a:rPr lang="en-ZA" sz="1600" baseline="0" dirty="0" err="1" smtClean="0"/>
                        <a:t>OneHealth</a:t>
                      </a:r>
                      <a:r>
                        <a:rPr lang="en-ZA" sz="1600" baseline="0" dirty="0" smtClean="0"/>
                        <a:t> training programme shared with Faculty of Health Sciences (medicine students)</a:t>
                      </a:r>
                      <a:endParaRPr lang="en-ZA" sz="1600" dirty="0"/>
                    </a:p>
                  </a:txBody>
                  <a:tcPr/>
                </a:tc>
                <a:tc>
                  <a:txBody>
                    <a:bodyPr/>
                    <a:lstStyle/>
                    <a:p>
                      <a:r>
                        <a:rPr lang="en-ZA" dirty="0" smtClean="0"/>
                        <a:t>There is collaboration with the Directorate of Veterinary Services which is the competent authority responsible for regulating export abattoirs.</a:t>
                      </a:r>
                    </a:p>
                    <a:p>
                      <a:r>
                        <a:rPr lang="en-ZA" dirty="0" smtClean="0"/>
                        <a:t>Collaboration with the Meat Corporation of Namibia which is the meat company running export abattoirs.</a:t>
                      </a:r>
                    </a:p>
                  </a:txBody>
                  <a:tcPr/>
                </a:tc>
                <a:extLst>
                  <a:ext uri="{0D108BD9-81ED-4DB2-BD59-A6C34878D82A}">
                    <a16:rowId xmlns:a16="http://schemas.microsoft.com/office/drawing/2014/main" val="1058757159"/>
                  </a:ext>
                </a:extLst>
              </a:tr>
            </a:tbl>
          </a:graphicData>
        </a:graphic>
      </p:graphicFrame>
    </p:spTree>
    <p:extLst>
      <p:ext uri="{BB962C8B-B14F-4D97-AF65-F5344CB8AC3E}">
        <p14:creationId xmlns:p14="http://schemas.microsoft.com/office/powerpoint/2010/main" val="4190816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595"/>
            <a:ext cx="10515600" cy="1325563"/>
          </a:xfrm>
        </p:spPr>
        <p:txBody>
          <a:bodyPr/>
          <a:lstStyle/>
          <a:p>
            <a:r>
              <a:rPr lang="en-ZA" dirty="0" smtClean="0"/>
              <a:t>Case study: Southern Africa VPH training</a:t>
            </a:r>
            <a:endParaRPr lang="en-ZA"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69367604"/>
              </p:ext>
            </p:extLst>
          </p:nvPr>
        </p:nvGraphicFramePr>
        <p:xfrm>
          <a:off x="161108" y="1140822"/>
          <a:ext cx="11869783" cy="5613400"/>
        </p:xfrm>
        <a:graphic>
          <a:graphicData uri="http://schemas.openxmlformats.org/drawingml/2006/table">
            <a:tbl>
              <a:tblPr firstRow="1" bandRow="1">
                <a:tableStyleId>{5C22544A-7EE6-4342-B048-85BDC9FD1C3A}</a:tableStyleId>
              </a:tblPr>
              <a:tblGrid>
                <a:gridCol w="1972279">
                  <a:extLst>
                    <a:ext uri="{9D8B030D-6E8A-4147-A177-3AD203B41FA5}">
                      <a16:colId xmlns:a16="http://schemas.microsoft.com/office/drawing/2014/main" val="2672463934"/>
                    </a:ext>
                  </a:extLst>
                </a:gridCol>
                <a:gridCol w="9422887">
                  <a:extLst>
                    <a:ext uri="{9D8B030D-6E8A-4147-A177-3AD203B41FA5}">
                      <a16:colId xmlns:a16="http://schemas.microsoft.com/office/drawing/2014/main" val="4097528560"/>
                    </a:ext>
                  </a:extLst>
                </a:gridCol>
                <a:gridCol w="474617">
                  <a:extLst>
                    <a:ext uri="{9D8B030D-6E8A-4147-A177-3AD203B41FA5}">
                      <a16:colId xmlns:a16="http://schemas.microsoft.com/office/drawing/2014/main" val="736132844"/>
                    </a:ext>
                  </a:extLst>
                </a:gridCol>
              </a:tblGrid>
              <a:tr h="370840">
                <a:tc>
                  <a:txBody>
                    <a:bodyPr/>
                    <a:lstStyle/>
                    <a:p>
                      <a:r>
                        <a:rPr lang="en-ZA" dirty="0" smtClean="0"/>
                        <a:t>VEE</a:t>
                      </a:r>
                      <a:endParaRPr lang="en-ZA" dirty="0"/>
                    </a:p>
                  </a:txBody>
                  <a:tcPr/>
                </a:tc>
                <a:tc>
                  <a:txBody>
                    <a:bodyPr/>
                    <a:lstStyle/>
                    <a:p>
                      <a:r>
                        <a:rPr lang="en-ZA" dirty="0" smtClean="0"/>
                        <a:t>The University of Zambia, School of Veterinary Medicine, Zambia</a:t>
                      </a:r>
                      <a:endParaRPr lang="en-ZA" dirty="0"/>
                    </a:p>
                  </a:txBody>
                  <a:tcPr/>
                </a:tc>
                <a:tc>
                  <a:txBody>
                    <a:bodyPr/>
                    <a:lstStyle/>
                    <a:p>
                      <a:endParaRPr lang="en-ZA" dirty="0"/>
                    </a:p>
                  </a:txBody>
                  <a:tcPr/>
                </a:tc>
                <a:extLst>
                  <a:ext uri="{0D108BD9-81ED-4DB2-BD59-A6C34878D82A}">
                    <a16:rowId xmlns:a16="http://schemas.microsoft.com/office/drawing/2014/main" val="3955274056"/>
                  </a:ext>
                </a:extLst>
              </a:tr>
              <a:tr h="370840">
                <a:tc>
                  <a:txBody>
                    <a:bodyPr/>
                    <a:lstStyle/>
                    <a:p>
                      <a:r>
                        <a:rPr lang="en-ZA" dirty="0" smtClean="0"/>
                        <a:t>No of academic staff teaching VPH</a:t>
                      </a:r>
                      <a:endParaRPr lang="en-ZA" dirty="0"/>
                    </a:p>
                  </a:txBody>
                  <a:tcPr/>
                </a:tc>
                <a:tc>
                  <a:txBody>
                    <a:bodyPr/>
                    <a:lstStyle/>
                    <a:p>
                      <a:r>
                        <a:rPr lang="en-ZA" dirty="0" smtClean="0"/>
                        <a:t>4 in VPH plus 6 other related disciplines.</a:t>
                      </a:r>
                    </a:p>
                    <a:p>
                      <a:endParaRPr lang="en-ZA" dirty="0"/>
                    </a:p>
                  </a:txBody>
                  <a:tcPr/>
                </a:tc>
                <a:tc>
                  <a:txBody>
                    <a:bodyPr/>
                    <a:lstStyle/>
                    <a:p>
                      <a:endParaRPr lang="en-ZA" dirty="0"/>
                    </a:p>
                  </a:txBody>
                  <a:tcPr/>
                </a:tc>
                <a:extLst>
                  <a:ext uri="{0D108BD9-81ED-4DB2-BD59-A6C34878D82A}">
                    <a16:rowId xmlns:a16="http://schemas.microsoft.com/office/drawing/2014/main" val="2677077526"/>
                  </a:ext>
                </a:extLst>
              </a:tr>
              <a:tr h="370840">
                <a:tc>
                  <a:txBody>
                    <a:bodyPr/>
                    <a:lstStyle/>
                    <a:p>
                      <a:r>
                        <a:rPr lang="en-ZA" dirty="0" smtClean="0"/>
                        <a:t>Type of applied VPH training provided</a:t>
                      </a:r>
                      <a:endParaRPr lang="en-ZA" dirty="0"/>
                    </a:p>
                  </a:txBody>
                  <a:tcPr/>
                </a:tc>
                <a:tc>
                  <a:txBody>
                    <a:bodyPr/>
                    <a:lstStyle/>
                    <a:p>
                      <a:r>
                        <a:rPr lang="en-ZA" sz="1600" baseline="0" dirty="0" smtClean="0"/>
                        <a:t>THERORETICAL [ based on Four Main Components: FOOD HYGIENE &amp; SAFETY (inclusive Meat Inspection theory and detailed Practical –both traditional and risk based Meat Inspection, Food Quality Systems – QC, GMPs, Prerequisites programs, HACCP </a:t>
                      </a:r>
                      <a:r>
                        <a:rPr lang="en-ZA" sz="1600" baseline="0" dirty="0" err="1" smtClean="0"/>
                        <a:t>etc</a:t>
                      </a:r>
                      <a:r>
                        <a:rPr lang="en-ZA" sz="1600" baseline="0" dirty="0" smtClean="0"/>
                        <a:t>), Zoonotic Diseases Component (With practical components), ENVIRONMENTAL HEALTH COMPONENT and RISK ANALYSIS component, and a practical component VMD 5004 [ Abattoir attachments, during the fifth year </a:t>
                      </a:r>
                      <a:r>
                        <a:rPr lang="en-ZA" sz="1600" baseline="0" dirty="0" err="1" smtClean="0"/>
                        <a:t>vacational</a:t>
                      </a:r>
                      <a:r>
                        <a:rPr lang="en-ZA" sz="1600" baseline="0" dirty="0" smtClean="0"/>
                        <a:t> attachment period]</a:t>
                      </a:r>
                      <a:endParaRPr lang="en-ZA" sz="1600" baseline="0" dirty="0" smtClean="0"/>
                    </a:p>
                  </a:txBody>
                  <a:tcPr/>
                </a:tc>
                <a:tc>
                  <a:txBody>
                    <a:bodyPr/>
                    <a:lstStyle/>
                    <a:p>
                      <a:endParaRPr lang="en-ZA" sz="1600" dirty="0" smtClean="0"/>
                    </a:p>
                  </a:txBody>
                  <a:tcPr/>
                </a:tc>
                <a:extLst>
                  <a:ext uri="{0D108BD9-81ED-4DB2-BD59-A6C34878D82A}">
                    <a16:rowId xmlns:a16="http://schemas.microsoft.com/office/drawing/2014/main" val="3567978933"/>
                  </a:ext>
                </a:extLst>
              </a:tr>
              <a:tr h="370840">
                <a:tc>
                  <a:txBody>
                    <a:bodyPr/>
                    <a:lstStyle/>
                    <a:p>
                      <a:r>
                        <a:rPr lang="en-ZA" dirty="0" smtClean="0"/>
                        <a:t>Opportunities for receiving students for VPH training</a:t>
                      </a:r>
                      <a:endParaRPr lang="en-ZA" dirty="0"/>
                    </a:p>
                  </a:txBody>
                  <a:tcPr/>
                </a:tc>
                <a:tc>
                  <a:txBody>
                    <a:bodyPr/>
                    <a:lstStyle/>
                    <a:p>
                      <a:r>
                        <a:rPr lang="en-ZA" dirty="0" smtClean="0"/>
                        <a:t>Zambia has also a CROCODILE ABATTOIR at </a:t>
                      </a:r>
                      <a:r>
                        <a:rPr lang="en-ZA" dirty="0" err="1" smtClean="0"/>
                        <a:t>Luchinze</a:t>
                      </a:r>
                      <a:r>
                        <a:rPr lang="en-ZA" dirty="0" smtClean="0"/>
                        <a:t> </a:t>
                      </a:r>
                      <a:r>
                        <a:rPr lang="en-ZA" dirty="0" err="1" smtClean="0"/>
                        <a:t>Sinazongwe</a:t>
                      </a:r>
                      <a:r>
                        <a:rPr lang="en-ZA" dirty="0" smtClean="0"/>
                        <a:t> District, Three types of Slaughter facilities (Slabs, Shelters and advanced Slaughter Houses (Abattoirs), Water Reticulation facilities. The other strength is in Zoonotic Diseases (actual cases of Bovine Tuberculosis, </a:t>
                      </a:r>
                      <a:r>
                        <a:rPr lang="en-ZA" dirty="0" err="1" smtClean="0"/>
                        <a:t>Cyisticercosis</a:t>
                      </a:r>
                      <a:r>
                        <a:rPr lang="en-ZA" dirty="0" smtClean="0"/>
                        <a:t>, Brucellosis, and Rabies) and other Tropical medicine cases.</a:t>
                      </a:r>
                      <a:endParaRPr lang="en-ZA" dirty="0"/>
                    </a:p>
                  </a:txBody>
                  <a:tcPr/>
                </a:tc>
                <a:tc>
                  <a:txBody>
                    <a:bodyPr/>
                    <a:lstStyle/>
                    <a:p>
                      <a:endParaRPr lang="en-ZA" dirty="0"/>
                    </a:p>
                  </a:txBody>
                  <a:tcPr/>
                </a:tc>
                <a:extLst>
                  <a:ext uri="{0D108BD9-81ED-4DB2-BD59-A6C34878D82A}">
                    <a16:rowId xmlns:a16="http://schemas.microsoft.com/office/drawing/2014/main" val="697882108"/>
                  </a:ext>
                </a:extLst>
              </a:tr>
              <a:tr h="370840">
                <a:tc>
                  <a:txBody>
                    <a:bodyPr/>
                    <a:lstStyle/>
                    <a:p>
                      <a:r>
                        <a:rPr lang="en-ZA" sz="1600" dirty="0" smtClean="0"/>
                        <a:t>Deficiencies in VPH training noted</a:t>
                      </a:r>
                      <a:endParaRPr lang="en-ZA"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smtClean="0"/>
                        <a:t>Delays in laboratory consumable purchase through the centralized University procurement system means delays in conducting certain laboratory sessions</a:t>
                      </a:r>
                      <a:endParaRPr lang="en-ZA" dirty="0" smtClean="0"/>
                    </a:p>
                  </a:txBody>
                  <a:tcPr/>
                </a:tc>
                <a:tc>
                  <a:txBody>
                    <a:bodyPr/>
                    <a:lstStyle/>
                    <a:p>
                      <a:endParaRPr lang="en-ZA" sz="1600" dirty="0"/>
                    </a:p>
                  </a:txBody>
                  <a:tcPr/>
                </a:tc>
                <a:extLst>
                  <a:ext uri="{0D108BD9-81ED-4DB2-BD59-A6C34878D82A}">
                    <a16:rowId xmlns:a16="http://schemas.microsoft.com/office/drawing/2014/main" val="1364804027"/>
                  </a:ext>
                </a:extLst>
              </a:tr>
              <a:tr h="370840">
                <a:tc>
                  <a:txBody>
                    <a:bodyPr/>
                    <a:lstStyle/>
                    <a:p>
                      <a:r>
                        <a:rPr lang="en-ZA" dirty="0" smtClean="0"/>
                        <a:t>Current</a:t>
                      </a:r>
                      <a:r>
                        <a:rPr lang="en-ZA" baseline="0" dirty="0" smtClean="0"/>
                        <a:t> collaboration with other VPH institutions and other parties</a:t>
                      </a:r>
                      <a:endParaRPr lang="en-ZA" dirty="0"/>
                    </a:p>
                  </a:txBody>
                  <a:tcPr/>
                </a:tc>
                <a:tc>
                  <a:txBody>
                    <a:bodyPr/>
                    <a:lstStyle/>
                    <a:p>
                      <a:r>
                        <a:rPr lang="en-ZA" sz="1600" dirty="0" smtClean="0"/>
                        <a:t>YES, UNZA collaborates with a wide range of Governmental, Non-governmental, Meat Based facilities, Dairy Farms, Dairy Producing Facilities, Feed producing companies (From Fish Feed companies to specialized companies able to export various animal feeds), as well as International Exchange Programs especially with Hokkaido University of Japan</a:t>
                      </a:r>
                      <a:endParaRPr lang="en-ZA" sz="1600" dirty="0"/>
                    </a:p>
                  </a:txBody>
                  <a:tcPr/>
                </a:tc>
                <a:tc>
                  <a:txBody>
                    <a:bodyPr/>
                    <a:lstStyle/>
                    <a:p>
                      <a:endParaRPr lang="en-ZA" dirty="0" smtClean="0"/>
                    </a:p>
                  </a:txBody>
                  <a:tcPr/>
                </a:tc>
                <a:extLst>
                  <a:ext uri="{0D108BD9-81ED-4DB2-BD59-A6C34878D82A}">
                    <a16:rowId xmlns:a16="http://schemas.microsoft.com/office/drawing/2014/main" val="1058757159"/>
                  </a:ext>
                </a:extLst>
              </a:tr>
            </a:tbl>
          </a:graphicData>
        </a:graphic>
      </p:graphicFrame>
    </p:spTree>
    <p:extLst>
      <p:ext uri="{BB962C8B-B14F-4D97-AF65-F5344CB8AC3E}">
        <p14:creationId xmlns:p14="http://schemas.microsoft.com/office/powerpoint/2010/main" val="3968291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F73AC-B704-43B9-8F9F-2EE51CD1873B}"/>
              </a:ext>
            </a:extLst>
          </p:cNvPr>
          <p:cNvSpPr>
            <a:spLocks noGrp="1"/>
          </p:cNvSpPr>
          <p:nvPr>
            <p:ph type="title"/>
          </p:nvPr>
        </p:nvSpPr>
        <p:spPr/>
        <p:txBody>
          <a:bodyPr/>
          <a:lstStyle/>
          <a:p>
            <a:r>
              <a:rPr lang="en-US" dirty="0" smtClean="0"/>
              <a:t>Conclusions</a:t>
            </a:r>
            <a:endParaRPr lang="en-ZA" dirty="0"/>
          </a:p>
        </p:txBody>
      </p:sp>
      <p:sp>
        <p:nvSpPr>
          <p:cNvPr id="3" name="Content Placeholder 2">
            <a:extLst>
              <a:ext uri="{FF2B5EF4-FFF2-40B4-BE49-F238E27FC236}">
                <a16:creationId xmlns:a16="http://schemas.microsoft.com/office/drawing/2014/main" id="{11BE6BC4-48FC-46EF-B371-9FE7360DA2AA}"/>
              </a:ext>
            </a:extLst>
          </p:cNvPr>
          <p:cNvSpPr>
            <a:spLocks noGrp="1"/>
          </p:cNvSpPr>
          <p:nvPr>
            <p:ph idx="1"/>
          </p:nvPr>
        </p:nvSpPr>
        <p:spPr>
          <a:xfrm>
            <a:off x="838200" y="1503406"/>
            <a:ext cx="10515600" cy="5054148"/>
          </a:xfrm>
        </p:spPr>
        <p:txBody>
          <a:bodyPr>
            <a:normAutofit fontScale="85000" lnSpcReduction="20000"/>
          </a:bodyPr>
          <a:lstStyle/>
          <a:p>
            <a:r>
              <a:rPr lang="en-US" dirty="0" smtClean="0"/>
              <a:t>VPH training in Africa is aligned with country requirements: where the country requires a high standard, the VEE provides the relevant training; and </a:t>
            </a:r>
            <a:r>
              <a:rPr lang="en-US" i="1" dirty="0" smtClean="0"/>
              <a:t>vice versa </a:t>
            </a:r>
            <a:r>
              <a:rPr lang="en-US" dirty="0" smtClean="0"/>
              <a:t>(extreme examples DRC vs Namibia).</a:t>
            </a:r>
          </a:p>
          <a:p>
            <a:r>
              <a:rPr lang="en-US" dirty="0"/>
              <a:t>Obstacles in effective VPH </a:t>
            </a:r>
            <a:r>
              <a:rPr lang="en-US" dirty="0" smtClean="0"/>
              <a:t>function </a:t>
            </a:r>
            <a:r>
              <a:rPr lang="en-US" dirty="0"/>
              <a:t>in Africa </a:t>
            </a:r>
            <a:r>
              <a:rPr lang="en-US" dirty="0" smtClean="0"/>
              <a:t>from the VEE’s perspective, </a:t>
            </a:r>
            <a:r>
              <a:rPr lang="en-US" dirty="0"/>
              <a:t>appear to be related to policy, laws, governance and </a:t>
            </a:r>
            <a:r>
              <a:rPr lang="en-US" dirty="0" smtClean="0"/>
              <a:t>institutional structure and  implementation</a:t>
            </a:r>
            <a:r>
              <a:rPr lang="en-US" dirty="0"/>
              <a:t>, rather than a deficiency at training level.</a:t>
            </a:r>
          </a:p>
          <a:p>
            <a:r>
              <a:rPr lang="en-US" dirty="0" smtClean="0"/>
              <a:t>Capacity within Africa for student exchange opportunities in VPH training (specifically meat and milk safety practical training) exists and provides the opportunity to fast track harmonization if </a:t>
            </a:r>
            <a:r>
              <a:rPr lang="en-US" dirty="0" err="1" smtClean="0"/>
              <a:t>utilised</a:t>
            </a:r>
            <a:r>
              <a:rPr lang="en-US" dirty="0" smtClean="0"/>
              <a:t>. Funding needs to be </a:t>
            </a:r>
            <a:r>
              <a:rPr lang="en-US" dirty="0" err="1" smtClean="0"/>
              <a:t>prioritised</a:t>
            </a:r>
            <a:r>
              <a:rPr lang="en-US" dirty="0" smtClean="0"/>
              <a:t> for this.</a:t>
            </a:r>
          </a:p>
          <a:p>
            <a:r>
              <a:rPr lang="en-US" dirty="0" smtClean="0"/>
              <a:t>Many VEEs have adopted and implemented </a:t>
            </a:r>
            <a:r>
              <a:rPr lang="en-US" dirty="0" err="1" smtClean="0"/>
              <a:t>OneHealth</a:t>
            </a:r>
            <a:r>
              <a:rPr lang="en-US" dirty="0" smtClean="0"/>
              <a:t> training at undergraduate and postgraduate level.</a:t>
            </a:r>
          </a:p>
          <a:p>
            <a:r>
              <a:rPr lang="en-US" dirty="0" smtClean="0"/>
              <a:t>Significant research capacity exists in VPH in Africa</a:t>
            </a:r>
          </a:p>
          <a:p>
            <a:r>
              <a:rPr lang="en-US" dirty="0" smtClean="0"/>
              <a:t>The most significant deficiencies in VPH training are practical training opportunities (hands-on) for students in abattoirs and food processing plants, VPH specialist recruitment and specialist training </a:t>
            </a:r>
            <a:r>
              <a:rPr lang="en-US" dirty="0" err="1" smtClean="0"/>
              <a:t>programmes</a:t>
            </a:r>
            <a:r>
              <a:rPr lang="en-US" dirty="0" smtClean="0"/>
              <a:t> (only 1 found)</a:t>
            </a:r>
          </a:p>
        </p:txBody>
      </p:sp>
    </p:spTree>
    <p:extLst>
      <p:ext uri="{BB962C8B-B14F-4D97-AF65-F5344CB8AC3E}">
        <p14:creationId xmlns:p14="http://schemas.microsoft.com/office/powerpoint/2010/main" val="40776940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0754" y="1690688"/>
            <a:ext cx="9030789" cy="4063855"/>
          </a:xfrm>
          <a:prstGeom prst="rect">
            <a:avLst/>
          </a:prstGeom>
        </p:spPr>
      </p:pic>
      <p:sp>
        <p:nvSpPr>
          <p:cNvPr id="5" name="Content Placeholder 4"/>
          <p:cNvSpPr>
            <a:spLocks noGrp="1"/>
          </p:cNvSpPr>
          <p:nvPr>
            <p:ph idx="1"/>
          </p:nvPr>
        </p:nvSpPr>
        <p:spPr/>
        <p:txBody>
          <a:bodyPr/>
          <a:lstStyle/>
          <a:p>
            <a:endParaRPr lang="en-ZA"/>
          </a:p>
        </p:txBody>
      </p:sp>
    </p:spTree>
    <p:extLst>
      <p:ext uri="{BB962C8B-B14F-4D97-AF65-F5344CB8AC3E}">
        <p14:creationId xmlns:p14="http://schemas.microsoft.com/office/powerpoint/2010/main" val="36114509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ED5CE-649B-4543-B3A8-48908AFC9F5E}"/>
              </a:ext>
            </a:extLst>
          </p:cNvPr>
          <p:cNvSpPr>
            <a:spLocks noGrp="1"/>
          </p:cNvSpPr>
          <p:nvPr>
            <p:ph type="title"/>
          </p:nvPr>
        </p:nvSpPr>
        <p:spPr>
          <a:xfrm>
            <a:off x="761999" y="0"/>
            <a:ext cx="10515600" cy="1325563"/>
          </a:xfrm>
        </p:spPr>
        <p:txBody>
          <a:bodyPr/>
          <a:lstStyle/>
          <a:p>
            <a:pPr algn="ctr"/>
            <a:r>
              <a:rPr lang="en-US" dirty="0"/>
              <a:t>Thank you</a:t>
            </a:r>
            <a:endParaRPr lang="en-ZA" dirty="0"/>
          </a:p>
        </p:txBody>
      </p:sp>
      <p:pic>
        <p:nvPicPr>
          <p:cNvPr id="4" name="Picture 3" descr="C:\Users\Seisay\Pictures\AU-IBAR logo centred text- high resolution.jpg">
            <a:extLst>
              <a:ext uri="{FF2B5EF4-FFF2-40B4-BE49-F238E27FC236}">
                <a16:creationId xmlns:a16="http://schemas.microsoft.com/office/drawing/2014/main" id="{F63A99C0-F1C9-4814-B1C5-2205E01C741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2191" y="4274842"/>
            <a:ext cx="2832992" cy="2583158"/>
          </a:xfrm>
          <a:prstGeom prst="rect">
            <a:avLst/>
          </a:prstGeom>
          <a:noFill/>
          <a:ln>
            <a:noFill/>
          </a:ln>
        </p:spPr>
      </p:pic>
      <p:pic>
        <p:nvPicPr>
          <p:cNvPr id="5" name="Picture 4">
            <a:extLst>
              <a:ext uri="{FF2B5EF4-FFF2-40B4-BE49-F238E27FC236}">
                <a16:creationId xmlns:a16="http://schemas.microsoft.com/office/drawing/2014/main" id="{E0F5BA60-562C-4FE6-84E6-8DC122F0E22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867554" y="4274842"/>
            <a:ext cx="3022255" cy="2426279"/>
          </a:xfrm>
          <a:prstGeom prst="rect">
            <a:avLst/>
          </a:prstGeom>
          <a:noFill/>
        </p:spPr>
      </p:pic>
      <p:pic>
        <p:nvPicPr>
          <p:cNvPr id="6" name="Picture 5">
            <a:extLst>
              <a:ext uri="{FF2B5EF4-FFF2-40B4-BE49-F238E27FC236}">
                <a16:creationId xmlns:a16="http://schemas.microsoft.com/office/drawing/2014/main" id="{46B969C8-0733-4B96-879C-36B5B5785B9E}"/>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9156" y="4454446"/>
            <a:ext cx="5530394" cy="2067069"/>
          </a:xfrm>
          <a:prstGeom prst="rect">
            <a:avLst/>
          </a:prstGeom>
          <a:noFill/>
          <a:ln>
            <a:noFill/>
          </a:ln>
        </p:spPr>
      </p:pic>
      <p:sp>
        <p:nvSpPr>
          <p:cNvPr id="7" name="Content Placeholder 2">
            <a:extLst>
              <a:ext uri="{FF2B5EF4-FFF2-40B4-BE49-F238E27FC236}">
                <a16:creationId xmlns:a16="http://schemas.microsoft.com/office/drawing/2014/main" id="{11BE6BC4-48FC-46EF-B371-9FE7360DA2AA}"/>
              </a:ext>
            </a:extLst>
          </p:cNvPr>
          <p:cNvSpPr>
            <a:spLocks noGrp="1"/>
          </p:cNvSpPr>
          <p:nvPr>
            <p:ph idx="1"/>
          </p:nvPr>
        </p:nvSpPr>
        <p:spPr>
          <a:xfrm>
            <a:off x="838200" y="1087603"/>
            <a:ext cx="10515600" cy="4667250"/>
          </a:xfrm>
        </p:spPr>
        <p:txBody>
          <a:bodyPr>
            <a:normAutofit/>
          </a:bodyPr>
          <a:lstStyle/>
          <a:p>
            <a:pPr marL="0" indent="0">
              <a:buNone/>
            </a:pPr>
            <a:r>
              <a:rPr lang="en-US" sz="1400" u="sng" dirty="0" smtClean="0"/>
              <a:t>Collaborators:</a:t>
            </a:r>
          </a:p>
          <a:p>
            <a:pPr marL="0" indent="0">
              <a:buNone/>
            </a:pPr>
            <a:endParaRPr lang="en-US" sz="1400" dirty="0" smtClean="0"/>
          </a:p>
          <a:p>
            <a:pPr marL="0" indent="0">
              <a:lnSpc>
                <a:spcPct val="100000"/>
              </a:lnSpc>
              <a:spcBef>
                <a:spcPts val="0"/>
              </a:spcBef>
              <a:buNone/>
            </a:pPr>
            <a:r>
              <a:rPr lang="en-US" sz="1400" dirty="0" smtClean="0"/>
              <a:t>•	Prof </a:t>
            </a:r>
            <a:r>
              <a:rPr lang="en-US" sz="1400" dirty="0" err="1" smtClean="0"/>
              <a:t>Noursaid</a:t>
            </a:r>
            <a:r>
              <a:rPr lang="en-US" sz="1400" dirty="0" smtClean="0"/>
              <a:t> </a:t>
            </a:r>
            <a:r>
              <a:rPr lang="en-US" sz="1400" dirty="0" err="1" smtClean="0"/>
              <a:t>Tligui</a:t>
            </a:r>
            <a:r>
              <a:rPr lang="en-US" sz="1400" dirty="0" smtClean="0"/>
              <a:t>, Hassan II Institute of Agronomy and Veterinary Medicine, Morocco – 1st Vice President</a:t>
            </a:r>
          </a:p>
          <a:p>
            <a:pPr marL="0" indent="0">
              <a:lnSpc>
                <a:spcPct val="100000"/>
              </a:lnSpc>
              <a:spcBef>
                <a:spcPts val="0"/>
              </a:spcBef>
              <a:buNone/>
            </a:pPr>
            <a:r>
              <a:rPr lang="en-US" sz="1400" dirty="0" smtClean="0"/>
              <a:t>•</a:t>
            </a:r>
            <a:r>
              <a:rPr lang="en-US" sz="1400" dirty="0"/>
              <a:t>	Prof </a:t>
            </a:r>
            <a:r>
              <a:rPr lang="en-US" sz="1400" dirty="0" err="1"/>
              <a:t>Adem</a:t>
            </a:r>
            <a:r>
              <a:rPr lang="en-US" sz="1400" dirty="0"/>
              <a:t> </a:t>
            </a:r>
            <a:r>
              <a:rPr lang="en-US" sz="1400" dirty="0" err="1"/>
              <a:t>Hiko</a:t>
            </a:r>
            <a:r>
              <a:rPr lang="en-US" sz="1400" dirty="0"/>
              <a:t> </a:t>
            </a:r>
            <a:r>
              <a:rPr lang="en-US" sz="1400" dirty="0" err="1"/>
              <a:t>Woshie</a:t>
            </a:r>
            <a:r>
              <a:rPr lang="en-US" sz="1400" dirty="0"/>
              <a:t>, </a:t>
            </a:r>
            <a:r>
              <a:rPr lang="en-US" sz="1400" dirty="0" err="1"/>
              <a:t>Haramaya</a:t>
            </a:r>
            <a:r>
              <a:rPr lang="en-US" sz="1400" dirty="0"/>
              <a:t> University, Ethiopia – 2nd Vice President</a:t>
            </a:r>
          </a:p>
          <a:p>
            <a:pPr marL="0" indent="0">
              <a:lnSpc>
                <a:spcPct val="100000"/>
              </a:lnSpc>
              <a:spcBef>
                <a:spcPts val="0"/>
              </a:spcBef>
              <a:buNone/>
            </a:pPr>
            <a:r>
              <a:rPr lang="en-US" sz="1400" dirty="0"/>
              <a:t>•	Prof Adebayo </a:t>
            </a:r>
            <a:r>
              <a:rPr lang="en-US" sz="1400" dirty="0" err="1"/>
              <a:t>Koyuum</a:t>
            </a:r>
            <a:r>
              <a:rPr lang="en-US" sz="1400" dirty="0"/>
              <a:t> AKINLOYE, Federal University of Agriculture, Nigeria – </a:t>
            </a:r>
            <a:r>
              <a:rPr lang="en-US" sz="1400" dirty="0" smtClean="0"/>
              <a:t>Secretary General</a:t>
            </a:r>
            <a:endParaRPr lang="en-US" sz="1400" dirty="0"/>
          </a:p>
          <a:p>
            <a:pPr marL="0" indent="0">
              <a:lnSpc>
                <a:spcPct val="100000"/>
              </a:lnSpc>
              <a:spcBef>
                <a:spcPts val="0"/>
              </a:spcBef>
              <a:buNone/>
            </a:pPr>
            <a:r>
              <a:rPr lang="en-US" sz="1400" dirty="0"/>
              <a:t>•	Prof PYANA PATI Patient, National Pedagogic University, DRC – Treasurer</a:t>
            </a:r>
          </a:p>
          <a:p>
            <a:pPr marL="0" indent="0">
              <a:lnSpc>
                <a:spcPct val="100000"/>
              </a:lnSpc>
              <a:spcBef>
                <a:spcPts val="0"/>
              </a:spcBef>
              <a:buNone/>
            </a:pPr>
            <a:r>
              <a:rPr lang="en-US" sz="1400" dirty="0"/>
              <a:t>•	Prof </a:t>
            </a:r>
            <a:r>
              <a:rPr lang="en-US" sz="1400" dirty="0" err="1"/>
              <a:t>Arouna</a:t>
            </a:r>
            <a:r>
              <a:rPr lang="en-US" sz="1400" dirty="0"/>
              <a:t> </a:t>
            </a:r>
            <a:r>
              <a:rPr lang="en-US" sz="1400" dirty="0" err="1"/>
              <a:t>Njayou</a:t>
            </a:r>
            <a:r>
              <a:rPr lang="en-US" sz="1400" dirty="0"/>
              <a:t> </a:t>
            </a:r>
            <a:r>
              <a:rPr lang="en-US" sz="1400" dirty="0" err="1"/>
              <a:t>Ngapagna</a:t>
            </a:r>
            <a:r>
              <a:rPr lang="en-US" sz="1400" dirty="0"/>
              <a:t>, </a:t>
            </a:r>
            <a:r>
              <a:rPr lang="en-US" sz="1400" dirty="0" err="1"/>
              <a:t>Université</a:t>
            </a:r>
            <a:r>
              <a:rPr lang="en-US" sz="1400" dirty="0"/>
              <a:t> des </a:t>
            </a:r>
            <a:r>
              <a:rPr lang="en-US" sz="1400" dirty="0" err="1"/>
              <a:t>Montagnes</a:t>
            </a:r>
            <a:r>
              <a:rPr lang="en-US" sz="1400" dirty="0"/>
              <a:t>, </a:t>
            </a:r>
            <a:r>
              <a:rPr lang="en-US" sz="1400" dirty="0" smtClean="0"/>
              <a:t>Cameroon</a:t>
            </a:r>
            <a:endParaRPr lang="en-US" sz="1400" dirty="0"/>
          </a:p>
          <a:p>
            <a:pPr marL="0" indent="0">
              <a:lnSpc>
                <a:spcPct val="100000"/>
              </a:lnSpc>
              <a:spcBef>
                <a:spcPts val="0"/>
              </a:spcBef>
              <a:buNone/>
            </a:pPr>
            <a:r>
              <a:rPr lang="en-US" sz="1400" dirty="0"/>
              <a:t>•	Prof Mohamed Ghanem, </a:t>
            </a:r>
            <a:r>
              <a:rPr lang="en-US" sz="1400" dirty="0" err="1"/>
              <a:t>Benha</a:t>
            </a:r>
            <a:r>
              <a:rPr lang="en-US" sz="1400" dirty="0"/>
              <a:t> University, Egypt</a:t>
            </a:r>
          </a:p>
          <a:p>
            <a:pPr marL="0" indent="0">
              <a:lnSpc>
                <a:spcPct val="100000"/>
              </a:lnSpc>
              <a:spcBef>
                <a:spcPts val="0"/>
              </a:spcBef>
              <a:buNone/>
            </a:pPr>
            <a:r>
              <a:rPr lang="en-US" sz="1400" dirty="0"/>
              <a:t>•	Prof King S. </a:t>
            </a:r>
            <a:r>
              <a:rPr lang="en-US" sz="1400" dirty="0" err="1"/>
              <a:t>Nalubamba</a:t>
            </a:r>
            <a:r>
              <a:rPr lang="en-US" sz="1400" dirty="0"/>
              <a:t>, University of Zambia</a:t>
            </a:r>
          </a:p>
          <a:p>
            <a:pPr marL="0" indent="0">
              <a:lnSpc>
                <a:spcPct val="100000"/>
              </a:lnSpc>
              <a:spcBef>
                <a:spcPts val="0"/>
              </a:spcBef>
              <a:buNone/>
            </a:pPr>
            <a:r>
              <a:rPr lang="en-US" sz="1400" dirty="0"/>
              <a:t>•	Prof Youssouf </a:t>
            </a:r>
            <a:r>
              <a:rPr lang="en-US" sz="1400" dirty="0" err="1"/>
              <a:t>Sidime</a:t>
            </a:r>
            <a:r>
              <a:rPr lang="en-US" sz="1400" dirty="0"/>
              <a:t>, </a:t>
            </a:r>
            <a:r>
              <a:rPr lang="en-US" sz="1400" dirty="0" err="1"/>
              <a:t>Institut</a:t>
            </a:r>
            <a:r>
              <a:rPr lang="en-US" sz="1400" dirty="0"/>
              <a:t> </a:t>
            </a:r>
            <a:r>
              <a:rPr lang="en-US" sz="1400" dirty="0" err="1"/>
              <a:t>Supérieur</a:t>
            </a:r>
            <a:r>
              <a:rPr lang="en-US" sz="1400" dirty="0"/>
              <a:t> des Sciences et de </a:t>
            </a:r>
            <a:r>
              <a:rPr lang="en-US" sz="1400" dirty="0" err="1"/>
              <a:t>Médecine</a:t>
            </a:r>
            <a:r>
              <a:rPr lang="en-US" sz="1400" dirty="0"/>
              <a:t> </a:t>
            </a:r>
            <a:r>
              <a:rPr lang="en-US" sz="1400" dirty="0" err="1"/>
              <a:t>Vétérinaire</a:t>
            </a:r>
            <a:r>
              <a:rPr lang="en-US" sz="1400" dirty="0"/>
              <a:t> </a:t>
            </a:r>
            <a:r>
              <a:rPr lang="en-US" sz="1400" dirty="0" smtClean="0"/>
              <a:t>de </a:t>
            </a:r>
            <a:r>
              <a:rPr lang="en-US" sz="1400" dirty="0" err="1"/>
              <a:t>Dalaba</a:t>
            </a:r>
            <a:r>
              <a:rPr lang="en-US" sz="1400" dirty="0"/>
              <a:t>, Guinee</a:t>
            </a:r>
          </a:p>
          <a:p>
            <a:pPr marL="0" indent="0">
              <a:lnSpc>
                <a:spcPct val="100000"/>
              </a:lnSpc>
              <a:spcBef>
                <a:spcPts val="0"/>
              </a:spcBef>
              <a:buNone/>
            </a:pPr>
            <a:r>
              <a:rPr lang="en-US" sz="1400" dirty="0"/>
              <a:t>•	Prof Adil Salman, University of </a:t>
            </a:r>
            <a:r>
              <a:rPr lang="en-US" sz="1400" dirty="0" err="1"/>
              <a:t>Bahri</a:t>
            </a:r>
            <a:r>
              <a:rPr lang="en-US" sz="1400" dirty="0"/>
              <a:t>, </a:t>
            </a:r>
            <a:r>
              <a:rPr lang="en-US" sz="1400" dirty="0" smtClean="0"/>
              <a:t>Sudan</a:t>
            </a:r>
          </a:p>
          <a:p>
            <a:pPr>
              <a:lnSpc>
                <a:spcPct val="100000"/>
              </a:lnSpc>
              <a:spcBef>
                <a:spcPts val="0"/>
              </a:spcBef>
            </a:pPr>
            <a:r>
              <a:rPr lang="en-US" sz="1400" dirty="0"/>
              <a:t> </a:t>
            </a:r>
            <a:r>
              <a:rPr lang="en-US" sz="1400" dirty="0" smtClean="0"/>
              <a:t>                </a:t>
            </a:r>
            <a:r>
              <a:rPr lang="en-US" sz="1400" dirty="0" err="1" smtClean="0"/>
              <a:t>Dr</a:t>
            </a:r>
            <a:r>
              <a:rPr lang="en-US" sz="1400" dirty="0" smtClean="0"/>
              <a:t> </a:t>
            </a:r>
            <a:r>
              <a:rPr lang="en-US" sz="1400" dirty="0" err="1" smtClean="0"/>
              <a:t>Alaster</a:t>
            </a:r>
            <a:r>
              <a:rPr lang="en-US" sz="1400" dirty="0" smtClean="0"/>
              <a:t> </a:t>
            </a:r>
            <a:r>
              <a:rPr lang="en-US" sz="1400" dirty="0" err="1" smtClean="0"/>
              <a:t>Samkange</a:t>
            </a:r>
            <a:r>
              <a:rPr lang="en-US" sz="1400" dirty="0" smtClean="0"/>
              <a:t>, University of Namibia, Namibia – CIVME representative</a:t>
            </a:r>
          </a:p>
          <a:p>
            <a:pPr>
              <a:lnSpc>
                <a:spcPct val="100000"/>
              </a:lnSpc>
              <a:spcBef>
                <a:spcPts val="0"/>
              </a:spcBef>
            </a:pPr>
            <a:r>
              <a:rPr lang="en-US" sz="1400" dirty="0"/>
              <a:t> </a:t>
            </a:r>
            <a:r>
              <a:rPr lang="en-US" sz="1400" dirty="0" smtClean="0"/>
              <a:t>                Prof </a:t>
            </a:r>
            <a:r>
              <a:rPr lang="en-US" sz="1400" dirty="0" err="1" smtClean="0"/>
              <a:t>Nenene</a:t>
            </a:r>
            <a:r>
              <a:rPr lang="en-US" sz="1400" dirty="0" smtClean="0"/>
              <a:t> </a:t>
            </a:r>
            <a:r>
              <a:rPr lang="en-US" sz="1400" dirty="0" err="1" smtClean="0"/>
              <a:t>Qekwana</a:t>
            </a:r>
            <a:r>
              <a:rPr lang="en-US" sz="1400" dirty="0" smtClean="0"/>
              <a:t>, University of Pretoria (additional information)</a:t>
            </a:r>
          </a:p>
          <a:p>
            <a:pPr>
              <a:lnSpc>
                <a:spcPct val="100000"/>
              </a:lnSpc>
              <a:spcBef>
                <a:spcPts val="0"/>
              </a:spcBef>
            </a:pPr>
            <a:r>
              <a:rPr lang="en-US" sz="1400" dirty="0"/>
              <a:t> </a:t>
            </a:r>
            <a:r>
              <a:rPr lang="en-US" sz="1400" dirty="0" smtClean="0"/>
              <a:t>                </a:t>
            </a:r>
            <a:r>
              <a:rPr lang="en-US" sz="1400" dirty="0" err="1" smtClean="0"/>
              <a:t>Dr</a:t>
            </a:r>
            <a:r>
              <a:rPr lang="en-US" sz="1400" dirty="0" smtClean="0"/>
              <a:t> </a:t>
            </a:r>
            <a:r>
              <a:rPr lang="en-US" sz="1400" dirty="0" err="1" smtClean="0"/>
              <a:t>Lieza</a:t>
            </a:r>
            <a:r>
              <a:rPr lang="en-US" sz="1400" dirty="0" smtClean="0"/>
              <a:t> Odendaal, University of Pretoria (additional information)</a:t>
            </a:r>
            <a:endParaRPr lang="en-US" sz="1400" dirty="0"/>
          </a:p>
        </p:txBody>
      </p:sp>
    </p:spTree>
    <p:extLst>
      <p:ext uri="{BB962C8B-B14F-4D97-AF65-F5344CB8AC3E}">
        <p14:creationId xmlns:p14="http://schemas.microsoft.com/office/powerpoint/2010/main" val="37323589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4526</TotalTime>
  <Words>2345</Words>
  <Application>Microsoft Office PowerPoint</Application>
  <PresentationFormat>Widescreen</PresentationFormat>
  <Paragraphs>256</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Times New Roman</vt:lpstr>
      <vt:lpstr>Office Theme</vt:lpstr>
      <vt:lpstr>The state of VPH training in Africa – capacities, gaps and opportunities</vt:lpstr>
      <vt:lpstr>PowerPoint Presentation</vt:lpstr>
      <vt:lpstr>Who are we: 2A2E-V</vt:lpstr>
      <vt:lpstr>What do we do: 2A2E-V objectives</vt:lpstr>
      <vt:lpstr>What do we do: 2A2E-V objectives</vt:lpstr>
      <vt:lpstr>Campus Tour</vt:lpstr>
      <vt:lpstr>Hard at work</vt:lpstr>
      <vt:lpstr>PowerPoint Presentation</vt:lpstr>
      <vt:lpstr>Case study: VPH training in Africa</vt:lpstr>
      <vt:lpstr>Case study: North Africa VPH training</vt:lpstr>
      <vt:lpstr>Case study: West Africa VPH training</vt:lpstr>
      <vt:lpstr>Case study: West Africa VPH training</vt:lpstr>
      <vt:lpstr>Case study: East Africa VPH training</vt:lpstr>
      <vt:lpstr>Case study: Central Africa VPH training</vt:lpstr>
      <vt:lpstr>Case study: Southern Africa VPH training</vt:lpstr>
      <vt:lpstr>Case study: Southern Africa VPH training</vt:lpstr>
      <vt:lpstr>Conclusions</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Prof. DE Holm</dc:creator>
  <cp:lastModifiedBy>vah Uvis Student Shared User PC</cp:lastModifiedBy>
  <cp:revision>56</cp:revision>
  <dcterms:created xsi:type="dcterms:W3CDTF">2022-06-03T05:32:54Z</dcterms:created>
  <dcterms:modified xsi:type="dcterms:W3CDTF">2022-07-06T09:52:50Z</dcterms:modified>
</cp:coreProperties>
</file>