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pt" ContentType="application/vnd.ms-powerpoi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410" r:id="rId4"/>
    <p:sldId id="392" r:id="rId5"/>
    <p:sldId id="368" r:id="rId6"/>
    <p:sldId id="399" r:id="rId7"/>
    <p:sldId id="407" r:id="rId8"/>
    <p:sldId id="397" r:id="rId9"/>
    <p:sldId id="370" r:id="rId10"/>
    <p:sldId id="371" r:id="rId11"/>
    <p:sldId id="409" r:id="rId12"/>
    <p:sldId id="406" r:id="rId13"/>
    <p:sldId id="394" r:id="rId1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mplice Nouala" initials="S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648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D11278-6D7E-44A5-9EA1-0DACB774E4F2}" type="doc">
      <dgm:prSet loTypeId="urn:microsoft.com/office/officeart/2005/8/layout/hProcess9" loCatId="process" qsTypeId="urn:microsoft.com/office/officeart/2005/8/quickstyle/3d2" qsCatId="3D" csTypeId="urn:microsoft.com/office/officeart/2005/8/colors/accent1_2" csCatId="accent1" phldr="1"/>
      <dgm:spPr/>
    </dgm:pt>
    <dgm:pt modelId="{83318D0D-1D9D-4FA4-8153-D83E290E08AC}">
      <dgm:prSet phldrT="[Text]"/>
      <dgm:spPr/>
      <dgm:t>
        <a:bodyPr/>
        <a:lstStyle/>
        <a:p>
          <a:r>
            <a:rPr lang="en-US" dirty="0" smtClean="0"/>
            <a:t>Problem Analysis </a:t>
          </a:r>
          <a:endParaRPr lang="en-US" dirty="0"/>
        </a:p>
      </dgm:t>
    </dgm:pt>
    <dgm:pt modelId="{97CD3C94-5F34-4DA5-BAD4-80D7BE4D4470}" type="parTrans" cxnId="{1AE496D1-FCB1-4F8D-88A7-6AC4B5EDCB1D}">
      <dgm:prSet/>
      <dgm:spPr/>
      <dgm:t>
        <a:bodyPr/>
        <a:lstStyle/>
        <a:p>
          <a:endParaRPr lang="en-US"/>
        </a:p>
      </dgm:t>
    </dgm:pt>
    <dgm:pt modelId="{8AADAC7E-CE5B-4464-8B94-DFE670EA9665}" type="sibTrans" cxnId="{1AE496D1-FCB1-4F8D-88A7-6AC4B5EDCB1D}">
      <dgm:prSet/>
      <dgm:spPr/>
      <dgm:t>
        <a:bodyPr/>
        <a:lstStyle/>
        <a:p>
          <a:endParaRPr lang="en-US"/>
        </a:p>
      </dgm:t>
    </dgm:pt>
    <dgm:pt modelId="{987AA213-90C3-4C4F-B0D2-A1584044795B}">
      <dgm:prSet phldrT="[Text]"/>
      <dgm:spPr/>
      <dgm:t>
        <a:bodyPr/>
        <a:lstStyle/>
        <a:p>
          <a:r>
            <a:rPr lang="en-US" dirty="0" smtClean="0"/>
            <a:t>Response to the Problem </a:t>
          </a:r>
          <a:endParaRPr lang="en-US" dirty="0"/>
        </a:p>
      </dgm:t>
    </dgm:pt>
    <dgm:pt modelId="{AADC4648-512E-4FC5-AD48-D523E72038C3}" type="parTrans" cxnId="{E2016235-A1C5-47B5-94F9-8DAE6DAAF266}">
      <dgm:prSet/>
      <dgm:spPr/>
      <dgm:t>
        <a:bodyPr/>
        <a:lstStyle/>
        <a:p>
          <a:endParaRPr lang="en-US"/>
        </a:p>
      </dgm:t>
    </dgm:pt>
    <dgm:pt modelId="{E6395EA9-8CBE-4E10-9E27-6E598E3A0D69}" type="sibTrans" cxnId="{E2016235-A1C5-47B5-94F9-8DAE6DAAF266}">
      <dgm:prSet/>
      <dgm:spPr/>
      <dgm:t>
        <a:bodyPr/>
        <a:lstStyle/>
        <a:p>
          <a:endParaRPr lang="en-US"/>
        </a:p>
      </dgm:t>
    </dgm:pt>
    <dgm:pt modelId="{368307D6-03A6-4412-A8A0-89DC22DEBA5C}">
      <dgm:prSet phldrT="[Text]"/>
      <dgm:spPr/>
      <dgm:t>
        <a:bodyPr/>
        <a:lstStyle/>
        <a:p>
          <a:r>
            <a:rPr lang="en-US" dirty="0" smtClean="0"/>
            <a:t>Expected Results </a:t>
          </a:r>
          <a:endParaRPr lang="en-US" dirty="0"/>
        </a:p>
      </dgm:t>
    </dgm:pt>
    <dgm:pt modelId="{ED722682-B640-4D10-80BE-791F119E4492}" type="parTrans" cxnId="{439153DB-FD0C-453B-93FA-B560209608FB}">
      <dgm:prSet/>
      <dgm:spPr/>
      <dgm:t>
        <a:bodyPr/>
        <a:lstStyle/>
        <a:p>
          <a:endParaRPr lang="en-US"/>
        </a:p>
      </dgm:t>
    </dgm:pt>
    <dgm:pt modelId="{4FD4C3E7-68E0-44C5-81B0-60AA621E3449}" type="sibTrans" cxnId="{439153DB-FD0C-453B-93FA-B560209608FB}">
      <dgm:prSet/>
      <dgm:spPr/>
      <dgm:t>
        <a:bodyPr/>
        <a:lstStyle/>
        <a:p>
          <a:endParaRPr lang="en-US"/>
        </a:p>
      </dgm:t>
    </dgm:pt>
    <dgm:pt modelId="{CD6813D3-3FBD-489D-99B8-A56CCB391E8E}" type="pres">
      <dgm:prSet presAssocID="{38D11278-6D7E-44A5-9EA1-0DACB774E4F2}" presName="CompostProcess" presStyleCnt="0">
        <dgm:presLayoutVars>
          <dgm:dir/>
          <dgm:resizeHandles val="exact"/>
        </dgm:presLayoutVars>
      </dgm:prSet>
      <dgm:spPr/>
    </dgm:pt>
    <dgm:pt modelId="{BE8B1D63-3310-4B51-92BD-AE88B57AC52A}" type="pres">
      <dgm:prSet presAssocID="{38D11278-6D7E-44A5-9EA1-0DACB774E4F2}" presName="arrow" presStyleLbl="bgShp" presStyleIdx="0" presStyleCnt="1"/>
      <dgm:spPr/>
    </dgm:pt>
    <dgm:pt modelId="{DAB783B0-B276-4A16-B37A-AC9522D77916}" type="pres">
      <dgm:prSet presAssocID="{38D11278-6D7E-44A5-9EA1-0DACB774E4F2}" presName="linearProcess" presStyleCnt="0"/>
      <dgm:spPr/>
    </dgm:pt>
    <dgm:pt modelId="{EA7CB735-3C7B-445F-9948-1F3874B22CA8}" type="pres">
      <dgm:prSet presAssocID="{83318D0D-1D9D-4FA4-8153-D83E290E08AC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253FEA-8701-447A-8082-077056557A68}" type="pres">
      <dgm:prSet presAssocID="{8AADAC7E-CE5B-4464-8B94-DFE670EA9665}" presName="sibTrans" presStyleCnt="0"/>
      <dgm:spPr/>
    </dgm:pt>
    <dgm:pt modelId="{949366E2-300F-4C00-B09A-DF49A41BDA48}" type="pres">
      <dgm:prSet presAssocID="{987AA213-90C3-4C4F-B0D2-A1584044795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1AC522-713D-4F50-BAB2-81AD332652D5}" type="pres">
      <dgm:prSet presAssocID="{E6395EA9-8CBE-4E10-9E27-6E598E3A0D69}" presName="sibTrans" presStyleCnt="0"/>
      <dgm:spPr/>
    </dgm:pt>
    <dgm:pt modelId="{905E32B6-2D10-4889-BA8C-A3433E25AFFE}" type="pres">
      <dgm:prSet presAssocID="{368307D6-03A6-4412-A8A0-89DC22DEBA5C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416DA4-B67B-42B0-84EB-3D051FCE375C}" type="presOf" srcId="{38D11278-6D7E-44A5-9EA1-0DACB774E4F2}" destId="{CD6813D3-3FBD-489D-99B8-A56CCB391E8E}" srcOrd="0" destOrd="0" presId="urn:microsoft.com/office/officeart/2005/8/layout/hProcess9"/>
    <dgm:cxn modelId="{439153DB-FD0C-453B-93FA-B560209608FB}" srcId="{38D11278-6D7E-44A5-9EA1-0DACB774E4F2}" destId="{368307D6-03A6-4412-A8A0-89DC22DEBA5C}" srcOrd="2" destOrd="0" parTransId="{ED722682-B640-4D10-80BE-791F119E4492}" sibTransId="{4FD4C3E7-68E0-44C5-81B0-60AA621E3449}"/>
    <dgm:cxn modelId="{97B29CA8-47D6-4702-8EFB-4D8CE3EEAB8F}" type="presOf" srcId="{368307D6-03A6-4412-A8A0-89DC22DEBA5C}" destId="{905E32B6-2D10-4889-BA8C-A3433E25AFFE}" srcOrd="0" destOrd="0" presId="urn:microsoft.com/office/officeart/2005/8/layout/hProcess9"/>
    <dgm:cxn modelId="{E2016235-A1C5-47B5-94F9-8DAE6DAAF266}" srcId="{38D11278-6D7E-44A5-9EA1-0DACB774E4F2}" destId="{987AA213-90C3-4C4F-B0D2-A1584044795B}" srcOrd="1" destOrd="0" parTransId="{AADC4648-512E-4FC5-AD48-D523E72038C3}" sibTransId="{E6395EA9-8CBE-4E10-9E27-6E598E3A0D69}"/>
    <dgm:cxn modelId="{6DE0F070-AEA3-442D-AA5F-6651E7F43E8E}" type="presOf" srcId="{83318D0D-1D9D-4FA4-8153-D83E290E08AC}" destId="{EA7CB735-3C7B-445F-9948-1F3874B22CA8}" srcOrd="0" destOrd="0" presId="urn:microsoft.com/office/officeart/2005/8/layout/hProcess9"/>
    <dgm:cxn modelId="{BE47991B-7EA2-4542-8FCC-4260108EBCB4}" type="presOf" srcId="{987AA213-90C3-4C4F-B0D2-A1584044795B}" destId="{949366E2-300F-4C00-B09A-DF49A41BDA48}" srcOrd="0" destOrd="0" presId="urn:microsoft.com/office/officeart/2005/8/layout/hProcess9"/>
    <dgm:cxn modelId="{1AE496D1-FCB1-4F8D-88A7-6AC4B5EDCB1D}" srcId="{38D11278-6D7E-44A5-9EA1-0DACB774E4F2}" destId="{83318D0D-1D9D-4FA4-8153-D83E290E08AC}" srcOrd="0" destOrd="0" parTransId="{97CD3C94-5F34-4DA5-BAD4-80D7BE4D4470}" sibTransId="{8AADAC7E-CE5B-4464-8B94-DFE670EA9665}"/>
    <dgm:cxn modelId="{53826AAF-68F8-454F-9341-7C3DD6FF2648}" type="presParOf" srcId="{CD6813D3-3FBD-489D-99B8-A56CCB391E8E}" destId="{BE8B1D63-3310-4B51-92BD-AE88B57AC52A}" srcOrd="0" destOrd="0" presId="urn:microsoft.com/office/officeart/2005/8/layout/hProcess9"/>
    <dgm:cxn modelId="{907B2D38-A6D0-49C5-8E8F-C517C737908C}" type="presParOf" srcId="{CD6813D3-3FBD-489D-99B8-A56CCB391E8E}" destId="{DAB783B0-B276-4A16-B37A-AC9522D77916}" srcOrd="1" destOrd="0" presId="urn:microsoft.com/office/officeart/2005/8/layout/hProcess9"/>
    <dgm:cxn modelId="{852B902D-D0D2-4B4A-827B-D38EBB4D27D2}" type="presParOf" srcId="{DAB783B0-B276-4A16-B37A-AC9522D77916}" destId="{EA7CB735-3C7B-445F-9948-1F3874B22CA8}" srcOrd="0" destOrd="0" presId="urn:microsoft.com/office/officeart/2005/8/layout/hProcess9"/>
    <dgm:cxn modelId="{739CE762-07BF-48C2-86F2-A2DF905B53B3}" type="presParOf" srcId="{DAB783B0-B276-4A16-B37A-AC9522D77916}" destId="{EF253FEA-8701-447A-8082-077056557A68}" srcOrd="1" destOrd="0" presId="urn:microsoft.com/office/officeart/2005/8/layout/hProcess9"/>
    <dgm:cxn modelId="{31D2BE71-934F-41D4-9008-161F491CF3D0}" type="presParOf" srcId="{DAB783B0-B276-4A16-B37A-AC9522D77916}" destId="{949366E2-300F-4C00-B09A-DF49A41BDA48}" srcOrd="2" destOrd="0" presId="urn:microsoft.com/office/officeart/2005/8/layout/hProcess9"/>
    <dgm:cxn modelId="{777ECF8F-1523-4BB9-A10D-9F453236FDA9}" type="presParOf" srcId="{DAB783B0-B276-4A16-B37A-AC9522D77916}" destId="{F31AC522-713D-4F50-BAB2-81AD332652D5}" srcOrd="3" destOrd="0" presId="urn:microsoft.com/office/officeart/2005/8/layout/hProcess9"/>
    <dgm:cxn modelId="{87D3E64B-2846-4ED6-A039-29A3D231D0FA}" type="presParOf" srcId="{DAB783B0-B276-4A16-B37A-AC9522D77916}" destId="{905E32B6-2D10-4889-BA8C-A3433E25AFF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8B1D63-3310-4B51-92BD-AE88B57AC52A}">
      <dsp:nvSpPr>
        <dsp:cNvPr id="0" name=""/>
        <dsp:cNvSpPr/>
      </dsp:nvSpPr>
      <dsp:spPr>
        <a:xfrm>
          <a:off x="611504" y="0"/>
          <a:ext cx="6930390" cy="5181599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A7CB735-3C7B-445F-9948-1F3874B22CA8}">
      <dsp:nvSpPr>
        <dsp:cNvPr id="0" name=""/>
        <dsp:cNvSpPr/>
      </dsp:nvSpPr>
      <dsp:spPr>
        <a:xfrm>
          <a:off x="8758" y="1554479"/>
          <a:ext cx="2624375" cy="20726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Problem Analysis </a:t>
          </a:r>
          <a:endParaRPr lang="en-US" sz="3700" kern="1200" dirty="0"/>
        </a:p>
      </dsp:txBody>
      <dsp:txXfrm>
        <a:off x="109936" y="1655657"/>
        <a:ext cx="2422019" cy="1870283"/>
      </dsp:txXfrm>
    </dsp:sp>
    <dsp:sp modelId="{949366E2-300F-4C00-B09A-DF49A41BDA48}">
      <dsp:nvSpPr>
        <dsp:cNvPr id="0" name=""/>
        <dsp:cNvSpPr/>
      </dsp:nvSpPr>
      <dsp:spPr>
        <a:xfrm>
          <a:off x="2764512" y="1554479"/>
          <a:ext cx="2624375" cy="20726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Response to the Problem </a:t>
          </a:r>
          <a:endParaRPr lang="en-US" sz="3700" kern="1200" dirty="0"/>
        </a:p>
      </dsp:txBody>
      <dsp:txXfrm>
        <a:off x="2865690" y="1655657"/>
        <a:ext cx="2422019" cy="1870283"/>
      </dsp:txXfrm>
    </dsp:sp>
    <dsp:sp modelId="{905E32B6-2D10-4889-BA8C-A3433E25AFFE}">
      <dsp:nvSpPr>
        <dsp:cNvPr id="0" name=""/>
        <dsp:cNvSpPr/>
      </dsp:nvSpPr>
      <dsp:spPr>
        <a:xfrm>
          <a:off x="5520265" y="1554479"/>
          <a:ext cx="2624375" cy="20726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Expected Results </a:t>
          </a:r>
          <a:endParaRPr lang="en-US" sz="3700" kern="1200" dirty="0"/>
        </a:p>
      </dsp:txBody>
      <dsp:txXfrm>
        <a:off x="5621443" y="1655657"/>
        <a:ext cx="2422019" cy="1870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7EF7A-6048-4299-BD28-1FE57409C0EB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D3889-C33C-4ABD-9640-A5FF483BC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9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D3889-C33C-4ABD-9640-A5FF483BC4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80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-2003_Presentation1.ppt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82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46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06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68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9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3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3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42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79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FDAC-5FF9-40E8-8507-E4B661B0DB3D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65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752600"/>
            <a:ext cx="8991600" cy="5105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304800"/>
          </a:xfrm>
          <a:prstGeom prst="rect">
            <a:avLst/>
          </a:prstGeom>
          <a:solidFill>
            <a:srgbClr val="007C3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2057400"/>
            <a:ext cx="152400" cy="4800600"/>
          </a:xfrm>
          <a:prstGeom prst="rect">
            <a:avLst/>
          </a:prstGeom>
          <a:solidFill>
            <a:srgbClr val="A28B5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394325" y="365125"/>
            <a:ext cx="2530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srgbClr val="000000"/>
              </a:solidFill>
            </a:endParaRPr>
          </a:p>
        </p:txBody>
      </p:sp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 descr="D:\AU\Resources\Graphics\Logo\AU Logo_JPE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46063"/>
            <a:ext cx="1373187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828800" y="457200"/>
            <a:ext cx="6934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 dirty="0">
                <a:solidFill>
                  <a:srgbClr val="007C30"/>
                </a:solidFill>
                <a:latin typeface="Gill Sans MT" pitchFamily="34" charset="0"/>
              </a:rPr>
              <a:t>African Union</a:t>
            </a:r>
            <a:endParaRPr lang="en-US" b="1" kern="0" dirty="0">
              <a:solidFill>
                <a:srgbClr val="007C30"/>
              </a:solidFill>
              <a:latin typeface="Gill Sans M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b="1" kern="0" dirty="0">
                <a:solidFill>
                  <a:srgbClr val="A28B59"/>
                </a:solidFill>
                <a:latin typeface="Gill Sans MT" pitchFamily="34" charset="0"/>
              </a:rPr>
              <a:t>Interafrican Bureau for Animal Resources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86188" y="6437313"/>
            <a:ext cx="1500187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7C30"/>
                </a:solidFill>
                <a:latin typeface="Gill Sans MT" pitchFamily="34" charset="0"/>
              </a:rPr>
              <a:t>www.au-ibar.org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3124200"/>
            <a:ext cx="8196263" cy="2692400"/>
          </a:xfrm>
        </p:spPr>
        <p:txBody>
          <a:bodyPr/>
          <a:lstStyle>
            <a:lvl1pPr algn="ctr">
              <a:defRPr sz="5400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999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AU\Resources\Graphics\Logo\AU Logo_JPE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85750"/>
            <a:ext cx="801687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29063" y="6286500"/>
            <a:ext cx="1500187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7C30"/>
                </a:solidFill>
                <a:latin typeface="Gill Sans MT" pitchFamily="34" charset="0"/>
              </a:rPr>
              <a:t>www.au-ibar.org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  <a:lvl2pPr>
              <a:defRPr>
                <a:latin typeface="Gill Sans MT" pitchFamily="34" charset="0"/>
              </a:defRPr>
            </a:lvl2pPr>
            <a:lvl3pPr>
              <a:defRPr>
                <a:latin typeface="Gill Sans MT" pitchFamily="34" charset="0"/>
              </a:defRPr>
            </a:lvl3pPr>
            <a:lvl4pPr>
              <a:defRPr>
                <a:latin typeface="Gill Sans MT" pitchFamily="34" charset="0"/>
              </a:defRPr>
            </a:lvl4pPr>
            <a:lvl5pPr>
              <a:defRPr>
                <a:latin typeface="Gill Sans M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68442" y="304800"/>
            <a:ext cx="7718400" cy="609600"/>
          </a:xfrm>
        </p:spPr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76A2-AA7A-4A9C-B4D9-45407AF266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895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DF0FC-A5A2-4D0F-9BF8-5D8DCA856F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210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D6EFF-9373-462A-9AA5-F993F6B7A2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754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17A199-A190-4A66-8921-0B0D5F155610}" type="datetimeFigureOut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08/12/2021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1F4DA-F003-453F-8693-8C88BA6F745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5804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9D7029-1E60-4CBD-91A1-23072619AE82}" type="datetimeFigureOut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12/8/2021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843F6-78CC-4693-96FC-EB81900FD7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864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0FDAC-5FF9-40E8-8507-E4B661B0DB3D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C5BC2-1FF4-42A8-A9BB-BEA175CC9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331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title slide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48438"/>
            <a:ext cx="65278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 i="1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1538" y="6553200"/>
            <a:ext cx="15319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rgbClr val="007C30"/>
                </a:solidFill>
                <a:latin typeface="Gill Sans MT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18D15F-609B-4CF1-BCDA-A94E04A88D7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1066800"/>
            <a:ext cx="9144000" cy="152400"/>
          </a:xfrm>
          <a:prstGeom prst="rect">
            <a:avLst/>
          </a:prstGeom>
          <a:solidFill>
            <a:srgbClr val="A28B5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0" y="1219200"/>
            <a:ext cx="304800" cy="5638800"/>
          </a:xfrm>
          <a:prstGeom prst="rect">
            <a:avLst/>
          </a:prstGeom>
          <a:solidFill>
            <a:srgbClr val="007C3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002A6C"/>
              </a:solidFill>
              <a:latin typeface="Times" pitchFamily="18" charset="0"/>
            </a:endParaRP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2971800" y="3048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b="1" dirty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8153400" y="63246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82725"/>
            <a:ext cx="815340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Add Bullet (Gill Sans MT 24 pt)</a:t>
            </a:r>
          </a:p>
          <a:p>
            <a:pPr lvl="1"/>
            <a:r>
              <a:rPr lang="en-US" smtClean="0"/>
              <a:t>Sub bullet (Gill Sans MT 20 pt) </a:t>
            </a:r>
          </a:p>
          <a:p>
            <a:pPr lvl="1"/>
            <a:r>
              <a:rPr lang="en-US" smtClean="0"/>
              <a:t>Sub bullet (Gill Sans MT 20 pt) </a:t>
            </a:r>
          </a:p>
          <a:p>
            <a:pPr lvl="0"/>
            <a:r>
              <a:rPr lang="en-US" smtClean="0"/>
              <a:t>Add Bullet (Gill Sans MT 24 pt)</a:t>
            </a:r>
          </a:p>
          <a:p>
            <a:pPr lvl="1"/>
            <a:r>
              <a:rPr lang="en-US" smtClean="0"/>
              <a:t>Sub bullet (Gill Sans MT 20 pt) </a:t>
            </a:r>
          </a:p>
          <a:p>
            <a:pPr lvl="1"/>
            <a:r>
              <a:rPr lang="en-US" smtClean="0"/>
              <a:t>Sub bullet (Gill Sans MT 20 pt) 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1682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C30"/>
          </a:solidFill>
          <a:latin typeface="Gill Sans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A6C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2400" b="1">
          <a:solidFill>
            <a:schemeClr val="tx1"/>
          </a:solidFill>
          <a:latin typeface="Gill Sans MT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5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Gill Sans MT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Biodiversity%20Conservation%20Logrfame%20Final.docx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990601"/>
            <a:ext cx="8229600" cy="9906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C30"/>
                </a:solidFill>
                <a:latin typeface="Gill Sans MT" pitchFamily="34" charset="0"/>
              </a:rPr>
              <a:t>MONITORING AND EVALUATION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2400" b="1" dirty="0">
                <a:solidFill>
                  <a:schemeClr val="tx2">
                    <a:lumMod val="50000"/>
                  </a:schemeClr>
                </a:solidFill>
              </a:rPr>
            </a:br>
            <a:endParaRPr lang="en-US" sz="2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828802"/>
            <a:ext cx="7924800" cy="1981199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Gill Sans MT" pitchFamily="34" charset="0"/>
                <a:ea typeface="+mj-ea"/>
                <a:cs typeface="+mj-cs"/>
              </a:rPr>
              <a:t> CONSERVING </a:t>
            </a:r>
            <a:r>
              <a:rPr lang="en-US" b="1" dirty="0">
                <a:solidFill>
                  <a:srgbClr val="002060"/>
                </a:solidFill>
                <a:latin typeface="Gill Sans MT" pitchFamily="34" charset="0"/>
                <a:ea typeface="+mj-ea"/>
                <a:cs typeface="+mj-cs"/>
              </a:rPr>
              <a:t>AQUATIC BIODIVERSITY IN THE CONTEXT OF THE AFRICA BLUE ECONOMY STRATEGY (ABES) </a:t>
            </a:r>
            <a:r>
              <a:rPr lang="en-US" b="1" dirty="0" smtClean="0">
                <a:solidFill>
                  <a:srgbClr val="002060"/>
                </a:solidFill>
                <a:latin typeface="Gill Sans MT" pitchFamily="34" charset="0"/>
                <a:ea typeface="+mj-ea"/>
                <a:cs typeface="+mj-cs"/>
              </a:rPr>
              <a:t> PROJECT </a:t>
            </a:r>
          </a:p>
          <a:p>
            <a:endParaRPr lang="en-US" sz="2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By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Admore </a:t>
            </a:r>
            <a:r>
              <a:rPr lang="en-US" sz="2400" dirty="0">
                <a:solidFill>
                  <a:schemeClr val="tx1"/>
                </a:solidFill>
              </a:rPr>
              <a:t>Chakadenga </a:t>
            </a:r>
            <a:r>
              <a:rPr lang="en-US" sz="2400" dirty="0" smtClean="0">
                <a:solidFill>
                  <a:schemeClr val="tx1"/>
                </a:solidFill>
              </a:rPr>
              <a:t>– </a:t>
            </a:r>
            <a:r>
              <a:rPr lang="en-US" sz="2400" dirty="0" smtClean="0">
                <a:solidFill>
                  <a:schemeClr val="tx1"/>
                </a:solidFill>
              </a:rPr>
              <a:t>AU-IBAR M&amp;E Expert</a:t>
            </a:r>
            <a:endParaRPr lang="en-US" sz="2600" b="1" dirty="0"/>
          </a:p>
          <a:p>
            <a:endParaRPr lang="en-US" sz="20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522525"/>
            <a:ext cx="1295400" cy="1839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505272"/>
            <a:ext cx="1295400" cy="1830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9648" y="4522525"/>
            <a:ext cx="1371719" cy="1938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0"/>
            <a:ext cx="1135608" cy="9906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200" y="0"/>
            <a:ext cx="2590800" cy="83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3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AIM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“</a:t>
            </a:r>
            <a:r>
              <a:rPr lang="en-US" dirty="0"/>
              <a:t>Enhancing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institutional capacity </a:t>
            </a:r>
            <a:r>
              <a:rPr lang="en-US" dirty="0"/>
              <a:t>of African </a:t>
            </a:r>
            <a:r>
              <a:rPr lang="en-US" dirty="0" smtClean="0"/>
              <a:t>	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AU MSs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RECs</a:t>
            </a:r>
            <a:r>
              <a:rPr lang="en-US" dirty="0" smtClean="0"/>
              <a:t> </a:t>
            </a:r>
            <a:r>
              <a:rPr lang="en-US" dirty="0"/>
              <a:t>on the </a:t>
            </a:r>
            <a:r>
              <a:rPr lang="en-US" dirty="0" smtClean="0"/>
              <a:t>	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conservation 	and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protection of aquatic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	biodiversity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in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	the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context</a:t>
            </a:r>
            <a:r>
              <a:rPr lang="en-US" dirty="0"/>
              <a:t> of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Africa Blue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	Economy 	Strategy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763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95401"/>
            <a:ext cx="8458200" cy="49784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0" dirty="0" smtClean="0"/>
              <a:t>Why M&amp;E Framework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 smtClean="0"/>
              <a:t>Approach </a:t>
            </a:r>
            <a:endParaRPr lang="en-US" b="0" dirty="0" smtClean="0"/>
          </a:p>
          <a:p>
            <a:pPr marL="457200" indent="-457200">
              <a:buFont typeface="+mj-lt"/>
              <a:buAutoNum type="arabicPeriod"/>
            </a:pPr>
            <a:r>
              <a:rPr lang="en-US" b="0" dirty="0" smtClean="0"/>
              <a:t>Role of Stakeholders in M &amp; 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 smtClean="0"/>
              <a:t>Monitoring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 smtClean="0"/>
              <a:t>Evaluation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 err="1" smtClean="0"/>
              <a:t>Logframe</a:t>
            </a:r>
            <a:r>
              <a:rPr lang="en-US" b="0" dirty="0" smtClean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295402"/>
            <a:ext cx="39624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5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4953000" cy="5714999"/>
          </a:xfrm>
        </p:spPr>
        <p:txBody>
          <a:bodyPr/>
          <a:lstStyle/>
          <a:p>
            <a:pPr marL="0" indent="0">
              <a:buNone/>
            </a:pPr>
            <a:r>
              <a:rPr lang="en-US" sz="3200" b="0" dirty="0" smtClean="0"/>
              <a:t>To: </a:t>
            </a:r>
          </a:p>
          <a:p>
            <a:r>
              <a:rPr lang="en-US" sz="3200" b="0" dirty="0" smtClean="0"/>
              <a:t>outline </a:t>
            </a:r>
            <a:r>
              <a:rPr lang="en-US" sz="3200" b="0" dirty="0" smtClean="0"/>
              <a:t>M&amp;E processes and procedures </a:t>
            </a:r>
          </a:p>
          <a:p>
            <a:r>
              <a:rPr lang="en-US" sz="3200" b="0" dirty="0" smtClean="0"/>
              <a:t>collate </a:t>
            </a:r>
            <a:r>
              <a:rPr lang="en-US" sz="3200" b="0" dirty="0" smtClean="0"/>
              <a:t>tools and templates </a:t>
            </a:r>
          </a:p>
          <a:p>
            <a:r>
              <a:rPr lang="en-US" sz="3200" b="0" dirty="0" smtClean="0"/>
              <a:t>promote</a:t>
            </a:r>
            <a:r>
              <a:rPr lang="en-US" sz="3200" b="0" dirty="0" smtClean="0"/>
              <a:t>:</a:t>
            </a:r>
          </a:p>
          <a:p>
            <a:pPr lvl="1"/>
            <a:r>
              <a:rPr lang="en-US" sz="2800" dirty="0"/>
              <a:t>a</a:t>
            </a:r>
            <a:r>
              <a:rPr lang="en-US" sz="2800" dirty="0" smtClean="0"/>
              <a:t>ccountability</a:t>
            </a:r>
            <a:r>
              <a:rPr lang="en-US" sz="2800" dirty="0" smtClean="0"/>
              <a:t>, </a:t>
            </a:r>
          </a:p>
          <a:p>
            <a:pPr lvl="1"/>
            <a:r>
              <a:rPr lang="en-US" sz="2800" dirty="0"/>
              <a:t>l</a:t>
            </a:r>
            <a:r>
              <a:rPr lang="en-US" sz="2800" dirty="0" smtClean="0"/>
              <a:t>eaning </a:t>
            </a:r>
            <a:r>
              <a:rPr lang="en-US" sz="2800" dirty="0" smtClean="0"/>
              <a:t>and Adaptation</a:t>
            </a:r>
          </a:p>
          <a:p>
            <a:pPr lvl="1"/>
            <a:r>
              <a:rPr lang="en-US" sz="2800" dirty="0"/>
              <a:t>t</a:t>
            </a:r>
            <a:r>
              <a:rPr lang="en-US" sz="2800" dirty="0" smtClean="0"/>
              <a:t>ransparency </a:t>
            </a:r>
            <a:endParaRPr lang="en-US" sz="2800" dirty="0" smtClean="0"/>
          </a:p>
          <a:p>
            <a:pPr marL="0" indent="0">
              <a:buNone/>
            </a:pPr>
            <a:endParaRPr lang="en-US" b="0" dirty="0" smtClean="0"/>
          </a:p>
          <a:p>
            <a:pPr marL="0" indent="0" algn="just">
              <a:buNone/>
            </a:pPr>
            <a:endParaRPr lang="en-US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smtClean="0"/>
              <a:t>M&amp;E Framework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00" y="1219200"/>
            <a:ext cx="3759200" cy="563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219200"/>
            <a:ext cx="3810000" cy="457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219200"/>
            <a:ext cx="3810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1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</a:t>
            </a:r>
            <a:r>
              <a:rPr lang="en-US" dirty="0" smtClean="0"/>
              <a:t>of Change Approach </a:t>
            </a:r>
            <a:r>
              <a:rPr lang="en-US" dirty="0" smtClean="0"/>
              <a:t>  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919029"/>
              </p:ext>
            </p:extLst>
          </p:nvPr>
        </p:nvGraphicFramePr>
        <p:xfrm>
          <a:off x="381000" y="1066801"/>
          <a:ext cx="8153400" cy="5181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902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524000"/>
            <a:ext cx="8686800" cy="4724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Based Management </a:t>
            </a:r>
            <a:r>
              <a:rPr lang="en-US" dirty="0" smtClean="0"/>
              <a:t> Approach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31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</a:t>
            </a:r>
            <a:r>
              <a:rPr lang="en-US" dirty="0" smtClean="0"/>
              <a:t>of Stakeholders in M&amp;E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295399"/>
            <a:ext cx="3048000" cy="4419601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CONTINENTAL </a:t>
            </a:r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1400" dirty="0" smtClean="0">
                <a:solidFill>
                  <a:schemeClr val="tx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Project Steering Committee (PSC) -  Oversight and Direction</a:t>
            </a:r>
            <a:r>
              <a:rPr lang="en-US" sz="1400" b="1" dirty="0" smtClean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1400" dirty="0" smtClean="0">
                <a:solidFill>
                  <a:schemeClr val="tx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Project Technical Committee </a:t>
            </a:r>
            <a:endParaRPr lang="en-US" sz="1400" dirty="0">
              <a:solidFill>
                <a:schemeClr val="tx1"/>
              </a:solidFill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1400" b="1" dirty="0" smtClean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Actors</a:t>
            </a:r>
            <a:r>
              <a:rPr lang="en-US" sz="14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dirty="0" smtClean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en-US" sz="14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400" dirty="0" smtClean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IBAR</a:t>
            </a:r>
            <a:r>
              <a:rPr lang="en-US" sz="1400" dirty="0">
                <a:solidFill>
                  <a:schemeClr val="tx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Partners </a:t>
            </a:r>
            <a:endParaRPr lang="en-US" sz="1400" dirty="0">
              <a:solidFill>
                <a:schemeClr val="tx1"/>
              </a:solidFill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spcAft>
                <a:spcPts val="0"/>
              </a:spcAft>
            </a:pPr>
            <a:r>
              <a:rPr lang="en-US" sz="1400" b="0" dirty="0" smtClean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1400" b="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Role out and Oversee the M&amp;E system </a:t>
            </a:r>
          </a:p>
          <a:p>
            <a:pPr marL="228600" indent="-228600">
              <a:spcAft>
                <a:spcPts val="0"/>
              </a:spcAft>
            </a:pPr>
            <a:r>
              <a:rPr lang="en-US" sz="1400" b="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Development of tools/ templates to be used for data collection, analysis and reporting </a:t>
            </a:r>
          </a:p>
          <a:p>
            <a:pPr marL="228600" indent="-228600">
              <a:spcAft>
                <a:spcPts val="0"/>
              </a:spcAft>
            </a:pPr>
            <a:r>
              <a:rPr lang="en-US" sz="1400" b="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Ensure data quality </a:t>
            </a:r>
          </a:p>
          <a:p>
            <a:pPr marL="228600" indent="-228600">
              <a:spcAft>
                <a:spcPts val="0"/>
              </a:spcAft>
            </a:pPr>
            <a:r>
              <a:rPr lang="en-US" sz="1400" b="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Sharing Knowledge, best practices and Lessons</a:t>
            </a:r>
          </a:p>
          <a:p>
            <a:pPr marL="228600" indent="-228600">
              <a:spcAft>
                <a:spcPts val="0"/>
              </a:spcAft>
            </a:pPr>
            <a:r>
              <a:rPr lang="en-US" sz="1400" b="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Coordination and collaboration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07876" y="1676400"/>
            <a:ext cx="3124200" cy="40386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REGIONAL LEVEL </a:t>
            </a:r>
            <a:endParaRPr lang="en-US" b="1" dirty="0" smtClean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US" sz="1400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400" b="1" dirty="0" smtClean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RECs</a:t>
            </a:r>
            <a:r>
              <a:rPr lang="en-US" sz="1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Specialized Regional </a:t>
            </a:r>
            <a:r>
              <a:rPr lang="en-US" sz="1400" b="1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Institutions</a:t>
            </a:r>
            <a:r>
              <a:rPr lang="en-US" sz="1400" b="1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Regional </a:t>
            </a:r>
            <a:r>
              <a:rPr lang="en-US" sz="1400" b="1" dirty="0" err="1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Organisations</a:t>
            </a:r>
            <a:r>
              <a:rPr lang="en-US" sz="1400" b="1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NGOs </a:t>
            </a:r>
            <a:endParaRPr lang="en-US" sz="1400" b="1" dirty="0" smtClean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US" sz="1400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Development / Adaptation of M&amp;E tools and data collection templates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Coordinate data collection</a:t>
            </a:r>
            <a:r>
              <a:rPr lang="en-US" sz="1400" dirty="0" smtClean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analysis</a:t>
            </a:r>
            <a:endParaRPr lang="en-US" sz="1400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Regional Level Feedback </a:t>
            </a:r>
            <a:r>
              <a:rPr lang="en-US" sz="14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reporting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79676" y="2422248"/>
            <a:ext cx="2895600" cy="3338017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NATIONAL LEVEL </a:t>
            </a:r>
            <a:endParaRPr lang="en-US" b="1" dirty="0" smtClean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US" sz="1400" b="1" dirty="0" smtClean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400" b="1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Relevant Line Ministries / National Focal Points / Non State </a:t>
            </a:r>
            <a:r>
              <a:rPr lang="en-US" sz="1400" b="1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Actors / NGOs </a:t>
            </a:r>
          </a:p>
          <a:p>
            <a:pPr>
              <a:spcAft>
                <a:spcPts val="0"/>
              </a:spcAft>
            </a:pPr>
            <a:endParaRPr lang="en-US" sz="1400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Development/ Adaptation of M&amp;E tools to context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collection/ collation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Feedback and reporting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Sharing knowledge, best practices and lessons</a:t>
            </a:r>
          </a:p>
        </p:txBody>
      </p:sp>
      <p:sp>
        <p:nvSpPr>
          <p:cNvPr id="2" name="Left-Right Arrow 1"/>
          <p:cNvSpPr/>
          <p:nvPr/>
        </p:nvSpPr>
        <p:spPr>
          <a:xfrm>
            <a:off x="533400" y="5729785"/>
            <a:ext cx="8458200" cy="762000"/>
          </a:xfrm>
          <a:prstGeom prst="leftRightArrow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Feedback, Learning and Adaptation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4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animBg="1"/>
      <p:bldP spid="7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6108" y="1219200"/>
            <a:ext cx="6648092" cy="5486399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b="0" dirty="0" smtClean="0"/>
              <a:t>Ongoing continuous of feedback, learning and adaptation </a:t>
            </a:r>
            <a:r>
              <a:rPr lang="en-US" sz="2000" b="0" dirty="0" smtClean="0"/>
              <a:t>to</a:t>
            </a:r>
            <a:r>
              <a:rPr lang="en-US" sz="2000" b="0" dirty="0" smtClean="0"/>
              <a:t>:</a:t>
            </a:r>
            <a:endParaRPr lang="en-US" sz="2000" b="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>
                <a:ea typeface="+mn-ea"/>
                <a:cs typeface="+mn-cs"/>
              </a:rPr>
              <a:t>Establish</a:t>
            </a:r>
            <a:r>
              <a:rPr lang="en-US" dirty="0" smtClean="0">
                <a:ea typeface="+mn-ea"/>
                <a:cs typeface="+mn-cs"/>
              </a:rPr>
              <a:t>  </a:t>
            </a:r>
            <a:r>
              <a:rPr lang="en-US" dirty="0">
                <a:ea typeface="+mn-ea"/>
                <a:cs typeface="+mn-cs"/>
              </a:rPr>
              <a:t>if products/ services/ results are delivered </a:t>
            </a:r>
            <a:r>
              <a:rPr lang="en-US" b="1" dirty="0">
                <a:solidFill>
                  <a:srgbClr val="002060"/>
                </a:solidFill>
                <a:ea typeface="+mn-ea"/>
                <a:cs typeface="+mn-cs"/>
              </a:rPr>
              <a:t>timely</a:t>
            </a:r>
            <a:r>
              <a:rPr lang="en-US" dirty="0">
                <a:ea typeface="+mn-ea"/>
                <a:cs typeface="+mn-cs"/>
              </a:rPr>
              <a:t> in </a:t>
            </a:r>
            <a:r>
              <a:rPr lang="en-US" b="1" dirty="0">
                <a:solidFill>
                  <a:srgbClr val="002060"/>
                </a:solidFill>
                <a:ea typeface="+mn-ea"/>
                <a:cs typeface="+mn-cs"/>
              </a:rPr>
              <a:t>right quantities </a:t>
            </a:r>
            <a:r>
              <a:rPr lang="en-US" dirty="0">
                <a:ea typeface="+mn-ea"/>
                <a:cs typeface="+mn-cs"/>
              </a:rPr>
              <a:t>and </a:t>
            </a:r>
            <a:r>
              <a:rPr lang="en-US" b="1" dirty="0">
                <a:solidFill>
                  <a:srgbClr val="002060"/>
                </a:solidFill>
                <a:ea typeface="+mn-ea"/>
                <a:cs typeface="+mn-cs"/>
              </a:rPr>
              <a:t>quality</a:t>
            </a:r>
            <a:r>
              <a:rPr lang="en-US" dirty="0">
                <a:ea typeface="+mn-ea"/>
                <a:cs typeface="+mn-cs"/>
              </a:rPr>
              <a:t> as planned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>
                <a:ea typeface="+mn-ea"/>
                <a:cs typeface="+mn-cs"/>
              </a:rPr>
              <a:t>Establish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>
                <a:ea typeface="+mn-ea"/>
                <a:cs typeface="+mn-cs"/>
              </a:rPr>
              <a:t>if the services/ products / results are being </a:t>
            </a:r>
            <a:r>
              <a:rPr lang="en-US" b="1" dirty="0">
                <a:solidFill>
                  <a:srgbClr val="002060"/>
                </a:solidFill>
                <a:ea typeface="+mn-ea"/>
                <a:cs typeface="+mn-cs"/>
              </a:rPr>
              <a:t>used by beneficiaries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  <a:ea typeface="+mn-ea"/>
                <a:cs typeface="+mn-cs"/>
              </a:rPr>
              <a:t>Improve</a:t>
            </a:r>
            <a:r>
              <a:rPr lang="en-US" dirty="0">
                <a:ea typeface="+mn-ea"/>
                <a:cs typeface="+mn-cs"/>
              </a:rPr>
              <a:t> project </a:t>
            </a:r>
            <a:r>
              <a:rPr lang="en-US" dirty="0" err="1" smtClean="0">
                <a:ea typeface="+mn-ea"/>
                <a:cs typeface="+mn-cs"/>
              </a:rPr>
              <a:t>programme</a:t>
            </a:r>
            <a:r>
              <a:rPr lang="en-US" dirty="0" smtClean="0">
                <a:ea typeface="+mn-ea"/>
                <a:cs typeface="+mn-cs"/>
              </a:rPr>
              <a:t> quality 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endParaRPr lang="en-US" sz="2400" dirty="0"/>
          </a:p>
          <a:p>
            <a:pPr marL="0" indent="0" algn="just">
              <a:buNone/>
            </a:pPr>
            <a:r>
              <a:rPr lang="en-US" sz="2000" b="0" dirty="0" smtClean="0"/>
              <a:t>Monitoring tools </a:t>
            </a:r>
            <a:r>
              <a:rPr lang="en-US" sz="2000" b="0" dirty="0" smtClean="0"/>
              <a:t>and Processes</a:t>
            </a:r>
            <a:endParaRPr lang="en-US" sz="2000" b="0" dirty="0" smtClean="0"/>
          </a:p>
          <a:p>
            <a:pPr lvl="1" algn="just"/>
            <a:r>
              <a:rPr lang="en-US" sz="1600" b="0" dirty="0" smtClean="0"/>
              <a:t>Indicator tracking table </a:t>
            </a:r>
          </a:p>
          <a:p>
            <a:pPr lvl="1" algn="just"/>
            <a:r>
              <a:rPr lang="en-US" sz="1600" dirty="0"/>
              <a:t>Monitoring Checklist </a:t>
            </a:r>
          </a:p>
          <a:p>
            <a:pPr lvl="1" algn="just"/>
            <a:r>
              <a:rPr lang="en-US" sz="1600" b="0" dirty="0" smtClean="0"/>
              <a:t>Online </a:t>
            </a:r>
            <a:r>
              <a:rPr lang="en-US" sz="1600" b="0" dirty="0" smtClean="0"/>
              <a:t>surveys </a:t>
            </a:r>
          </a:p>
          <a:p>
            <a:pPr lvl="1" algn="just"/>
            <a:r>
              <a:rPr lang="en-US" sz="1600" b="0" dirty="0" smtClean="0"/>
              <a:t>Field </a:t>
            </a:r>
            <a:r>
              <a:rPr lang="en-US" sz="1600" b="0" dirty="0" smtClean="0"/>
              <a:t>missions</a:t>
            </a:r>
          </a:p>
          <a:p>
            <a:pPr lvl="1" algn="just"/>
            <a:r>
              <a:rPr lang="en-US" sz="1600" dirty="0" smtClean="0"/>
              <a:t>Studies </a:t>
            </a:r>
            <a:r>
              <a:rPr lang="en-US" sz="1600" b="0" dirty="0" smtClean="0"/>
              <a:t> </a:t>
            </a:r>
            <a:endParaRPr lang="en-US" sz="1600" b="0" dirty="0" smtClean="0"/>
          </a:p>
          <a:p>
            <a:pPr marL="0" indent="0" algn="just">
              <a:buNone/>
            </a:pPr>
            <a:r>
              <a:rPr lang="en-US" sz="2000" b="0" dirty="0" smtClean="0"/>
              <a:t>Monitoring </a:t>
            </a:r>
            <a:r>
              <a:rPr lang="en-US" sz="2000" b="0" dirty="0"/>
              <a:t>reports – to be produced when monitoring activities are carried out and consolidated </a:t>
            </a:r>
            <a:r>
              <a:rPr lang="en-US" sz="2000" b="0" dirty="0" smtClean="0"/>
              <a:t>annually</a:t>
            </a:r>
            <a:endParaRPr lang="en-US" sz="2000" b="0" dirty="0"/>
          </a:p>
          <a:p>
            <a:pPr lvl="1" algn="just"/>
            <a:endParaRPr lang="en-US" sz="1600" b="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001000" cy="914400"/>
          </a:xfrm>
        </p:spPr>
        <p:txBody>
          <a:bodyPr/>
          <a:lstStyle/>
          <a:p>
            <a:r>
              <a:rPr lang="en-US" dirty="0" smtClean="0"/>
              <a:t>Monitoring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295400"/>
            <a:ext cx="2026920" cy="50718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1219200"/>
            <a:ext cx="2214154" cy="56954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3135380"/>
            <a:ext cx="1873368" cy="222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9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228600"/>
            <a:ext cx="8153400" cy="914400"/>
          </a:xfrm>
        </p:spPr>
        <p:txBody>
          <a:bodyPr/>
          <a:lstStyle/>
          <a:p>
            <a:r>
              <a:rPr lang="en-US" sz="3600" dirty="0" smtClean="0"/>
              <a:t>Evaluation 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2590" y="1214483"/>
            <a:ext cx="5562600" cy="479107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Done to </a:t>
            </a:r>
          </a:p>
          <a:p>
            <a:pPr lvl="1"/>
            <a:r>
              <a:rPr lang="en-US" b="0" dirty="0" smtClean="0"/>
              <a:t>To </a:t>
            </a:r>
            <a:r>
              <a:rPr lang="en-US" b="0" dirty="0"/>
              <a:t>obtain feedback, learn and adapt </a:t>
            </a:r>
          </a:p>
          <a:p>
            <a:pPr lvl="1"/>
            <a:r>
              <a:rPr lang="en-US" b="0" dirty="0"/>
              <a:t>Express an </a:t>
            </a:r>
            <a:r>
              <a:rPr lang="en-US" b="0" dirty="0" smtClean="0"/>
              <a:t>independent opinion </a:t>
            </a:r>
            <a:r>
              <a:rPr lang="en-US" b="0" dirty="0"/>
              <a:t>on project </a:t>
            </a:r>
            <a:r>
              <a:rPr lang="en-US" b="0" dirty="0" smtClean="0"/>
              <a:t>quality</a:t>
            </a:r>
          </a:p>
          <a:p>
            <a:pPr lvl="1"/>
            <a:r>
              <a:rPr lang="en-US" b="0" dirty="0" smtClean="0"/>
              <a:t>Is usually external  for independence</a:t>
            </a:r>
          </a:p>
          <a:p>
            <a:pPr marL="457200" lvl="1" indent="0">
              <a:buNone/>
            </a:pPr>
            <a:endParaRPr lang="en-US" b="0" dirty="0"/>
          </a:p>
          <a:p>
            <a:pPr marL="0" indent="0">
              <a:buNone/>
            </a:pPr>
            <a:r>
              <a:rPr lang="en-US" sz="2000" dirty="0"/>
              <a:t>Baseline:</a:t>
            </a:r>
            <a:r>
              <a:rPr lang="en-US" sz="2000" b="0" dirty="0"/>
              <a:t> </a:t>
            </a:r>
            <a:r>
              <a:rPr lang="en-US" sz="2000" b="0" dirty="0" smtClean="0"/>
              <a:t> Q1 2022</a:t>
            </a:r>
          </a:p>
          <a:p>
            <a:pPr marL="0" indent="0">
              <a:buNone/>
            </a:pPr>
            <a:endParaRPr lang="en-US" sz="2000" b="0" dirty="0"/>
          </a:p>
          <a:p>
            <a:pPr marL="0" indent="0">
              <a:buNone/>
            </a:pPr>
            <a:r>
              <a:rPr lang="en-US" sz="2000" dirty="0"/>
              <a:t>Mid term </a:t>
            </a:r>
            <a:r>
              <a:rPr lang="en-US" sz="2000" dirty="0" smtClean="0"/>
              <a:t>Evaluation: </a:t>
            </a:r>
            <a:r>
              <a:rPr lang="en-US" sz="2000" b="0" dirty="0" smtClean="0"/>
              <a:t>Planned for </a:t>
            </a:r>
            <a:r>
              <a:rPr lang="en-US" sz="2000" b="0" dirty="0"/>
              <a:t>Q</a:t>
            </a:r>
            <a:r>
              <a:rPr lang="en-US" sz="2000" b="0" dirty="0" smtClean="0"/>
              <a:t> 2023</a:t>
            </a:r>
          </a:p>
          <a:p>
            <a:pPr marL="0" indent="0">
              <a:buNone/>
            </a:pPr>
            <a:endParaRPr lang="en-US" sz="2000" b="0" dirty="0" smtClean="0"/>
          </a:p>
          <a:p>
            <a:pPr marL="0" indent="0">
              <a:buNone/>
            </a:pPr>
            <a:r>
              <a:rPr lang="en-US" sz="2000" dirty="0" smtClean="0"/>
              <a:t>End of Project Evaluation: </a:t>
            </a:r>
            <a:r>
              <a:rPr lang="en-US" sz="2000" b="0" dirty="0"/>
              <a:t>P</a:t>
            </a:r>
            <a:r>
              <a:rPr lang="en-US" sz="2000" b="0" dirty="0" smtClean="0"/>
              <a:t>lanned for Q4 2024</a:t>
            </a:r>
            <a:endParaRPr lang="en-US" sz="2000" b="0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629400" y="1450068"/>
            <a:ext cx="2521130" cy="514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2" descr="How to write your IA evaluation | IB Psychology"/>
          <p:cNvSpPr>
            <a:spLocks noChangeAspect="1" noChangeArrowheads="1"/>
          </p:cNvSpPr>
          <p:nvPr/>
        </p:nvSpPr>
        <p:spPr bwMode="auto">
          <a:xfrm>
            <a:off x="155575" y="-822325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ow to write your IA evaluation | IB Psychology"/>
          <p:cNvSpPr>
            <a:spLocks noChangeAspect="1" noChangeArrowheads="1"/>
          </p:cNvSpPr>
          <p:nvPr/>
        </p:nvSpPr>
        <p:spPr bwMode="auto">
          <a:xfrm>
            <a:off x="307975" y="-669925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371600"/>
            <a:ext cx="29718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5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600200"/>
            <a:ext cx="3266488" cy="5257800"/>
          </a:xfrm>
        </p:spPr>
        <p:txBody>
          <a:bodyPr/>
          <a:lstStyle/>
          <a:p>
            <a:r>
              <a:rPr lang="en-US" b="0" dirty="0" smtClean="0"/>
              <a:t>On an ongoing and continuous basis </a:t>
            </a:r>
          </a:p>
          <a:p>
            <a:r>
              <a:rPr lang="en-US" b="0" dirty="0"/>
              <a:t>A</a:t>
            </a:r>
            <a:r>
              <a:rPr lang="en-US" b="0" dirty="0" smtClean="0"/>
              <a:t>ccording to AU-IBAR Risk Management Plan , </a:t>
            </a:r>
          </a:p>
          <a:p>
            <a:r>
              <a:rPr lang="en-US" b="0" dirty="0"/>
              <a:t>R</a:t>
            </a:r>
            <a:r>
              <a:rPr lang="en-US" b="0" dirty="0" smtClean="0"/>
              <a:t>eported annually.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</a:t>
            </a:r>
            <a:r>
              <a:rPr lang="en-US" dirty="0" smtClean="0"/>
              <a:t>Levels and Mitigation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4229100"/>
            <a:ext cx="4495800" cy="24517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104900"/>
            <a:ext cx="47244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9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file"/>
              </a:rPr>
              <a:t>Biodiversity Conservation </a:t>
            </a:r>
            <a:r>
              <a:rPr lang="en-US" dirty="0" err="1" smtClean="0">
                <a:hlinkClick r:id="rId2" action="ppaction://hlinkfile"/>
              </a:rPr>
              <a:t>Logrfame</a:t>
            </a:r>
            <a:r>
              <a:rPr lang="en-US" smtClean="0">
                <a:hlinkClick r:id="rId2" action="ppaction://hlinkfile"/>
              </a:rPr>
              <a:t> Final.docx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Logframe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72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28688" y="214313"/>
            <a:ext cx="7716837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kern="0" dirty="0">
                <a:ln w="18415" cmpd="sng">
                  <a:solidFill>
                    <a:srgbClr val="006600"/>
                  </a:solidFill>
                  <a:prstDash val="solid"/>
                </a:ln>
                <a:solidFill>
                  <a:srgbClr val="0066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ea typeface="+mj-ea"/>
                <a:cs typeface="Calibri" pitchFamily="34" charset="0"/>
              </a:rPr>
              <a:t>Thank You</a:t>
            </a:r>
          </a:p>
        </p:txBody>
      </p:sp>
      <p:pic>
        <p:nvPicPr>
          <p:cNvPr id="12291" name="Picture 11" descr="Pictur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28750"/>
            <a:ext cx="7094538" cy="413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642938" y="5857875"/>
            <a:ext cx="81962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b="1" kern="0" dirty="0">
                <a:solidFill>
                  <a:srgbClr val="006600"/>
                </a:solidFill>
                <a:latin typeface="Calibri" pitchFamily="34" charset="0"/>
                <a:ea typeface="+mj-ea"/>
                <a:cs typeface="Calibri" pitchFamily="34" charset="0"/>
              </a:rPr>
              <a:t>AU-IBAR: Providing leadership in the development of animal resources for Africa</a:t>
            </a:r>
            <a:endParaRPr lang="en-US" b="1" kern="0" dirty="0">
              <a:solidFill>
                <a:srgbClr val="A28B59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82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tnership Consultation on Pan African Fisheries Policy Framework Nairobi February 201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6699"/>
      </a:hlink>
      <a:folHlink>
        <a:srgbClr val="969696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6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5002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6969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69696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5047</TotalTime>
  <Words>378</Words>
  <Application>Microsoft Office PowerPoint</Application>
  <PresentationFormat>On-screen Show (4:3)</PresentationFormat>
  <Paragraphs>85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Garamond</vt:lpstr>
      <vt:lpstr>Gill Sans MT</vt:lpstr>
      <vt:lpstr>Times</vt:lpstr>
      <vt:lpstr>Times New Roman</vt:lpstr>
      <vt:lpstr>Office Theme</vt:lpstr>
      <vt:lpstr>Partnership Consultation on Pan African Fisheries Policy Framework Nairobi February 2012</vt:lpstr>
      <vt:lpstr>Microsoft PowerPoint 97-2003 Presentation</vt:lpstr>
      <vt:lpstr>MONITORING AND EVALUATION  </vt:lpstr>
      <vt:lpstr>AIM</vt:lpstr>
      <vt:lpstr>Presentation Outline </vt:lpstr>
      <vt:lpstr>Why M&amp;E Framework </vt:lpstr>
      <vt:lpstr>Theory of Change Approach   </vt:lpstr>
      <vt:lpstr>Results Based Management  Approach </vt:lpstr>
      <vt:lpstr>Role of Stakeholders in M&amp;E </vt:lpstr>
      <vt:lpstr>Monitoring  </vt:lpstr>
      <vt:lpstr>Evaluation </vt:lpstr>
      <vt:lpstr>Risk Levels and Mitigation </vt:lpstr>
      <vt:lpstr>Logframe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fahim kremeier</dc:creator>
  <cp:lastModifiedBy>Admore</cp:lastModifiedBy>
  <cp:revision>457</cp:revision>
  <cp:lastPrinted>2021-11-12T13:27:27Z</cp:lastPrinted>
  <dcterms:created xsi:type="dcterms:W3CDTF">2017-08-17T12:21:51Z</dcterms:created>
  <dcterms:modified xsi:type="dcterms:W3CDTF">2021-12-08T13:17:41Z</dcterms:modified>
</cp:coreProperties>
</file>