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2" r:id="rId2"/>
    <p:sldId id="269" r:id="rId3"/>
    <p:sldId id="256" r:id="rId4"/>
    <p:sldId id="260" r:id="rId5"/>
    <p:sldId id="261" r:id="rId6"/>
    <p:sldId id="266" r:id="rId7"/>
    <p:sldId id="271" r:id="rId8"/>
    <p:sldId id="25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ZA"/>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5DE23738-0A90-447E-8D85-CB8E9A2E5F8C}" type="slidenum">
              <a:rPr lang="en-ZA" smtClean="0"/>
              <a:t>‹#›</a:t>
            </a:fld>
            <a:endParaRPr lang="en-ZA"/>
          </a:p>
        </p:txBody>
      </p:sp>
    </p:spTree>
    <p:extLst>
      <p:ext uri="{BB962C8B-B14F-4D97-AF65-F5344CB8AC3E}">
        <p14:creationId xmlns:p14="http://schemas.microsoft.com/office/powerpoint/2010/main" val="253178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lvl1pPr>
              <a:defRPr sz="1000" b="1"/>
            </a:lvl1pPr>
          </a:lstStyle>
          <a:p>
            <a:endParaRPr lang="en-ZA"/>
          </a:p>
        </p:txBody>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403309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lvl1pPr>
              <a:defRPr sz="1000" b="1"/>
            </a:lvl1pPr>
          </a:lstStyle>
          <a:p>
            <a:endParaRPr lang="en-ZA"/>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527889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361D79-288D-4E55-87D0-14D5046A0F30}" type="datetimeFigureOut">
              <a:rPr lang="en-ZA" smtClean="0"/>
              <a:t>2021/12/09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1386737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361D79-288D-4E55-87D0-14D5046A0F30}" type="datetimeFigureOut">
              <a:rPr lang="en-ZA" smtClean="0"/>
              <a:t>2021/12/09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2701015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361D79-288D-4E55-87D0-14D5046A0F30}" type="datetimeFigureOut">
              <a:rPr lang="en-ZA" smtClean="0"/>
              <a:t>2021/12/09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1253529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361D79-288D-4E55-87D0-14D5046A0F30}" type="datetimeFigureOut">
              <a:rPr lang="en-ZA" smtClean="0"/>
              <a:t>2021/12/09</a:t>
            </a:fld>
            <a:endParaRPr lang="en-ZA"/>
          </a:p>
        </p:txBody>
      </p:sp>
      <p:sp>
        <p:nvSpPr>
          <p:cNvPr id="3" name="Footer Placeholder 2"/>
          <p:cNvSpPr>
            <a:spLocks noGrp="1"/>
          </p:cNvSpPr>
          <p:nvPr>
            <p:ph type="ftr" sz="quarter" idx="11"/>
          </p:nvPr>
        </p:nvSpPr>
        <p:spPr/>
        <p:txBody>
          <a:bodyPr/>
          <a:lstStyle/>
          <a:p>
            <a:endParaRPr lang="en-ZA"/>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200918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361D79-288D-4E55-87D0-14D5046A0F30}" type="datetimeFigureOut">
              <a:rPr lang="en-ZA" smtClean="0"/>
              <a:t>2021/12/09</a:t>
            </a:fld>
            <a:endParaRPr lang="en-ZA"/>
          </a:p>
        </p:txBody>
      </p:sp>
      <p:sp>
        <p:nvSpPr>
          <p:cNvPr id="6" name="Footer Placeholder 5"/>
          <p:cNvSpPr>
            <a:spLocks noGrp="1"/>
          </p:cNvSpPr>
          <p:nvPr>
            <p:ph type="ftr" sz="quarter" idx="11"/>
          </p:nvPr>
        </p:nvSpPr>
        <p:spPr/>
        <p:txBody>
          <a:bodyPr/>
          <a:lstStyle/>
          <a:p>
            <a:endParaRPr lang="en-ZA"/>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119422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361D79-288D-4E55-87D0-14D5046A0F30}" type="datetimeFigureOut">
              <a:rPr lang="en-ZA" smtClean="0"/>
              <a:t>2021/12/09</a:t>
            </a:fld>
            <a:endParaRPr lang="en-ZA"/>
          </a:p>
        </p:txBody>
      </p:sp>
      <p:sp>
        <p:nvSpPr>
          <p:cNvPr id="6" name="Footer Placeholder 5"/>
          <p:cNvSpPr>
            <a:spLocks noGrp="1"/>
          </p:cNvSpPr>
          <p:nvPr>
            <p:ph type="ftr" sz="quarter" idx="11"/>
          </p:nvPr>
        </p:nvSpPr>
        <p:spPr/>
        <p:txBody>
          <a:bodyPr/>
          <a:lstStyle/>
          <a:p>
            <a:endParaRPr lang="en-ZA"/>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440648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361D79-288D-4E55-87D0-14D5046A0F30}" type="datetimeFigureOut">
              <a:rPr lang="en-ZA" smtClean="0"/>
              <a:t>2021/12/09</a:t>
            </a:fld>
            <a:endParaRPr lang="en-ZA"/>
          </a:p>
        </p:txBody>
      </p:sp>
      <p:sp>
        <p:nvSpPr>
          <p:cNvPr id="6" name="Footer Placeholder 5"/>
          <p:cNvSpPr>
            <a:spLocks noGrp="1"/>
          </p:cNvSpPr>
          <p:nvPr>
            <p:ph type="ftr" sz="quarter" idx="11"/>
          </p:nvPr>
        </p:nvSpPr>
        <p:spPr/>
        <p:txBody>
          <a:bodyPr/>
          <a:lstStyle/>
          <a:p>
            <a:endParaRPr lang="en-ZA"/>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2203184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p>
            <a:endParaRPr lang="en-ZA"/>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895796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p>
            <a:endParaRPr lang="en-ZA"/>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3108636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p>
            <a:endParaRPr lang="en-ZA"/>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193315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5361D79-288D-4E55-87D0-14D5046A0F30}" type="datetimeFigureOut">
              <a:rPr lang="en-ZA" smtClean="0"/>
              <a:t>2021/12/09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2367176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5361D79-288D-4E55-87D0-14D5046A0F30}" type="datetimeFigureOut">
              <a:rPr lang="en-ZA" smtClean="0"/>
              <a:t>2021/12/09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3542112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3318753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361D79-288D-4E55-87D0-14D5046A0F30}" type="datetimeFigureOut">
              <a:rPr lang="en-ZA" smtClean="0"/>
              <a:t>2021/12/09</a:t>
            </a:fld>
            <a:endParaRPr lang="en-ZA"/>
          </a:p>
        </p:txBody>
      </p:sp>
      <p:sp>
        <p:nvSpPr>
          <p:cNvPr id="5" name="Footer Placeholder 4"/>
          <p:cNvSpPr>
            <a:spLocks noGrp="1"/>
          </p:cNvSpPr>
          <p:nvPr>
            <p:ph type="ftr" sz="quarter" idx="11"/>
          </p:nvPr>
        </p:nvSpPr>
        <p:spPr/>
        <p:txBody>
          <a:bodyPr/>
          <a:lstStyle/>
          <a:p>
            <a:endParaRPr lang="en-ZA"/>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DE23738-0A90-447E-8D85-CB8E9A2E5F8C}" type="slidenum">
              <a:rPr lang="en-ZA" smtClean="0"/>
              <a:t>‹#›</a:t>
            </a:fld>
            <a:endParaRPr lang="en-ZA"/>
          </a:p>
        </p:txBody>
      </p:sp>
    </p:spTree>
    <p:extLst>
      <p:ext uri="{BB962C8B-B14F-4D97-AF65-F5344CB8AC3E}">
        <p14:creationId xmlns:p14="http://schemas.microsoft.com/office/powerpoint/2010/main" val="3959728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A5361D79-288D-4E55-87D0-14D5046A0F30}" type="datetimeFigureOut">
              <a:rPr lang="en-ZA" smtClean="0"/>
              <a:t>2021/12/09</a:t>
            </a:fld>
            <a:endParaRPr lang="en-ZA"/>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ZA"/>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DE23738-0A90-447E-8D85-CB8E9A2E5F8C}" type="slidenum">
              <a:rPr lang="en-ZA" smtClean="0"/>
              <a:t>‹#›</a:t>
            </a:fld>
            <a:endParaRPr lang="en-ZA"/>
          </a:p>
        </p:txBody>
      </p:sp>
    </p:spTree>
    <p:extLst>
      <p:ext uri="{BB962C8B-B14F-4D97-AF65-F5344CB8AC3E}">
        <p14:creationId xmlns:p14="http://schemas.microsoft.com/office/powerpoint/2010/main" val="77979374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07881-B739-432F-9363-47D5790A4DCF}"/>
              </a:ext>
            </a:extLst>
          </p:cNvPr>
          <p:cNvSpPr>
            <a:spLocks noGrp="1"/>
          </p:cNvSpPr>
          <p:nvPr>
            <p:ph type="ctrTitle"/>
          </p:nvPr>
        </p:nvSpPr>
        <p:spPr>
          <a:xfrm>
            <a:off x="479442" y="1122362"/>
            <a:ext cx="10188558" cy="5179583"/>
          </a:xfrm>
        </p:spPr>
        <p:txBody>
          <a:bodyPr>
            <a:normAutofit/>
          </a:bodyPr>
          <a:lstStyle/>
          <a:p>
            <a:pPr marL="0" indent="0"/>
            <a:r>
              <a:rPr lang="en-GB" dirty="0"/>
              <a:t/>
            </a:r>
            <a:br>
              <a:rPr lang="en-GB" dirty="0"/>
            </a:br>
            <a:r>
              <a:rPr lang="en-GB" b="1" i="0" u="none" strike="noStrike" baseline="0" dirty="0">
                <a:latin typeface="Delicious-Roman"/>
              </a:rPr>
              <a:t> </a:t>
            </a:r>
            <a:br>
              <a:rPr lang="en-GB" b="1" i="0" u="none" strike="noStrike" baseline="0" dirty="0">
                <a:latin typeface="Delicious-Roman"/>
              </a:rPr>
            </a:br>
            <a:r>
              <a:rPr lang="en-GB" b="1" i="0" u="none" strike="noStrike" baseline="0" dirty="0">
                <a:latin typeface="Delicious-Roman"/>
              </a:rPr>
              <a:t/>
            </a:r>
            <a:br>
              <a:rPr lang="en-GB" b="1" i="0" u="none" strike="noStrike" baseline="0" dirty="0">
                <a:latin typeface="Delicious-Roman"/>
              </a:rPr>
            </a:br>
            <a:r>
              <a:rPr lang="en-GB" sz="3600" b="1" i="0" u="none" strike="noStrike" baseline="0" dirty="0">
                <a:latin typeface="Delicious-Roman"/>
              </a:rPr>
              <a:t/>
            </a:r>
            <a:br>
              <a:rPr lang="en-GB" sz="3600" b="1" i="0" u="none" strike="noStrike" baseline="0" dirty="0">
                <a:latin typeface="Delicious-Roman"/>
              </a:rPr>
            </a:br>
            <a:endParaRPr lang="en-AU" sz="3600" dirty="0"/>
          </a:p>
        </p:txBody>
      </p:sp>
      <p:sp>
        <p:nvSpPr>
          <p:cNvPr id="5" name="TextBox 4">
            <a:extLst>
              <a:ext uri="{FF2B5EF4-FFF2-40B4-BE49-F238E27FC236}">
                <a16:creationId xmlns:a16="http://schemas.microsoft.com/office/drawing/2014/main" xmlns="" id="{7E80A748-E299-424B-B037-1CAC4AE24939}"/>
              </a:ext>
            </a:extLst>
          </p:cNvPr>
          <p:cNvSpPr txBox="1"/>
          <p:nvPr/>
        </p:nvSpPr>
        <p:spPr>
          <a:xfrm>
            <a:off x="1307036" y="1488321"/>
            <a:ext cx="9995964" cy="4247317"/>
          </a:xfrm>
          <a:prstGeom prst="rect">
            <a:avLst/>
          </a:prstGeom>
          <a:noFill/>
        </p:spPr>
        <p:txBody>
          <a:bodyPr wrap="square">
            <a:spAutoFit/>
          </a:bodyPr>
          <a:lstStyle/>
          <a:p>
            <a:r>
              <a:rPr lang="en-GB" sz="2800" b="1" i="0" u="none" strike="noStrike" baseline="0" dirty="0">
                <a:latin typeface="Delicious-Roman"/>
              </a:rPr>
              <a:t>IMPLEMENTING  GLOBAL BIODIVERSITY AND RELATED INSTRUMENTS IN AFRICA</a:t>
            </a:r>
            <a:br>
              <a:rPr lang="en-GB" sz="2800" b="1" i="0" u="none" strike="noStrike" baseline="0" dirty="0">
                <a:latin typeface="Delicious-Roman"/>
              </a:rPr>
            </a:br>
            <a:r>
              <a:rPr lang="en-GB" sz="2800" b="1" dirty="0">
                <a:latin typeface="Delicious-Roman"/>
              </a:rPr>
              <a:t/>
            </a:r>
            <a:br>
              <a:rPr lang="en-GB" sz="2800" b="1" dirty="0">
                <a:latin typeface="Delicious-Roman"/>
              </a:rPr>
            </a:br>
            <a:r>
              <a:rPr lang="en-GB" sz="2800" b="1" i="0" u="none" strike="noStrike" baseline="0" dirty="0">
                <a:latin typeface="Delicious-Roman"/>
              </a:rPr>
              <a:t>KWAME MFODWO - AFRICA BLUE ECONOMY INSTITUTE  </a:t>
            </a:r>
            <a:br>
              <a:rPr lang="en-GB" sz="2800" b="1" i="0" u="none" strike="noStrike" baseline="0" dirty="0">
                <a:latin typeface="Delicious-Roman"/>
              </a:rPr>
            </a:br>
            <a:r>
              <a:rPr lang="en-GB" sz="2800" b="1" dirty="0">
                <a:latin typeface="Delicious-Roman"/>
              </a:rPr>
              <a:t/>
            </a:r>
            <a:br>
              <a:rPr lang="en-GB" sz="2800" b="1" dirty="0">
                <a:latin typeface="Delicious-Roman"/>
              </a:rPr>
            </a:br>
            <a:r>
              <a:rPr lang="en-GB" sz="2800" b="1" dirty="0">
                <a:latin typeface="Delicious-Roman"/>
              </a:rPr>
              <a:t>PRESENTATION AT </a:t>
            </a:r>
            <a:r>
              <a:rPr lang="en-GB" sz="2800" b="1" dirty="0"/>
              <a:t>INCEPTION MEETING FOR PROJECT ON CONSERVING AQUATIC BIODIVERSITY IN AFRICAN BLUE ECONOMY</a:t>
            </a:r>
            <a:br>
              <a:rPr lang="en-GB" sz="2800" b="1" dirty="0"/>
            </a:br>
            <a:r>
              <a:rPr lang="en-GB" sz="2800" b="1" dirty="0"/>
              <a:t>8TH – 10TH DECEMBER 2021 NAIVASHA, KENYA</a:t>
            </a:r>
            <a:r>
              <a:rPr lang="en-GB" b="1" dirty="0"/>
              <a:t/>
            </a:r>
            <a:br>
              <a:rPr lang="en-GB" b="1" dirty="0"/>
            </a:br>
            <a:endParaRPr lang="en-AU" dirty="0"/>
          </a:p>
        </p:txBody>
      </p:sp>
    </p:spTree>
    <p:extLst>
      <p:ext uri="{BB962C8B-B14F-4D97-AF65-F5344CB8AC3E}">
        <p14:creationId xmlns:p14="http://schemas.microsoft.com/office/powerpoint/2010/main" val="1085228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B01E64-CF05-4AD6-8EB8-DECF8DBA68E6}"/>
              </a:ext>
            </a:extLst>
          </p:cNvPr>
          <p:cNvSpPr>
            <a:spLocks noGrp="1"/>
          </p:cNvSpPr>
          <p:nvPr>
            <p:ph type="title"/>
          </p:nvPr>
        </p:nvSpPr>
        <p:spPr/>
        <p:txBody>
          <a:bodyPr/>
          <a:lstStyle/>
          <a:p>
            <a:r>
              <a:rPr lang="en-AU" b="1" dirty="0"/>
              <a:t>What is the Blue Economy?</a:t>
            </a:r>
          </a:p>
        </p:txBody>
      </p:sp>
      <p:sp>
        <p:nvSpPr>
          <p:cNvPr id="3" name="Content Placeholder 2">
            <a:extLst>
              <a:ext uri="{FF2B5EF4-FFF2-40B4-BE49-F238E27FC236}">
                <a16:creationId xmlns:a16="http://schemas.microsoft.com/office/drawing/2014/main" xmlns="" id="{2DF2B35C-79A2-45F4-9D1D-3072EFE632CB}"/>
              </a:ext>
            </a:extLst>
          </p:cNvPr>
          <p:cNvSpPr>
            <a:spLocks noGrp="1"/>
          </p:cNvSpPr>
          <p:nvPr>
            <p:ph idx="1"/>
          </p:nvPr>
        </p:nvSpPr>
        <p:spPr/>
        <p:txBody>
          <a:bodyPr>
            <a:normAutofit fontScale="85000" lnSpcReduction="20000"/>
          </a:bodyPr>
          <a:lstStyle/>
          <a:p>
            <a:pPr marL="342900" lvl="0" indent="-342900" algn="just">
              <a:lnSpc>
                <a:spcPct val="122000"/>
              </a:lnSpc>
              <a:spcBef>
                <a:spcPts val="520"/>
              </a:spcBef>
              <a:spcAft>
                <a:spcPts val="0"/>
              </a:spcAft>
              <a:buFont typeface="Symbol" panose="05050102010706020507" pitchFamily="18" charset="2"/>
              <a:buChar char=""/>
            </a:pP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The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World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Bank </a:t>
            </a:r>
            <a:r>
              <a:rPr lang="en-ZA" sz="2000" spc="-5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(2016)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defines it as “the sustainable use of ocean resources for economic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growth, improved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livelihoods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j</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b</a:t>
            </a:r>
            <a:r>
              <a:rPr lang="en-ZA" sz="2000" spc="-4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w</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h</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p</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es</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v</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h</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h</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th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f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ar</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y</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te</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1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2000"/>
              </a:lnSpc>
              <a:spcBef>
                <a:spcPts val="520"/>
              </a:spcBef>
              <a:spcAft>
                <a:spcPts val="0"/>
              </a:spcAft>
              <a:buFont typeface="Symbol" panose="05050102010706020507" pitchFamily="18" charset="2"/>
              <a:buChar char=""/>
            </a:pP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h</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U</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Environment  Programme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(UNEP) describes a blue economy approach as one based on a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vision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of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“improved wellbeing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and social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equity,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while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significantly reducing environmental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risks and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ci</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6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9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2000"/>
              </a:lnSpc>
              <a:buFont typeface="Symbol" panose="05050102010706020507" pitchFamily="18" charset="2"/>
              <a:buChar char=""/>
            </a:pPr>
            <a:r>
              <a:rPr lang="en-ZA" sz="2000" dirty="0">
                <a:effectLst/>
                <a:latin typeface="Calibri" panose="020F0502020204030204" pitchFamily="34" charset="0"/>
                <a:ea typeface="Calibri" panose="020F0502020204030204" pitchFamily="34" charset="0"/>
                <a:cs typeface="Times New Roman" panose="02020603050405020304" pitchFamily="18" charset="0"/>
              </a:rPr>
              <a:t>The</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f</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3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ono</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p</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ev</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elo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pm</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EC</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f</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mo</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b</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ly to an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“ocean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economy” that encompasses ocean-based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industries,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natural assets and ecosystem services, they acknowledge that the </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ocean’s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long-term growth and job creation potential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will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only be fully realised if more effective steps </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are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taken to slow deterioration of ocean health and </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p</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ov</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cl</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u</a:t>
            </a:r>
            <a:r>
              <a:rPr lang="en-ZA" sz="2000" spc="-2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d</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g</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c</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y</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s</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te</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m</a:t>
            </a:r>
            <a:r>
              <a:rPr lang="en-ZA" sz="2000" spc="8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 </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p</a:t>
            </a:r>
            <a:r>
              <a:rPr lang="en-ZA" sz="2000" spc="-2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es</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e</a:t>
            </a:r>
            <a:r>
              <a:rPr lang="en-ZA" sz="2000" spc="3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r</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v</a:t>
            </a:r>
            <a:r>
              <a:rPr lang="en-ZA" sz="2000" spc="-1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a:t>
            </a:r>
            <a:r>
              <a:rPr lang="en-ZA" sz="2000" spc="-1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a:t>
            </a:r>
            <a:r>
              <a:rPr lang="en-ZA" sz="2000" spc="-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o</a:t>
            </a:r>
            <a:r>
              <a:rPr lang="en-ZA" sz="2000" spc="-5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n</a:t>
            </a:r>
            <a:r>
              <a:rPr lang="en-ZA" sz="2000" spc="-95"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733895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xmlns="" id="{C8E92A9B-56BB-484E-A885-6FF999C15FE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88" y="0"/>
            <a:ext cx="12193588" cy="6861555"/>
            <a:chOff x="-1588" y="0"/>
            <a:chExt cx="12193588" cy="6861555"/>
          </a:xfrm>
        </p:grpSpPr>
        <p:sp>
          <p:nvSpPr>
            <p:cNvPr id="63" name="Rectangle 62">
              <a:extLst>
                <a:ext uri="{FF2B5EF4-FFF2-40B4-BE49-F238E27FC236}">
                  <a16:creationId xmlns:a16="http://schemas.microsoft.com/office/drawing/2014/main" xmlns="" id="{882D236D-EC3D-4158-9972-C92C36D60E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Oval 63">
              <a:extLst>
                <a:ext uri="{FF2B5EF4-FFF2-40B4-BE49-F238E27FC236}">
                  <a16:creationId xmlns:a16="http://schemas.microsoft.com/office/drawing/2014/main" xmlns="" id="{9F1A34D6-00E0-4160-B42C-C0F61837F5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5" name="Oval 64">
              <a:extLst>
                <a:ext uri="{FF2B5EF4-FFF2-40B4-BE49-F238E27FC236}">
                  <a16:creationId xmlns:a16="http://schemas.microsoft.com/office/drawing/2014/main" xmlns="" id="{8F0CCB13-1DEC-47CE-B46A-6F89115275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6" name="Oval 65">
              <a:extLst>
                <a:ext uri="{FF2B5EF4-FFF2-40B4-BE49-F238E27FC236}">
                  <a16:creationId xmlns:a16="http://schemas.microsoft.com/office/drawing/2014/main" xmlns="" id="{1287698F-BA3C-4B14-8EFD-4BB510CA89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7" name="Freeform 5">
              <a:extLst>
                <a:ext uri="{FF2B5EF4-FFF2-40B4-BE49-F238E27FC236}">
                  <a16:creationId xmlns:a16="http://schemas.microsoft.com/office/drawing/2014/main" xmlns="" id="{E098F9C4-2AE2-4FA4-974F-9C9F4ED357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68" name="Freeform 5">
              <a:extLst>
                <a:ext uri="{FF2B5EF4-FFF2-40B4-BE49-F238E27FC236}">
                  <a16:creationId xmlns:a16="http://schemas.microsoft.com/office/drawing/2014/main" xmlns="" id="{BD6C01FB-DF9D-42FE-9C82-DEF119DB6A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69" name="Freeform 5">
              <a:extLst>
                <a:ext uri="{FF2B5EF4-FFF2-40B4-BE49-F238E27FC236}">
                  <a16:creationId xmlns:a16="http://schemas.microsoft.com/office/drawing/2014/main" xmlns="" id="{7B264309-727F-43C4-9E15-AB69155D89EC}"/>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71" name="Rectangle 70">
            <a:extLst>
              <a:ext uri="{FF2B5EF4-FFF2-40B4-BE49-F238E27FC236}">
                <a16:creationId xmlns:a16="http://schemas.microsoft.com/office/drawing/2014/main" xmlns="" id="{3E20E404-0173-46F6-9DC4-C960A57783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73" name="Rectangle 72">
            <a:extLst>
              <a:ext uri="{FF2B5EF4-FFF2-40B4-BE49-F238E27FC236}">
                <a16:creationId xmlns:a16="http://schemas.microsoft.com/office/drawing/2014/main" xmlns=""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xmlns=""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76" name="Rectangle 75">
              <a:extLst>
                <a:ext uri="{FF2B5EF4-FFF2-40B4-BE49-F238E27FC236}">
                  <a16:creationId xmlns:a16="http://schemas.microsoft.com/office/drawing/2014/main" xmlns=""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Freeform 5">
              <a:extLst>
                <a:ext uri="{FF2B5EF4-FFF2-40B4-BE49-F238E27FC236}">
                  <a16:creationId xmlns:a16="http://schemas.microsoft.com/office/drawing/2014/main" xmlns=""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p:cNvSpPr>
            <a:spLocks noGrp="1"/>
          </p:cNvSpPr>
          <p:nvPr>
            <p:ph type="ctrTitle"/>
          </p:nvPr>
        </p:nvSpPr>
        <p:spPr>
          <a:xfrm>
            <a:off x="836247" y="1085549"/>
            <a:ext cx="3430947" cy="4686903"/>
          </a:xfrm>
        </p:spPr>
        <p:txBody>
          <a:bodyPr vert="horz" lIns="91440" tIns="45720" rIns="91440" bIns="45720" rtlCol="0" anchor="ctr">
            <a:normAutofit/>
          </a:bodyPr>
          <a:lstStyle/>
          <a:p>
            <a:pPr algn="r"/>
            <a:r>
              <a:rPr lang="en-US" sz="3600">
                <a:solidFill>
                  <a:schemeClr val="tx1"/>
                </a:solidFill>
              </a:rPr>
              <a:t/>
            </a:r>
            <a:br>
              <a:rPr lang="en-US" sz="3600">
                <a:solidFill>
                  <a:schemeClr val="tx1"/>
                </a:solidFill>
              </a:rPr>
            </a:br>
            <a:r>
              <a:rPr lang="en-US" sz="3600">
                <a:solidFill>
                  <a:schemeClr val="tx1"/>
                </a:solidFill>
              </a:rPr>
              <a:t/>
            </a:r>
            <a:br>
              <a:rPr lang="en-US" sz="3600">
                <a:solidFill>
                  <a:schemeClr val="tx1"/>
                </a:solidFill>
              </a:rPr>
            </a:br>
            <a:r>
              <a:rPr lang="en-US" sz="3600">
                <a:solidFill>
                  <a:schemeClr val="tx1"/>
                </a:solidFill>
              </a:rPr>
              <a:t>General Issues – International Instruments &amp; Blue Economy</a:t>
            </a:r>
            <a:br>
              <a:rPr lang="en-US" sz="3600">
                <a:solidFill>
                  <a:schemeClr val="tx1"/>
                </a:solidFill>
              </a:rPr>
            </a:br>
            <a:endParaRPr lang="en-US" sz="3600">
              <a:solidFill>
                <a:schemeClr val="tx1"/>
              </a:solidFill>
            </a:endParaRPr>
          </a:p>
        </p:txBody>
      </p:sp>
      <p:cxnSp>
        <p:nvCxnSpPr>
          <p:cNvPr id="79" name="Straight Connector 78">
            <a:extLst>
              <a:ext uri="{FF2B5EF4-FFF2-40B4-BE49-F238E27FC236}">
                <a16:creationId xmlns:a16="http://schemas.microsoft.com/office/drawing/2014/main" xmlns=""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5041399" y="1085549"/>
            <a:ext cx="5579707" cy="4686903"/>
          </a:xfrm>
        </p:spPr>
        <p:txBody>
          <a:bodyPr vert="horz" lIns="91440" tIns="45720" rIns="91440" bIns="45720" rtlCol="0" anchor="ctr">
            <a:normAutofit/>
          </a:bodyPr>
          <a:lstStyle/>
          <a:p>
            <a:pPr marL="342900" lvl="0" indent="-342900">
              <a:lnSpc>
                <a:spcPct val="90000"/>
              </a:lnSpc>
              <a:buFont typeface="Wingdings 3" charset="2"/>
              <a:buChar char=""/>
            </a:pPr>
            <a:r>
              <a:rPr lang="en-US">
                <a:solidFill>
                  <a:schemeClr val="tx1"/>
                </a:solidFill>
              </a:rPr>
              <a:t>What are international instruments and why are they hard to manage?</a:t>
            </a:r>
          </a:p>
          <a:p>
            <a:pPr marL="342900" lvl="0" indent="-342900">
              <a:lnSpc>
                <a:spcPct val="90000"/>
              </a:lnSpc>
              <a:buFont typeface="Wingdings 3" charset="2"/>
              <a:buChar char=""/>
            </a:pPr>
            <a:r>
              <a:rPr lang="en-US">
                <a:solidFill>
                  <a:schemeClr val="tx1"/>
                </a:solidFill>
              </a:rPr>
              <a:t>What international instrument are applicable to the blue economy?</a:t>
            </a:r>
          </a:p>
          <a:p>
            <a:pPr marL="342900" lvl="0" indent="-342900">
              <a:lnSpc>
                <a:spcPct val="90000"/>
              </a:lnSpc>
              <a:buFont typeface="Wingdings 3" charset="2"/>
              <a:buChar char=""/>
            </a:pPr>
            <a:r>
              <a:rPr lang="en-US">
                <a:solidFill>
                  <a:schemeClr val="tx1"/>
                </a:solidFill>
              </a:rPr>
              <a:t>International instruments establish implementing organisations each of which generates a national focal point and cluster of national level stakeholders</a:t>
            </a:r>
          </a:p>
          <a:p>
            <a:pPr marL="342900" lvl="0" indent="-342900">
              <a:lnSpc>
                <a:spcPct val="90000"/>
              </a:lnSpc>
              <a:buFont typeface="Wingdings 3" charset="2"/>
              <a:buChar char=""/>
            </a:pPr>
            <a:r>
              <a:rPr lang="en-US">
                <a:solidFill>
                  <a:schemeClr val="tx1"/>
                </a:solidFill>
              </a:rPr>
              <a:t>International instruments have many overlaps and inconsistencies as well as conflicts between instruments</a:t>
            </a:r>
          </a:p>
          <a:p>
            <a:pPr marL="342900" lvl="0" indent="-342900">
              <a:lnSpc>
                <a:spcPct val="90000"/>
              </a:lnSpc>
              <a:buFont typeface="Wingdings 3" charset="2"/>
              <a:buChar char=""/>
            </a:pPr>
            <a:r>
              <a:rPr lang="en-US">
                <a:solidFill>
                  <a:schemeClr val="tx1"/>
                </a:solidFill>
              </a:rPr>
              <a:t>Implementation of blue economy can lead to significant conflicts because relevant international instrument are not necessarily in alignment </a:t>
            </a:r>
          </a:p>
          <a:p>
            <a:pPr marL="342900" lvl="0" indent="-342900">
              <a:lnSpc>
                <a:spcPct val="90000"/>
              </a:lnSpc>
              <a:buFont typeface="Wingdings 3" charset="2"/>
              <a:buChar char=""/>
            </a:pPr>
            <a:endParaRPr lang="en-US">
              <a:solidFill>
                <a:schemeClr val="tx1"/>
              </a:solidFill>
            </a:endParaRPr>
          </a:p>
          <a:p>
            <a:pPr>
              <a:lnSpc>
                <a:spcPct val="90000"/>
              </a:lnSpc>
              <a:buFont typeface="Wingdings 3" charset="2"/>
              <a:buChar char=""/>
            </a:pPr>
            <a:endParaRPr lang="en-US">
              <a:solidFill>
                <a:schemeClr val="tx1"/>
              </a:solidFill>
            </a:endParaRPr>
          </a:p>
        </p:txBody>
      </p:sp>
      <p:sp>
        <p:nvSpPr>
          <p:cNvPr id="81" name="Footer Placeholder 4">
            <a:extLst>
              <a:ext uri="{FF2B5EF4-FFF2-40B4-BE49-F238E27FC236}">
                <a16:creationId xmlns:a16="http://schemas.microsoft.com/office/drawing/2014/main" xmlns="" id="{0308D749-5984-4BB8-A788-A85D24304A0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83" name="Date Placeholder 3">
            <a:extLst>
              <a:ext uri="{FF2B5EF4-FFF2-40B4-BE49-F238E27FC236}">
                <a16:creationId xmlns:a16="http://schemas.microsoft.com/office/drawing/2014/main" xmlns="" id="{95B8172D-A4C8-41B4-8991-78BBEC4039D5}"/>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373713704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A4969C-A27D-48F1-B45C-AF4CCE430679}"/>
              </a:ext>
            </a:extLst>
          </p:cNvPr>
          <p:cNvSpPr>
            <a:spLocks noGrp="1"/>
          </p:cNvSpPr>
          <p:nvPr>
            <p:ph type="title"/>
          </p:nvPr>
        </p:nvSpPr>
        <p:spPr/>
        <p:txBody>
          <a:bodyPr>
            <a:normAutofit fontScale="90000"/>
          </a:bodyPr>
          <a:lstStyle/>
          <a:p>
            <a:r>
              <a:rPr lang="en-AU" sz="4400" dirty="0">
                <a:effectLst/>
                <a:latin typeface="Calibri" panose="020F0502020204030204" pitchFamily="34" charset="0"/>
                <a:ea typeface="Calibri" panose="020F0502020204030204" pitchFamily="34" charset="0"/>
                <a:cs typeface="Times New Roman" panose="02020603050405020304" pitchFamily="18" charset="0"/>
              </a:rPr>
              <a:t/>
            </a:r>
            <a:br>
              <a:rPr lang="en-AU" sz="4400" dirty="0">
                <a:effectLst/>
                <a:latin typeface="Calibri" panose="020F0502020204030204" pitchFamily="34" charset="0"/>
                <a:ea typeface="Calibri" panose="020F0502020204030204" pitchFamily="34" charset="0"/>
                <a:cs typeface="Times New Roman" panose="02020603050405020304" pitchFamily="18" charset="0"/>
              </a:rPr>
            </a:br>
            <a:r>
              <a:rPr lang="en-AU" sz="4400" dirty="0">
                <a:effectLst/>
                <a:latin typeface="Arial" panose="020B0604020202020204" pitchFamily="34" charset="0"/>
                <a:ea typeface="Calibri" panose="020F0502020204030204" pitchFamily="34" charset="0"/>
                <a:cs typeface="Times New Roman" panose="02020603050405020304" pitchFamily="18" charset="0"/>
              </a:rPr>
              <a:t>Core Biodiversity Instruments </a:t>
            </a:r>
            <a:endParaRPr lang="en-AU" dirty="0"/>
          </a:p>
        </p:txBody>
      </p:sp>
      <p:sp>
        <p:nvSpPr>
          <p:cNvPr id="3" name="Content Placeholder 2">
            <a:extLst>
              <a:ext uri="{FF2B5EF4-FFF2-40B4-BE49-F238E27FC236}">
                <a16:creationId xmlns:a16="http://schemas.microsoft.com/office/drawing/2014/main" xmlns="" id="{BFCFC073-0D9D-443A-A025-17B59494E0F6}"/>
              </a:ext>
            </a:extLst>
          </p:cNvPr>
          <p:cNvSpPr>
            <a:spLocks noGrp="1"/>
          </p:cNvSpPr>
          <p:nvPr>
            <p:ph idx="1"/>
          </p:nvPr>
        </p:nvSpPr>
        <p:spPr/>
        <p:txBody>
          <a:bodyPr>
            <a:normAutofit fontScale="85000" lnSpcReduction="10000"/>
          </a:bodyPr>
          <a:lstStyle/>
          <a:p>
            <a:pPr marL="342900" lvl="0" indent="-342900" algn="just">
              <a:lnSpc>
                <a:spcPct val="107000"/>
              </a:lnSpc>
              <a:buFont typeface="Symbol" panose="05050102010706020507" pitchFamily="18" charset="2"/>
              <a:buChar char=""/>
            </a:pPr>
            <a:r>
              <a:rPr lang="en-AU" sz="1800" dirty="0">
                <a:effectLst/>
                <a:latin typeface="Arial" panose="020B0604020202020204" pitchFamily="34" charset="0"/>
                <a:ea typeface="Calibri" panose="020F0502020204030204" pitchFamily="34" charset="0"/>
                <a:cs typeface="Times New Roman" panose="02020603050405020304" pitchFamily="18" charset="0"/>
              </a:rPr>
              <a:t>Convention on Biological Diversity and its related protocols and implementing instruments, namely The Cartagena Protocol on Biosafety to the Convention on Biological Diversity; The Nagoya Protocol on Access to Genetic Resources and the Fair and Equitable Sharing of Benefits Arising from their Utilization (ABS) to the Convention on Biological Diversity and the Aichi Biodiversity Targets - All of these treaties have an oceans and maritime dimension and also apply to the lakes and rivers of the continent.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cs typeface="Times New Roman" panose="02020603050405020304" pitchFamily="18" charset="0"/>
              </a:rPr>
              <a:t>Other biodiversity-related conventions - Convention on International Trade in Endangered Species of Wild Fauna and Flora (CITES); the Convention on the Conservation of Migratory Species of Wild Animals (CMS); the Convention on Wetlands of International Importance, Especially as Waterfowl Habitats (RAMSAR); the World Heritage Convention (WHC); and the International Treaty on Plant Genetic Resources for Food and Agriculture (ITPGRFA) ­ All of these treaties have an oceans and maritime dimension and also apply to the lakes and rivers of the continent.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1868294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FB3EF4D6-026A-4D52-B916-967329EE3F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xmlns="" id="{4DB4846F-6AA5-4DB3-9581-D95F22BD56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sp>
        <p:nvSpPr>
          <p:cNvPr id="12" name="Freeform: Shape 11">
            <a:extLst>
              <a:ext uri="{FF2B5EF4-FFF2-40B4-BE49-F238E27FC236}">
                <a16:creationId xmlns:a16="http://schemas.microsoft.com/office/drawing/2014/main" xmlns="" id="{D54EC22E-2292-4292-A80B-E81DF64BFB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780041"/>
            <a:ext cx="12192000" cy="5077959"/>
          </a:xfrm>
          <a:custGeom>
            <a:avLst/>
            <a:gdLst>
              <a:gd name="connsiteX0" fmla="*/ 12192000 w 12192000"/>
              <a:gd name="connsiteY0" fmla="*/ 0 h 5077959"/>
              <a:gd name="connsiteX1" fmla="*/ 12192000 w 12192000"/>
              <a:gd name="connsiteY1" fmla="*/ 1972152 h 5077959"/>
              <a:gd name="connsiteX2" fmla="*/ 12192000 w 12192000"/>
              <a:gd name="connsiteY2" fmla="*/ 2361342 h 5077959"/>
              <a:gd name="connsiteX3" fmla="*/ 12192000 w 12192000"/>
              <a:gd name="connsiteY3" fmla="*/ 5077959 h 5077959"/>
              <a:gd name="connsiteX4" fmla="*/ 0 w 12192000"/>
              <a:gd name="connsiteY4" fmla="*/ 5077959 h 5077959"/>
              <a:gd name="connsiteX5" fmla="*/ 0 w 12192000"/>
              <a:gd name="connsiteY5" fmla="*/ 2361342 h 5077959"/>
              <a:gd name="connsiteX6" fmla="*/ 0 w 12192000"/>
              <a:gd name="connsiteY6" fmla="*/ 1972152 h 5077959"/>
              <a:gd name="connsiteX7" fmla="*/ 0 w 12192000"/>
              <a:gd name="connsiteY7" fmla="*/ 12515 h 5077959"/>
              <a:gd name="connsiteX8" fmla="*/ 108623 w 12192000"/>
              <a:gd name="connsiteY8" fmla="*/ 29540 h 5077959"/>
              <a:gd name="connsiteX9" fmla="*/ 300195 w 12192000"/>
              <a:gd name="connsiteY9" fmla="*/ 56163 h 5077959"/>
              <a:gd name="connsiteX10" fmla="*/ 527528 w 12192000"/>
              <a:gd name="connsiteY10" fmla="*/ 88041 h 5077959"/>
              <a:gd name="connsiteX11" fmla="*/ 779127 w 12192000"/>
              <a:gd name="connsiteY11" fmla="*/ 121671 h 5077959"/>
              <a:gd name="connsiteX12" fmla="*/ 1062654 w 12192000"/>
              <a:gd name="connsiteY12" fmla="*/ 157052 h 5077959"/>
              <a:gd name="connsiteX13" fmla="*/ 1371726 w 12192000"/>
              <a:gd name="connsiteY13" fmla="*/ 194535 h 5077959"/>
              <a:gd name="connsiteX14" fmla="*/ 1707616 w 12192000"/>
              <a:gd name="connsiteY14" fmla="*/ 232018 h 5077959"/>
              <a:gd name="connsiteX15" fmla="*/ 2065219 w 12192000"/>
              <a:gd name="connsiteY15" fmla="*/ 270201 h 5077959"/>
              <a:gd name="connsiteX16" fmla="*/ 2450918 w 12192000"/>
              <a:gd name="connsiteY16" fmla="*/ 305583 h 5077959"/>
              <a:gd name="connsiteX17" fmla="*/ 2854496 w 12192000"/>
              <a:gd name="connsiteY17" fmla="*/ 339562 h 5077959"/>
              <a:gd name="connsiteX18" fmla="*/ 3281065 w 12192000"/>
              <a:gd name="connsiteY18" fmla="*/ 370390 h 5077959"/>
              <a:gd name="connsiteX19" fmla="*/ 3725514 w 12192000"/>
              <a:gd name="connsiteY19" fmla="*/ 399815 h 5077959"/>
              <a:gd name="connsiteX20" fmla="*/ 4189119 w 12192000"/>
              <a:gd name="connsiteY20" fmla="*/ 427490 h 5077959"/>
              <a:gd name="connsiteX21" fmla="*/ 4426671 w 12192000"/>
              <a:gd name="connsiteY21" fmla="*/ 437298 h 5077959"/>
              <a:gd name="connsiteX22" fmla="*/ 4669330 w 12192000"/>
              <a:gd name="connsiteY22" fmla="*/ 448158 h 5077959"/>
              <a:gd name="connsiteX23" fmla="*/ 4915819 w 12192000"/>
              <a:gd name="connsiteY23" fmla="*/ 458317 h 5077959"/>
              <a:gd name="connsiteX24" fmla="*/ 5163586 w 12192000"/>
              <a:gd name="connsiteY24" fmla="*/ 464973 h 5077959"/>
              <a:gd name="connsiteX25" fmla="*/ 5416461 w 12192000"/>
              <a:gd name="connsiteY25" fmla="*/ 470928 h 5077959"/>
              <a:gd name="connsiteX26" fmla="*/ 5671892 w 12192000"/>
              <a:gd name="connsiteY26" fmla="*/ 477234 h 5077959"/>
              <a:gd name="connsiteX27" fmla="*/ 5932430 w 12192000"/>
              <a:gd name="connsiteY27" fmla="*/ 481437 h 5077959"/>
              <a:gd name="connsiteX28" fmla="*/ 6195523 w 12192000"/>
              <a:gd name="connsiteY28" fmla="*/ 481437 h 5077959"/>
              <a:gd name="connsiteX29" fmla="*/ 6461170 w 12192000"/>
              <a:gd name="connsiteY29" fmla="*/ 483539 h 5077959"/>
              <a:gd name="connsiteX30" fmla="*/ 6729372 w 12192000"/>
              <a:gd name="connsiteY30" fmla="*/ 481437 h 5077959"/>
              <a:gd name="connsiteX31" fmla="*/ 7001406 w 12192000"/>
              <a:gd name="connsiteY31" fmla="*/ 477234 h 5077959"/>
              <a:gd name="connsiteX32" fmla="*/ 7273439 w 12192000"/>
              <a:gd name="connsiteY32" fmla="*/ 473380 h 5077959"/>
              <a:gd name="connsiteX33" fmla="*/ 7549303 w 12192000"/>
              <a:gd name="connsiteY33" fmla="*/ 464973 h 5077959"/>
              <a:gd name="connsiteX34" fmla="*/ 7827722 w 12192000"/>
              <a:gd name="connsiteY34" fmla="*/ 456215 h 5077959"/>
              <a:gd name="connsiteX35" fmla="*/ 8106140 w 12192000"/>
              <a:gd name="connsiteY35" fmla="*/ 446056 h 5077959"/>
              <a:gd name="connsiteX36" fmla="*/ 8387114 w 12192000"/>
              <a:gd name="connsiteY36" fmla="*/ 431694 h 5077959"/>
              <a:gd name="connsiteX37" fmla="*/ 8670640 w 12192000"/>
              <a:gd name="connsiteY37" fmla="*/ 414528 h 5077959"/>
              <a:gd name="connsiteX38" fmla="*/ 8955446 w 12192000"/>
              <a:gd name="connsiteY38" fmla="*/ 398064 h 5077959"/>
              <a:gd name="connsiteX39" fmla="*/ 9240250 w 12192000"/>
              <a:gd name="connsiteY39" fmla="*/ 377045 h 5077959"/>
              <a:gd name="connsiteX40" fmla="*/ 9528886 w 12192000"/>
              <a:gd name="connsiteY40" fmla="*/ 351823 h 5077959"/>
              <a:gd name="connsiteX41" fmla="*/ 9813691 w 12192000"/>
              <a:gd name="connsiteY41" fmla="*/ 326601 h 5077959"/>
              <a:gd name="connsiteX42" fmla="*/ 10103603 w 12192000"/>
              <a:gd name="connsiteY42" fmla="*/ 297525 h 5077959"/>
              <a:gd name="connsiteX43" fmla="*/ 10394794 w 12192000"/>
              <a:gd name="connsiteY43" fmla="*/ 265647 h 5077959"/>
              <a:gd name="connsiteX44" fmla="*/ 10682153 w 12192000"/>
              <a:gd name="connsiteY44" fmla="*/ 232018 h 5077959"/>
              <a:gd name="connsiteX45" fmla="*/ 10973344 w 12192000"/>
              <a:gd name="connsiteY45" fmla="*/ 192783 h 5077959"/>
              <a:gd name="connsiteX46" fmla="*/ 11263257 w 12192000"/>
              <a:gd name="connsiteY46" fmla="*/ 150746 h 5077959"/>
              <a:gd name="connsiteX47" fmla="*/ 11554448 w 12192000"/>
              <a:gd name="connsiteY47" fmla="*/ 109060 h 5077959"/>
              <a:gd name="connsiteX48" fmla="*/ 11844360 w 12192000"/>
              <a:gd name="connsiteY48" fmla="*/ 60367 h 5077959"/>
              <a:gd name="connsiteX49" fmla="*/ 12132996 w 12192000"/>
              <a:gd name="connsiteY49" fmla="*/ 10623 h 50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2000" h="5077959">
                <a:moveTo>
                  <a:pt x="12192000" y="0"/>
                </a:moveTo>
                <a:lnTo>
                  <a:pt x="12192000" y="1972152"/>
                </a:lnTo>
                <a:lnTo>
                  <a:pt x="12192000" y="2361342"/>
                </a:lnTo>
                <a:lnTo>
                  <a:pt x="12192000" y="5077959"/>
                </a:lnTo>
                <a:lnTo>
                  <a:pt x="0" y="5077959"/>
                </a:lnTo>
                <a:lnTo>
                  <a:pt x="0" y="2361342"/>
                </a:lnTo>
                <a:lnTo>
                  <a:pt x="0" y="1972152"/>
                </a:lnTo>
                <a:lnTo>
                  <a:pt x="0" y="12515"/>
                </a:lnTo>
                <a:lnTo>
                  <a:pt x="108623" y="29540"/>
                </a:lnTo>
                <a:lnTo>
                  <a:pt x="300195" y="56163"/>
                </a:lnTo>
                <a:lnTo>
                  <a:pt x="527528" y="88041"/>
                </a:lnTo>
                <a:lnTo>
                  <a:pt x="779127" y="121671"/>
                </a:lnTo>
                <a:lnTo>
                  <a:pt x="1062654" y="157052"/>
                </a:lnTo>
                <a:lnTo>
                  <a:pt x="1371726" y="194535"/>
                </a:lnTo>
                <a:lnTo>
                  <a:pt x="1707616" y="232018"/>
                </a:lnTo>
                <a:lnTo>
                  <a:pt x="2065219" y="270201"/>
                </a:lnTo>
                <a:lnTo>
                  <a:pt x="2450918" y="305583"/>
                </a:lnTo>
                <a:lnTo>
                  <a:pt x="2854496" y="339562"/>
                </a:lnTo>
                <a:lnTo>
                  <a:pt x="3281065" y="370390"/>
                </a:lnTo>
                <a:lnTo>
                  <a:pt x="3725514" y="399815"/>
                </a:lnTo>
                <a:lnTo>
                  <a:pt x="4189119" y="427490"/>
                </a:lnTo>
                <a:lnTo>
                  <a:pt x="4426671" y="437298"/>
                </a:lnTo>
                <a:lnTo>
                  <a:pt x="4669330" y="448158"/>
                </a:lnTo>
                <a:lnTo>
                  <a:pt x="4915819" y="458317"/>
                </a:lnTo>
                <a:lnTo>
                  <a:pt x="5163586" y="464973"/>
                </a:lnTo>
                <a:lnTo>
                  <a:pt x="5416461" y="470928"/>
                </a:lnTo>
                <a:lnTo>
                  <a:pt x="5671892" y="477234"/>
                </a:lnTo>
                <a:lnTo>
                  <a:pt x="5932430" y="481437"/>
                </a:lnTo>
                <a:lnTo>
                  <a:pt x="6195523" y="481437"/>
                </a:lnTo>
                <a:lnTo>
                  <a:pt x="6461170" y="483539"/>
                </a:lnTo>
                <a:lnTo>
                  <a:pt x="6729372" y="481437"/>
                </a:lnTo>
                <a:lnTo>
                  <a:pt x="7001406" y="477234"/>
                </a:lnTo>
                <a:lnTo>
                  <a:pt x="7273439" y="473380"/>
                </a:lnTo>
                <a:lnTo>
                  <a:pt x="7549303" y="464973"/>
                </a:lnTo>
                <a:lnTo>
                  <a:pt x="7827722" y="456215"/>
                </a:lnTo>
                <a:lnTo>
                  <a:pt x="8106140" y="446056"/>
                </a:lnTo>
                <a:lnTo>
                  <a:pt x="8387114" y="431694"/>
                </a:lnTo>
                <a:lnTo>
                  <a:pt x="8670640" y="414528"/>
                </a:lnTo>
                <a:lnTo>
                  <a:pt x="8955446" y="398064"/>
                </a:lnTo>
                <a:lnTo>
                  <a:pt x="9240250" y="377045"/>
                </a:lnTo>
                <a:lnTo>
                  <a:pt x="9528886" y="351823"/>
                </a:lnTo>
                <a:lnTo>
                  <a:pt x="9813691" y="326601"/>
                </a:lnTo>
                <a:lnTo>
                  <a:pt x="10103603" y="297525"/>
                </a:lnTo>
                <a:lnTo>
                  <a:pt x="10394794" y="265647"/>
                </a:lnTo>
                <a:lnTo>
                  <a:pt x="10682153" y="232018"/>
                </a:lnTo>
                <a:lnTo>
                  <a:pt x="10973344" y="192783"/>
                </a:lnTo>
                <a:lnTo>
                  <a:pt x="11263257" y="150746"/>
                </a:lnTo>
                <a:lnTo>
                  <a:pt x="11554448" y="109060"/>
                </a:lnTo>
                <a:lnTo>
                  <a:pt x="11844360" y="60367"/>
                </a:lnTo>
                <a:lnTo>
                  <a:pt x="12132996" y="10623"/>
                </a:lnTo>
                <a:close/>
              </a:path>
            </a:pathLst>
          </a:custGeom>
          <a:solidFill>
            <a:srgbClr val="FFFFFF"/>
          </a:solid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xmlns="" id="{992A2039-50D4-4D49-A79F-C82A1D91316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15" name="Rectangle 14">
              <a:extLst>
                <a:ext uri="{FF2B5EF4-FFF2-40B4-BE49-F238E27FC236}">
                  <a16:creationId xmlns:a16="http://schemas.microsoft.com/office/drawing/2014/main" xmlns="" id="{CC1C7165-8A3A-44EB-88D0-4EFA36A004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6" name="Freeform 5">
              <a:extLst>
                <a:ext uri="{FF2B5EF4-FFF2-40B4-BE49-F238E27FC236}">
                  <a16:creationId xmlns:a16="http://schemas.microsoft.com/office/drawing/2014/main" xmlns="" id="{A1081473-BB93-49A4-B605-4E2053739770}"/>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p>
      </p:grpSp>
      <p:sp>
        <p:nvSpPr>
          <p:cNvPr id="2" name="Title 1">
            <a:extLst>
              <a:ext uri="{FF2B5EF4-FFF2-40B4-BE49-F238E27FC236}">
                <a16:creationId xmlns:a16="http://schemas.microsoft.com/office/drawing/2014/main" xmlns="" id="{1C4BF180-7565-468B-AE0A-CC433EFF46BD}"/>
              </a:ext>
            </a:extLst>
          </p:cNvPr>
          <p:cNvSpPr>
            <a:spLocks noGrp="1"/>
          </p:cNvSpPr>
          <p:nvPr>
            <p:ph type="title"/>
          </p:nvPr>
        </p:nvSpPr>
        <p:spPr>
          <a:xfrm>
            <a:off x="1683171" y="838200"/>
            <a:ext cx="8825659" cy="977902"/>
          </a:xfrm>
        </p:spPr>
        <p:txBody>
          <a:bodyPr>
            <a:normAutofit/>
          </a:bodyPr>
          <a:lstStyle/>
          <a:p>
            <a:pPr algn="ctr"/>
            <a:r>
              <a:rPr lang="en-AU" b="1">
                <a:solidFill>
                  <a:srgbClr val="EBEBEB"/>
                </a:solidFill>
              </a:rPr>
              <a:t>Supporting Instruments</a:t>
            </a:r>
          </a:p>
        </p:txBody>
      </p:sp>
      <p:sp>
        <p:nvSpPr>
          <p:cNvPr id="3" name="Content Placeholder 2">
            <a:extLst>
              <a:ext uri="{FF2B5EF4-FFF2-40B4-BE49-F238E27FC236}">
                <a16:creationId xmlns:a16="http://schemas.microsoft.com/office/drawing/2014/main" xmlns="" id="{740CB2FC-91F5-4422-A365-2C604D5E5A0A}"/>
              </a:ext>
            </a:extLst>
          </p:cNvPr>
          <p:cNvSpPr>
            <a:spLocks noGrp="1"/>
          </p:cNvSpPr>
          <p:nvPr>
            <p:ph idx="1"/>
          </p:nvPr>
        </p:nvSpPr>
        <p:spPr>
          <a:xfrm>
            <a:off x="1683171" y="2757942"/>
            <a:ext cx="8825659" cy="3261857"/>
          </a:xfrm>
        </p:spPr>
        <p:txBody>
          <a:bodyPr>
            <a:normAutofit/>
          </a:bodyPr>
          <a:lstStyle/>
          <a:p>
            <a:pPr marL="342900" lvl="0" indent="-342900">
              <a:lnSpc>
                <a:spcPct val="90000"/>
              </a:lnSpc>
              <a:buFont typeface="Symbol" panose="05050102010706020507" pitchFamily="18" charset="2"/>
              <a:buChar char=""/>
            </a:pPr>
            <a:r>
              <a:rPr lang="en-AU" sz="1300">
                <a:solidFill>
                  <a:srgbClr val="404040"/>
                </a:solidFill>
                <a:effectLst/>
                <a:latin typeface="Arial" panose="020B0604020202020204" pitchFamily="34" charset="0"/>
                <a:ea typeface="Calibri" panose="020F0502020204030204" pitchFamily="34" charset="0"/>
                <a:cs typeface="Arial" panose="020B0604020202020204" pitchFamily="34" charset="0"/>
              </a:rPr>
              <a:t>Treaties and conventions of the Law of the Sea system itself - </a:t>
            </a:r>
            <a:r>
              <a:rPr lang="en-AU" sz="1300">
                <a:solidFill>
                  <a:srgbClr val="404040"/>
                </a:solidFill>
                <a:effectLst/>
                <a:latin typeface="Arial" panose="020B0604020202020204" pitchFamily="34" charset="0"/>
                <a:ea typeface="Times New Roman" panose="02020603050405020304" pitchFamily="18" charset="0"/>
                <a:cs typeface="Arial" panose="020B0604020202020204" pitchFamily="34" charset="0"/>
              </a:rPr>
              <a:t>1982 United Nations Convention on the Law of the Sea and UN Fish Stocks Agreement &amp; </a:t>
            </a:r>
            <a:r>
              <a:rPr lang="en-AU" sz="1300">
                <a:solidFill>
                  <a:srgbClr val="404040"/>
                </a:solidFill>
                <a:effectLst/>
                <a:latin typeface="Arial" panose="020B0604020202020204" pitchFamily="34" charset="0"/>
                <a:ea typeface="Calibri" panose="020F0502020204030204" pitchFamily="34" charset="0"/>
                <a:cs typeface="Arial" panose="020B0604020202020204" pitchFamily="34" charset="0"/>
              </a:rPr>
              <a:t>Emerging framework for management of Areas Beyond National Jurisdiction &amp; Regional Fisheries Management Organisation treaties – ICCAT &amp; IOTC</a:t>
            </a:r>
          </a:p>
          <a:p>
            <a:pPr marL="342900" lvl="0" indent="-342900">
              <a:lnSpc>
                <a:spcPct val="90000"/>
              </a:lnSpc>
              <a:buFont typeface="Symbol" panose="05050102010706020507" pitchFamily="18" charset="2"/>
              <a:buChar char=""/>
            </a:pPr>
            <a:r>
              <a:rPr lang="en-AU" sz="1300">
                <a:solidFill>
                  <a:srgbClr val="404040"/>
                </a:solidFill>
                <a:effectLst/>
                <a:latin typeface="Arial" panose="020B0604020202020204" pitchFamily="34" charset="0"/>
                <a:ea typeface="Calibri" panose="020F0502020204030204" pitchFamily="34" charset="0"/>
                <a:cs typeface="Arial" panose="020B0604020202020204" pitchFamily="34" charset="0"/>
              </a:rPr>
              <a:t>Treaties and Conventions and other instruments of the FAO system - FAO Port State Measures Agreement (PSMA); Global Record of Fishing Vessels, Refrigerated Transport Vessels and Supply Vessels (Global Record); FAO Voluntary Guidelines for Securing Sustainable Small-Scale Fisheries in the Context of Food Security and Poverty Eradication - have a strong bio-diversity protection although it is indirect\The treaties and cotnventions of the IMO system are also equally important as they cover marine pollution and conservation and protection of maritime resources.  </a:t>
            </a:r>
          </a:p>
          <a:p>
            <a:pPr marL="342900" lvl="0" indent="-342900">
              <a:lnSpc>
                <a:spcPct val="90000"/>
              </a:lnSpc>
              <a:buFont typeface="Symbol" panose="05050102010706020507" pitchFamily="18" charset="2"/>
              <a:buChar char=""/>
            </a:pPr>
            <a:r>
              <a:rPr lang="en-AU" sz="1300">
                <a:solidFill>
                  <a:srgbClr val="404040"/>
                </a:solidFill>
                <a:effectLst/>
                <a:latin typeface="Arial" panose="020B0604020202020204" pitchFamily="34" charset="0"/>
                <a:ea typeface="Calibri" panose="020F0502020204030204" pitchFamily="34" charset="0"/>
                <a:cs typeface="Arial" panose="020B0604020202020204" pitchFamily="34" charset="0"/>
              </a:rPr>
              <a:t>Emerging regime of treaty obligations to fight against plastic pollution</a:t>
            </a:r>
          </a:p>
          <a:p>
            <a:pPr marL="342900" lvl="0" indent="-342900">
              <a:lnSpc>
                <a:spcPct val="90000"/>
              </a:lnSpc>
              <a:spcAft>
                <a:spcPts val="800"/>
              </a:spcAft>
              <a:buFont typeface="Symbol" panose="05050102010706020507" pitchFamily="18" charset="2"/>
              <a:buChar char=""/>
            </a:pPr>
            <a:r>
              <a:rPr lang="en-AU" sz="1300">
                <a:solidFill>
                  <a:srgbClr val="404040"/>
                </a:solidFill>
                <a:effectLst/>
                <a:latin typeface="Arial" panose="020B0604020202020204" pitchFamily="34" charset="0"/>
                <a:ea typeface="Calibri" panose="020F0502020204030204" pitchFamily="34" charset="0"/>
                <a:cs typeface="Arial" panose="020B0604020202020204" pitchFamily="34" charset="0"/>
              </a:rPr>
              <a:t>Regional Seas Conventions applicable to the African Region, including the Abidjan Convention and the Nairobi Convention.  These focus directly on marine environmental law and controls over marine pollution and related threats to the marine environment, including threats to biodiversity protection and conservation. </a:t>
            </a:r>
          </a:p>
          <a:p>
            <a:pPr marL="342900" lvl="0" indent="-342900">
              <a:lnSpc>
                <a:spcPct val="90000"/>
              </a:lnSpc>
              <a:spcAft>
                <a:spcPts val="800"/>
              </a:spcAft>
              <a:buFont typeface="Symbol" panose="05050102010706020507" pitchFamily="18" charset="2"/>
              <a:buChar char=""/>
            </a:pPr>
            <a:endParaRPr lang="en-AU" sz="1300">
              <a:solidFill>
                <a:srgbClr val="40404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AU" sz="1300">
              <a:solidFill>
                <a:srgbClr val="404040"/>
              </a:solidFill>
            </a:endParaRPr>
          </a:p>
        </p:txBody>
      </p:sp>
    </p:spTree>
    <p:extLst>
      <p:ext uri="{BB962C8B-B14F-4D97-AF65-F5344CB8AC3E}">
        <p14:creationId xmlns:p14="http://schemas.microsoft.com/office/powerpoint/2010/main" val="376451420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08FA1-07D4-46EE-8D83-C4144E794019}"/>
              </a:ext>
            </a:extLst>
          </p:cNvPr>
          <p:cNvSpPr>
            <a:spLocks noGrp="1"/>
          </p:cNvSpPr>
          <p:nvPr>
            <p:ph type="title"/>
          </p:nvPr>
        </p:nvSpPr>
        <p:spPr/>
        <p:txBody>
          <a:bodyPr/>
          <a:lstStyle/>
          <a:p>
            <a:r>
              <a:rPr lang="en-AU" b="1" dirty="0"/>
              <a:t>MCS in Bio-diversity and Blue Economy 1</a:t>
            </a:r>
          </a:p>
        </p:txBody>
      </p:sp>
      <p:sp>
        <p:nvSpPr>
          <p:cNvPr id="3" name="Content Placeholder 2">
            <a:extLst>
              <a:ext uri="{FF2B5EF4-FFF2-40B4-BE49-F238E27FC236}">
                <a16:creationId xmlns:a16="http://schemas.microsoft.com/office/drawing/2014/main" xmlns="" id="{90CBB6C8-A711-4C22-BA53-D3EE94B6597A}"/>
              </a:ext>
            </a:extLst>
          </p:cNvPr>
          <p:cNvSpPr>
            <a:spLocks noGrp="1"/>
          </p:cNvSpPr>
          <p:nvPr>
            <p:ph idx="1"/>
          </p:nvPr>
        </p:nvSpPr>
        <p:spPr/>
        <p:txBody>
          <a:bodyPr>
            <a:normAutofit fontScale="85000" lnSpcReduction="10000"/>
          </a:bodyPr>
          <a:lstStyle/>
          <a:p>
            <a:pPr>
              <a:lnSpc>
                <a:spcPct val="107000"/>
              </a:lnSpc>
              <a:spcAft>
                <a:spcPts val="800"/>
              </a:spcAft>
            </a:pPr>
            <a:r>
              <a:rPr lang="en-AU" sz="2400" dirty="0">
                <a:effectLst/>
                <a:latin typeface="Calibri" panose="020F0502020204030204" pitchFamily="34" charset="0"/>
                <a:ea typeface="Calibri" panose="020F0502020204030204" pitchFamily="34" charset="0"/>
                <a:cs typeface="Times New Roman" panose="02020603050405020304" pitchFamily="18" charset="0"/>
              </a:rPr>
              <a:t>MCS means different things within different segments of the Blue Economy </a:t>
            </a:r>
          </a:p>
          <a:p>
            <a:pPr marL="342900" lvl="0" indent="-342900">
              <a:lnSpc>
                <a:spcPct val="107000"/>
              </a:lnSpc>
              <a:buFont typeface="Symbol" panose="05050102010706020507" pitchFamily="18" charset="2"/>
              <a:buChar char=""/>
            </a:pPr>
            <a:r>
              <a:rPr lang="en-AU" sz="2400" dirty="0">
                <a:effectLst/>
                <a:latin typeface="Calibri" panose="020F0502020204030204" pitchFamily="34" charset="0"/>
                <a:ea typeface="Calibri" panose="020F0502020204030204" pitchFamily="34" charset="0"/>
                <a:cs typeface="Times New Roman" panose="02020603050405020304" pitchFamily="18" charset="0"/>
              </a:rPr>
              <a:t>MCS to ensure responsible long term sustainable fisheries production (MCS with respect to IUU fishing; MCS with respect to impacts on target and non-target species; MCS with respect to area based tools like marine protected areas)</a:t>
            </a:r>
          </a:p>
          <a:p>
            <a:pPr marL="342900" lvl="0" indent="-342900">
              <a:lnSpc>
                <a:spcPct val="107000"/>
              </a:lnSpc>
              <a:buFont typeface="Symbol" panose="05050102010706020507" pitchFamily="18" charset="2"/>
              <a:buChar char=""/>
            </a:pPr>
            <a:r>
              <a:rPr lang="en-AU" sz="2400" dirty="0">
                <a:effectLst/>
                <a:latin typeface="Calibri" panose="020F0502020204030204" pitchFamily="34" charset="0"/>
                <a:ea typeface="Calibri" panose="020F0502020204030204" pitchFamily="34" charset="0"/>
                <a:cs typeface="Times New Roman" panose="02020603050405020304" pitchFamily="18" charset="0"/>
              </a:rPr>
              <a:t>MCS to limit  pollution </a:t>
            </a:r>
            <a:r>
              <a:rPr lang="en-AU" sz="2400" dirty="0" err="1">
                <a:effectLst/>
                <a:latin typeface="Calibri" panose="020F0502020204030204" pitchFamily="34" charset="0"/>
                <a:ea typeface="Calibri" panose="020F0502020204030204" pitchFamily="34" charset="0"/>
                <a:cs typeface="Times New Roman" panose="02020603050405020304" pitchFamily="18" charset="0"/>
              </a:rPr>
              <a:t>by.from</a:t>
            </a:r>
            <a:r>
              <a:rPr lang="en-AU" sz="2400" dirty="0">
                <a:effectLst/>
                <a:latin typeface="Calibri" panose="020F0502020204030204" pitchFamily="34" charset="0"/>
                <a:ea typeface="Calibri" panose="020F0502020204030204" pitchFamily="34" charset="0"/>
                <a:cs typeface="Times New Roman" panose="02020603050405020304" pitchFamily="18" charset="0"/>
              </a:rPr>
              <a:t>  vessels in navigation (ballast water and bio-fouling; pollution from and by vessels)</a:t>
            </a:r>
          </a:p>
          <a:p>
            <a:pPr marL="342900" lvl="0" indent="-342900">
              <a:lnSpc>
                <a:spcPct val="107000"/>
              </a:lnSpc>
              <a:buFont typeface="Symbol" panose="05050102010706020507" pitchFamily="18" charset="2"/>
              <a:buChar char=""/>
            </a:pPr>
            <a:r>
              <a:rPr lang="en-AU" sz="2400" dirty="0">
                <a:effectLst/>
                <a:latin typeface="Calibri" panose="020F0502020204030204" pitchFamily="34" charset="0"/>
                <a:ea typeface="Calibri" panose="020F0502020204030204" pitchFamily="34" charset="0"/>
                <a:cs typeface="Times New Roman" panose="02020603050405020304" pitchFamily="18" charset="0"/>
              </a:rPr>
              <a:t>MCS to limit pollution from petroleum production platforms and marine mining sites </a:t>
            </a:r>
          </a:p>
          <a:p>
            <a:pPr marL="0" lvl="0" indent="0">
              <a:lnSpc>
                <a:spcPct val="107000"/>
              </a:lnSpc>
              <a:spcAft>
                <a:spcPts val="800"/>
              </a:spcAft>
              <a:buNone/>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1560807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7A6D46-A416-44C9-853E-DC23377E6F8D}"/>
              </a:ext>
            </a:extLst>
          </p:cNvPr>
          <p:cNvSpPr>
            <a:spLocks noGrp="1"/>
          </p:cNvSpPr>
          <p:nvPr>
            <p:ph type="title"/>
          </p:nvPr>
        </p:nvSpPr>
        <p:spPr/>
        <p:txBody>
          <a:bodyPr/>
          <a:lstStyle/>
          <a:p>
            <a:r>
              <a:rPr lang="en-AU" b="1" dirty="0"/>
              <a:t>MCS in Bio-diversity and Blue Economy 2</a:t>
            </a:r>
          </a:p>
        </p:txBody>
      </p:sp>
      <p:sp>
        <p:nvSpPr>
          <p:cNvPr id="3" name="Content Placeholder 2">
            <a:extLst>
              <a:ext uri="{FF2B5EF4-FFF2-40B4-BE49-F238E27FC236}">
                <a16:creationId xmlns:a16="http://schemas.microsoft.com/office/drawing/2014/main" xmlns="" id="{B486B9E0-B3C2-47B5-8571-3FE9CF267A76}"/>
              </a:ext>
            </a:extLst>
          </p:cNvPr>
          <p:cNvSpPr>
            <a:spLocks noGrp="1"/>
          </p:cNvSpPr>
          <p:nvPr>
            <p:ph idx="1"/>
          </p:nvPr>
        </p:nvSpPr>
        <p:spPr/>
        <p:txBody>
          <a:bodyPr>
            <a:normAutofit fontScale="55000" lnSpcReduction="20000"/>
          </a:bodyPr>
          <a:lstStyle/>
          <a:p>
            <a:pPr marL="342900" lvl="0" indent="-342900">
              <a:lnSpc>
                <a:spcPct val="107000"/>
              </a:lnSpc>
              <a:buFont typeface="Symbol" panose="05050102010706020507" pitchFamily="18" charset="2"/>
              <a:buChar char=""/>
            </a:pPr>
            <a:r>
              <a:rPr lang="en-AU" sz="2800" dirty="0">
                <a:effectLst/>
                <a:latin typeface="Calibri" panose="020F0502020204030204" pitchFamily="34" charset="0"/>
                <a:ea typeface="Calibri" panose="020F0502020204030204" pitchFamily="34" charset="0"/>
                <a:cs typeface="Times New Roman" panose="02020603050405020304" pitchFamily="18" charset="0"/>
              </a:rPr>
              <a:t>MCS to ensure responsible bioprospecting and harvesting of marine genetic resources in fragile remote environments with subsequent equitable sharing of benefits between prospecting firms and other stakeholders</a:t>
            </a:r>
          </a:p>
          <a:p>
            <a:pPr marL="342900" lvl="0" indent="-342900">
              <a:lnSpc>
                <a:spcPct val="107000"/>
              </a:lnSpc>
              <a:buFont typeface="Symbol" panose="05050102010706020507" pitchFamily="18" charset="2"/>
              <a:buChar char=""/>
            </a:pPr>
            <a:r>
              <a:rPr lang="en-AU" sz="2800" dirty="0">
                <a:effectLst/>
                <a:latin typeface="Calibri" panose="020F0502020204030204" pitchFamily="34" charset="0"/>
                <a:ea typeface="Calibri" panose="020F0502020204030204" pitchFamily="34" charset="0"/>
                <a:cs typeface="Times New Roman" panose="02020603050405020304" pitchFamily="18" charset="0"/>
              </a:rPr>
              <a:t>MCS to limit and manage and perhaps prevent long term change in heavily used marine environments or fragile environments in areas beyond national jurisdiction</a:t>
            </a:r>
          </a:p>
          <a:p>
            <a:pPr marL="342900" lvl="0" indent="-342900">
              <a:lnSpc>
                <a:spcPct val="107000"/>
              </a:lnSpc>
              <a:spcAft>
                <a:spcPts val="800"/>
              </a:spcAft>
              <a:buFont typeface="Symbol" panose="05050102010706020507" pitchFamily="18" charset="2"/>
              <a:buChar char=""/>
            </a:pPr>
            <a:r>
              <a:rPr lang="en-AU" sz="2800" dirty="0">
                <a:effectLst/>
                <a:latin typeface="Calibri" panose="020F0502020204030204" pitchFamily="34" charset="0"/>
                <a:ea typeface="Calibri" panose="020F0502020204030204" pitchFamily="34" charset="0"/>
                <a:cs typeface="Times New Roman" panose="02020603050405020304" pitchFamily="18" charset="0"/>
              </a:rPr>
              <a:t>MCS to manage interactions and conflicts between different sectors of the Blue Economy</a:t>
            </a:r>
          </a:p>
          <a:p>
            <a:pPr marL="342900" indent="-342900">
              <a:lnSpc>
                <a:spcPct val="107000"/>
              </a:lnSpc>
              <a:spcAft>
                <a:spcPts val="800"/>
              </a:spcAft>
              <a:buFont typeface="Symbol" panose="05050102010706020507" pitchFamily="18" charset="2"/>
              <a:buChar char=""/>
            </a:pPr>
            <a:r>
              <a:rPr lang="en-AU" sz="2800" dirty="0">
                <a:effectLst/>
                <a:latin typeface="Calibri" panose="020F0502020204030204" pitchFamily="34" charset="0"/>
                <a:ea typeface="Calibri" panose="020F0502020204030204" pitchFamily="34" charset="0"/>
                <a:cs typeface="Times New Roman" panose="02020603050405020304" pitchFamily="18" charset="0"/>
              </a:rPr>
              <a:t>Other aspects of MCS </a:t>
            </a:r>
            <a:r>
              <a:rPr lang="en-AU" sz="2800" b="1" dirty="0">
                <a:effectLst/>
                <a:latin typeface="Calibri" panose="020F0502020204030204" pitchFamily="34" charset="0"/>
                <a:ea typeface="Calibri" panose="020F0502020204030204" pitchFamily="34" charset="0"/>
                <a:cs typeface="Times New Roman" panose="02020603050405020304" pitchFamily="18" charset="0"/>
              </a:rPr>
              <a:t>- </a:t>
            </a:r>
            <a:r>
              <a:rPr lang="en-AU" sz="2800" dirty="0">
                <a:effectLst/>
                <a:latin typeface="Calibri" panose="020F0502020204030204" pitchFamily="34" charset="0"/>
                <a:ea typeface="Calibri" panose="020F0502020204030204" pitchFamily="34" charset="0"/>
                <a:cs typeface="Times New Roman" panose="02020603050405020304" pitchFamily="18" charset="0"/>
              </a:rPr>
              <a:t>Scale for conducting MCS – national EEZ; across EEZs and within LMEs; production hotspots; vulnerable areas and fragile hotspots; Risk assessment of MCS threats  and careful management of scarce MCS resources; Relationship of MCS to EIAs and Strategic Environmental Assessments as critical tools for management and coordination of the Blue Economy; </a:t>
            </a:r>
            <a:r>
              <a:rPr lang="en-AU" sz="2800" dirty="0">
                <a:latin typeface="Calibri" panose="020F0502020204030204" pitchFamily="34" charset="0"/>
                <a:ea typeface="Calibri" panose="020F0502020204030204" pitchFamily="34" charset="0"/>
                <a:cs typeface="Times New Roman" panose="02020603050405020304" pitchFamily="18" charset="0"/>
              </a:rPr>
              <a:t>w</a:t>
            </a:r>
            <a:r>
              <a:rPr lang="en-AU" sz="2800" dirty="0">
                <a:effectLst/>
                <a:latin typeface="Calibri" panose="020F0502020204030204" pitchFamily="34" charset="0"/>
                <a:ea typeface="Calibri" panose="020F0502020204030204" pitchFamily="34" charset="0"/>
                <a:cs typeface="Times New Roman" panose="02020603050405020304" pitchFamily="18" charset="0"/>
              </a:rPr>
              <a:t>hat role does community play in different kinds of MCS</a:t>
            </a:r>
          </a:p>
          <a:p>
            <a:endParaRPr lang="en-AU" dirty="0"/>
          </a:p>
        </p:txBody>
      </p:sp>
    </p:spTree>
    <p:extLst>
      <p:ext uri="{BB962C8B-B14F-4D97-AF65-F5344CB8AC3E}">
        <p14:creationId xmlns:p14="http://schemas.microsoft.com/office/powerpoint/2010/main" val="667002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a:t>Other issues</a:t>
            </a:r>
          </a:p>
        </p:txBody>
      </p:sp>
      <p:sp>
        <p:nvSpPr>
          <p:cNvPr id="3" name="Content Placeholder 2"/>
          <p:cNvSpPr>
            <a:spLocks noGrp="1"/>
          </p:cNvSpPr>
          <p:nvPr>
            <p:ph idx="1"/>
          </p:nvPr>
        </p:nvSpPr>
        <p:spPr/>
        <p:txBody>
          <a:bodyPr/>
          <a:lstStyle/>
          <a:p>
            <a:pPr lvl="0"/>
            <a:r>
              <a:rPr lang="en-ZA" dirty="0"/>
              <a:t>Blue economy institutionalisation needs a whole of government approach and a very high level of coordination</a:t>
            </a:r>
          </a:p>
          <a:p>
            <a:r>
              <a:rPr lang="en-ZA" dirty="0"/>
              <a:t>Blue economy institutionalisation clarifies rights that people have but this also creates problems because different blue economy sectors want to protect their rights</a:t>
            </a:r>
          </a:p>
          <a:p>
            <a:r>
              <a:rPr lang="en-ZA" dirty="0"/>
              <a:t>Blue economy institutionalisation changes importance of environmental impact assessment and strategic environmental assessment</a:t>
            </a:r>
          </a:p>
          <a:p>
            <a:pPr lvl="0"/>
            <a:endParaRPr lang="en-ZA" dirty="0"/>
          </a:p>
          <a:p>
            <a:pPr marL="0" lvl="0" indent="0">
              <a:buNone/>
            </a:pPr>
            <a:endParaRPr lang="en-ZA" dirty="0"/>
          </a:p>
          <a:p>
            <a:endParaRPr lang="en-ZA" dirty="0"/>
          </a:p>
        </p:txBody>
      </p:sp>
    </p:spTree>
    <p:extLst>
      <p:ext uri="{BB962C8B-B14F-4D97-AF65-F5344CB8AC3E}">
        <p14:creationId xmlns:p14="http://schemas.microsoft.com/office/powerpoint/2010/main" val="26123993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docProps/app.xml><?xml version="1.0" encoding="utf-8"?>
<Properties xmlns="http://schemas.openxmlformats.org/officeDocument/2006/extended-properties" xmlns:vt="http://schemas.openxmlformats.org/officeDocument/2006/docPropsVTypes">
  <Template>Ion Boardroom</Template>
  <TotalTime>95</TotalTime>
  <Words>879</Words>
  <Application>Microsoft Office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Century Gothic</vt:lpstr>
      <vt:lpstr>Delicious-Roman</vt:lpstr>
      <vt:lpstr>Symbol</vt:lpstr>
      <vt:lpstr>Times New Roman</vt:lpstr>
      <vt:lpstr>Wingdings 3</vt:lpstr>
      <vt:lpstr>Ion Boardroom</vt:lpstr>
      <vt:lpstr>     </vt:lpstr>
      <vt:lpstr>What is the Blue Economy?</vt:lpstr>
      <vt:lpstr>  General Issues – International Instruments &amp; Blue Economy </vt:lpstr>
      <vt:lpstr> Core Biodiversity Instruments </vt:lpstr>
      <vt:lpstr>Supporting Instruments</vt:lpstr>
      <vt:lpstr>MCS in Bio-diversity and Blue Economy 1</vt:lpstr>
      <vt:lpstr>MCS in Bio-diversity and Blue Economy 2</vt:lpstr>
      <vt:lpstr>Other issues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Patricia</cp:lastModifiedBy>
  <cp:revision>5</cp:revision>
  <dcterms:created xsi:type="dcterms:W3CDTF">2021-12-05T16:14:57Z</dcterms:created>
  <dcterms:modified xsi:type="dcterms:W3CDTF">2021-12-09T12:25:48Z</dcterms:modified>
</cp:coreProperties>
</file>