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80" r:id="rId2"/>
    <p:sldId id="265" r:id="rId3"/>
    <p:sldId id="286" r:id="rId4"/>
    <p:sldId id="260" r:id="rId5"/>
    <p:sldId id="285" r:id="rId6"/>
    <p:sldId id="282" r:id="rId7"/>
    <p:sldId id="316" r:id="rId8"/>
    <p:sldId id="319" r:id="rId9"/>
    <p:sldId id="320" r:id="rId10"/>
    <p:sldId id="321" r:id="rId11"/>
    <p:sldId id="325" r:id="rId12"/>
    <p:sldId id="323" r:id="rId13"/>
    <p:sldId id="324" r:id="rId14"/>
    <p:sldId id="272" r:id="rId15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idibe, Aboubacar (FAONG)" initials="SA(" lastIdx="1" clrIdx="0">
    <p:extLst>
      <p:ext uri="{19B8F6BF-5375-455C-9EA6-DF929625EA0E}">
        <p15:presenceInfo xmlns:p15="http://schemas.microsoft.com/office/powerpoint/2012/main" userId="S::Aboubacar.Sidibe@fao.org::a997d68c-1857-432e-b82b-ccdb626313f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F81BD"/>
    <a:srgbClr val="3B12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08"/>
    <p:restoredTop sz="94630"/>
  </p:normalViewPr>
  <p:slideViewPr>
    <p:cSldViewPr>
      <p:cViewPr varScale="1">
        <p:scale>
          <a:sx n="68" d="100"/>
          <a:sy n="68" d="100"/>
        </p:scale>
        <p:origin x="1362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72362C-144B-430D-8E1E-EF998B59FB4C}" type="datetimeFigureOut">
              <a:rPr lang="fr-FR" smtClean="0"/>
              <a:t>07/12/2021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42C40F-0725-4F5B-B669-92718BC520A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44487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150030-6155-4D10-A834-CD66735C2A78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45380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41BA7E-257E-4DB6-BED9-5960A5211965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391625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 Project preparatory phase : 2004-2006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Implementation of the project </a:t>
            </a:r>
          </a:p>
          <a:p>
            <a:r>
              <a:rPr lang="en-US" sz="1200" dirty="0"/>
              <a:t>    started on 1 April 2010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FAO and UNEP (through the Abidjan Convention) represent GEF agencies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Allocation of GEF and contribution </a:t>
            </a:r>
          </a:p>
          <a:p>
            <a:r>
              <a:rPr lang="en-US" sz="1200" dirty="0"/>
              <a:t>    of countries and partners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200" dirty="0"/>
              <a:t>7 </a:t>
            </a:r>
            <a:r>
              <a:rPr lang="en-US" sz="1200" dirty="0"/>
              <a:t>Seven participating countries </a:t>
            </a:r>
          </a:p>
          <a:p>
            <a:r>
              <a:rPr lang="en-US" sz="1200" dirty="0"/>
              <a:t>    in Nord West Africa</a:t>
            </a:r>
          </a:p>
          <a:p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200" dirty="0"/>
              <a:t>RCU in Dakar, </a:t>
            </a:r>
            <a:r>
              <a:rPr lang="fr-FR" sz="1200" dirty="0" err="1"/>
              <a:t>Senegal</a:t>
            </a:r>
            <a:endParaRPr lang="fr-FR" sz="1200" dirty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41BA7E-257E-4DB6-BED9-5960A5211965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495801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 Project preparatory phase : 2004-2006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Implementation of the project </a:t>
            </a:r>
          </a:p>
          <a:p>
            <a:r>
              <a:rPr lang="en-US" sz="1200" dirty="0"/>
              <a:t>    started on 1 April 2010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FAO and UNEP (through the Abidjan Convention) represent GEF agencies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Allocation of GEF and contribution </a:t>
            </a:r>
          </a:p>
          <a:p>
            <a:r>
              <a:rPr lang="en-US" sz="1200" dirty="0"/>
              <a:t>    of countries and partners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200" dirty="0"/>
              <a:t>7 </a:t>
            </a:r>
            <a:r>
              <a:rPr lang="en-US" sz="1200" dirty="0"/>
              <a:t>Seven participating countries </a:t>
            </a:r>
          </a:p>
          <a:p>
            <a:r>
              <a:rPr lang="en-US" sz="1200" dirty="0"/>
              <a:t>    in Nord West Africa</a:t>
            </a:r>
          </a:p>
          <a:p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200" dirty="0"/>
              <a:t>RCU in Dakar, </a:t>
            </a:r>
            <a:r>
              <a:rPr lang="fr-FR" sz="1200" dirty="0" err="1"/>
              <a:t>Senegal</a:t>
            </a:r>
            <a:endParaRPr lang="fr-FR" sz="1200" dirty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41BA7E-257E-4DB6-BED9-5960A5211965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495801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 Project preparatory phase : 2004-2006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Implementation of the project </a:t>
            </a:r>
          </a:p>
          <a:p>
            <a:r>
              <a:rPr lang="en-US" sz="1200" dirty="0"/>
              <a:t>    started on 1 April 2010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FAO and UNEP (through the Abidjan Convention) represent GEF agencies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Allocation of GEF and contribution </a:t>
            </a:r>
          </a:p>
          <a:p>
            <a:r>
              <a:rPr lang="en-US" sz="1200" dirty="0"/>
              <a:t>    of countries and partners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200" dirty="0"/>
              <a:t>7 </a:t>
            </a:r>
            <a:r>
              <a:rPr lang="en-US" sz="1200" dirty="0"/>
              <a:t>Seven participating countries </a:t>
            </a:r>
          </a:p>
          <a:p>
            <a:r>
              <a:rPr lang="en-US" sz="1200" dirty="0"/>
              <a:t>    in Nord West Africa</a:t>
            </a:r>
          </a:p>
          <a:p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200" dirty="0"/>
              <a:t>RCU in Dakar, </a:t>
            </a:r>
            <a:r>
              <a:rPr lang="fr-FR" sz="1200" dirty="0" err="1"/>
              <a:t>Senegal</a:t>
            </a:r>
            <a:endParaRPr lang="fr-FR" sz="1200" dirty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41BA7E-257E-4DB6-BED9-5960A5211965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43872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 Project preparatory phase : 2004-2006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Implementation of the project </a:t>
            </a:r>
          </a:p>
          <a:p>
            <a:r>
              <a:rPr lang="en-US" sz="1200" dirty="0"/>
              <a:t>    started on 1 April 2010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FAO and UNEP (through the Abidjan Convention) represent GEF agencies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Allocation of GEF and contribution </a:t>
            </a:r>
          </a:p>
          <a:p>
            <a:r>
              <a:rPr lang="en-US" sz="1200" dirty="0"/>
              <a:t>    of countries and partners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200" dirty="0"/>
              <a:t>7 </a:t>
            </a:r>
            <a:r>
              <a:rPr lang="en-US" sz="1200" dirty="0"/>
              <a:t>Seven participating countries </a:t>
            </a:r>
          </a:p>
          <a:p>
            <a:r>
              <a:rPr lang="en-US" sz="1200" dirty="0"/>
              <a:t>    in Nord West Africa</a:t>
            </a:r>
          </a:p>
          <a:p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200" dirty="0"/>
              <a:t>RCU in Dakar, </a:t>
            </a:r>
            <a:r>
              <a:rPr lang="fr-FR" sz="1200" dirty="0" err="1"/>
              <a:t>Senegal</a:t>
            </a:r>
            <a:endParaRPr lang="fr-FR" sz="1200" dirty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41BA7E-257E-4DB6-BED9-5960A5211965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34902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 Project preparatory phase : 2004-2006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Implementation of the project </a:t>
            </a:r>
          </a:p>
          <a:p>
            <a:r>
              <a:rPr lang="en-US" sz="1200" dirty="0"/>
              <a:t>    started on 1 April 2010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FAO and UNEP (through the Abidjan Convention) represent GEF agencies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Allocation of GEF and contribution </a:t>
            </a:r>
          </a:p>
          <a:p>
            <a:r>
              <a:rPr lang="en-US" sz="1200" dirty="0"/>
              <a:t>    of countries and partners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200" dirty="0"/>
              <a:t>7 </a:t>
            </a:r>
            <a:r>
              <a:rPr lang="en-US" sz="1200" dirty="0"/>
              <a:t>Seven participating countries </a:t>
            </a:r>
          </a:p>
          <a:p>
            <a:r>
              <a:rPr lang="en-US" sz="1200" dirty="0"/>
              <a:t>    in Nord West Africa</a:t>
            </a:r>
          </a:p>
          <a:p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200" dirty="0"/>
              <a:t>RCU in Dakar, </a:t>
            </a:r>
            <a:r>
              <a:rPr lang="fr-FR" sz="1200" dirty="0" err="1"/>
              <a:t>Senegal</a:t>
            </a:r>
            <a:endParaRPr lang="fr-FR" sz="1200" dirty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41BA7E-257E-4DB6-BED9-5960A5211965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97070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 Project preparatory phase : 2004-2006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Implementation of the project </a:t>
            </a:r>
          </a:p>
          <a:p>
            <a:r>
              <a:rPr lang="en-US" sz="1200" dirty="0"/>
              <a:t>    started on 1 April 2010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FAO and UNEP (through the Abidjan Convention) represent GEF agencies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Allocation of GEF and contribution </a:t>
            </a:r>
          </a:p>
          <a:p>
            <a:r>
              <a:rPr lang="en-US" sz="1200" dirty="0"/>
              <a:t>    of countries and partners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200" dirty="0"/>
              <a:t>7 </a:t>
            </a:r>
            <a:r>
              <a:rPr lang="en-US" sz="1200" dirty="0"/>
              <a:t>Seven participating countries </a:t>
            </a:r>
          </a:p>
          <a:p>
            <a:r>
              <a:rPr lang="en-US" sz="1200" dirty="0"/>
              <a:t>    in Nord West Africa</a:t>
            </a:r>
          </a:p>
          <a:p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200" dirty="0"/>
              <a:t>RCU in Dakar, </a:t>
            </a:r>
            <a:r>
              <a:rPr lang="fr-FR" sz="1200" dirty="0" err="1"/>
              <a:t>Senegal</a:t>
            </a:r>
            <a:endParaRPr lang="fr-FR" sz="1200" dirty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41BA7E-257E-4DB6-BED9-5960A5211965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869083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 Project preparatory phase : 2004-2006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Implementation of the project </a:t>
            </a:r>
          </a:p>
          <a:p>
            <a:r>
              <a:rPr lang="en-US" sz="1200" dirty="0"/>
              <a:t>    started on 1 April 2010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FAO and UNEP (through the Abidjan Convention) represent GEF agencies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Allocation of GEF and contribution </a:t>
            </a:r>
          </a:p>
          <a:p>
            <a:r>
              <a:rPr lang="en-US" sz="1200" dirty="0"/>
              <a:t>    of countries and partners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200" dirty="0"/>
              <a:t>7 </a:t>
            </a:r>
            <a:r>
              <a:rPr lang="en-US" sz="1200" dirty="0"/>
              <a:t>Seven participating countries </a:t>
            </a:r>
          </a:p>
          <a:p>
            <a:r>
              <a:rPr lang="en-US" sz="1200" dirty="0"/>
              <a:t>    in Nord West Africa</a:t>
            </a:r>
          </a:p>
          <a:p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200" dirty="0"/>
              <a:t>RCU in Dakar, </a:t>
            </a:r>
            <a:r>
              <a:rPr lang="fr-FR" sz="1200" dirty="0" err="1"/>
              <a:t>Senegal</a:t>
            </a:r>
            <a:endParaRPr lang="fr-FR" sz="1200" dirty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41BA7E-257E-4DB6-BED9-5960A5211965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1018292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 Project preparatory phase : 2004-2006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Implementation of the project </a:t>
            </a:r>
          </a:p>
          <a:p>
            <a:r>
              <a:rPr lang="en-US" sz="1200" dirty="0"/>
              <a:t>    started on 1 April 2010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FAO and UNEP (through the Abidjan Convention) represent GEF agencies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Allocation of GEF and contribution </a:t>
            </a:r>
          </a:p>
          <a:p>
            <a:r>
              <a:rPr lang="en-US" sz="1200" dirty="0"/>
              <a:t>    of countries and partners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200" dirty="0"/>
              <a:t>7 </a:t>
            </a:r>
            <a:r>
              <a:rPr lang="en-US" sz="1200" dirty="0"/>
              <a:t>Seven participating countries </a:t>
            </a:r>
          </a:p>
          <a:p>
            <a:r>
              <a:rPr lang="en-US" sz="1200" dirty="0"/>
              <a:t>    in Nord West Africa</a:t>
            </a:r>
          </a:p>
          <a:p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200" dirty="0"/>
              <a:t>RCU in Dakar, </a:t>
            </a:r>
            <a:r>
              <a:rPr lang="fr-FR" sz="1200" dirty="0" err="1"/>
              <a:t>Senegal</a:t>
            </a:r>
            <a:endParaRPr lang="fr-FR" sz="1200" dirty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41BA7E-257E-4DB6-BED9-5960A5211965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3807123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 Project preparatory phase : 2004-2006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Implementation of the project </a:t>
            </a:r>
          </a:p>
          <a:p>
            <a:r>
              <a:rPr lang="en-US" sz="1200" dirty="0"/>
              <a:t>    started on 1 April 2010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FAO and UNEP (through the Abidjan Convention) represent GEF agencies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Allocation of GEF and contribution </a:t>
            </a:r>
          </a:p>
          <a:p>
            <a:r>
              <a:rPr lang="en-US" sz="1200" dirty="0"/>
              <a:t>    of countries and partners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200" dirty="0"/>
              <a:t>7 </a:t>
            </a:r>
            <a:r>
              <a:rPr lang="en-US" sz="1200" dirty="0"/>
              <a:t>Seven participating countries </a:t>
            </a:r>
          </a:p>
          <a:p>
            <a:r>
              <a:rPr lang="en-US" sz="1200" dirty="0"/>
              <a:t>    in Nord West Africa</a:t>
            </a:r>
          </a:p>
          <a:p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200" dirty="0"/>
              <a:t>RCU in Dakar, </a:t>
            </a:r>
            <a:r>
              <a:rPr lang="fr-FR" sz="1200" dirty="0" err="1"/>
              <a:t>Senegal</a:t>
            </a:r>
            <a:endParaRPr lang="fr-FR" sz="1200" dirty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41BA7E-257E-4DB6-BED9-5960A5211965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233314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 Project preparatory phase : 2004-2006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Implementation of the project </a:t>
            </a:r>
          </a:p>
          <a:p>
            <a:r>
              <a:rPr lang="en-US" sz="1200" dirty="0"/>
              <a:t>    started on 1 April 2010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FAO and UNEP (through the Abidjan Convention) represent GEF agencies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Allocation of GEF and contribution </a:t>
            </a:r>
          </a:p>
          <a:p>
            <a:r>
              <a:rPr lang="en-US" sz="1200" dirty="0"/>
              <a:t>    of countries and partners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200" dirty="0"/>
              <a:t>7 </a:t>
            </a:r>
            <a:r>
              <a:rPr lang="en-US" sz="1200" dirty="0"/>
              <a:t>Seven participating countries </a:t>
            </a:r>
          </a:p>
          <a:p>
            <a:r>
              <a:rPr lang="en-US" sz="1200" dirty="0"/>
              <a:t>    in Nord West Africa</a:t>
            </a:r>
          </a:p>
          <a:p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200" dirty="0"/>
              <a:t>RCU in Dakar, </a:t>
            </a:r>
            <a:r>
              <a:rPr lang="fr-FR" sz="1200" dirty="0" err="1"/>
              <a:t>Senegal</a:t>
            </a:r>
            <a:endParaRPr lang="fr-FR" sz="1200" dirty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41BA7E-257E-4DB6-BED9-5960A5211965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78009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 Project preparatory phase : 2004-2006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Implementation of the project </a:t>
            </a:r>
          </a:p>
          <a:p>
            <a:r>
              <a:rPr lang="en-US" sz="1200" dirty="0"/>
              <a:t>    started on 1 April 2010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FAO and UNEP (through the Abidjan Convention) represent GEF agencies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Allocation of GEF and contribution </a:t>
            </a:r>
          </a:p>
          <a:p>
            <a:r>
              <a:rPr lang="en-US" sz="1200" dirty="0"/>
              <a:t>    of countries and partners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200" dirty="0"/>
              <a:t>7 </a:t>
            </a:r>
            <a:r>
              <a:rPr lang="en-US" sz="1200" dirty="0"/>
              <a:t>Seven participating countries </a:t>
            </a:r>
          </a:p>
          <a:p>
            <a:r>
              <a:rPr lang="en-US" sz="1200" dirty="0"/>
              <a:t>    in Nord West Africa</a:t>
            </a:r>
          </a:p>
          <a:p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200" dirty="0"/>
              <a:t>RCU in Dakar, </a:t>
            </a:r>
            <a:r>
              <a:rPr lang="fr-FR" sz="1200" dirty="0" err="1"/>
              <a:t>Senegal</a:t>
            </a:r>
            <a:endParaRPr lang="fr-FR" sz="1200" dirty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41BA7E-257E-4DB6-BED9-5960A5211965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6664030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42C40F-0725-4F5B-B669-92718BC520AA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59638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8D941B-93E2-48C4-8EF4-6DEE950CFD16}" type="datetimeFigureOut">
              <a:rPr lang="fr-FR" smtClean="0"/>
              <a:t>07/12/2021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E905F-5064-414A-A35F-C600EB687B59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27609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8D941B-93E2-48C4-8EF4-6DEE950CFD16}" type="datetimeFigureOut">
              <a:rPr lang="fr-FR" smtClean="0"/>
              <a:t>07/12/2021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E905F-5064-414A-A35F-C600EB687B59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2746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8D941B-93E2-48C4-8EF4-6DEE950CFD16}" type="datetimeFigureOut">
              <a:rPr lang="fr-FR" smtClean="0"/>
              <a:t>07/12/2021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E905F-5064-414A-A35F-C600EB687B59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63902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8D941B-93E2-48C4-8EF4-6DEE950CFD16}" type="datetimeFigureOut">
              <a:rPr lang="fr-FR" smtClean="0"/>
              <a:t>07/12/2021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E905F-5064-414A-A35F-C600EB687B59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70162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8D941B-93E2-48C4-8EF4-6DEE950CFD16}" type="datetimeFigureOut">
              <a:rPr lang="fr-FR" smtClean="0"/>
              <a:t>07/12/2021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E905F-5064-414A-A35F-C600EB687B59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396039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8D941B-93E2-48C4-8EF4-6DEE950CFD16}" type="datetimeFigureOut">
              <a:rPr lang="fr-FR" smtClean="0"/>
              <a:t>07/12/2021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E905F-5064-414A-A35F-C600EB687B59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43260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8D941B-93E2-48C4-8EF4-6DEE950CFD16}" type="datetimeFigureOut">
              <a:rPr lang="fr-FR" smtClean="0"/>
              <a:t>07/12/2021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E905F-5064-414A-A35F-C600EB687B59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940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8D941B-93E2-48C4-8EF4-6DEE950CFD16}" type="datetimeFigureOut">
              <a:rPr lang="fr-FR" smtClean="0"/>
              <a:t>07/12/2021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E905F-5064-414A-A35F-C600EB687B59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189938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8D941B-93E2-48C4-8EF4-6DEE950CFD16}" type="datetimeFigureOut">
              <a:rPr lang="fr-FR" smtClean="0"/>
              <a:t>07/12/2021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E905F-5064-414A-A35F-C600EB687B59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03077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8D941B-93E2-48C4-8EF4-6DEE950CFD16}" type="datetimeFigureOut">
              <a:rPr lang="fr-FR" smtClean="0"/>
              <a:t>07/12/2021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E905F-5064-414A-A35F-C600EB687B59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778016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8D941B-93E2-48C4-8EF4-6DEE950CFD16}" type="datetimeFigureOut">
              <a:rPr lang="fr-FR" smtClean="0"/>
              <a:t>07/12/2021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E905F-5064-414A-A35F-C600EB687B59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63143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1520" y="0"/>
            <a:ext cx="8640960" cy="620688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A1F84-AF69-4F6E-83CC-7525BD27A3ED}" type="datetime1">
              <a:rPr lang="fr-SN" smtClean="0"/>
              <a:t>07/12/2021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Consultation EAF-Nansen, 30 septembre 2016, Praia, Cabo Verde               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8926A-9D8E-4689-AE00-C42AF94264E4}" type="slidenum">
              <a:rPr lang="fr-FR" smtClean="0"/>
              <a:pPr/>
              <a:t>‹#›</a:t>
            </a:fld>
            <a:endParaRPr lang="fr-FR"/>
          </a:p>
        </p:txBody>
      </p:sp>
      <p:sp>
        <p:nvSpPr>
          <p:cNvPr id="7" name="Espace réservé du contenu 6"/>
          <p:cNvSpPr>
            <a:spLocks noGrp="1"/>
          </p:cNvSpPr>
          <p:nvPr>
            <p:ph sz="quarter" idx="13"/>
          </p:nvPr>
        </p:nvSpPr>
        <p:spPr>
          <a:xfrm>
            <a:off x="0" y="620688"/>
            <a:ext cx="1116013" cy="6237312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4"/>
          </p:nvPr>
        </p:nvSpPr>
        <p:spPr>
          <a:xfrm>
            <a:off x="1116013" y="620713"/>
            <a:ext cx="8027987" cy="5761037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9759267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8D941B-93E2-48C4-8EF4-6DEE950CFD16}" type="datetimeFigureOut">
              <a:rPr lang="fr-FR" smtClean="0"/>
              <a:t>07/12/2021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2E905F-5064-414A-A35F-C600EB687B59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087025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emf"/><Relationship Id="rId3" Type="http://schemas.openxmlformats.org/officeDocument/2006/relationships/image" Target="../media/image2.PNG"/><Relationship Id="rId7" Type="http://schemas.openxmlformats.org/officeDocument/2006/relationships/image" Target="../media/image9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.emf"/><Relationship Id="rId5" Type="http://schemas.openxmlformats.org/officeDocument/2006/relationships/image" Target="../media/image7.emf"/><Relationship Id="rId4" Type="http://schemas.openxmlformats.org/officeDocument/2006/relationships/image" Target="../media/image6.e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emf"/><Relationship Id="rId3" Type="http://schemas.openxmlformats.org/officeDocument/2006/relationships/image" Target="../media/image2.PNG"/><Relationship Id="rId7" Type="http://schemas.openxmlformats.org/officeDocument/2006/relationships/image" Target="../media/image9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.emf"/><Relationship Id="rId5" Type="http://schemas.openxmlformats.org/officeDocument/2006/relationships/image" Target="../media/image7.emf"/><Relationship Id="rId4" Type="http://schemas.openxmlformats.org/officeDocument/2006/relationships/image" Target="../media/image6.e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emf"/><Relationship Id="rId3" Type="http://schemas.openxmlformats.org/officeDocument/2006/relationships/image" Target="../media/image2.PNG"/><Relationship Id="rId7" Type="http://schemas.openxmlformats.org/officeDocument/2006/relationships/image" Target="../media/image9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.emf"/><Relationship Id="rId5" Type="http://schemas.openxmlformats.org/officeDocument/2006/relationships/image" Target="../media/image7.emf"/><Relationship Id="rId4" Type="http://schemas.openxmlformats.org/officeDocument/2006/relationships/image" Target="../media/image6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51520" y="1988840"/>
            <a:ext cx="8582840" cy="1888850"/>
          </a:xfrm>
          <a:solidFill>
            <a:schemeClr val="accent1">
              <a:lumMod val="20000"/>
              <a:lumOff val="80000"/>
            </a:schemeClr>
          </a:solidFill>
          <a:ln>
            <a:solidFill>
              <a:schemeClr val="tx2"/>
            </a:solidFill>
          </a:ln>
        </p:spPr>
        <p:txBody>
          <a:bodyPr>
            <a:noAutofit/>
          </a:bodyPr>
          <a:lstStyle/>
          <a:p>
            <a:r>
              <a:rPr lang="en-US" sz="3400" b="1" dirty="0">
                <a:solidFill>
                  <a:schemeClr val="tx2"/>
                </a:solidFill>
              </a:rPr>
              <a:t>Contribution of CCLME’s Biodiversity and Ecosystem Conservation to African Blue Economy Strategy</a:t>
            </a:r>
            <a:endParaRPr lang="fr-FR" sz="3400" b="1" dirty="0">
              <a:solidFill>
                <a:schemeClr val="tx2"/>
              </a:solidFill>
              <a:highlight>
                <a:srgbClr val="FFFF00"/>
              </a:highlight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403648" y="4206900"/>
            <a:ext cx="6388732" cy="1094308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fr-FR" sz="2400" b="1" dirty="0">
                <a:solidFill>
                  <a:schemeClr val="tx1"/>
                </a:solidFill>
                <a:latin typeface="+mj-lt"/>
              </a:rPr>
              <a:t>Aboubacar Sidibé, PhD</a:t>
            </a:r>
          </a:p>
          <a:p>
            <a:pPr>
              <a:spcBef>
                <a:spcPts val="0"/>
              </a:spcBef>
            </a:pPr>
            <a:r>
              <a:rPr lang="fr-FR" sz="2000" dirty="0">
                <a:solidFill>
                  <a:schemeClr val="tx1"/>
                </a:solidFill>
                <a:latin typeface="+mj-lt"/>
              </a:rPr>
              <a:t>Chief Technical Adviser</a:t>
            </a:r>
          </a:p>
          <a:p>
            <a:pPr>
              <a:spcBef>
                <a:spcPts val="0"/>
              </a:spcBef>
            </a:pPr>
            <a:r>
              <a:rPr lang="fr-FR" sz="2000" dirty="0">
                <a:solidFill>
                  <a:schemeClr val="tx1"/>
                </a:solidFill>
                <a:latin typeface="+mj-lt"/>
              </a:rPr>
              <a:t>Regional Coordinator of CCLME Project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D208FC4-57B7-4DBA-BF32-B816BF57AF6D}"/>
              </a:ext>
            </a:extLst>
          </p:cNvPr>
          <p:cNvSpPr txBox="1"/>
          <p:nvPr/>
        </p:nvSpPr>
        <p:spPr>
          <a:xfrm>
            <a:off x="0" y="5734997"/>
            <a:ext cx="913067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</a:pPr>
            <a:r>
              <a:rPr lang="en-GB" sz="1800" b="1" dirty="0">
                <a:solidFill>
                  <a:srgbClr val="17365D"/>
                </a:solidFill>
                <a:effectLst/>
                <a:latin typeface="Candara" panose="020E0502030303020204" pitchFamily="34" charset="0"/>
                <a:ea typeface="Times New Roman" panose="02020603050405020304" pitchFamily="18" charset="0"/>
              </a:rPr>
              <a:t>Inception Workshop for the Swedish Funded Project ‘Conserving Biodiversity </a:t>
            </a:r>
          </a:p>
          <a:p>
            <a:pPr marL="0" marR="0" algn="ctr"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</a:pPr>
            <a:r>
              <a:rPr lang="en-GB" sz="1800" b="1" dirty="0">
                <a:solidFill>
                  <a:srgbClr val="17365D"/>
                </a:solidFill>
                <a:effectLst/>
                <a:latin typeface="Candara" panose="020E0502030303020204" pitchFamily="34" charset="0"/>
                <a:ea typeface="Times New Roman" panose="02020603050405020304" pitchFamily="18" charset="0"/>
              </a:rPr>
              <a:t>in African Blue Economy</a:t>
            </a:r>
            <a:endParaRPr lang="en-US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68F81D9-E321-4C2B-B944-808F985BE0EE}"/>
              </a:ext>
            </a:extLst>
          </p:cNvPr>
          <p:cNvSpPr txBox="1"/>
          <p:nvPr/>
        </p:nvSpPr>
        <p:spPr>
          <a:xfrm>
            <a:off x="2312014" y="6413266"/>
            <a:ext cx="4572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5945" marR="0" indent="-575945" algn="ctr"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</a:pPr>
            <a:r>
              <a:rPr lang="de-DE" sz="2000" b="1" i="1" dirty="0">
                <a:solidFill>
                  <a:srgbClr val="002060"/>
                </a:solidFill>
                <a:effectLst/>
                <a:latin typeface="Candara" panose="020E0502030303020204" pitchFamily="34" charset="0"/>
                <a:ea typeface="Calibri" panose="020F0502020204030204" pitchFamily="34" charset="0"/>
                <a:cs typeface="Leelawadee" panose="020B0502040204020203" pitchFamily="34" charset="-34"/>
              </a:rPr>
              <a:t>8th – 10th December 2021 – Kenya</a:t>
            </a:r>
            <a:endParaRPr lang="en-US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ED8B826-8861-46AA-B285-F474AAE8F1C8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0038" y="188640"/>
            <a:ext cx="1648426" cy="165618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age 10">
            <a:extLst>
              <a:ext uri="{FF2B5EF4-FFF2-40B4-BE49-F238E27FC236}">
                <a16:creationId xmlns:a16="http://schemas.microsoft.com/office/drawing/2014/main" id="{68A1CAB5-1DB9-4D88-AB30-F0434DEB993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886" y="44624"/>
            <a:ext cx="2036128" cy="1888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23419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44624"/>
            <a:ext cx="9144000" cy="5619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7" name="Connecteur droit 6"/>
          <p:cNvCxnSpPr/>
          <p:nvPr/>
        </p:nvCxnSpPr>
        <p:spPr>
          <a:xfrm>
            <a:off x="0" y="648824"/>
            <a:ext cx="91440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re 3"/>
          <p:cNvSpPr>
            <a:spLocks noGrp="1"/>
          </p:cNvSpPr>
          <p:nvPr>
            <p:ph type="title"/>
          </p:nvPr>
        </p:nvSpPr>
        <p:spPr>
          <a:xfrm>
            <a:off x="0" y="85001"/>
            <a:ext cx="9144000" cy="489451"/>
          </a:xfrm>
        </p:spPr>
        <p:txBody>
          <a:bodyPr>
            <a:noAutofit/>
          </a:bodyPr>
          <a:lstStyle/>
          <a:p>
            <a:pPr algn="l"/>
            <a:r>
              <a:rPr lang="fr-FR" sz="2800" b="1" dirty="0">
                <a:solidFill>
                  <a:schemeClr val="bg1"/>
                </a:solidFill>
              </a:rPr>
              <a:t>RECALL ON CCLME CONTEXT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F43F0374-C5E6-4822-933E-1B9F3D876DFC}"/>
              </a:ext>
            </a:extLst>
          </p:cNvPr>
          <p:cNvGrpSpPr/>
          <p:nvPr/>
        </p:nvGrpSpPr>
        <p:grpSpPr>
          <a:xfrm>
            <a:off x="4441422" y="791631"/>
            <a:ext cx="4630496" cy="4248469"/>
            <a:chOff x="107504" y="836713"/>
            <a:chExt cx="4838020" cy="3779067"/>
          </a:xfrm>
        </p:grpSpPr>
        <p:pic>
          <p:nvPicPr>
            <p:cNvPr id="14" name="Imagen 1">
              <a:extLst>
                <a:ext uri="{FF2B5EF4-FFF2-40B4-BE49-F238E27FC236}">
                  <a16:creationId xmlns:a16="http://schemas.microsoft.com/office/drawing/2014/main" id="{C46959E2-C6D6-45CB-BE03-626E23631248}"/>
                </a:ext>
              </a:extLst>
            </p:cNvPr>
            <p:cNvPicPr/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597"/>
            <a:stretch/>
          </p:blipFill>
          <p:spPr bwMode="auto">
            <a:xfrm>
              <a:off x="107504" y="836713"/>
              <a:ext cx="4838020" cy="3456382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D58C8154-7134-4DA0-A3B1-FBD08ADE4883}"/>
                </a:ext>
              </a:extLst>
            </p:cNvPr>
            <p:cNvSpPr txBox="1"/>
            <p:nvPr/>
          </p:nvSpPr>
          <p:spPr>
            <a:xfrm>
              <a:off x="107504" y="4266629"/>
              <a:ext cx="4838020" cy="3491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/>
                <a:t>CCLME Area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5C3796CE-6520-4BEC-98E1-FDF5077C79C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2759" y="6031098"/>
            <a:ext cx="781081" cy="78480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2C5CD125-E3E7-4E45-A9F6-0B82383F0ACA}"/>
              </a:ext>
            </a:extLst>
          </p:cNvPr>
          <p:cNvSpPr txBox="1"/>
          <p:nvPr/>
        </p:nvSpPr>
        <p:spPr>
          <a:xfrm>
            <a:off x="179512" y="758314"/>
            <a:ext cx="434535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The seven CCLME countries have a combined coastline of over </a:t>
            </a:r>
            <a:r>
              <a:rPr lang="en-US" sz="2200" b="1" dirty="0">
                <a:solidFill>
                  <a:srgbClr val="C00000"/>
                </a:solidFill>
              </a:rPr>
              <a:t>5,400 km and a maritime area of over 2 million km</a:t>
            </a:r>
            <a:r>
              <a:rPr lang="en-US" sz="2800" b="1" baseline="30000" dirty="0">
                <a:solidFill>
                  <a:srgbClr val="C00000"/>
                </a:solidFill>
              </a:rPr>
              <a:t>2</a:t>
            </a:r>
            <a:r>
              <a:rPr lang="en-US" sz="2200" b="1" dirty="0">
                <a:solidFill>
                  <a:srgbClr val="C00000"/>
                </a:solidFill>
              </a:rPr>
              <a:t> (EEZs).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FD08689-6727-402A-AB6E-3FDA40343136}"/>
              </a:ext>
            </a:extLst>
          </p:cNvPr>
          <p:cNvSpPr txBox="1"/>
          <p:nvPr/>
        </p:nvSpPr>
        <p:spPr>
          <a:xfrm>
            <a:off x="196363" y="2348880"/>
            <a:ext cx="4447645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The </a:t>
            </a:r>
            <a:r>
              <a:rPr lang="en-US" sz="2200" b="1" dirty="0">
                <a:solidFill>
                  <a:srgbClr val="C00000"/>
                </a:solidFill>
              </a:rPr>
              <a:t>majority (60%) of the 77.9 million inhabitants </a:t>
            </a:r>
            <a:r>
              <a:rPr lang="en-US" sz="2200" dirty="0"/>
              <a:t>(UNFPA, 2021) of the CCLM countries live in coastal areas where most of the cities and industrial infrastructure are located. The economy of most countries is based on </a:t>
            </a:r>
            <a:r>
              <a:rPr lang="en-US" sz="2200" b="1" dirty="0">
                <a:solidFill>
                  <a:srgbClr val="C00000"/>
                </a:solidFill>
              </a:rPr>
              <a:t>agriculture, fisheries and livestock</a:t>
            </a:r>
            <a:r>
              <a:rPr lang="en-US" sz="2200" dirty="0"/>
              <a:t>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C168A21-EE7E-41E4-83FF-AABAC1C18803}"/>
              </a:ext>
            </a:extLst>
          </p:cNvPr>
          <p:cNvSpPr txBox="1"/>
          <p:nvPr/>
        </p:nvSpPr>
        <p:spPr>
          <a:xfrm>
            <a:off x="251520" y="5366826"/>
            <a:ext cx="849694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The CCLM is known for its </a:t>
            </a:r>
            <a:r>
              <a:rPr lang="en-US" sz="2200" b="1" dirty="0">
                <a:solidFill>
                  <a:srgbClr val="C00000"/>
                </a:solidFill>
              </a:rPr>
              <a:t>high biological productivity </a:t>
            </a:r>
            <a:r>
              <a:rPr lang="en-US" sz="2200" dirty="0"/>
              <a:t>and supports important populations of </a:t>
            </a:r>
            <a:r>
              <a:rPr lang="en-US" sz="2200" b="1" dirty="0">
                <a:solidFill>
                  <a:srgbClr val="C00000"/>
                </a:solidFill>
              </a:rPr>
              <a:t>small pelagic, demersal and tuna species</a:t>
            </a:r>
            <a:r>
              <a:rPr lang="en-US" sz="2200" dirty="0"/>
              <a:t>, which together account for about </a:t>
            </a:r>
            <a:r>
              <a:rPr lang="en-US" sz="2200" b="1" dirty="0">
                <a:solidFill>
                  <a:srgbClr val="C00000"/>
                </a:solidFill>
              </a:rPr>
              <a:t>20-30% of the world's fishery production</a:t>
            </a:r>
            <a:r>
              <a:rPr lang="en-US" sz="22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075544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6808" y="44624"/>
            <a:ext cx="9144000" cy="8640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600" b="1" dirty="0">
                <a:solidFill>
                  <a:schemeClr val="bg1"/>
                </a:solidFill>
              </a:rPr>
              <a:t>RECALL ON CCLME CONTEXT: </a:t>
            </a:r>
            <a:r>
              <a:rPr lang="en-US" sz="2600" b="1" u="sng" dirty="0"/>
              <a:t>From the Transboundary Diagnostic Analysis (TDA) to the CCLME Strategic Action Program (SAP)</a:t>
            </a:r>
            <a:endParaRPr lang="fr-FR" sz="2600" b="1" u="sng" dirty="0"/>
          </a:p>
        </p:txBody>
      </p:sp>
      <p:cxnSp>
        <p:nvCxnSpPr>
          <p:cNvPr id="7" name="Connecteur droit 6"/>
          <p:cNvCxnSpPr>
            <a:cxnSpLocks/>
          </p:cNvCxnSpPr>
          <p:nvPr/>
        </p:nvCxnSpPr>
        <p:spPr>
          <a:xfrm>
            <a:off x="-7956" y="966660"/>
            <a:ext cx="91440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2759" y="6031098"/>
            <a:ext cx="781081" cy="784800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15076EA2-6250-4845-848A-1AA8D83F785F}"/>
              </a:ext>
            </a:extLst>
          </p:cNvPr>
          <p:cNvGrpSpPr/>
          <p:nvPr/>
        </p:nvGrpSpPr>
        <p:grpSpPr>
          <a:xfrm>
            <a:off x="166495" y="1142281"/>
            <a:ext cx="8807378" cy="2993440"/>
            <a:chOff x="179512" y="1123664"/>
            <a:chExt cx="8807378" cy="3025413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AF00F202-C44C-491F-ADF0-BC170FA238E4}"/>
                </a:ext>
              </a:extLst>
            </p:cNvPr>
            <p:cNvSpPr txBox="1"/>
            <p:nvPr/>
          </p:nvSpPr>
          <p:spPr>
            <a:xfrm>
              <a:off x="179512" y="1124744"/>
              <a:ext cx="5688632" cy="267765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85750" indent="-285750">
                <a:buFont typeface="Wingdings" panose="05000000000000000000" pitchFamily="2" charset="2"/>
                <a:buChar char="Ø"/>
              </a:pPr>
              <a:r>
                <a:rPr lang="en-US" sz="2400" dirty="0"/>
                <a:t>The GEF investment began with the development phase of a </a:t>
              </a:r>
              <a:r>
                <a:rPr lang="en-US" sz="2400" b="1" dirty="0">
                  <a:solidFill>
                    <a:srgbClr val="C00000"/>
                  </a:solidFill>
                </a:rPr>
                <a:t>Transboundary Diagnostic Analysis (TDA) of the CCLME </a:t>
              </a:r>
              <a:r>
                <a:rPr lang="en-US" sz="2400" dirty="0"/>
                <a:t>through the project "Protection of the Canary Current Large Marine Ecosystem (CCLME)", implemented from 2010 to 2017. </a:t>
              </a:r>
            </a:p>
          </p:txBody>
        </p:sp>
        <p:pic>
          <p:nvPicPr>
            <p:cNvPr id="16" name="Image 4">
              <a:extLst>
                <a:ext uri="{FF2B5EF4-FFF2-40B4-BE49-F238E27FC236}">
                  <a16:creationId xmlns:a16="http://schemas.microsoft.com/office/drawing/2014/main" id="{5D594278-F959-4D48-B361-A2D595927AB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94602" y="1123664"/>
              <a:ext cx="2592288" cy="3025413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9216826-58D0-4A5C-BB3A-2DEA6E88B8EA}"/>
              </a:ext>
            </a:extLst>
          </p:cNvPr>
          <p:cNvGrpSpPr/>
          <p:nvPr/>
        </p:nvGrpSpPr>
        <p:grpSpPr>
          <a:xfrm>
            <a:off x="194631" y="3764279"/>
            <a:ext cx="8337809" cy="2993440"/>
            <a:chOff x="144786" y="3499931"/>
            <a:chExt cx="8337809" cy="3025413"/>
          </a:xfrm>
        </p:grpSpPr>
        <p:pic>
          <p:nvPicPr>
            <p:cNvPr id="17" name="Image 5">
              <a:extLst>
                <a:ext uri="{FF2B5EF4-FFF2-40B4-BE49-F238E27FC236}">
                  <a16:creationId xmlns:a16="http://schemas.microsoft.com/office/drawing/2014/main" id="{5F4BE1FC-AB58-4612-8B17-635AC09575F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68144" y="3499931"/>
              <a:ext cx="2614451" cy="3025413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3A44B32-4FE4-41FA-BC1B-5BF54DADD747}"/>
                </a:ext>
              </a:extLst>
            </p:cNvPr>
            <p:cNvSpPr txBox="1"/>
            <p:nvPr/>
          </p:nvSpPr>
          <p:spPr>
            <a:xfrm>
              <a:off x="144786" y="3903345"/>
              <a:ext cx="5723358" cy="23083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Wingdings" panose="05000000000000000000" pitchFamily="2" charset="2"/>
                <a:buChar char="Ø"/>
              </a:pPr>
              <a:r>
                <a:rPr lang="en-US" sz="2400" dirty="0"/>
                <a:t>The TDA was the scientific basis for the elaboration of the </a:t>
              </a:r>
              <a:r>
                <a:rPr lang="en-US" sz="2400" b="1" dirty="0">
                  <a:solidFill>
                    <a:srgbClr val="C00000"/>
                  </a:solidFill>
                </a:rPr>
                <a:t>CCLME Strategic Action Program (SAP) in 2018 </a:t>
              </a:r>
              <a:r>
                <a:rPr lang="en-US" sz="2400" dirty="0"/>
                <a:t>to address CCLME degradation caused by overfishing, habitat modification, and water quality changes.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62060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>
            <a:cxnSpLocks/>
          </p:cNvCxnSpPr>
          <p:nvPr/>
        </p:nvCxnSpPr>
        <p:spPr>
          <a:xfrm>
            <a:off x="0" y="620688"/>
            <a:ext cx="91440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2759" y="6031098"/>
            <a:ext cx="781081" cy="784800"/>
          </a:xfrm>
          <a:prstGeom prst="rect">
            <a:avLst/>
          </a:prstGeom>
        </p:spPr>
      </p:pic>
      <p:sp>
        <p:nvSpPr>
          <p:cNvPr id="13" name="Titre 3">
            <a:extLst>
              <a:ext uri="{FF2B5EF4-FFF2-40B4-BE49-F238E27FC236}">
                <a16:creationId xmlns:a16="http://schemas.microsoft.com/office/drawing/2014/main" id="{C72C39A4-4BC9-421E-8401-72DACEA50A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136" y="56164"/>
            <a:ext cx="9093840" cy="541297"/>
          </a:xfrm>
          <a:solidFill>
            <a:schemeClr val="accent1"/>
          </a:solidFill>
        </p:spPr>
        <p:txBody>
          <a:bodyPr>
            <a:noAutofit/>
          </a:bodyPr>
          <a:lstStyle/>
          <a:p>
            <a:pPr algn="l"/>
            <a:r>
              <a:rPr lang="en-US" sz="2800" b="1" dirty="0">
                <a:solidFill>
                  <a:schemeClr val="bg1"/>
                </a:solidFill>
              </a:rPr>
              <a:t>Vision and Objectives of CCLME’s SAP</a:t>
            </a:r>
            <a:endParaRPr lang="fr-FR" sz="2800" b="1" dirty="0">
              <a:solidFill>
                <a:schemeClr val="bg1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D50EBD8-0C76-410B-A2BB-924360B37EF1}"/>
              </a:ext>
            </a:extLst>
          </p:cNvPr>
          <p:cNvSpPr txBox="1"/>
          <p:nvPr/>
        </p:nvSpPr>
        <p:spPr>
          <a:xfrm>
            <a:off x="35496" y="665658"/>
            <a:ext cx="9086480" cy="76944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854075" indent="-854075" algn="l"/>
            <a:r>
              <a:rPr lang="fr-FR" sz="2200" b="1" i="1" u="sng" strike="noStrike" baseline="0" dirty="0">
                <a:solidFill>
                  <a:srgbClr val="005BAB"/>
                </a:solidFill>
                <a:latin typeface="MyriadPro-It"/>
              </a:rPr>
              <a:t>Vision</a:t>
            </a:r>
            <a:r>
              <a:rPr lang="fr-FR" sz="2200" b="0" i="1" u="none" strike="noStrike" baseline="0" dirty="0">
                <a:solidFill>
                  <a:srgbClr val="005BAB"/>
                </a:solidFill>
                <a:latin typeface="MyriadPro-It"/>
              </a:rPr>
              <a:t>: </a:t>
            </a:r>
            <a:r>
              <a:rPr lang="en-US" sz="2200" b="0" i="1" u="none" strike="noStrike" baseline="0" dirty="0">
                <a:solidFill>
                  <a:srgbClr val="005BAB"/>
                </a:solidFill>
                <a:latin typeface="MyriadPro-It"/>
              </a:rPr>
              <a:t>A healthy ecosystem, sustainably managed, providing services and</a:t>
            </a:r>
          </a:p>
          <a:p>
            <a:pPr marL="854075" indent="4763" algn="l"/>
            <a:r>
              <a:rPr lang="en-US" sz="2200" b="0" i="1" u="none" strike="noStrike" baseline="0" dirty="0">
                <a:solidFill>
                  <a:srgbClr val="005BAB"/>
                </a:solidFill>
                <a:latin typeface="MyriadPro-It"/>
              </a:rPr>
              <a:t>equitable benefits for human well-being by 2030</a:t>
            </a:r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489992A5-9B25-4B99-9317-E9B8CB5255D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5483003"/>
              </p:ext>
            </p:extLst>
          </p:nvPr>
        </p:nvGraphicFramePr>
        <p:xfrm>
          <a:off x="48676" y="1472384"/>
          <a:ext cx="9017028" cy="53597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71680">
                  <a:extLst>
                    <a:ext uri="{9D8B030D-6E8A-4147-A177-3AD203B41FA5}">
                      <a16:colId xmlns:a16="http://schemas.microsoft.com/office/drawing/2014/main" val="3726593481"/>
                    </a:ext>
                  </a:extLst>
                </a:gridCol>
                <a:gridCol w="146365">
                  <a:extLst>
                    <a:ext uri="{9D8B030D-6E8A-4147-A177-3AD203B41FA5}">
                      <a16:colId xmlns:a16="http://schemas.microsoft.com/office/drawing/2014/main" val="3356835813"/>
                    </a:ext>
                  </a:extLst>
                </a:gridCol>
                <a:gridCol w="2566490">
                  <a:extLst>
                    <a:ext uri="{9D8B030D-6E8A-4147-A177-3AD203B41FA5}">
                      <a16:colId xmlns:a16="http://schemas.microsoft.com/office/drawing/2014/main" val="1617871356"/>
                    </a:ext>
                  </a:extLst>
                </a:gridCol>
                <a:gridCol w="287632">
                  <a:extLst>
                    <a:ext uri="{9D8B030D-6E8A-4147-A177-3AD203B41FA5}">
                      <a16:colId xmlns:a16="http://schemas.microsoft.com/office/drawing/2014/main" val="455533077"/>
                    </a:ext>
                  </a:extLst>
                </a:gridCol>
                <a:gridCol w="3044861">
                  <a:extLst>
                    <a:ext uri="{9D8B030D-6E8A-4147-A177-3AD203B41FA5}">
                      <a16:colId xmlns:a16="http://schemas.microsoft.com/office/drawing/2014/main" val="1339198523"/>
                    </a:ext>
                  </a:extLst>
                </a:gridCol>
              </a:tblGrid>
              <a:tr h="372908">
                <a:tc gridSpan="2"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Living marine resources</a:t>
                      </a:r>
                    </a:p>
                  </a:txBody>
                  <a:tcPr marT="50292" marB="50292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2000" b="1" i="0" u="none" strike="noStrike" kern="1200" baseline="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Habitats</a:t>
                      </a:r>
                      <a:endParaRPr lang="en-US" sz="2000" dirty="0"/>
                    </a:p>
                  </a:txBody>
                  <a:tcPr marT="50292" marB="50292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0" u="none" strike="noStrike" kern="1200" baseline="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Water quality</a:t>
                      </a:r>
                      <a:endParaRPr lang="en-US" sz="2000" dirty="0"/>
                    </a:p>
                  </a:txBody>
                  <a:tcPr marT="50292" marB="50292" anchor="ctr"/>
                </a:tc>
                <a:extLst>
                  <a:ext uri="{0D108BD9-81ED-4DB2-BD59-A6C34878D82A}">
                    <a16:rowId xmlns:a16="http://schemas.microsoft.com/office/drawing/2014/main" val="839614448"/>
                  </a:ext>
                </a:extLst>
              </a:tr>
              <a:tr h="372908">
                <a:tc gridSpan="5"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Ecosystem quality objective</a:t>
                      </a:r>
                    </a:p>
                  </a:txBody>
                  <a:tcPr marT="50292" marB="50292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8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17185623"/>
                  </a:ext>
                </a:extLst>
              </a:tr>
              <a:tr h="110190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Sustainably manage fisheries, restore degraded fish stocks and reduce threats to vulnerable species by 2030</a:t>
                      </a:r>
                    </a:p>
                  </a:txBody>
                  <a:tcPr marT="50292" marB="50292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Rehabilitate and/or preserve critical habitats in marine and coastal areas by 2030</a:t>
                      </a:r>
                      <a:endParaRPr lang="en-US" sz="1800" dirty="0"/>
                    </a:p>
                  </a:txBody>
                  <a:tcPr marT="50292" marB="50292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fr-FR" sz="17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Réhabiliter et/ou préserver les habitats critiques des zones marines et côtières à l’horizon 2030</a:t>
                      </a:r>
                      <a:endParaRPr lang="en-US" sz="1700" dirty="0"/>
                    </a:p>
                  </a:txBody>
                  <a:tcPr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Ensure that the water quality of the CCLME is of a high standard and contributing to the good health of the ecosystem by 2030</a:t>
                      </a:r>
                      <a:endParaRPr lang="en-US" sz="1800" dirty="0"/>
                    </a:p>
                  </a:txBody>
                  <a:tcPr marT="50292" marB="50292" anchor="ctr"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en-US" sz="17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Ensure that the water quality of the CCLME is of a high standard and contributing to the good health of the ecosystem by 2030</a:t>
                      </a:r>
                      <a:endParaRPr lang="en-US" sz="170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5842787"/>
                  </a:ext>
                </a:extLst>
              </a:tr>
              <a:tr h="344870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/>
                        <a:t>Specific objectives</a:t>
                      </a:r>
                    </a:p>
                  </a:txBody>
                  <a:tcPr marT="50292" marB="50292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8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Specific objectives</a:t>
                      </a:r>
                      <a:endParaRPr lang="en-US" sz="1800" b="1" dirty="0"/>
                    </a:p>
                  </a:txBody>
                  <a:tcPr marT="50292" marB="50292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en-US" sz="18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Objectifs spécifiques</a:t>
                      </a:r>
                      <a:endParaRPr lang="en-US" b="1" dirty="0"/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8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Specific objectives</a:t>
                      </a:r>
                      <a:endParaRPr lang="en-US" sz="1800" b="1" dirty="0"/>
                    </a:p>
                  </a:txBody>
                  <a:tcPr marT="50292" marB="50292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en-US" sz="1800" b="1" i="0" u="none" strike="noStrike" kern="1200" baseline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Objectifs spécifiques</a:t>
                      </a:r>
                      <a:endParaRPr lang="en-US" b="1" dirty="0"/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4767197"/>
                  </a:ext>
                </a:extLst>
              </a:tr>
              <a:tr h="2976254">
                <a:tc>
                  <a:txBody>
                    <a:bodyPr/>
                    <a:lstStyle/>
                    <a:p>
                      <a:pPr marL="225425" indent="-225425">
                        <a:buFont typeface="+mj-lt"/>
                        <a:buAutoNum type="arabicPeriod"/>
                      </a:pPr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Sustainably manage and restore the small pelagic resources.</a:t>
                      </a:r>
                    </a:p>
                    <a:p>
                      <a:pPr marL="225425" indent="-225425">
                        <a:buFont typeface="+mj-lt"/>
                        <a:buAutoNum type="arabicPeriod"/>
                      </a:pPr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Sustainably manage and restore the demersal resources.</a:t>
                      </a:r>
                    </a:p>
                    <a:p>
                      <a:pPr marL="225425" indent="-225425">
                        <a:buFont typeface="+mj-lt"/>
                        <a:buAutoNum type="arabicPeriod"/>
                      </a:pPr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Reduce threats to vulnerable species and mitigate their impacts.</a:t>
                      </a:r>
                      <a:endParaRPr lang="en-US" sz="1800" dirty="0"/>
                    </a:p>
                  </a:txBody>
                  <a:tcPr marT="50292" marB="50292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25425" indent="-225425">
                        <a:buFont typeface="+mj-lt"/>
                        <a:buAutoNum type="arabicPeriod"/>
                      </a:pPr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Restore and conserve mangroves.</a:t>
                      </a:r>
                    </a:p>
                    <a:p>
                      <a:pPr marL="225425" indent="-225425">
                        <a:buFont typeface="+mj-lt"/>
                        <a:buAutoNum type="arabicPeriod"/>
                      </a:pPr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Sustainably manage and conserve marine and coastal wetlands.</a:t>
                      </a:r>
                    </a:p>
                    <a:p>
                      <a:pPr marL="225425" indent="-225425">
                        <a:buFont typeface="+mj-lt"/>
                        <a:buAutoNum type="arabicPeriod"/>
                      </a:pPr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Reduce the negative impacts of human activities on the seabed and other critical habitats.</a:t>
                      </a:r>
                      <a:endParaRPr lang="en-US" sz="1800" dirty="0"/>
                    </a:p>
                  </a:txBody>
                  <a:tcPr marT="50292" marB="50292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225425" indent="-225425"/>
                      <a:r>
                        <a:rPr lang="fr-FR" sz="17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1. Restaurer et conserver les </a:t>
                      </a:r>
                      <a:r>
                        <a:rPr lang="en-US" sz="17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mangroves.</a:t>
                      </a:r>
                    </a:p>
                    <a:p>
                      <a:pPr marL="165100" indent="-165100"/>
                      <a:r>
                        <a:rPr lang="fr-FR" sz="17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2. Gérer durablement et conserver les zones humides marines et </a:t>
                      </a:r>
                      <a:r>
                        <a:rPr lang="en-US" sz="17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côtières.</a:t>
                      </a:r>
                    </a:p>
                    <a:p>
                      <a:r>
                        <a:rPr lang="fr-FR" sz="17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3. Réduire les impacts néfastes des activités humaines sur les fonds marins et les autres habitats </a:t>
                      </a:r>
                      <a:r>
                        <a:rPr lang="en-US" sz="17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critiques.</a:t>
                      </a:r>
                      <a:endParaRPr lang="en-US" sz="1700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342900" indent="-342900" algn="l">
                        <a:buFont typeface="+mj-lt"/>
                        <a:buAutoNum type="arabicPeriod"/>
                      </a:pPr>
                      <a:r>
                        <a:rPr lang="en-US" sz="1800" dirty="0"/>
                        <a:t>Mitigate the negative impacts of human activities on coastal processes and sediment dynamics.</a:t>
                      </a:r>
                    </a:p>
                    <a:p>
                      <a:pPr marL="342900" indent="-342900" algn="l">
                        <a:buFont typeface="+mj-lt"/>
                        <a:buAutoNum type="arabicPeriod"/>
                      </a:pPr>
                      <a:r>
                        <a:rPr lang="en-US" sz="1800" dirty="0"/>
                        <a:t>Combat alien invasive species.</a:t>
                      </a:r>
                    </a:p>
                    <a:p>
                      <a:pPr marL="342900" indent="-342900" algn="l">
                        <a:buFont typeface="+mj-lt"/>
                        <a:buAutoNum type="arabicPeriod"/>
                      </a:pPr>
                      <a:r>
                        <a:rPr lang="en-US" sz="1800" dirty="0"/>
                        <a:t>Monitor and control the sources and levels of different types of pollution in the marine and coastal environment.</a:t>
                      </a:r>
                    </a:p>
                  </a:txBody>
                  <a:tcPr marT="50292" marB="50292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225425" indent="-225425" algn="l"/>
                      <a:r>
                        <a:rPr lang="fr-FR" sz="1700" dirty="0"/>
                        <a:t>1. Atténuer les impacts néfastes des activités humaines sur les processus côtiers et la</a:t>
                      </a:r>
                    </a:p>
                    <a:p>
                      <a:pPr algn="l"/>
                      <a:r>
                        <a:rPr lang="fr-FR" sz="1700" dirty="0"/>
                        <a:t>     dynamique sédimentaire.</a:t>
                      </a:r>
                    </a:p>
                    <a:p>
                      <a:pPr marL="165100" indent="-165100" algn="l"/>
                      <a:r>
                        <a:rPr lang="fr-FR" sz="1700" dirty="0"/>
                        <a:t>2. Lutter contre les espèces exotiques invasives.</a:t>
                      </a:r>
                    </a:p>
                    <a:p>
                      <a:pPr marL="225425" indent="-225425" algn="l"/>
                      <a:r>
                        <a:rPr lang="fr-FR" sz="1700" dirty="0"/>
                        <a:t>3. Suivre et contrôler les sources et les niveaux des différents types de pollution au sein du milieu marin et côtier.</a:t>
                      </a:r>
                      <a:endParaRPr lang="en-US" sz="1700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32381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016708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0" y="-27384"/>
            <a:ext cx="9093840" cy="562074"/>
          </a:xfrm>
          <a:solidFill>
            <a:schemeClr val="accent1"/>
          </a:solidFill>
        </p:spPr>
        <p:txBody>
          <a:bodyPr>
            <a:noAutofit/>
          </a:bodyPr>
          <a:lstStyle/>
          <a:p>
            <a:pPr algn="l"/>
            <a:r>
              <a:rPr lang="fr-FR" sz="2800" b="1" dirty="0">
                <a:solidFill>
                  <a:schemeClr val="bg1"/>
                </a:solidFill>
              </a:rPr>
              <a:t>Implementation of Strategic Action Program (SAP) of CCLME </a:t>
            </a:r>
            <a:endParaRPr lang="fr-FR" sz="3200" b="1" dirty="0">
              <a:solidFill>
                <a:schemeClr val="bg1"/>
              </a:solidFill>
            </a:endParaRPr>
          </a:p>
        </p:txBody>
      </p:sp>
      <p:cxnSp>
        <p:nvCxnSpPr>
          <p:cNvPr id="7" name="Connecteur droit 6"/>
          <p:cNvCxnSpPr>
            <a:cxnSpLocks/>
          </p:cNvCxnSpPr>
          <p:nvPr/>
        </p:nvCxnSpPr>
        <p:spPr>
          <a:xfrm>
            <a:off x="-14068" y="578484"/>
            <a:ext cx="91440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2759" y="6031098"/>
            <a:ext cx="781081" cy="7848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4AFE3DF-950F-4B5A-B7E9-CB8051B75B1D}"/>
              </a:ext>
            </a:extLst>
          </p:cNvPr>
          <p:cNvSpPr txBox="1"/>
          <p:nvPr/>
        </p:nvSpPr>
        <p:spPr>
          <a:xfrm>
            <a:off x="107504" y="707792"/>
            <a:ext cx="8914328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200" u="sng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Development of the Project (MSP)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en-US" sz="2200" b="1" i="1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Sustainable Management of the Canary Current Large Marine Ecosystem (CCLME) - initial support to the implementation of the Strategic Action Program (PAS)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" for the transition phase aims to create favorable conditions for the effective implementation of the CCLME’s SAP</a:t>
            </a:r>
            <a:endParaRPr lang="fr-FR" sz="2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7D30DDA-D8CF-4369-A786-056145FEE89E}"/>
              </a:ext>
            </a:extLst>
          </p:cNvPr>
          <p:cNvSpPr txBox="1"/>
          <p:nvPr/>
        </p:nvSpPr>
        <p:spPr>
          <a:xfrm>
            <a:off x="323528" y="5589240"/>
            <a:ext cx="871296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The expected duration of this transition phase is </a:t>
            </a:r>
            <a:r>
              <a:rPr lang="en-US" sz="2200" b="1" dirty="0">
                <a:solidFill>
                  <a:srgbClr val="C00000"/>
                </a:solidFill>
              </a:rPr>
              <a:t>18 months with FAO serving</a:t>
            </a:r>
            <a:r>
              <a:rPr lang="en-US" sz="2200" dirty="0"/>
              <a:t> as implementation agency of GEF.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B167FA7-80C2-4CAA-A545-AB6B48A27C94}"/>
              </a:ext>
            </a:extLst>
          </p:cNvPr>
          <p:cNvSpPr txBox="1"/>
          <p:nvPr/>
        </p:nvSpPr>
        <p:spPr>
          <a:xfrm>
            <a:off x="190437" y="2652008"/>
            <a:ext cx="8712966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200" dirty="0"/>
              <a:t>The CCLME Project is unique in its </a:t>
            </a:r>
            <a:r>
              <a:rPr lang="en-US" sz="2200" b="1" dirty="0">
                <a:solidFill>
                  <a:srgbClr val="C00000"/>
                </a:solidFill>
              </a:rPr>
              <a:t>strategic combination </a:t>
            </a:r>
            <a:r>
              <a:rPr lang="en-US" sz="2200" dirty="0"/>
              <a:t>of fisheries and environmental governance frameworks and will enable the participating countries to address priority transboundary concerns on </a:t>
            </a:r>
            <a:r>
              <a:rPr lang="en-US" sz="2200" b="1" dirty="0">
                <a:solidFill>
                  <a:srgbClr val="C00000"/>
                </a:solidFill>
              </a:rPr>
              <a:t>declining fisheries, biodiversity and ecosystem degradation and water quality deterioration</a:t>
            </a:r>
            <a:r>
              <a:rPr lang="en-US" sz="2200" dirty="0"/>
              <a:t>.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48FDCB0-4384-42AF-B2D5-BC813E51273F}"/>
              </a:ext>
            </a:extLst>
          </p:cNvPr>
          <p:cNvSpPr txBox="1"/>
          <p:nvPr/>
        </p:nvSpPr>
        <p:spPr>
          <a:xfrm>
            <a:off x="213317" y="4603775"/>
            <a:ext cx="828123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200" dirty="0"/>
              <a:t>It will </a:t>
            </a:r>
            <a:r>
              <a:rPr lang="en-US" sz="2200" b="1" dirty="0">
                <a:solidFill>
                  <a:srgbClr val="C00000"/>
                </a:solidFill>
              </a:rPr>
              <a:t>promote cooperation between the partners </a:t>
            </a:r>
            <a:r>
              <a:rPr lang="en-US" sz="2200" dirty="0"/>
              <a:t>of the project and </a:t>
            </a:r>
            <a:r>
              <a:rPr lang="en-US" sz="2200" b="1" dirty="0">
                <a:solidFill>
                  <a:srgbClr val="C00000"/>
                </a:solidFill>
              </a:rPr>
              <a:t>monitor the state of the CCLME </a:t>
            </a:r>
            <a:r>
              <a:rPr lang="en-US" sz="2200" dirty="0"/>
              <a:t>based on scientific results.</a:t>
            </a:r>
          </a:p>
        </p:txBody>
      </p:sp>
    </p:spTree>
    <p:extLst>
      <p:ext uri="{BB962C8B-B14F-4D97-AF65-F5344CB8AC3E}">
        <p14:creationId xmlns:p14="http://schemas.microsoft.com/office/powerpoint/2010/main" val="2735489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35496" y="-27384"/>
            <a:ext cx="9093840" cy="502901"/>
          </a:xfrm>
          <a:solidFill>
            <a:schemeClr val="accent1"/>
          </a:solidFill>
        </p:spPr>
        <p:txBody>
          <a:bodyPr>
            <a:noAutofit/>
          </a:bodyPr>
          <a:lstStyle/>
          <a:p>
            <a:pPr algn="l"/>
            <a:r>
              <a:rPr lang="fr-FR" sz="2800" b="1" dirty="0">
                <a:solidFill>
                  <a:schemeClr val="bg1"/>
                </a:solidFill>
              </a:rPr>
              <a:t>Contribution of CCLME to African Blue Economy Strategy</a:t>
            </a:r>
          </a:p>
        </p:txBody>
      </p:sp>
      <p:cxnSp>
        <p:nvCxnSpPr>
          <p:cNvPr id="7" name="Connecteur droit 6"/>
          <p:cNvCxnSpPr>
            <a:cxnSpLocks/>
          </p:cNvCxnSpPr>
          <p:nvPr/>
        </p:nvCxnSpPr>
        <p:spPr>
          <a:xfrm>
            <a:off x="0" y="530748"/>
            <a:ext cx="91440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2759" y="6031098"/>
            <a:ext cx="781081" cy="784800"/>
          </a:xfrm>
          <a:prstGeom prst="rect">
            <a:avLst/>
          </a:prstGeom>
        </p:spPr>
      </p:pic>
      <p:grpSp>
        <p:nvGrpSpPr>
          <p:cNvPr id="41" name="Group 40">
            <a:extLst>
              <a:ext uri="{FF2B5EF4-FFF2-40B4-BE49-F238E27FC236}">
                <a16:creationId xmlns:a16="http://schemas.microsoft.com/office/drawing/2014/main" id="{FF450492-E154-458E-B46A-A341664462AA}"/>
              </a:ext>
            </a:extLst>
          </p:cNvPr>
          <p:cNvGrpSpPr/>
          <p:nvPr/>
        </p:nvGrpSpPr>
        <p:grpSpPr>
          <a:xfrm>
            <a:off x="171299" y="692696"/>
            <a:ext cx="8793189" cy="6001643"/>
            <a:chOff x="99290" y="692696"/>
            <a:chExt cx="8793189" cy="6001643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15A3079B-925B-470A-9BEA-212AABBED563}"/>
                </a:ext>
              </a:extLst>
            </p:cNvPr>
            <p:cNvSpPr txBox="1"/>
            <p:nvPr/>
          </p:nvSpPr>
          <p:spPr>
            <a:xfrm>
              <a:off x="5307438" y="1556792"/>
              <a:ext cx="3585041" cy="4206601"/>
            </a:xfrm>
            <a:prstGeom prst="rect">
              <a:avLst/>
            </a:prstGeom>
            <a:solidFill>
              <a:srgbClr val="00B0F0"/>
            </a:solidFill>
          </p:spPr>
          <p:txBody>
            <a:bodyPr wrap="square">
              <a:spAutoFit/>
            </a:bodyPr>
            <a:lstStyle/>
            <a:p>
              <a:pPr marL="0" marR="0">
                <a:lnSpc>
                  <a:spcPct val="112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sz="2400" dirty="0">
                  <a:solidFill>
                    <a:srgbClr val="000000"/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P</a:t>
              </a:r>
              <a:r>
                <a:rPr lang="en-US" sz="2400" dirty="0">
                  <a:solidFill>
                    <a:srgbClr val="000000"/>
                  </a:solidFill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rotection and conservation of aquatic biodiversity and ecosystems in Africa Blue Economy Strategy  (ABES):</a:t>
              </a:r>
            </a:p>
            <a:p>
              <a:pPr marL="280988" marR="0" indent="-280988">
                <a:lnSpc>
                  <a:spcPct val="112000"/>
                </a:lnSpc>
                <a:spcBef>
                  <a:spcPts val="0"/>
                </a:spcBef>
                <a:spcAft>
                  <a:spcPts val="0"/>
                </a:spcAft>
                <a:buFont typeface="Wingdings" panose="05000000000000000000" pitchFamily="2" charset="2"/>
                <a:buChar char="§"/>
                <a:tabLst>
                  <a:tab pos="225425" algn="l"/>
                </a:tabLst>
              </a:pPr>
              <a:r>
                <a:rPr lang="en-US" sz="2400" dirty="0">
                  <a:solidFill>
                    <a:srgbClr val="000000"/>
                  </a:solidFill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Fishery and Aquaculture, </a:t>
              </a:r>
            </a:p>
            <a:p>
              <a:pPr marL="280988" marR="0" indent="-280988">
                <a:lnSpc>
                  <a:spcPct val="112000"/>
                </a:lnSpc>
                <a:spcBef>
                  <a:spcPts val="0"/>
                </a:spcBef>
                <a:spcAft>
                  <a:spcPts val="0"/>
                </a:spcAft>
                <a:buFont typeface="Wingdings" panose="05000000000000000000" pitchFamily="2" charset="2"/>
                <a:buChar char="§"/>
                <a:tabLst>
                  <a:tab pos="225425" algn="l"/>
                </a:tabLst>
              </a:pPr>
              <a:r>
                <a:rPr lang="en-US" sz="2400" dirty="0">
                  <a:solidFill>
                    <a:srgbClr val="000000"/>
                  </a:solidFill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Shipping and maritime trade, </a:t>
              </a:r>
            </a:p>
            <a:p>
              <a:pPr marL="280988" marR="0" indent="-280988">
                <a:lnSpc>
                  <a:spcPct val="112000"/>
                </a:lnSpc>
                <a:spcBef>
                  <a:spcPts val="0"/>
                </a:spcBef>
                <a:spcAft>
                  <a:spcPts val="0"/>
                </a:spcAft>
                <a:buFont typeface="Wingdings" panose="05000000000000000000" pitchFamily="2" charset="2"/>
                <a:buChar char="§"/>
                <a:tabLst>
                  <a:tab pos="225425" algn="l"/>
                </a:tabLst>
              </a:pPr>
              <a:r>
                <a:rPr lang="en-US" sz="2400" dirty="0">
                  <a:solidFill>
                    <a:srgbClr val="000000"/>
                  </a:solidFill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Energy and mining.</a:t>
              </a:r>
            </a:p>
            <a:p>
              <a:pPr marL="280988" marR="0" indent="-280988">
                <a:lnSpc>
                  <a:spcPct val="112000"/>
                </a:lnSpc>
                <a:spcBef>
                  <a:spcPts val="0"/>
                </a:spcBef>
                <a:spcAft>
                  <a:spcPts val="0"/>
                </a:spcAft>
                <a:buFont typeface="Wingdings" panose="05000000000000000000" pitchFamily="2" charset="2"/>
                <a:buChar char="§"/>
                <a:tabLst>
                  <a:tab pos="225425" algn="l"/>
                </a:tabLst>
              </a:pPr>
              <a:r>
                <a:rPr lang="en-US" sz="2400" dirty="0">
                  <a:solidFill>
                    <a:srgbClr val="000000"/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Coastal tourism</a:t>
              </a:r>
              <a:endParaRPr lang="en-US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4493B165-D592-4CBE-B228-6FAD2261D77A}"/>
                </a:ext>
              </a:extLst>
            </p:cNvPr>
            <p:cNvSpPr txBox="1"/>
            <p:nvPr/>
          </p:nvSpPr>
          <p:spPr>
            <a:xfrm>
              <a:off x="99290" y="692696"/>
              <a:ext cx="3737273" cy="6001643"/>
            </a:xfrm>
            <a:prstGeom prst="rect">
              <a:avLst/>
            </a:prstGeom>
            <a:solidFill>
              <a:srgbClr val="92D050"/>
            </a:solidFill>
          </p:spPr>
          <p:txBody>
            <a:bodyPr wrap="square" rtlCol="0">
              <a:spAutoFit/>
            </a:bodyPr>
            <a:lstStyle/>
            <a:p>
              <a:r>
                <a:rPr lang="en-US" sz="2400" dirty="0"/>
                <a:t>Sustainable Management of the Canary Current Large Marine Ecosystem (CCLME) : </a:t>
              </a:r>
            </a:p>
            <a:p>
              <a:pPr marL="285750" indent="-285750">
                <a:buFont typeface="Wingdings" panose="05000000000000000000" pitchFamily="2" charset="2"/>
                <a:buChar char="§"/>
              </a:pPr>
              <a:r>
                <a:rPr lang="en-US" sz="2400" dirty="0"/>
                <a:t>Restore degraded fish stocks and reduce threats to vulnerable species (Biodiversity) </a:t>
              </a:r>
            </a:p>
            <a:p>
              <a:pPr marL="285750" indent="-285750">
                <a:buFont typeface="Wingdings" panose="05000000000000000000" pitchFamily="2" charset="2"/>
                <a:buChar char="§"/>
              </a:pPr>
              <a:r>
                <a:rPr lang="en-US" sz="2400" dirty="0"/>
                <a:t>Rehabilitate and/or preserve critical habitats in marine and coastal areas</a:t>
              </a:r>
            </a:p>
            <a:p>
              <a:pPr marL="285750" indent="-285750">
                <a:buFont typeface="Wingdings" panose="05000000000000000000" pitchFamily="2" charset="2"/>
                <a:buChar char="§"/>
              </a:pPr>
              <a:r>
                <a:rPr lang="en-US" sz="2400" dirty="0"/>
                <a:t>Ensure that the water quality is of a high standard and contributing to the good health of the ecosystem </a:t>
              </a:r>
            </a:p>
          </p:txBody>
        </p:sp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2BC8F8B4-E60B-4766-9C15-794BE6C402F6}"/>
                </a:ext>
              </a:extLst>
            </p:cNvPr>
            <p:cNvCxnSpPr>
              <a:cxnSpLocks/>
            </p:cNvCxnSpPr>
            <p:nvPr/>
          </p:nvCxnSpPr>
          <p:spPr>
            <a:xfrm>
              <a:off x="3857073" y="2006830"/>
              <a:ext cx="1450366" cy="1835643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BB573284-686C-4209-8578-26842D5F434E}"/>
                </a:ext>
              </a:extLst>
            </p:cNvPr>
            <p:cNvCxnSpPr>
              <a:cxnSpLocks/>
            </p:cNvCxnSpPr>
            <p:nvPr/>
          </p:nvCxnSpPr>
          <p:spPr>
            <a:xfrm>
              <a:off x="3836563" y="1999955"/>
              <a:ext cx="1470876" cy="2324835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919A1B88-641E-4124-A242-DD67A7704991}"/>
                </a:ext>
              </a:extLst>
            </p:cNvPr>
            <p:cNvCxnSpPr>
              <a:cxnSpLocks/>
            </p:cNvCxnSpPr>
            <p:nvPr/>
          </p:nvCxnSpPr>
          <p:spPr>
            <a:xfrm>
              <a:off x="3836563" y="3434135"/>
              <a:ext cx="1470876" cy="459321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16679924-FC49-4C05-BA85-FA983A00974D}"/>
                </a:ext>
              </a:extLst>
            </p:cNvPr>
            <p:cNvCxnSpPr>
              <a:cxnSpLocks/>
            </p:cNvCxnSpPr>
            <p:nvPr/>
          </p:nvCxnSpPr>
          <p:spPr>
            <a:xfrm>
              <a:off x="3808047" y="3429000"/>
              <a:ext cx="1442738" cy="1572941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7DF58293-76CF-4A12-9CFB-2331EECEAF9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826675" y="4332005"/>
              <a:ext cx="1480764" cy="633626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6E1A54A0-FD00-4562-9CCD-29F2537C398A}"/>
                </a:ext>
              </a:extLst>
            </p:cNvPr>
            <p:cNvCxnSpPr>
              <a:cxnSpLocks/>
            </p:cNvCxnSpPr>
            <p:nvPr/>
          </p:nvCxnSpPr>
          <p:spPr>
            <a:xfrm>
              <a:off x="3857073" y="4972846"/>
              <a:ext cx="1450365" cy="112338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0FC3BCC9-6AE7-43D2-8A35-27725D56AF25}"/>
              </a:ext>
            </a:extLst>
          </p:cNvPr>
          <p:cNvCxnSpPr>
            <a:cxnSpLocks/>
          </p:cNvCxnSpPr>
          <p:nvPr/>
        </p:nvCxnSpPr>
        <p:spPr>
          <a:xfrm>
            <a:off x="3880435" y="3470039"/>
            <a:ext cx="1499012" cy="197518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8C40F56B-BB33-4948-A915-AD3F701F72AD}"/>
              </a:ext>
            </a:extLst>
          </p:cNvPr>
          <p:cNvCxnSpPr>
            <a:cxnSpLocks/>
          </p:cNvCxnSpPr>
          <p:nvPr/>
        </p:nvCxnSpPr>
        <p:spPr>
          <a:xfrm>
            <a:off x="3929082" y="4965631"/>
            <a:ext cx="1426817" cy="47959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69681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35496" y="-27384"/>
            <a:ext cx="9093840" cy="854285"/>
          </a:xfrm>
          <a:solidFill>
            <a:schemeClr val="accent1"/>
          </a:solidFill>
        </p:spPr>
        <p:txBody>
          <a:bodyPr>
            <a:noAutofit/>
          </a:bodyPr>
          <a:lstStyle/>
          <a:p>
            <a:pPr algn="l"/>
            <a:r>
              <a:rPr lang="en-US" sz="2800" b="1" dirty="0">
                <a:solidFill>
                  <a:schemeClr val="bg1"/>
                </a:solidFill>
              </a:rPr>
              <a:t>CCLME’s planned activities on management of aquatic biodiversity and environmental sustainability (1)</a:t>
            </a:r>
          </a:p>
        </p:txBody>
      </p:sp>
      <p:cxnSp>
        <p:nvCxnSpPr>
          <p:cNvPr id="7" name="Connecteur droit 6"/>
          <p:cNvCxnSpPr>
            <a:cxnSpLocks/>
          </p:cNvCxnSpPr>
          <p:nvPr/>
        </p:nvCxnSpPr>
        <p:spPr>
          <a:xfrm>
            <a:off x="0" y="908720"/>
            <a:ext cx="91440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2759" y="6031098"/>
            <a:ext cx="781081" cy="7848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152CD0C-C4D8-4467-9655-3B992977D2EE}"/>
              </a:ext>
            </a:extLst>
          </p:cNvPr>
          <p:cNvSpPr txBox="1"/>
          <p:nvPr/>
        </p:nvSpPr>
        <p:spPr>
          <a:xfrm>
            <a:off x="107504" y="1085835"/>
            <a:ext cx="885698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u="sng" dirty="0"/>
              <a:t>Actions planned </a:t>
            </a:r>
            <a:r>
              <a:rPr lang="en-US" sz="2400" b="1" dirty="0"/>
              <a:t>for Sustainably manage fisheries, restore degraded fish stocks and reduce threats to vulnerable species by 2030: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CB7C733-B827-4732-83FE-4D52D947B670}"/>
              </a:ext>
            </a:extLst>
          </p:cNvPr>
          <p:cNvSpPr txBox="1"/>
          <p:nvPr/>
        </p:nvSpPr>
        <p:spPr>
          <a:xfrm>
            <a:off x="395536" y="2254800"/>
            <a:ext cx="8136904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sz="2200" dirty="0"/>
              <a:t>Support to maintain the abundance and biomass of all small pelagic and demersal fish stocks at/above ecologically sustainable level.</a:t>
            </a:r>
          </a:p>
          <a:p>
            <a:pPr marL="285750" indent="-285750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en-US" sz="2200" dirty="0"/>
              <a:t>Strengthen implement of the scientific recommendations of CECAF working groups and responsible national institutions.</a:t>
            </a:r>
          </a:p>
          <a:p>
            <a:pPr marL="285750" indent="-285750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en-US" sz="2200" dirty="0"/>
              <a:t>Reduce the catch of juvenile fish and vulnerable species, including marine mammals and sea turtles.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BA313571-993F-4AA3-8393-E4D368F7C180}"/>
              </a:ext>
            </a:extLst>
          </p:cNvPr>
          <p:cNvGrpSpPr/>
          <p:nvPr/>
        </p:nvGrpSpPr>
        <p:grpSpPr>
          <a:xfrm>
            <a:off x="882951" y="5347815"/>
            <a:ext cx="7145433" cy="1033513"/>
            <a:chOff x="804157" y="4959616"/>
            <a:chExt cx="7145433" cy="1033513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828E9E1F-458F-47D1-9000-E1AF869776B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04157" y="5063679"/>
              <a:ext cx="849086" cy="825388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54C7EC3F-56A7-41C3-9058-10B447B831E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339752" y="5075340"/>
              <a:ext cx="881743" cy="873940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E2B89AF-1F56-4D2D-8E15-06F15AAF184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067944" y="5013176"/>
              <a:ext cx="979714" cy="946768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534FC433-6DF5-44F2-8CC5-346BD16470D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541053" y="4959616"/>
              <a:ext cx="1059835" cy="1033513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7D96A6A5-A045-4209-8C4D-5BE09EFEF73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080084" y="5063679"/>
              <a:ext cx="869506" cy="84307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974378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35496" y="-27384"/>
            <a:ext cx="9093840" cy="854285"/>
          </a:xfrm>
          <a:solidFill>
            <a:schemeClr val="accent1"/>
          </a:solidFill>
        </p:spPr>
        <p:txBody>
          <a:bodyPr>
            <a:noAutofit/>
          </a:bodyPr>
          <a:lstStyle/>
          <a:p>
            <a:pPr algn="l"/>
            <a:r>
              <a:rPr lang="en-US" sz="2800" b="1" dirty="0">
                <a:solidFill>
                  <a:schemeClr val="bg1"/>
                </a:solidFill>
              </a:rPr>
              <a:t>CCLME’s planned activities on management of aquatic biodiversity and environmental sustainability (2)</a:t>
            </a:r>
          </a:p>
        </p:txBody>
      </p:sp>
      <p:cxnSp>
        <p:nvCxnSpPr>
          <p:cNvPr id="7" name="Connecteur droit 6"/>
          <p:cNvCxnSpPr>
            <a:cxnSpLocks/>
          </p:cNvCxnSpPr>
          <p:nvPr/>
        </p:nvCxnSpPr>
        <p:spPr>
          <a:xfrm>
            <a:off x="0" y="908720"/>
            <a:ext cx="91440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2759" y="6031098"/>
            <a:ext cx="781081" cy="7848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152CD0C-C4D8-4467-9655-3B992977D2EE}"/>
              </a:ext>
            </a:extLst>
          </p:cNvPr>
          <p:cNvSpPr txBox="1"/>
          <p:nvPr/>
        </p:nvSpPr>
        <p:spPr>
          <a:xfrm>
            <a:off x="107504" y="980728"/>
            <a:ext cx="885698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u="sng" dirty="0"/>
              <a:t>Actions planned </a:t>
            </a:r>
            <a:r>
              <a:rPr lang="en-US" sz="2400" b="1" dirty="0"/>
              <a:t>for Rehabilitate and/or preserve biodiversity of critical habitats in marine and coastal areas by 2030: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CB7C733-B827-4732-83FE-4D52D947B670}"/>
              </a:ext>
            </a:extLst>
          </p:cNvPr>
          <p:cNvSpPr txBox="1"/>
          <p:nvPr/>
        </p:nvSpPr>
        <p:spPr>
          <a:xfrm>
            <a:off x="381337" y="1907353"/>
            <a:ext cx="8352928" cy="386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sz="2200" dirty="0"/>
              <a:t>Develop actions to restore degraded mangrove areas and conserve intact mangrove areas.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sz="2200" dirty="0"/>
              <a:t>Support actions to reverse the degradation of mangroves.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sz="2200" dirty="0"/>
              <a:t>Strengthen the protection and management of marine, coastal and wetlands.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sz="2200" dirty="0"/>
              <a:t>Through the effective implementation of EAF and existing guidelines reduce impacts on critical habitats in at least three CCLME countries.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sz="2200" dirty="0"/>
              <a:t>Reduce eutrophication in some key lagoons and estuaries by 50 percent.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sz="2200" dirty="0"/>
              <a:t>Reduce coastal erosion in some key sites.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2F7AA174-2DE7-491B-BCB6-201CB62D843C}"/>
              </a:ext>
            </a:extLst>
          </p:cNvPr>
          <p:cNvGrpSpPr/>
          <p:nvPr/>
        </p:nvGrpSpPr>
        <p:grpSpPr>
          <a:xfrm>
            <a:off x="882951" y="5635847"/>
            <a:ext cx="7145433" cy="1105521"/>
            <a:chOff x="804157" y="4959616"/>
            <a:chExt cx="7145433" cy="1033513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B0907448-F280-429E-9D96-14F1E2E9554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04157" y="5063679"/>
              <a:ext cx="849086" cy="825388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59181E66-3B28-42E4-AA85-8B7E4FDDF3D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339752" y="5075340"/>
              <a:ext cx="881743" cy="873940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DAA9007C-2188-4A80-850B-F40F9417658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067944" y="5013176"/>
              <a:ext cx="979714" cy="946768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19AE124A-F8FA-44F4-BC04-0D9630D4B2F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541053" y="4959616"/>
              <a:ext cx="1059835" cy="1033513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38BED6FE-A451-4EEE-BC6C-8186DD0B986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080084" y="5063679"/>
              <a:ext cx="869506" cy="84307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755926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35496" y="-27384"/>
            <a:ext cx="9093840" cy="854285"/>
          </a:xfrm>
          <a:solidFill>
            <a:schemeClr val="accent1"/>
          </a:solidFill>
        </p:spPr>
        <p:txBody>
          <a:bodyPr>
            <a:noAutofit/>
          </a:bodyPr>
          <a:lstStyle/>
          <a:p>
            <a:pPr algn="l"/>
            <a:r>
              <a:rPr lang="en-US" sz="2800" b="1" dirty="0">
                <a:solidFill>
                  <a:schemeClr val="bg1"/>
                </a:solidFill>
              </a:rPr>
              <a:t>CCLME’s planned activities on management of aquatic biodiversity and environmental sustainability (3)</a:t>
            </a:r>
          </a:p>
        </p:txBody>
      </p:sp>
      <p:cxnSp>
        <p:nvCxnSpPr>
          <p:cNvPr id="7" name="Connecteur droit 6"/>
          <p:cNvCxnSpPr>
            <a:cxnSpLocks/>
          </p:cNvCxnSpPr>
          <p:nvPr/>
        </p:nvCxnSpPr>
        <p:spPr>
          <a:xfrm>
            <a:off x="0" y="908720"/>
            <a:ext cx="91440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2759" y="6031098"/>
            <a:ext cx="781081" cy="7848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152CD0C-C4D8-4467-9655-3B992977D2EE}"/>
              </a:ext>
            </a:extLst>
          </p:cNvPr>
          <p:cNvSpPr txBox="1"/>
          <p:nvPr/>
        </p:nvSpPr>
        <p:spPr>
          <a:xfrm>
            <a:off x="107504" y="1004535"/>
            <a:ext cx="885698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u="sng" dirty="0"/>
              <a:t>Actions planned </a:t>
            </a:r>
            <a:r>
              <a:rPr lang="en-US" sz="2400" b="1" dirty="0"/>
              <a:t>for Ensure that the water quality of the CCLME is of a high standard and contributing to the good health of the</a:t>
            </a:r>
          </a:p>
          <a:p>
            <a:r>
              <a:rPr lang="en-US" sz="2400" b="1" dirty="0"/>
              <a:t>ecosystem by 2030: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CB7C733-B827-4732-83FE-4D52D947B670}"/>
              </a:ext>
            </a:extLst>
          </p:cNvPr>
          <p:cNvSpPr txBox="1"/>
          <p:nvPr/>
        </p:nvSpPr>
        <p:spPr>
          <a:xfrm>
            <a:off x="405952" y="2204864"/>
            <a:ext cx="8352928" cy="37087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sz="2200" dirty="0"/>
              <a:t>Strengthen water quality monitoring and surveillance activities to meet the requirements of international conventions and protocols.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sz="2200" dirty="0"/>
              <a:t>Adopt and put in place an operational  emergency plan to combat oil pollution and reduce the concentration of nitrates and phosphates in marine and coastal waters.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sz="2200" dirty="0"/>
              <a:t>Reduce the level of plastic pollution, solid waste and harmful effects of wastewater.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sz="2200" dirty="0"/>
              <a:t>Promote the use of Environmental and Social Impact Assessment (ESIA) approach in the coastal zone by CCLME countries with appropriate tools.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12830C28-23BB-474C-87DA-C2D38963181E}"/>
              </a:ext>
            </a:extLst>
          </p:cNvPr>
          <p:cNvGrpSpPr/>
          <p:nvPr/>
        </p:nvGrpSpPr>
        <p:grpSpPr>
          <a:xfrm>
            <a:off x="882951" y="5733256"/>
            <a:ext cx="7145433" cy="1080120"/>
            <a:chOff x="804157" y="4959616"/>
            <a:chExt cx="7145433" cy="1033513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6F1753CF-7004-4606-B71A-0604D9A321C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04157" y="5063679"/>
              <a:ext cx="849086" cy="825388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5AAF0F4E-131A-4871-A9AD-3E4CDE75E35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339752" y="5075340"/>
              <a:ext cx="881743" cy="873940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47537C36-9728-4F99-9669-CA36A34D87D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067944" y="5013176"/>
              <a:ext cx="979714" cy="946768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4095BED0-F75C-4E09-9CFF-3BAFD962709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541053" y="4959616"/>
              <a:ext cx="1059835" cy="1033513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62C8B7F7-2352-4450-B003-7A0419264CE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080084" y="5063679"/>
              <a:ext cx="869506" cy="84307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819886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2759" y="6031098"/>
            <a:ext cx="781081" cy="7848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152CD0C-C4D8-4467-9655-3B992977D2EE}"/>
              </a:ext>
            </a:extLst>
          </p:cNvPr>
          <p:cNvSpPr txBox="1"/>
          <p:nvPr/>
        </p:nvSpPr>
        <p:spPr>
          <a:xfrm>
            <a:off x="467545" y="1124744"/>
            <a:ext cx="8352928" cy="36625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u="sng" dirty="0"/>
              <a:t>Implementation of the MSP project </a:t>
            </a:r>
          </a:p>
          <a:p>
            <a:endParaRPr lang="en-US" sz="2800" b="1" dirty="0"/>
          </a:p>
          <a:p>
            <a:r>
              <a:rPr lang="en-US" sz="2800" b="1" dirty="0"/>
              <a:t>"</a:t>
            </a:r>
            <a:r>
              <a:rPr lang="en-US" sz="2800" b="1" i="1" dirty="0">
                <a:solidFill>
                  <a:srgbClr val="C00000"/>
                </a:solidFill>
              </a:rPr>
              <a:t>Sustainable Management of the Canary Current Large Marine Ecosystem (CCLME) - initial support to the implementation of the Strategic Action Program (PAS)</a:t>
            </a:r>
            <a:r>
              <a:rPr lang="en-US" sz="2800" b="1" dirty="0"/>
              <a:t>" </a:t>
            </a:r>
            <a:r>
              <a:rPr lang="en-US" sz="2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for the transition phase aims to create favorable conditions for the effective implementation of the CCLME’s SAP.</a:t>
            </a:r>
            <a:endParaRPr lang="en-US" sz="2800" b="1" dirty="0"/>
          </a:p>
        </p:txBody>
      </p:sp>
      <p:cxnSp>
        <p:nvCxnSpPr>
          <p:cNvPr id="9" name="Connecteur droit 6">
            <a:extLst>
              <a:ext uri="{FF2B5EF4-FFF2-40B4-BE49-F238E27FC236}">
                <a16:creationId xmlns:a16="http://schemas.microsoft.com/office/drawing/2014/main" id="{1E56CFD2-0620-4CB9-894F-C95CDCD65083}"/>
              </a:ext>
            </a:extLst>
          </p:cNvPr>
          <p:cNvCxnSpPr>
            <a:cxnSpLocks/>
          </p:cNvCxnSpPr>
          <p:nvPr/>
        </p:nvCxnSpPr>
        <p:spPr>
          <a:xfrm>
            <a:off x="0" y="908720"/>
            <a:ext cx="91440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itre 3">
            <a:extLst>
              <a:ext uri="{FF2B5EF4-FFF2-40B4-BE49-F238E27FC236}">
                <a16:creationId xmlns:a16="http://schemas.microsoft.com/office/drawing/2014/main" id="{606E556A-8C21-4A36-BBBF-ED5FEE09D1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496" y="-27384"/>
            <a:ext cx="9093840" cy="854285"/>
          </a:xfrm>
          <a:solidFill>
            <a:schemeClr val="accent1"/>
          </a:solidFill>
        </p:spPr>
        <p:txBody>
          <a:bodyPr>
            <a:noAutofit/>
          </a:bodyPr>
          <a:lstStyle/>
          <a:p>
            <a:pPr algn="l"/>
            <a:r>
              <a:rPr lang="en-US" sz="2800" b="1" dirty="0">
                <a:solidFill>
                  <a:schemeClr val="bg1"/>
                </a:solidFill>
              </a:rPr>
              <a:t>CCLME’s ongoing activities on management of aquatic biodiversity and environmental sustainability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A24C7BB-46EE-46A6-9CA4-09D7D7CD3601}"/>
              </a:ext>
            </a:extLst>
          </p:cNvPr>
          <p:cNvSpPr txBox="1"/>
          <p:nvPr/>
        </p:nvSpPr>
        <p:spPr>
          <a:xfrm>
            <a:off x="611560" y="5085184"/>
            <a:ext cx="799288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Inception Workshop was organized on 4 &amp; 5 November 2021</a:t>
            </a:r>
            <a:endParaRPr lang="en-US" sz="2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37153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35496" y="-27384"/>
            <a:ext cx="9093840" cy="854285"/>
          </a:xfrm>
          <a:solidFill>
            <a:schemeClr val="accent1"/>
          </a:solidFill>
        </p:spPr>
        <p:txBody>
          <a:bodyPr>
            <a:noAutofit/>
          </a:bodyPr>
          <a:lstStyle/>
          <a:p>
            <a:pPr algn="l"/>
            <a:r>
              <a:rPr lang="en-US" sz="2800" b="1" dirty="0">
                <a:solidFill>
                  <a:schemeClr val="bg1"/>
                </a:solidFill>
              </a:rPr>
              <a:t>CCLME’s ongoing activities on management of aquatic biodiversity and environmental sustainability</a:t>
            </a:r>
          </a:p>
        </p:txBody>
      </p:sp>
      <p:cxnSp>
        <p:nvCxnSpPr>
          <p:cNvPr id="7" name="Connecteur droit 6"/>
          <p:cNvCxnSpPr>
            <a:cxnSpLocks/>
          </p:cNvCxnSpPr>
          <p:nvPr/>
        </p:nvCxnSpPr>
        <p:spPr>
          <a:xfrm>
            <a:off x="0" y="866516"/>
            <a:ext cx="91440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2759" y="6031098"/>
            <a:ext cx="781081" cy="7848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CB7C733-B827-4732-83FE-4D52D947B670}"/>
              </a:ext>
            </a:extLst>
          </p:cNvPr>
          <p:cNvSpPr txBox="1"/>
          <p:nvPr/>
        </p:nvSpPr>
        <p:spPr>
          <a:xfrm>
            <a:off x="204061" y="1123076"/>
            <a:ext cx="8735877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sz="2400" dirty="0"/>
              <a:t>Building </a:t>
            </a:r>
            <a:r>
              <a:rPr lang="en-US" sz="2400" b="1" dirty="0">
                <a:solidFill>
                  <a:srgbClr val="C00000"/>
                </a:solidFill>
              </a:rPr>
              <a:t>consortium and partnership agreement </a:t>
            </a:r>
            <a:r>
              <a:rPr lang="en-US" sz="2400" dirty="0"/>
              <a:t>to support SAP of CCLME implementation, clarifying responsibilities of partners related terms of reference.</a:t>
            </a:r>
          </a:p>
          <a:p>
            <a:pPr marL="285750" indent="-285750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en-US" sz="2400" dirty="0"/>
              <a:t>Developing a </a:t>
            </a:r>
            <a:r>
              <a:rPr lang="en-US" sz="2400" b="1" dirty="0">
                <a:solidFill>
                  <a:srgbClr val="C00000"/>
                </a:solidFill>
              </a:rPr>
              <a:t>multi-sectoral financing strategy </a:t>
            </a:r>
            <a:r>
              <a:rPr lang="en-US" sz="2400" dirty="0"/>
              <a:t>involving national, </a:t>
            </a:r>
            <a:r>
              <a:rPr lang="en-US" sz="2400" b="1" dirty="0">
                <a:solidFill>
                  <a:srgbClr val="C00000"/>
                </a:solidFill>
              </a:rPr>
              <a:t>public and private partnerships, bilateral and multilateral </a:t>
            </a:r>
            <a:r>
              <a:rPr lang="en-US" sz="2400" dirty="0"/>
              <a:t>donors pledging financial support for full SAP implementation.</a:t>
            </a:r>
          </a:p>
          <a:p>
            <a:pPr marL="285750" indent="-285750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en-US" sz="2400" dirty="0"/>
              <a:t>Elaboration of an agreed </a:t>
            </a:r>
            <a:r>
              <a:rPr lang="en-US" sz="2400" b="1" dirty="0">
                <a:solidFill>
                  <a:srgbClr val="C00000"/>
                </a:solidFill>
              </a:rPr>
              <a:t>operational plan </a:t>
            </a:r>
            <a:r>
              <a:rPr lang="en-US" sz="2400" dirty="0"/>
              <a:t>to implement the CCLME SAP and to </a:t>
            </a:r>
            <a:r>
              <a:rPr lang="en-US" sz="2400" b="1" dirty="0">
                <a:solidFill>
                  <a:srgbClr val="C00000"/>
                </a:solidFill>
              </a:rPr>
              <a:t>strengthen the capacities and investments </a:t>
            </a:r>
            <a:r>
              <a:rPr lang="en-US" sz="2400" dirty="0"/>
              <a:t>by the countries to address </a:t>
            </a:r>
            <a:r>
              <a:rPr lang="en-US" sz="2400" dirty="0">
                <a:solidFill>
                  <a:srgbClr val="C00000"/>
                </a:solidFill>
              </a:rPr>
              <a:t>priorities linked </a:t>
            </a:r>
            <a:r>
              <a:rPr lang="en-US" sz="2400" dirty="0"/>
              <a:t>to the development of </a:t>
            </a:r>
            <a:r>
              <a:rPr lang="en-US" sz="2400" b="1" dirty="0">
                <a:solidFill>
                  <a:srgbClr val="C00000"/>
                </a:solidFill>
              </a:rPr>
              <a:t>National Action Plans </a:t>
            </a:r>
            <a:r>
              <a:rPr lang="en-US" sz="2400" dirty="0"/>
              <a:t>(NAPs).</a:t>
            </a:r>
          </a:p>
          <a:p>
            <a:pPr marL="285750" indent="-285750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en-US" sz="2400" dirty="0"/>
              <a:t>Strengthening </a:t>
            </a:r>
            <a:r>
              <a:rPr lang="en-US" sz="2400" b="1" dirty="0">
                <a:solidFill>
                  <a:srgbClr val="C00000"/>
                </a:solidFill>
              </a:rPr>
              <a:t>awareness-raising and information sharing </a:t>
            </a:r>
            <a:r>
              <a:rPr lang="en-US" sz="2400" dirty="0"/>
              <a:t>between the </a:t>
            </a:r>
            <a:r>
              <a:rPr lang="en-US" sz="2400" b="1" dirty="0">
                <a:solidFill>
                  <a:srgbClr val="C00000"/>
                </a:solidFill>
              </a:rPr>
              <a:t>scientific community and stakeholders </a:t>
            </a:r>
            <a:r>
              <a:rPr lang="en-US" sz="2400" dirty="0"/>
              <a:t>in the region through existing and new platforms.</a:t>
            </a:r>
          </a:p>
        </p:txBody>
      </p:sp>
    </p:spTree>
    <p:extLst>
      <p:ext uri="{BB962C8B-B14F-4D97-AF65-F5344CB8AC3E}">
        <p14:creationId xmlns:p14="http://schemas.microsoft.com/office/powerpoint/2010/main" val="35165160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35496" y="-27384"/>
            <a:ext cx="9093840" cy="854285"/>
          </a:xfrm>
          <a:solidFill>
            <a:schemeClr val="accent1"/>
          </a:solidFill>
        </p:spPr>
        <p:txBody>
          <a:bodyPr>
            <a:noAutofit/>
          </a:bodyPr>
          <a:lstStyle/>
          <a:p>
            <a:pPr algn="l"/>
            <a:r>
              <a:rPr lang="en-US" sz="2800" b="1" dirty="0">
                <a:solidFill>
                  <a:schemeClr val="bg1"/>
                </a:solidFill>
              </a:rPr>
              <a:t>CCLME’s ongoing activities on management of aquatic biodiversity and environmental sustainability</a:t>
            </a:r>
          </a:p>
        </p:txBody>
      </p:sp>
      <p:cxnSp>
        <p:nvCxnSpPr>
          <p:cNvPr id="7" name="Connecteur droit 6"/>
          <p:cNvCxnSpPr>
            <a:cxnSpLocks/>
          </p:cNvCxnSpPr>
          <p:nvPr/>
        </p:nvCxnSpPr>
        <p:spPr>
          <a:xfrm>
            <a:off x="0" y="880584"/>
            <a:ext cx="91440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2759" y="6031098"/>
            <a:ext cx="781081" cy="7848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CB7C733-B827-4732-83FE-4D52D947B670}"/>
              </a:ext>
            </a:extLst>
          </p:cNvPr>
          <p:cNvSpPr txBox="1"/>
          <p:nvPr/>
        </p:nvSpPr>
        <p:spPr>
          <a:xfrm>
            <a:off x="214477" y="1306210"/>
            <a:ext cx="8735877" cy="45397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en-US" sz="2400" dirty="0"/>
              <a:t>Support CCLME countries to enable the implementation of the </a:t>
            </a:r>
            <a:r>
              <a:rPr lang="en-US" sz="2400" b="1" dirty="0">
                <a:solidFill>
                  <a:srgbClr val="C00000"/>
                </a:solidFill>
              </a:rPr>
              <a:t>ecosystem approach to fisheries </a:t>
            </a:r>
            <a:r>
              <a:rPr lang="en-US" sz="2400" dirty="0"/>
              <a:t>for </a:t>
            </a:r>
            <a:r>
              <a:rPr lang="en-US" sz="2400" b="1" dirty="0">
                <a:solidFill>
                  <a:srgbClr val="C00000"/>
                </a:solidFill>
              </a:rPr>
              <a:t>transboundary fisheries </a:t>
            </a:r>
            <a:r>
              <a:rPr lang="en-US" sz="2400" dirty="0"/>
              <a:t>management.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sz="2400" dirty="0"/>
              <a:t>Elaboration of </a:t>
            </a:r>
            <a:r>
              <a:rPr lang="en-US" sz="2400" b="1" dirty="0">
                <a:solidFill>
                  <a:srgbClr val="C00000"/>
                </a:solidFill>
              </a:rPr>
              <a:t>capacity development programme </a:t>
            </a:r>
            <a:r>
              <a:rPr lang="en-US" sz="2400" dirty="0"/>
              <a:t>designed for </a:t>
            </a:r>
            <a:r>
              <a:rPr lang="en-US" sz="2400" b="1" dirty="0">
                <a:solidFill>
                  <a:srgbClr val="C00000"/>
                </a:solidFill>
              </a:rPr>
              <a:t>fishing communities</a:t>
            </a:r>
            <a:r>
              <a:rPr lang="en-US" sz="2400" dirty="0"/>
              <a:t>, with a particular focus on </a:t>
            </a:r>
            <a:r>
              <a:rPr lang="en-US" sz="2400" b="1" dirty="0">
                <a:solidFill>
                  <a:srgbClr val="C00000"/>
                </a:solidFill>
              </a:rPr>
              <a:t>promoting gender equality.</a:t>
            </a:r>
          </a:p>
          <a:p>
            <a:pPr marL="285750" indent="-285750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en-US" sz="2400" dirty="0"/>
              <a:t>Develop, update and implement a </a:t>
            </a:r>
            <a:r>
              <a:rPr lang="en-US" sz="2400" b="1" dirty="0">
                <a:solidFill>
                  <a:srgbClr val="C00000"/>
                </a:solidFill>
              </a:rPr>
              <a:t>communication strategy and tools </a:t>
            </a:r>
            <a:r>
              <a:rPr lang="en-US" sz="2400" dirty="0"/>
              <a:t>for knowledge management.</a:t>
            </a:r>
          </a:p>
          <a:p>
            <a:pPr marL="285750" indent="-285750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en-US" sz="2400" dirty="0"/>
              <a:t>Establish an </a:t>
            </a:r>
            <a:r>
              <a:rPr lang="en-US" sz="2400" b="1" dirty="0">
                <a:solidFill>
                  <a:srgbClr val="C00000"/>
                </a:solidFill>
              </a:rPr>
              <a:t>operational monitoring and evaluation system </a:t>
            </a:r>
            <a:r>
              <a:rPr lang="en-US" sz="2400" dirty="0"/>
              <a:t>and providing routine </a:t>
            </a:r>
            <a:r>
              <a:rPr lang="en-US" sz="2400" b="1" dirty="0">
                <a:solidFill>
                  <a:srgbClr val="C00000"/>
                </a:solidFill>
              </a:rPr>
              <a:t>information on progress </a:t>
            </a:r>
            <a:r>
              <a:rPr lang="en-US" sz="2400" dirty="0"/>
              <a:t>in meeting </a:t>
            </a:r>
            <a:r>
              <a:rPr lang="en-US" sz="2400" b="1" dirty="0">
                <a:solidFill>
                  <a:srgbClr val="C00000"/>
                </a:solidFill>
              </a:rPr>
              <a:t>output and outcome targets.</a:t>
            </a:r>
          </a:p>
        </p:txBody>
      </p:sp>
    </p:spTree>
    <p:extLst>
      <p:ext uri="{BB962C8B-B14F-4D97-AF65-F5344CB8AC3E}">
        <p14:creationId xmlns:p14="http://schemas.microsoft.com/office/powerpoint/2010/main" val="30340250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35496" y="-27383"/>
            <a:ext cx="9093840" cy="576064"/>
          </a:xfrm>
          <a:solidFill>
            <a:schemeClr val="accent1"/>
          </a:solidFill>
        </p:spPr>
        <p:txBody>
          <a:bodyPr>
            <a:noAutofit/>
          </a:bodyPr>
          <a:lstStyle/>
          <a:p>
            <a:pPr algn="l"/>
            <a:r>
              <a:rPr lang="en-US" sz="3600" b="1" dirty="0">
                <a:solidFill>
                  <a:schemeClr val="bg1"/>
                </a:solidFill>
              </a:rPr>
              <a:t>Conclusion</a:t>
            </a:r>
          </a:p>
        </p:txBody>
      </p:sp>
      <p:cxnSp>
        <p:nvCxnSpPr>
          <p:cNvPr id="7" name="Connecteur droit 6"/>
          <p:cNvCxnSpPr>
            <a:cxnSpLocks/>
          </p:cNvCxnSpPr>
          <p:nvPr/>
        </p:nvCxnSpPr>
        <p:spPr>
          <a:xfrm>
            <a:off x="0" y="592552"/>
            <a:ext cx="91440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2759" y="6031098"/>
            <a:ext cx="781081" cy="7848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152CD0C-C4D8-4467-9655-3B992977D2EE}"/>
              </a:ext>
            </a:extLst>
          </p:cNvPr>
          <p:cNvSpPr txBox="1"/>
          <p:nvPr/>
        </p:nvSpPr>
        <p:spPr>
          <a:xfrm>
            <a:off x="100246" y="636424"/>
            <a:ext cx="905834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Strengthen </a:t>
            </a:r>
            <a:r>
              <a:rPr lang="en-US" sz="2400" b="1" dirty="0">
                <a:solidFill>
                  <a:srgbClr val="C00000"/>
                </a:solidFill>
              </a:rPr>
              <a:t>collaboration between AU-IBAR and CCLME </a:t>
            </a:r>
            <a:r>
              <a:rPr lang="en-US" sz="2400" dirty="0"/>
              <a:t>in frame of management of </a:t>
            </a:r>
            <a:r>
              <a:rPr lang="en-US" sz="2400" b="1" dirty="0">
                <a:solidFill>
                  <a:srgbClr val="C00000"/>
                </a:solidFill>
              </a:rPr>
              <a:t>aquatic biodiversity and environmental sustainability </a:t>
            </a:r>
            <a:r>
              <a:rPr lang="en-US" sz="2400" dirty="0"/>
              <a:t>by generating </a:t>
            </a:r>
            <a:r>
              <a:rPr lang="en-US" sz="2400" b="1" dirty="0">
                <a:solidFill>
                  <a:srgbClr val="C00000"/>
                </a:solidFill>
              </a:rPr>
              <a:t>complementarity and synergies </a:t>
            </a:r>
            <a:r>
              <a:rPr lang="en-US" sz="2400" dirty="0"/>
              <a:t>in the implementation of activities on: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0471CE7B-DBED-4537-9903-22B8D5CD72BE}"/>
              </a:ext>
            </a:extLst>
          </p:cNvPr>
          <p:cNvGrpSpPr/>
          <p:nvPr/>
        </p:nvGrpSpPr>
        <p:grpSpPr>
          <a:xfrm>
            <a:off x="467544" y="2249955"/>
            <a:ext cx="7992888" cy="3829776"/>
            <a:chOff x="395536" y="2420888"/>
            <a:chExt cx="7992888" cy="3829776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06A9B1D8-CB27-421F-A086-1FF1D95F2199}"/>
                </a:ext>
              </a:extLst>
            </p:cNvPr>
            <p:cNvGrpSpPr/>
            <p:nvPr/>
          </p:nvGrpSpPr>
          <p:grpSpPr>
            <a:xfrm>
              <a:off x="2814628" y="2420888"/>
              <a:ext cx="5573796" cy="3829776"/>
              <a:chOff x="2267744" y="2201322"/>
              <a:chExt cx="5573796" cy="3829776"/>
            </a:xfrm>
          </p:grpSpPr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F671B026-8EEC-478C-B4FE-045802DD54B0}"/>
                  </a:ext>
                </a:extLst>
              </p:cNvPr>
              <p:cNvSpPr txBox="1"/>
              <p:nvPr/>
            </p:nvSpPr>
            <p:spPr>
              <a:xfrm>
                <a:off x="2742620" y="2201322"/>
                <a:ext cx="4493676" cy="1724768"/>
              </a:xfrm>
              <a:prstGeom prst="rect">
                <a:avLst/>
              </a:prstGeom>
              <a:noFill/>
              <a:ln w="38100">
                <a:solidFill>
                  <a:srgbClr val="3B12D0"/>
                </a:solidFill>
              </a:ln>
            </p:spPr>
            <p:txBody>
              <a:bodyPr wrap="square">
                <a:spAutoFit/>
              </a:bodyPr>
              <a:lstStyle/>
              <a:p>
                <a:pPr marL="280988" marR="0" indent="-280988">
                  <a:lnSpc>
                    <a:spcPct val="112000"/>
                  </a:lnSpc>
                  <a:spcBef>
                    <a:spcPts val="0"/>
                  </a:spcBef>
                  <a:spcAft>
                    <a:spcPts val="0"/>
                  </a:spcAft>
                  <a:buFont typeface="Wingdings" panose="05000000000000000000" pitchFamily="2" charset="2"/>
                  <a:buChar char="§"/>
                  <a:tabLst>
                    <a:tab pos="225425" algn="l"/>
                  </a:tabLst>
                </a:pPr>
                <a:r>
                  <a:rPr lang="en-US" sz="2400" dirty="0">
                    <a:solidFill>
                      <a:srgbClr val="000000"/>
                    </a:solidFill>
                    <a:effectLst/>
                    <a:ea typeface="Calibri" panose="020F0502020204030204" pitchFamily="34" charset="0"/>
                    <a:cs typeface="Calibri" panose="020F0502020204030204" pitchFamily="34" charset="0"/>
                  </a:rPr>
                  <a:t>Fishery and Aquaculture </a:t>
                </a:r>
              </a:p>
              <a:p>
                <a:pPr marL="280988" marR="0" indent="-280988">
                  <a:lnSpc>
                    <a:spcPct val="112000"/>
                  </a:lnSpc>
                  <a:spcBef>
                    <a:spcPts val="0"/>
                  </a:spcBef>
                  <a:spcAft>
                    <a:spcPts val="0"/>
                  </a:spcAft>
                  <a:buFont typeface="Wingdings" panose="05000000000000000000" pitchFamily="2" charset="2"/>
                  <a:buChar char="§"/>
                  <a:tabLst>
                    <a:tab pos="225425" algn="l"/>
                  </a:tabLst>
                </a:pPr>
                <a:r>
                  <a:rPr lang="en-US" sz="2400" dirty="0">
                    <a:solidFill>
                      <a:srgbClr val="000000"/>
                    </a:solidFill>
                    <a:effectLst/>
                    <a:ea typeface="Calibri" panose="020F0502020204030204" pitchFamily="34" charset="0"/>
                    <a:cs typeface="Calibri" panose="020F0502020204030204" pitchFamily="34" charset="0"/>
                  </a:rPr>
                  <a:t>Shipping and maritime trade </a:t>
                </a:r>
              </a:p>
              <a:p>
                <a:pPr marL="280988" marR="0" indent="-280988">
                  <a:lnSpc>
                    <a:spcPct val="112000"/>
                  </a:lnSpc>
                  <a:spcBef>
                    <a:spcPts val="0"/>
                  </a:spcBef>
                  <a:spcAft>
                    <a:spcPts val="0"/>
                  </a:spcAft>
                  <a:buFont typeface="Wingdings" panose="05000000000000000000" pitchFamily="2" charset="2"/>
                  <a:buChar char="§"/>
                  <a:tabLst>
                    <a:tab pos="225425" algn="l"/>
                  </a:tabLst>
                </a:pPr>
                <a:r>
                  <a:rPr lang="en-US" sz="2400" dirty="0">
                    <a:solidFill>
                      <a:srgbClr val="000000"/>
                    </a:solidFill>
                    <a:effectLst/>
                    <a:ea typeface="Calibri" panose="020F0502020204030204" pitchFamily="34" charset="0"/>
                    <a:cs typeface="Calibri" panose="020F0502020204030204" pitchFamily="34" charset="0"/>
                  </a:rPr>
                  <a:t>Energy and mining</a:t>
                </a:r>
              </a:p>
              <a:p>
                <a:pPr marL="280988" marR="0" indent="-280988">
                  <a:lnSpc>
                    <a:spcPct val="112000"/>
                  </a:lnSpc>
                  <a:spcBef>
                    <a:spcPts val="0"/>
                  </a:spcBef>
                  <a:spcAft>
                    <a:spcPts val="0"/>
                  </a:spcAft>
                  <a:buFont typeface="Wingdings" panose="05000000000000000000" pitchFamily="2" charset="2"/>
                  <a:buChar char="§"/>
                  <a:tabLst>
                    <a:tab pos="225425" algn="l"/>
                  </a:tabLst>
                </a:pPr>
                <a:r>
                  <a:rPr lang="en-US" sz="2400" dirty="0">
                    <a:solidFill>
                      <a:srgbClr val="000000"/>
                    </a:solidFill>
                    <a:ea typeface="Calibri" panose="020F0502020204030204" pitchFamily="34" charset="0"/>
                    <a:cs typeface="Calibri" panose="020F0502020204030204" pitchFamily="34" charset="0"/>
                  </a:rPr>
                  <a:t>Coastal tourism </a:t>
                </a:r>
                <a:endParaRPr lang="en-US" sz="24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EA716DB0-D5F2-4A40-93FB-2B1184DCAD4A}"/>
                  </a:ext>
                </a:extLst>
              </p:cNvPr>
              <p:cNvSpPr txBox="1"/>
              <p:nvPr/>
            </p:nvSpPr>
            <p:spPr>
              <a:xfrm>
                <a:off x="2267744" y="4830769"/>
                <a:ext cx="5573796" cy="1200329"/>
              </a:xfrm>
              <a:prstGeom prst="rect">
                <a:avLst/>
              </a:prstGeom>
              <a:noFill/>
              <a:ln w="38100">
                <a:solidFill>
                  <a:srgbClr val="00B05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Wingdings" panose="05000000000000000000" pitchFamily="2" charset="2"/>
                  <a:buChar char="§"/>
                </a:pPr>
                <a:r>
                  <a:rPr lang="en-US" sz="2400" dirty="0"/>
                  <a:t>Rebuild fish stocks et restore biodiversity </a:t>
                </a:r>
              </a:p>
              <a:p>
                <a:pPr marL="285750" indent="-285750">
                  <a:buFont typeface="Wingdings" panose="05000000000000000000" pitchFamily="2" charset="2"/>
                  <a:buChar char="§"/>
                </a:pPr>
                <a:r>
                  <a:rPr lang="en-US" sz="2400" dirty="0"/>
                  <a:t>Reverse habitat degradation</a:t>
                </a:r>
              </a:p>
              <a:p>
                <a:pPr marL="285750" indent="-285750">
                  <a:buFont typeface="Wingdings" panose="05000000000000000000" pitchFamily="2" charset="2"/>
                  <a:buChar char="§"/>
                </a:pPr>
                <a:r>
                  <a:rPr lang="en-US" sz="2400" dirty="0"/>
                  <a:t> Improve water quality</a:t>
                </a:r>
              </a:p>
            </p:txBody>
          </p:sp>
          <p:sp>
            <p:nvSpPr>
              <p:cNvPr id="8" name="Arrow: Up-Down 7">
                <a:extLst>
                  <a:ext uri="{FF2B5EF4-FFF2-40B4-BE49-F238E27FC236}">
                    <a16:creationId xmlns:a16="http://schemas.microsoft.com/office/drawing/2014/main" id="{D648AD42-9D7D-4CF3-ABEE-ABC59CCA1092}"/>
                  </a:ext>
                </a:extLst>
              </p:cNvPr>
              <p:cNvSpPr/>
              <p:nvPr/>
            </p:nvSpPr>
            <p:spPr>
              <a:xfrm>
                <a:off x="3230025" y="3929468"/>
                <a:ext cx="504056" cy="943070"/>
              </a:xfrm>
              <a:prstGeom prst="upDownArrow">
                <a:avLst/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Arrow: Up-Down 11">
                <a:extLst>
                  <a:ext uri="{FF2B5EF4-FFF2-40B4-BE49-F238E27FC236}">
                    <a16:creationId xmlns:a16="http://schemas.microsoft.com/office/drawing/2014/main" id="{A42AF89F-C353-47C5-9BA3-656FE922F435}"/>
                  </a:ext>
                </a:extLst>
              </p:cNvPr>
              <p:cNvSpPr/>
              <p:nvPr/>
            </p:nvSpPr>
            <p:spPr>
              <a:xfrm>
                <a:off x="4824030" y="3926090"/>
                <a:ext cx="504056" cy="943070"/>
              </a:xfrm>
              <a:prstGeom prst="upDownArrow">
                <a:avLst/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Arrow: Up-Down 12">
                <a:extLst>
                  <a:ext uri="{FF2B5EF4-FFF2-40B4-BE49-F238E27FC236}">
                    <a16:creationId xmlns:a16="http://schemas.microsoft.com/office/drawing/2014/main" id="{FE6338C8-BA1C-4F50-8DAC-39367AF3E05E}"/>
                  </a:ext>
                </a:extLst>
              </p:cNvPr>
              <p:cNvSpPr/>
              <p:nvPr/>
            </p:nvSpPr>
            <p:spPr>
              <a:xfrm>
                <a:off x="6415462" y="3906895"/>
                <a:ext cx="504056" cy="943070"/>
              </a:xfrm>
              <a:prstGeom prst="upDownArrow">
                <a:avLst/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ACFED81C-2E4C-498B-B65B-C52EF12CB4FA}"/>
                </a:ext>
              </a:extLst>
            </p:cNvPr>
            <p:cNvSpPr txBox="1"/>
            <p:nvPr/>
          </p:nvSpPr>
          <p:spPr>
            <a:xfrm>
              <a:off x="395536" y="2924944"/>
              <a:ext cx="2160240" cy="461665"/>
            </a:xfrm>
            <a:prstGeom prst="rect">
              <a:avLst/>
            </a:prstGeom>
            <a:noFill/>
            <a:ln w="38100">
              <a:solidFill>
                <a:srgbClr val="3B12D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4F81BD"/>
                  </a:solidFill>
                </a:rPr>
                <a:t>AU-IBAR/ABES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BD8729FE-8AAA-4BBA-B990-CFE51665DE6D}"/>
                </a:ext>
              </a:extLst>
            </p:cNvPr>
            <p:cNvSpPr txBox="1"/>
            <p:nvPr/>
          </p:nvSpPr>
          <p:spPr>
            <a:xfrm>
              <a:off x="467544" y="5445224"/>
              <a:ext cx="1800200" cy="461665"/>
            </a:xfrm>
            <a:prstGeom prst="rect">
              <a:avLst/>
            </a:prstGeom>
            <a:noFill/>
            <a:ln w="38100">
              <a:solidFill>
                <a:srgbClr val="00B05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00B050"/>
                  </a:solidFill>
                </a:rPr>
                <a:t>FAO/CCLME</a:t>
              </a:r>
            </a:p>
          </p:txBody>
        </p:sp>
        <p:sp>
          <p:nvSpPr>
            <p:cNvPr id="3" name="Arrow: Right 2">
              <a:extLst>
                <a:ext uri="{FF2B5EF4-FFF2-40B4-BE49-F238E27FC236}">
                  <a16:creationId xmlns:a16="http://schemas.microsoft.com/office/drawing/2014/main" id="{43CF2ACA-BB9C-4F97-802A-99E40965FA4E}"/>
                </a:ext>
              </a:extLst>
            </p:cNvPr>
            <p:cNvSpPr/>
            <p:nvPr/>
          </p:nvSpPr>
          <p:spPr>
            <a:xfrm>
              <a:off x="2555776" y="3054151"/>
              <a:ext cx="733728" cy="230833"/>
            </a:xfrm>
            <a:prstGeom prst="rightArrow">
              <a:avLst/>
            </a:prstGeom>
            <a:ln>
              <a:solidFill>
                <a:srgbClr val="4F81B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Arrow: Right 4">
              <a:extLst>
                <a:ext uri="{FF2B5EF4-FFF2-40B4-BE49-F238E27FC236}">
                  <a16:creationId xmlns:a16="http://schemas.microsoft.com/office/drawing/2014/main" id="{020DEB2D-9C8E-47BC-B64A-97C98BDC86D7}"/>
                </a:ext>
              </a:extLst>
            </p:cNvPr>
            <p:cNvSpPr/>
            <p:nvPr/>
          </p:nvSpPr>
          <p:spPr>
            <a:xfrm>
              <a:off x="2267744" y="5589240"/>
              <a:ext cx="546884" cy="230833"/>
            </a:xfrm>
            <a:prstGeom prst="rightArrow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5128971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4" descr="C:\Users\LissLymer\Documents\CCLME\Logos and images\Logos\CCLME\logo-round-txt03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46492" y="6027564"/>
            <a:ext cx="862012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68562EC0-6DDC-407E-9871-A58358C019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268760"/>
            <a:ext cx="9108504" cy="1102486"/>
          </a:xfrm>
        </p:spPr>
        <p:txBody>
          <a:bodyPr>
            <a:noAutofit/>
          </a:bodyPr>
          <a:lstStyle/>
          <a:p>
            <a:r>
              <a:rPr lang="en-US" sz="36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Algerian" panose="04020705040A02060702" pitchFamily="82" charset="0"/>
              </a:rPr>
              <a:t>Thanks for your kind attention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567CF02-4AFB-40ED-9FBE-0075A9F245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785764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15154</TotalTime>
  <Words>1920</Words>
  <Application>Microsoft Office PowerPoint</Application>
  <PresentationFormat>On-screen Show (4:3)</PresentationFormat>
  <Paragraphs>267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2" baseType="lpstr">
      <vt:lpstr>Algerian</vt:lpstr>
      <vt:lpstr>Arial</vt:lpstr>
      <vt:lpstr>Calibri</vt:lpstr>
      <vt:lpstr>Candara</vt:lpstr>
      <vt:lpstr>MyriadPro-It</vt:lpstr>
      <vt:lpstr>Times New Roman</vt:lpstr>
      <vt:lpstr>Wingdings</vt:lpstr>
      <vt:lpstr>Thème Office</vt:lpstr>
      <vt:lpstr>Contribution of CCLME’s Biodiversity and Ecosystem Conservation to African Blue Economy Strategy</vt:lpstr>
      <vt:lpstr>RECALL ON CCLME CONTEXT</vt:lpstr>
      <vt:lpstr>PowerPoint Presentation</vt:lpstr>
      <vt:lpstr>Vision and Objectives of CCLME’s SAP</vt:lpstr>
      <vt:lpstr>Implementation of Strategic Action Program (SAP) of CCLME </vt:lpstr>
      <vt:lpstr>Contribution of CCLME to African Blue Economy Strategy</vt:lpstr>
      <vt:lpstr>CCLME’s planned activities on management of aquatic biodiversity and environmental sustainability (1)</vt:lpstr>
      <vt:lpstr>CCLME’s planned activities on management of aquatic biodiversity and environmental sustainability (2)</vt:lpstr>
      <vt:lpstr>CCLME’s planned activities on management of aquatic biodiversity and environmental sustainability (3)</vt:lpstr>
      <vt:lpstr>CCLME’s ongoing activities on management of aquatic biodiversity and environmental sustainability</vt:lpstr>
      <vt:lpstr>CCLME’s ongoing activities on management of aquatic biodiversity and environmental sustainability</vt:lpstr>
      <vt:lpstr>CCLME’s ongoing activities on management of aquatic biodiversity and environmental sustainability</vt:lpstr>
      <vt:lpstr>Conclusion</vt:lpstr>
      <vt:lpstr>Thanks for your kind attention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CCLME Project</dc:title>
  <dc:creator>Tandstad, Merete (FIAF)</dc:creator>
  <cp:lastModifiedBy>Sidibe, Aboubacar (NFIFM)</cp:lastModifiedBy>
  <cp:revision>194</cp:revision>
  <dcterms:created xsi:type="dcterms:W3CDTF">2018-08-21T21:05:47Z</dcterms:created>
  <dcterms:modified xsi:type="dcterms:W3CDTF">2021-12-08T14:28:59Z</dcterms:modified>
</cp:coreProperties>
</file>