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charts/chart1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100" u="none">
                <a:solidFill>
                  <a:srgbClr val="000000"/>
                </a:solidFill>
                <a:latin typeface="Calibri"/>
              </a:defRPr>
            </a:pPr>
            <a:r>
              <a:rPr b="1" i="0" strike="noStrike" sz="1100" u="none">
                <a:solidFill>
                  <a:srgbClr val="000000"/>
                </a:solidFill>
                <a:latin typeface="Calibri"/>
              </a:rPr>
              <a:t>Transportation pathways of marine litter</a:t>
            </a:r>
          </a:p>
        </c:rich>
      </c:tx>
      <c:layout>
        <c:manualLayout>
          <c:xMode val="edge"/>
          <c:yMode val="edge"/>
          <c:x val="0.0711155"/>
          <c:y val="0"/>
          <c:w val="0.34231"/>
          <c:h val="0.11145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39601"/>
          <c:y val="0.111453"/>
          <c:w val="0.396621"/>
          <c:h val="0.7873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FREQUENCY</c:v>
                </c:pt>
              </c:strCache>
            </c:strRef>
          </c:tx>
          <c:spPr>
            <a:gradFill flip="none" rotWithShape="1">
              <a:gsLst>
                <a:gs pos="0">
                  <a:srgbClr val="326DB3"/>
                </a:gs>
                <a:gs pos="19999">
                  <a:srgbClr val="346CB0"/>
                </a:gs>
                <a:gs pos="100000">
                  <a:srgbClr val="265186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tl" rotWithShape="1" blurRad="0" dist="38100" dir="2700000">
                <a:srgbClr val="000000">
                  <a:alpha val="100000"/>
                </a:srgbClr>
              </a:outerShdw>
            </a:effectLst>
          </c:spPr>
          <c:explosion val="0"/>
          <c:dPt>
            <c:idx val="0"/>
            <c:explosion val="0"/>
            <c:spPr>
              <a:gradFill flip="none" rotWithShape="1">
                <a:gsLst>
                  <a:gs pos="0">
                    <a:srgbClr val="326DB3"/>
                  </a:gs>
                  <a:gs pos="19999">
                    <a:srgbClr val="346CB0"/>
                  </a:gs>
                  <a:gs pos="100000">
                    <a:srgbClr val="265186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Pt>
            <c:idx val="1"/>
            <c:explosion val="0"/>
            <c:spPr>
              <a:gradFill flip="none" rotWithShape="1">
                <a:gsLst>
                  <a:gs pos="0">
                    <a:srgbClr val="B73330"/>
                  </a:gs>
                  <a:gs pos="19999">
                    <a:srgbClr val="B33532"/>
                  </a:gs>
                  <a:gs pos="100000">
                    <a:srgbClr val="882624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Pt>
            <c:idx val="2"/>
            <c:explosion val="0"/>
            <c:spPr>
              <a:gradFill flip="none" rotWithShape="1">
                <a:gsLst>
                  <a:gs pos="0">
                    <a:srgbClr val="8AB03D"/>
                  </a:gs>
                  <a:gs pos="19999">
                    <a:srgbClr val="89AD3E"/>
                  </a:gs>
                  <a:gs pos="100000">
                    <a:srgbClr val="67832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Pt>
            <c:idx val="3"/>
            <c:explosion val="0"/>
            <c:spPr>
              <a:gradFill flip="none" rotWithShape="1">
                <a:gsLst>
                  <a:gs pos="0">
                    <a:srgbClr val="6D4C94"/>
                  </a:gs>
                  <a:gs pos="19999">
                    <a:srgbClr val="6C4D92"/>
                  </a:gs>
                  <a:gs pos="100000">
                    <a:srgbClr val="51396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Pt>
            <c:idx val="4"/>
            <c:explosion val="0"/>
            <c:spPr>
              <a:gradFill flip="none" rotWithShape="1">
                <a:gsLst>
                  <a:gs pos="0">
                    <a:srgbClr val="2D9EBD"/>
                  </a:gs>
                  <a:gs pos="19999">
                    <a:srgbClr val="2F9CB9"/>
                  </a:gs>
                  <a:gs pos="100000">
                    <a:srgbClr val="22768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Pt>
            <c:idx val="5"/>
            <c:explosion val="0"/>
            <c:spPr>
              <a:gradFill flip="none" rotWithShape="1">
                <a:gsLst>
                  <a:gs pos="0">
                    <a:srgbClr val="F07E20"/>
                  </a:gs>
                  <a:gs pos="19999">
                    <a:srgbClr val="EB7E24"/>
                  </a:gs>
                  <a:gs pos="100000">
                    <a:srgbClr val="B45F19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sx="100000" sy="100000" kx="0" ky="0" algn="tl" rotWithShape="1" blurRad="0" dist="38100" dir="2700000">
                  <a:srgbClr val="000000">
                    <a:alpha val="100000"/>
                  </a:srgbClr>
                </a:outerShdw>
              </a:effectLst>
            </c:spPr>
          </c:dPt>
          <c:dLbls>
            <c:dLbl>
              <c:idx val="0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Ocean current</c:v>
                </c:pt>
                <c:pt idx="1">
                  <c:v>Surface run-off/storm water</c:v>
                </c:pt>
                <c:pt idx="2">
                  <c:v>wind action</c:v>
                </c:pt>
                <c:pt idx="3">
                  <c:v>Rivers and streams</c:v>
                </c:pt>
                <c:pt idx="4">
                  <c:v>Marine vessels</c:v>
                </c:pt>
                <c:pt idx="5">
                  <c:v>Terrestrial sources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4.000000</c:v>
                </c:pt>
                <c:pt idx="1">
                  <c:v>4.000000</c:v>
                </c:pt>
                <c:pt idx="2">
                  <c:v>3.000000</c:v>
                </c:pt>
                <c:pt idx="3">
                  <c:v>2.000000</c:v>
                </c:pt>
                <c:pt idx="4">
                  <c:v>2.000000</c:v>
                </c:pt>
                <c:pt idx="5">
                  <c:v>1.000000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550764"/>
          <c:y val="0.0297294"/>
          <c:w val="0.449236"/>
          <c:h val="0.13317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000000"/>
              </a:solidFill>
              <a:latin typeface="Calibri"/>
            </a:defRPr>
          </a:pPr>
        </a:p>
      </c:txPr>
    </c:legend>
    <c:plotVisOnly val="1"/>
    <c:dispBlanksAs val="gap"/>
  </c:chart>
  <c:spPr>
    <a:solidFill>
      <a:srgbClr val="FFFFFF"/>
    </a:solidFill>
    <a:ln w="12700" cap="flat">
      <a:solidFill>
        <a:srgbClr val="808080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"/>
          <p:cNvSpPr/>
          <p:nvPr/>
        </p:nvSpPr>
        <p:spPr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" name="Rectangle"/>
          <p:cNvSpPr/>
          <p:nvPr/>
        </p:nvSpPr>
        <p:spPr>
          <a:xfrm>
            <a:off x="-2" y="1752600"/>
            <a:ext cx="9144004" cy="304800"/>
          </a:xfrm>
          <a:prstGeom prst="rect">
            <a:avLst/>
          </a:prstGeom>
          <a:solidFill>
            <a:srgbClr val="007C3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" name="Rectangle"/>
          <p:cNvSpPr/>
          <p:nvPr/>
        </p:nvSpPr>
        <p:spPr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43" name="D:\AU\Resources\Graphics\Logo\AU Logo_JPEG.jpg" descr="D:\AU\Resources\Graphics\Logo\AU Logo_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10" y="246060"/>
            <a:ext cx="1373191" cy="1225554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African Union…"/>
          <p:cNvSpPr txBox="1"/>
          <p:nvPr/>
        </p:nvSpPr>
        <p:spPr>
          <a:xfrm>
            <a:off x="1828800" y="457198"/>
            <a:ext cx="6934200" cy="726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16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African Union</a:t>
            </a:r>
          </a:p>
          <a:p>
            <a:pPr>
              <a:defRPr b="1" sz="2600">
                <a:solidFill>
                  <a:srgbClr val="A28B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Interafrican Bureau for Animal Resources</a:t>
            </a:r>
          </a:p>
        </p:txBody>
      </p:sp>
      <p:sp>
        <p:nvSpPr>
          <p:cNvPr id="45" name="www.au-ibar.org"/>
          <p:cNvSpPr txBox="1"/>
          <p:nvPr/>
        </p:nvSpPr>
        <p:spPr>
          <a:xfrm>
            <a:off x="3786187" y="6437312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4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xfrm>
            <a:off x="6307808" y="6356350"/>
            <a:ext cx="245399" cy="243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www.au-ibar.org"/>
          <p:cNvSpPr txBox="1"/>
          <p:nvPr/>
        </p:nvSpPr>
        <p:spPr>
          <a:xfrm>
            <a:off x="3929062" y="6286498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"/>
          <p:cNvSpPr/>
          <p:nvPr/>
        </p:nvSpPr>
        <p:spPr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" name="Rectangle"/>
          <p:cNvSpPr/>
          <p:nvPr/>
        </p:nvSpPr>
        <p:spPr>
          <a:xfrm>
            <a:off x="-2" y="1752600"/>
            <a:ext cx="9144004" cy="304800"/>
          </a:xfrm>
          <a:prstGeom prst="rect">
            <a:avLst/>
          </a:prstGeom>
          <a:solidFill>
            <a:srgbClr val="007C3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" name="Rectangle"/>
          <p:cNvSpPr/>
          <p:nvPr/>
        </p:nvSpPr>
        <p:spPr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02" name="D:\AU\Resources\Graphics\Logo\AU Logo_JPEG.jpg" descr="D:\AU\Resources\Graphics\Logo\AU Logo_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10" y="246060"/>
            <a:ext cx="1373191" cy="1225554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African Union…"/>
          <p:cNvSpPr txBox="1"/>
          <p:nvPr/>
        </p:nvSpPr>
        <p:spPr>
          <a:xfrm>
            <a:off x="1828800" y="457198"/>
            <a:ext cx="6934200" cy="726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16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African Union</a:t>
            </a:r>
          </a:p>
          <a:p>
            <a:pPr>
              <a:defRPr b="1" sz="2600">
                <a:solidFill>
                  <a:srgbClr val="A28B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Interafrican Bureau for Animal Resources</a:t>
            </a:r>
          </a:p>
        </p:txBody>
      </p:sp>
      <p:sp>
        <p:nvSpPr>
          <p:cNvPr id="104" name="www.au-ibar.org"/>
          <p:cNvSpPr txBox="1"/>
          <p:nvPr/>
        </p:nvSpPr>
        <p:spPr>
          <a:xfrm>
            <a:off x="3786187" y="6437312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10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lide Number"/>
          <p:cNvSpPr txBox="1"/>
          <p:nvPr>
            <p:ph type="sldNum" sz="quarter" idx="2"/>
          </p:nvPr>
        </p:nvSpPr>
        <p:spPr>
          <a:xfrm>
            <a:off x="6307808" y="6356350"/>
            <a:ext cx="245399" cy="243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D:\AU\Resources\Graphics\Logo\AU Logo_JPEG.jpg" descr="D:\AU\Resources\Graphics\Logo\AU Logo_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10" y="285750"/>
            <a:ext cx="801691" cy="715963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www.au-ibar.org"/>
          <p:cNvSpPr txBox="1"/>
          <p:nvPr/>
        </p:nvSpPr>
        <p:spPr>
          <a:xfrm>
            <a:off x="3929062" y="6286498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11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"/>
          <p:cNvSpPr/>
          <p:nvPr/>
        </p:nvSpPr>
        <p:spPr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" name="Rectangle"/>
          <p:cNvSpPr/>
          <p:nvPr/>
        </p:nvSpPr>
        <p:spPr>
          <a:xfrm>
            <a:off x="-2" y="1752600"/>
            <a:ext cx="9144004" cy="304800"/>
          </a:xfrm>
          <a:prstGeom prst="rect">
            <a:avLst/>
          </a:prstGeom>
          <a:solidFill>
            <a:srgbClr val="007C3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" name="Rectangle"/>
          <p:cNvSpPr/>
          <p:nvPr/>
        </p:nvSpPr>
        <p:spPr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53" name="D:\AU\Resources\Graphics\Logo\AU Logo_JPEG.jpg" descr="D:\AU\Resources\Graphics\Logo\AU Logo_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10" y="246060"/>
            <a:ext cx="1373191" cy="122555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African Union…"/>
          <p:cNvSpPr txBox="1"/>
          <p:nvPr/>
        </p:nvSpPr>
        <p:spPr>
          <a:xfrm>
            <a:off x="1828800" y="457198"/>
            <a:ext cx="6934200" cy="726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16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African Union</a:t>
            </a:r>
          </a:p>
          <a:p>
            <a:pPr>
              <a:defRPr b="1" sz="2600">
                <a:solidFill>
                  <a:srgbClr val="A28B59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Interafrican Bureau for Animal Resources</a:t>
            </a:r>
          </a:p>
        </p:txBody>
      </p:sp>
      <p:sp>
        <p:nvSpPr>
          <p:cNvPr id="155" name="www.au-ibar.org"/>
          <p:cNvSpPr txBox="1"/>
          <p:nvPr/>
        </p:nvSpPr>
        <p:spPr>
          <a:xfrm>
            <a:off x="3786187" y="6437312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1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Slide Number"/>
          <p:cNvSpPr txBox="1"/>
          <p:nvPr>
            <p:ph type="sldNum" sz="quarter" idx="2"/>
          </p:nvPr>
        </p:nvSpPr>
        <p:spPr>
          <a:xfrm>
            <a:off x="6307808" y="6356350"/>
            <a:ext cx="245399" cy="243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D:\AU\Resources\Graphics\Logo\AU Logo_JPEG.jpg" descr="D:\AU\Resources\Graphics\Logo\AU Logo_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10" y="285750"/>
            <a:ext cx="801691" cy="71596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www.au-ibar.org"/>
          <p:cNvSpPr txBox="1"/>
          <p:nvPr/>
        </p:nvSpPr>
        <p:spPr>
          <a:xfrm>
            <a:off x="3929062" y="6286498"/>
            <a:ext cx="150020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2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r>
              <a:t>www.au-ibar.org</a:t>
            </a:r>
          </a:p>
        </p:txBody>
      </p:sp>
      <p:sp>
        <p:nvSpPr>
          <p:cNvPr id="1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0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2" y="1066800"/>
            <a:ext cx="9144004" cy="152400"/>
          </a:xfrm>
          <a:prstGeom prst="rect">
            <a:avLst/>
          </a:prstGeom>
          <a:solidFill>
            <a:srgbClr val="A28B5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" name="Rectangle"/>
          <p:cNvSpPr/>
          <p:nvPr/>
        </p:nvSpPr>
        <p:spPr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800">
                <a:solidFill>
                  <a:srgbClr val="002A6C"/>
                </a:solidFill>
                <a:latin typeface="Times"/>
                <a:ea typeface="Times"/>
                <a:cs typeface="Times"/>
                <a:sym typeface="Times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457200" y="304800"/>
            <a:ext cx="8331200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609600" y="1482725"/>
            <a:ext cx="8153400" cy="4791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8508080" y="6553200"/>
            <a:ext cx="245400" cy="243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>
              <a:defRPr b="1" sz="1000">
                <a:solidFill>
                  <a:srgbClr val="007C3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007C30"/>
          </a:solidFill>
          <a:uFillTx/>
          <a:latin typeface="Gill Sans MT"/>
          <a:ea typeface="Gill Sans MT"/>
          <a:cs typeface="Gill Sans MT"/>
          <a:sym typeface="Gill Sans M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Tx/>
        <a:buChar char="»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800100" marR="0" indent="-3429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Tx/>
        <a:buChar char="–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1143000" marR="0" indent="-2286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1714500" marR="0" indent="-3429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Tx/>
        <a:buChar char="–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21336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Tx/>
        <a:buChar char="»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hyperlink" Target="mailto:pkarani@beainternational.org" TargetMode="External"/><Relationship Id="rId8" Type="http://schemas.openxmlformats.org/officeDocument/2006/relationships/hyperlink" Target="http://www.BEAINTERNATIONAL.ORG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8.png"/><Relationship Id="rId3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mage.tif" descr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4412" y="5886450"/>
            <a:ext cx="1398600" cy="89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https://assets.weforum.org/article/image/large_qdXsz1UBQjbo_e3cLOgJTuukrwlO5laVzU95IMKQfcU.jpg" descr="https://assets.weforum.org/article/image/large_qdXsz1UBQjbo_e3cLOgJTuukrwlO5laVzU95IMKQfcU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67300" y="5884862"/>
            <a:ext cx="1409700" cy="898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C:\Users\Seisay\AppData\Local\Microsoft\Windows\Temporary Internet Files\Content.Word\20190412_131754.jpg" descr="C:\Users\Seisay\AppData\Local\Microsoft\Windows\Temporary Internet Files\Content.Word\20190412_131754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47875" y="5884862"/>
            <a:ext cx="1381125" cy="898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53200" y="5915025"/>
            <a:ext cx="1409700" cy="868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3400" y="5884862"/>
            <a:ext cx="1389063" cy="898538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Third Ordinary Session of the Specialised Technical Committee on Agriculture, Rural Development, Water and Environment: 21-25 October 2019 In Addis Ababa, Ethiopia"/>
          <p:cNvSpPr txBox="1"/>
          <p:nvPr/>
        </p:nvSpPr>
        <p:spPr>
          <a:xfrm>
            <a:off x="668336" y="1784473"/>
            <a:ext cx="7548565" cy="3983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457200">
              <a:defRPr sz="240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Impacts of Coastal and Marine Tourisms on Mining, Gas, Oil, Exploration on Biodiversity and Strategy for Sustainable Tourisms or Mining, Gas, Oil Exploration </a:t>
            </a:r>
            <a:endParaRPr sz="2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 sz="2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ctr" defTabSz="457200">
              <a:lnSpc>
                <a:spcPct val="115000"/>
              </a:lnSpc>
              <a:spcBef>
                <a:spcPts val="1000"/>
              </a:spcBef>
              <a:defRPr b="1" sz="1400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CONSERVING AQUATIC BIODIVERSITY IN AFRICA BLUE ECONOMY</a:t>
            </a:r>
          </a:p>
          <a:p>
            <a:pPr indent="342900" algn="ctr" defTabSz="457200">
              <a:lnSpc>
                <a:spcPct val="115000"/>
              </a:lnSpc>
              <a:spcBef>
                <a:spcPts val="1000"/>
              </a:spcBef>
              <a:defRPr b="1" sz="1400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8-10 DECEMBER 2021</a:t>
            </a:r>
          </a:p>
          <a:p>
            <a:pPr indent="342900" algn="ctr" defTabSz="457200">
              <a:lnSpc>
                <a:spcPct val="115000"/>
              </a:lnSpc>
              <a:spcBef>
                <a:spcPts val="1000"/>
              </a:spcBef>
              <a:defRPr b="1" sz="1400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NAIVASHA, KENYA</a:t>
            </a:r>
          </a:p>
          <a:p>
            <a:pPr algn="ctr" defTabSz="457200">
              <a:defRPr b="1" sz="1400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Date: 08-10 December 2021</a:t>
            </a:r>
          </a:p>
          <a:p>
            <a:pPr>
              <a:defRPr sz="15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Patrick Karani</a:t>
            </a:r>
          </a:p>
          <a:p>
            <a:pPr>
              <a:defRPr sz="15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BEA International</a:t>
            </a:r>
          </a:p>
          <a:p>
            <a:pPr>
              <a:defRPr sz="15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Email: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pkarani@beainternational.org</a:t>
            </a:r>
            <a:r>
              <a:t>; Tel: +254 715 899 237</a:t>
            </a:r>
          </a:p>
          <a:p>
            <a:pPr>
              <a:defRPr sz="1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hlinkClick r:id="rId8" invalidUrl="" action="" tgtFrame="" tooltip="" history="1" highlightClick="0" endSnd="0"/>
              </a:rPr>
              <a:t>www.BEAINTERNATIONAL.ORG</a:t>
            </a:r>
            <a:r>
              <a:rPr u="none">
                <a:solidFill>
                  <a:srgbClr val="0070C0"/>
                </a:solidFill>
                <a:uFillTx/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A key goal for Africa’s transformation and renaissance is  harnessing the potential of Africa’s aquatic endowments for Blue economy growth – this is set as goal for the attainment of Aspiration 1 in the Agenda 2063 (A prosperous Africa based on inclusive growth and sustainable development) for the Africa we want!…"/>
          <p:cNvSpPr txBox="1"/>
          <p:nvPr>
            <p:ph type="body" idx="4294967295"/>
          </p:nvPr>
        </p:nvSpPr>
        <p:spPr>
          <a:xfrm>
            <a:off x="381000" y="1219200"/>
            <a:ext cx="8686800" cy="5486400"/>
          </a:xfrm>
          <a:prstGeom prst="rect">
            <a:avLst/>
          </a:prstGeom>
        </p:spPr>
        <p:txBody>
          <a:bodyPr/>
          <a:lstStyle/>
          <a:p>
            <a:pPr marL="0" indent="0" algn="just" defTabSz="457200">
              <a:spcBef>
                <a:spcPts val="600"/>
              </a:spcBef>
              <a:buSzTx/>
              <a:buNone/>
              <a:defRPr b="0" sz="19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Coastal and Marine pollution come from a wide variety of sources, from non-point sources (e.g., agriculture, stormwater runoff) to point sources (e.g., wastewater, solid waste, fishing gear). Preventing waste from entering the oceans therefore requires a systemic approach that considers both land-based and ocean-based sources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marL="0" indent="0" algn="just" defTabSz="457200">
              <a:spcBef>
                <a:spcPts val="600"/>
              </a:spcBef>
              <a:buSzTx/>
              <a:buNone/>
              <a:defRPr b="0" sz="1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Plastic bottles</a:t>
            </a: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Plastic bags</a:t>
            </a: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Plastic bottle caps</a:t>
            </a: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Plastic wrappers and packaging</a:t>
            </a: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Flip-flops</a:t>
            </a:r>
          </a:p>
          <a:p>
            <a:pPr marL="457200" indent="-228600" algn="just" defTabSz="457200">
              <a:lnSpc>
                <a:spcPct val="115000"/>
              </a:lnSpc>
              <a:spcBef>
                <a:spcPts val="0"/>
              </a:spcBef>
              <a:buAutoNum type="arabicPeriod" startAt="1"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 Sports fishing gear</a:t>
            </a:r>
          </a:p>
          <a:p>
            <a:pPr marL="0" indent="0" algn="just" defTabSz="457200">
              <a:lnSpc>
                <a:spcPct val="115000"/>
              </a:lnSpc>
              <a:spcBef>
                <a:spcPts val="0"/>
              </a:spcBef>
              <a:buSzTx/>
              <a:buNone/>
              <a:defRPr b="0"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  <a:p>
            <a:pPr marL="0" indent="0" algn="just" defTabSz="457200">
              <a:lnSpc>
                <a:spcPct val="115000"/>
              </a:lnSpc>
              <a:spcBef>
                <a:spcPts val="0"/>
              </a:spcBef>
              <a:buSzTx/>
              <a:buNone/>
              <a:defRPr b="0"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t>World Bank (2020): Socioeconomic impact of pollution in coastal ecosystems</a:t>
            </a:r>
          </a:p>
        </p:txBody>
      </p:sp>
      <p:sp>
        <p:nvSpPr>
          <p:cNvPr id="220" name="Underpinning AU instruments"/>
          <p:cNvSpPr txBox="1"/>
          <p:nvPr>
            <p:ph type="title" idx="4294967295"/>
          </p:nvPr>
        </p:nvSpPr>
        <p:spPr>
          <a:xfrm>
            <a:off x="1068387" y="304800"/>
            <a:ext cx="7718426" cy="609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/>
            <a:r>
              <a:t>Impacts of Coastal and Marine Tourism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AU Africa Blue Economy Strategic Docu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41247">
              <a:defRPr sz="2900"/>
            </a:lvl1pPr>
          </a:lstStyle>
          <a:p>
            <a:pPr/>
            <a:r>
              <a:t>Various Transportation Pathways of Litter</a:t>
            </a:r>
          </a:p>
        </p:txBody>
      </p:sp>
      <p:sp>
        <p:nvSpPr>
          <p:cNvPr id="223" name="Africa Blue Economy Strategy (ABES) 2020;…"/>
          <p:cNvSpPr txBox="1"/>
          <p:nvPr>
            <p:ph type="body" idx="1"/>
          </p:nvPr>
        </p:nvSpPr>
        <p:spPr>
          <a:xfrm>
            <a:off x="609600" y="1482721"/>
            <a:ext cx="8153400" cy="5111757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15000"/>
              </a:lnSpc>
              <a:spcBef>
                <a:spcPts val="1000"/>
              </a:spcBef>
              <a:buSzTx/>
              <a:buNone/>
              <a:defRPr b="0"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Pathways  and movement of litter in coastal and marine ecosystems</a:t>
            </a:r>
          </a:p>
        </p:txBody>
      </p:sp>
      <p:graphicFrame>
        <p:nvGraphicFramePr>
          <p:cNvPr id="224" name="Transportation pathways of marine litter"/>
          <p:cNvGraphicFramePr/>
          <p:nvPr/>
        </p:nvGraphicFramePr>
        <p:xfrm>
          <a:off x="797132" y="2463413"/>
          <a:ext cx="7813469" cy="387426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Movement of Litter along the coas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/>
            <a:r>
              <a:t>Movement of Litter along the Kenyan coastline</a:t>
            </a:r>
          </a:p>
        </p:txBody>
      </p:sp>
      <p:sp>
        <p:nvSpPr>
          <p:cNvPr id="227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pPr/>
            <a:r>
              <a:t>Most litter from tourism activities in coastal areas</a:t>
            </a:r>
          </a:p>
        </p:txBody>
      </p:sp>
      <p:pic>
        <p:nvPicPr>
          <p:cNvPr id="22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" y="1905000"/>
            <a:ext cx="7848600" cy="4876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itle 1"/>
          <p:cNvSpPr txBox="1"/>
          <p:nvPr>
            <p:ph type="title"/>
          </p:nvPr>
        </p:nvSpPr>
        <p:spPr>
          <a:xfrm>
            <a:off x="457200" y="228600"/>
            <a:ext cx="8331200" cy="8382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r>
              <a:t>Impacts of disposable waste on Coastal and Marine Ecosystem</a:t>
            </a:r>
          </a:p>
        </p:txBody>
      </p:sp>
      <p:sp>
        <p:nvSpPr>
          <p:cNvPr id="231" name="Tex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000"/>
            </a:lvl1pPr>
          </a:lstStyle>
          <a:p>
            <a:pPr/>
            <a:r>
              <a:t>Impacts of Litter on Marine Ecosystem and Sport Fishing</a:t>
            </a:r>
          </a:p>
        </p:txBody>
      </p:sp>
      <p:pic>
        <p:nvPicPr>
          <p:cNvPr id="23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905000"/>
            <a:ext cx="8382000" cy="4800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Impacts of mining, gas and oil explo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Impacts of mining, gas and oil exploration</a:t>
            </a:r>
          </a:p>
        </p:txBody>
      </p:sp>
      <p:sp>
        <p:nvSpPr>
          <p:cNvPr id="235" name="Pollution impacts communit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Pollution impacts communities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Dangerous emissions fuel climate change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Oil and gas development can damage wetlands ecosystems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Fossil fuel extraction turns visitors away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Drilling disrupts wildlife habitat and biodiversity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Oil spills, gas leakage and discharge of chemicals can be deadly to animals and biodiversity</a:t>
            </a:r>
          </a:p>
          <a:p>
            <a:pPr marL="286886" indent="-286886" defTabSz="265174">
              <a:spcBef>
                <a:spcPts val="2300"/>
              </a:spcBef>
              <a:buAutoNum type="arabicPeriod" startAt="1"/>
              <a:defRPr sz="2100">
                <a:solidFill>
                  <a:srgbClr val="44413C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Light pollution impacts wildlife and wetlands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Factors influencing biodiversity lo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Factors influencing biodiversity loss</a:t>
            </a:r>
          </a:p>
        </p:txBody>
      </p:sp>
      <p:sp>
        <p:nvSpPr>
          <p:cNvPr id="238" name="deforestation, wetland degradation due to population growth and encroaching human settlements, selective tree harvesting for wood products, poaching and inappropriate fishing gears and techniques such as use of poisonous chemical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39827" indent="-239827" algn="just" defTabSz="420623">
              <a:spcBef>
                <a:spcPts val="1100"/>
              </a:spcBef>
              <a:buChar char="•"/>
              <a:defRPr b="0"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deforestation, wetland degradation due to population growth and encroaching human settlements, selective tree harvesting for wood products, poaching and inappropriate fishing gears and techniques such as use of poisonous chemicals </a:t>
            </a:r>
          </a:p>
          <a:p>
            <a:pPr marL="239827" indent="-239827" algn="just" defTabSz="420623">
              <a:spcBef>
                <a:spcPts val="1100"/>
              </a:spcBef>
              <a:buChar char="•"/>
              <a:defRPr b="0"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wide array of resource management policies put in place that have contributed to the gradual loss of indigenous knowledge, particularly in agriculture, forestry, and wildlife </a:t>
            </a:r>
          </a:p>
          <a:p>
            <a:pPr marL="239827" indent="-239827" algn="just" defTabSz="420623">
              <a:spcBef>
                <a:spcPts val="1100"/>
              </a:spcBef>
              <a:buChar char="•"/>
              <a:defRPr b="0"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removal or introduction of organisms in ecosystems that disrupt biotic interactions or ecosystem processes (invasive species)</a:t>
            </a:r>
          </a:p>
          <a:p>
            <a:pPr marL="239827" indent="-239827" algn="just" defTabSz="420623">
              <a:spcBef>
                <a:spcPts val="1100"/>
              </a:spcBef>
              <a:buChar char="•"/>
              <a:defRPr b="0"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Influx of tourists</a:t>
            </a:r>
          </a:p>
          <a:p>
            <a:pPr marL="239827" indent="-239827" algn="just" defTabSz="420623">
              <a:spcBef>
                <a:spcPts val="1100"/>
              </a:spcBef>
              <a:buChar char="•"/>
              <a:defRPr b="0"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extractive industries (mining, gas and oil exploration)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Target priorities in Africa Region</a:t>
            </a:r>
          </a:p>
        </p:txBody>
      </p:sp>
      <p:sp>
        <p:nvSpPr>
          <p:cNvPr id="241" name="Text Placeholder 2"/>
          <p:cNvSpPr txBox="1"/>
          <p:nvPr>
            <p:ph type="body" idx="1"/>
          </p:nvPr>
        </p:nvSpPr>
        <p:spPr>
          <a:xfrm>
            <a:off x="546100" y="1282045"/>
            <a:ext cx="8153400" cy="4492134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pPr/>
            <a:r>
              <a:t>Summary Table</a:t>
            </a:r>
          </a:p>
        </p:txBody>
      </p:sp>
      <p:graphicFrame>
        <p:nvGraphicFramePr>
          <p:cNvPr id="242" name="Table 3"/>
          <p:cNvGraphicFramePr/>
          <p:nvPr/>
        </p:nvGraphicFramePr>
        <p:xfrm>
          <a:off x="348793" y="1743959"/>
          <a:ext cx="8700939" cy="49773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64768"/>
                <a:gridCol w="1481468"/>
                <a:gridCol w="1993409"/>
                <a:gridCol w="1993409"/>
                <a:gridCol w="1367885"/>
              </a:tblGrid>
              <a:tr h="227296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500">
                          <a:sym typeface="Helvetica"/>
                        </a:rPr>
                        <a:t>Type of Activity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500">
                          <a:sym typeface="Helvetica"/>
                        </a:rPr>
                        <a:t>Ocean Service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500">
                          <a:sym typeface="Helvetica"/>
                        </a:rPr>
                        <a:t>Industry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500">
                          <a:sym typeface="Helvetica"/>
                        </a:rPr>
                        <a:t>Drivers of Growth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914400" algn="l"/>
                        </a:tabLst>
                        <a:defRPr b="0" sz="1800"/>
                      </a:pPr>
                      <a:r>
                        <a:rPr b="1" sz="1400">
                          <a:sym typeface="Helvetica"/>
                        </a:rPr>
                        <a:t>ICZM Priorities</a:t>
                      </a:r>
                    </a:p>
                  </a:txBody>
                  <a:tcPr marL="0" marR="0" marT="0" marB="0" anchor="t" anchorCtr="0" horzOverflow="overflow"/>
                </a:tc>
              </a:tr>
              <a:tr h="448347">
                <a:tc rowSpan="2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Harvest of living resources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Seafood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Fisheries </a:t>
                      </a:r>
                    </a:p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Aquaculture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Food Security</a:t>
                      </a:r>
                    </a:p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Demand for Protein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Governance Institution</a:t>
                      </a:r>
                    </a:p>
                  </a:txBody>
                  <a:tcPr marL="0" marR="0" marT="0" marB="0" anchor="t" anchorCtr="0" horzOverflow="overflow"/>
                </a:tc>
              </a:tr>
              <a:tr h="324902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Marine biotechnology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Pharmaceuticals, chemicals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R&amp;D for healthcare and industry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Technological advancement</a:t>
                      </a:r>
                    </a:p>
                  </a:txBody>
                  <a:tcPr marL="0" marR="0" marT="0" marB="0" anchor="t" anchorCtr="0" horzOverflow="overflow"/>
                </a:tc>
              </a:tr>
              <a:tr h="541503">
                <a:tc rowSpan="3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Extraction of non- living resources, generation of new resources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Minerals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Seabed mining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Demand for minerals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0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Economic incentives</a:t>
                      </a:r>
                    </a:p>
                  </a:txBody>
                  <a:tcPr marL="0" marR="0" marT="0" marB="0" anchor="t" anchorCtr="0" horzOverflow="overflow"/>
                </a:tc>
              </a:tr>
              <a:tr h="448347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Energy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Oil and gas</a:t>
                      </a:r>
                    </a:p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Renewables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Demand for alternative energy sources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0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Economic incentives</a:t>
                      </a:r>
                    </a:p>
                  </a:txBody>
                  <a:tcPr marL="0" marR="0" marT="0" marB="0" anchor="t" anchorCtr="0" horzOverflow="overflow"/>
                </a:tc>
              </a:tr>
              <a:tr h="22061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Fresh water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Desalination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Demand for fresh water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0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Economic incentives</a:t>
                      </a:r>
                    </a:p>
                  </a:txBody>
                  <a:tcPr marL="0" marR="0" marT="0" marB="0" anchor="t" anchorCtr="0" horzOverflow="overflow"/>
                </a:tc>
              </a:tr>
              <a:tr h="514761">
                <a:tc rowSpan="2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Commerce and trade in and around the oceans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Transport and trade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Shipping
Port infrastructure and services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Growth in seaborne trade; International regulations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Management tools</a:t>
                      </a:r>
                    </a:p>
                  </a:txBody>
                  <a:tcPr marL="0" marR="0" marT="0" marB="0" anchor="t" anchorCtr="0" horzOverflow="overflow"/>
                </a:tc>
              </a:tr>
              <a:tr h="513424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Tourism and recreation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Tourism </a:t>
                      </a:r>
                    </a:p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Coastal Development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Coastal urbanization </a:t>
                      </a:r>
                    </a:p>
                    <a:p>
                      <a:pPr>
                        <a:spcBef>
                          <a:spcPts val="1200"/>
                        </a:spcBef>
                        <a:defRPr sz="1100">
                          <a:sym typeface="Helvetica"/>
                        </a:defRPr>
                      </a:pPr>
                      <a:r>
                        <a:t>Domestic regulations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Management tools</a:t>
                      </a:r>
                    </a:p>
                  </a:txBody>
                  <a:tcPr marL="0" marR="0" marT="0" marB="0" anchor="t" anchorCtr="0" horzOverflow="overflow"/>
                </a:tc>
              </a:tr>
              <a:tr h="541503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400">
                          <a:sym typeface="Helvetica"/>
                        </a:rPr>
                        <a:t>Response to ocean health challenges, ecosystem and marine services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Ocean monitoring and surveillance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Technology and R&amp;D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R&amp;D in ocean technologies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Technological advancement</a:t>
                      </a:r>
                    </a:p>
                  </a:txBody>
                  <a:tcPr marL="0" marR="0" marT="0" marB="0" anchor="t" anchorCtr="0" horzOverflow="overflow"/>
                </a:tc>
              </a:tr>
              <a:tr h="54150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Carbon Sequestration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300">
                          <a:sym typeface="Helvetica"/>
                        </a:rPr>
                        <a:t>Blue Carbon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Growth in coastal and ocean protection and conservation activities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sz="8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defRPr>
                      </a:pPr>
                      <a:r>
                        <a:t>Climate Change mitigation</a:t>
                      </a:r>
                    </a:p>
                    <a:p>
                      <a:pPr>
                        <a:defRPr sz="8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defRPr>
                      </a:pPr>
                      <a:r>
                        <a:t>adaptation</a:t>
                      </a:r>
                    </a:p>
                    <a:p>
                      <a:pPr>
                        <a:defRPr sz="8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defRPr>
                      </a:pPr>
                      <a:r>
                        <a:t>resilience</a:t>
                      </a:r>
                    </a:p>
                    <a:p>
                      <a:pPr algn="just">
                        <a:defRPr sz="8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/>
                </a:tc>
              </a:tr>
              <a:tr h="327576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Coastal Protection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900">
                          <a:sym typeface="Helvetica"/>
                        </a:rPr>
                        <a:t>Habitat protection and restoration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100">
                          <a:sym typeface="Helvetica"/>
                        </a:rPr>
                        <a:t>Mangrove forests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Management tools</a:t>
                      </a:r>
                    </a:p>
                  </a:txBody>
                  <a:tcPr marL="0" marR="0" marT="0" marB="0" anchor="t" anchorCtr="0" horzOverflow="overflow"/>
                </a:tc>
              </a:tr>
              <a:tr h="327576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Habitat protection and restoration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Assimilation of nutrients and wastes 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defRPr b="0" sz="1800"/>
                      </a:pPr>
                      <a:r>
                        <a:rPr b="1" sz="1000">
                          <a:sym typeface="Helvetica"/>
                        </a:rPr>
                        <a:t>Sea grass, coral reefs, sea beds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>
                        <a:defRPr b="0" sz="1800"/>
                      </a:pPr>
                      <a:r>
                        <a:rPr b="1" sz="1100">
                          <a:uFill>
                            <a:solidFill>
                              <a:srgbClr val="000000"/>
                            </a:solidFill>
                          </a:uFill>
                          <a:sym typeface="Helvetica"/>
                        </a:rPr>
                        <a:t>Management tools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trategy for Sustain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Strategy for Sustainability</a:t>
            </a:r>
          </a:p>
        </p:txBody>
      </p:sp>
      <p:sp>
        <p:nvSpPr>
          <p:cNvPr id="245" name="Increased understanding and knowledge about the opportunities and value of environmental services made possible by conservation measures:…"/>
          <p:cNvSpPr txBox="1"/>
          <p:nvPr>
            <p:ph type="body" idx="1"/>
          </p:nvPr>
        </p:nvSpPr>
        <p:spPr>
          <a:xfrm>
            <a:off x="546100" y="1371600"/>
            <a:ext cx="8153400" cy="5334000"/>
          </a:xfrm>
          <a:prstGeom prst="rect">
            <a:avLst/>
          </a:prstGeom>
        </p:spPr>
        <p:txBody>
          <a:bodyPr/>
          <a:lstStyle/>
          <a:p>
            <a:pPr marL="265949" indent="-147202" algn="just" defTabSz="38862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Font typeface="Times New Roman"/>
              <a:buChar char="•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Increased understanding and knowledge about the opportunities and value of environmental services made possible by conservation measures: </a:t>
            </a:r>
          </a:p>
          <a:p>
            <a:pPr marL="0" indent="118745" algn="just" defTabSz="388620">
              <a:lnSpc>
                <a:spcPct val="90000"/>
              </a:lnSpc>
              <a:spcBef>
                <a:spcPts val="0"/>
              </a:spcBef>
              <a:buSzTx/>
              <a:buNone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2" marL="1391984" indent="-312484" algn="just" defTabSz="388620">
              <a:lnSpc>
                <a:spcPct val="90000"/>
              </a:lnSpc>
              <a:spcBef>
                <a:spcPts val="0"/>
              </a:spcBef>
              <a:buAutoNum type="alphaUcPeriod" startAt="1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Enhanced health and livelihood of people; and,</a:t>
            </a:r>
          </a:p>
          <a:p>
            <a:pPr lvl="2" marL="1391984" indent="-312484" algn="just" defTabSz="388620">
              <a:lnSpc>
                <a:spcPct val="90000"/>
              </a:lnSpc>
              <a:spcBef>
                <a:spcPts val="0"/>
              </a:spcBef>
              <a:buAutoNum type="alphaUcPeriod" startAt="1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Adoption and utilisation of skills and technologies;</a:t>
            </a:r>
          </a:p>
          <a:p>
            <a:pPr lvl="2" marL="1391984" indent="-312484" algn="just" defTabSz="388620">
              <a:lnSpc>
                <a:spcPct val="90000"/>
              </a:lnSpc>
              <a:spcBef>
                <a:spcPts val="0"/>
              </a:spcBef>
              <a:buAutoNum type="alphaUcPeriod" startAt="1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Improved conservation of ecosystems, especially the soil resource </a:t>
            </a:r>
          </a:p>
          <a:p>
            <a:pPr lvl="2" marL="0" indent="1079500" algn="just" defTabSz="388620">
              <a:lnSpc>
                <a:spcPct val="90000"/>
              </a:lnSpc>
              <a:spcBef>
                <a:spcPts val="0"/>
              </a:spcBef>
              <a:buSzTx/>
              <a:buNone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65949" indent="-147202" algn="just" defTabSz="38862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Font typeface="Times New Roman"/>
              <a:buChar char="•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Improved valuation and thus knowledge and information on the values (costs and benefits) and distribution pattern of environmental services, and </a:t>
            </a:r>
          </a:p>
          <a:p>
            <a:pPr marL="265949" indent="-147202" algn="just" defTabSz="38862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Font typeface="Times New Roman"/>
              <a:buChar char="•"/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Adaptation of fair and equitable system for sharing the benefits and costs among those who contribute to the realisation of environmental and ecosystem services and those who benefit. </a:t>
            </a:r>
          </a:p>
          <a:p>
            <a:pPr marL="388620" indent="-269875" algn="just" defTabSz="38862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Font typeface="Times New Roman"/>
              <a:buChar char="•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Policy and Regulatory Mechanisms</a:t>
            </a:r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Baseline Surveys</a:t>
            </a:r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Environmental Monitoring Plan</a:t>
            </a:r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EIA and SEA</a:t>
            </a:r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Capacity for institutional abilities and human technical capabilities</a:t>
            </a:r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Convention on Biodiversity (CBD): protection, restoration, integrated spatial management, governance, sustainable management of natural resources, reduction of local pressures </a:t>
            </a:r>
            <a:endParaRPr sz="1200"/>
          </a:p>
          <a:p>
            <a:pPr lvl="2" marL="1113589" indent="-249989" algn="just" defTabSz="388620">
              <a:lnSpc>
                <a:spcPct val="90000"/>
              </a:lnSpc>
              <a:spcBef>
                <a:spcPts val="1000"/>
              </a:spcBef>
              <a:buAutoNum type="arabicPeriod" startAt="1"/>
              <a:tabLst>
                <a:tab pos="114300" algn="l"/>
                <a:tab pos="381000" algn="l"/>
              </a:tabLst>
              <a:defRPr b="0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Alignment with Paris Agreement (Climate Change Convention—NDCs)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Areas of intervention Goal 6 of the Agenda 2063 and Goal 14 of the UN Agenda 2030 Blue governance and institutional changes is a cross-cutting areas"/>
          <p:cNvSpPr txBox="1"/>
          <p:nvPr>
            <p:ph type="title" idx="4294967295"/>
          </p:nvPr>
        </p:nvSpPr>
        <p:spPr>
          <a:xfrm>
            <a:off x="1068387" y="304800"/>
            <a:ext cx="7718426" cy="762000"/>
          </a:xfrm>
          <a:prstGeom prst="rect">
            <a:avLst/>
          </a:prstGeom>
        </p:spPr>
        <p:txBody>
          <a:bodyPr/>
          <a:lstStyle/>
          <a:p>
            <a:pPr defTabSz="584482">
              <a:defRPr sz="2200">
                <a:solidFill>
                  <a:srgbClr val="0070C0"/>
                </a:solidFill>
              </a:defRPr>
            </a:pPr>
            <a:r>
              <a:t>Recommendations</a:t>
            </a:r>
            <a:br/>
          </a:p>
        </p:txBody>
      </p:sp>
      <p:pic>
        <p:nvPicPr>
          <p:cNvPr id="248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701800"/>
            <a:ext cx="10668000" cy="464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pecific areas of interventions"/>
          <p:cNvSpPr txBox="1"/>
          <p:nvPr>
            <p:ph type="title" idx="4294967295"/>
          </p:nvPr>
        </p:nvSpPr>
        <p:spPr>
          <a:xfrm>
            <a:off x="1068387" y="304800"/>
            <a:ext cx="7718426" cy="6096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pPr/>
            <a:r>
              <a:t>Specific areas of interventions</a:t>
            </a:r>
          </a:p>
        </p:txBody>
      </p:sp>
      <p:pic>
        <p:nvPicPr>
          <p:cNvPr id="251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0" y="1041400"/>
            <a:ext cx="8405815" cy="60340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850" y="85725"/>
            <a:ext cx="8345490" cy="925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1400" y="1360649"/>
            <a:ext cx="7141200" cy="5355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wipe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artnership Consultation on Pan African Fisheries Policy Framework Nairobi February 2012">
  <a:themeElements>
    <a:clrScheme name="Partnership Consultation on Pan African Fisheries Policy Framework Nairobi February 201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artnership Consultation on Pan African Fisheries Policy Framework Nairobi February 2012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artnership Consultation on Pan African Fisheries Policy Framework Nairobi February 20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tnership Consultation on Pan African Fisheries Policy Framework Nairobi February 2012">
  <a:themeElements>
    <a:clrScheme name="Partnership Consultation on Pan African Fisheries Policy Framework Nairobi February 201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artnership Consultation on Pan African Fisheries Policy Framework Nairobi February 2012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artnership Consultation on Pan African Fisheries Policy Framework Nairobi February 20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