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7" r:id="rId2"/>
  </p:sldMasterIdLst>
  <p:notesMasterIdLst>
    <p:notesMasterId r:id="rId29"/>
  </p:notesMasterIdLst>
  <p:sldIdLst>
    <p:sldId id="256" r:id="rId3"/>
    <p:sldId id="396" r:id="rId4"/>
    <p:sldId id="388" r:id="rId5"/>
    <p:sldId id="411" r:id="rId6"/>
    <p:sldId id="397" r:id="rId7"/>
    <p:sldId id="418" r:id="rId8"/>
    <p:sldId id="400" r:id="rId9"/>
    <p:sldId id="419" r:id="rId10"/>
    <p:sldId id="420" r:id="rId11"/>
    <p:sldId id="424" r:id="rId12"/>
    <p:sldId id="406" r:id="rId13"/>
    <p:sldId id="421" r:id="rId14"/>
    <p:sldId id="409" r:id="rId15"/>
    <p:sldId id="422" r:id="rId16"/>
    <p:sldId id="414" r:id="rId17"/>
    <p:sldId id="413" r:id="rId18"/>
    <p:sldId id="415" r:id="rId19"/>
    <p:sldId id="416" r:id="rId20"/>
    <p:sldId id="417" r:id="rId21"/>
    <p:sldId id="430" r:id="rId22"/>
    <p:sldId id="425" r:id="rId23"/>
    <p:sldId id="426" r:id="rId24"/>
    <p:sldId id="427" r:id="rId25"/>
    <p:sldId id="428" r:id="rId26"/>
    <p:sldId id="429" r:id="rId27"/>
    <p:sldId id="27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12/6/2021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26</a:t>
            </a:fld>
            <a:endParaRPr lang="en-US" alt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50FDAC-5FF9-40E8-8507-E4B661B0DB3D}"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50FDAC-5FF9-40E8-8507-E4B661B0DB3D}" type="datetimeFigureOut">
              <a:rPr lang="en-US" smtClean="0"/>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50FDAC-5FF9-40E8-8507-E4B661B0DB3D}" type="datetimeFigureOut">
              <a:rPr lang="en-US" smtClean="0"/>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smtClean="0"/>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12/6/2021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12/6/2021</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a:bodyPr>
          <a:lstStyle/>
          <a:p>
            <a:r>
              <a:rPr lang="en-US" sz="3200" b="1" dirty="0" smtClean="0">
                <a:solidFill>
                  <a:srgbClr val="336600"/>
                </a:solidFill>
                <a:latin typeface="Bookman Old Style" panose="02050604050505020204" pitchFamily="18" charset="0"/>
              </a:rPr>
              <a:t>INCEPTION WORKSHOP</a:t>
            </a:r>
            <a:endParaRPr lang="en-US" sz="3200" b="1" dirty="0">
              <a:solidFill>
                <a:srgbClr val="336600"/>
              </a:solidFill>
              <a:latin typeface="Bookman Old Style" panose="02050604050505020204" pitchFamily="18" charset="0"/>
            </a:endParaRPr>
          </a:p>
        </p:txBody>
      </p:sp>
      <p:sp>
        <p:nvSpPr>
          <p:cNvPr id="3" name="Subtitle 2"/>
          <p:cNvSpPr>
            <a:spLocks noGrp="1"/>
          </p:cNvSpPr>
          <p:nvPr>
            <p:ph type="subTitle" idx="1"/>
          </p:nvPr>
        </p:nvSpPr>
        <p:spPr>
          <a:xfrm>
            <a:off x="914400" y="1957252"/>
            <a:ext cx="8153400" cy="2438400"/>
          </a:xfrm>
        </p:spPr>
        <p:txBody>
          <a:bodyPr>
            <a:normAutofit fontScale="77500" lnSpcReduction="20000"/>
          </a:bodyPr>
          <a:lstStyle/>
          <a:p>
            <a:r>
              <a:rPr lang="en-US" sz="2600" b="1" dirty="0" smtClean="0">
                <a:solidFill>
                  <a:srgbClr val="00B0F0"/>
                </a:solidFill>
                <a:latin typeface="Bookman Old Style" panose="02050604050505020204" pitchFamily="18" charset="0"/>
              </a:rPr>
              <a:t>PROJECT PRESENTATION</a:t>
            </a:r>
          </a:p>
          <a:p>
            <a:r>
              <a:rPr lang="en-US" sz="2200" b="1" dirty="0" smtClean="0">
                <a:solidFill>
                  <a:srgbClr val="00B0F0"/>
                </a:solidFill>
                <a:latin typeface="Bookman Old Style" panose="02050604050505020204" pitchFamily="18" charset="0"/>
              </a:rPr>
              <a:t>“CONSERVING AQUATIC BIODIVERSITY IN AFRICAN BLUE ECONOMY”</a:t>
            </a:r>
          </a:p>
          <a:p>
            <a:endParaRPr lang="en-US" sz="2200" b="1" dirty="0" smtClean="0">
              <a:solidFill>
                <a:srgbClr val="00B0F0"/>
              </a:solidFill>
              <a:latin typeface="Bookman Old Style" panose="02050604050505020204" pitchFamily="18" charset="0"/>
            </a:endParaRPr>
          </a:p>
          <a:p>
            <a:r>
              <a:rPr lang="en-US" sz="2800" b="1" dirty="0">
                <a:solidFill>
                  <a:schemeClr val="accent6">
                    <a:lumMod val="75000"/>
                  </a:schemeClr>
                </a:solidFill>
                <a:latin typeface="Bookman Old Style" panose="02050604050505020204" pitchFamily="18" charset="0"/>
              </a:rPr>
              <a:t>By </a:t>
            </a:r>
          </a:p>
          <a:p>
            <a:r>
              <a:rPr lang="en-US" sz="2800" b="1" dirty="0">
                <a:solidFill>
                  <a:schemeClr val="accent6">
                    <a:lumMod val="75000"/>
                  </a:schemeClr>
                </a:solidFill>
                <a:latin typeface="Bookman Old Style" panose="02050604050505020204" pitchFamily="18" charset="0"/>
              </a:rPr>
              <a:t>Dr Mohamed Seisay,</a:t>
            </a:r>
          </a:p>
          <a:p>
            <a:r>
              <a:rPr lang="en-US" sz="2800" b="1" dirty="0">
                <a:solidFill>
                  <a:schemeClr val="accent6">
                    <a:lumMod val="75000"/>
                  </a:schemeClr>
                </a:solidFill>
                <a:latin typeface="Bookman Old Style" panose="02050604050505020204" pitchFamily="18" charset="0"/>
              </a:rPr>
              <a:t>Fisheries Management Expert, AU-IBAR</a:t>
            </a:r>
          </a:p>
          <a:p>
            <a:r>
              <a:rPr lang="en-US" sz="2800" b="1" dirty="0">
                <a:solidFill>
                  <a:schemeClr val="accent6">
                    <a:lumMod val="75000"/>
                  </a:schemeClr>
                </a:solidFill>
                <a:latin typeface="Bookman Old Style" panose="02050604050505020204" pitchFamily="18" charset="0"/>
              </a:rPr>
              <a:t>8-10 </a:t>
            </a:r>
            <a:r>
              <a:rPr lang="en-US" sz="2800" b="1" dirty="0" smtClean="0">
                <a:solidFill>
                  <a:schemeClr val="accent6">
                    <a:lumMod val="75000"/>
                  </a:schemeClr>
                </a:solidFill>
                <a:latin typeface="Bookman Old Style" panose="02050604050505020204" pitchFamily="18" charset="0"/>
              </a:rPr>
              <a:t>December </a:t>
            </a:r>
            <a:r>
              <a:rPr lang="en-US" sz="2800" b="1" dirty="0">
                <a:solidFill>
                  <a:schemeClr val="accent6">
                    <a:lumMod val="75000"/>
                  </a:schemeClr>
                </a:solidFill>
                <a:latin typeface="Bookman Old Style" panose="02050604050505020204" pitchFamily="18" charset="0"/>
              </a:rPr>
              <a:t>2021</a:t>
            </a:r>
          </a:p>
          <a:p>
            <a:endParaRPr lang="en-US" sz="2600" b="1" dirty="0" smtClean="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 y="30312"/>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0800" y="62490"/>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10100" y="30312"/>
            <a:ext cx="838200" cy="842999"/>
          </a:xfrm>
          <a:prstGeom prst="rect">
            <a:avLst/>
          </a:prstGeom>
        </p:spPr>
      </p:pic>
    </p:spTree>
    <p:extLst>
      <p:ext uri="{BB962C8B-B14F-4D97-AF65-F5344CB8AC3E}">
        <p14:creationId xmlns:p14="http://schemas.microsoft.com/office/powerpoint/2010/main" val="4083737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639762"/>
          </a:xfrm>
        </p:spPr>
        <p:txBody>
          <a:bodyPr>
            <a:noAutofit/>
          </a:bodyPr>
          <a:lstStyle/>
          <a:p>
            <a:pPr algn="l"/>
            <a:r>
              <a:rPr lang="en-US" sz="3600" b="1" dirty="0" smtClean="0">
                <a:solidFill>
                  <a:srgbClr val="00B0F0"/>
                </a:solidFill>
              </a:rPr>
              <a:t>BASIC PROJECT INFORMATION</a:t>
            </a:r>
            <a:endParaRPr lang="en-US" sz="3600" b="1" dirty="0">
              <a:solidFill>
                <a:srgbClr val="00B0F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38856023"/>
              </p:ext>
            </p:extLst>
          </p:nvPr>
        </p:nvGraphicFramePr>
        <p:xfrm>
          <a:off x="807720" y="1026462"/>
          <a:ext cx="8305800" cy="5796685"/>
        </p:xfrm>
        <a:graphic>
          <a:graphicData uri="http://schemas.openxmlformats.org/drawingml/2006/table">
            <a:tbl>
              <a:tblPr firstRow="1" firstCol="1" bandRow="1"/>
              <a:tblGrid>
                <a:gridCol w="1842105"/>
                <a:gridCol w="6463695"/>
              </a:tblGrid>
              <a:tr h="516026">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Title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kern="12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CONSERVING</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kern="12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AQUATIC BIODIVERSITY IN AFRICAN BLUE ECONOMY</a:t>
                      </a:r>
                      <a:endParaRPr lang="en-US" sz="19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2047">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Implementing Agency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African </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Union- </a:t>
                      </a:r>
                      <a:r>
                        <a:rPr lang="en-US" sz="1900" b="1" dirty="0" err="1" smtClean="0">
                          <a:effectLst/>
                          <a:latin typeface="Calibri" panose="020F0502020204030204" pitchFamily="34" charset="0"/>
                          <a:ea typeface="Calibri" panose="020F0502020204030204" pitchFamily="34" charset="0"/>
                          <a:cs typeface="Times New Roman" panose="02020603050405020304" pitchFamily="18" charset="0"/>
                        </a:rPr>
                        <a:t>Interafrican</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Bureau for Animal Resources (AU-IBAR</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speculated technical office of DARBE of the African Union Commission</a:t>
                      </a:r>
                      <a:endParaRPr lang="en-US" sz="19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026">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Funding </a:t>
                      </a:r>
                      <a:r>
                        <a:rPr lang="en-US" sz="19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Agency</a:t>
                      </a:r>
                      <a:endPar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Swedish International Development Cooperation Agency (SIDA)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129">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Duration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3 </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years; started 15</a:t>
                      </a:r>
                      <a:r>
                        <a:rPr lang="en-US" sz="1900" b="1" baseline="30000" dirty="0" smtClean="0">
                          <a:effectLst/>
                          <a:latin typeface="Calibri" panose="020F0502020204030204" pitchFamily="34" charset="0"/>
                          <a:ea typeface="Calibri" panose="020F0502020204030204" pitchFamily="34" charset="0"/>
                          <a:cs typeface="Times New Roman" panose="02020603050405020304" pitchFamily="18" charset="0"/>
                        </a:rPr>
                        <a:t>th</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baseline="0" dirty="0" smtClean="0">
                          <a:effectLst/>
                          <a:latin typeface="Calibri" panose="020F0502020204030204" pitchFamily="34" charset="0"/>
                          <a:ea typeface="Calibri" panose="020F0502020204030204" pitchFamily="34" charset="0"/>
                          <a:cs typeface="Times New Roman" panose="02020603050405020304" pitchFamily="18" charset="0"/>
                        </a:rPr>
                        <a:t>October 2021</a:t>
                      </a:r>
                      <a:endParaRPr lang="en-US" sz="19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503">
                <a:tc>
                  <a:txBody>
                    <a:bodyPr/>
                    <a:lstStyle/>
                    <a:p>
                      <a:pPr marL="0" marR="0">
                        <a:lnSpc>
                          <a:spcPct val="107000"/>
                        </a:lnSpc>
                        <a:spcBef>
                          <a:spcPts val="0"/>
                        </a:spcBef>
                        <a:spcAft>
                          <a:spcPts val="0"/>
                        </a:spcAft>
                      </a:pPr>
                      <a:r>
                        <a:rPr lang="en-US" sz="19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Budget</a:t>
                      </a:r>
                      <a:endPar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USD 5,496,119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6281">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Collaborating partners and beneficiaries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AU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member states</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Specialized regional institutions </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900" b="1" i="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Regional</a:t>
                      </a:r>
                      <a:r>
                        <a:rPr lang="en-US" sz="1900" b="1" i="1" baseline="0"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Economic communities,</a:t>
                      </a:r>
                      <a:r>
                        <a:rPr lang="en-US" sz="190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i="1" dirty="0" smtClean="0">
                          <a:effectLst/>
                          <a:latin typeface="Calibri" panose="020F0502020204030204" pitchFamily="34" charset="0"/>
                          <a:ea typeface="Calibri" panose="020F0502020204030204" pitchFamily="34" charset="0"/>
                          <a:cs typeface="Times New Roman" panose="02020603050405020304" pitchFamily="18" charset="0"/>
                        </a:rPr>
                        <a:t>Regional </a:t>
                      </a:r>
                      <a:r>
                        <a:rPr lang="en-US" sz="1900" b="1" i="1" dirty="0">
                          <a:effectLst/>
                          <a:latin typeface="Calibri" panose="020F0502020204030204" pitchFamily="34" charset="0"/>
                          <a:ea typeface="Calibri" panose="020F0502020204030204" pitchFamily="34" charset="0"/>
                          <a:cs typeface="Times New Roman" panose="02020603050405020304" pitchFamily="18" charset="0"/>
                        </a:rPr>
                        <a:t>Sea Conventions, Environmental-based organizations, LME-based institutions, regional fisheries </a:t>
                      </a:r>
                      <a:r>
                        <a:rPr lang="en-US" sz="1900" b="1" i="1" dirty="0" smtClean="0">
                          <a:effectLst/>
                          <a:latin typeface="Calibri" panose="020F0502020204030204" pitchFamily="34" charset="0"/>
                          <a:ea typeface="Calibri" panose="020F0502020204030204" pitchFamily="34" charset="0"/>
                          <a:cs typeface="Times New Roman" panose="02020603050405020304" pitchFamily="18" charset="0"/>
                        </a:rPr>
                        <a:t>organizations, </a:t>
                      </a:r>
                      <a:r>
                        <a:rPr lang="en-US" sz="1900" b="1" i="1" dirty="0">
                          <a:effectLst/>
                          <a:latin typeface="Calibri" panose="020F0502020204030204" pitchFamily="34" charset="0"/>
                          <a:ea typeface="Calibri" panose="020F0502020204030204" pitchFamily="34" charset="0"/>
                          <a:cs typeface="Times New Roman" panose="02020603050405020304" pitchFamily="18" charset="0"/>
                        </a:rPr>
                        <a:t>water-basin </a:t>
                      </a:r>
                      <a:r>
                        <a:rPr lang="en-US" sz="1900" b="1" i="1" dirty="0" smtClean="0">
                          <a:effectLst/>
                          <a:latin typeface="Calibri" panose="020F0502020204030204" pitchFamily="34" charset="0"/>
                          <a:ea typeface="Calibri" panose="020F0502020204030204" pitchFamily="34" charset="0"/>
                          <a:cs typeface="Times New Roman" panose="02020603050405020304" pitchFamily="18" charset="0"/>
                        </a:rPr>
                        <a:t>commission</a:t>
                      </a: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Swedish Agency for Marine and Water Management, Universities, Research institutes, NGO-based organizations, Non-State actors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646">
                <a:tc>
                  <a:txBody>
                    <a:bodyPr/>
                    <a:lstStyle/>
                    <a:p>
                      <a:pPr marL="0" marR="0">
                        <a:lnSpc>
                          <a:spcPct val="107000"/>
                        </a:lnSpc>
                        <a:spcBef>
                          <a:spcPts val="0"/>
                        </a:spcBef>
                        <a:spcAft>
                          <a:spcPts val="0"/>
                        </a:spcAft>
                      </a:pPr>
                      <a:r>
                        <a:rPr lang="en-US" sz="19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Coverage</a:t>
                      </a:r>
                      <a:endPar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smtClean="0">
                          <a:effectLst/>
                          <a:latin typeface="Calibri" panose="020F0502020204030204" pitchFamily="34" charset="0"/>
                          <a:ea typeface="Calibri" panose="020F0502020204030204" pitchFamily="34" charset="0"/>
                          <a:cs typeface="Times New Roman" panose="02020603050405020304" pitchFamily="18" charset="0"/>
                        </a:rPr>
                        <a:t>55 AU member states;</a:t>
                      </a:r>
                      <a:r>
                        <a:rPr lang="en-US" sz="1900" b="1" baseline="0" dirty="0" smtClean="0">
                          <a:effectLst/>
                          <a:latin typeface="Calibri" panose="020F0502020204030204" pitchFamily="34" charset="0"/>
                          <a:ea typeface="Calibri" panose="020F0502020204030204" pitchFamily="34" charset="0"/>
                          <a:cs typeface="Times New Roman" panose="02020603050405020304" pitchFamily="18" charset="0"/>
                        </a:rPr>
                        <a:t> 8 RECs in the five regions of Africa (West, Central, East, Southern and North)</a:t>
                      </a:r>
                      <a:endParaRPr lang="en-US" sz="19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2"/>
          <p:cNvSpPr>
            <a:spLocks noChangeArrowheads="1"/>
          </p:cNvSpPr>
          <p:nvPr/>
        </p:nvSpPr>
        <p:spPr bwMode="auto">
          <a:xfrm>
            <a:off x="-480047" y="-136829"/>
            <a:ext cx="10966639" cy="688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233983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990600"/>
            <a:ext cx="8305800" cy="5867400"/>
          </a:xfrm>
        </p:spPr>
        <p:txBody>
          <a:bodyPr>
            <a:normAutofit/>
          </a:bodyPr>
          <a:lstStyle/>
          <a:p>
            <a:pPr marL="0" indent="0">
              <a:buNone/>
            </a:pPr>
            <a:r>
              <a:rPr lang="en-US" sz="2800" b="1" u="sng" dirty="0" smtClean="0"/>
              <a:t>Project staff members:</a:t>
            </a:r>
          </a:p>
          <a:p>
            <a:pPr marL="0" indent="0">
              <a:buNone/>
            </a:pPr>
            <a:endParaRPr lang="en-US" sz="2800" b="1" dirty="0" smtClean="0"/>
          </a:p>
          <a:p>
            <a:pPr lvl="0" algn="just" fontAlgn="base">
              <a:lnSpc>
                <a:spcPct val="112000"/>
              </a:lnSpc>
              <a:spcBef>
                <a:spcPts val="0"/>
              </a:spcBef>
              <a:buFont typeface="+mj-lt"/>
              <a:buAutoNum type="alphaLcPeriod"/>
            </a:pPr>
            <a:r>
              <a:rPr lang="en-US" sz="2800" b="1" kern="0" dirty="0">
                <a:solidFill>
                  <a:srgbClr val="000000"/>
                </a:solidFill>
                <a:uFill>
                  <a:solidFill>
                    <a:srgbClr val="000000"/>
                  </a:solidFill>
                </a:uFill>
                <a:latin typeface="Calibri" panose="020F0502020204030204" pitchFamily="34" charset="0"/>
                <a:ea typeface="Calibri" panose="020F0502020204030204" pitchFamily="34" charset="0"/>
              </a:rPr>
              <a:t>Project Coordinator (Sustainable Blue Economy Expert</a:t>
            </a:r>
            <a:r>
              <a:rPr lang="en-US" sz="2800" b="1" kern="0" dirty="0" smtClean="0">
                <a:solidFill>
                  <a:srgbClr val="000000"/>
                </a:solidFill>
                <a:uFill>
                  <a:solidFill>
                    <a:srgbClr val="000000"/>
                  </a:solidFill>
                </a:uFill>
                <a:latin typeface="Calibri" panose="020F0502020204030204" pitchFamily="34" charset="0"/>
                <a:ea typeface="Calibri" panose="020F0502020204030204" pitchFamily="34" charset="0"/>
              </a:rPr>
              <a:t>)</a:t>
            </a:r>
            <a:endParaRPr lang="en-US" sz="2800" b="1" kern="0" dirty="0">
              <a:solidFill>
                <a:srgbClr val="000000"/>
              </a:solidFill>
              <a:uFill>
                <a:solidFill>
                  <a:srgbClr val="000000"/>
                </a:solidFill>
              </a:uFill>
              <a:latin typeface="Calibri" panose="020F0502020204030204" pitchFamily="34" charset="0"/>
              <a:ea typeface="Calibri" panose="020F0502020204030204" pitchFamily="34" charset="0"/>
            </a:endParaRPr>
          </a:p>
          <a:p>
            <a:pPr lvl="0" algn="just" fontAlgn="base">
              <a:lnSpc>
                <a:spcPct val="112000"/>
              </a:lnSpc>
              <a:spcBef>
                <a:spcPts val="0"/>
              </a:spcBef>
              <a:buFont typeface="+mj-lt"/>
              <a:buAutoNum type="alphaLcPeriod"/>
            </a:pPr>
            <a:r>
              <a:rPr lang="en-US" sz="2800" b="1" kern="0" dirty="0">
                <a:solidFill>
                  <a:srgbClr val="000000"/>
                </a:solidFill>
                <a:uFill>
                  <a:solidFill>
                    <a:srgbClr val="000000"/>
                  </a:solidFill>
                </a:uFill>
                <a:latin typeface="Calibri" panose="020F0502020204030204" pitchFamily="34" charset="0"/>
                <a:ea typeface="Calibri" panose="020F0502020204030204" pitchFamily="34" charset="0"/>
              </a:rPr>
              <a:t>Aquatic Biodiversity Specialist</a:t>
            </a:r>
          </a:p>
          <a:p>
            <a:pPr lvl="0" algn="just" fontAlgn="base">
              <a:lnSpc>
                <a:spcPct val="112000"/>
              </a:lnSpc>
              <a:spcBef>
                <a:spcPts val="0"/>
              </a:spcBef>
              <a:buFont typeface="+mj-lt"/>
              <a:buAutoNum type="alphaLcPeriod"/>
            </a:pPr>
            <a:r>
              <a:rPr lang="en-US" sz="2800" b="1" kern="0" dirty="0">
                <a:solidFill>
                  <a:srgbClr val="000000"/>
                </a:solidFill>
                <a:uFill>
                  <a:solidFill>
                    <a:srgbClr val="000000"/>
                  </a:solidFill>
                </a:uFill>
                <a:latin typeface="Calibri" panose="020F0502020204030204" pitchFamily="34" charset="0"/>
                <a:ea typeface="Calibri" panose="020F0502020204030204" pitchFamily="34" charset="0"/>
              </a:rPr>
              <a:t>Aquatic Ecosystems Management Expert (Consultant)</a:t>
            </a:r>
          </a:p>
          <a:p>
            <a:pPr lvl="0" algn="just" fontAlgn="base">
              <a:lnSpc>
                <a:spcPct val="112000"/>
              </a:lnSpc>
              <a:spcBef>
                <a:spcPts val="0"/>
              </a:spcBef>
              <a:buFont typeface="+mj-lt"/>
              <a:buAutoNum type="alphaLcPeriod"/>
            </a:pPr>
            <a:r>
              <a:rPr lang="en-US" sz="2800" b="1" kern="0" dirty="0">
                <a:solidFill>
                  <a:srgbClr val="000000"/>
                </a:solidFill>
                <a:uFill>
                  <a:solidFill>
                    <a:srgbClr val="000000"/>
                  </a:solidFill>
                </a:uFill>
                <a:latin typeface="Calibri" panose="020F0502020204030204" pitchFamily="34" charset="0"/>
                <a:ea typeface="Calibri" panose="020F0502020204030204" pitchFamily="34" charset="0"/>
              </a:rPr>
              <a:t>Gender Policy and Strategy Expert – Aquatic Environmental Management</a:t>
            </a:r>
          </a:p>
          <a:p>
            <a:pPr lvl="0" algn="just" fontAlgn="base">
              <a:lnSpc>
                <a:spcPct val="112000"/>
              </a:lnSpc>
              <a:spcBef>
                <a:spcPts val="0"/>
              </a:spcBef>
              <a:buFont typeface="+mj-lt"/>
              <a:buAutoNum type="alphaLcPeriod"/>
            </a:pPr>
            <a:r>
              <a:rPr lang="en-US" sz="2800" b="1" kern="0" dirty="0">
                <a:solidFill>
                  <a:srgbClr val="000000"/>
                </a:solidFill>
                <a:uFill>
                  <a:solidFill>
                    <a:srgbClr val="000000"/>
                  </a:solidFill>
                </a:uFill>
                <a:latin typeface="Calibri" panose="020F0502020204030204" pitchFamily="34" charset="0"/>
                <a:ea typeface="Calibri" panose="020F0502020204030204" pitchFamily="34" charset="0"/>
              </a:rPr>
              <a:t>Legal, Institutional Officer - Natural Resources and Environmental </a:t>
            </a:r>
            <a:r>
              <a:rPr lang="en-US" sz="2800" b="1" kern="0" dirty="0" smtClean="0">
                <a:solidFill>
                  <a:srgbClr val="000000"/>
                </a:solidFill>
                <a:uFill>
                  <a:solidFill>
                    <a:srgbClr val="000000"/>
                  </a:solidFill>
                </a:uFill>
                <a:latin typeface="Calibri" panose="020F0502020204030204" pitchFamily="34" charset="0"/>
                <a:ea typeface="Calibri" panose="020F0502020204030204" pitchFamily="34" charset="0"/>
              </a:rPr>
              <a:t>la</a:t>
            </a:r>
            <a:endParaRPr lang="en-US" sz="2800" b="1" dirty="0" smtClean="0"/>
          </a:p>
          <a:p>
            <a:endParaRPr lang="en-US" sz="2800" b="1" dirty="0" smtClean="0"/>
          </a:p>
          <a:p>
            <a:pPr marL="0" indent="0">
              <a:buNone/>
            </a:pPr>
            <a:endParaRPr lang="en-US" sz="2800" b="1" dirty="0"/>
          </a:p>
        </p:txBody>
      </p:sp>
      <p:sp>
        <p:nvSpPr>
          <p:cNvPr id="3" name="Title 2"/>
          <p:cNvSpPr>
            <a:spLocks noGrp="1"/>
          </p:cNvSpPr>
          <p:nvPr>
            <p:ph type="title"/>
          </p:nvPr>
        </p:nvSpPr>
        <p:spPr>
          <a:xfrm>
            <a:off x="762000" y="304800"/>
            <a:ext cx="8075558" cy="609600"/>
          </a:xfrm>
        </p:spPr>
        <p:txBody>
          <a:bodyPr>
            <a:normAutofit fontScale="90000"/>
          </a:bodyPr>
          <a:lstStyle/>
          <a:p>
            <a:pPr algn="l"/>
            <a:r>
              <a:rPr lang="en-US" b="1" dirty="0" smtClean="0">
                <a:solidFill>
                  <a:srgbClr val="00B0F0"/>
                </a:solidFill>
              </a:rPr>
              <a:t>BASIC PROJECT INFORMATION</a:t>
            </a:r>
            <a:endParaRPr lang="en-US" b="1" dirty="0">
              <a:solidFill>
                <a:srgbClr val="00B0F0"/>
              </a:solidFill>
            </a:endParaRPr>
          </a:p>
        </p:txBody>
      </p:sp>
    </p:spTree>
    <p:extLst>
      <p:ext uri="{BB962C8B-B14F-4D97-AF65-F5344CB8AC3E}">
        <p14:creationId xmlns:p14="http://schemas.microsoft.com/office/powerpoint/2010/main" val="4088346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0"/>
            <a:ext cx="8229600" cy="1143000"/>
          </a:xfrm>
        </p:spPr>
        <p:txBody>
          <a:bodyPr/>
          <a:lstStyle/>
          <a:p>
            <a:pPr algn="l"/>
            <a:r>
              <a:rPr lang="en-US" b="1" dirty="0" smtClean="0">
                <a:solidFill>
                  <a:srgbClr val="00B0F0"/>
                </a:solidFill>
              </a:rPr>
              <a:t>OBJECTIVES</a:t>
            </a:r>
            <a:endParaRPr lang="en-US" b="1" dirty="0">
              <a:solidFill>
                <a:srgbClr val="00B0F0"/>
              </a:solidFill>
            </a:endParaRPr>
          </a:p>
        </p:txBody>
      </p:sp>
      <p:sp>
        <p:nvSpPr>
          <p:cNvPr id="2" name="Content Placeholder 1"/>
          <p:cNvSpPr>
            <a:spLocks noGrp="1"/>
          </p:cNvSpPr>
          <p:nvPr>
            <p:ph idx="1"/>
          </p:nvPr>
        </p:nvSpPr>
        <p:spPr>
          <a:xfrm>
            <a:off x="838200" y="990600"/>
            <a:ext cx="8305800" cy="5791199"/>
          </a:xfrm>
        </p:spPr>
        <p:txBody>
          <a:bodyPr/>
          <a:lstStyle/>
          <a:p>
            <a:pPr marL="0" indent="0" algn="just">
              <a:buNone/>
            </a:pPr>
            <a:r>
              <a:rPr lang="en-US" sz="2000" b="1" dirty="0" smtClean="0"/>
              <a:t>Overall objective </a:t>
            </a:r>
            <a:r>
              <a:rPr lang="en-US" sz="2000" b="0" dirty="0" smtClean="0"/>
              <a:t>=&gt;  is </a:t>
            </a:r>
            <a:r>
              <a:rPr lang="en-US" sz="2000" b="0" dirty="0"/>
              <a:t>to enhance the policy environment, regulatory </a:t>
            </a:r>
            <a:r>
              <a:rPr lang="en-US" sz="2000" b="0" dirty="0" smtClean="0"/>
              <a:t>			frameworks </a:t>
            </a:r>
            <a:r>
              <a:rPr lang="en-US" sz="2000" b="0" dirty="0"/>
              <a:t>and institutional capacities of AU member </a:t>
            </a:r>
            <a:r>
              <a:rPr lang="en-US" sz="2000" b="0" dirty="0" smtClean="0"/>
              <a:t>		states </a:t>
            </a:r>
            <a:r>
              <a:rPr lang="en-US" sz="2000" b="0" dirty="0"/>
              <a:t>and regional economic communities to sustainably </a:t>
            </a:r>
            <a:r>
              <a:rPr lang="en-US" sz="2000" b="0" dirty="0" smtClean="0"/>
              <a:t>		utilize </a:t>
            </a:r>
            <a:r>
              <a:rPr lang="en-US" sz="2000" b="0" dirty="0"/>
              <a:t>and conserve aquatic biodiversity and ecosystems</a:t>
            </a:r>
          </a:p>
          <a:p>
            <a:pPr marL="0" indent="0" algn="just">
              <a:buNone/>
            </a:pPr>
            <a:endParaRPr lang="en-US" sz="2000" b="0" dirty="0" smtClean="0"/>
          </a:p>
          <a:p>
            <a:pPr marL="0" indent="0" algn="just">
              <a:buNone/>
            </a:pPr>
            <a:r>
              <a:rPr lang="en-US" sz="2000" b="1" dirty="0" smtClean="0"/>
              <a:t>Strategic </a:t>
            </a:r>
            <a:r>
              <a:rPr lang="en-US" sz="2000" b="1" dirty="0"/>
              <a:t>objectives </a:t>
            </a:r>
            <a:r>
              <a:rPr lang="en-US" sz="2000" b="1" dirty="0" smtClean="0"/>
              <a:t>=&gt;</a:t>
            </a:r>
            <a:endParaRPr lang="en-US" sz="2000" b="1" dirty="0"/>
          </a:p>
          <a:p>
            <a:pPr lvl="0" algn="just">
              <a:lnSpc>
                <a:spcPct val="112000"/>
              </a:lnSpc>
              <a:spcAft>
                <a:spcPts val="0"/>
              </a:spcAft>
              <a:buFont typeface="+mj-lt"/>
              <a:buAutoNum type="arabicPeriod"/>
            </a:pPr>
            <a:r>
              <a:rPr lang="en-US" sz="1800" b="0" dirty="0"/>
              <a:t>Ratify and/or align relevant international/regional instruments related to blue economy themes (with specific reference to protecting and conserving biodiversity)</a:t>
            </a:r>
          </a:p>
          <a:p>
            <a:pPr lvl="0" algn="just">
              <a:lnSpc>
                <a:spcPct val="112000"/>
              </a:lnSpc>
              <a:spcAft>
                <a:spcPts val="0"/>
              </a:spcAft>
              <a:buFont typeface="+mj-lt"/>
              <a:buAutoNum type="arabicPeriod"/>
            </a:pPr>
            <a:r>
              <a:rPr lang="en-US" sz="1800" b="0" dirty="0"/>
              <a:t>Optimizing conservation and sustainable use of biodiversity while minimizing conflicts among blue economy sub-themes</a:t>
            </a:r>
          </a:p>
          <a:p>
            <a:pPr lvl="0" algn="just">
              <a:lnSpc>
                <a:spcPct val="112000"/>
              </a:lnSpc>
              <a:spcAft>
                <a:spcPts val="0"/>
              </a:spcAft>
              <a:buFont typeface="+mj-lt"/>
              <a:buAutoNum type="arabicPeriod"/>
            </a:pPr>
            <a:r>
              <a:rPr lang="en-US" sz="1800" b="0" dirty="0"/>
              <a:t>Strengthening measures for mitigating the negative impacts of coastal and marine tourism, oil, gas, deep sea mining and climate change on aquatic biodiversity and environment</a:t>
            </a:r>
          </a:p>
          <a:p>
            <a:pPr lvl="0" algn="just">
              <a:lnSpc>
                <a:spcPct val="112000"/>
              </a:lnSpc>
              <a:spcAft>
                <a:spcPts val="0"/>
              </a:spcAft>
              <a:buFont typeface="+mj-lt"/>
              <a:buAutoNum type="arabicPeriod"/>
            </a:pPr>
            <a:r>
              <a:rPr lang="en-US" sz="1800" b="0" dirty="0"/>
              <a:t>Strengthening gender inclusivity in aquatic biodiversity conservation and environmental management</a:t>
            </a:r>
          </a:p>
          <a:p>
            <a:pPr algn="just"/>
            <a:endParaRPr lang="en-US" dirty="0"/>
          </a:p>
        </p:txBody>
      </p:sp>
    </p:spTree>
    <p:extLst>
      <p:ext uri="{BB962C8B-B14F-4D97-AF65-F5344CB8AC3E}">
        <p14:creationId xmlns:p14="http://schemas.microsoft.com/office/powerpoint/2010/main" val="2932067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90600"/>
            <a:ext cx="8305800" cy="5715000"/>
          </a:xfrm>
        </p:spPr>
        <p:txBody>
          <a:bodyPr/>
          <a:lstStyle/>
          <a:p>
            <a:pPr marL="0" indent="0">
              <a:buNone/>
            </a:pPr>
            <a:r>
              <a:rPr lang="en-US" b="1" dirty="0" smtClean="0"/>
              <a:t>RATIFY </a:t>
            </a:r>
            <a:r>
              <a:rPr lang="en-US" b="1" dirty="0"/>
              <a:t>AND/OR ALIGN RELEVANT INTERNATIONAL/REGIONAL INSTRUMENTS RELATED TO BLUE ECONOMY THEMES</a:t>
            </a:r>
            <a:endParaRPr lang="en-US" dirty="0"/>
          </a:p>
        </p:txBody>
      </p:sp>
      <p:sp>
        <p:nvSpPr>
          <p:cNvPr id="4" name="Title 2"/>
          <p:cNvSpPr>
            <a:spLocks noGrp="1"/>
          </p:cNvSpPr>
          <p:nvPr>
            <p:ph type="title"/>
          </p:nvPr>
        </p:nvSpPr>
        <p:spPr>
          <a:xfrm>
            <a:off x="685800" y="0"/>
            <a:ext cx="8229600" cy="1143000"/>
          </a:xfrm>
        </p:spPr>
        <p:txBody>
          <a:bodyPr/>
          <a:lstStyle/>
          <a:p>
            <a:pPr algn="l"/>
            <a:r>
              <a:rPr lang="en-US" b="1" dirty="0" smtClean="0">
                <a:solidFill>
                  <a:srgbClr val="00B0F0"/>
                </a:solidFill>
              </a:rPr>
              <a:t>STRATEGIC OBJECTIVE 1</a:t>
            </a:r>
            <a:endParaRPr lang="en-US" b="1" dirty="0">
              <a:solidFill>
                <a:srgbClr val="00B0F0"/>
              </a:solidFill>
            </a:endParaRPr>
          </a:p>
        </p:txBody>
      </p:sp>
    </p:spTree>
    <p:extLst>
      <p:ext uri="{BB962C8B-B14F-4D97-AF65-F5344CB8AC3E}">
        <p14:creationId xmlns:p14="http://schemas.microsoft.com/office/powerpoint/2010/main" val="50880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9507"/>
            <a:ext cx="8229600" cy="874893"/>
          </a:xfrm>
        </p:spPr>
        <p:txBody>
          <a:bodyPr/>
          <a:lstStyle/>
          <a:p>
            <a:r>
              <a:rPr lang="en-US" b="1" dirty="0" smtClean="0">
                <a:solidFill>
                  <a:srgbClr val="00B0F0"/>
                </a:solidFill>
              </a:rPr>
              <a:t>SO 1: OUTPUTS AND ACTIVITIES</a:t>
            </a:r>
            <a:endParaRPr lang="en-US" b="1"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9764837"/>
              </p:ext>
            </p:extLst>
          </p:nvPr>
        </p:nvGraphicFramePr>
        <p:xfrm>
          <a:off x="838199" y="1024890"/>
          <a:ext cx="8229600" cy="5709920"/>
        </p:xfrm>
        <a:graphic>
          <a:graphicData uri="http://schemas.openxmlformats.org/drawingml/2006/table">
            <a:tbl>
              <a:tblPr firstRow="1" firstCol="1" bandRow="1">
                <a:tableStyleId>{5C22544A-7EE6-4342-B048-85BDC9FD1C3A}</a:tableStyleId>
              </a:tblPr>
              <a:tblGrid>
                <a:gridCol w="1981201"/>
                <a:gridCol w="2209800"/>
                <a:gridCol w="4038599"/>
              </a:tblGrid>
              <a:tr h="34671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ACTIVITY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smtClean="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endPar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440">
                <a:tc rowSpan="4">
                  <a:txBody>
                    <a:bodyPr/>
                    <a:lstStyle/>
                    <a:p>
                      <a:pPr>
                        <a:lnSpc>
                          <a:spcPct val="100000"/>
                        </a:lnSpc>
                        <a:spcAft>
                          <a:spcPts val="0"/>
                        </a:spcAft>
                      </a:pPr>
                      <a:r>
                        <a:rPr lang="en-US" sz="1200" dirty="0">
                          <a:effectLst/>
                        </a:rPr>
                        <a:t>Output 1.1 Mechanisms for active participation of MSs in regional and global initiatives related to aquatic biodiversity and environmental regimes (ABNJ, CITES, COP meetings relating to CC, BRS, </a:t>
                      </a:r>
                      <a:r>
                        <a:rPr lang="en-US" sz="1200" dirty="0" err="1">
                          <a:effectLst/>
                        </a:rPr>
                        <a:t>etc</a:t>
                      </a:r>
                      <a:r>
                        <a:rPr lang="en-US" sz="1200" dirty="0">
                          <a:effectLst/>
                        </a:rPr>
                        <a:t>) developed.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a:lnSpc>
                          <a:spcPct val="100000"/>
                        </a:lnSpc>
                        <a:spcAft>
                          <a:spcPts val="0"/>
                        </a:spcAft>
                      </a:pPr>
                      <a:r>
                        <a:rPr lang="en-US" sz="1200" dirty="0">
                          <a:effectLst/>
                        </a:rPr>
                        <a:t>1.1.1. Enhancing effective role and participation  in continental and global aquatic biodiversity and environmental related regimes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1.1.1.1. Undertake studies and develop a mechanism for enhancing effective role and participation in regional and global biodiversity and environmental related regimes.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1.1.1.2. Organize continental validation and awareness enhancing workshop among stakeholders on the relevant provisions, challenges and mechanisms for effective role and participation in these global regimes.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9650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1.1.1.3. Conduct a workshop for identified negotiators  to technically support AU MSs in global negotiations e.g. CC COP meetings, CITES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74650">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1.1.1.4. Support the participation of 5 AU MSs in relevant aquatic biodiversity and environmental fora</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82423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 1.2. Ratification and implementation of conventions and agreements related to conservation of biodiversity in AU MSs and RECs supported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1.2.1. Identify continental and global biodiversity and environmental instruments relevant to sustainable management of Africa blue economy resources.</a:t>
                      </a:r>
                    </a:p>
                  </a:txBody>
                  <a:tcPr marL="68580" marR="68580" marT="0" marB="0"/>
                </a:tc>
                <a:tc>
                  <a:txBody>
                    <a:bodyPr/>
                    <a:lstStyle/>
                    <a:p>
                      <a:pPr marL="171450" indent="-171450">
                        <a:buFont typeface="Arial" panose="020B0604020202020204" pitchFamily="34" charset="0"/>
                        <a:buChar char="•"/>
                      </a:pPr>
                      <a:r>
                        <a:rPr lang="en-US" sz="1200" kern="1200" dirty="0" smtClean="0">
                          <a:solidFill>
                            <a:schemeClr val="dk1"/>
                          </a:solidFill>
                          <a:effectLst/>
                          <a:latin typeface="+mn-lt"/>
                          <a:ea typeface="+mn-ea"/>
                          <a:cs typeface="+mn-cs"/>
                        </a:rPr>
                        <a:t>1.2.1.1. Conduct assessment of relevant continental and global biodiversity and environmental instruments to develop priority actions for enhanced ratification and  implementation.</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smtClean="0">
                          <a:solidFill>
                            <a:schemeClr val="dk1"/>
                          </a:solidFill>
                          <a:effectLst/>
                          <a:latin typeface="+mn-lt"/>
                          <a:ea typeface="+mn-ea"/>
                          <a:cs typeface="+mn-cs"/>
                        </a:rPr>
                        <a:t>1.2.1.2. Conduct two virtual validation and regional awareness enhancing  workshops on identified documents including key provisions and benefits.</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smtClean="0">
                          <a:solidFill>
                            <a:schemeClr val="dk1"/>
                          </a:solidFill>
                          <a:effectLst/>
                          <a:latin typeface="+mn-lt"/>
                          <a:ea typeface="+mn-ea"/>
                          <a:cs typeface="+mn-cs"/>
                        </a:rPr>
                        <a:t>1.2.1.3. Support 10 AU member states to review national policies, regulations and align national instruments with relevant regional and global  biodiversity and environmental instruments. </a:t>
                      </a:r>
                    </a:p>
                  </a:txBody>
                  <a:tcPr marL="68580" marR="68580" marT="0" marB="0"/>
                </a:tc>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smtClean="0">
                          <a:solidFill>
                            <a:schemeClr val="dk1"/>
                          </a:solidFill>
                          <a:effectLst/>
                          <a:latin typeface="+mn-lt"/>
                          <a:ea typeface="+mn-ea"/>
                          <a:cs typeface="+mn-cs"/>
                        </a:rPr>
                        <a:t>1.2.1.4. Conduct national level validation workshops to validate the reviewed policies </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3191978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126" y="990600"/>
            <a:ext cx="8382000" cy="4525963"/>
          </a:xfrm>
        </p:spPr>
        <p:txBody>
          <a:bodyPr/>
          <a:lstStyle/>
          <a:p>
            <a:pPr marL="0" indent="0">
              <a:buNone/>
            </a:pPr>
            <a:r>
              <a:rPr lang="en-US" b="1" dirty="0" smtClean="0"/>
              <a:t>OPTIMIZING CONSERVATION AND SUSTAINABLE BIODIVERSITY WHILE MINIMIZING CONFLICTS AMONG USERS OF  BLUE ECONOMY RESOURCES.</a:t>
            </a:r>
            <a:endParaRPr lang="en-US" dirty="0"/>
          </a:p>
        </p:txBody>
      </p:sp>
      <p:sp>
        <p:nvSpPr>
          <p:cNvPr id="5" name="Title 2"/>
          <p:cNvSpPr>
            <a:spLocks noGrp="1"/>
          </p:cNvSpPr>
          <p:nvPr>
            <p:ph type="title"/>
          </p:nvPr>
        </p:nvSpPr>
        <p:spPr>
          <a:xfrm>
            <a:off x="533400" y="34834"/>
            <a:ext cx="8229600" cy="1143000"/>
          </a:xfrm>
        </p:spPr>
        <p:txBody>
          <a:bodyPr/>
          <a:lstStyle/>
          <a:p>
            <a:pPr algn="l"/>
            <a:r>
              <a:rPr lang="en-US" b="1" smtClean="0">
                <a:solidFill>
                  <a:srgbClr val="00B0F0"/>
                </a:solidFill>
              </a:rPr>
              <a:t>STRATEGIC OBJECTIVE 2</a:t>
            </a:r>
            <a:endParaRPr lang="en-US" b="1" dirty="0">
              <a:solidFill>
                <a:srgbClr val="00B0F0"/>
              </a:solidFill>
            </a:endParaRPr>
          </a:p>
        </p:txBody>
      </p:sp>
    </p:spTree>
    <p:extLst>
      <p:ext uri="{BB962C8B-B14F-4D97-AF65-F5344CB8AC3E}">
        <p14:creationId xmlns:p14="http://schemas.microsoft.com/office/powerpoint/2010/main" val="944974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a:solidFill>
                  <a:srgbClr val="00B0F0"/>
                </a:solidFill>
              </a:rPr>
              <a:t>SO 2: OUTPUTS AND ACTIVITIES</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977192882"/>
              </p:ext>
            </p:extLst>
          </p:nvPr>
        </p:nvGraphicFramePr>
        <p:xfrm>
          <a:off x="838199" y="1024890"/>
          <a:ext cx="8229600" cy="3996690"/>
        </p:xfrm>
        <a:graphic>
          <a:graphicData uri="http://schemas.openxmlformats.org/drawingml/2006/table">
            <a:tbl>
              <a:tblPr firstRow="1" firstCol="1" bandRow="1">
                <a:tableStyleId>{5C22544A-7EE6-4342-B048-85BDC9FD1C3A}</a:tableStyleId>
              </a:tblPr>
              <a:tblGrid>
                <a:gridCol w="1981201"/>
                <a:gridCol w="2209800"/>
                <a:gridCol w="4038599"/>
              </a:tblGrid>
              <a:tr h="34671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ACTIVITY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smtClean="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endPar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9060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 2.1: Enforceable Regulatory frameworks for effective and sustainable regional MCS systems developed.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2.1.1 Enhancing Sustainable Monitoring Control and Surveillance (MCS) Systems for conservation and protection of biodiversity:</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2.1.1.1. Conduct a study to assess the status of MCS for combating unsustainable  practices of fishing and other blue economy resources in AU member states and regional economic communities and develop mechanism to strengthen MCS; identifying capacity and weaknesses</a:t>
                      </a:r>
                    </a:p>
                    <a:p>
                      <a:pPr marL="342900" lvl="0" indent="-342900">
                        <a:lnSpc>
                          <a:spcPct val="100000"/>
                        </a:lnSpc>
                        <a:spcAft>
                          <a:spcPts val="0"/>
                        </a:spcAft>
                        <a:buFont typeface="Wingdings" panose="05000000000000000000" pitchFamily="2" charset="2"/>
                        <a:buChar char=""/>
                        <a:tabLst>
                          <a:tab pos="457200" algn="l"/>
                        </a:tabLs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03632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2.1.2. Support the establishment of  cost-effective and sustainable financial arrangements for effective regional cooperation on MCS and enforcement in selected regions </a:t>
                      </a: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2.1.2.1 Develop framework for  establishing functional financial and sustainable regional MCS systems</a:t>
                      </a:r>
                      <a:endParaRPr lang="en-US" sz="1200" kern="1200" dirty="0">
                        <a:solidFill>
                          <a:schemeClr val="dk1"/>
                        </a:solidFill>
                        <a:effectLst/>
                        <a:latin typeface="+mn-lt"/>
                        <a:ea typeface="+mn-ea"/>
                        <a:cs typeface="+mn-cs"/>
                      </a:endParaRPr>
                    </a:p>
                  </a:txBody>
                  <a:tcPr marL="68580" marR="68580" marT="0" marB="0"/>
                </a:tc>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2.1.2.2. Organize two virtual regional  workshops to validate findings and recommendations of the studies in 2.1.1.1.  and 2.1.2.1. </a:t>
                      </a:r>
                    </a:p>
                  </a:txBody>
                  <a:tcPr marL="68580" marR="68580" marT="0" marB="0"/>
                </a:tc>
              </a:tr>
              <a:tr h="40640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smtClean="0">
                          <a:solidFill>
                            <a:schemeClr val="dk1"/>
                          </a:solidFill>
                          <a:effectLst/>
                          <a:latin typeface="+mn-lt"/>
                          <a:ea typeface="+mn-ea"/>
                          <a:cs typeface="+mn-cs"/>
                        </a:rPr>
                        <a:t>2.1.2.3. Pilot and operationalize the  recommendations (in 2.1.1.1. and 2.1.2.1.) in 2 regional institutions;</a:t>
                      </a:r>
                    </a:p>
                  </a:txBody>
                  <a:tcPr marL="68580" marR="68580" marT="0" marB="0"/>
                </a:tc>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2.1.2.4 Support to implementation of  cost-effective sustainable financial systems. </a:t>
                      </a:r>
                      <a:endParaRPr lang="en-US" sz="1200" kern="1200" dirty="0">
                        <a:solidFill>
                          <a:schemeClr val="dk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3248363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229600" cy="1143000"/>
          </a:xfrm>
        </p:spPr>
        <p:txBody>
          <a:bodyPr/>
          <a:lstStyle/>
          <a:p>
            <a:r>
              <a:rPr lang="en-US" b="1" dirty="0">
                <a:solidFill>
                  <a:srgbClr val="00B0F0"/>
                </a:solidFill>
              </a:rPr>
              <a:t>SO 2: OUTPUTS AND ACTIVITIES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1015766392"/>
              </p:ext>
            </p:extLst>
          </p:nvPr>
        </p:nvGraphicFramePr>
        <p:xfrm>
          <a:off x="838199" y="1024890"/>
          <a:ext cx="8229600" cy="5641605"/>
        </p:xfrm>
        <a:graphic>
          <a:graphicData uri="http://schemas.openxmlformats.org/drawingml/2006/table">
            <a:tbl>
              <a:tblPr firstRow="1" firstCol="1" bandRow="1">
                <a:tableStyleId>{5C22544A-7EE6-4342-B048-85BDC9FD1C3A}</a:tableStyleId>
              </a:tblPr>
              <a:tblGrid>
                <a:gridCol w="1981201"/>
                <a:gridCol w="2209800"/>
                <a:gridCol w="4038599"/>
              </a:tblGrid>
              <a:tr h="34671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ACTIVITY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smtClean="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endPar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440">
                <a:tc rowSpan="3">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 2.2. A framework for establishing national, regional and </a:t>
                      </a:r>
                      <a:r>
                        <a:rPr lang="en-US" sz="1200" dirty="0" err="1" smtClean="0">
                          <a:effectLst/>
                          <a:latin typeface="Calibri" panose="020F0502020204030204" pitchFamily="34" charset="0"/>
                          <a:ea typeface="Calibri" panose="020F0502020204030204" pitchFamily="34" charset="0"/>
                          <a:cs typeface="Times New Roman" panose="02020603050405020304" pitchFamily="18" charset="0"/>
                        </a:rPr>
                        <a:t>transboundry</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cooperation on Africa Blue Economy Strategy Thematic Areas established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2.2.1. Establish regional cooperation on transboundary issues in shared aquatic ecosystems towards; formulating harmonized regional frameworks on  aquatic biodiversity conservation.</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2.2.1.1. Conduct integrated assessment of two identified transboundary aquatic ecosystems to identify critical aquatic environmental issues affecting biodiversity and develop mechanisms for joint management plans and protocols in shared blue economy resources; towards developing harmonized regional frameworks for  aquatic biodiversity conservation</a:t>
                      </a:r>
                    </a:p>
                  </a:txBody>
                  <a:tcPr marL="68580" marR="68580" marT="0" marB="0"/>
                </a:tc>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2.2.1.2. Conduct two virtual  validation and awareness enhancing workshops on critical environmental issues in 2   transboundary ecosystems and the draft harmonized regional frameworks for  aquatic biodiversity conservation</a:t>
                      </a:r>
                    </a:p>
                  </a:txBody>
                  <a:tcPr marL="68580" marR="68580" marT="0" marB="0"/>
                </a:tc>
              </a:tr>
              <a:tr h="77115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2.2.1.3. Support to provide technical assistance to five AU Member states to rollout the joint management plans and  protocols  and  the harmonized regional frameworks for conserving aquatic biodiversity; </a:t>
                      </a:r>
                    </a:p>
                  </a:txBody>
                  <a:tcPr marL="68580" marR="68580" marT="0" marB="0"/>
                </a:tc>
              </a:tr>
              <a:tr h="82423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2.2.2. Formulate mechanisms to institutionalize Marine Spatial Planning (MSP) at national and regional levels</a:t>
                      </a:r>
                    </a:p>
                    <a:p>
                      <a:pPr>
                        <a:lnSpc>
                          <a:spcPct val="100000"/>
                        </a:lnSpc>
                        <a:spcAft>
                          <a:spcPts val="0"/>
                        </a:spcAft>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2.2.2.1. Conduct an assessment to map MSPs in Africa, document lessons, best practices and develop guidelines for their </a:t>
                      </a:r>
                      <a:r>
                        <a:rPr lang="en-US" sz="1200" kern="1200" dirty="0" err="1" smtClean="0">
                          <a:solidFill>
                            <a:schemeClr val="dk1"/>
                          </a:solidFill>
                          <a:effectLst/>
                          <a:latin typeface="+mn-lt"/>
                          <a:ea typeface="+mn-ea"/>
                          <a:cs typeface="+mn-cs"/>
                        </a:rPr>
                        <a:t>institutionalisation</a:t>
                      </a:r>
                      <a:r>
                        <a:rPr lang="en-US" sz="1200" kern="1200" dirty="0" smtClean="0">
                          <a:solidFill>
                            <a:schemeClr val="dk1"/>
                          </a:solidFill>
                          <a:effectLst/>
                          <a:latin typeface="+mn-lt"/>
                          <a:ea typeface="+mn-ea"/>
                          <a:cs typeface="+mn-cs"/>
                        </a:rPr>
                        <a:t> at national and regional levels.; current management strategies and identification of elements pertinent for the regional MSP </a:t>
                      </a:r>
                    </a:p>
                  </a:txBody>
                  <a:tcPr marL="68580" marR="68580" marT="0" marB="0"/>
                </a:tc>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2.2.2.2. Convene two virtual  regional Think Tank meetings  on MSP implementation and governance  to validate the findings of the consultants</a:t>
                      </a:r>
                    </a:p>
                  </a:txBody>
                  <a:tcPr marL="68580" marR="68580" marT="0" marB="0"/>
                </a:tc>
              </a:tr>
              <a:tr h="321045">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smtClean="0">
                          <a:solidFill>
                            <a:schemeClr val="dk1"/>
                          </a:solidFill>
                          <a:effectLst/>
                          <a:latin typeface="+mn-lt"/>
                          <a:ea typeface="+mn-ea"/>
                          <a:cs typeface="+mn-cs"/>
                        </a:rPr>
                        <a:t>2.2.2.3 Support  to specialized regional institutions to  strengthen identified transboundary MSPs; </a:t>
                      </a:r>
                    </a:p>
                  </a:txBody>
                  <a:tcPr marL="68580" marR="68580" marT="0" marB="0"/>
                </a:tc>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3614433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959224657"/>
              </p:ext>
            </p:extLst>
          </p:nvPr>
        </p:nvGraphicFramePr>
        <p:xfrm>
          <a:off x="838199" y="1024890"/>
          <a:ext cx="8229600" cy="4929610"/>
        </p:xfrm>
        <a:graphic>
          <a:graphicData uri="http://schemas.openxmlformats.org/drawingml/2006/table">
            <a:tbl>
              <a:tblPr firstRow="1" firstCol="1" bandRow="1">
                <a:tableStyleId>{5C22544A-7EE6-4342-B048-85BDC9FD1C3A}</a:tableStyleId>
              </a:tblPr>
              <a:tblGrid>
                <a:gridCol w="1981201"/>
                <a:gridCol w="2209800"/>
                <a:gridCol w="4038599"/>
              </a:tblGrid>
              <a:tr h="34671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ACTIVITY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smtClean="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endPar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440">
                <a:tc rowSpan="3">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 2.3. Capacities for restoring and conserving threatened aquatic biodiversity and environment strengthened.</a:t>
                      </a:r>
                      <a:br>
                        <a:rPr lang="en-US" sz="12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2.3.1 Support rehabilitation of depleted aquatic biodiversity and habitats</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2.3.1.1. Conduct a continental review of  existing Marine Protected Areas (MPAs), document lessons, best practices and formulate guidelines for their sustainable implementation and governance.</a:t>
                      </a:r>
                    </a:p>
                  </a:txBody>
                  <a:tcPr marL="68580" marR="68580" marT="0" marB="0"/>
                </a:tc>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2.3.1.2. Convene two virtual regional Think Tank meetings  on MPA implementation and governance  to validate the findings of the consultancies 2.3.1.1</a:t>
                      </a:r>
                    </a:p>
                  </a:txBody>
                  <a:tcPr marL="68580" marR="68580" marT="0" marB="0"/>
                </a:tc>
              </a:tr>
              <a:tr h="77115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2.3.13. Based on the outcomes of the studies on review of existing MPA initiatives, the project would provide technical and direct support to  two specialized regional institutions; to establish or strengthen climate resilient transboundary MPA</a:t>
                      </a:r>
                    </a:p>
                  </a:txBody>
                  <a:tcPr marL="68580" marR="68580" marT="0" marB="0"/>
                </a:tc>
              </a:tr>
              <a:tr h="82423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2.3.2 Establish Continental </a:t>
                      </a:r>
                      <a:r>
                        <a:rPr lang="en-US" sz="1200" dirty="0" err="1" smtClean="0">
                          <a:effectLst/>
                          <a:latin typeface="Calibri" panose="020F0502020204030204" pitchFamily="34" charset="0"/>
                          <a:ea typeface="Calibri" panose="020F0502020204030204" pitchFamily="34" charset="0"/>
                          <a:cs typeface="Times New Roman" panose="02020603050405020304" pitchFamily="18" charset="0"/>
                        </a:rPr>
                        <a:t>Centres</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of Excellence for capacity building on aquatic biodiversity</a:t>
                      </a: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2.3.2.1. Support the establishment of  two continental </a:t>
                      </a:r>
                      <a:r>
                        <a:rPr lang="en-US" sz="1200" kern="1200" dirty="0" err="1" smtClean="0">
                          <a:solidFill>
                            <a:schemeClr val="dk1"/>
                          </a:solidFill>
                          <a:effectLst/>
                          <a:latin typeface="+mn-lt"/>
                          <a:ea typeface="+mn-ea"/>
                          <a:cs typeface="+mn-cs"/>
                        </a:rPr>
                        <a:t>Centres</a:t>
                      </a:r>
                      <a:r>
                        <a:rPr lang="en-US" sz="1200" kern="1200" dirty="0" smtClean="0">
                          <a:solidFill>
                            <a:schemeClr val="dk1"/>
                          </a:solidFill>
                          <a:effectLst/>
                          <a:latin typeface="+mn-lt"/>
                          <a:ea typeface="+mn-ea"/>
                          <a:cs typeface="+mn-cs"/>
                        </a:rPr>
                        <a:t> of Excellence on aquatic biodiversity; This activity is supporting the implementation of 2014 Ministerial Decision to identify </a:t>
                      </a:r>
                      <a:r>
                        <a:rPr lang="en-US" sz="1200" kern="1200" dirty="0" err="1" smtClean="0">
                          <a:solidFill>
                            <a:schemeClr val="dk1"/>
                          </a:solidFill>
                          <a:effectLst/>
                          <a:latin typeface="+mn-lt"/>
                          <a:ea typeface="+mn-ea"/>
                          <a:cs typeface="+mn-cs"/>
                        </a:rPr>
                        <a:t>Centres</a:t>
                      </a:r>
                      <a:r>
                        <a:rPr lang="en-US" sz="1200" kern="1200" dirty="0" smtClean="0">
                          <a:solidFill>
                            <a:schemeClr val="dk1"/>
                          </a:solidFill>
                          <a:effectLst/>
                          <a:latin typeface="+mn-lt"/>
                          <a:ea typeface="+mn-ea"/>
                          <a:cs typeface="+mn-cs"/>
                        </a:rPr>
                        <a:t> of Excellence in relevant aquatic fields including biodiversity</a:t>
                      </a:r>
                    </a:p>
                  </a:txBody>
                  <a:tcPr marL="68580" marR="68580" marT="0" marB="0"/>
                </a:tc>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n-lt"/>
                          <a:ea typeface="+mn-ea"/>
                          <a:cs typeface="+mn-cs"/>
                        </a:rPr>
                        <a:t>2.3.2.2. Strengthen capacity of two identified </a:t>
                      </a:r>
                      <a:r>
                        <a:rPr lang="en-US" sz="1200" kern="1200" dirty="0" err="1" smtClean="0">
                          <a:solidFill>
                            <a:schemeClr val="dk1"/>
                          </a:solidFill>
                          <a:effectLst/>
                          <a:latin typeface="+mn-lt"/>
                          <a:ea typeface="+mn-ea"/>
                          <a:cs typeface="+mn-cs"/>
                        </a:rPr>
                        <a:t>Centres</a:t>
                      </a:r>
                      <a:r>
                        <a:rPr lang="en-US" sz="1200" kern="1200" dirty="0" smtClean="0">
                          <a:solidFill>
                            <a:schemeClr val="dk1"/>
                          </a:solidFill>
                          <a:effectLst/>
                          <a:latin typeface="+mn-lt"/>
                          <a:ea typeface="+mn-ea"/>
                          <a:cs typeface="+mn-cs"/>
                        </a:rPr>
                        <a:t> of Excellence - based on identified gaps (equipment and training materials); </a:t>
                      </a:r>
                    </a:p>
                  </a:txBody>
                  <a:tcPr marL="68580" marR="68580" marT="0" marB="0"/>
                </a:tc>
              </a:tr>
              <a:tr h="321045">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endParaRPr lang="en-US" sz="1200" kern="1200" dirty="0" smtClean="0">
                        <a:solidFill>
                          <a:schemeClr val="dk1"/>
                        </a:solidFill>
                        <a:effectLst/>
                        <a:latin typeface="+mn-lt"/>
                        <a:ea typeface="+mn-ea"/>
                        <a:cs typeface="+mn-cs"/>
                      </a:endParaRPr>
                    </a:p>
                  </a:txBody>
                  <a:tcPr marL="68580" marR="68580" marT="0" marB="0"/>
                </a:tc>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2: OUTPUTS AND ACTIVITIES</a:t>
            </a:r>
            <a:endParaRPr lang="en-US" dirty="0"/>
          </a:p>
        </p:txBody>
      </p:sp>
    </p:spTree>
    <p:extLst>
      <p:ext uri="{BB962C8B-B14F-4D97-AF65-F5344CB8AC3E}">
        <p14:creationId xmlns:p14="http://schemas.microsoft.com/office/powerpoint/2010/main" val="3889928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90600"/>
            <a:ext cx="8077200" cy="5135563"/>
          </a:xfrm>
        </p:spPr>
        <p:txBody>
          <a:bodyPr/>
          <a:lstStyle/>
          <a:p>
            <a:pPr marL="0" indent="0">
              <a:buNone/>
            </a:pPr>
            <a:r>
              <a:rPr lang="en-US" b="1" dirty="0" smtClean="0"/>
              <a:t>Strengthening </a:t>
            </a:r>
            <a:r>
              <a:rPr lang="en-US" b="1" dirty="0"/>
              <a:t>measures for mitigating the negative impacts of coastal and marine tourism, oil, gas, deep sea mining and climate change on aquatic biodiversity and environment.</a:t>
            </a:r>
            <a:endParaRPr lang="en-US" dirty="0"/>
          </a:p>
        </p:txBody>
      </p:sp>
      <p:sp>
        <p:nvSpPr>
          <p:cNvPr id="4" name="Title 2"/>
          <p:cNvSpPr>
            <a:spLocks noGrp="1"/>
          </p:cNvSpPr>
          <p:nvPr>
            <p:ph type="title"/>
          </p:nvPr>
        </p:nvSpPr>
        <p:spPr>
          <a:xfrm>
            <a:off x="914400" y="274638"/>
            <a:ext cx="7772400" cy="639762"/>
          </a:xfrm>
        </p:spPr>
        <p:txBody>
          <a:bodyPr>
            <a:normAutofit fontScale="90000"/>
          </a:bodyPr>
          <a:lstStyle/>
          <a:p>
            <a:pPr algn="l"/>
            <a:r>
              <a:rPr lang="en-US" b="1" dirty="0" smtClean="0">
                <a:solidFill>
                  <a:srgbClr val="00B0F0"/>
                </a:solidFill>
              </a:rPr>
              <a:t>STRATEGIC OBJECTIVE 3</a:t>
            </a:r>
            <a:endParaRPr lang="en-US" b="1" dirty="0">
              <a:solidFill>
                <a:srgbClr val="00B0F0"/>
              </a:solidFill>
            </a:endParaRPr>
          </a:p>
        </p:txBody>
      </p:sp>
    </p:spTree>
    <p:extLst>
      <p:ext uri="{BB962C8B-B14F-4D97-AF65-F5344CB8AC3E}">
        <p14:creationId xmlns:p14="http://schemas.microsoft.com/office/powerpoint/2010/main" val="387314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783620884"/>
              </p:ext>
            </p:extLst>
          </p:nvPr>
        </p:nvGraphicFramePr>
        <p:xfrm>
          <a:off x="762000" y="1004570"/>
          <a:ext cx="8382000" cy="5883910"/>
        </p:xfrm>
        <a:graphic>
          <a:graphicData uri="http://schemas.openxmlformats.org/drawingml/2006/table">
            <a:tbl>
              <a:tblPr firstRow="1" firstCol="1" bandRow="1">
                <a:tableStyleId>{5C22544A-7EE6-4342-B048-85BDC9FD1C3A}</a:tableStyleId>
              </a:tblPr>
              <a:tblGrid>
                <a:gridCol w="1707445"/>
                <a:gridCol w="1552222"/>
                <a:gridCol w="5122333"/>
              </a:tblGrid>
              <a:tr h="346710">
                <a:tc>
                  <a:txBody>
                    <a:bodyPr/>
                    <a:lstStyle/>
                    <a:p>
                      <a:pPr marL="72000" indent="-108000">
                        <a:lnSpc>
                          <a:spcPct val="100000"/>
                        </a:lnSpc>
                        <a:spcAft>
                          <a:spcPts val="0"/>
                        </a:spcAft>
                      </a:pPr>
                      <a:r>
                        <a:rPr lang="en-US" sz="1200" dirty="0" smtClean="0">
                          <a:effectLst/>
                          <a:latin typeface="+mj-lt"/>
                          <a:ea typeface="Calibri" panose="020F0502020204030204" pitchFamily="34" charset="0"/>
                          <a:cs typeface="Times New Roman" panose="02020603050405020304" pitchFamily="18" charset="0"/>
                        </a:rPr>
                        <a:t>OUTPUTS</a:t>
                      </a: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72000" indent="-108000">
                        <a:lnSpc>
                          <a:spcPct val="100000"/>
                        </a:lnSpc>
                        <a:spcAft>
                          <a:spcPts val="0"/>
                        </a:spcAft>
                      </a:pPr>
                      <a:r>
                        <a:rPr lang="en-US" sz="1200" dirty="0" smtClean="0">
                          <a:effectLst/>
                          <a:latin typeface="+mj-lt"/>
                          <a:ea typeface="Calibri" panose="020F0502020204030204" pitchFamily="34" charset="0"/>
                          <a:cs typeface="Times New Roman" panose="02020603050405020304" pitchFamily="18" charset="0"/>
                        </a:rPr>
                        <a:t>ACTIVITY</a:t>
                      </a: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None/>
                        <a:tabLst>
                          <a:tab pos="457200" algn="l"/>
                        </a:tabLst>
                      </a:pPr>
                      <a:r>
                        <a:rPr lang="en-US" sz="1200" b="1" kern="1200" dirty="0" smtClean="0">
                          <a:solidFill>
                            <a:schemeClr val="lt1"/>
                          </a:solidFill>
                          <a:effectLst/>
                          <a:latin typeface="+mj-lt"/>
                          <a:ea typeface="Calibri" panose="020F0502020204030204" pitchFamily="34" charset="0"/>
                          <a:cs typeface="Times New Roman" panose="02020603050405020304" pitchFamily="18" charset="0"/>
                        </a:rPr>
                        <a:t>SUB-ACTIVITIES</a:t>
                      </a:r>
                      <a:endParaRPr lang="en-US" sz="1200" b="1" kern="1200" dirty="0">
                        <a:solidFill>
                          <a:schemeClr val="lt1"/>
                        </a:solidFill>
                        <a:effectLst/>
                        <a:latin typeface="+mj-lt"/>
                        <a:ea typeface="Calibri" panose="020F0502020204030204" pitchFamily="34" charset="0"/>
                        <a:cs typeface="Times New Roman" panose="02020603050405020304" pitchFamily="18" charset="0"/>
                      </a:endParaRPr>
                    </a:p>
                  </a:txBody>
                  <a:tcPr marL="68580" marR="68580" marT="0" marB="0"/>
                </a:tc>
              </a:tr>
              <a:tr h="599440">
                <a:tc rowSpan="3">
                  <a:txBody>
                    <a:bodyPr/>
                    <a:lstStyle/>
                    <a:p>
                      <a:pPr marL="72000" indent="-108000">
                        <a:lnSpc>
                          <a:spcPct val="100000"/>
                        </a:lnSpc>
                        <a:spcAft>
                          <a:spcPts val="0"/>
                        </a:spcAft>
                      </a:pPr>
                      <a:r>
                        <a:rPr lang="en-US" sz="1200" dirty="0" smtClean="0">
                          <a:effectLst/>
                          <a:latin typeface="+mj-lt"/>
                          <a:ea typeface="Calibri" panose="020F0502020204030204" pitchFamily="34" charset="0"/>
                          <a:cs typeface="Times New Roman" panose="02020603050405020304" pitchFamily="18" charset="0"/>
                        </a:rPr>
                        <a:t>Output 3.1 Measures for minimizing the negative impacts of climate change on biodiversity and environment strengthened and implemented</a:t>
                      </a:r>
                      <a:br>
                        <a:rPr lang="en-US" sz="1200" dirty="0" smtClean="0">
                          <a:effectLst/>
                          <a:latin typeface="+mj-lt"/>
                          <a:ea typeface="Calibri" panose="020F0502020204030204" pitchFamily="34" charset="0"/>
                          <a:cs typeface="Times New Roman" panose="02020603050405020304" pitchFamily="18" charset="0"/>
                        </a:rPr>
                      </a:b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rowSpan="3">
                  <a:txBody>
                    <a:bodyPr/>
                    <a:lstStyle/>
                    <a:p>
                      <a:pPr marL="72000" indent="-108000">
                        <a:lnSpc>
                          <a:spcPct val="100000"/>
                        </a:lnSpc>
                        <a:spcAft>
                          <a:spcPts val="0"/>
                        </a:spcAft>
                      </a:pPr>
                      <a:r>
                        <a:rPr lang="en-US" sz="1200" dirty="0" smtClean="0">
                          <a:effectLst/>
                          <a:latin typeface="+mj-lt"/>
                          <a:ea typeface="Calibri" panose="020F0502020204030204" pitchFamily="34" charset="0"/>
                          <a:cs typeface="Times New Roman" panose="02020603050405020304" pitchFamily="18" charset="0"/>
                        </a:rPr>
                        <a:t>3.1.1. Mitigate the impact of climate change on aquatic biodiversity</a:t>
                      </a:r>
                    </a:p>
                    <a:p>
                      <a:pPr marL="72000" indent="-108000">
                        <a:lnSpc>
                          <a:spcPct val="100000"/>
                        </a:lnSpc>
                        <a:spcAft>
                          <a:spcPts val="0"/>
                        </a:spcAft>
                      </a:pP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smtClean="0">
                          <a:effectLst/>
                          <a:latin typeface="+mj-lt"/>
                          <a:ea typeface="Times New Roman" panose="02020603050405020304" pitchFamily="18" charset="0"/>
                          <a:cs typeface="Times New Roman" panose="02020603050405020304" pitchFamily="18" charset="0"/>
                        </a:rPr>
                        <a:t>3.1.1.1. Conduct studies on the negative impact of climate change on aquatic biodiversity and environment and recommend mitigation strategies </a:t>
                      </a:r>
                    </a:p>
                  </a:txBody>
                  <a:tcPr marL="68580" marR="68580" marT="0" marB="0"/>
                </a:tc>
              </a:tr>
              <a:tr h="543560">
                <a:tc vMerge="1">
                  <a:txBody>
                    <a:bodyPr/>
                    <a:lstStyle/>
                    <a:p>
                      <a:endParaRPr lang="en-US"/>
                    </a:p>
                  </a:txBody>
                  <a:tcPr/>
                </a:tc>
                <a:tc vMerge="1">
                  <a:txBody>
                    <a:bodyPr/>
                    <a:lstStyle/>
                    <a:p>
                      <a:endParaRPr lang="en-US"/>
                    </a:p>
                  </a:txBody>
                  <a:tcPr/>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smtClean="0">
                          <a:effectLst/>
                          <a:latin typeface="+mj-lt"/>
                          <a:ea typeface="Times New Roman" panose="02020603050405020304" pitchFamily="18" charset="0"/>
                          <a:cs typeface="Times New Roman" panose="02020603050405020304" pitchFamily="18" charset="0"/>
                        </a:rPr>
                        <a:t>3.1.1.2. Conduct a virtual continental validation workshop on the studies on impact of climate change on aquatic biodiversity, their environment and develop recommendations</a:t>
                      </a:r>
                      <a:endParaRPr lang="en-US" sz="1200" dirty="0">
                        <a:effectLst/>
                        <a:latin typeface="+mj-lt"/>
                        <a:ea typeface="Times New Roman" panose="02020603050405020304" pitchFamily="18" charset="0"/>
                        <a:cs typeface="Times New Roman" panose="02020603050405020304" pitchFamily="18" charset="0"/>
                      </a:endParaRPr>
                    </a:p>
                  </a:txBody>
                  <a:tcPr marL="68580" marR="68580" marT="0" marB="0"/>
                </a:tc>
              </a:tr>
              <a:tr h="771155">
                <a:tc vMerge="1">
                  <a:txBody>
                    <a:bodyPr/>
                    <a:lstStyle/>
                    <a:p>
                      <a:endParaRPr lang="en-US"/>
                    </a:p>
                  </a:txBody>
                  <a:tcPr/>
                </a:tc>
                <a:tc vMerge="1">
                  <a:txBody>
                    <a:bodyPr/>
                    <a:lstStyle/>
                    <a:p>
                      <a:endParaRPr lang="en-US"/>
                    </a:p>
                  </a:txBody>
                  <a:tcPr/>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smtClean="0">
                          <a:effectLst/>
                          <a:latin typeface="+mj-lt"/>
                          <a:ea typeface="Times New Roman" panose="02020603050405020304" pitchFamily="18" charset="0"/>
                          <a:cs typeface="Times New Roman" panose="02020603050405020304" pitchFamily="18" charset="0"/>
                        </a:rPr>
                        <a:t>3.1.1.3 The project would support to strengthen conservation and climate change impact   mitigation efforts  for  identified ongoing initiatives on ecosystems restoration (mangroves, sea grass) on  mitigation of climate change impact (increasing carbon sink); also  including projects on conservation of coral reefs</a:t>
                      </a:r>
                    </a:p>
                  </a:txBody>
                  <a:tcPr marL="68580" marR="68580" marT="0" marB="0"/>
                </a:tc>
              </a:tr>
              <a:tr h="470165">
                <a:tc rowSpan="4">
                  <a:txBody>
                    <a:bodyPr/>
                    <a:lstStyle/>
                    <a:p>
                      <a:pPr marL="72000" indent="-108000">
                        <a:lnSpc>
                          <a:spcPct val="100000"/>
                        </a:lnSpc>
                        <a:spcAft>
                          <a:spcPts val="0"/>
                        </a:spcAft>
                      </a:pPr>
                      <a:r>
                        <a:rPr lang="en-US" sz="1200" dirty="0" smtClean="0">
                          <a:effectLst/>
                          <a:latin typeface="+mj-lt"/>
                          <a:ea typeface="Calibri" panose="020F0502020204030204" pitchFamily="34" charset="0"/>
                          <a:cs typeface="Times New Roman" panose="02020603050405020304" pitchFamily="18" charset="0"/>
                        </a:rPr>
                        <a:t>OUTPUT 3.2. Strategies for an integrated strategic framework for sustainable coastal and marine tourism and mining  developed</a:t>
                      </a: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rowSpan="4">
                  <a:txBody>
                    <a:bodyPr/>
                    <a:lstStyle/>
                    <a:p>
                      <a:pPr marL="72000" indent="-108000">
                        <a:lnSpc>
                          <a:spcPct val="100000"/>
                        </a:lnSpc>
                        <a:spcAft>
                          <a:spcPts val="0"/>
                        </a:spcAft>
                      </a:pPr>
                      <a:r>
                        <a:rPr lang="en-US" sz="1200" dirty="0" smtClean="0">
                          <a:effectLst/>
                          <a:latin typeface="+mj-lt"/>
                          <a:ea typeface="Calibri" panose="020F0502020204030204" pitchFamily="34" charset="0"/>
                          <a:cs typeface="Times New Roman" panose="02020603050405020304" pitchFamily="18" charset="0"/>
                        </a:rPr>
                        <a:t>3.2.1.  Identify priority issues and actions for sustainable coastal and marine tourism and mining activities  on aquatic biodiversity and environment and develop guidelines.</a:t>
                      </a: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j-lt"/>
                          <a:ea typeface="+mn-ea"/>
                          <a:cs typeface="+mn-cs"/>
                        </a:rPr>
                        <a:t>3.2.1.1. Conduct studies to identify priority issues and actions for sustainable coastal,  marine tourism and mining activities for  aquatic biodiversity conservation and environment protection</a:t>
                      </a:r>
                    </a:p>
                  </a:txBody>
                  <a:tcPr marL="68580" marR="68580" marT="0" marB="0"/>
                </a:tc>
              </a:tr>
              <a:tr h="599440">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j-lt"/>
                          <a:ea typeface="+mn-ea"/>
                          <a:cs typeface="+mn-cs"/>
                        </a:rPr>
                        <a:t>3.2.1.2.  The studies would be followed by five national stakeholder’s consultation to develop national master plans on sustainable coastal and marine tourism and mining development for biodiversity conservation and environmental protection; the private sector would be part of the sector holder's workshop. </a:t>
                      </a:r>
                    </a:p>
                  </a:txBody>
                  <a:tcPr marL="68580" marR="68580" marT="0" marB="0"/>
                </a:tc>
              </a:tr>
              <a:tr h="599440">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marR="0" lvl="0" indent="-1080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smtClean="0">
                          <a:solidFill>
                            <a:schemeClr val="dk1"/>
                          </a:solidFill>
                          <a:effectLst/>
                          <a:latin typeface="+mj-lt"/>
                          <a:ea typeface="+mn-ea"/>
                          <a:cs typeface="+mn-cs"/>
                        </a:rPr>
                        <a:t>The project would conduct studies on impact of coastal and marine tourism development as well as mining activities on the biodiversity conservation and environmental protection. The studies would be followed by five national stakeholder’s consultation to develop national master plans on coastal and marine tourism and mining development with reference to biodiversity conservation and environmental protection</a:t>
                      </a:r>
                    </a:p>
                  </a:txBody>
                  <a:tcPr marL="68580" marR="68580" marT="0" marB="0"/>
                </a:tc>
              </a:tr>
              <a:tr h="449580">
                <a:tc vMerge="1">
                  <a:txBody>
                    <a:bodyPr/>
                    <a:lstStyle/>
                    <a:p>
                      <a:pPr marL="72000" indent="-108000">
                        <a:lnSpc>
                          <a:spcPct val="100000"/>
                        </a:lnSpc>
                        <a:spcAft>
                          <a:spcPts val="0"/>
                        </a:spcAft>
                      </a:pP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smtClean="0">
                          <a:solidFill>
                            <a:schemeClr val="dk1"/>
                          </a:solidFill>
                          <a:effectLst/>
                          <a:latin typeface="+mj-lt"/>
                          <a:ea typeface="+mn-ea"/>
                          <a:cs typeface="+mn-cs"/>
                        </a:rPr>
                        <a:t>3.2.1.3. Based on the identified priority issues in the national master plan, the project would support development or (strengthening), monitoring and regulatory frameworks in 5 AU member states for sustainable  coastal and marine tourisms and mining for biodiversity conservation and environmental protection</a:t>
                      </a:r>
                      <a:endParaRPr lang="en-US" sz="1200" kern="1200" dirty="0">
                        <a:solidFill>
                          <a:schemeClr val="dk1"/>
                        </a:solidFill>
                        <a:effectLst/>
                        <a:latin typeface="+mj-lt"/>
                        <a:ea typeface="+mn-ea"/>
                        <a:cs typeface="+mn-cs"/>
                      </a:endParaRPr>
                    </a:p>
                  </a:txBody>
                  <a:tcPr marL="68580" marR="68580" marT="0" marB="0"/>
                </a:tc>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a:t>
            </a:r>
            <a:r>
              <a:rPr lang="en-US" b="1" dirty="0" smtClean="0">
                <a:solidFill>
                  <a:srgbClr val="00B0F0"/>
                </a:solidFill>
              </a:rPr>
              <a:t>3: </a:t>
            </a:r>
            <a:r>
              <a:rPr lang="en-US" b="1" dirty="0">
                <a:solidFill>
                  <a:srgbClr val="00B0F0"/>
                </a:solidFill>
              </a:rPr>
              <a:t>OUTPUTS AND ACTIVITIES</a:t>
            </a:r>
            <a:endParaRPr lang="en-US" dirty="0"/>
          </a:p>
        </p:txBody>
      </p:sp>
    </p:spTree>
    <p:extLst>
      <p:ext uri="{BB962C8B-B14F-4D97-AF65-F5344CB8AC3E}">
        <p14:creationId xmlns:p14="http://schemas.microsoft.com/office/powerpoint/2010/main" val="331398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00200"/>
            <a:ext cx="7924800" cy="4525963"/>
          </a:xfrm>
        </p:spPr>
        <p:txBody>
          <a:bodyPr/>
          <a:lstStyle/>
          <a:p>
            <a:pPr marL="0" indent="0">
              <a:buNone/>
            </a:pPr>
            <a:r>
              <a:rPr lang="en-US" b="1" dirty="0" smtClean="0"/>
              <a:t>Strengthening </a:t>
            </a:r>
            <a:r>
              <a:rPr lang="en-US" b="1" dirty="0"/>
              <a:t>gender inclusivity in aquatic biodiversity conservation and environmental management</a:t>
            </a:r>
            <a:endParaRPr lang="en-US" dirty="0"/>
          </a:p>
        </p:txBody>
      </p:sp>
      <p:sp>
        <p:nvSpPr>
          <p:cNvPr id="4" name="Title 2"/>
          <p:cNvSpPr>
            <a:spLocks noGrp="1"/>
          </p:cNvSpPr>
          <p:nvPr>
            <p:ph type="title"/>
          </p:nvPr>
        </p:nvSpPr>
        <p:spPr>
          <a:xfrm>
            <a:off x="457200" y="274638"/>
            <a:ext cx="8229600" cy="639762"/>
          </a:xfrm>
        </p:spPr>
        <p:txBody>
          <a:bodyPr>
            <a:normAutofit fontScale="90000"/>
          </a:bodyPr>
          <a:lstStyle/>
          <a:p>
            <a:pPr algn="l"/>
            <a:r>
              <a:rPr lang="en-US" b="1" dirty="0" smtClean="0">
                <a:solidFill>
                  <a:srgbClr val="00B0F0"/>
                </a:solidFill>
              </a:rPr>
              <a:t>STRATEGIC OBJECTIVE 4</a:t>
            </a:r>
            <a:endParaRPr lang="en-US" b="1" dirty="0">
              <a:solidFill>
                <a:srgbClr val="00B0F0"/>
              </a:solidFill>
            </a:endParaRPr>
          </a:p>
        </p:txBody>
      </p:sp>
    </p:spTree>
    <p:extLst>
      <p:ext uri="{BB962C8B-B14F-4D97-AF65-F5344CB8AC3E}">
        <p14:creationId xmlns:p14="http://schemas.microsoft.com/office/powerpoint/2010/main" val="1691571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490136683"/>
              </p:ext>
            </p:extLst>
          </p:nvPr>
        </p:nvGraphicFramePr>
        <p:xfrm>
          <a:off x="838199" y="1024890"/>
          <a:ext cx="8229600" cy="4735830"/>
        </p:xfrm>
        <a:graphic>
          <a:graphicData uri="http://schemas.openxmlformats.org/drawingml/2006/table">
            <a:tbl>
              <a:tblPr firstRow="1" firstCol="1" bandRow="1">
                <a:tableStyleId>{5C22544A-7EE6-4342-B048-85BDC9FD1C3A}</a:tableStyleId>
              </a:tblPr>
              <a:tblGrid>
                <a:gridCol w="1981201"/>
                <a:gridCol w="2209800"/>
                <a:gridCol w="4038599"/>
              </a:tblGrid>
              <a:tr h="346710">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ACTIVITY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smtClean="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endPar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440">
                <a:tc rowSpan="4">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Output 4.1 Continental strategy for gender inclusivity in aquatic biodiversity and environmental management developed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a:lnSpc>
                          <a:spcPct val="100000"/>
                        </a:lnSpc>
                        <a:spcAft>
                          <a:spcPts val="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4.1.1. Support development of a continental strategy for inclusion of gender in aquatic biodiversity and environmental management</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4.1.1.1. Convene an Expert Consultative meeting to identify priority issues and actions for enhancing the role of women in aquatic biodiversity and environmental management; hire facilitator </a:t>
                      </a:r>
                    </a:p>
                  </a:txBody>
                  <a:tcPr marL="68580" marR="68580" marT="0" marB="0"/>
                </a:tc>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4.1.1.2. Convene a virtual continental think tank stakeholders consultation workshop on identified priority issues and actions for enhancing the role of women in biodiversity and environmental management </a:t>
                      </a:r>
                    </a:p>
                  </a:txBody>
                  <a:tcPr marL="68580" marR="68580" marT="0" marB="0"/>
                </a:tc>
              </a:tr>
              <a:tr h="39650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4.1.1.3. Technical support would be given to  selected AU MS to develop all inclusive and deliberate  biodiversity strategies as important entry points for women’s empowerment;  for enhancing the role of women and youth in inclusive aquatic biodiversity and integrated environmental management ; .opportunities to build on women’s specific roles and capacities in biodiversity and environmental management</a:t>
                      </a:r>
                    </a:p>
                  </a:txBody>
                  <a:tcPr marL="68580" marR="68580" marT="0" marB="0"/>
                </a:tc>
              </a:tr>
              <a:tr h="374650">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4.1.1.4.  Mapping of ongoing environmental based-NGOs focusing on  conserving biodiversity and environment protection would be conducted and technical support provided by the project to  develop </a:t>
                      </a:r>
                      <a:r>
                        <a:rPr lang="en-US" sz="1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ot</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strengthen gender-sensitive </a:t>
                      </a:r>
                      <a:r>
                        <a:rPr lang="en-US" sz="1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workplans</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to enhance the role of women and youth in biodiversity protection and environmental governance (NGOs include Non-State Actors, CSOs, Private sector involved in environmental management)</a:t>
                      </a:r>
                    </a:p>
                  </a:txBody>
                  <a:tcPr marL="68580" marR="68580" marT="0" marB="0"/>
                </a:tc>
              </a:tr>
            </a:tbl>
          </a:graphicData>
        </a:graphic>
      </p:graphicFrame>
      <p:sp>
        <p:nvSpPr>
          <p:cNvPr id="5" name="Title 1"/>
          <p:cNvSpPr>
            <a:spLocks noGrp="1"/>
          </p:cNvSpPr>
          <p:nvPr>
            <p:ph type="title"/>
          </p:nvPr>
        </p:nvSpPr>
        <p:spPr>
          <a:xfrm>
            <a:off x="457200" y="274638"/>
            <a:ext cx="8229600" cy="639762"/>
          </a:xfrm>
        </p:spPr>
        <p:txBody>
          <a:bodyPr>
            <a:normAutofit fontScale="90000"/>
          </a:bodyPr>
          <a:lstStyle/>
          <a:p>
            <a:r>
              <a:rPr lang="en-US" b="1" dirty="0">
                <a:solidFill>
                  <a:srgbClr val="00B0F0"/>
                </a:solidFill>
              </a:rPr>
              <a:t>SO 4</a:t>
            </a:r>
            <a:r>
              <a:rPr lang="en-US" b="1" dirty="0" smtClean="0">
                <a:solidFill>
                  <a:srgbClr val="00B0F0"/>
                </a:solidFill>
              </a:rPr>
              <a:t>: </a:t>
            </a:r>
            <a:r>
              <a:rPr lang="en-US" b="1" dirty="0">
                <a:solidFill>
                  <a:srgbClr val="00B0F0"/>
                </a:solidFill>
              </a:rPr>
              <a:t>OUTPUTS AND ACTIVITIES</a:t>
            </a:r>
            <a:endParaRPr lang="en-US" dirty="0"/>
          </a:p>
        </p:txBody>
      </p:sp>
    </p:spTree>
    <p:extLst>
      <p:ext uri="{BB962C8B-B14F-4D97-AF65-F5344CB8AC3E}">
        <p14:creationId xmlns:p14="http://schemas.microsoft.com/office/powerpoint/2010/main" val="2848595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772400" cy="4525963"/>
          </a:xfrm>
        </p:spPr>
        <p:txBody>
          <a:bodyPr/>
          <a:lstStyle/>
          <a:p>
            <a:r>
              <a:rPr lang="en-US" dirty="0"/>
              <a:t>Highlighting the role of RECs and Specialized Regional Institutions in supporting project implementation </a:t>
            </a:r>
          </a:p>
        </p:txBody>
      </p:sp>
    </p:spTree>
    <p:extLst>
      <p:ext uri="{BB962C8B-B14F-4D97-AF65-F5344CB8AC3E}">
        <p14:creationId xmlns:p14="http://schemas.microsoft.com/office/powerpoint/2010/main" val="87049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762000"/>
          </a:xfrm>
        </p:spPr>
        <p:txBody>
          <a:bodyPr>
            <a:normAutofit/>
          </a:bodyPr>
          <a:lstStyle/>
          <a:p>
            <a:pPr algn="l"/>
            <a:r>
              <a:rPr lang="en-US" sz="4000" b="1" dirty="0">
                <a:solidFill>
                  <a:srgbClr val="00B0F0"/>
                </a:solidFill>
              </a:rPr>
              <a:t>IMPLEMENTATION MECHANISMS</a:t>
            </a:r>
          </a:p>
        </p:txBody>
      </p:sp>
      <p:sp>
        <p:nvSpPr>
          <p:cNvPr id="3" name="Content Placeholder 2"/>
          <p:cNvSpPr>
            <a:spLocks noGrp="1"/>
          </p:cNvSpPr>
          <p:nvPr>
            <p:ph idx="1"/>
          </p:nvPr>
        </p:nvSpPr>
        <p:spPr>
          <a:xfrm>
            <a:off x="838200" y="990600"/>
            <a:ext cx="8305800" cy="5334000"/>
          </a:xfrm>
        </p:spPr>
        <p:txBody>
          <a:bodyPr>
            <a:noAutofit/>
          </a:bodyPr>
          <a:lstStyle/>
          <a:p>
            <a:pPr algn="just"/>
            <a:r>
              <a:rPr lang="en-US" sz="2200" dirty="0"/>
              <a:t>The RECs will be both beneficiaries as well as partners in the </a:t>
            </a:r>
            <a:r>
              <a:rPr lang="en-US" sz="2200" dirty="0" smtClean="0"/>
              <a:t>implementation. </a:t>
            </a:r>
          </a:p>
          <a:p>
            <a:pPr algn="just"/>
            <a:r>
              <a:rPr lang="en-US" sz="2200" dirty="0" smtClean="0"/>
              <a:t>The </a:t>
            </a:r>
            <a:r>
              <a:rPr lang="en-US" sz="2200" dirty="0"/>
              <a:t>capacity of the RECs will be strengthened in aquatic biodiversity conservation, environmental management, climate resilience, sustainable coastal tourism and infrastructure development etc. </a:t>
            </a:r>
            <a:endParaRPr lang="en-US" sz="2200" dirty="0" smtClean="0"/>
          </a:p>
          <a:p>
            <a:pPr algn="just"/>
            <a:r>
              <a:rPr lang="en-US" sz="2200" dirty="0" smtClean="0"/>
              <a:t>The </a:t>
            </a:r>
            <a:r>
              <a:rPr lang="en-US" sz="2200" dirty="0"/>
              <a:t>RECs will act as an interface or conduit in delivery support to the AU member states. </a:t>
            </a:r>
            <a:endParaRPr lang="en-US" sz="2200" dirty="0" smtClean="0"/>
          </a:p>
          <a:p>
            <a:pPr algn="just"/>
            <a:r>
              <a:rPr lang="en-US" sz="2200" dirty="0" smtClean="0"/>
              <a:t>In </a:t>
            </a:r>
            <a:r>
              <a:rPr lang="en-US" sz="2200" dirty="0"/>
              <a:t>view of their role in facilitating regional integration, the identified activities shall be undertaken with the involvement of the RECs, including implementation of activities on Marine Spatial Planning, regional environmental monitoring </a:t>
            </a:r>
            <a:r>
              <a:rPr lang="en-US" sz="2200" dirty="0" err="1"/>
              <a:t>programmes</a:t>
            </a:r>
            <a:r>
              <a:rPr lang="en-US" sz="2200" dirty="0"/>
              <a:t>, regional strategies on coastal tourism, climate smart and resilient coastal infrastructure, regional strategies on women empowerment and effective engagement in biodiversity and ecosystem conservation</a:t>
            </a:r>
          </a:p>
        </p:txBody>
      </p:sp>
    </p:spTree>
    <p:extLst>
      <p:ext uri="{BB962C8B-B14F-4D97-AF65-F5344CB8AC3E}">
        <p14:creationId xmlns:p14="http://schemas.microsoft.com/office/powerpoint/2010/main" val="3230447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563562"/>
          </a:xfrm>
        </p:spPr>
        <p:txBody>
          <a:bodyPr>
            <a:noAutofit/>
          </a:bodyPr>
          <a:lstStyle/>
          <a:p>
            <a:pPr algn="l"/>
            <a:r>
              <a:rPr lang="en-US" sz="4000" b="1" dirty="0">
                <a:solidFill>
                  <a:srgbClr val="00B0F0"/>
                </a:solidFill>
              </a:rPr>
              <a:t>REGIONAL INSTITUTIONS</a:t>
            </a:r>
          </a:p>
        </p:txBody>
      </p:sp>
      <p:sp>
        <p:nvSpPr>
          <p:cNvPr id="3" name="Content Placeholder 2"/>
          <p:cNvSpPr>
            <a:spLocks noGrp="1"/>
          </p:cNvSpPr>
          <p:nvPr>
            <p:ph idx="1"/>
          </p:nvPr>
        </p:nvSpPr>
        <p:spPr>
          <a:xfrm>
            <a:off x="838200" y="990600"/>
            <a:ext cx="8305800" cy="5410200"/>
          </a:xfrm>
        </p:spPr>
        <p:txBody>
          <a:bodyPr>
            <a:normAutofit fontScale="85000" lnSpcReduction="20000"/>
          </a:bodyPr>
          <a:lstStyle/>
          <a:p>
            <a:r>
              <a:rPr lang="en-US" dirty="0"/>
              <a:t>The project would work through regional economic communities that have the mandate for regional integrations. </a:t>
            </a:r>
            <a:endParaRPr lang="en-US" dirty="0" smtClean="0"/>
          </a:p>
          <a:p>
            <a:endParaRPr lang="en-US" dirty="0"/>
          </a:p>
          <a:p>
            <a:r>
              <a:rPr lang="en-US" dirty="0" smtClean="0"/>
              <a:t>Eight </a:t>
            </a:r>
            <a:r>
              <a:rPr lang="en-US" dirty="0"/>
              <a:t>recognized regional communities by African </a:t>
            </a:r>
            <a:r>
              <a:rPr lang="en-US" dirty="0" smtClean="0"/>
              <a:t>Union:</a:t>
            </a:r>
            <a:endParaRPr lang="en-US" dirty="0"/>
          </a:p>
          <a:p>
            <a:pPr lvl="1">
              <a:buFont typeface="Wingdings" panose="05000000000000000000" pitchFamily="2" charset="2"/>
              <a:buChar char="Ø"/>
            </a:pPr>
            <a:r>
              <a:rPr lang="en-US" i="1" dirty="0" smtClean="0"/>
              <a:t>Arab </a:t>
            </a:r>
            <a:r>
              <a:rPr lang="en-US" i="1" dirty="0"/>
              <a:t>Maghreb Union (UMA)</a:t>
            </a:r>
          </a:p>
          <a:p>
            <a:pPr lvl="1">
              <a:buFont typeface="Wingdings" panose="05000000000000000000" pitchFamily="2" charset="2"/>
              <a:buChar char="Ø"/>
            </a:pPr>
            <a:r>
              <a:rPr lang="en-US" i="1" dirty="0" smtClean="0"/>
              <a:t>Common </a:t>
            </a:r>
            <a:r>
              <a:rPr lang="en-US" i="1" dirty="0"/>
              <a:t>Market for Eastern and Southern Africa (COMESA)</a:t>
            </a:r>
          </a:p>
          <a:p>
            <a:pPr lvl="1">
              <a:buFont typeface="Wingdings" panose="05000000000000000000" pitchFamily="2" charset="2"/>
              <a:buChar char="Ø"/>
            </a:pPr>
            <a:r>
              <a:rPr lang="en-US" i="1" dirty="0" smtClean="0"/>
              <a:t>Community </a:t>
            </a:r>
            <a:r>
              <a:rPr lang="en-US" i="1" dirty="0"/>
              <a:t>of Sahel–Saharan States (CEN–SAD)</a:t>
            </a:r>
          </a:p>
          <a:p>
            <a:pPr lvl="1">
              <a:buFont typeface="Wingdings" panose="05000000000000000000" pitchFamily="2" charset="2"/>
              <a:buChar char="Ø"/>
            </a:pPr>
            <a:r>
              <a:rPr lang="en-US" i="1" dirty="0" smtClean="0"/>
              <a:t>East </a:t>
            </a:r>
            <a:r>
              <a:rPr lang="en-US" i="1" dirty="0"/>
              <a:t>African Community (EAC)</a:t>
            </a:r>
          </a:p>
          <a:p>
            <a:pPr lvl="1">
              <a:buFont typeface="Wingdings" panose="05000000000000000000" pitchFamily="2" charset="2"/>
              <a:buChar char="Ø"/>
            </a:pPr>
            <a:r>
              <a:rPr lang="en-US" i="1" dirty="0" smtClean="0"/>
              <a:t>Economic </a:t>
            </a:r>
            <a:r>
              <a:rPr lang="en-US" i="1" dirty="0"/>
              <a:t>Community of Central African States (ECCAS)</a:t>
            </a:r>
          </a:p>
          <a:p>
            <a:pPr lvl="1">
              <a:buFont typeface="Wingdings" panose="05000000000000000000" pitchFamily="2" charset="2"/>
              <a:buChar char="Ø"/>
            </a:pPr>
            <a:r>
              <a:rPr lang="en-US" i="1" dirty="0" smtClean="0"/>
              <a:t>Economic </a:t>
            </a:r>
            <a:r>
              <a:rPr lang="en-US" i="1" dirty="0"/>
              <a:t>Community of West African States (ECOWAS)</a:t>
            </a:r>
          </a:p>
          <a:p>
            <a:pPr lvl="1">
              <a:buFont typeface="Wingdings" panose="05000000000000000000" pitchFamily="2" charset="2"/>
              <a:buChar char="Ø"/>
            </a:pPr>
            <a:r>
              <a:rPr lang="en-US" i="1" dirty="0" smtClean="0"/>
              <a:t>Intergovernmental </a:t>
            </a:r>
            <a:r>
              <a:rPr lang="en-US" i="1" dirty="0"/>
              <a:t>Authority on Development (IGAD)</a:t>
            </a:r>
          </a:p>
          <a:p>
            <a:pPr lvl="1">
              <a:buFont typeface="Wingdings" panose="05000000000000000000" pitchFamily="2" charset="2"/>
              <a:buChar char="Ø"/>
            </a:pPr>
            <a:r>
              <a:rPr lang="en-US" i="1" dirty="0" smtClean="0"/>
              <a:t>Southern </a:t>
            </a:r>
            <a:r>
              <a:rPr lang="en-US" i="1" dirty="0"/>
              <a:t>African Development Community (SADC)</a:t>
            </a:r>
          </a:p>
          <a:p>
            <a:endParaRPr lang="en-US" dirty="0"/>
          </a:p>
        </p:txBody>
      </p:sp>
    </p:spTree>
    <p:extLst>
      <p:ext uri="{BB962C8B-B14F-4D97-AF65-F5344CB8AC3E}">
        <p14:creationId xmlns:p14="http://schemas.microsoft.com/office/powerpoint/2010/main" val="369824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762000"/>
          </a:xfrm>
        </p:spPr>
        <p:txBody>
          <a:bodyPr>
            <a:normAutofit/>
          </a:bodyPr>
          <a:lstStyle/>
          <a:p>
            <a:pPr algn="l"/>
            <a:r>
              <a:rPr lang="en-US" sz="4000" b="1" dirty="0">
                <a:solidFill>
                  <a:srgbClr val="00B0F0"/>
                </a:solidFill>
              </a:rPr>
              <a:t>Specialized Regional Institutions</a:t>
            </a:r>
          </a:p>
        </p:txBody>
      </p:sp>
      <p:sp>
        <p:nvSpPr>
          <p:cNvPr id="3" name="Content Placeholder 2"/>
          <p:cNvSpPr>
            <a:spLocks noGrp="1"/>
          </p:cNvSpPr>
          <p:nvPr>
            <p:ph idx="1"/>
          </p:nvPr>
        </p:nvSpPr>
        <p:spPr>
          <a:xfrm>
            <a:off x="838200" y="990600"/>
            <a:ext cx="8209472" cy="5562600"/>
          </a:xfrm>
        </p:spPr>
        <p:txBody>
          <a:bodyPr>
            <a:normAutofit/>
          </a:bodyPr>
          <a:lstStyle/>
          <a:p>
            <a:pPr lvl="0"/>
            <a:r>
              <a:rPr lang="en-US" sz="2000" dirty="0"/>
              <a:t>Lake Victoria Fisheries Organization (LVFO)</a:t>
            </a:r>
          </a:p>
          <a:p>
            <a:pPr lvl="0"/>
            <a:r>
              <a:rPr lang="en-US" sz="2000" dirty="0"/>
              <a:t>Lake Tanganyika Authority (LTA)</a:t>
            </a:r>
          </a:p>
          <a:p>
            <a:pPr lvl="0"/>
            <a:r>
              <a:rPr lang="en-US" sz="2000" dirty="0"/>
              <a:t>Lake Chad Basin Commission (LCBC)</a:t>
            </a:r>
          </a:p>
          <a:p>
            <a:pPr lvl="0"/>
            <a:r>
              <a:rPr lang="en-US" sz="2000" dirty="0"/>
              <a:t>Sub Regional Fisheries Commission (SRFC)</a:t>
            </a:r>
          </a:p>
          <a:p>
            <a:pPr lvl="0"/>
            <a:r>
              <a:rPr lang="en-US" sz="2000" dirty="0"/>
              <a:t>Regional Fisheries Commission for the Gulf of </a:t>
            </a:r>
            <a:r>
              <a:rPr lang="en-US" sz="2000" dirty="0" smtClean="0"/>
              <a:t>Guinea(COREP)</a:t>
            </a:r>
            <a:endParaRPr lang="en-US" sz="2000" dirty="0"/>
          </a:p>
          <a:p>
            <a:pPr lvl="0"/>
            <a:r>
              <a:rPr lang="en-US" sz="2000" dirty="0"/>
              <a:t>The Nairobi Convention</a:t>
            </a:r>
          </a:p>
          <a:p>
            <a:pPr lvl="0"/>
            <a:r>
              <a:rPr lang="en-US" sz="2000" dirty="0"/>
              <a:t>The Abidjan Convention</a:t>
            </a:r>
          </a:p>
          <a:p>
            <a:pPr lvl="0"/>
            <a:r>
              <a:rPr lang="en-US" sz="2000" dirty="0"/>
              <a:t>The Fisheries Committee for West Central Gulf of Guinea (FCWC</a:t>
            </a:r>
            <a:r>
              <a:rPr lang="en-US" sz="2000" dirty="0" smtClean="0"/>
              <a:t>)</a:t>
            </a:r>
          </a:p>
          <a:p>
            <a:r>
              <a:rPr lang="en-US" sz="2200" i="1" dirty="0" smtClean="0"/>
              <a:t>There </a:t>
            </a:r>
            <a:r>
              <a:rPr lang="en-US" sz="2200" i="1" dirty="0"/>
              <a:t>are also environmental based NGOs supporting conservation efforts in various regions of the continent. The project would collaborate with these various organizations for the implementation of project activities especially at regional levels.</a:t>
            </a:r>
          </a:p>
        </p:txBody>
      </p:sp>
    </p:spTree>
    <p:extLst>
      <p:ext uri="{BB962C8B-B14F-4D97-AF65-F5344CB8AC3E}">
        <p14:creationId xmlns:p14="http://schemas.microsoft.com/office/powerpoint/2010/main" val="118703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762000"/>
          </a:xfrm>
        </p:spPr>
        <p:txBody>
          <a:bodyPr>
            <a:normAutofit/>
          </a:bodyPr>
          <a:lstStyle/>
          <a:p>
            <a:pPr algn="l"/>
            <a:r>
              <a:rPr lang="en-US" sz="4000" b="1" dirty="0">
                <a:solidFill>
                  <a:srgbClr val="00B0F0"/>
                </a:solidFill>
              </a:rPr>
              <a:t>AREAS OF COLLABORATION</a:t>
            </a:r>
          </a:p>
        </p:txBody>
      </p:sp>
      <p:sp>
        <p:nvSpPr>
          <p:cNvPr id="3" name="Content Placeholder 2"/>
          <p:cNvSpPr>
            <a:spLocks noGrp="1"/>
          </p:cNvSpPr>
          <p:nvPr>
            <p:ph idx="1"/>
          </p:nvPr>
        </p:nvSpPr>
        <p:spPr>
          <a:xfrm>
            <a:off x="838200" y="990600"/>
            <a:ext cx="7848600" cy="5562600"/>
          </a:xfrm>
        </p:spPr>
        <p:txBody>
          <a:bodyPr>
            <a:normAutofit fontScale="77500" lnSpcReduction="20000"/>
          </a:bodyPr>
          <a:lstStyle/>
          <a:p>
            <a:pPr marL="0" indent="0">
              <a:buNone/>
            </a:pPr>
            <a:r>
              <a:rPr lang="en-US" b="1" u="sng" dirty="0" smtClean="0"/>
              <a:t>MAINLY ON TRANSBOUNDARY ISSUES </a:t>
            </a:r>
          </a:p>
          <a:p>
            <a:pPr marL="0" indent="0">
              <a:buNone/>
            </a:pPr>
            <a:endParaRPr lang="en-US" b="1" u="sng" dirty="0" smtClean="0"/>
          </a:p>
          <a:p>
            <a:pPr marL="514350" indent="-514350">
              <a:buFont typeface="+mj-lt"/>
              <a:buAutoNum type="arabicPeriod"/>
            </a:pPr>
            <a:r>
              <a:rPr lang="en-US" dirty="0" smtClean="0"/>
              <a:t>The </a:t>
            </a:r>
            <a:r>
              <a:rPr lang="en-US" dirty="0"/>
              <a:t>support to RECs would go  towards strengthening  regional </a:t>
            </a:r>
            <a:r>
              <a:rPr lang="en-US" dirty="0" smtClean="0"/>
              <a:t>(2) MCS </a:t>
            </a:r>
            <a:r>
              <a:rPr lang="en-US" dirty="0" err="1"/>
              <a:t>Centres</a:t>
            </a:r>
            <a:r>
              <a:rPr lang="en-US" dirty="0"/>
              <a:t> or </a:t>
            </a:r>
            <a:r>
              <a:rPr lang="en-US" dirty="0" smtClean="0"/>
              <a:t>initiatives </a:t>
            </a:r>
          </a:p>
          <a:p>
            <a:pPr marL="514350" indent="-514350">
              <a:buFont typeface="+mj-lt"/>
              <a:buAutoNum type="arabicPeriod"/>
            </a:pPr>
            <a:r>
              <a:rPr lang="en-US" dirty="0" smtClean="0"/>
              <a:t>Strategy for sustainable (cost-effective) financing of MCS and support to implementation of the strategy</a:t>
            </a:r>
          </a:p>
          <a:p>
            <a:pPr marL="514350" indent="-514350">
              <a:buFont typeface="+mj-lt"/>
              <a:buAutoNum type="arabicPeriod"/>
            </a:pPr>
            <a:r>
              <a:rPr lang="en-US" dirty="0" smtClean="0"/>
              <a:t>Regional frameworks for aquatic biodiversity in transboundary context</a:t>
            </a:r>
          </a:p>
          <a:p>
            <a:pPr marL="514350" indent="-514350">
              <a:buFont typeface="+mj-lt"/>
              <a:buAutoNum type="arabicPeriod"/>
            </a:pPr>
            <a:r>
              <a:rPr lang="en-US" dirty="0" smtClean="0"/>
              <a:t>Support to strengthening and/or establishing identified Transboundary MSP initiative </a:t>
            </a:r>
          </a:p>
          <a:p>
            <a:pPr marL="514350" indent="-514350">
              <a:buFont typeface="+mj-lt"/>
              <a:buAutoNum type="arabicPeriod"/>
            </a:pPr>
            <a:r>
              <a:rPr lang="en-US" dirty="0" smtClean="0"/>
              <a:t>Support </a:t>
            </a:r>
            <a:r>
              <a:rPr lang="en-US" dirty="0"/>
              <a:t>to strengthening and/or establishing identified </a:t>
            </a:r>
            <a:r>
              <a:rPr lang="en-US" dirty="0" smtClean="0"/>
              <a:t>Transboundary MPA </a:t>
            </a:r>
            <a:r>
              <a:rPr lang="en-US" dirty="0"/>
              <a:t>initiative </a:t>
            </a:r>
          </a:p>
          <a:p>
            <a:pPr marL="514350" indent="-514350">
              <a:buFont typeface="+mj-lt"/>
              <a:buAutoNum type="arabicPeriod"/>
            </a:pPr>
            <a:r>
              <a:rPr lang="en-US" dirty="0" smtClean="0"/>
              <a:t>Regional mechanism and guidelines (e.g. coastal and marine tourisms;</a:t>
            </a:r>
          </a:p>
          <a:p>
            <a:pPr marL="514350" indent="-514350">
              <a:buFont typeface="+mj-lt"/>
              <a:buAutoNum type="arabicPeriod"/>
            </a:pPr>
            <a:r>
              <a:rPr lang="en-US" dirty="0" smtClean="0"/>
              <a:t>Gender inclusivity</a:t>
            </a:r>
          </a:p>
        </p:txBody>
      </p:sp>
    </p:spTree>
    <p:extLst>
      <p:ext uri="{BB962C8B-B14F-4D97-AF65-F5344CB8AC3E}">
        <p14:creationId xmlns:p14="http://schemas.microsoft.com/office/powerpoint/2010/main" val="1981759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487362"/>
          </a:xfrm>
        </p:spPr>
        <p:txBody>
          <a:bodyPr>
            <a:noAutofit/>
          </a:bodyPr>
          <a:lstStyle/>
          <a:p>
            <a:r>
              <a:rPr lang="en-US" sz="4000" b="1" dirty="0">
                <a:solidFill>
                  <a:srgbClr val="00B0F0"/>
                </a:solidFill>
              </a:rPr>
              <a:t>Terms of reference for working groups</a:t>
            </a:r>
            <a:endParaRPr lang="en-US" sz="4000" b="1" dirty="0">
              <a:solidFill>
                <a:srgbClr val="00B0F0"/>
              </a:solidFill>
            </a:endParaRPr>
          </a:p>
        </p:txBody>
      </p:sp>
      <p:sp>
        <p:nvSpPr>
          <p:cNvPr id="3" name="Content Placeholder 2"/>
          <p:cNvSpPr>
            <a:spLocks noGrp="1"/>
          </p:cNvSpPr>
          <p:nvPr>
            <p:ph idx="1"/>
          </p:nvPr>
        </p:nvSpPr>
        <p:spPr>
          <a:xfrm>
            <a:off x="762000" y="1066800"/>
            <a:ext cx="8382000" cy="5410200"/>
          </a:xfrm>
        </p:spPr>
        <p:txBody>
          <a:bodyPr/>
          <a:lstStyle/>
          <a:p>
            <a:endParaRPr lang="en-US" dirty="0"/>
          </a:p>
        </p:txBody>
      </p:sp>
    </p:spTree>
    <p:extLst>
      <p:ext uri="{BB962C8B-B14F-4D97-AF65-F5344CB8AC3E}">
        <p14:creationId xmlns:p14="http://schemas.microsoft.com/office/powerpoint/2010/main" val="2385025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000" b="1" dirty="0" smtClean="0"/>
              <a:t>WORKING GROUPS</a:t>
            </a:r>
            <a:endParaRPr lang="en-US" sz="2000" b="1" dirty="0"/>
          </a:p>
        </p:txBody>
      </p:sp>
      <p:sp>
        <p:nvSpPr>
          <p:cNvPr id="3" name="Content Placeholder 2"/>
          <p:cNvSpPr>
            <a:spLocks noGrp="1"/>
          </p:cNvSpPr>
          <p:nvPr>
            <p:ph idx="1"/>
          </p:nvPr>
        </p:nvSpPr>
        <p:spPr>
          <a:xfrm>
            <a:off x="838200" y="990600"/>
            <a:ext cx="8305800" cy="5486400"/>
          </a:xfrm>
        </p:spPr>
        <p:txBody>
          <a:bodyPr>
            <a:noAutofit/>
          </a:bodyPr>
          <a:lstStyle/>
          <a:p>
            <a:pPr marL="0" indent="0">
              <a:buNone/>
            </a:pPr>
            <a:r>
              <a:rPr lang="en-US" sz="2400" b="1" dirty="0" smtClean="0">
                <a:solidFill>
                  <a:srgbClr val="C00000"/>
                </a:solidFill>
              </a:rPr>
              <a:t>WORKING </a:t>
            </a:r>
            <a:r>
              <a:rPr lang="en-US" sz="2400" b="1" dirty="0" smtClean="0">
                <a:solidFill>
                  <a:srgbClr val="C00000"/>
                </a:solidFill>
              </a:rPr>
              <a:t>GROUP 1</a:t>
            </a:r>
            <a:endParaRPr lang="en-US" sz="2400" b="1" dirty="0">
              <a:solidFill>
                <a:srgbClr val="C00000"/>
              </a:solidFill>
            </a:endParaRPr>
          </a:p>
          <a:p>
            <a:r>
              <a:rPr lang="en-US" sz="2400" dirty="0" smtClean="0"/>
              <a:t>Ratify </a:t>
            </a:r>
            <a:r>
              <a:rPr lang="en-US" sz="2400" dirty="0"/>
              <a:t>and/or align relevant international/regional instruments related to blue economy themes (with specific reference to protecting and conserving biodiversity</a:t>
            </a:r>
            <a:r>
              <a:rPr lang="en-US" sz="2400" dirty="0" smtClean="0"/>
              <a:t>)</a:t>
            </a:r>
          </a:p>
          <a:p>
            <a:pPr marL="0" indent="0">
              <a:buNone/>
            </a:pPr>
            <a:r>
              <a:rPr lang="en-US" sz="2400" b="1" dirty="0" smtClean="0">
                <a:solidFill>
                  <a:srgbClr val="C00000"/>
                </a:solidFill>
              </a:rPr>
              <a:t>WORKING GROUP 2</a:t>
            </a:r>
            <a:endParaRPr lang="en-US" sz="2400" b="1" dirty="0">
              <a:solidFill>
                <a:srgbClr val="C00000"/>
              </a:solidFill>
            </a:endParaRPr>
          </a:p>
          <a:p>
            <a:r>
              <a:rPr lang="en-US" sz="2400" dirty="0"/>
              <a:t>Optimizing conservation and sustainable use of biodiversity while minimizing conflicts among blue economy </a:t>
            </a:r>
            <a:r>
              <a:rPr lang="en-US" sz="2400" dirty="0" smtClean="0"/>
              <a:t>sub-themes</a:t>
            </a:r>
          </a:p>
          <a:p>
            <a:pPr marL="0" indent="0">
              <a:buNone/>
            </a:pPr>
            <a:r>
              <a:rPr lang="en-US" sz="2400" b="1" dirty="0" smtClean="0">
                <a:solidFill>
                  <a:srgbClr val="C00000"/>
                </a:solidFill>
              </a:rPr>
              <a:t>WORKING GROUP 3</a:t>
            </a:r>
            <a:endParaRPr lang="en-US" sz="2400" b="1" dirty="0">
              <a:solidFill>
                <a:srgbClr val="C00000"/>
              </a:solidFill>
            </a:endParaRPr>
          </a:p>
          <a:p>
            <a:r>
              <a:rPr lang="en-US" sz="2400" dirty="0"/>
              <a:t>Strengthening measures for mitigating the negative impacts of coastal and marine tourism, oil, gas, deep sea mining and climate change on aquatic biodiversity and </a:t>
            </a:r>
            <a:r>
              <a:rPr lang="en-US" sz="2400" dirty="0" smtClean="0"/>
              <a:t>environment</a:t>
            </a:r>
          </a:p>
          <a:p>
            <a:pPr marL="0" indent="0">
              <a:buNone/>
            </a:pPr>
            <a:r>
              <a:rPr lang="en-US" sz="2400" b="1" dirty="0" smtClean="0">
                <a:solidFill>
                  <a:srgbClr val="C00000"/>
                </a:solidFill>
              </a:rPr>
              <a:t>WORKING GROUP 4</a:t>
            </a:r>
            <a:endParaRPr lang="en-US" sz="2400" b="1" dirty="0">
              <a:solidFill>
                <a:srgbClr val="C00000"/>
              </a:solidFill>
            </a:endParaRPr>
          </a:p>
          <a:p>
            <a:r>
              <a:rPr lang="en-US" sz="2400" dirty="0"/>
              <a:t>Strengthening gender inclusivity in aquatic biodiversity conservation and environmental management</a:t>
            </a:r>
          </a:p>
          <a:p>
            <a:endParaRPr lang="en-US" sz="2400" dirty="0"/>
          </a:p>
        </p:txBody>
      </p:sp>
    </p:spTree>
    <p:extLst>
      <p:ext uri="{BB962C8B-B14F-4D97-AF65-F5344CB8AC3E}">
        <p14:creationId xmlns:p14="http://schemas.microsoft.com/office/powerpoint/2010/main" val="314571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565" y="17420"/>
            <a:ext cx="8229600" cy="1143000"/>
          </a:xfrm>
        </p:spPr>
        <p:txBody>
          <a:bodyPr>
            <a:normAutofit/>
          </a:bodyPr>
          <a:lstStyle/>
          <a:p>
            <a:pPr lvl="0"/>
            <a:r>
              <a:rPr lang="en-US" sz="1800" b="1" dirty="0" smtClean="0">
                <a:solidFill>
                  <a:srgbClr val="00B0F0"/>
                </a:solidFill>
              </a:rPr>
              <a:t>WG 1: </a:t>
            </a:r>
            <a:r>
              <a:rPr lang="en-US" sz="1800" b="1" dirty="0" smtClean="0">
                <a:solidFill>
                  <a:srgbClr val="00B0F0"/>
                </a:solidFill>
              </a:rPr>
              <a:t>Ratify </a:t>
            </a:r>
            <a:r>
              <a:rPr lang="en-US" sz="1800" b="1" dirty="0">
                <a:solidFill>
                  <a:srgbClr val="00B0F0"/>
                </a:solidFill>
              </a:rPr>
              <a:t>and/or align relevant international/regional instruments related to blue economy themes (with specific reference to protecting and conserving biodiversity)</a:t>
            </a:r>
            <a:br>
              <a:rPr lang="en-US" sz="1800" b="1" dirty="0">
                <a:solidFill>
                  <a:srgbClr val="00B0F0"/>
                </a:solidFill>
              </a:rPr>
            </a:br>
            <a:endParaRPr lang="en-US" sz="1800" b="1"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5989225"/>
              </p:ext>
            </p:extLst>
          </p:nvPr>
        </p:nvGraphicFramePr>
        <p:xfrm>
          <a:off x="1066798" y="1143003"/>
          <a:ext cx="7696201" cy="3802689"/>
        </p:xfrm>
        <a:graphic>
          <a:graphicData uri="http://schemas.openxmlformats.org/drawingml/2006/table">
            <a:tbl>
              <a:tblPr>
                <a:tableStyleId>{5C22544A-7EE6-4342-B048-85BDC9FD1C3A}</a:tableStyleId>
              </a:tblPr>
              <a:tblGrid>
                <a:gridCol w="990602"/>
                <a:gridCol w="1905000"/>
                <a:gridCol w="4800599"/>
              </a:tblGrid>
              <a:tr h="397329">
                <a:tc>
                  <a:txBody>
                    <a:bodyPr/>
                    <a:lstStyle/>
                    <a:p>
                      <a:pPr marL="0" indent="0" algn="ctr">
                        <a:buFont typeface="+mj-lt"/>
                        <a:buNone/>
                      </a:pPr>
                      <a:r>
                        <a:rPr lang="en-US" sz="1800" dirty="0" smtClean="0"/>
                        <a:t>1</a:t>
                      </a:r>
                      <a:endParaRPr lang="en-US" sz="1800" dirty="0"/>
                    </a:p>
                  </a:txBody>
                  <a:tcPr marL="7319" marR="7319" marT="7319" marB="0" anchor="ctr"/>
                </a:tc>
                <a:tc>
                  <a:txBody>
                    <a:bodyPr/>
                    <a:lstStyle/>
                    <a:p>
                      <a:pPr algn="ctr" fontAlgn="b"/>
                      <a:r>
                        <a:rPr lang="en-US" sz="1800" b="1" u="none" strike="noStrike" dirty="0" smtClean="0">
                          <a:effectLst/>
                        </a:rPr>
                        <a:t>ESWATINI</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ctr"/>
                      <a:r>
                        <a:rPr lang="en-US" sz="1800" b="1" u="none" strike="noStrike" dirty="0" smtClean="0">
                          <a:effectLst/>
                        </a:rPr>
                        <a:t>ISAAC GCINA DLADLA</a:t>
                      </a:r>
                      <a:endParaRPr lang="en-US" sz="1800" b="1" u="none" strike="noStrike" dirty="0">
                        <a:effectLst/>
                      </a:endParaRPr>
                    </a:p>
                  </a:txBody>
                  <a:tcPr marL="9460" marR="9460" marT="9460" marB="0" anchor="ctr"/>
                </a:tc>
              </a:tr>
              <a:tr h="198664">
                <a:tc>
                  <a:txBody>
                    <a:bodyPr/>
                    <a:lstStyle/>
                    <a:p>
                      <a:pPr marL="0" indent="0" algn="ctr">
                        <a:buFont typeface="+mj-lt"/>
                        <a:buNone/>
                      </a:pPr>
                      <a:r>
                        <a:rPr lang="en-US" sz="1800" dirty="0" smtClean="0"/>
                        <a:t>2</a:t>
                      </a:r>
                      <a:endParaRPr lang="en-US" sz="1800" dirty="0"/>
                    </a:p>
                  </a:txBody>
                  <a:tcPr marL="7319" marR="7319" marT="7319" marB="0" anchor="ctr"/>
                </a:tc>
                <a:tc>
                  <a:txBody>
                    <a:bodyPr/>
                    <a:lstStyle/>
                    <a:p>
                      <a:pPr algn="ctr" fontAlgn="b"/>
                      <a:r>
                        <a:rPr lang="en-US" sz="1800" b="1" u="none" strike="noStrike" dirty="0" smtClean="0">
                          <a:effectLst/>
                        </a:rPr>
                        <a:t>SOMALI</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ctr"/>
                      <a:r>
                        <a:rPr lang="en-US" sz="1800" b="1" u="none" strike="noStrike" dirty="0" smtClean="0">
                          <a:effectLst/>
                        </a:rPr>
                        <a:t>MUKASA TOM BUKENYA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3</a:t>
                      </a:r>
                      <a:endParaRPr lang="en-US" sz="1800" dirty="0"/>
                    </a:p>
                  </a:txBody>
                  <a:tcPr marL="7319" marR="7319" marT="7319" marB="0" anchor="ctr"/>
                </a:tc>
                <a:tc>
                  <a:txBody>
                    <a:bodyPr/>
                    <a:lstStyle/>
                    <a:p>
                      <a:pPr algn="ctr" fontAlgn="b"/>
                      <a:r>
                        <a:rPr lang="en-US" sz="1800" b="1" u="none" strike="noStrike" dirty="0" smtClean="0">
                          <a:effectLst/>
                        </a:rPr>
                        <a:t>UGANDA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ctr"/>
                      <a:r>
                        <a:rPr lang="en-US" sz="1800" b="1" u="none" strike="noStrike" dirty="0" smtClean="0">
                          <a:effectLst/>
                        </a:rPr>
                        <a:t>MUKASA TOM BUKENYA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4</a:t>
                      </a:r>
                      <a:endParaRPr lang="en-US" sz="1800" dirty="0"/>
                    </a:p>
                  </a:txBody>
                  <a:tcPr marL="7319" marR="7319" marT="7319" marB="0" anchor="ctr"/>
                </a:tc>
                <a:tc>
                  <a:txBody>
                    <a:bodyPr/>
                    <a:lstStyle/>
                    <a:p>
                      <a:pPr algn="ctr" fontAlgn="b"/>
                      <a:r>
                        <a:rPr lang="en-US" sz="1800" b="1" u="none" strike="noStrike" dirty="0" smtClean="0">
                          <a:effectLst/>
                        </a:rPr>
                        <a:t>S SUDAN</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DAVID BATALI OLIVER</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5</a:t>
                      </a:r>
                      <a:endParaRPr lang="en-US" sz="1800" dirty="0"/>
                    </a:p>
                  </a:txBody>
                  <a:tcPr marL="7319" marR="7319" marT="7319" marB="0" anchor="ctr"/>
                </a:tc>
                <a:tc>
                  <a:txBody>
                    <a:bodyPr/>
                    <a:lstStyle/>
                    <a:p>
                      <a:pPr algn="ctr" fontAlgn="b"/>
                      <a:r>
                        <a:rPr lang="en-US" sz="1800" b="1" u="none" strike="noStrike" dirty="0" smtClean="0">
                          <a:effectLst/>
                        </a:rPr>
                        <a:t>MALAWI</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FRIDAY NYAYA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6</a:t>
                      </a:r>
                      <a:endParaRPr lang="en-US" sz="1800" dirty="0"/>
                    </a:p>
                  </a:txBody>
                  <a:tcPr marL="7319" marR="7319" marT="7319" marB="0" anchor="ctr"/>
                </a:tc>
                <a:tc>
                  <a:txBody>
                    <a:bodyPr/>
                    <a:lstStyle/>
                    <a:p>
                      <a:pPr algn="ctr" fontAlgn="b"/>
                      <a:r>
                        <a:rPr lang="en-US" sz="1800" b="1" u="none" strike="noStrike" dirty="0" smtClean="0">
                          <a:effectLst/>
                        </a:rPr>
                        <a:t>NIGERIA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OBENWA OLADIPO</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7</a:t>
                      </a:r>
                      <a:endParaRPr lang="en-US" sz="1800" dirty="0"/>
                    </a:p>
                  </a:txBody>
                  <a:tcPr marL="7319" marR="7319" marT="7319" marB="0" anchor="ctr"/>
                </a:tc>
                <a:tc>
                  <a:txBody>
                    <a:bodyPr/>
                    <a:lstStyle/>
                    <a:p>
                      <a:pPr algn="ctr" fontAlgn="b"/>
                      <a:r>
                        <a:rPr lang="en-US" sz="1800" b="1" u="none" strike="noStrike" dirty="0" smtClean="0">
                          <a:effectLst/>
                        </a:rPr>
                        <a:t>ETHIOPIA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ASEFA  CHIMDI  SEDETO</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8</a:t>
                      </a:r>
                      <a:endParaRPr lang="en-US" sz="1800" dirty="0"/>
                    </a:p>
                  </a:txBody>
                  <a:tcPr marL="7319" marR="7319" marT="7319"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smtClean="0">
                          <a:effectLst/>
                        </a:rPr>
                        <a:t>TANZANIA</a:t>
                      </a:r>
                      <a:endParaRPr lang="en-US" sz="1800" b="1" i="0" u="none" strike="noStrike" dirty="0" smtClean="0">
                        <a:solidFill>
                          <a:srgbClr val="000000"/>
                        </a:solidFill>
                        <a:effectLst/>
                        <a:latin typeface="Franklin Gothic Book" panose="020B0503020102020204" pitchFamily="34" charset="0"/>
                      </a:endParaRPr>
                    </a:p>
                  </a:txBody>
                  <a:tcPr marL="9460" marR="9460" marT="946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smtClean="0">
                          <a:effectLst/>
                        </a:rPr>
                        <a:t>EMMANUEL BULAYI</a:t>
                      </a:r>
                      <a:endParaRPr lang="en-US" sz="1800" b="1" i="0" u="none" strike="noStrike" dirty="0" smtClean="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9</a:t>
                      </a:r>
                      <a:endParaRPr lang="en-US" sz="1800" dirty="0"/>
                    </a:p>
                  </a:txBody>
                  <a:tcPr marL="7319" marR="7319" marT="7319" marB="0" anchor="ctr"/>
                </a:tc>
                <a:tc>
                  <a:txBody>
                    <a:bodyPr/>
                    <a:lstStyle/>
                    <a:p>
                      <a:pPr algn="ctr" fontAlgn="b"/>
                      <a:r>
                        <a:rPr lang="en-US" sz="1800" b="1" u="none" strike="noStrike" dirty="0" smtClean="0">
                          <a:effectLst/>
                        </a:rPr>
                        <a:t>KENYA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ctr"/>
                      <a:r>
                        <a:rPr lang="en-US" sz="1800" b="1" u="none" strike="noStrike" dirty="0" smtClean="0">
                          <a:effectLst/>
                        </a:rPr>
                        <a:t>RODRICK KUNDU</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marL="0" indent="0" algn="ctr">
                        <a:buFont typeface="+mj-lt"/>
                        <a:buNone/>
                      </a:pPr>
                      <a:r>
                        <a:rPr lang="en-US" sz="1800" dirty="0" smtClean="0"/>
                        <a:t>10</a:t>
                      </a:r>
                      <a:endParaRPr lang="en-US" sz="1800" dirty="0"/>
                    </a:p>
                  </a:txBody>
                  <a:tcPr marL="7319" marR="7319" marT="7319" marB="0" anchor="ctr"/>
                </a:tc>
                <a:tc>
                  <a:txBody>
                    <a:bodyPr/>
                    <a:lstStyle/>
                    <a:p>
                      <a:pPr algn="ctr" fontAlgn="b"/>
                      <a:r>
                        <a:rPr lang="en-US" sz="1800" b="1" u="none" strike="noStrike" dirty="0" smtClean="0">
                          <a:effectLst/>
                        </a:rPr>
                        <a:t>COMESA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YOSEPH MAMO</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algn="ctr"/>
                      <a:r>
                        <a:rPr lang="en-US" sz="1800" dirty="0" smtClean="0"/>
                        <a:t>11</a:t>
                      </a:r>
                      <a:endParaRPr lang="en-US" sz="1800" dirty="0"/>
                    </a:p>
                  </a:txBody>
                  <a:tcPr marL="9460" marR="9460" marT="9460" marB="0" anchor="ctr"/>
                </a:tc>
                <a:tc>
                  <a:txBody>
                    <a:bodyPr/>
                    <a:lstStyle/>
                    <a:p>
                      <a:pPr algn="ctr" fontAlgn="b"/>
                      <a:r>
                        <a:rPr lang="en-US" sz="1800" b="1" u="none" strike="noStrike" dirty="0" smtClean="0">
                          <a:effectLst/>
                        </a:rPr>
                        <a:t>LVFO</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algn="ctr"/>
                      <a:r>
                        <a:rPr lang="en-US" sz="1800" dirty="0" smtClean="0"/>
                        <a:t>12</a:t>
                      </a:r>
                      <a:endParaRPr lang="en-US" sz="1800" dirty="0"/>
                    </a:p>
                  </a:txBody>
                  <a:tcPr marL="9460" marR="9460" marT="9460" marB="0" anchor="ctr"/>
                </a:tc>
                <a:tc>
                  <a:txBody>
                    <a:bodyPr/>
                    <a:lstStyle/>
                    <a:p>
                      <a:pPr algn="ctr" fontAlgn="b"/>
                      <a:r>
                        <a:rPr lang="en-US" sz="1800" b="1" u="none" strike="noStrike" dirty="0" smtClean="0">
                          <a:effectLst/>
                        </a:rPr>
                        <a:t>IGAD</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ESHETE DEJEN</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r h="198664">
                <a:tc>
                  <a:txBody>
                    <a:bodyPr/>
                    <a:lstStyle/>
                    <a:p>
                      <a:pPr algn="ctr"/>
                      <a:r>
                        <a:rPr lang="en-US" sz="1800" dirty="0" smtClean="0"/>
                        <a:t>13</a:t>
                      </a:r>
                      <a:endParaRPr lang="en-US" sz="1800" dirty="0"/>
                    </a:p>
                  </a:txBody>
                  <a:tcPr marL="9460" marR="9460" marT="9460" marB="0" anchor="ctr"/>
                </a:tc>
                <a:tc>
                  <a:txBody>
                    <a:bodyPr/>
                    <a:lstStyle/>
                    <a:p>
                      <a:pPr algn="ctr" fontAlgn="b"/>
                      <a:r>
                        <a:rPr lang="en-US" sz="1800" b="1" u="none" strike="noStrike" dirty="0" smtClean="0">
                          <a:effectLst/>
                        </a:rPr>
                        <a:t>EARFISH</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c>
                  <a:txBody>
                    <a:bodyPr/>
                    <a:lstStyle/>
                    <a:p>
                      <a:pPr algn="ctr" fontAlgn="b"/>
                      <a:r>
                        <a:rPr lang="en-US" sz="1800" b="1" u="none" strike="noStrike" dirty="0" smtClean="0">
                          <a:effectLst/>
                        </a:rPr>
                        <a:t>SILVANO NAMADOA</a:t>
                      </a:r>
                      <a:endParaRPr lang="en-US" sz="1800" b="1" i="0" u="none" strike="noStrike" dirty="0">
                        <a:solidFill>
                          <a:srgbClr val="000000"/>
                        </a:solidFill>
                        <a:effectLst/>
                        <a:latin typeface="Franklin Gothic Book" panose="020B0503020102020204" pitchFamily="34" charset="0"/>
                      </a:endParaRPr>
                    </a:p>
                  </a:txBody>
                  <a:tcPr marL="9460" marR="9460" marT="9460" marB="0" anchor="ctr"/>
                </a:tc>
              </a:tr>
            </a:tbl>
          </a:graphicData>
        </a:graphic>
      </p:graphicFrame>
    </p:spTree>
    <p:extLst>
      <p:ext uri="{BB962C8B-B14F-4D97-AF65-F5344CB8AC3E}">
        <p14:creationId xmlns:p14="http://schemas.microsoft.com/office/powerpoint/2010/main" val="1635518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75913" cy="1143000"/>
          </a:xfrm>
        </p:spPr>
        <p:txBody>
          <a:bodyPr>
            <a:noAutofit/>
          </a:bodyPr>
          <a:lstStyle/>
          <a:p>
            <a:pPr lvl="0"/>
            <a:r>
              <a:rPr lang="en-US" sz="2400" b="1" dirty="0" smtClean="0">
                <a:solidFill>
                  <a:srgbClr val="00B0F0"/>
                </a:solidFill>
              </a:rPr>
              <a:t>WG 2: Optimizing </a:t>
            </a:r>
            <a:r>
              <a:rPr lang="en-US" sz="2400" b="1" dirty="0">
                <a:solidFill>
                  <a:srgbClr val="00B0F0"/>
                </a:solidFill>
              </a:rPr>
              <a:t>conservation and sustainable use of biodiversity while minimizing conflicts among blue economy sub-themes</a:t>
            </a:r>
            <a:br>
              <a:rPr lang="en-US" sz="2400" b="1" dirty="0">
                <a:solidFill>
                  <a:srgbClr val="00B0F0"/>
                </a:solidFill>
              </a:rPr>
            </a:br>
            <a:endParaRPr lang="en-US" sz="2400" b="1" dirty="0">
              <a:solidFill>
                <a:srgbClr val="00B0F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70093497"/>
              </p:ext>
            </p:extLst>
          </p:nvPr>
        </p:nvGraphicFramePr>
        <p:xfrm>
          <a:off x="794656" y="990600"/>
          <a:ext cx="7848599" cy="3171591"/>
        </p:xfrm>
        <a:graphic>
          <a:graphicData uri="http://schemas.openxmlformats.org/drawingml/2006/table">
            <a:tbl>
              <a:tblPr>
                <a:tableStyleId>{5C22544A-7EE6-4342-B048-85BDC9FD1C3A}</a:tableStyleId>
              </a:tblPr>
              <a:tblGrid>
                <a:gridCol w="838200"/>
                <a:gridCol w="1447800"/>
                <a:gridCol w="5562599"/>
              </a:tblGrid>
              <a:tr h="362272">
                <a:tc>
                  <a:txBody>
                    <a:bodyPr/>
                    <a:lstStyle/>
                    <a:p>
                      <a:pPr marL="0" indent="0" algn="ctr">
                        <a:buFont typeface="+mj-lt"/>
                        <a:buNone/>
                      </a:pPr>
                      <a:r>
                        <a:rPr lang="en-US" sz="2000" dirty="0" smtClean="0"/>
                        <a:t>1</a:t>
                      </a:r>
                      <a:endParaRPr lang="en-US" sz="2000" dirty="0"/>
                    </a:p>
                  </a:txBody>
                  <a:tcPr marL="7319" marR="7319" marT="7319" marB="0" anchor="ctr"/>
                </a:tc>
                <a:tc>
                  <a:txBody>
                    <a:bodyPr/>
                    <a:lstStyle/>
                    <a:p>
                      <a:pPr algn="ctr" fontAlgn="b"/>
                      <a:r>
                        <a:rPr lang="en-US" sz="2000" b="1" u="none" strike="noStrike" dirty="0" smtClean="0">
                          <a:effectLst/>
                        </a:rPr>
                        <a:t>ESWATINI</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ctr"/>
                      <a:r>
                        <a:rPr lang="en-US" sz="2000" b="1" u="none" strike="noStrike" dirty="0" smtClean="0">
                          <a:effectLst/>
                        </a:rPr>
                        <a:t>PHUMZILE MHLANGA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2</a:t>
                      </a:r>
                      <a:endParaRPr lang="en-US" sz="2000" dirty="0"/>
                    </a:p>
                  </a:txBody>
                  <a:tcPr marL="7319" marR="7319" marT="7319" marB="0" anchor="ctr"/>
                </a:tc>
                <a:tc>
                  <a:txBody>
                    <a:bodyPr/>
                    <a:lstStyle/>
                    <a:p>
                      <a:pPr algn="ctr" fontAlgn="b"/>
                      <a:r>
                        <a:rPr lang="en-US" sz="2000" b="1" u="none" strike="noStrike" dirty="0" smtClean="0">
                          <a:effectLst/>
                        </a:rPr>
                        <a:t>SOMALI</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ctr"/>
                      <a:r>
                        <a:rPr lang="en-US" sz="2000" b="1" u="none" strike="noStrike" dirty="0" smtClean="0">
                          <a:effectLst/>
                        </a:rPr>
                        <a:t>YONIS ADAN</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3</a:t>
                      </a:r>
                      <a:endParaRPr lang="en-US" sz="2000" dirty="0"/>
                    </a:p>
                  </a:txBody>
                  <a:tcPr marL="7319" marR="7319" marT="7319" marB="0" anchor="ctr"/>
                </a:tc>
                <a:tc>
                  <a:txBody>
                    <a:bodyPr/>
                    <a:lstStyle/>
                    <a:p>
                      <a:pPr algn="ctr" fontAlgn="b"/>
                      <a:r>
                        <a:rPr lang="en-US" sz="2000" b="1" u="none" strike="noStrike" dirty="0" smtClean="0">
                          <a:effectLst/>
                        </a:rPr>
                        <a:t>S SUDAN</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b"/>
                      <a:r>
                        <a:rPr lang="en-US" sz="2000" b="1" u="none" strike="noStrike" dirty="0" smtClean="0">
                          <a:effectLst/>
                        </a:rPr>
                        <a:t>JACKSON MOGGA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4</a:t>
                      </a:r>
                      <a:endParaRPr lang="en-US" sz="2000" dirty="0"/>
                    </a:p>
                  </a:txBody>
                  <a:tcPr marL="7319" marR="7319" marT="7319" marB="0" anchor="ctr"/>
                </a:tc>
                <a:tc>
                  <a:txBody>
                    <a:bodyPr/>
                    <a:lstStyle/>
                    <a:p>
                      <a:pPr algn="ctr" fontAlgn="b"/>
                      <a:r>
                        <a:rPr lang="en-US" sz="2000" b="1" u="none" strike="noStrike" dirty="0" smtClean="0">
                          <a:effectLst/>
                        </a:rPr>
                        <a:t>MALAWI</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b"/>
                      <a:r>
                        <a:rPr lang="en-US" sz="2000" b="1" u="none" strike="noStrike" dirty="0" smtClean="0">
                          <a:effectLst/>
                        </a:rPr>
                        <a:t>GEORGE KANYERERE</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312243">
                <a:tc>
                  <a:txBody>
                    <a:bodyPr/>
                    <a:lstStyle/>
                    <a:p>
                      <a:pPr marL="0" indent="0" algn="ctr">
                        <a:buFont typeface="+mj-lt"/>
                        <a:buNone/>
                      </a:pPr>
                      <a:r>
                        <a:rPr lang="en-US" sz="2000" dirty="0" smtClean="0"/>
                        <a:t>5</a:t>
                      </a:r>
                      <a:endParaRPr lang="en-US" sz="2000" dirty="0"/>
                    </a:p>
                  </a:txBody>
                  <a:tcPr marL="7319" marR="7319" marT="7319" marB="0" anchor="ctr"/>
                </a:tc>
                <a:tc>
                  <a:txBody>
                    <a:bodyPr/>
                    <a:lstStyle/>
                    <a:p>
                      <a:pPr algn="ctr" fontAlgn="b"/>
                      <a:r>
                        <a:rPr lang="en-US" sz="2000" b="1" u="none" strike="noStrike" dirty="0" smtClean="0">
                          <a:effectLst/>
                        </a:rPr>
                        <a:t>ETHIOPIA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ctr"/>
                      <a:r>
                        <a:rPr lang="en-US" sz="2000" b="1" u="none" strike="noStrike" dirty="0" smtClean="0">
                          <a:effectLst/>
                        </a:rPr>
                        <a:t>ADDISU NEGASH MELKIE</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312243">
                <a:tc>
                  <a:txBody>
                    <a:bodyPr/>
                    <a:lstStyle/>
                    <a:p>
                      <a:pPr marL="0" indent="0" algn="ctr">
                        <a:buFont typeface="+mj-lt"/>
                        <a:buNone/>
                      </a:pPr>
                      <a:r>
                        <a:rPr lang="en-US" sz="2000" dirty="0" smtClean="0"/>
                        <a:t>6</a:t>
                      </a:r>
                      <a:endParaRPr lang="en-US" sz="2000" dirty="0"/>
                    </a:p>
                  </a:txBody>
                  <a:tcPr marL="7319" marR="7319" marT="7319" marB="0" anchor="ctr"/>
                </a:tc>
                <a:tc>
                  <a:txBody>
                    <a:bodyPr/>
                    <a:lstStyle/>
                    <a:p>
                      <a:pPr algn="ctr" fontAlgn="b"/>
                      <a:r>
                        <a:rPr lang="en-US" sz="2000" b="1" u="none" strike="noStrike" dirty="0" smtClean="0">
                          <a:effectLst/>
                        </a:rPr>
                        <a:t>KENYA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ctr"/>
                      <a:r>
                        <a:rPr lang="en-US" sz="2000" b="1" u="none" strike="noStrike" dirty="0" smtClean="0">
                          <a:effectLst/>
                        </a:rPr>
                        <a:t>ROBERT KAMAU KAMITI</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7</a:t>
                      </a:r>
                      <a:endParaRPr lang="en-US" sz="2000" dirty="0"/>
                    </a:p>
                  </a:txBody>
                  <a:tcPr marL="7319" marR="7319" marT="7319" marB="0" anchor="ctr"/>
                </a:tc>
                <a:tc>
                  <a:txBody>
                    <a:bodyPr/>
                    <a:lstStyle/>
                    <a:p>
                      <a:pPr algn="ctr" fontAlgn="b"/>
                      <a:r>
                        <a:rPr lang="en-US" sz="2000" b="1" u="none" strike="noStrike" dirty="0" smtClean="0">
                          <a:effectLst/>
                        </a:rPr>
                        <a:t>COMESA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b"/>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8</a:t>
                      </a:r>
                      <a:endParaRPr lang="en-US" sz="2000" dirty="0"/>
                    </a:p>
                  </a:txBody>
                  <a:tcPr marL="7319" marR="7319" marT="7319" marB="0" anchor="ctr"/>
                </a:tc>
                <a:tc>
                  <a:txBody>
                    <a:bodyPr/>
                    <a:lstStyle/>
                    <a:p>
                      <a:pPr algn="ctr" fontAlgn="b"/>
                      <a:r>
                        <a:rPr lang="en-US" sz="2000" b="1" u="none" strike="noStrike" dirty="0" smtClean="0">
                          <a:effectLst/>
                        </a:rPr>
                        <a:t>LVFO</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b"/>
                      <a:r>
                        <a:rPr lang="en-US" sz="2000" b="1" u="none" strike="noStrike" dirty="0" smtClean="0">
                          <a:effectLst/>
                        </a:rPr>
                        <a:t>EDWARD RUKUUNYA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9</a:t>
                      </a:r>
                      <a:endParaRPr lang="en-US" sz="2000" dirty="0"/>
                    </a:p>
                  </a:txBody>
                  <a:tcPr marL="7319" marR="7319" marT="7319" marB="0" anchor="ctr"/>
                </a:tc>
                <a:tc>
                  <a:txBody>
                    <a:bodyPr/>
                    <a:lstStyle/>
                    <a:p>
                      <a:pPr algn="ctr" fontAlgn="b"/>
                      <a:r>
                        <a:rPr lang="en-US" sz="2000" b="1" u="none" strike="noStrike" dirty="0" smtClean="0">
                          <a:effectLst/>
                        </a:rPr>
                        <a:t>IGAD</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b"/>
                      <a:r>
                        <a:rPr lang="en-US" sz="2000" b="1" u="none" strike="noStrike" dirty="0" smtClean="0">
                          <a:effectLst/>
                        </a:rPr>
                        <a:t>ESHETE DEGEN</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r h="181135">
                <a:tc>
                  <a:txBody>
                    <a:bodyPr/>
                    <a:lstStyle/>
                    <a:p>
                      <a:pPr marL="0" indent="0" algn="ctr">
                        <a:buFont typeface="+mj-lt"/>
                        <a:buNone/>
                      </a:pPr>
                      <a:r>
                        <a:rPr lang="en-US" sz="2000" dirty="0" smtClean="0"/>
                        <a:t>10</a:t>
                      </a:r>
                      <a:endParaRPr lang="en-US" sz="2000" dirty="0"/>
                    </a:p>
                  </a:txBody>
                  <a:tcPr marL="7319" marR="7319" marT="7319" marB="0" anchor="ctr"/>
                </a:tc>
                <a:tc>
                  <a:txBody>
                    <a:bodyPr/>
                    <a:lstStyle/>
                    <a:p>
                      <a:pPr algn="ctr" fontAlgn="b"/>
                      <a:r>
                        <a:rPr lang="en-US" sz="2000" b="1" u="none" strike="noStrike" dirty="0" smtClean="0">
                          <a:effectLst/>
                        </a:rPr>
                        <a:t>EARFISH</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c>
                  <a:txBody>
                    <a:bodyPr/>
                    <a:lstStyle/>
                    <a:p>
                      <a:pPr algn="ctr" fontAlgn="b"/>
                      <a:r>
                        <a:rPr lang="en-US" sz="2000" b="1" u="none" strike="noStrike" dirty="0" smtClean="0">
                          <a:effectLst/>
                        </a:rPr>
                        <a:t>SLVANO NAMADOA</a:t>
                      </a:r>
                      <a:endParaRPr lang="en-US" sz="2000" b="1" i="0" u="none" strike="noStrike" dirty="0">
                        <a:solidFill>
                          <a:srgbClr val="000000"/>
                        </a:solidFill>
                        <a:effectLst/>
                        <a:latin typeface="Franklin Gothic Book" panose="020B0503020102020204" pitchFamily="34" charset="0"/>
                      </a:endParaRPr>
                    </a:p>
                  </a:txBody>
                  <a:tcPr marL="7319" marR="7319" marT="7319" marB="0" anchor="ctr"/>
                </a:tc>
              </a:tr>
            </a:tbl>
          </a:graphicData>
        </a:graphic>
      </p:graphicFrame>
    </p:spTree>
    <p:extLst>
      <p:ext uri="{BB962C8B-B14F-4D97-AF65-F5344CB8AC3E}">
        <p14:creationId xmlns:p14="http://schemas.microsoft.com/office/powerpoint/2010/main" val="3816081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838200"/>
          </a:xfrm>
        </p:spPr>
        <p:txBody>
          <a:bodyPr>
            <a:normAutofit fontScale="90000"/>
          </a:bodyPr>
          <a:lstStyle/>
          <a:p>
            <a:pPr algn="l"/>
            <a:r>
              <a:rPr lang="en-US" sz="2200" b="1" dirty="0" smtClean="0">
                <a:solidFill>
                  <a:srgbClr val="00B0F0"/>
                </a:solidFill>
              </a:rPr>
              <a:t/>
            </a:r>
            <a:br>
              <a:rPr lang="en-US" sz="2200" b="1" dirty="0" smtClean="0">
                <a:solidFill>
                  <a:srgbClr val="00B0F0"/>
                </a:solidFill>
              </a:rPr>
            </a:br>
            <a:r>
              <a:rPr lang="en-US" sz="2200" b="1" dirty="0" smtClean="0">
                <a:solidFill>
                  <a:srgbClr val="00B0F0"/>
                </a:solidFill>
              </a:rPr>
              <a:t>WG 3: Strengthening </a:t>
            </a:r>
            <a:r>
              <a:rPr lang="en-US" sz="2200" b="1" dirty="0">
                <a:solidFill>
                  <a:srgbClr val="00B0F0"/>
                </a:solidFill>
              </a:rPr>
              <a:t>measures for mitigating the negative impacts of coastal and marine tourism, oil, gas, deep sea mining and climate change on aquatic biodiversity and environment</a:t>
            </a:r>
            <a:br>
              <a:rPr lang="en-US" sz="2200" b="1" dirty="0">
                <a:solidFill>
                  <a:srgbClr val="00B0F0"/>
                </a:solidFill>
              </a:rPr>
            </a:br>
            <a:endParaRPr lang="en-US" sz="2200" b="1"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07219730"/>
              </p:ext>
            </p:extLst>
          </p:nvPr>
        </p:nvGraphicFramePr>
        <p:xfrm>
          <a:off x="838200" y="1066800"/>
          <a:ext cx="7772400" cy="3376189"/>
        </p:xfrm>
        <a:graphic>
          <a:graphicData uri="http://schemas.openxmlformats.org/drawingml/2006/table">
            <a:tbl>
              <a:tblPr>
                <a:tableStyleId>{5C22544A-7EE6-4342-B048-85BDC9FD1C3A}</a:tableStyleId>
              </a:tblPr>
              <a:tblGrid>
                <a:gridCol w="1219200"/>
                <a:gridCol w="1752600"/>
                <a:gridCol w="4800600"/>
              </a:tblGrid>
              <a:tr h="223013">
                <a:tc>
                  <a:txBody>
                    <a:bodyPr/>
                    <a:lstStyle/>
                    <a:p>
                      <a:pPr marL="0" indent="0" algn="ctr">
                        <a:spcBef>
                          <a:spcPts val="1800"/>
                        </a:spcBef>
                        <a:spcAft>
                          <a:spcPts val="1800"/>
                        </a:spcAft>
                        <a:buFont typeface="+mj-lt"/>
                        <a:buNone/>
                      </a:pPr>
                      <a:r>
                        <a:rPr lang="en-US" sz="1400" b="1" dirty="0" smtClean="0"/>
                        <a:t>1</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BENIN</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ctr">
                        <a:spcBef>
                          <a:spcPts val="1800"/>
                        </a:spcBef>
                        <a:spcAft>
                          <a:spcPts val="1800"/>
                        </a:spcAft>
                      </a:pPr>
                      <a:r>
                        <a:rPr lang="en-US" sz="1400" b="1" u="none" strike="noStrike" kern="1200" dirty="0" smtClean="0">
                          <a:solidFill>
                            <a:schemeClr val="tx1"/>
                          </a:solidFill>
                          <a:effectLst/>
                          <a:latin typeface="+mn-lt"/>
                          <a:ea typeface="+mn-ea"/>
                          <a:cs typeface="+mn-cs"/>
                        </a:rPr>
                        <a:t>ELAINE</a:t>
                      </a:r>
                      <a:r>
                        <a:rPr lang="en-US" sz="1400" b="1" u="none" strike="noStrike" kern="1200" baseline="0" dirty="0" smtClean="0">
                          <a:solidFill>
                            <a:schemeClr val="tx1"/>
                          </a:solidFill>
                          <a:effectLst/>
                          <a:latin typeface="+mn-lt"/>
                          <a:ea typeface="+mn-ea"/>
                          <a:cs typeface="+mn-cs"/>
                        </a:rPr>
                        <a:t> ZEKPTE</a:t>
                      </a:r>
                      <a:endParaRPr lang="en-US" sz="1400" b="1" u="none" strike="noStrike" kern="1200" dirty="0">
                        <a:solidFill>
                          <a:schemeClr val="tx1"/>
                        </a:solidFill>
                        <a:effectLst/>
                        <a:latin typeface="+mn-lt"/>
                        <a:ea typeface="+mn-ea"/>
                        <a:cs typeface="+mn-cs"/>
                      </a:endParaRPr>
                    </a:p>
                  </a:txBody>
                  <a:tcPr marL="5027" marR="5027" marT="5027" marB="0" anchor="ctr"/>
                </a:tc>
              </a:tr>
              <a:tr h="192215">
                <a:tc>
                  <a:txBody>
                    <a:bodyPr/>
                    <a:lstStyle/>
                    <a:p>
                      <a:pPr marL="0" indent="0" algn="ctr">
                        <a:spcBef>
                          <a:spcPts val="1800"/>
                        </a:spcBef>
                        <a:spcAft>
                          <a:spcPts val="1800"/>
                        </a:spcAft>
                        <a:buFont typeface="+mj-lt"/>
                        <a:buNone/>
                      </a:pPr>
                      <a:r>
                        <a:rPr lang="en-US" sz="1400" b="1" dirty="0" smtClean="0"/>
                        <a:t>2</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RCA</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MOLEKPO GILBERT</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92215">
                <a:tc>
                  <a:txBody>
                    <a:bodyPr/>
                    <a:lstStyle/>
                    <a:p>
                      <a:pPr marL="0" indent="0" algn="ctr">
                        <a:spcBef>
                          <a:spcPts val="1800"/>
                        </a:spcBef>
                        <a:spcAft>
                          <a:spcPts val="1800"/>
                        </a:spcAft>
                        <a:buFont typeface="+mj-lt"/>
                        <a:buNone/>
                      </a:pPr>
                      <a:r>
                        <a:rPr lang="en-US" sz="1400" b="1" dirty="0" smtClean="0"/>
                        <a:t>3</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NIGER</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COL MALICK IBRAHIM ABDOU</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82370">
                <a:tc>
                  <a:txBody>
                    <a:bodyPr/>
                    <a:lstStyle/>
                    <a:p>
                      <a:pPr marL="0" indent="0" algn="ctr">
                        <a:spcBef>
                          <a:spcPts val="1800"/>
                        </a:spcBef>
                        <a:spcAft>
                          <a:spcPts val="1800"/>
                        </a:spcAft>
                        <a:buFont typeface="+mj-lt"/>
                        <a:buNone/>
                      </a:pPr>
                      <a:r>
                        <a:rPr lang="en-US" sz="1400" b="1" dirty="0" smtClean="0"/>
                        <a:t>4</a:t>
                      </a:r>
                      <a:endParaRPr lang="en-US" sz="1400" b="1" dirty="0"/>
                    </a:p>
                  </a:txBody>
                  <a:tcPr marL="7319" marR="7319" marT="7319" marB="0" anchor="ctr"/>
                </a:tc>
                <a:tc>
                  <a:txBody>
                    <a:bodyPr/>
                    <a:lstStyle/>
                    <a:p>
                      <a:pPr marL="0" marR="0" lvl="0" indent="0" algn="ctr" defTabSz="914400" rtl="0" eaLnBrk="1" fontAlgn="b" latinLnBrk="0" hangingPunct="1">
                        <a:lnSpc>
                          <a:spcPct val="100000"/>
                        </a:lnSpc>
                        <a:spcBef>
                          <a:spcPts val="1800"/>
                        </a:spcBef>
                        <a:spcAft>
                          <a:spcPts val="1800"/>
                        </a:spcAft>
                        <a:buClrTx/>
                        <a:buSzTx/>
                        <a:buFontTx/>
                        <a:buNone/>
                        <a:tabLst/>
                        <a:defRPr/>
                      </a:pPr>
                      <a:r>
                        <a:rPr lang="en-US" sz="1400" b="1" u="none" strike="noStrike" dirty="0" smtClean="0">
                          <a:effectLst/>
                        </a:rPr>
                        <a:t>COTE D'IVOIRE</a:t>
                      </a:r>
                      <a:endParaRPr lang="en-US" sz="1400" b="1" i="0" u="none" strike="noStrike" dirty="0" smtClean="0">
                        <a:solidFill>
                          <a:srgbClr val="000000"/>
                        </a:solidFill>
                        <a:effectLst/>
                        <a:latin typeface="Franklin Gothic Book" panose="020B0503020102020204" pitchFamily="34" charset="0"/>
                      </a:endParaRPr>
                    </a:p>
                  </a:txBody>
                  <a:tcPr marL="5027" marR="5027" marT="5027" marB="0" anchor="ctr"/>
                </a:tc>
                <a:tc>
                  <a:txBody>
                    <a:bodyPr/>
                    <a:lstStyle/>
                    <a:p>
                      <a:pPr marL="0" marR="0" lvl="0" indent="0" algn="ctr" defTabSz="914400" rtl="0" eaLnBrk="1" fontAlgn="b" latinLnBrk="0" hangingPunct="1">
                        <a:lnSpc>
                          <a:spcPct val="100000"/>
                        </a:lnSpc>
                        <a:spcBef>
                          <a:spcPts val="1800"/>
                        </a:spcBef>
                        <a:spcAft>
                          <a:spcPts val="1800"/>
                        </a:spcAft>
                        <a:buClrTx/>
                        <a:buSzTx/>
                        <a:buFontTx/>
                        <a:buNone/>
                        <a:tabLst/>
                        <a:defRPr/>
                      </a:pPr>
                      <a:r>
                        <a:rPr lang="en-US" sz="1400" b="1" u="none" strike="noStrike" dirty="0" smtClean="0">
                          <a:effectLst/>
                        </a:rPr>
                        <a:t>DELEUSE SERGE DONALD</a:t>
                      </a:r>
                      <a:endParaRPr lang="en-US" sz="1400" b="1" i="0" u="none" strike="noStrike" dirty="0" smtClean="0">
                        <a:solidFill>
                          <a:srgbClr val="000000"/>
                        </a:solidFill>
                        <a:effectLst/>
                        <a:latin typeface="Franklin Gothic Book" panose="020B0503020102020204" pitchFamily="34" charset="0"/>
                      </a:endParaRPr>
                    </a:p>
                  </a:txBody>
                  <a:tcPr marL="5027" marR="5027" marT="5027" marB="0" anchor="ctr"/>
                </a:tc>
              </a:tr>
              <a:tr h="192215">
                <a:tc>
                  <a:txBody>
                    <a:bodyPr/>
                    <a:lstStyle/>
                    <a:p>
                      <a:pPr marL="0" indent="0" algn="ctr">
                        <a:spcBef>
                          <a:spcPts val="1800"/>
                        </a:spcBef>
                        <a:spcAft>
                          <a:spcPts val="1800"/>
                        </a:spcAft>
                        <a:buFont typeface="+mj-lt"/>
                        <a:buNone/>
                      </a:pPr>
                      <a:r>
                        <a:rPr lang="en-US" sz="1400" b="1" dirty="0" smtClean="0"/>
                        <a:t>5</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DJIBOUTI</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ctr">
                        <a:spcBef>
                          <a:spcPts val="1800"/>
                        </a:spcBef>
                        <a:spcAft>
                          <a:spcPts val="1800"/>
                        </a:spcAft>
                      </a:pPr>
                      <a:r>
                        <a:rPr lang="en-US" sz="1400" b="1" u="none" strike="noStrike" dirty="0" smtClean="0">
                          <a:effectLst/>
                        </a:rPr>
                        <a:t>MOHAMED ELMI</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92215">
                <a:tc>
                  <a:txBody>
                    <a:bodyPr/>
                    <a:lstStyle/>
                    <a:p>
                      <a:pPr marL="0" indent="0" algn="ctr">
                        <a:spcBef>
                          <a:spcPts val="1800"/>
                        </a:spcBef>
                        <a:spcAft>
                          <a:spcPts val="1800"/>
                        </a:spcAft>
                        <a:buFont typeface="+mj-lt"/>
                        <a:buNone/>
                      </a:pPr>
                      <a:r>
                        <a:rPr lang="en-US" sz="1400" b="1" dirty="0" smtClean="0"/>
                        <a:t>6</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MALI</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i="0" u="none" strike="noStrike" dirty="0" smtClean="0">
                          <a:solidFill>
                            <a:srgbClr val="000000"/>
                          </a:solidFill>
                          <a:effectLst/>
                          <a:latin typeface="Franklin Gothic Book" panose="020B0503020102020204" pitchFamily="34" charset="0"/>
                        </a:rPr>
                        <a:t>NOUHOUM  BERTHE</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92215">
                <a:tc>
                  <a:txBody>
                    <a:bodyPr/>
                    <a:lstStyle/>
                    <a:p>
                      <a:pPr marL="0" indent="0" algn="ctr">
                        <a:spcBef>
                          <a:spcPts val="1800"/>
                        </a:spcBef>
                        <a:spcAft>
                          <a:spcPts val="1800"/>
                        </a:spcAft>
                        <a:buFont typeface="+mj-lt"/>
                        <a:buNone/>
                      </a:pPr>
                      <a:r>
                        <a:rPr lang="en-US" sz="1400" b="1" dirty="0" smtClean="0"/>
                        <a:t>7</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TUNISIA</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ASMA BEN ABDALLAH</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375445">
                <a:tc>
                  <a:txBody>
                    <a:bodyPr/>
                    <a:lstStyle/>
                    <a:p>
                      <a:pPr marL="0" indent="0" algn="ctr">
                        <a:spcBef>
                          <a:spcPts val="1800"/>
                        </a:spcBef>
                        <a:spcAft>
                          <a:spcPts val="1800"/>
                        </a:spcAft>
                        <a:buFont typeface="+mj-lt"/>
                        <a:buNone/>
                      </a:pPr>
                      <a:r>
                        <a:rPr lang="en-US" sz="1400" b="1" dirty="0" smtClean="0"/>
                        <a:t>8</a:t>
                      </a:r>
                      <a:endParaRPr lang="en-US" sz="1400" b="1" dirty="0"/>
                    </a:p>
                  </a:txBody>
                  <a:tcPr marL="7319" marR="7319" marT="7319" marB="0" anchor="ctr"/>
                </a:tc>
                <a:tc>
                  <a:txBody>
                    <a:bodyPr/>
                    <a:lstStyle/>
                    <a:p>
                      <a:pPr marL="0" marR="0" lvl="0" indent="0" algn="ctr" defTabSz="914400" rtl="0" eaLnBrk="1" fontAlgn="b" latinLnBrk="0" hangingPunct="1">
                        <a:lnSpc>
                          <a:spcPct val="100000"/>
                        </a:lnSpc>
                        <a:spcBef>
                          <a:spcPts val="1800"/>
                        </a:spcBef>
                        <a:spcAft>
                          <a:spcPts val="1800"/>
                        </a:spcAft>
                        <a:buClrTx/>
                        <a:buSzTx/>
                        <a:buFontTx/>
                        <a:buNone/>
                        <a:tabLst/>
                        <a:defRPr/>
                      </a:pPr>
                      <a:r>
                        <a:rPr lang="en-US" sz="1400" b="1" u="none" strike="noStrike" dirty="0" smtClean="0">
                          <a:effectLst/>
                        </a:rPr>
                        <a:t>BURKINA FASO</a:t>
                      </a:r>
                      <a:endParaRPr lang="en-US" sz="1400" b="1" i="0" u="none" strike="noStrike" dirty="0" smtClean="0">
                        <a:solidFill>
                          <a:srgbClr val="000000"/>
                        </a:solidFill>
                        <a:effectLst/>
                        <a:latin typeface="Franklin Gothic Book" panose="020B0503020102020204" pitchFamily="34" charset="0"/>
                      </a:endParaRPr>
                    </a:p>
                  </a:txBody>
                  <a:tcPr marL="5027" marR="5027" marT="5027" marB="0" anchor="ctr"/>
                </a:tc>
                <a:tc>
                  <a:txBody>
                    <a:bodyPr/>
                    <a:lstStyle/>
                    <a:p>
                      <a:pPr marL="0" marR="0" lvl="0" indent="0" algn="ctr" defTabSz="914400" rtl="0" eaLnBrk="1" fontAlgn="b" latinLnBrk="0" hangingPunct="1">
                        <a:lnSpc>
                          <a:spcPct val="100000"/>
                        </a:lnSpc>
                        <a:spcBef>
                          <a:spcPts val="1800"/>
                        </a:spcBef>
                        <a:spcAft>
                          <a:spcPts val="1800"/>
                        </a:spcAft>
                        <a:buClrTx/>
                        <a:buSzTx/>
                        <a:buFontTx/>
                        <a:buNone/>
                        <a:tabLst/>
                        <a:defRPr/>
                      </a:pPr>
                      <a:r>
                        <a:rPr lang="en-US" sz="1400" b="1" u="none" strike="noStrike" dirty="0" smtClean="0">
                          <a:effectLst/>
                        </a:rPr>
                        <a:t>SAWADOGO PHILIPPE</a:t>
                      </a:r>
                      <a:endParaRPr lang="en-US" sz="1400" b="1" i="0" u="none" strike="noStrike" dirty="0" smtClean="0">
                        <a:solidFill>
                          <a:srgbClr val="000000"/>
                        </a:solidFill>
                        <a:effectLst/>
                        <a:latin typeface="Franklin Gothic Book" panose="020B0503020102020204" pitchFamily="34" charset="0"/>
                      </a:endParaRPr>
                    </a:p>
                  </a:txBody>
                  <a:tcPr marL="5027" marR="5027" marT="5027" marB="0" anchor="ctr"/>
                </a:tc>
              </a:tr>
              <a:tr h="359430">
                <a:tc>
                  <a:txBody>
                    <a:bodyPr/>
                    <a:lstStyle/>
                    <a:p>
                      <a:pPr marL="0" indent="0" algn="ctr">
                        <a:spcBef>
                          <a:spcPts val="1800"/>
                        </a:spcBef>
                        <a:spcAft>
                          <a:spcPts val="1800"/>
                        </a:spcAft>
                        <a:buFont typeface="+mj-lt"/>
                        <a:buNone/>
                      </a:pPr>
                      <a:r>
                        <a:rPr lang="en-US" sz="1400" b="1" dirty="0" smtClean="0"/>
                        <a:t>9</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SENEGAL</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LT COL SERIGNE ABDOU AZIZ SY NDIAYE</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92215">
                <a:tc>
                  <a:txBody>
                    <a:bodyPr/>
                    <a:lstStyle/>
                    <a:p>
                      <a:pPr marL="0" indent="0" algn="ctr">
                        <a:spcBef>
                          <a:spcPts val="1800"/>
                        </a:spcBef>
                        <a:spcAft>
                          <a:spcPts val="1800"/>
                        </a:spcAft>
                        <a:buFont typeface="+mj-lt"/>
                        <a:buNone/>
                      </a:pPr>
                      <a:r>
                        <a:rPr lang="en-US" sz="1400" b="1" dirty="0" smtClean="0"/>
                        <a:t>10</a:t>
                      </a:r>
                      <a:endParaRPr lang="en-US" sz="1400" b="1" dirty="0"/>
                    </a:p>
                  </a:txBody>
                  <a:tcPr marL="7319" marR="7319" marT="7319" marB="0" anchor="ctr"/>
                </a:tc>
                <a:tc>
                  <a:txBody>
                    <a:bodyPr/>
                    <a:lstStyle/>
                    <a:p>
                      <a:pPr algn="ctr" fontAlgn="b">
                        <a:spcBef>
                          <a:spcPts val="1800"/>
                        </a:spcBef>
                        <a:spcAft>
                          <a:spcPts val="1800"/>
                        </a:spcAft>
                      </a:pPr>
                      <a:r>
                        <a:rPr lang="en-US" sz="1400" b="1" u="none" strike="noStrike" dirty="0" smtClean="0">
                          <a:effectLst/>
                        </a:rPr>
                        <a:t>TOGO</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ABDEL-GANIOU SOULEMANE</a:t>
                      </a:r>
                      <a:endParaRPr lang="en-US" sz="1400" b="1" i="0" u="none" strike="noStrike" dirty="0">
                        <a:solidFill>
                          <a:srgbClr val="26282A"/>
                        </a:solidFill>
                        <a:effectLst/>
                        <a:latin typeface="Franklin Gothic Book" panose="020B0503020102020204" pitchFamily="34" charset="0"/>
                      </a:endParaRPr>
                    </a:p>
                  </a:txBody>
                  <a:tcPr marL="5027" marR="5027" marT="5027" marB="0" anchor="ctr"/>
                </a:tc>
              </a:tr>
              <a:tr h="192215">
                <a:tc>
                  <a:txBody>
                    <a:bodyPr/>
                    <a:lstStyle/>
                    <a:p>
                      <a:pPr algn="ctr">
                        <a:spcBef>
                          <a:spcPts val="1800"/>
                        </a:spcBef>
                        <a:spcAft>
                          <a:spcPts val="1800"/>
                        </a:spcAft>
                      </a:pPr>
                      <a:r>
                        <a:rPr lang="en-US" sz="1400" b="1" dirty="0" smtClean="0"/>
                        <a:t>11</a:t>
                      </a:r>
                      <a:endParaRPr lang="en-US" sz="1400" b="1" dirty="0"/>
                    </a:p>
                  </a:txBody>
                  <a:tcPr marL="5027" marR="5027" marT="5027" marB="0" anchor="ctr"/>
                </a:tc>
                <a:tc>
                  <a:txBody>
                    <a:bodyPr/>
                    <a:lstStyle/>
                    <a:p>
                      <a:pPr algn="ctr" fontAlgn="b">
                        <a:spcBef>
                          <a:spcPts val="1800"/>
                        </a:spcBef>
                        <a:spcAft>
                          <a:spcPts val="1800"/>
                        </a:spcAft>
                      </a:pPr>
                      <a:r>
                        <a:rPr lang="en-US" sz="1400" b="1" u="none" strike="noStrike" dirty="0" smtClean="0">
                          <a:effectLst/>
                        </a:rPr>
                        <a:t>GABON</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MVE BEH JEAN HERVÉ</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82370">
                <a:tc>
                  <a:txBody>
                    <a:bodyPr/>
                    <a:lstStyle/>
                    <a:p>
                      <a:pPr algn="ctr">
                        <a:spcBef>
                          <a:spcPts val="1800"/>
                        </a:spcBef>
                        <a:spcAft>
                          <a:spcPts val="1800"/>
                        </a:spcAft>
                      </a:pPr>
                      <a:r>
                        <a:rPr lang="en-US" sz="1400" b="1" dirty="0" smtClean="0"/>
                        <a:t>12</a:t>
                      </a:r>
                      <a:endParaRPr lang="en-US" sz="1400" b="1" dirty="0"/>
                    </a:p>
                  </a:txBody>
                  <a:tcPr marL="5027" marR="5027" marT="5027" marB="0" anchor="ctr"/>
                </a:tc>
                <a:tc>
                  <a:txBody>
                    <a:bodyPr/>
                    <a:lstStyle/>
                    <a:p>
                      <a:pPr algn="ctr" fontAlgn="b">
                        <a:spcBef>
                          <a:spcPts val="1800"/>
                        </a:spcBef>
                        <a:spcAft>
                          <a:spcPts val="1800"/>
                        </a:spcAft>
                      </a:pP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LANDRY STEGE</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92215">
                <a:tc>
                  <a:txBody>
                    <a:bodyPr/>
                    <a:lstStyle/>
                    <a:p>
                      <a:pPr algn="ctr">
                        <a:spcBef>
                          <a:spcPts val="1800"/>
                        </a:spcBef>
                        <a:spcAft>
                          <a:spcPts val="1800"/>
                        </a:spcAft>
                      </a:pPr>
                      <a:r>
                        <a:rPr lang="en-US" sz="1400" b="1" dirty="0" smtClean="0"/>
                        <a:t>13</a:t>
                      </a:r>
                      <a:endParaRPr lang="en-US" sz="1400" b="1" dirty="0"/>
                    </a:p>
                  </a:txBody>
                  <a:tcPr marL="5027" marR="5027" marT="5027" marB="0" anchor="ctr"/>
                </a:tc>
                <a:tc>
                  <a:txBody>
                    <a:bodyPr/>
                    <a:lstStyle/>
                    <a:p>
                      <a:pPr algn="ctr" fontAlgn="b">
                        <a:spcBef>
                          <a:spcPts val="1800"/>
                        </a:spcBef>
                        <a:spcAft>
                          <a:spcPts val="1800"/>
                        </a:spcAft>
                      </a:pPr>
                      <a:r>
                        <a:rPr lang="en-US" sz="1400" b="1" u="none" strike="noStrike" dirty="0" smtClean="0">
                          <a:effectLst/>
                        </a:rPr>
                        <a:t>LCBC</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c>
                  <a:txBody>
                    <a:bodyPr/>
                    <a:lstStyle/>
                    <a:p>
                      <a:pPr algn="ctr" fontAlgn="b">
                        <a:spcBef>
                          <a:spcPts val="1800"/>
                        </a:spcBef>
                        <a:spcAft>
                          <a:spcPts val="1800"/>
                        </a:spcAft>
                      </a:pPr>
                      <a:r>
                        <a:rPr lang="en-US" sz="1400" b="1" u="none" strike="noStrike" dirty="0" smtClean="0">
                          <a:effectLst/>
                        </a:rPr>
                        <a:t>AMINU MAGAJI BALA</a:t>
                      </a:r>
                      <a:endParaRPr lang="en-US" sz="1400" b="1" i="0" u="none" strike="noStrike" dirty="0">
                        <a:solidFill>
                          <a:srgbClr val="000000"/>
                        </a:solidFill>
                        <a:effectLst/>
                        <a:latin typeface="Franklin Gothic Book" panose="020B0503020102020204" pitchFamily="34" charset="0"/>
                      </a:endParaRPr>
                    </a:p>
                  </a:txBody>
                  <a:tcPr marL="5027" marR="5027" marT="5027" marB="0" anchor="ctr"/>
                </a:tc>
              </a:tr>
              <a:tr h="182370">
                <a:tc>
                  <a:txBody>
                    <a:bodyPr/>
                    <a:lstStyle/>
                    <a:p>
                      <a:pPr algn="ctr">
                        <a:spcBef>
                          <a:spcPts val="1800"/>
                        </a:spcBef>
                        <a:spcAft>
                          <a:spcPts val="1800"/>
                        </a:spcAft>
                      </a:pPr>
                      <a:r>
                        <a:rPr lang="en-US" sz="1400" b="1" dirty="0" smtClean="0"/>
                        <a:t>14</a:t>
                      </a:r>
                      <a:endParaRPr lang="en-US" sz="1400" b="1" dirty="0"/>
                    </a:p>
                  </a:txBody>
                  <a:tcPr marL="5027" marR="5027" marT="5027" marB="0" anchor="ctr"/>
                </a:tc>
                <a:tc>
                  <a:txBody>
                    <a:bodyPr/>
                    <a:lstStyle/>
                    <a:p>
                      <a:pPr marL="0" marR="0" lvl="0" indent="0" algn="ctr" defTabSz="914400" rtl="0" eaLnBrk="1" fontAlgn="b" latinLnBrk="0" hangingPunct="1">
                        <a:lnSpc>
                          <a:spcPct val="100000"/>
                        </a:lnSpc>
                        <a:spcBef>
                          <a:spcPts val="1800"/>
                        </a:spcBef>
                        <a:spcAft>
                          <a:spcPts val="1800"/>
                        </a:spcAft>
                        <a:buClrTx/>
                        <a:buSzTx/>
                        <a:buFontTx/>
                        <a:buNone/>
                        <a:tabLst/>
                        <a:defRPr/>
                      </a:pPr>
                      <a:r>
                        <a:rPr lang="en-US" sz="1400" b="1" u="none" strike="noStrike" dirty="0" smtClean="0">
                          <a:effectLst/>
                        </a:rPr>
                        <a:t>PRIVATE SECTOR</a:t>
                      </a:r>
                      <a:endParaRPr lang="en-US" sz="1400" b="1" i="0" u="none" strike="noStrike" dirty="0" smtClean="0">
                        <a:solidFill>
                          <a:srgbClr val="000000"/>
                        </a:solidFill>
                        <a:effectLst/>
                        <a:latin typeface="Franklin Gothic Book" panose="020B0503020102020204" pitchFamily="34" charset="0"/>
                      </a:endParaRPr>
                    </a:p>
                  </a:txBody>
                  <a:tcPr marL="5027" marR="5027" marT="5027" marB="0" anchor="ctr"/>
                </a:tc>
                <a:tc>
                  <a:txBody>
                    <a:bodyPr/>
                    <a:lstStyle/>
                    <a:p>
                      <a:pPr marL="0" marR="0" lvl="0" indent="0" algn="ctr" defTabSz="914400" rtl="0" eaLnBrk="1" fontAlgn="b" latinLnBrk="0" hangingPunct="1">
                        <a:lnSpc>
                          <a:spcPct val="100000"/>
                        </a:lnSpc>
                        <a:spcBef>
                          <a:spcPts val="1800"/>
                        </a:spcBef>
                        <a:spcAft>
                          <a:spcPts val="1800"/>
                        </a:spcAft>
                        <a:buClrTx/>
                        <a:buSzTx/>
                        <a:buFontTx/>
                        <a:buNone/>
                        <a:tabLst/>
                        <a:defRPr/>
                      </a:pPr>
                      <a:r>
                        <a:rPr lang="en-US" sz="1400" b="1" u="none" strike="noStrike" dirty="0" smtClean="0">
                          <a:effectLst/>
                        </a:rPr>
                        <a:t>BOUBACAR DIALLO</a:t>
                      </a:r>
                    </a:p>
                  </a:txBody>
                  <a:tcPr marL="5027" marR="5027" marT="5027" marB="0" anchor="ctr"/>
                </a:tc>
              </a:tr>
            </a:tbl>
          </a:graphicData>
        </a:graphic>
      </p:graphicFrame>
    </p:spTree>
    <p:extLst>
      <p:ext uri="{BB962C8B-B14F-4D97-AF65-F5344CB8AC3E}">
        <p14:creationId xmlns:p14="http://schemas.microsoft.com/office/powerpoint/2010/main" val="3981969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305800" cy="228600"/>
          </a:xfrm>
        </p:spPr>
        <p:txBody>
          <a:bodyPr>
            <a:normAutofit fontScale="90000"/>
          </a:bodyPr>
          <a:lstStyle/>
          <a:p>
            <a:pPr algn="l"/>
            <a:r>
              <a:rPr lang="en-US" sz="2000" b="1" dirty="0" smtClean="0">
                <a:solidFill>
                  <a:srgbClr val="00B0F0"/>
                </a:solidFill>
              </a:rPr>
              <a:t>WG 4: Strengthening </a:t>
            </a:r>
            <a:r>
              <a:rPr lang="en-US" sz="2000" b="1" dirty="0">
                <a:solidFill>
                  <a:srgbClr val="00B0F0"/>
                </a:solidFill>
              </a:rPr>
              <a:t>gender inclusivity in aquatic biodiversity conservation and environmental management</a:t>
            </a:r>
            <a:r>
              <a:rPr lang="en-US" sz="4000" b="1" dirty="0">
                <a:solidFill>
                  <a:srgbClr val="00B0F0"/>
                </a:solidFill>
              </a:rPr>
              <a:t/>
            </a:r>
            <a:br>
              <a:rPr lang="en-US" sz="4000" b="1" dirty="0">
                <a:solidFill>
                  <a:srgbClr val="00B0F0"/>
                </a:solidFill>
              </a:rPr>
            </a:br>
            <a:endParaRPr lang="en-US" b="1" dirty="0">
              <a:solidFill>
                <a:srgbClr val="00B0F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63515439"/>
              </p:ext>
            </p:extLst>
          </p:nvPr>
        </p:nvGraphicFramePr>
        <p:xfrm>
          <a:off x="838201" y="990603"/>
          <a:ext cx="7848600" cy="3764065"/>
        </p:xfrm>
        <a:graphic>
          <a:graphicData uri="http://schemas.openxmlformats.org/drawingml/2006/table">
            <a:tbl>
              <a:tblPr>
                <a:tableStyleId>{5C22544A-7EE6-4342-B048-85BDC9FD1C3A}</a:tableStyleId>
              </a:tblPr>
              <a:tblGrid>
                <a:gridCol w="1308099"/>
                <a:gridCol w="1923677"/>
                <a:gridCol w="4616824"/>
              </a:tblGrid>
              <a:tr h="325289">
                <a:tc>
                  <a:txBody>
                    <a:bodyPr/>
                    <a:lstStyle/>
                    <a:p>
                      <a:pPr marL="0" indent="0" algn="ctr">
                        <a:buFont typeface="+mj-lt"/>
                        <a:buNone/>
                      </a:pPr>
                      <a:r>
                        <a:rPr lang="en-US" sz="2000" dirty="0" smtClean="0"/>
                        <a:t>1</a:t>
                      </a:r>
                      <a:endParaRPr lang="en-US" sz="2000" dirty="0"/>
                    </a:p>
                  </a:txBody>
                  <a:tcPr marL="7319" marR="7319" marT="7319" marB="0" anchor="ctr"/>
                </a:tc>
                <a:tc>
                  <a:txBody>
                    <a:bodyPr/>
                    <a:lstStyle/>
                    <a:p>
                      <a:pPr algn="ctr" fontAlgn="b"/>
                      <a:r>
                        <a:rPr lang="en-US" sz="1200" b="1" u="none" strike="noStrike" dirty="0" smtClean="0">
                          <a:effectLst/>
                        </a:rPr>
                        <a:t>RCA</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c>
                  <a:txBody>
                    <a:bodyPr/>
                    <a:lstStyle/>
                    <a:p>
                      <a:pPr algn="ctr" fontAlgn="b"/>
                      <a:r>
                        <a:rPr lang="en-US" sz="1200" b="1" u="none" strike="noStrike" dirty="0" smtClean="0">
                          <a:effectLst/>
                        </a:rPr>
                        <a:t>PIERRE SEMBENE</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87251">
                <a:tc>
                  <a:txBody>
                    <a:bodyPr/>
                    <a:lstStyle/>
                    <a:p>
                      <a:pPr marL="0" indent="0" algn="ctr">
                        <a:buFont typeface="+mj-lt"/>
                        <a:buNone/>
                      </a:pPr>
                      <a:r>
                        <a:rPr lang="en-US" sz="2000" dirty="0" smtClean="0"/>
                        <a:t>2</a:t>
                      </a:r>
                      <a:endParaRPr lang="en-US" sz="2000" dirty="0"/>
                    </a:p>
                  </a:txBody>
                  <a:tcPr marL="7319" marR="7319" marT="7319"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COTE D'IVOIRE</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ERNEST KOUAKOU</a:t>
                      </a:r>
                      <a:endParaRPr lang="en-US" sz="1200" b="1" i="0" u="none" strike="noStrike" dirty="0" smtClean="0">
                        <a:solidFill>
                          <a:srgbClr val="000000"/>
                        </a:solidFill>
                        <a:effectLst/>
                        <a:latin typeface="Franklin Gothic Book" panose="020B0503020102020204" pitchFamily="34" charset="0"/>
                      </a:endParaRPr>
                    </a:p>
                    <a:p>
                      <a:pPr algn="ctr" fontAlgn="b"/>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3</a:t>
                      </a:r>
                      <a:endParaRPr lang="en-US" sz="2000" dirty="0"/>
                    </a:p>
                  </a:txBody>
                  <a:tcPr marL="7319" marR="7319" marT="7319" marB="0" anchor="ctr"/>
                </a:tc>
                <a:tc>
                  <a:txBody>
                    <a:bodyPr/>
                    <a:lstStyle/>
                    <a:p>
                      <a:pPr algn="ctr" fontAlgn="b"/>
                      <a:r>
                        <a:rPr lang="en-US" sz="1200" b="1" u="none" strike="noStrike" dirty="0" smtClean="0">
                          <a:effectLst/>
                        </a:rPr>
                        <a:t>DJIBOUTI</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c>
                  <a:txBody>
                    <a:bodyPr/>
                    <a:lstStyle/>
                    <a:p>
                      <a:pPr algn="ctr" fontAlgn="ctr"/>
                      <a:r>
                        <a:rPr lang="en-US" sz="1200" b="1" u="none" strike="noStrike" dirty="0" smtClean="0">
                          <a:effectLst/>
                        </a:rPr>
                        <a:t>ADAN ARBAHIM HASSAN </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4</a:t>
                      </a:r>
                      <a:endParaRPr lang="en-US" sz="2000" dirty="0"/>
                    </a:p>
                  </a:txBody>
                  <a:tcPr marL="7319" marR="7319" marT="7319" marB="0" anchor="ctr"/>
                </a:tc>
                <a:tc>
                  <a:txBody>
                    <a:bodyPr/>
                    <a:lstStyle/>
                    <a:p>
                      <a:pPr algn="ctr" fontAlgn="b"/>
                      <a:r>
                        <a:rPr lang="en-US" sz="1200" b="1" u="none" strike="noStrike" dirty="0" smtClean="0">
                          <a:effectLst/>
                        </a:rPr>
                        <a:t>GABON</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c>
                  <a:txBody>
                    <a:bodyPr/>
                    <a:lstStyle/>
                    <a:p>
                      <a:pPr algn="ctr" fontAlgn="b"/>
                      <a:r>
                        <a:rPr lang="en-US" sz="1200" b="1" u="none" strike="noStrike" dirty="0" smtClean="0">
                          <a:effectLst/>
                        </a:rPr>
                        <a:t>DIRECTEUR DE LA PECH</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5</a:t>
                      </a:r>
                      <a:endParaRPr lang="en-US" sz="2000" dirty="0"/>
                    </a:p>
                  </a:txBody>
                  <a:tcPr marL="7319" marR="7319" marT="7319" marB="0" anchor="ctr"/>
                </a:tc>
                <a:tc>
                  <a:txBody>
                    <a:bodyPr/>
                    <a:lstStyle/>
                    <a:p>
                      <a:pPr algn="ctr" fontAlgn="b"/>
                      <a:r>
                        <a:rPr lang="en-US" sz="1200" b="1" u="none" strike="noStrike" dirty="0" smtClean="0">
                          <a:effectLst/>
                        </a:rPr>
                        <a:t>UMA</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c>
                  <a:txBody>
                    <a:bodyPr/>
                    <a:lstStyle/>
                    <a:p>
                      <a:pPr algn="ctr" fontAlgn="b"/>
                      <a:r>
                        <a:rPr lang="en-US" sz="1200" b="1" u="none" strike="noStrike" dirty="0" smtClean="0">
                          <a:effectLst/>
                        </a:rPr>
                        <a:t>FAOUZIA CHAKIRI</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6</a:t>
                      </a:r>
                      <a:endParaRPr lang="en-US" sz="2000" dirty="0"/>
                    </a:p>
                  </a:txBody>
                  <a:tcPr marL="7319" marR="7319" marT="7319" marB="0" anchor="ctr"/>
                </a:tc>
                <a:tc>
                  <a:txBody>
                    <a:bodyPr/>
                    <a:lstStyle/>
                    <a:p>
                      <a:pPr algn="ctr" fontAlgn="b"/>
                      <a:r>
                        <a:rPr lang="en-US" sz="1200" b="1" u="none" strike="noStrike" dirty="0" smtClean="0">
                          <a:effectLst/>
                        </a:rPr>
                        <a:t>NAFRRI</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c>
                  <a:txBody>
                    <a:bodyPr/>
                    <a:lstStyle/>
                    <a:p>
                      <a:pPr algn="ctr" fontAlgn="b"/>
                      <a:r>
                        <a:rPr lang="en-US" sz="1200" b="1" u="none" strike="noStrike" dirty="0" smtClean="0">
                          <a:effectLst/>
                        </a:rPr>
                        <a:t>WINNIE NKALUBO</a:t>
                      </a:r>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7</a:t>
                      </a:r>
                      <a:endParaRPr lang="en-US" sz="2000" dirty="0"/>
                    </a:p>
                  </a:txBody>
                  <a:tcPr marL="7319" marR="7319" marT="7319"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ABIDJAN CONVENTION</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BANA PAULE – MYRIAM CHARLOTTE</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8</a:t>
                      </a:r>
                      <a:endParaRPr lang="en-US" sz="2000" dirty="0"/>
                    </a:p>
                  </a:txBody>
                  <a:tcPr marL="7319" marR="7319" marT="7319"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WIMAFRICAN</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ROLLENS MACFOY</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r>
              <a:tr h="325289">
                <a:tc>
                  <a:txBody>
                    <a:bodyPr/>
                    <a:lstStyle/>
                    <a:p>
                      <a:pPr marL="0" indent="0" algn="ctr">
                        <a:buFont typeface="+mj-lt"/>
                        <a:buNone/>
                      </a:pPr>
                      <a:r>
                        <a:rPr lang="en-US" sz="2000" dirty="0" smtClean="0"/>
                        <a:t>9</a:t>
                      </a:r>
                      <a:endParaRPr lang="en-US" sz="2000" dirty="0"/>
                    </a:p>
                  </a:txBody>
                  <a:tcPr marL="7319" marR="7319" marT="7319" marB="0" anchor="ctr"/>
                </a:tc>
                <a:tc>
                  <a:txBody>
                    <a:bodyPr/>
                    <a:lstStyle/>
                    <a:p>
                      <a:pPr algn="ctr" fontAlgn="b"/>
                      <a:endParaRPr lang="en-US" sz="1200" b="1" i="0" u="none" strike="noStrike" dirty="0">
                        <a:solidFill>
                          <a:srgbClr val="000000"/>
                        </a:solidFill>
                        <a:effectLst/>
                        <a:latin typeface="Franklin Gothic Book" panose="020B0503020102020204" pitchFamily="34" charset="0"/>
                      </a:endParaRPr>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YVONNE MOYU'TAGNE</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r>
              <a:tr h="387251">
                <a:tc>
                  <a:txBody>
                    <a:bodyPr/>
                    <a:lstStyle/>
                    <a:p>
                      <a:pPr marL="0" indent="0" algn="ctr">
                        <a:buFont typeface="+mj-lt"/>
                        <a:buNone/>
                      </a:pPr>
                      <a:r>
                        <a:rPr lang="en-US" sz="2000" dirty="0" smtClean="0"/>
                        <a:t>10</a:t>
                      </a:r>
                      <a:endParaRPr lang="en-US" sz="2000" dirty="0"/>
                    </a:p>
                  </a:txBody>
                  <a:tcPr marL="7319" marR="7319" marT="7319"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AFEMISH</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CHIAMAKA MOGO</a:t>
                      </a:r>
                      <a:endParaRPr lang="en-US" sz="1200" b="1" i="0" u="none" strike="noStrike" dirty="0" smtClean="0">
                        <a:solidFill>
                          <a:srgbClr val="000000"/>
                        </a:solidFill>
                        <a:effectLst/>
                        <a:latin typeface="Franklin Gothic Book" panose="020B0503020102020204" pitchFamily="34" charset="0"/>
                      </a:endParaRPr>
                    </a:p>
                    <a:p>
                      <a:pPr algn="ctr" fontAlgn="b"/>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r h="387251">
                <a:tc>
                  <a:txBody>
                    <a:bodyPr/>
                    <a:lstStyle/>
                    <a:p>
                      <a:pPr algn="ctr"/>
                      <a:r>
                        <a:rPr lang="en-US" dirty="0" smtClean="0"/>
                        <a:t>11</a:t>
                      </a:r>
                      <a:endParaRPr lang="en-US" dirty="0"/>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AWFISHNET</a:t>
                      </a:r>
                      <a:endParaRPr lang="en-US" sz="1200" b="1" i="0" u="none" strike="noStrike" dirty="0" smtClean="0">
                        <a:solidFill>
                          <a:srgbClr val="000000"/>
                        </a:solidFill>
                        <a:effectLst/>
                        <a:latin typeface="Franklin Gothic Book" panose="020B0503020102020204" pitchFamily="34" charset="0"/>
                      </a:endParaRPr>
                    </a:p>
                  </a:txBody>
                  <a:tcPr marL="5812" marR="5812" marT="5812"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smtClean="0">
                          <a:effectLst/>
                        </a:rPr>
                        <a:t>BEYENE ATEBA</a:t>
                      </a:r>
                      <a:endParaRPr lang="en-US" sz="1200" b="1" i="0" u="none" strike="noStrike" dirty="0" smtClean="0">
                        <a:solidFill>
                          <a:srgbClr val="000000"/>
                        </a:solidFill>
                        <a:effectLst/>
                        <a:latin typeface="Franklin Gothic Book" panose="020B0503020102020204" pitchFamily="34" charset="0"/>
                      </a:endParaRPr>
                    </a:p>
                    <a:p>
                      <a:pPr algn="ctr" fontAlgn="b"/>
                      <a:endParaRPr lang="en-US" sz="1200" b="1" i="0" u="none" strike="noStrike" dirty="0">
                        <a:solidFill>
                          <a:srgbClr val="000000"/>
                        </a:solidFill>
                        <a:effectLst/>
                        <a:latin typeface="Franklin Gothic Book" panose="020B0503020102020204" pitchFamily="34" charset="0"/>
                      </a:endParaRPr>
                    </a:p>
                  </a:txBody>
                  <a:tcPr marL="5812" marR="5812" marT="5812" marB="0" anchor="ctr"/>
                </a:tc>
              </a:tr>
            </a:tbl>
          </a:graphicData>
        </a:graphic>
      </p:graphicFrame>
    </p:spTree>
    <p:extLst>
      <p:ext uri="{BB962C8B-B14F-4D97-AF65-F5344CB8AC3E}">
        <p14:creationId xmlns:p14="http://schemas.microsoft.com/office/powerpoint/2010/main" val="4286684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a:extLst/>
        </p:spPr>
        <p:txBody>
          <a:bodyPr>
            <a:noAutofit/>
          </a:bodyPr>
          <a:lstStyle/>
          <a:p>
            <a:pPr algn="ctr" eaLnBrk="1" hangingPunct="1">
              <a:defRPr/>
            </a:pPr>
            <a:r>
              <a:rPr lang="en-US" sz="8800" kern="1200" dirty="0" smtClean="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endParaRPr lang="en-US" b="1" kern="0" dirty="0" smtClean="0">
              <a:solidFill>
                <a:srgbClr val="F79646"/>
              </a:solidFill>
              <a:latin typeface="Gill Sans MT" pitchFamily="34" charset="0"/>
            </a:endParaRPr>
          </a:p>
          <a:p>
            <a:pPr algn="ctr">
              <a:defRPr/>
            </a:pPr>
            <a:r>
              <a:rPr lang="en-US" b="1" kern="0" dirty="0" smtClean="0">
                <a:solidFill>
                  <a:srgbClr val="F79646"/>
                </a:solidFill>
                <a:latin typeface="Gill Sans MT" pitchFamily="34" charset="0"/>
              </a:rPr>
              <a:t>development </a:t>
            </a:r>
            <a:r>
              <a:rPr lang="en-US" b="1" kern="0" dirty="0">
                <a:solidFill>
                  <a:srgbClr val="F79646"/>
                </a:solidFill>
                <a:latin typeface="Gill Sans MT" pitchFamily="34" charset="0"/>
              </a:rPr>
              <a:t>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4027</TotalTime>
  <Words>2505</Words>
  <Application>Microsoft Office PowerPoint</Application>
  <PresentationFormat>On-screen Show (4:3)</PresentationFormat>
  <Paragraphs>322</Paragraphs>
  <Slides>26</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Arial</vt:lpstr>
      <vt:lpstr>Bauhaus 93</vt:lpstr>
      <vt:lpstr>Bookman Old Style</vt:lpstr>
      <vt:lpstr>Calibri</vt:lpstr>
      <vt:lpstr>Franklin Gothic Book</vt:lpstr>
      <vt:lpstr>Gill Sans MT</vt:lpstr>
      <vt:lpstr>Times New Roman</vt:lpstr>
      <vt:lpstr>Wingdings</vt:lpstr>
      <vt:lpstr>Office Theme</vt:lpstr>
      <vt:lpstr>1_Office Theme</vt:lpstr>
      <vt:lpstr>INCEPTION WORKSHOP</vt:lpstr>
      <vt:lpstr>BASIC PROJECT INFORMATION</vt:lpstr>
      <vt:lpstr>BASIC PROJECT INFORMATION</vt:lpstr>
      <vt:lpstr>OBJECTIVES</vt:lpstr>
      <vt:lpstr>STRATEGIC OBJECTIVE 1</vt:lpstr>
      <vt:lpstr>SO 1: OUTPUTS AND ACTIVITIES</vt:lpstr>
      <vt:lpstr>STRATEGIC OBJECTIVE 2</vt:lpstr>
      <vt:lpstr>SO 2: OUTPUTS AND ACTIVITIES</vt:lpstr>
      <vt:lpstr>SO 2: OUTPUTS AND ACTIVITIES</vt:lpstr>
      <vt:lpstr>SO 2: OUTPUTS AND ACTIVITIES</vt:lpstr>
      <vt:lpstr>STRATEGIC OBJECTIVE 3</vt:lpstr>
      <vt:lpstr>SO 3: OUTPUTS AND ACTIVITIES</vt:lpstr>
      <vt:lpstr>STRATEGIC OBJECTIVE 4</vt:lpstr>
      <vt:lpstr>SO 4: OUTPUTS AND ACTIVITIES</vt:lpstr>
      <vt:lpstr>PowerPoint Presentation</vt:lpstr>
      <vt:lpstr>IMPLEMENTATION MECHANISMS</vt:lpstr>
      <vt:lpstr>REGIONAL INSTITUTIONS</vt:lpstr>
      <vt:lpstr>Specialized Regional Institutions</vt:lpstr>
      <vt:lpstr>AREAS OF COLLABORATION</vt:lpstr>
      <vt:lpstr>Terms of reference for working groups</vt:lpstr>
      <vt:lpstr>WORKING GROUPS</vt:lpstr>
      <vt:lpstr>WG 1: Ratify and/or align relevant international/regional instruments related to blue economy themes (with specific reference to protecting and conserving biodiversity) </vt:lpstr>
      <vt:lpstr>WG 2: Optimizing conservation and sustainable use of biodiversity while minimizing conflicts among blue economy sub-themes </vt:lpstr>
      <vt:lpstr> WG 3: Strengthening measures for mitigating the negative impacts of coastal and marine tourism, oil, gas, deep sea mining and climate change on aquatic biodiversity and environment </vt:lpstr>
      <vt:lpstr>WG 4: Strengthening gender inclusivity in aquatic biodiversity conservation and environmental management </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Microsoft account</cp:lastModifiedBy>
  <cp:revision>406</cp:revision>
  <dcterms:created xsi:type="dcterms:W3CDTF">2017-08-17T12:21:51Z</dcterms:created>
  <dcterms:modified xsi:type="dcterms:W3CDTF">2021-12-06T11:43:22Z</dcterms:modified>
</cp:coreProperties>
</file>