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399" r:id="rId2"/>
    <p:sldId id="398" r:id="rId3"/>
    <p:sldId id="417" r:id="rId4"/>
    <p:sldId id="418" r:id="rId5"/>
    <p:sldId id="437" r:id="rId6"/>
    <p:sldId id="419" r:id="rId7"/>
    <p:sldId id="444" r:id="rId8"/>
    <p:sldId id="438" r:id="rId9"/>
    <p:sldId id="428" r:id="rId10"/>
    <p:sldId id="420" r:id="rId11"/>
    <p:sldId id="440" r:id="rId12"/>
    <p:sldId id="432" r:id="rId13"/>
    <p:sldId id="442" r:id="rId14"/>
    <p:sldId id="441" r:id="rId15"/>
    <p:sldId id="434" r:id="rId16"/>
    <p:sldId id="439" r:id="rId17"/>
    <p:sldId id="421" r:id="rId18"/>
    <p:sldId id="422" r:id="rId19"/>
    <p:sldId id="443" r:id="rId20"/>
    <p:sldId id="447" r:id="rId21"/>
    <p:sldId id="44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3"/>
    <p:restoredTop sz="94674"/>
  </p:normalViewPr>
  <p:slideViewPr>
    <p:cSldViewPr snapToGrid="0" snapToObjects="1">
      <p:cViewPr>
        <p:scale>
          <a:sx n="70" d="100"/>
          <a:sy n="70" d="100"/>
        </p:scale>
        <p:origin x="1723" y="3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0307CD-315C-4AEF-AD62-387020D2E55B}" type="doc">
      <dgm:prSet loTypeId="urn:microsoft.com/office/officeart/2008/layout/VerticalCurvedList" loCatId="list" qsTypeId="urn:microsoft.com/office/officeart/2005/8/quickstyle/3d2" qsCatId="3D" csTypeId="urn:microsoft.com/office/officeart/2005/8/colors/accent1_1" csCatId="accent1" phldr="1"/>
      <dgm:spPr/>
      <dgm:t>
        <a:bodyPr/>
        <a:lstStyle/>
        <a:p>
          <a:endParaRPr lang="en-US"/>
        </a:p>
      </dgm:t>
    </dgm:pt>
    <dgm:pt modelId="{551B270A-128B-4B95-8DDA-4AD16276A2DD}">
      <dgm:prSet phldrT="[Text]" custT="1"/>
      <dgm:spPr/>
      <dgm:t>
        <a:bodyPr/>
        <a:lstStyle/>
        <a:p>
          <a:r>
            <a:rPr lang="en-US" sz="3200" b="1" dirty="0">
              <a:latin typeface="Century Gothic" panose="020B0502020202020204" pitchFamily="34" charset="0"/>
              <a:cs typeface="Andalus" panose="02020603050405020304" pitchFamily="18" charset="-78"/>
            </a:rPr>
            <a:t>Introduction</a:t>
          </a:r>
        </a:p>
      </dgm:t>
    </dgm:pt>
    <dgm:pt modelId="{C599427C-9145-4FB7-91F8-1FBC094BEF02}" type="parTrans" cxnId="{FB560500-59BF-4404-999D-3053E13AC2B1}">
      <dgm:prSet/>
      <dgm:spPr/>
      <dgm:t>
        <a:bodyPr/>
        <a:lstStyle/>
        <a:p>
          <a:endParaRPr lang="en-US" sz="2800" b="1">
            <a:latin typeface="Century Gothic" panose="020B0502020202020204" pitchFamily="34" charset="0"/>
          </a:endParaRPr>
        </a:p>
      </dgm:t>
    </dgm:pt>
    <dgm:pt modelId="{E084630B-9E2D-4517-801C-CE12F387AEF2}" type="sibTrans" cxnId="{FB560500-59BF-4404-999D-3053E13AC2B1}">
      <dgm:prSet/>
      <dgm:spPr>
        <a:solidFill>
          <a:schemeClr val="bg2">
            <a:lumMod val="75000"/>
          </a:schemeClr>
        </a:solidFill>
      </dgm:spPr>
      <dgm:t>
        <a:bodyPr/>
        <a:lstStyle/>
        <a:p>
          <a:endParaRPr lang="en-US" sz="2800" b="1">
            <a:latin typeface="Century Gothic" panose="020B0502020202020204" pitchFamily="34" charset="0"/>
            <a:cs typeface="Andalus" panose="02020603050405020304" pitchFamily="18" charset="-78"/>
          </a:endParaRPr>
        </a:p>
      </dgm:t>
    </dgm:pt>
    <dgm:pt modelId="{C87183B9-D501-4556-BFA3-63DAE584901F}">
      <dgm:prSet custT="1"/>
      <dgm:spPr/>
      <dgm:t>
        <a:bodyPr/>
        <a:lstStyle/>
        <a:p>
          <a:r>
            <a:rPr lang="en-US" sz="3200" b="1" dirty="0">
              <a:latin typeface="Century Gothic" panose="020B0502020202020204" pitchFamily="34" charset="0"/>
              <a:cs typeface="Andalus" panose="02020603050405020304" pitchFamily="18" charset="-78"/>
            </a:rPr>
            <a:t>Role of women in conservation</a:t>
          </a:r>
        </a:p>
      </dgm:t>
    </dgm:pt>
    <dgm:pt modelId="{130C304D-817F-4C86-B130-B5794B4D52C3}" type="parTrans" cxnId="{3496F5DC-D246-4215-A5B5-638E1D935ECC}">
      <dgm:prSet/>
      <dgm:spPr/>
      <dgm:t>
        <a:bodyPr/>
        <a:lstStyle/>
        <a:p>
          <a:endParaRPr lang="en-US" sz="2000" b="1">
            <a:latin typeface="Century Gothic" panose="020B0502020202020204" pitchFamily="34" charset="0"/>
          </a:endParaRPr>
        </a:p>
      </dgm:t>
    </dgm:pt>
    <dgm:pt modelId="{4F8DE206-F4C9-4EB2-8DAA-9717EED5E7F6}" type="sibTrans" cxnId="{3496F5DC-D246-4215-A5B5-638E1D935ECC}">
      <dgm:prSet/>
      <dgm:spPr/>
      <dgm:t>
        <a:bodyPr/>
        <a:lstStyle/>
        <a:p>
          <a:endParaRPr lang="en-US" sz="2000" b="1">
            <a:latin typeface="Century Gothic" panose="020B0502020202020204" pitchFamily="34" charset="0"/>
          </a:endParaRPr>
        </a:p>
      </dgm:t>
    </dgm:pt>
    <dgm:pt modelId="{E1C80281-AF82-48E3-ABBE-482AA751F859}">
      <dgm:prSet custT="1"/>
      <dgm:spPr/>
      <dgm:t>
        <a:bodyPr/>
        <a:lstStyle/>
        <a:p>
          <a:r>
            <a:rPr lang="en-US" sz="3200" b="1" dirty="0">
              <a:latin typeface="Century Gothic" panose="020B0502020202020204" pitchFamily="34" charset="0"/>
              <a:cs typeface="Andalus" panose="02020603050405020304" pitchFamily="18" charset="-78"/>
            </a:rPr>
            <a:t>Barriers to active participation of women in conservation</a:t>
          </a:r>
        </a:p>
      </dgm:t>
    </dgm:pt>
    <dgm:pt modelId="{D91FAF63-4C42-4E86-826E-1626B913A296}" type="parTrans" cxnId="{556FCD3F-D8D3-4DE3-B557-034B201018C2}">
      <dgm:prSet/>
      <dgm:spPr/>
      <dgm:t>
        <a:bodyPr/>
        <a:lstStyle/>
        <a:p>
          <a:endParaRPr lang="en-US" sz="2000" b="1">
            <a:latin typeface="Century Gothic" panose="020B0502020202020204" pitchFamily="34" charset="0"/>
          </a:endParaRPr>
        </a:p>
      </dgm:t>
    </dgm:pt>
    <dgm:pt modelId="{FF101702-B9F9-4DA8-A5EF-BF6324B66DA4}" type="sibTrans" cxnId="{556FCD3F-D8D3-4DE3-B557-034B201018C2}">
      <dgm:prSet/>
      <dgm:spPr/>
      <dgm:t>
        <a:bodyPr/>
        <a:lstStyle/>
        <a:p>
          <a:endParaRPr lang="en-US" sz="2000" b="1">
            <a:latin typeface="Century Gothic" panose="020B0502020202020204" pitchFamily="34" charset="0"/>
          </a:endParaRPr>
        </a:p>
      </dgm:t>
    </dgm:pt>
    <dgm:pt modelId="{E6D6A36B-5183-477E-9256-9567863FC132}">
      <dgm:prSet custT="1"/>
      <dgm:spPr/>
      <dgm:t>
        <a:bodyPr/>
        <a:lstStyle/>
        <a:p>
          <a:r>
            <a:rPr lang="en-US" sz="3200" b="1" dirty="0" smtClean="0">
              <a:latin typeface="Century Gothic" panose="020B0502020202020204" pitchFamily="34" charset="0"/>
              <a:cs typeface="Andalus" panose="02020603050405020304" pitchFamily="18" charset="-78"/>
            </a:rPr>
            <a:t>Addressing the barriers for sustainable development </a:t>
          </a:r>
          <a:endParaRPr lang="en-US" sz="3200" b="1" dirty="0">
            <a:latin typeface="Century Gothic" panose="020B0502020202020204" pitchFamily="34" charset="0"/>
            <a:cs typeface="Andalus" panose="02020603050405020304" pitchFamily="18" charset="-78"/>
          </a:endParaRPr>
        </a:p>
      </dgm:t>
    </dgm:pt>
    <dgm:pt modelId="{5F3F3808-FC66-4AD0-B970-D0878E55430F}" type="parTrans" cxnId="{3F45B18F-BF8C-421F-A6BF-332DAA279D27}">
      <dgm:prSet/>
      <dgm:spPr/>
      <dgm:t>
        <a:bodyPr/>
        <a:lstStyle/>
        <a:p>
          <a:endParaRPr lang="en-GB" sz="2000" b="1">
            <a:latin typeface="Century Gothic" panose="020B0502020202020204" pitchFamily="34" charset="0"/>
          </a:endParaRPr>
        </a:p>
      </dgm:t>
    </dgm:pt>
    <dgm:pt modelId="{D905E33B-0A77-4897-A8C0-138D0FCC8ACC}" type="sibTrans" cxnId="{3F45B18F-BF8C-421F-A6BF-332DAA279D27}">
      <dgm:prSet/>
      <dgm:spPr/>
      <dgm:t>
        <a:bodyPr/>
        <a:lstStyle/>
        <a:p>
          <a:endParaRPr lang="en-GB" sz="2000" b="1">
            <a:latin typeface="Century Gothic" panose="020B0502020202020204" pitchFamily="34" charset="0"/>
          </a:endParaRPr>
        </a:p>
      </dgm:t>
    </dgm:pt>
    <dgm:pt modelId="{27E64469-EC48-4ABD-ADFD-8C1AE32186E4}" type="pres">
      <dgm:prSet presAssocID="{A00307CD-315C-4AEF-AD62-387020D2E55B}" presName="Name0" presStyleCnt="0">
        <dgm:presLayoutVars>
          <dgm:chMax val="7"/>
          <dgm:chPref val="7"/>
          <dgm:dir/>
        </dgm:presLayoutVars>
      </dgm:prSet>
      <dgm:spPr/>
      <dgm:t>
        <a:bodyPr/>
        <a:lstStyle/>
        <a:p>
          <a:endParaRPr lang="en-US"/>
        </a:p>
      </dgm:t>
    </dgm:pt>
    <dgm:pt modelId="{2B9FB63E-3A08-4846-B63E-E3DED5246CDD}" type="pres">
      <dgm:prSet presAssocID="{A00307CD-315C-4AEF-AD62-387020D2E55B}" presName="Name1" presStyleCnt="0"/>
      <dgm:spPr/>
    </dgm:pt>
    <dgm:pt modelId="{7BAF79FA-23F2-4582-BF44-6A2531EAE760}" type="pres">
      <dgm:prSet presAssocID="{A00307CD-315C-4AEF-AD62-387020D2E55B}" presName="cycle" presStyleCnt="0"/>
      <dgm:spPr/>
    </dgm:pt>
    <dgm:pt modelId="{E01A41CF-F84B-4A5A-9BE9-F3B5A2E2E8CB}" type="pres">
      <dgm:prSet presAssocID="{A00307CD-315C-4AEF-AD62-387020D2E55B}" presName="srcNode" presStyleLbl="node1" presStyleIdx="0" presStyleCnt="4"/>
      <dgm:spPr/>
    </dgm:pt>
    <dgm:pt modelId="{1A53DAA4-7469-4094-BFFC-4BC5CEF93A95}" type="pres">
      <dgm:prSet presAssocID="{A00307CD-315C-4AEF-AD62-387020D2E55B}" presName="conn" presStyleLbl="parChTrans1D2" presStyleIdx="0" presStyleCnt="1" custLinFactNeighborX="-21893" custLinFactNeighborY="4180"/>
      <dgm:spPr/>
      <dgm:t>
        <a:bodyPr/>
        <a:lstStyle/>
        <a:p>
          <a:endParaRPr lang="en-US"/>
        </a:p>
      </dgm:t>
    </dgm:pt>
    <dgm:pt modelId="{4FA26936-8D71-4852-83F0-B9FB013F3D8C}" type="pres">
      <dgm:prSet presAssocID="{A00307CD-315C-4AEF-AD62-387020D2E55B}" presName="extraNode" presStyleLbl="node1" presStyleIdx="0" presStyleCnt="4"/>
      <dgm:spPr/>
    </dgm:pt>
    <dgm:pt modelId="{51E8862A-A0FB-4B9D-B7FA-3062789F01FE}" type="pres">
      <dgm:prSet presAssocID="{A00307CD-315C-4AEF-AD62-387020D2E55B}" presName="dstNode" presStyleLbl="node1" presStyleIdx="0" presStyleCnt="4"/>
      <dgm:spPr/>
    </dgm:pt>
    <dgm:pt modelId="{BEF492E1-E94D-45A5-A146-A340D182FBE6}" type="pres">
      <dgm:prSet presAssocID="{551B270A-128B-4B95-8DDA-4AD16276A2DD}" presName="text_1" presStyleLbl="node1" presStyleIdx="0" presStyleCnt="4">
        <dgm:presLayoutVars>
          <dgm:bulletEnabled val="1"/>
        </dgm:presLayoutVars>
      </dgm:prSet>
      <dgm:spPr/>
      <dgm:t>
        <a:bodyPr/>
        <a:lstStyle/>
        <a:p>
          <a:endParaRPr lang="en-US"/>
        </a:p>
      </dgm:t>
    </dgm:pt>
    <dgm:pt modelId="{08136A13-691F-4FF0-A14B-DB09C59D9EF2}" type="pres">
      <dgm:prSet presAssocID="{551B270A-128B-4B95-8DDA-4AD16276A2DD}" presName="accent_1" presStyleCnt="0"/>
      <dgm:spPr/>
    </dgm:pt>
    <dgm:pt modelId="{E1FD162B-177E-4332-8FEE-881545C1CC24}" type="pres">
      <dgm:prSet presAssocID="{551B270A-128B-4B95-8DDA-4AD16276A2DD}" presName="accentRepeatNode" presStyleLbl="solidFgAcc1" presStyleIdx="0" presStyleCnt="4"/>
      <dgm:spPr>
        <a:solidFill>
          <a:schemeClr val="accent4">
            <a:lumMod val="40000"/>
            <a:lumOff val="60000"/>
          </a:schemeClr>
        </a:solidFill>
      </dgm:spPr>
    </dgm:pt>
    <dgm:pt modelId="{4EE57505-0A5E-AD4C-9EC1-DFE5AAFF1582}" type="pres">
      <dgm:prSet presAssocID="{C87183B9-D501-4556-BFA3-63DAE584901F}" presName="text_2" presStyleLbl="node1" presStyleIdx="1" presStyleCnt="4">
        <dgm:presLayoutVars>
          <dgm:bulletEnabled val="1"/>
        </dgm:presLayoutVars>
      </dgm:prSet>
      <dgm:spPr/>
      <dgm:t>
        <a:bodyPr/>
        <a:lstStyle/>
        <a:p>
          <a:endParaRPr lang="en-US"/>
        </a:p>
      </dgm:t>
    </dgm:pt>
    <dgm:pt modelId="{D5961859-32A9-C147-82CC-049D335C1DFD}" type="pres">
      <dgm:prSet presAssocID="{C87183B9-D501-4556-BFA3-63DAE584901F}" presName="accent_2" presStyleCnt="0"/>
      <dgm:spPr/>
    </dgm:pt>
    <dgm:pt modelId="{AA1D9352-B20E-4636-91A1-B7D428551CCD}" type="pres">
      <dgm:prSet presAssocID="{C87183B9-D501-4556-BFA3-63DAE584901F}" presName="accentRepeatNode" presStyleLbl="solidFgAcc1" presStyleIdx="1" presStyleCnt="4"/>
      <dgm:spPr>
        <a:solidFill>
          <a:schemeClr val="accent3">
            <a:lumMod val="60000"/>
            <a:lumOff val="40000"/>
          </a:schemeClr>
        </a:solidFill>
      </dgm:spPr>
    </dgm:pt>
    <dgm:pt modelId="{D1A2B84E-9F3A-3C40-B234-C5DAA88D82EB}" type="pres">
      <dgm:prSet presAssocID="{E1C80281-AF82-48E3-ABBE-482AA751F859}" presName="text_3" presStyleLbl="node1" presStyleIdx="2" presStyleCnt="4">
        <dgm:presLayoutVars>
          <dgm:bulletEnabled val="1"/>
        </dgm:presLayoutVars>
      </dgm:prSet>
      <dgm:spPr/>
      <dgm:t>
        <a:bodyPr/>
        <a:lstStyle/>
        <a:p>
          <a:endParaRPr lang="en-US"/>
        </a:p>
      </dgm:t>
    </dgm:pt>
    <dgm:pt modelId="{7C84F961-7AE1-244E-BCFD-55D576843FFE}" type="pres">
      <dgm:prSet presAssocID="{E1C80281-AF82-48E3-ABBE-482AA751F859}" presName="accent_3" presStyleCnt="0"/>
      <dgm:spPr/>
    </dgm:pt>
    <dgm:pt modelId="{BEA4EFB0-B448-4C0B-8EC5-26AAF9EE6FF0}" type="pres">
      <dgm:prSet presAssocID="{E1C80281-AF82-48E3-ABBE-482AA751F859}" presName="accentRepeatNode" presStyleLbl="solidFgAcc1" presStyleIdx="2" presStyleCnt="4" custLinFactNeighborX="5353" custLinFactNeighborY="-1784"/>
      <dgm:spPr>
        <a:solidFill>
          <a:schemeClr val="tx2">
            <a:lumMod val="40000"/>
            <a:lumOff val="60000"/>
          </a:schemeClr>
        </a:solidFill>
      </dgm:spPr>
    </dgm:pt>
    <dgm:pt modelId="{934D2787-F187-D84E-BCBE-48A71ADA8E8F}" type="pres">
      <dgm:prSet presAssocID="{E6D6A36B-5183-477E-9256-9567863FC132}" presName="text_4" presStyleLbl="node1" presStyleIdx="3" presStyleCnt="4">
        <dgm:presLayoutVars>
          <dgm:bulletEnabled val="1"/>
        </dgm:presLayoutVars>
      </dgm:prSet>
      <dgm:spPr/>
      <dgm:t>
        <a:bodyPr/>
        <a:lstStyle/>
        <a:p>
          <a:endParaRPr lang="en-US"/>
        </a:p>
      </dgm:t>
    </dgm:pt>
    <dgm:pt modelId="{51C82203-A8A3-9F4E-BDDB-8E6C45F0C1A0}" type="pres">
      <dgm:prSet presAssocID="{E6D6A36B-5183-477E-9256-9567863FC132}" presName="accent_4" presStyleCnt="0"/>
      <dgm:spPr/>
    </dgm:pt>
    <dgm:pt modelId="{ADE171D4-A7A3-4BB6-B394-F351C8CA8887}" type="pres">
      <dgm:prSet presAssocID="{E6D6A36B-5183-477E-9256-9567863FC132}" presName="accentRepeatNode" presStyleLbl="solidFgAcc1" presStyleIdx="3" presStyleCnt="4"/>
      <dgm:spPr>
        <a:solidFill>
          <a:schemeClr val="accent2"/>
        </a:solidFill>
      </dgm:spPr>
    </dgm:pt>
  </dgm:ptLst>
  <dgm:cxnLst>
    <dgm:cxn modelId="{3496F5DC-D246-4215-A5B5-638E1D935ECC}" srcId="{A00307CD-315C-4AEF-AD62-387020D2E55B}" destId="{C87183B9-D501-4556-BFA3-63DAE584901F}" srcOrd="1" destOrd="0" parTransId="{130C304D-817F-4C86-B130-B5794B4D52C3}" sibTransId="{4F8DE206-F4C9-4EB2-8DAA-9717EED5E7F6}"/>
    <dgm:cxn modelId="{FB560500-59BF-4404-999D-3053E13AC2B1}" srcId="{A00307CD-315C-4AEF-AD62-387020D2E55B}" destId="{551B270A-128B-4B95-8DDA-4AD16276A2DD}" srcOrd="0" destOrd="0" parTransId="{C599427C-9145-4FB7-91F8-1FBC094BEF02}" sibTransId="{E084630B-9E2D-4517-801C-CE12F387AEF2}"/>
    <dgm:cxn modelId="{8B0D0606-1C0B-41D4-A569-5BE7EE0C4FFC}" type="presOf" srcId="{E084630B-9E2D-4517-801C-CE12F387AEF2}" destId="{1A53DAA4-7469-4094-BFFC-4BC5CEF93A95}" srcOrd="0" destOrd="0" presId="urn:microsoft.com/office/officeart/2008/layout/VerticalCurvedList"/>
    <dgm:cxn modelId="{2E14D6A6-EEF0-314F-8105-3BCC59ABA8CF}" type="presOf" srcId="{E6D6A36B-5183-477E-9256-9567863FC132}" destId="{934D2787-F187-D84E-BCBE-48A71ADA8E8F}" srcOrd="0" destOrd="0" presId="urn:microsoft.com/office/officeart/2008/layout/VerticalCurvedList"/>
    <dgm:cxn modelId="{EFC6DD9B-6023-6E4B-A49E-1928A5D0AFFA}" type="presOf" srcId="{C87183B9-D501-4556-BFA3-63DAE584901F}" destId="{4EE57505-0A5E-AD4C-9EC1-DFE5AAFF1582}" srcOrd="0" destOrd="0" presId="urn:microsoft.com/office/officeart/2008/layout/VerticalCurvedList"/>
    <dgm:cxn modelId="{556FCD3F-D8D3-4DE3-B557-034B201018C2}" srcId="{A00307CD-315C-4AEF-AD62-387020D2E55B}" destId="{E1C80281-AF82-48E3-ABBE-482AA751F859}" srcOrd="2" destOrd="0" parTransId="{D91FAF63-4C42-4E86-826E-1626B913A296}" sibTransId="{FF101702-B9F9-4DA8-A5EF-BF6324B66DA4}"/>
    <dgm:cxn modelId="{104E1053-E2E0-4E45-B469-3460AD6ED5E9}" type="presOf" srcId="{A00307CD-315C-4AEF-AD62-387020D2E55B}" destId="{27E64469-EC48-4ABD-ADFD-8C1AE32186E4}" srcOrd="0" destOrd="0" presId="urn:microsoft.com/office/officeart/2008/layout/VerticalCurvedList"/>
    <dgm:cxn modelId="{144D4131-5212-E641-AC88-F0BDFADD7916}" type="presOf" srcId="{E1C80281-AF82-48E3-ABBE-482AA751F859}" destId="{D1A2B84E-9F3A-3C40-B234-C5DAA88D82EB}" srcOrd="0" destOrd="0" presId="urn:microsoft.com/office/officeart/2008/layout/VerticalCurvedList"/>
    <dgm:cxn modelId="{3F45B18F-BF8C-421F-A6BF-332DAA279D27}" srcId="{A00307CD-315C-4AEF-AD62-387020D2E55B}" destId="{E6D6A36B-5183-477E-9256-9567863FC132}" srcOrd="3" destOrd="0" parTransId="{5F3F3808-FC66-4AD0-B970-D0878E55430F}" sibTransId="{D905E33B-0A77-4897-A8C0-138D0FCC8ACC}"/>
    <dgm:cxn modelId="{8CF46EE2-84D8-4344-93CD-321521109349}" type="presOf" srcId="{551B270A-128B-4B95-8DDA-4AD16276A2DD}" destId="{BEF492E1-E94D-45A5-A146-A340D182FBE6}" srcOrd="0" destOrd="0" presId="urn:microsoft.com/office/officeart/2008/layout/VerticalCurvedList"/>
    <dgm:cxn modelId="{6D7E332B-07FF-4AAE-A575-5B9B83B4E13F}" type="presParOf" srcId="{27E64469-EC48-4ABD-ADFD-8C1AE32186E4}" destId="{2B9FB63E-3A08-4846-B63E-E3DED5246CDD}" srcOrd="0" destOrd="0" presId="urn:microsoft.com/office/officeart/2008/layout/VerticalCurvedList"/>
    <dgm:cxn modelId="{2EB2B3BF-F5CD-40E0-9A66-ED9B0C866EA4}" type="presParOf" srcId="{2B9FB63E-3A08-4846-B63E-E3DED5246CDD}" destId="{7BAF79FA-23F2-4582-BF44-6A2531EAE760}" srcOrd="0" destOrd="0" presId="urn:microsoft.com/office/officeart/2008/layout/VerticalCurvedList"/>
    <dgm:cxn modelId="{7573E480-6777-4999-B9D5-3DFEA0F2E17E}" type="presParOf" srcId="{7BAF79FA-23F2-4582-BF44-6A2531EAE760}" destId="{E01A41CF-F84B-4A5A-9BE9-F3B5A2E2E8CB}" srcOrd="0" destOrd="0" presId="urn:microsoft.com/office/officeart/2008/layout/VerticalCurvedList"/>
    <dgm:cxn modelId="{777E86F9-74A4-40BB-8020-AB2410BCB97A}" type="presParOf" srcId="{7BAF79FA-23F2-4582-BF44-6A2531EAE760}" destId="{1A53DAA4-7469-4094-BFFC-4BC5CEF93A95}" srcOrd="1" destOrd="0" presId="urn:microsoft.com/office/officeart/2008/layout/VerticalCurvedList"/>
    <dgm:cxn modelId="{F5522530-DA28-44F2-8C69-EDCF54FDA6FC}" type="presParOf" srcId="{7BAF79FA-23F2-4582-BF44-6A2531EAE760}" destId="{4FA26936-8D71-4852-83F0-B9FB013F3D8C}" srcOrd="2" destOrd="0" presId="urn:microsoft.com/office/officeart/2008/layout/VerticalCurvedList"/>
    <dgm:cxn modelId="{65267C1C-6C24-4AF0-8CFD-6E6534AC1B0E}" type="presParOf" srcId="{7BAF79FA-23F2-4582-BF44-6A2531EAE760}" destId="{51E8862A-A0FB-4B9D-B7FA-3062789F01FE}" srcOrd="3" destOrd="0" presId="urn:microsoft.com/office/officeart/2008/layout/VerticalCurvedList"/>
    <dgm:cxn modelId="{1594C776-9499-4C80-90A1-B5DC32F46CCF}" type="presParOf" srcId="{2B9FB63E-3A08-4846-B63E-E3DED5246CDD}" destId="{BEF492E1-E94D-45A5-A146-A340D182FBE6}" srcOrd="1" destOrd="0" presId="urn:microsoft.com/office/officeart/2008/layout/VerticalCurvedList"/>
    <dgm:cxn modelId="{2F0C1F51-C8AC-4BEA-94B2-8A92E672850A}" type="presParOf" srcId="{2B9FB63E-3A08-4846-B63E-E3DED5246CDD}" destId="{08136A13-691F-4FF0-A14B-DB09C59D9EF2}" srcOrd="2" destOrd="0" presId="urn:microsoft.com/office/officeart/2008/layout/VerticalCurvedList"/>
    <dgm:cxn modelId="{67DE5735-B3C5-45E7-8C18-4C80D85E7C40}" type="presParOf" srcId="{08136A13-691F-4FF0-A14B-DB09C59D9EF2}" destId="{E1FD162B-177E-4332-8FEE-881545C1CC24}" srcOrd="0" destOrd="0" presId="urn:microsoft.com/office/officeart/2008/layout/VerticalCurvedList"/>
    <dgm:cxn modelId="{E714AA1B-F2B3-A148-B66D-B5E84CD97D75}" type="presParOf" srcId="{2B9FB63E-3A08-4846-B63E-E3DED5246CDD}" destId="{4EE57505-0A5E-AD4C-9EC1-DFE5AAFF1582}" srcOrd="3" destOrd="0" presId="urn:microsoft.com/office/officeart/2008/layout/VerticalCurvedList"/>
    <dgm:cxn modelId="{7B258C64-D3C1-B84C-8A6B-5042292CC23D}" type="presParOf" srcId="{2B9FB63E-3A08-4846-B63E-E3DED5246CDD}" destId="{D5961859-32A9-C147-82CC-049D335C1DFD}" srcOrd="4" destOrd="0" presId="urn:microsoft.com/office/officeart/2008/layout/VerticalCurvedList"/>
    <dgm:cxn modelId="{954B108A-4641-A34B-9B61-050DA35007EF}" type="presParOf" srcId="{D5961859-32A9-C147-82CC-049D335C1DFD}" destId="{AA1D9352-B20E-4636-91A1-B7D428551CCD}" srcOrd="0" destOrd="0" presId="urn:microsoft.com/office/officeart/2008/layout/VerticalCurvedList"/>
    <dgm:cxn modelId="{8B9E013D-C565-A34C-8B19-CF0E7A742895}" type="presParOf" srcId="{2B9FB63E-3A08-4846-B63E-E3DED5246CDD}" destId="{D1A2B84E-9F3A-3C40-B234-C5DAA88D82EB}" srcOrd="5" destOrd="0" presId="urn:microsoft.com/office/officeart/2008/layout/VerticalCurvedList"/>
    <dgm:cxn modelId="{C48DA2B3-8C5A-1A40-B28B-DA36DF5B7391}" type="presParOf" srcId="{2B9FB63E-3A08-4846-B63E-E3DED5246CDD}" destId="{7C84F961-7AE1-244E-BCFD-55D576843FFE}" srcOrd="6" destOrd="0" presId="urn:microsoft.com/office/officeart/2008/layout/VerticalCurvedList"/>
    <dgm:cxn modelId="{DF0D96A5-30A5-034C-9614-9F24B6822CC8}" type="presParOf" srcId="{7C84F961-7AE1-244E-BCFD-55D576843FFE}" destId="{BEA4EFB0-B448-4C0B-8EC5-26AAF9EE6FF0}" srcOrd="0" destOrd="0" presId="urn:microsoft.com/office/officeart/2008/layout/VerticalCurvedList"/>
    <dgm:cxn modelId="{61BA2D6E-2C56-7448-92D9-49D6F2B97EA1}" type="presParOf" srcId="{2B9FB63E-3A08-4846-B63E-E3DED5246CDD}" destId="{934D2787-F187-D84E-BCBE-48A71ADA8E8F}" srcOrd="7" destOrd="0" presId="urn:microsoft.com/office/officeart/2008/layout/VerticalCurvedList"/>
    <dgm:cxn modelId="{C1D201E7-7769-5E47-B485-2900D82A1349}" type="presParOf" srcId="{2B9FB63E-3A08-4846-B63E-E3DED5246CDD}" destId="{51C82203-A8A3-9F4E-BDDB-8E6C45F0C1A0}" srcOrd="8" destOrd="0" presId="urn:microsoft.com/office/officeart/2008/layout/VerticalCurvedList"/>
    <dgm:cxn modelId="{4885F062-5C5E-D646-B471-4E4938E43899}" type="presParOf" srcId="{51C82203-A8A3-9F4E-BDDB-8E6C45F0C1A0}" destId="{ADE171D4-A7A3-4BB6-B394-F351C8CA888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53DAA4-7469-4094-BFFC-4BC5CEF93A95}">
      <dsp:nvSpPr>
        <dsp:cNvPr id="0" name=""/>
        <dsp:cNvSpPr/>
      </dsp:nvSpPr>
      <dsp:spPr>
        <a:xfrm>
          <a:off x="-5669097" y="-585668"/>
          <a:ext cx="6749555" cy="6749555"/>
        </a:xfrm>
        <a:prstGeom prst="blockArc">
          <a:avLst>
            <a:gd name="adj1" fmla="val 18900000"/>
            <a:gd name="adj2" fmla="val 2700000"/>
            <a:gd name="adj3" fmla="val 320"/>
          </a:avLst>
        </a:prstGeom>
        <a:solidFill>
          <a:schemeClr val="bg2">
            <a:lumMod val="75000"/>
          </a:schemeClr>
        </a:solidFill>
        <a:ln w="1270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EF492E1-E94D-45A5-A146-A340D182FBE6}">
      <dsp:nvSpPr>
        <dsp:cNvPr id="0" name=""/>
        <dsp:cNvSpPr/>
      </dsp:nvSpPr>
      <dsp:spPr>
        <a:xfrm>
          <a:off x="565579" y="385472"/>
          <a:ext cx="8290514" cy="7713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12257" tIns="81280" rIns="81280" bIns="81280" numCol="1" spcCol="1270" anchor="ctr" anchorCtr="0">
          <a:noAutofit/>
        </a:bodyPr>
        <a:lstStyle/>
        <a:p>
          <a:pPr lvl="0" algn="l" defTabSz="1422400">
            <a:lnSpc>
              <a:spcPct val="90000"/>
            </a:lnSpc>
            <a:spcBef>
              <a:spcPct val="0"/>
            </a:spcBef>
            <a:spcAft>
              <a:spcPct val="35000"/>
            </a:spcAft>
          </a:pPr>
          <a:r>
            <a:rPr lang="en-US" sz="3200" b="1" kern="1200" dirty="0">
              <a:latin typeface="Century Gothic" panose="020B0502020202020204" pitchFamily="34" charset="0"/>
              <a:cs typeface="Andalus" panose="02020603050405020304" pitchFamily="18" charset="-78"/>
            </a:rPr>
            <a:t>Introduction</a:t>
          </a:r>
        </a:p>
      </dsp:txBody>
      <dsp:txXfrm>
        <a:off x="565579" y="385472"/>
        <a:ext cx="8290514" cy="771346"/>
      </dsp:txXfrm>
    </dsp:sp>
    <dsp:sp modelId="{E1FD162B-177E-4332-8FEE-881545C1CC24}">
      <dsp:nvSpPr>
        <dsp:cNvPr id="0" name=""/>
        <dsp:cNvSpPr/>
      </dsp:nvSpPr>
      <dsp:spPr>
        <a:xfrm>
          <a:off x="83487" y="289054"/>
          <a:ext cx="964183" cy="964183"/>
        </a:xfrm>
        <a:prstGeom prst="ellipse">
          <a:avLst/>
        </a:prstGeom>
        <a:solidFill>
          <a:schemeClr val="accent4">
            <a:lumMod val="40000"/>
            <a:lumOff val="6000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4EE57505-0A5E-AD4C-9EC1-DFE5AAFF1582}">
      <dsp:nvSpPr>
        <dsp:cNvPr id="0" name=""/>
        <dsp:cNvSpPr/>
      </dsp:nvSpPr>
      <dsp:spPr>
        <a:xfrm>
          <a:off x="1007810" y="1542693"/>
          <a:ext cx="7848283" cy="7713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12257" tIns="81280" rIns="81280" bIns="81280" numCol="1" spcCol="1270" anchor="ctr" anchorCtr="0">
          <a:noAutofit/>
        </a:bodyPr>
        <a:lstStyle/>
        <a:p>
          <a:pPr lvl="0" algn="l" defTabSz="1422400">
            <a:lnSpc>
              <a:spcPct val="90000"/>
            </a:lnSpc>
            <a:spcBef>
              <a:spcPct val="0"/>
            </a:spcBef>
            <a:spcAft>
              <a:spcPct val="35000"/>
            </a:spcAft>
          </a:pPr>
          <a:r>
            <a:rPr lang="en-US" sz="3200" b="1" kern="1200" dirty="0">
              <a:latin typeface="Century Gothic" panose="020B0502020202020204" pitchFamily="34" charset="0"/>
              <a:cs typeface="Andalus" panose="02020603050405020304" pitchFamily="18" charset="-78"/>
            </a:rPr>
            <a:t>Role of women in conservation</a:t>
          </a:r>
        </a:p>
      </dsp:txBody>
      <dsp:txXfrm>
        <a:off x="1007810" y="1542693"/>
        <a:ext cx="7848283" cy="771346"/>
      </dsp:txXfrm>
    </dsp:sp>
    <dsp:sp modelId="{AA1D9352-B20E-4636-91A1-B7D428551CCD}">
      <dsp:nvSpPr>
        <dsp:cNvPr id="0" name=""/>
        <dsp:cNvSpPr/>
      </dsp:nvSpPr>
      <dsp:spPr>
        <a:xfrm>
          <a:off x="525718" y="1446275"/>
          <a:ext cx="964183" cy="964183"/>
        </a:xfrm>
        <a:prstGeom prst="ellipse">
          <a:avLst/>
        </a:prstGeom>
        <a:solidFill>
          <a:schemeClr val="accent3">
            <a:lumMod val="60000"/>
            <a:lumOff val="4000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D1A2B84E-9F3A-3C40-B234-C5DAA88D82EB}">
      <dsp:nvSpPr>
        <dsp:cNvPr id="0" name=""/>
        <dsp:cNvSpPr/>
      </dsp:nvSpPr>
      <dsp:spPr>
        <a:xfrm>
          <a:off x="1007810" y="2699914"/>
          <a:ext cx="7848283" cy="7713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12257" tIns="81280" rIns="81280" bIns="81280" numCol="1" spcCol="1270" anchor="ctr" anchorCtr="0">
          <a:noAutofit/>
        </a:bodyPr>
        <a:lstStyle/>
        <a:p>
          <a:pPr lvl="0" algn="l" defTabSz="1422400">
            <a:lnSpc>
              <a:spcPct val="90000"/>
            </a:lnSpc>
            <a:spcBef>
              <a:spcPct val="0"/>
            </a:spcBef>
            <a:spcAft>
              <a:spcPct val="35000"/>
            </a:spcAft>
          </a:pPr>
          <a:r>
            <a:rPr lang="en-US" sz="3200" b="1" kern="1200" dirty="0">
              <a:latin typeface="Century Gothic" panose="020B0502020202020204" pitchFamily="34" charset="0"/>
              <a:cs typeface="Andalus" panose="02020603050405020304" pitchFamily="18" charset="-78"/>
            </a:rPr>
            <a:t>Barriers to active participation of women in conservation</a:t>
          </a:r>
        </a:p>
      </dsp:txBody>
      <dsp:txXfrm>
        <a:off x="1007810" y="2699914"/>
        <a:ext cx="7848283" cy="771346"/>
      </dsp:txXfrm>
    </dsp:sp>
    <dsp:sp modelId="{BEA4EFB0-B448-4C0B-8EC5-26AAF9EE6FF0}">
      <dsp:nvSpPr>
        <dsp:cNvPr id="0" name=""/>
        <dsp:cNvSpPr/>
      </dsp:nvSpPr>
      <dsp:spPr>
        <a:xfrm>
          <a:off x="577331" y="2586295"/>
          <a:ext cx="964183" cy="964183"/>
        </a:xfrm>
        <a:prstGeom prst="ellipse">
          <a:avLst/>
        </a:prstGeom>
        <a:solidFill>
          <a:schemeClr val="tx2">
            <a:lumMod val="40000"/>
            <a:lumOff val="6000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34D2787-F187-D84E-BCBE-48A71ADA8E8F}">
      <dsp:nvSpPr>
        <dsp:cNvPr id="0" name=""/>
        <dsp:cNvSpPr/>
      </dsp:nvSpPr>
      <dsp:spPr>
        <a:xfrm>
          <a:off x="565579" y="3857135"/>
          <a:ext cx="8290514" cy="7713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12257" tIns="81280" rIns="81280" bIns="81280" numCol="1" spcCol="1270" anchor="ctr" anchorCtr="0">
          <a:noAutofit/>
        </a:bodyPr>
        <a:lstStyle/>
        <a:p>
          <a:pPr lvl="0" algn="l" defTabSz="1422400">
            <a:lnSpc>
              <a:spcPct val="90000"/>
            </a:lnSpc>
            <a:spcBef>
              <a:spcPct val="0"/>
            </a:spcBef>
            <a:spcAft>
              <a:spcPct val="35000"/>
            </a:spcAft>
          </a:pPr>
          <a:r>
            <a:rPr lang="en-US" sz="3200" b="1" kern="1200" dirty="0" smtClean="0">
              <a:latin typeface="Century Gothic" panose="020B0502020202020204" pitchFamily="34" charset="0"/>
              <a:cs typeface="Andalus" panose="02020603050405020304" pitchFamily="18" charset="-78"/>
            </a:rPr>
            <a:t>Addressing the barriers for sustainable development </a:t>
          </a:r>
          <a:endParaRPr lang="en-US" sz="3200" b="1" kern="1200" dirty="0">
            <a:latin typeface="Century Gothic" panose="020B0502020202020204" pitchFamily="34" charset="0"/>
            <a:cs typeface="Andalus" panose="02020603050405020304" pitchFamily="18" charset="-78"/>
          </a:endParaRPr>
        </a:p>
      </dsp:txBody>
      <dsp:txXfrm>
        <a:off x="565579" y="3857135"/>
        <a:ext cx="8290514" cy="771346"/>
      </dsp:txXfrm>
    </dsp:sp>
    <dsp:sp modelId="{ADE171D4-A7A3-4BB6-B394-F351C8CA8887}">
      <dsp:nvSpPr>
        <dsp:cNvPr id="0" name=""/>
        <dsp:cNvSpPr/>
      </dsp:nvSpPr>
      <dsp:spPr>
        <a:xfrm>
          <a:off x="83487" y="3760716"/>
          <a:ext cx="964183" cy="964183"/>
        </a:xfrm>
        <a:prstGeom prst="ellipse">
          <a:avLst/>
        </a:prstGeom>
        <a:solidFill>
          <a:schemeClr val="accent2"/>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01D49-9AD1-F948-93EA-D182BCFD26EE}" type="datetimeFigureOut">
              <a:rPr lang="en-GH" smtClean="0"/>
              <a:t>09/12/2021</a:t>
            </a:fld>
            <a:endParaRPr lang="en-G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6AAD57-BD3D-CB4A-8C66-074A9CC64BBC}" type="slidenum">
              <a:rPr lang="en-GH" smtClean="0"/>
              <a:t>‹#›</a:t>
            </a:fld>
            <a:endParaRPr lang="en-GH"/>
          </a:p>
        </p:txBody>
      </p:sp>
    </p:spTree>
    <p:extLst>
      <p:ext uri="{BB962C8B-B14F-4D97-AF65-F5344CB8AC3E}">
        <p14:creationId xmlns:p14="http://schemas.microsoft.com/office/powerpoint/2010/main" val="425598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96535C-3969-43FC-A5C7-0EF80E21B8D6}" type="slidenum">
              <a:rPr lang="en-US" smtClean="0"/>
              <a:t>16</a:t>
            </a:fld>
            <a:endParaRPr lang="en-US"/>
          </a:p>
        </p:txBody>
      </p:sp>
    </p:spTree>
    <p:extLst>
      <p:ext uri="{BB962C8B-B14F-4D97-AF65-F5344CB8AC3E}">
        <p14:creationId xmlns:p14="http://schemas.microsoft.com/office/powerpoint/2010/main" val="188323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1B7050A-9E82-E74A-8481-83E6468C32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Title 1"/>
          <p:cNvSpPr>
            <a:spLocks noGrp="1"/>
          </p:cNvSpPr>
          <p:nvPr>
            <p:ph type="ctrTitle"/>
          </p:nvPr>
        </p:nvSpPr>
        <p:spPr>
          <a:xfrm>
            <a:off x="685800" y="2046915"/>
            <a:ext cx="7772400" cy="2306970"/>
          </a:xfrm>
        </p:spPr>
        <p:txBody>
          <a:bodyPr anchor="b"/>
          <a:lstStyle>
            <a:lvl1pPr algn="ctr">
              <a:defRPr sz="6000">
                <a:solidFill>
                  <a:srgbClr val="002060"/>
                </a:solidFill>
              </a:defRPr>
            </a:lvl1pPr>
          </a:lstStyle>
          <a:p>
            <a:endParaRPr lang="en-US" dirty="0"/>
          </a:p>
        </p:txBody>
      </p:sp>
      <p:sp>
        <p:nvSpPr>
          <p:cNvPr id="3" name="Subtitle 2"/>
          <p:cNvSpPr>
            <a:spLocks noGrp="1"/>
          </p:cNvSpPr>
          <p:nvPr>
            <p:ph type="subTitle" idx="1"/>
          </p:nvPr>
        </p:nvSpPr>
        <p:spPr>
          <a:xfrm>
            <a:off x="1143000" y="4416572"/>
            <a:ext cx="6858000" cy="61914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49892C67-ED87-BB46-A282-637BF8F94C5F}" type="datetimeFigureOut">
              <a:rPr lang="en-GH" smtClean="0"/>
              <a:t>09/12/2021</a:t>
            </a:fld>
            <a:endParaRPr lang="en-GH" dirty="0"/>
          </a:p>
        </p:txBody>
      </p:sp>
      <p:sp>
        <p:nvSpPr>
          <p:cNvPr id="6" name="Slide Number Placeholder 5"/>
          <p:cNvSpPr>
            <a:spLocks noGrp="1"/>
          </p:cNvSpPr>
          <p:nvPr>
            <p:ph type="sldNum" sz="quarter" idx="12"/>
          </p:nvPr>
        </p:nvSpPr>
        <p:spPr/>
        <p:txBody>
          <a:bodyPr/>
          <a:lstStyle/>
          <a:p>
            <a:fld id="{766C0610-E94C-104E-A169-BF921F7D70E1}" type="slidenum">
              <a:rPr lang="en-GH" smtClean="0"/>
              <a:t>‹#›</a:t>
            </a:fld>
            <a:endParaRPr lang="en-GH" dirty="0"/>
          </a:p>
        </p:txBody>
      </p:sp>
    </p:spTree>
    <p:extLst>
      <p:ext uri="{BB962C8B-B14F-4D97-AF65-F5344CB8AC3E}">
        <p14:creationId xmlns:p14="http://schemas.microsoft.com/office/powerpoint/2010/main" val="2268990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7540EDE-5C35-CC4E-8D61-9B5F13A80C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Title 1"/>
          <p:cNvSpPr>
            <a:spLocks noGrp="1"/>
          </p:cNvSpPr>
          <p:nvPr>
            <p:ph type="title"/>
          </p:nvPr>
        </p:nvSpPr>
        <p:spPr>
          <a:xfrm>
            <a:off x="628650" y="365126"/>
            <a:ext cx="7886700" cy="776939"/>
          </a:xfrm>
        </p:spPr>
        <p:txBody>
          <a:bodyPr>
            <a:noAutofit/>
          </a:bodyPr>
          <a:lstStyle>
            <a:lvl1pPr>
              <a:defRPr sz="3600"/>
            </a:lvl1pPr>
          </a:lstStyle>
          <a:p>
            <a:r>
              <a:rPr lang="en-GB" dirty="0"/>
              <a:t>Click to edit Master title style</a:t>
            </a:r>
            <a:endParaRPr lang="en-US" dirty="0"/>
          </a:p>
        </p:txBody>
      </p:sp>
      <p:sp>
        <p:nvSpPr>
          <p:cNvPr id="3" name="Content Placeholder 2"/>
          <p:cNvSpPr>
            <a:spLocks noGrp="1"/>
          </p:cNvSpPr>
          <p:nvPr>
            <p:ph idx="1"/>
          </p:nvPr>
        </p:nvSpPr>
        <p:spPr>
          <a:xfrm>
            <a:off x="628650" y="1535185"/>
            <a:ext cx="7886700" cy="44964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49892C67-ED87-BB46-A282-637BF8F94C5F}" type="datetimeFigureOut">
              <a:rPr lang="en-GH" smtClean="0"/>
              <a:t>09/12/2021</a:t>
            </a:fld>
            <a:endParaRPr lang="en-GH"/>
          </a:p>
        </p:txBody>
      </p:sp>
      <p:sp>
        <p:nvSpPr>
          <p:cNvPr id="6" name="Slide Number Placeholder 5"/>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1832406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2405C9-A307-9542-A968-55D4C3E37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2" y="-1"/>
            <a:ext cx="9140638" cy="6860523"/>
          </a:xfrm>
          <a:prstGeom prst="rect">
            <a:avLst/>
          </a:prstGeom>
        </p:spPr>
      </p:pic>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892C67-ED87-BB46-A282-637BF8F94C5F}" type="datetimeFigureOut">
              <a:rPr lang="en-GH" smtClean="0"/>
              <a:t>09/12/2021</a:t>
            </a:fld>
            <a:endParaRPr lang="en-GH"/>
          </a:p>
        </p:txBody>
      </p:sp>
      <p:sp>
        <p:nvSpPr>
          <p:cNvPr id="6" name="Slide Number Placeholder 5"/>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4274800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D5AEC9-1B95-2940-933F-6421744C0A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9892C67-ED87-BB46-A282-637BF8F94C5F}" type="datetimeFigureOut">
              <a:rPr lang="en-GH" smtClean="0"/>
              <a:t>09/12/2021</a:t>
            </a:fld>
            <a:endParaRPr lang="en-GH"/>
          </a:p>
        </p:txBody>
      </p:sp>
      <p:sp>
        <p:nvSpPr>
          <p:cNvPr id="7" name="Slide Number Placeholder 6"/>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374415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473D758-6EF1-F848-8F43-E13E8B9548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Title 1"/>
          <p:cNvSpPr>
            <a:spLocks noGrp="1"/>
          </p:cNvSpPr>
          <p:nvPr>
            <p:ph type="title"/>
          </p:nvPr>
        </p:nvSpPr>
        <p:spPr>
          <a:xfrm>
            <a:off x="629841" y="365127"/>
            <a:ext cx="7886700" cy="758998"/>
          </a:xfrm>
        </p:spPr>
        <p:txBody>
          <a:bodyPr/>
          <a:lstStyle/>
          <a:p>
            <a:r>
              <a:rPr lang="en-GB" dirty="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9892C67-ED87-BB46-A282-637BF8F94C5F}" type="datetimeFigureOut">
              <a:rPr lang="en-GH" smtClean="0"/>
              <a:t>09/12/2021</a:t>
            </a:fld>
            <a:endParaRPr lang="en-GH"/>
          </a:p>
        </p:txBody>
      </p:sp>
      <p:sp>
        <p:nvSpPr>
          <p:cNvPr id="9" name="Slide Number Placeholder 8"/>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575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9CFAC8-F2AF-2743-8263-78B28FE325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9892C67-ED87-BB46-A282-637BF8F94C5F}" type="datetimeFigureOut">
              <a:rPr lang="en-GH" smtClean="0"/>
              <a:t>09/12/2021</a:t>
            </a:fld>
            <a:endParaRPr lang="en-GH"/>
          </a:p>
        </p:txBody>
      </p:sp>
      <p:sp>
        <p:nvSpPr>
          <p:cNvPr id="5" name="Slide Number Placeholder 4"/>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2725283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C7A5FC-85D4-354D-911F-ECA34A3ACD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Date Placeholder 1"/>
          <p:cNvSpPr>
            <a:spLocks noGrp="1"/>
          </p:cNvSpPr>
          <p:nvPr>
            <p:ph type="dt" sz="half" idx="10"/>
          </p:nvPr>
        </p:nvSpPr>
        <p:spPr/>
        <p:txBody>
          <a:bodyPr/>
          <a:lstStyle/>
          <a:p>
            <a:fld id="{49892C67-ED87-BB46-A282-637BF8F94C5F}" type="datetimeFigureOut">
              <a:rPr lang="en-GH" smtClean="0"/>
              <a:t>09/12/2021</a:t>
            </a:fld>
            <a:endParaRPr lang="en-GH"/>
          </a:p>
        </p:txBody>
      </p:sp>
      <p:sp>
        <p:nvSpPr>
          <p:cNvPr id="4" name="Slide Number Placeholder 3"/>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378967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C7A5FC-85D4-354D-911F-ECA34A3ACD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Date Placeholder 1"/>
          <p:cNvSpPr>
            <a:spLocks noGrp="1"/>
          </p:cNvSpPr>
          <p:nvPr>
            <p:ph type="dt" sz="half" idx="10"/>
          </p:nvPr>
        </p:nvSpPr>
        <p:spPr/>
        <p:txBody>
          <a:bodyPr/>
          <a:lstStyle/>
          <a:p>
            <a:fld id="{49892C67-ED87-BB46-A282-637BF8F94C5F}" type="datetimeFigureOut">
              <a:rPr lang="en-GH" smtClean="0"/>
              <a:t>09/12/2021</a:t>
            </a:fld>
            <a:endParaRPr lang="en-GH"/>
          </a:p>
        </p:txBody>
      </p:sp>
      <p:sp>
        <p:nvSpPr>
          <p:cNvPr id="4" name="Slide Number Placeholder 3"/>
          <p:cNvSpPr>
            <a:spLocks noGrp="1"/>
          </p:cNvSpPr>
          <p:nvPr>
            <p:ph type="sldNum" sz="quarter" idx="12"/>
          </p:nvPr>
        </p:nvSpPr>
        <p:spPr/>
        <p:txBody>
          <a:bodyPr/>
          <a:lstStyle/>
          <a:p>
            <a:fld id="{766C0610-E94C-104E-A169-BF921F7D70E1}" type="slidenum">
              <a:rPr lang="en-GH" smtClean="0"/>
              <a:t>‹#›</a:t>
            </a:fld>
            <a:endParaRPr lang="en-GH"/>
          </a:p>
        </p:txBody>
      </p:sp>
      <p:pic>
        <p:nvPicPr>
          <p:cNvPr id="8" name="Picture 7">
            <a:extLst>
              <a:ext uri="{FF2B5EF4-FFF2-40B4-BE49-F238E27FC236}">
                <a16:creationId xmlns:a16="http://schemas.microsoft.com/office/drawing/2014/main" id="{1C460FD1-E218-9A42-935B-5F6A87C666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22408" y="850018"/>
            <a:ext cx="6699184" cy="4734464"/>
          </a:xfrm>
          <a:prstGeom prst="rect">
            <a:avLst/>
          </a:prstGeom>
        </p:spPr>
      </p:pic>
    </p:spTree>
    <p:extLst>
      <p:ext uri="{BB962C8B-B14F-4D97-AF65-F5344CB8AC3E}">
        <p14:creationId xmlns:p14="http://schemas.microsoft.com/office/powerpoint/2010/main" val="1136438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037C380-8BE8-964E-9A00-B9B742B431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9892C67-ED87-BB46-A282-637BF8F94C5F}" type="datetimeFigureOut">
              <a:rPr lang="en-GH" smtClean="0"/>
              <a:t>09/12/2021</a:t>
            </a:fld>
            <a:endParaRPr lang="en-GH"/>
          </a:p>
        </p:txBody>
      </p:sp>
      <p:sp>
        <p:nvSpPr>
          <p:cNvPr id="7" name="Slide Number Placeholder 6"/>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363076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79A1BE-E921-384C-8AFC-B56AF6D90A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9892C67-ED87-BB46-A282-637BF8F94C5F}" type="datetimeFigureOut">
              <a:rPr lang="en-GH" smtClean="0"/>
              <a:t>09/12/2021</a:t>
            </a:fld>
            <a:endParaRPr lang="en-GH"/>
          </a:p>
        </p:txBody>
      </p:sp>
      <p:sp>
        <p:nvSpPr>
          <p:cNvPr id="7" name="Slide Number Placeholder 6"/>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565127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446C14-7F04-B340-BC32-B218EABC76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523"/>
            <a:ext cx="9144000" cy="6863046"/>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9892C67-ED87-BB46-A282-637BF8F94C5F}" type="datetimeFigureOut">
              <a:rPr lang="en-GH" smtClean="0"/>
              <a:t>09/12/2021</a:t>
            </a:fld>
            <a:endParaRPr lang="en-GH"/>
          </a:p>
        </p:txBody>
      </p:sp>
      <p:sp>
        <p:nvSpPr>
          <p:cNvPr id="6" name="Slide Number Placeholder 5"/>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3139648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5CD627A-5609-7149-A4AC-80C7083037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2" y="-1"/>
            <a:ext cx="9140638" cy="6860523"/>
          </a:xfrm>
          <a:prstGeom prst="rect">
            <a:avLst/>
          </a:prstGeom>
        </p:spPr>
      </p:pic>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9892C67-ED87-BB46-A282-637BF8F94C5F}" type="datetimeFigureOut">
              <a:rPr lang="en-GH" smtClean="0"/>
              <a:t>09/12/2021</a:t>
            </a:fld>
            <a:endParaRPr lang="en-GH"/>
          </a:p>
        </p:txBody>
      </p:sp>
      <p:sp>
        <p:nvSpPr>
          <p:cNvPr id="6" name="Slide Number Placeholder 5"/>
          <p:cNvSpPr>
            <a:spLocks noGrp="1"/>
          </p:cNvSpPr>
          <p:nvPr>
            <p:ph type="sldNum" sz="quarter" idx="12"/>
          </p:nvPr>
        </p:nvSpPr>
        <p:spPr/>
        <p:txBody>
          <a:bodyPr/>
          <a:lstStyle/>
          <a:p>
            <a:fld id="{766C0610-E94C-104E-A169-BF921F7D70E1}" type="slidenum">
              <a:rPr lang="en-GH" smtClean="0"/>
              <a:t>‹#›</a:t>
            </a:fld>
            <a:endParaRPr lang="en-GH"/>
          </a:p>
        </p:txBody>
      </p:sp>
    </p:spTree>
    <p:extLst>
      <p:ext uri="{BB962C8B-B14F-4D97-AF65-F5344CB8AC3E}">
        <p14:creationId xmlns:p14="http://schemas.microsoft.com/office/powerpoint/2010/main" val="616551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5060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628650" y="1535185"/>
            <a:ext cx="7886700" cy="464177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6282830" y="6356351"/>
            <a:ext cx="1006679" cy="365125"/>
          </a:xfrm>
          <a:prstGeom prst="rect">
            <a:avLst/>
          </a:prstGeom>
        </p:spPr>
        <p:txBody>
          <a:bodyPr vert="horz" lIns="91440" tIns="45720" rIns="91440" bIns="45720" rtlCol="0" anchor="ctr"/>
          <a:lstStyle>
            <a:lvl1pPr algn="l">
              <a:defRPr sz="1200">
                <a:solidFill>
                  <a:schemeClr val="tx1">
                    <a:tint val="75000"/>
                  </a:schemeClr>
                </a:solidFill>
                <a:latin typeface="Montserrat" pitchFamily="2" charset="77"/>
              </a:defRPr>
            </a:lvl1pPr>
          </a:lstStyle>
          <a:p>
            <a:fld id="{49892C67-ED87-BB46-A282-637BF8F94C5F}" type="datetimeFigureOut">
              <a:rPr lang="en-GH" smtClean="0"/>
              <a:pPr/>
              <a:t>09/12/2021</a:t>
            </a:fld>
            <a:endParaRPr lang="en-GH" dirty="0"/>
          </a:p>
        </p:txBody>
      </p:sp>
      <p:sp>
        <p:nvSpPr>
          <p:cNvPr id="6" name="Slide Number Placeholder 5"/>
          <p:cNvSpPr>
            <a:spLocks noGrp="1"/>
          </p:cNvSpPr>
          <p:nvPr>
            <p:ph type="sldNum" sz="quarter" idx="4"/>
          </p:nvPr>
        </p:nvSpPr>
        <p:spPr>
          <a:xfrm>
            <a:off x="7508672" y="6356351"/>
            <a:ext cx="1006678" cy="365125"/>
          </a:xfrm>
          <a:prstGeom prst="rect">
            <a:avLst/>
          </a:prstGeom>
        </p:spPr>
        <p:txBody>
          <a:bodyPr vert="horz" lIns="91440" tIns="45720" rIns="91440" bIns="45720" rtlCol="0" anchor="ctr"/>
          <a:lstStyle>
            <a:lvl1pPr algn="r">
              <a:defRPr sz="1200">
                <a:solidFill>
                  <a:schemeClr val="tx1">
                    <a:tint val="75000"/>
                  </a:schemeClr>
                </a:solidFill>
                <a:latin typeface="Montserrat" pitchFamily="2" charset="77"/>
              </a:defRPr>
            </a:lvl1pPr>
          </a:lstStyle>
          <a:p>
            <a:fld id="{766C0610-E94C-104E-A169-BF921F7D70E1}" type="slidenum">
              <a:rPr lang="en-GH" smtClean="0"/>
              <a:pPr/>
              <a:t>‹#›</a:t>
            </a:fld>
            <a:endParaRPr lang="en-GH" dirty="0"/>
          </a:p>
        </p:txBody>
      </p:sp>
    </p:spTree>
    <p:extLst>
      <p:ext uri="{BB962C8B-B14F-4D97-AF65-F5344CB8AC3E}">
        <p14:creationId xmlns:p14="http://schemas.microsoft.com/office/powerpoint/2010/main" val="1594777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3600" b="1" i="0" kern="1200">
          <a:solidFill>
            <a:srgbClr val="002060"/>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iucn.org/commissions/species-survival-commissi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t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t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iucn.org/news/gender/202001/gender-and-environment-what-are-barriers-gender-equality-sustainable-ecosystem-management" TargetMode="External"/><Relationship Id="rId7" Type="http://schemas.openxmlformats.org/officeDocument/2006/relationships/hyperlink" Target="https://www.iied.org/role-influence-impact-women-biodiversity-conservation" TargetMode="External"/><Relationship Id="rId2" Type="http://schemas.openxmlformats.org/officeDocument/2006/relationships/hyperlink" Target="https://blogs.afdb.org/climate-change-africa/why-should-biodiversity-be-africa%E2%80%99s-top-priority-279" TargetMode="External"/><Relationship Id="rId1" Type="http://schemas.openxmlformats.org/officeDocument/2006/relationships/slideLayout" Target="../slideLayouts/slideLayout6.xml"/><Relationship Id="rId6" Type="http://schemas.openxmlformats.org/officeDocument/2006/relationships/hyperlink" Target="https://racetozero.unfccc.int/why-women-have-an-essential-role-in-biodiversity-conservation/" TargetMode="External"/><Relationship Id="rId5" Type="http://schemas.openxmlformats.org/officeDocument/2006/relationships/hyperlink" Target="http://wedo.org/wp-content/uploads/Gender_and_Biodiversity_WEDO.pdf" TargetMode="External"/><Relationship Id="rId4" Type="http://schemas.openxmlformats.org/officeDocument/2006/relationships/hyperlink" Target="https://www.unep.org/unepmap/news/news/IDB2021-gender-based-approach-biodiversity-mediterranean"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BES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0305" y="141492"/>
            <a:ext cx="980498" cy="9843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a:srcRect l="5041" t="29446" r="5483" b="32609"/>
          <a:stretch/>
        </p:blipFill>
        <p:spPr>
          <a:xfrm>
            <a:off x="37139" y="274656"/>
            <a:ext cx="2534702" cy="674257"/>
          </a:xfrm>
          <a:prstGeom prst="rect">
            <a:avLst/>
          </a:prstGeom>
        </p:spPr>
      </p:pic>
      <p:pic>
        <p:nvPicPr>
          <p:cNvPr id="4" name="Picture 3"/>
          <p:cNvPicPr>
            <a:picLocks noChangeAspect="1"/>
          </p:cNvPicPr>
          <p:nvPr/>
        </p:nvPicPr>
        <p:blipFill rotWithShape="1">
          <a:blip r:embed="rId4"/>
          <a:srcRect t="16238" b="19712"/>
          <a:stretch/>
        </p:blipFill>
        <p:spPr>
          <a:xfrm>
            <a:off x="3906406" y="264770"/>
            <a:ext cx="1845397" cy="655782"/>
          </a:xfrm>
          <a:prstGeom prst="rect">
            <a:avLst/>
          </a:prstGeom>
        </p:spPr>
      </p:pic>
      <p:sp>
        <p:nvSpPr>
          <p:cNvPr id="5" name="TextBox 4"/>
          <p:cNvSpPr txBox="1"/>
          <p:nvPr/>
        </p:nvSpPr>
        <p:spPr>
          <a:xfrm>
            <a:off x="754380" y="1539240"/>
            <a:ext cx="7554194" cy="646331"/>
          </a:xfrm>
          <a:prstGeom prst="rect">
            <a:avLst/>
          </a:prstGeom>
          <a:noFill/>
        </p:spPr>
        <p:txBody>
          <a:bodyPr wrap="square" rtlCol="0">
            <a:spAutoFit/>
          </a:bodyPr>
          <a:lstStyle/>
          <a:p>
            <a:pPr algn="ctr"/>
            <a:r>
              <a:rPr lang="en-GB" b="1" dirty="0">
                <a:latin typeface="Century Gothic" panose="020B0502020202020204" pitchFamily="34" charset="0"/>
                <a:cs typeface="Segoe UI" panose="020B0502040204020203" pitchFamily="34" charset="0"/>
              </a:rPr>
              <a:t>CONSERVING AQUATIC BIODIVERSITY IN AFRICAN BLUE ECONOMY</a:t>
            </a:r>
          </a:p>
          <a:p>
            <a:pPr algn="ctr"/>
            <a:r>
              <a:rPr lang="en-GB" b="1" dirty="0">
                <a:latin typeface="Century Gothic" panose="020B0502020202020204" pitchFamily="34" charset="0"/>
                <a:cs typeface="Segoe UI" panose="020B0502040204020203" pitchFamily="34" charset="0"/>
              </a:rPr>
              <a:t>INCEPTION MEETING</a:t>
            </a:r>
          </a:p>
        </p:txBody>
      </p:sp>
      <p:sp>
        <p:nvSpPr>
          <p:cNvPr id="8" name="TextBox 7"/>
          <p:cNvSpPr txBox="1"/>
          <p:nvPr/>
        </p:nvSpPr>
        <p:spPr>
          <a:xfrm>
            <a:off x="441960" y="2766010"/>
            <a:ext cx="8173140" cy="1569660"/>
          </a:xfrm>
          <a:prstGeom prst="rect">
            <a:avLst/>
          </a:prstGeom>
          <a:noFill/>
        </p:spPr>
        <p:txBody>
          <a:bodyPr wrap="square" rtlCol="0">
            <a:spAutoFit/>
          </a:bodyPr>
          <a:lstStyle/>
          <a:p>
            <a:pPr algn="ctr"/>
            <a:r>
              <a:rPr lang="en-GB" sz="3200" b="1" dirty="0">
                <a:latin typeface="Century Gothic" panose="020B0502020202020204" pitchFamily="34" charset="0"/>
                <a:cs typeface="Segoe UI" panose="020B0502040204020203" pitchFamily="34" charset="0"/>
              </a:rPr>
              <a:t>ROLE OF WOMEN IN CONSERVATION OF AQUATIC BIODIVERSITY AND ECOSYSTEMS</a:t>
            </a:r>
          </a:p>
        </p:txBody>
      </p:sp>
      <p:sp>
        <p:nvSpPr>
          <p:cNvPr id="9" name="TextBox 8"/>
          <p:cNvSpPr txBox="1"/>
          <p:nvPr/>
        </p:nvSpPr>
        <p:spPr>
          <a:xfrm>
            <a:off x="971551" y="4972050"/>
            <a:ext cx="7098990" cy="1138773"/>
          </a:xfrm>
          <a:prstGeom prst="rect">
            <a:avLst/>
          </a:prstGeom>
          <a:noFill/>
        </p:spPr>
        <p:txBody>
          <a:bodyPr wrap="square" rtlCol="0">
            <a:spAutoFit/>
          </a:bodyPr>
          <a:lstStyle/>
          <a:p>
            <a:pPr algn="ctr"/>
            <a:r>
              <a:rPr lang="en-GB" sz="2000" b="1" dirty="0">
                <a:latin typeface="Century Gothic" panose="020B0502020202020204" pitchFamily="34" charset="0"/>
              </a:rPr>
              <a:t>By: DR. ALBERTA A. SAGOE</a:t>
            </a:r>
          </a:p>
          <a:p>
            <a:pPr algn="ctr"/>
            <a:r>
              <a:rPr lang="en-GB" sz="1600" dirty="0">
                <a:latin typeface="Century Gothic" panose="020B0502020202020204" pitchFamily="34" charset="0"/>
              </a:rPr>
              <a:t>Centre for Coastal Management – Africa Centre of Excellence in Coastal Resilience University of Cape Coast</a:t>
            </a:r>
          </a:p>
          <a:p>
            <a:pPr algn="ctr"/>
            <a:r>
              <a:rPr lang="en-GB" sz="1600" dirty="0">
                <a:latin typeface="Century Gothic" panose="020B0502020202020204" pitchFamily="34" charset="0"/>
              </a:rPr>
              <a:t>10/12/2021, </a:t>
            </a:r>
            <a:r>
              <a:rPr lang="en-GB" sz="1600" dirty="0" err="1">
                <a:latin typeface="Century Gothic" panose="020B0502020202020204" pitchFamily="34" charset="0"/>
              </a:rPr>
              <a:t>Naivasha</a:t>
            </a:r>
            <a:r>
              <a:rPr lang="en-GB" sz="1600" dirty="0">
                <a:latin typeface="Century Gothic" panose="020B0502020202020204" pitchFamily="34" charset="0"/>
              </a:rPr>
              <a:t> - Kenya </a:t>
            </a:r>
          </a:p>
        </p:txBody>
      </p:sp>
      <p:pic>
        <p:nvPicPr>
          <p:cNvPr id="12" name="Picture 11"/>
          <p:cNvPicPr>
            <a:picLocks noChangeAspect="1"/>
          </p:cNvPicPr>
          <p:nvPr/>
        </p:nvPicPr>
        <p:blipFill>
          <a:blip r:embed="rId5"/>
          <a:stretch>
            <a:fillRect/>
          </a:stretch>
        </p:blipFill>
        <p:spPr>
          <a:xfrm>
            <a:off x="5910267" y="264770"/>
            <a:ext cx="2998851" cy="694031"/>
          </a:xfrm>
          <a:prstGeom prst="rect">
            <a:avLst/>
          </a:prstGeom>
        </p:spPr>
      </p:pic>
    </p:spTree>
    <p:extLst>
      <p:ext uri="{BB962C8B-B14F-4D97-AF65-F5344CB8AC3E}">
        <p14:creationId xmlns:p14="http://schemas.microsoft.com/office/powerpoint/2010/main" val="3380973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295055DE-4F95-40D3-A581-D1DE5A66E652}"/>
              </a:ext>
            </a:extLst>
          </p:cNvPr>
          <p:cNvCxnSpPr>
            <a:cxnSpLocks/>
          </p:cNvCxnSpPr>
          <p:nvPr/>
        </p:nvCxnSpPr>
        <p:spPr>
          <a:xfrm flipV="1">
            <a:off x="3276601" y="1533223"/>
            <a:ext cx="700838" cy="223187"/>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40" name="Content Placeholder 3">
            <a:extLst>
              <a:ext uri="{FF2B5EF4-FFF2-40B4-BE49-F238E27FC236}">
                <a16:creationId xmlns:a16="http://schemas.microsoft.com/office/drawing/2014/main" id="{97F6F439-90FD-49AE-AFE4-20B5236A0EEF}"/>
              </a:ext>
            </a:extLst>
          </p:cNvPr>
          <p:cNvGraphicFramePr>
            <a:graphicFrameLocks/>
          </p:cNvGraphicFramePr>
          <p:nvPr>
            <p:extLst>
              <p:ext uri="{D42A27DB-BD31-4B8C-83A1-F6EECF244321}">
                <p14:modId xmlns:p14="http://schemas.microsoft.com/office/powerpoint/2010/main" val="3322670080"/>
              </p:ext>
            </p:extLst>
          </p:nvPr>
        </p:nvGraphicFramePr>
        <p:xfrm>
          <a:off x="-65313" y="1077686"/>
          <a:ext cx="8926284" cy="5013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D33BC3F-C73D-3340-937F-29DBA9F958CA}"/>
              </a:ext>
            </a:extLst>
          </p:cNvPr>
          <p:cNvSpPr txBox="1"/>
          <p:nvPr/>
        </p:nvSpPr>
        <p:spPr>
          <a:xfrm>
            <a:off x="2699657" y="265055"/>
            <a:ext cx="3726827" cy="584775"/>
          </a:xfrm>
          <a:prstGeom prst="rect">
            <a:avLst/>
          </a:prstGeom>
          <a:noFill/>
        </p:spPr>
        <p:txBody>
          <a:bodyPr wrap="square" rtlCol="0">
            <a:spAutoFit/>
          </a:bodyPr>
          <a:lstStyle/>
          <a:p>
            <a:pPr algn="ctr"/>
            <a:r>
              <a:rPr lang="en-GH" sz="3200" b="1" dirty="0">
                <a:latin typeface="Century Gothic" panose="020B0502020202020204" pitchFamily="34" charset="0"/>
              </a:rPr>
              <a:t>OUTLINE</a:t>
            </a:r>
          </a:p>
        </p:txBody>
      </p:sp>
    </p:spTree>
    <p:extLst>
      <p:ext uri="{BB962C8B-B14F-4D97-AF65-F5344CB8AC3E}">
        <p14:creationId xmlns:p14="http://schemas.microsoft.com/office/powerpoint/2010/main" val="1168980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27E7F-A9BE-934B-8C83-4508C603A816}"/>
              </a:ext>
            </a:extLst>
          </p:cNvPr>
          <p:cNvSpPr>
            <a:spLocks noGrp="1"/>
          </p:cNvSpPr>
          <p:nvPr>
            <p:ph type="title"/>
          </p:nvPr>
        </p:nvSpPr>
        <p:spPr/>
        <p:txBody>
          <a:bodyPr/>
          <a:lstStyle/>
          <a:p>
            <a:r>
              <a:rPr lang="en-GH" dirty="0"/>
              <a:t>Introduction</a:t>
            </a:r>
          </a:p>
        </p:txBody>
      </p:sp>
      <p:sp>
        <p:nvSpPr>
          <p:cNvPr id="3" name="Content Placeholder 2">
            <a:extLst>
              <a:ext uri="{FF2B5EF4-FFF2-40B4-BE49-F238E27FC236}">
                <a16:creationId xmlns:a16="http://schemas.microsoft.com/office/drawing/2014/main" id="{D2BABD53-7F35-6F4F-946F-70CCF43EA0E8}"/>
              </a:ext>
            </a:extLst>
          </p:cNvPr>
          <p:cNvSpPr>
            <a:spLocks noGrp="1"/>
          </p:cNvSpPr>
          <p:nvPr>
            <p:ph idx="1"/>
          </p:nvPr>
        </p:nvSpPr>
        <p:spPr>
          <a:xfrm>
            <a:off x="387485" y="1420663"/>
            <a:ext cx="8032615" cy="777239"/>
          </a:xfrm>
        </p:spPr>
        <p:txBody>
          <a:bodyPr>
            <a:normAutofit lnSpcReduction="10000"/>
          </a:bodyPr>
          <a:lstStyle/>
          <a:p>
            <a:pPr marL="0" indent="0">
              <a:buNone/>
            </a:pPr>
            <a:r>
              <a:rPr lang="en-GH" dirty="0">
                <a:latin typeface="Century Gothic" panose="020B0502020202020204" pitchFamily="34" charset="0"/>
              </a:rPr>
              <a:t>Importance of aquatic biodiversity and </a:t>
            </a:r>
            <a:r>
              <a:rPr lang="en-GH" dirty="0" smtClean="0">
                <a:latin typeface="Century Gothic" panose="020B0502020202020204" pitchFamily="34" charset="0"/>
              </a:rPr>
              <a:t>ecosystems</a:t>
            </a:r>
            <a:endParaRPr lang="en-GH" dirty="0">
              <a:latin typeface="Century Gothic" panose="020B0502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415" y="4684514"/>
            <a:ext cx="2472065" cy="1554018"/>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0050" b="12279"/>
          <a:stretch/>
        </p:blipFill>
        <p:spPr>
          <a:xfrm>
            <a:off x="4829945" y="4680698"/>
            <a:ext cx="1296535" cy="1537222"/>
          </a:xfrm>
          <a:prstGeom prst="rect">
            <a:avLst/>
          </a:prstGeom>
        </p:spPr>
      </p:pic>
      <p:pic>
        <p:nvPicPr>
          <p:cNvPr id="5" name="Picture 4"/>
          <p:cNvPicPr>
            <a:picLocks noChangeAspect="1"/>
          </p:cNvPicPr>
          <p:nvPr/>
        </p:nvPicPr>
        <p:blipFill>
          <a:blip r:embed="rId4"/>
          <a:stretch>
            <a:fillRect/>
          </a:stretch>
        </p:blipFill>
        <p:spPr>
          <a:xfrm>
            <a:off x="3212576" y="4701310"/>
            <a:ext cx="1481344" cy="1537222"/>
          </a:xfrm>
          <a:prstGeom prst="rect">
            <a:avLst/>
          </a:prstGeom>
        </p:spPr>
      </p:pic>
      <p:pic>
        <p:nvPicPr>
          <p:cNvPr id="7" name="Picture 6"/>
          <p:cNvPicPr>
            <a:picLocks noChangeAspect="1"/>
          </p:cNvPicPr>
          <p:nvPr/>
        </p:nvPicPr>
        <p:blipFill>
          <a:blip r:embed="rId5"/>
          <a:stretch>
            <a:fillRect/>
          </a:stretch>
        </p:blipFill>
        <p:spPr>
          <a:xfrm>
            <a:off x="6301740" y="4705126"/>
            <a:ext cx="2286000" cy="1512794"/>
          </a:xfrm>
          <a:prstGeom prst="rect">
            <a:avLst/>
          </a:prstGeom>
        </p:spPr>
      </p:pic>
      <p:sp>
        <p:nvSpPr>
          <p:cNvPr id="8" name="Rectangle 7"/>
          <p:cNvSpPr/>
          <p:nvPr/>
        </p:nvSpPr>
        <p:spPr>
          <a:xfrm>
            <a:off x="261257" y="2110741"/>
            <a:ext cx="8605614" cy="2677656"/>
          </a:xfrm>
          <a:prstGeom prst="rect">
            <a:avLst/>
          </a:prstGeom>
        </p:spPr>
        <p:txBody>
          <a:bodyPr wrap="square">
            <a:spAutoFit/>
          </a:bodyPr>
          <a:lstStyle/>
          <a:p>
            <a:pPr marL="285750" indent="-285750">
              <a:buFont typeface="Arial" panose="020B0604020202020204" pitchFamily="34" charset="0"/>
              <a:buChar char="•"/>
            </a:pPr>
            <a:r>
              <a:rPr lang="en-GB" sz="2400" dirty="0" smtClean="0">
                <a:solidFill>
                  <a:srgbClr val="232323"/>
                </a:solidFill>
                <a:latin typeface="Century Gothic" panose="020B0502020202020204" pitchFamily="34" charset="0"/>
              </a:rPr>
              <a:t>Human life has been </a:t>
            </a:r>
            <a:r>
              <a:rPr lang="en-GB" sz="2400" dirty="0">
                <a:solidFill>
                  <a:srgbClr val="232323"/>
                </a:solidFill>
                <a:latin typeface="Century Gothic" panose="020B0502020202020204" pitchFamily="34" charset="0"/>
              </a:rPr>
              <a:t>closely</a:t>
            </a:r>
            <a:r>
              <a:rPr lang="en-GB" sz="2400" dirty="0" smtClean="0">
                <a:solidFill>
                  <a:srgbClr val="232323"/>
                </a:solidFill>
                <a:latin typeface="Century Gothic" panose="020B0502020202020204" pitchFamily="34" charset="0"/>
              </a:rPr>
              <a:t> associated with the water bodies since the ancient times. </a:t>
            </a:r>
          </a:p>
          <a:p>
            <a:pPr marL="285750" indent="-285750">
              <a:buFont typeface="Arial" panose="020B0604020202020204" pitchFamily="34" charset="0"/>
              <a:buChar char="•"/>
            </a:pPr>
            <a:r>
              <a:rPr lang="en-GB" sz="2400" dirty="0" smtClean="0">
                <a:latin typeface="Century Gothic" panose="020B0502020202020204" pitchFamily="34" charset="0"/>
              </a:rPr>
              <a:t>Aquatic and marine resources play a crucial role in supporting an array of economic sectors that provide livelihoods and employment opportunities: Fisheries and aquaculture, Tourism, Oil and Gas exploitation, Maritime transportation, Pharmaceuticals, Mining </a:t>
            </a:r>
          </a:p>
        </p:txBody>
      </p:sp>
    </p:spTree>
    <p:extLst>
      <p:ext uri="{BB962C8B-B14F-4D97-AF65-F5344CB8AC3E}">
        <p14:creationId xmlns:p14="http://schemas.microsoft.com/office/powerpoint/2010/main" val="3428231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27E7F-A9BE-934B-8C83-4508C603A816}"/>
              </a:ext>
            </a:extLst>
          </p:cNvPr>
          <p:cNvSpPr>
            <a:spLocks noGrp="1"/>
          </p:cNvSpPr>
          <p:nvPr>
            <p:ph type="title"/>
          </p:nvPr>
        </p:nvSpPr>
        <p:spPr>
          <a:xfrm>
            <a:off x="587829" y="517526"/>
            <a:ext cx="7927521" cy="745217"/>
          </a:xfrm>
        </p:spPr>
        <p:txBody>
          <a:bodyPr/>
          <a:lstStyle/>
          <a:p>
            <a:r>
              <a:rPr lang="en-GH" sz="2800" dirty="0" smtClean="0">
                <a:latin typeface="Century Gothic" panose="020B0502020202020204" pitchFamily="34" charset="0"/>
              </a:rPr>
              <a:t>The </a:t>
            </a:r>
            <a:r>
              <a:rPr lang="en-GH" sz="2800" dirty="0">
                <a:latin typeface="Century Gothic" panose="020B0502020202020204" pitchFamily="34" charset="0"/>
              </a:rPr>
              <a:t>need for conserving aquatic biodiversity and ecosyst</a:t>
            </a:r>
            <a:r>
              <a:rPr lang="en-GB" sz="2800" dirty="0">
                <a:latin typeface="Century Gothic" panose="020B0502020202020204" pitchFamily="34" charset="0"/>
              </a:rPr>
              <a:t>ems</a:t>
            </a:r>
            <a:r>
              <a:rPr lang="en-GH" dirty="0">
                <a:latin typeface="Century Gothic" panose="020B0502020202020204" pitchFamily="34" charset="0"/>
              </a:rPr>
              <a:t/>
            </a:r>
            <a:br>
              <a:rPr lang="en-GH" dirty="0">
                <a:latin typeface="Century Gothic" panose="020B0502020202020204" pitchFamily="34" charset="0"/>
              </a:rPr>
            </a:br>
            <a:r>
              <a:rPr lang="en-GB" dirty="0" smtClean="0"/>
              <a:t> </a:t>
            </a:r>
            <a:endParaRPr lang="en-GH" dirty="0"/>
          </a:p>
        </p:txBody>
      </p:sp>
      <p:sp>
        <p:nvSpPr>
          <p:cNvPr id="4" name="Rectangle 3"/>
          <p:cNvSpPr/>
          <p:nvPr/>
        </p:nvSpPr>
        <p:spPr>
          <a:xfrm>
            <a:off x="53831" y="1262743"/>
            <a:ext cx="5661169" cy="3170099"/>
          </a:xfrm>
          <a:prstGeom prst="rect">
            <a:avLst/>
          </a:prstGeom>
        </p:spPr>
        <p:txBody>
          <a:bodyPr wrap="square">
            <a:spAutoFit/>
          </a:bodyPr>
          <a:lstStyle/>
          <a:p>
            <a:pPr marL="285750" indent="-285750">
              <a:buFont typeface="Arial" panose="020B0604020202020204" pitchFamily="34" charset="0"/>
              <a:buChar char="•"/>
            </a:pPr>
            <a:r>
              <a:rPr lang="en-GB" sz="2000" dirty="0" smtClean="0">
                <a:solidFill>
                  <a:srgbClr val="232323"/>
                </a:solidFill>
                <a:latin typeface="Century Gothic" panose="020B0502020202020204" pitchFamily="34" charset="0"/>
              </a:rPr>
              <a:t>Aquatic ecosystems are highly vulnerable to various stressors stemming from human activities.</a:t>
            </a:r>
          </a:p>
          <a:p>
            <a:pPr marL="285750" indent="-285750">
              <a:buFont typeface="Arial" panose="020B0604020202020204" pitchFamily="34" charset="0"/>
              <a:buChar char="•"/>
            </a:pPr>
            <a:endParaRPr lang="en-GB" sz="2000" dirty="0" smtClean="0">
              <a:solidFill>
                <a:srgbClr val="232323"/>
              </a:solidFill>
              <a:latin typeface="Century Gothic" panose="020B0502020202020204" pitchFamily="34" charset="0"/>
            </a:endParaRPr>
          </a:p>
          <a:p>
            <a:pPr marL="285750" indent="-285750">
              <a:buFont typeface="Arial" panose="020B0604020202020204" pitchFamily="34" charset="0"/>
              <a:buChar char="•"/>
            </a:pPr>
            <a:r>
              <a:rPr lang="en-GB" sz="2000" dirty="0" smtClean="0">
                <a:latin typeface="Century Gothic" panose="020B0502020202020204" pitchFamily="34" charset="0"/>
              </a:rPr>
              <a:t>African countries are undergoing </a:t>
            </a:r>
            <a:r>
              <a:rPr lang="en-GB" sz="2000" dirty="0">
                <a:latin typeface="Century Gothic" panose="020B0502020202020204" pitchFamily="34" charset="0"/>
              </a:rPr>
              <a:t>rapid population growth, urbanization, coastward migration, and associated socioeconomic </a:t>
            </a:r>
            <a:r>
              <a:rPr lang="en-GB" sz="2000" dirty="0" smtClean="0">
                <a:latin typeface="Century Gothic" panose="020B0502020202020204" pitchFamily="34" charset="0"/>
              </a:rPr>
              <a:t>growth, causing dramatic </a:t>
            </a:r>
            <a:r>
              <a:rPr lang="en-GB" sz="2000" dirty="0">
                <a:latin typeface="Century Gothic" panose="020B0502020202020204" pitchFamily="34" charset="0"/>
              </a:rPr>
              <a:t>coastal change, with increased pressure on </a:t>
            </a:r>
            <a:r>
              <a:rPr lang="en-GB" sz="2000" dirty="0" smtClean="0">
                <a:latin typeface="Century Gothic" panose="020B0502020202020204" pitchFamily="34" charset="0"/>
              </a:rPr>
              <a:t>aquatic ecosystems.</a:t>
            </a:r>
          </a:p>
        </p:txBody>
      </p:sp>
      <p:pic>
        <p:nvPicPr>
          <p:cNvPr id="7" name="image8.png">
            <a:extLst>
              <a:ext uri="{FF2B5EF4-FFF2-40B4-BE49-F238E27FC236}">
                <a16:creationId xmlns:a16="http://schemas.microsoft.com/office/drawing/2014/main" id="{88EEB61C-A2CA-4016-9E42-FDC4E6313F4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a:xfrm>
            <a:off x="5714999" y="2959490"/>
            <a:ext cx="3379129" cy="1707892"/>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5E81C3B0-4FD3-4106-A783-DC12BEC79A01}"/>
              </a:ext>
            </a:extLst>
          </p:cNvPr>
          <p:cNvPicPr>
            <a:picLocks noChangeAspect="1"/>
          </p:cNvPicPr>
          <p:nvPr/>
        </p:nvPicPr>
        <p:blipFill>
          <a:blip r:embed="rId3"/>
          <a:stretch>
            <a:fillRect/>
          </a:stretch>
        </p:blipFill>
        <p:spPr>
          <a:xfrm>
            <a:off x="53831" y="4507719"/>
            <a:ext cx="2600302" cy="1760218"/>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4"/>
          <a:stretch>
            <a:fillRect/>
          </a:stretch>
        </p:blipFill>
        <p:spPr>
          <a:xfrm>
            <a:off x="5715000" y="1305492"/>
            <a:ext cx="3379128" cy="1586095"/>
          </a:xfrm>
          <a:prstGeom prst="rect">
            <a:avLst/>
          </a:prstGeom>
        </p:spPr>
      </p:pic>
      <p:pic>
        <p:nvPicPr>
          <p:cNvPr id="14" name="Picture 13"/>
          <p:cNvPicPr>
            <a:picLocks noChangeAspect="1"/>
          </p:cNvPicPr>
          <p:nvPr/>
        </p:nvPicPr>
        <p:blipFill>
          <a:blip r:embed="rId5"/>
          <a:stretch>
            <a:fillRect/>
          </a:stretch>
        </p:blipFill>
        <p:spPr>
          <a:xfrm>
            <a:off x="2748934" y="4557555"/>
            <a:ext cx="2966063" cy="1710381"/>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rotWithShape="1">
          <a:blip r:embed="rId6"/>
          <a:srcRect t="9343"/>
          <a:stretch/>
        </p:blipFill>
        <p:spPr>
          <a:xfrm>
            <a:off x="5715000" y="4735285"/>
            <a:ext cx="3347067" cy="1580222"/>
          </a:xfrm>
          <a:prstGeom prst="rect">
            <a:avLst/>
          </a:prstGeom>
        </p:spPr>
      </p:pic>
    </p:spTree>
    <p:extLst>
      <p:ext uri="{BB962C8B-B14F-4D97-AF65-F5344CB8AC3E}">
        <p14:creationId xmlns:p14="http://schemas.microsoft.com/office/powerpoint/2010/main" val="20285655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48344"/>
            <a:ext cx="7949293" cy="793722"/>
          </a:xfrm>
        </p:spPr>
        <p:txBody>
          <a:bodyPr/>
          <a:lstStyle/>
          <a:p>
            <a:r>
              <a:rPr lang="en-GH" sz="3200" dirty="0">
                <a:latin typeface="Century Gothic" panose="020B0502020202020204" pitchFamily="34" charset="0"/>
              </a:rPr>
              <a:t>The need for conserving aquatic biodiversity and ecosyst</a:t>
            </a:r>
            <a:r>
              <a:rPr lang="en-GB" sz="3200" dirty="0" smtClean="0">
                <a:latin typeface="Century Gothic" panose="020B0502020202020204" pitchFamily="34" charset="0"/>
              </a:rPr>
              <a:t>ems cont’d…</a:t>
            </a:r>
            <a:endParaRPr lang="en-GB" sz="3200" dirty="0"/>
          </a:p>
        </p:txBody>
      </p:sp>
      <p:pic>
        <p:nvPicPr>
          <p:cNvPr id="8" name="Picture 7">
            <a:extLst>
              <a:ext uri="{FF2B5EF4-FFF2-40B4-BE49-F238E27FC236}">
                <a16:creationId xmlns:a16="http://schemas.microsoft.com/office/drawing/2014/main" id="{3A27687E-8247-4808-87F3-B03B3C56B0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67" y="1461925"/>
            <a:ext cx="2780725" cy="1629618"/>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445235" y="1656318"/>
            <a:ext cx="1990382" cy="1240831"/>
          </a:xfrm>
          <a:prstGeom prst="rect">
            <a:avLst/>
          </a:prstGeom>
        </p:spPr>
      </p:pic>
      <p:pic>
        <p:nvPicPr>
          <p:cNvPr id="11" name="Picture 10">
            <a:extLst>
              <a:ext uri="{FF2B5EF4-FFF2-40B4-BE49-F238E27FC236}">
                <a16:creationId xmlns:a16="http://schemas.microsoft.com/office/drawing/2014/main" id="{4C073918-892D-4C57-AE33-E5E754DB58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2969" y="1491308"/>
            <a:ext cx="2474132" cy="1570851"/>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119742" y="3440785"/>
            <a:ext cx="8941100" cy="2677656"/>
          </a:xfrm>
          <a:prstGeom prst="rect">
            <a:avLst/>
          </a:prstGeom>
        </p:spPr>
        <p:txBody>
          <a:bodyPr wrap="square">
            <a:spAutoFit/>
          </a:bodyPr>
          <a:lstStyle/>
          <a:p>
            <a:pPr marL="285750" indent="-285750">
              <a:buFont typeface="Arial" panose="020B0604020202020204" pitchFamily="34" charset="0"/>
              <a:buChar char="•"/>
            </a:pPr>
            <a:r>
              <a:rPr lang="en-GB" sz="2800" dirty="0" smtClean="0">
                <a:latin typeface="Century Gothic" panose="020B0502020202020204" pitchFamily="34" charset="0"/>
                <a:ea typeface="Calibri" panose="020F0502020204030204" pitchFamily="34" charset="0"/>
                <a:cs typeface="Times New Roman" panose="02020603050405020304" pitchFamily="18" charset="0"/>
              </a:rPr>
              <a:t>Sustainable management of aquatic ecosystems as </a:t>
            </a:r>
            <a:r>
              <a:rPr lang="en-GB" sz="2800" dirty="0">
                <a:latin typeface="Century Gothic" panose="020B0502020202020204" pitchFamily="34" charset="0"/>
                <a:ea typeface="Calibri" panose="020F0502020204030204" pitchFamily="34" charset="0"/>
                <a:cs typeface="Times New Roman" panose="02020603050405020304" pitchFamily="18" charset="0"/>
              </a:rPr>
              <a:t>“development </a:t>
            </a:r>
            <a:r>
              <a:rPr lang="en-GB" sz="2800" dirty="0" smtClean="0">
                <a:latin typeface="Century Gothic" panose="020B0502020202020204" pitchFamily="34" charset="0"/>
                <a:ea typeface="Calibri" panose="020F0502020204030204" pitchFamily="34" charset="0"/>
                <a:cs typeface="Times New Roman" panose="02020603050405020304" pitchFamily="18" charset="0"/>
              </a:rPr>
              <a:t>spaces” is imperative.</a:t>
            </a:r>
          </a:p>
          <a:p>
            <a:pPr marL="285750" indent="-285750">
              <a:buFont typeface="Arial" panose="020B0604020202020204" pitchFamily="34" charset="0"/>
              <a:buChar char="•"/>
            </a:pPr>
            <a:r>
              <a:rPr lang="en-GB" sz="2800" dirty="0" smtClean="0">
                <a:latin typeface="Century Gothic" panose="020B0502020202020204" pitchFamily="34" charset="0"/>
              </a:rPr>
              <a:t>The UNCLOS places a </a:t>
            </a:r>
            <a:r>
              <a:rPr lang="en-GB" sz="2800" dirty="0">
                <a:latin typeface="Century Gothic" panose="020B0502020202020204" pitchFamily="34" charset="0"/>
              </a:rPr>
              <a:t>universal duty </a:t>
            </a:r>
            <a:r>
              <a:rPr lang="en-GB" sz="2800" dirty="0" smtClean="0">
                <a:latin typeface="Century Gothic" panose="020B0502020202020204" pitchFamily="34" charset="0"/>
              </a:rPr>
              <a:t>on countries to </a:t>
            </a:r>
            <a:r>
              <a:rPr lang="en-GB" sz="2800" dirty="0">
                <a:latin typeface="Century Gothic" panose="020B0502020202020204" pitchFamily="34" charset="0"/>
              </a:rPr>
              <a:t>cooperate in the conservation of </a:t>
            </a:r>
            <a:r>
              <a:rPr lang="en-GB" sz="2800" dirty="0" smtClean="0">
                <a:latin typeface="Century Gothic" panose="020B0502020202020204" pitchFamily="34" charset="0"/>
              </a:rPr>
              <a:t>aquatic resources and ecosystems.</a:t>
            </a:r>
            <a:endParaRPr lang="en-GB" sz="2800" dirty="0">
              <a:latin typeface="Century Gothic" panose="020B0502020202020204" pitchFamily="34" charset="0"/>
            </a:endParaRPr>
          </a:p>
        </p:txBody>
      </p:sp>
      <p:pic>
        <p:nvPicPr>
          <p:cNvPr id="13" name="Picture 12"/>
          <p:cNvPicPr>
            <a:picLocks noChangeAspect="1"/>
          </p:cNvPicPr>
          <p:nvPr/>
        </p:nvPicPr>
        <p:blipFill>
          <a:blip r:embed="rId5"/>
          <a:stretch>
            <a:fillRect/>
          </a:stretch>
        </p:blipFill>
        <p:spPr>
          <a:xfrm>
            <a:off x="5347101" y="1493531"/>
            <a:ext cx="2382995" cy="15180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957650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27E7F-A9BE-934B-8C83-4508C603A816}"/>
              </a:ext>
            </a:extLst>
          </p:cNvPr>
          <p:cNvSpPr>
            <a:spLocks noGrp="1"/>
          </p:cNvSpPr>
          <p:nvPr>
            <p:ph type="title"/>
          </p:nvPr>
        </p:nvSpPr>
        <p:spPr>
          <a:xfrm>
            <a:off x="642257" y="239485"/>
            <a:ext cx="7873093" cy="815494"/>
          </a:xfrm>
        </p:spPr>
        <p:txBody>
          <a:bodyPr/>
          <a:lstStyle/>
          <a:p>
            <a:r>
              <a:rPr lang="en-GH" sz="3200" dirty="0"/>
              <a:t>Approaches for conserving aquatic biodiversity and ecosystems </a:t>
            </a:r>
            <a:endParaRPr lang="en-GH" sz="3200" dirty="0"/>
          </a:p>
        </p:txBody>
      </p:sp>
      <p:sp>
        <p:nvSpPr>
          <p:cNvPr id="3" name="Content Placeholder 2">
            <a:extLst>
              <a:ext uri="{FF2B5EF4-FFF2-40B4-BE49-F238E27FC236}">
                <a16:creationId xmlns:a16="http://schemas.microsoft.com/office/drawing/2014/main" id="{D2BABD53-7F35-6F4F-946F-70CCF43EA0E8}"/>
              </a:ext>
            </a:extLst>
          </p:cNvPr>
          <p:cNvSpPr>
            <a:spLocks noGrp="1"/>
          </p:cNvSpPr>
          <p:nvPr>
            <p:ph idx="1"/>
          </p:nvPr>
        </p:nvSpPr>
        <p:spPr>
          <a:xfrm>
            <a:off x="447676" y="1552575"/>
            <a:ext cx="8343900" cy="4479109"/>
          </a:xfrm>
        </p:spPr>
        <p:txBody>
          <a:bodyPr>
            <a:normAutofit fontScale="92500" lnSpcReduction="20000"/>
          </a:bodyPr>
          <a:lstStyle/>
          <a:p>
            <a:pPr marL="0" indent="0">
              <a:buNone/>
            </a:pPr>
            <a:r>
              <a:rPr lang="en-GH" b="1" dirty="0" smtClean="0">
                <a:latin typeface="Century Gothic" panose="020B0502020202020204" pitchFamily="34" charset="0"/>
              </a:rPr>
              <a:t>International </a:t>
            </a:r>
            <a:r>
              <a:rPr lang="en-GH" b="1" dirty="0">
                <a:latin typeface="Century Gothic" panose="020B0502020202020204" pitchFamily="34" charset="0"/>
              </a:rPr>
              <a:t>measures</a:t>
            </a:r>
            <a:endParaRPr lang="en-GH" dirty="0">
              <a:latin typeface="Century Gothic" panose="020B0502020202020204" pitchFamily="34" charset="0"/>
            </a:endParaRPr>
          </a:p>
          <a:p>
            <a:r>
              <a:rPr lang="en-US" dirty="0">
                <a:latin typeface="Century Gothic" panose="020B0502020202020204" pitchFamily="34" charset="0"/>
              </a:rPr>
              <a:t>The United Nations Convention on Biological Diversity, 1992 </a:t>
            </a:r>
            <a:endParaRPr lang="en-US" dirty="0" smtClean="0">
              <a:latin typeface="Century Gothic" panose="020B0502020202020204" pitchFamily="34" charset="0"/>
            </a:endParaRPr>
          </a:p>
          <a:p>
            <a:r>
              <a:rPr lang="en-US" dirty="0" smtClean="0">
                <a:latin typeface="Century Gothic" panose="020B0502020202020204" pitchFamily="34" charset="0"/>
              </a:rPr>
              <a:t>Sustainable </a:t>
            </a:r>
            <a:r>
              <a:rPr lang="en-US" dirty="0">
                <a:latin typeface="Century Gothic" panose="020B0502020202020204" pitchFamily="34" charset="0"/>
              </a:rPr>
              <a:t>Development Goals / Global Goals (SDGs), </a:t>
            </a:r>
            <a:r>
              <a:rPr lang="en-US" dirty="0" smtClean="0">
                <a:latin typeface="Century Gothic" panose="020B0502020202020204" pitchFamily="34" charset="0"/>
              </a:rPr>
              <a:t>2015 – Goal 14</a:t>
            </a:r>
            <a:endParaRPr lang="en-GH" dirty="0">
              <a:latin typeface="Century Gothic" panose="020B0502020202020204" pitchFamily="34" charset="0"/>
            </a:endParaRPr>
          </a:p>
          <a:p>
            <a:r>
              <a:rPr lang="en-GH" dirty="0">
                <a:latin typeface="Century Gothic" panose="020B0502020202020204" pitchFamily="34" charset="0"/>
              </a:rPr>
              <a:t>IUCN </a:t>
            </a:r>
            <a:r>
              <a:rPr lang="en-GB" dirty="0" smtClean="0">
                <a:latin typeface="Century Gothic" panose="020B0502020202020204" pitchFamily="34" charset="0"/>
              </a:rPr>
              <a:t>R</a:t>
            </a:r>
            <a:r>
              <a:rPr lang="en-GH" dirty="0" smtClean="0">
                <a:latin typeface="Century Gothic" panose="020B0502020202020204" pitchFamily="34" charset="0"/>
              </a:rPr>
              <a:t>edlist</a:t>
            </a:r>
            <a:r>
              <a:rPr lang="en-GB" dirty="0" smtClean="0">
                <a:latin typeface="Century Gothic" panose="020B0502020202020204" pitchFamily="34" charset="0"/>
              </a:rPr>
              <a:t> of Threatened Species</a:t>
            </a:r>
            <a:endParaRPr lang="en-GH" dirty="0">
              <a:latin typeface="Century Gothic" panose="020B0502020202020204" pitchFamily="34" charset="0"/>
            </a:endParaRPr>
          </a:p>
          <a:p>
            <a:r>
              <a:rPr lang="en-GH" dirty="0">
                <a:latin typeface="Century Gothic" panose="020B0502020202020204" pitchFamily="34" charset="0"/>
              </a:rPr>
              <a:t>World Heritage </a:t>
            </a:r>
            <a:r>
              <a:rPr lang="en-GH" dirty="0" smtClean="0">
                <a:latin typeface="Century Gothic" panose="020B0502020202020204" pitchFamily="34" charset="0"/>
              </a:rPr>
              <a:t>Convention</a:t>
            </a:r>
            <a:r>
              <a:rPr lang="en-GB" dirty="0" smtClean="0">
                <a:latin typeface="Century Gothic" panose="020B0502020202020204" pitchFamily="34" charset="0"/>
              </a:rPr>
              <a:t>, 1972</a:t>
            </a:r>
          </a:p>
          <a:p>
            <a:r>
              <a:rPr lang="en-US" dirty="0" smtClean="0">
                <a:latin typeface="Century Gothic" panose="020B0502020202020204" pitchFamily="34" charset="0"/>
              </a:rPr>
              <a:t>The</a:t>
            </a:r>
            <a:r>
              <a:rPr lang="en-GB" dirty="0" smtClean="0">
                <a:latin typeface="Century Gothic" panose="020B0502020202020204" pitchFamily="34" charset="0"/>
              </a:rPr>
              <a:t> </a:t>
            </a:r>
            <a:r>
              <a:rPr lang="en-GB" dirty="0" err="1">
                <a:latin typeface="Century Gothic" panose="020B0502020202020204" pitchFamily="34" charset="0"/>
              </a:rPr>
              <a:t>Ramsar</a:t>
            </a:r>
            <a:r>
              <a:rPr lang="en-US" dirty="0">
                <a:latin typeface="Century Gothic" panose="020B0502020202020204" pitchFamily="34" charset="0"/>
              </a:rPr>
              <a:t> Convention on Wetlands of International Importance especially as Waterfowl Ecosystem, 1971 </a:t>
            </a:r>
            <a:endParaRPr lang="en-US" dirty="0">
              <a:latin typeface="Century Gothic" panose="020B0502020202020204" pitchFamily="34" charset="0"/>
            </a:endParaRPr>
          </a:p>
          <a:p>
            <a:r>
              <a:rPr lang="en-US" dirty="0" smtClean="0">
                <a:latin typeface="Century Gothic" panose="020B0502020202020204" pitchFamily="34" charset="0"/>
              </a:rPr>
              <a:t>UNESCO’s </a:t>
            </a:r>
            <a:r>
              <a:rPr lang="en-US" dirty="0">
                <a:latin typeface="Century Gothic" panose="020B0502020202020204" pitchFamily="34" charset="0"/>
              </a:rPr>
              <a:t>Man and Biosphere (MAB)</a:t>
            </a:r>
            <a:r>
              <a:rPr lang="en-GB" dirty="0">
                <a:latin typeface="Century Gothic" panose="020B0502020202020204" pitchFamily="34" charset="0"/>
              </a:rPr>
              <a:t> programme, 1971 (</a:t>
            </a:r>
            <a:r>
              <a:rPr lang="en-US" dirty="0">
                <a:latin typeface="Century Gothic" panose="020B0502020202020204" pitchFamily="34" charset="0"/>
              </a:rPr>
              <a:t>Biosphere Reserves</a:t>
            </a:r>
            <a:r>
              <a:rPr lang="en-US" dirty="0" smtClean="0">
                <a:latin typeface="Century Gothic" panose="020B0502020202020204" pitchFamily="34" charset="0"/>
              </a:rPr>
              <a:t>)</a:t>
            </a:r>
          </a:p>
        </p:txBody>
      </p:sp>
    </p:spTree>
    <p:extLst>
      <p:ext uri="{BB962C8B-B14F-4D97-AF65-F5344CB8AC3E}">
        <p14:creationId xmlns:p14="http://schemas.microsoft.com/office/powerpoint/2010/main" val="6049474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27E7F-A9BE-934B-8C83-4508C603A816}"/>
              </a:ext>
            </a:extLst>
          </p:cNvPr>
          <p:cNvSpPr>
            <a:spLocks noGrp="1"/>
          </p:cNvSpPr>
          <p:nvPr>
            <p:ph type="title"/>
          </p:nvPr>
        </p:nvSpPr>
        <p:spPr>
          <a:xfrm>
            <a:off x="620487" y="239485"/>
            <a:ext cx="7894864" cy="815493"/>
          </a:xfrm>
        </p:spPr>
        <p:txBody>
          <a:bodyPr/>
          <a:lstStyle/>
          <a:p>
            <a:r>
              <a:rPr lang="en-GB" sz="2800" dirty="0"/>
              <a:t>Regional and National </a:t>
            </a:r>
            <a:r>
              <a:rPr lang="en-GB" sz="2800" dirty="0" smtClean="0"/>
              <a:t>Strategies</a:t>
            </a:r>
            <a:endParaRPr lang="en-GH" sz="2800" dirty="0"/>
          </a:p>
        </p:txBody>
      </p:sp>
      <p:sp>
        <p:nvSpPr>
          <p:cNvPr id="3" name="Content Placeholder 2">
            <a:extLst>
              <a:ext uri="{FF2B5EF4-FFF2-40B4-BE49-F238E27FC236}">
                <a16:creationId xmlns:a16="http://schemas.microsoft.com/office/drawing/2014/main" id="{D2BABD53-7F35-6F4F-946F-70CCF43EA0E8}"/>
              </a:ext>
            </a:extLst>
          </p:cNvPr>
          <p:cNvSpPr>
            <a:spLocks noGrp="1"/>
          </p:cNvSpPr>
          <p:nvPr>
            <p:ph idx="1"/>
          </p:nvPr>
        </p:nvSpPr>
        <p:spPr>
          <a:xfrm>
            <a:off x="447676" y="1552575"/>
            <a:ext cx="8343900" cy="4479109"/>
          </a:xfrm>
        </p:spPr>
        <p:txBody>
          <a:bodyPr>
            <a:normAutofit/>
          </a:bodyPr>
          <a:lstStyle/>
          <a:p>
            <a:r>
              <a:rPr lang="en-GB" dirty="0" smtClean="0">
                <a:latin typeface="Century Gothic" panose="020B0502020202020204" pitchFamily="34" charset="0"/>
              </a:rPr>
              <a:t>Economic Commission for Africa’s Blue Economy Policy Handbook</a:t>
            </a:r>
          </a:p>
          <a:p>
            <a:r>
              <a:rPr lang="en-GB" dirty="0" smtClean="0">
                <a:latin typeface="Century Gothic" panose="020B0502020202020204" pitchFamily="34" charset="0"/>
              </a:rPr>
              <a:t>African Union’s Agenda 2063</a:t>
            </a:r>
          </a:p>
          <a:p>
            <a:r>
              <a:rPr lang="en-GB" dirty="0" smtClean="0">
                <a:latin typeface="Century Gothic" panose="020B0502020202020204" pitchFamily="34" charset="0"/>
              </a:rPr>
              <a:t>African Union’s 2050 Africa Integrated Maritime Strategy</a:t>
            </a:r>
          </a:p>
          <a:p>
            <a:r>
              <a:rPr lang="en-GB" dirty="0" smtClean="0">
                <a:latin typeface="Century Gothic" panose="020B0502020202020204" pitchFamily="34" charset="0"/>
              </a:rPr>
              <a:t>Regional Fisheries Management Organizations (RMFO’s)</a:t>
            </a:r>
          </a:p>
          <a:p>
            <a:r>
              <a:rPr lang="en-GB" dirty="0" smtClean="0">
                <a:latin typeface="Century Gothic" panose="020B0502020202020204" pitchFamily="34" charset="0"/>
              </a:rPr>
              <a:t>National – level Natural Resources Management Plans </a:t>
            </a:r>
            <a:r>
              <a:rPr lang="en-GB" dirty="0">
                <a:latin typeface="Century Gothic" panose="020B0502020202020204" pitchFamily="34" charset="0"/>
              </a:rPr>
              <a:t>and </a:t>
            </a:r>
            <a:r>
              <a:rPr lang="en-GB" dirty="0" smtClean="0">
                <a:latin typeface="Century Gothic" panose="020B0502020202020204" pitchFamily="34" charset="0"/>
              </a:rPr>
              <a:t>Policies</a:t>
            </a:r>
            <a:endParaRPr lang="en-GB" dirty="0">
              <a:latin typeface="Century Gothic" panose="020B0502020202020204" pitchFamily="34" charset="0"/>
            </a:endParaRPr>
          </a:p>
        </p:txBody>
      </p:sp>
    </p:spTree>
    <p:extLst>
      <p:ext uri="{BB962C8B-B14F-4D97-AF65-F5344CB8AC3E}">
        <p14:creationId xmlns:p14="http://schemas.microsoft.com/office/powerpoint/2010/main" val="4104703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14DE17A-65A7-495F-9AD0-1623F511B01F}"/>
              </a:ext>
            </a:extLst>
          </p:cNvPr>
          <p:cNvSpPr txBox="1">
            <a:spLocks/>
          </p:cNvSpPr>
          <p:nvPr/>
        </p:nvSpPr>
        <p:spPr>
          <a:xfrm>
            <a:off x="381386" y="207799"/>
            <a:ext cx="8762613" cy="7769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rgbClr val="002060"/>
                </a:solidFill>
                <a:latin typeface="Montserrat" pitchFamily="2" charset="77"/>
                <a:ea typeface="+mj-ea"/>
                <a:cs typeface="+mj-cs"/>
              </a:defRPr>
            </a:lvl1pPr>
          </a:lstStyle>
          <a:p>
            <a:r>
              <a:rPr lang="en-US" dirty="0">
                <a:latin typeface="Century Gothic" panose="020B0502020202020204" pitchFamily="34" charset="0"/>
              </a:rPr>
              <a:t>Traditional Management Approaches</a:t>
            </a:r>
          </a:p>
        </p:txBody>
      </p:sp>
      <p:grpSp>
        <p:nvGrpSpPr>
          <p:cNvPr id="19" name="Group 18">
            <a:extLst>
              <a:ext uri="{FF2B5EF4-FFF2-40B4-BE49-F238E27FC236}">
                <a16:creationId xmlns:a16="http://schemas.microsoft.com/office/drawing/2014/main" id="{26FAA7FD-5163-42F0-90DD-0FD9DE162941}"/>
              </a:ext>
            </a:extLst>
          </p:cNvPr>
          <p:cNvGrpSpPr/>
          <p:nvPr/>
        </p:nvGrpSpPr>
        <p:grpSpPr>
          <a:xfrm>
            <a:off x="229931" y="1157723"/>
            <a:ext cx="3182267" cy="2415589"/>
            <a:chOff x="126609" y="1100917"/>
            <a:chExt cx="3182267" cy="2415589"/>
          </a:xfrm>
        </p:grpSpPr>
        <p:pic>
          <p:nvPicPr>
            <p:cNvPr id="4" name="Picture 2" descr="People characters with blank placards Royalty Free Vector">
              <a:extLst>
                <a:ext uri="{FF2B5EF4-FFF2-40B4-BE49-F238E27FC236}">
                  <a16:creationId xmlns:a16="http://schemas.microsoft.com/office/drawing/2014/main" id="{45826634-FACA-4395-953A-9A634B6D7B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24" t="25351" r="75450" b="53364"/>
            <a:stretch/>
          </p:blipFill>
          <p:spPr bwMode="auto">
            <a:xfrm>
              <a:off x="126609" y="1100917"/>
              <a:ext cx="3076686" cy="241558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BA721B5-FB96-4A4A-B792-2B67F0C5DCB0}"/>
                </a:ext>
              </a:extLst>
            </p:cNvPr>
            <p:cNvSpPr txBox="1"/>
            <p:nvPr/>
          </p:nvSpPr>
          <p:spPr>
            <a:xfrm>
              <a:off x="385432" y="2131807"/>
              <a:ext cx="2923444" cy="1200329"/>
            </a:xfrm>
            <a:prstGeom prst="rect">
              <a:avLst/>
            </a:prstGeom>
            <a:noFill/>
          </p:spPr>
          <p:txBody>
            <a:bodyPr wrap="square">
              <a:spAutoFit/>
            </a:bodyPr>
            <a:lstStyle/>
            <a:p>
              <a:r>
                <a:rPr lang="en-US" b="1" dirty="0">
                  <a:latin typeface="Century Gothic" panose="020B0502020202020204" pitchFamily="34" charset="0"/>
                  <a:cs typeface="Arial" panose="020B0604020202020204" pitchFamily="34" charset="0"/>
                </a:rPr>
                <a:t>T</a:t>
              </a:r>
              <a:r>
                <a:rPr lang="en-US" sz="1800" b="1" dirty="0">
                  <a:latin typeface="Century Gothic" panose="020B0502020202020204" pitchFamily="34" charset="0"/>
                  <a:cs typeface="Arial" panose="020B0604020202020204" pitchFamily="34" charset="0"/>
                </a:rPr>
                <a:t>otal ban on fishing activities for various periods prior to and during annual festivals</a:t>
              </a:r>
            </a:p>
          </p:txBody>
        </p:sp>
      </p:grpSp>
      <p:grpSp>
        <p:nvGrpSpPr>
          <p:cNvPr id="18" name="Group 17">
            <a:extLst>
              <a:ext uri="{FF2B5EF4-FFF2-40B4-BE49-F238E27FC236}">
                <a16:creationId xmlns:a16="http://schemas.microsoft.com/office/drawing/2014/main" id="{36B37C7E-E4AE-497D-9995-51E4E70E1265}"/>
              </a:ext>
            </a:extLst>
          </p:cNvPr>
          <p:cNvGrpSpPr/>
          <p:nvPr/>
        </p:nvGrpSpPr>
        <p:grpSpPr>
          <a:xfrm>
            <a:off x="319154" y="3825370"/>
            <a:ext cx="3076687" cy="2415588"/>
            <a:chOff x="451940" y="3890666"/>
            <a:chExt cx="2890567" cy="2415588"/>
          </a:xfrm>
        </p:grpSpPr>
        <p:pic>
          <p:nvPicPr>
            <p:cNvPr id="5" name="Picture 2" descr="People characters with blank placards Royalty Free Vector">
              <a:extLst>
                <a:ext uri="{FF2B5EF4-FFF2-40B4-BE49-F238E27FC236}">
                  <a16:creationId xmlns:a16="http://schemas.microsoft.com/office/drawing/2014/main" id="{F485916B-16BA-49A5-8D91-BE51BFB9B1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213" t="25235" r="41618" b="50417"/>
            <a:stretch/>
          </p:blipFill>
          <p:spPr bwMode="auto">
            <a:xfrm>
              <a:off x="451940" y="3890666"/>
              <a:ext cx="2890567" cy="241558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C80D758-BBB2-42FB-9E63-474CFF9CE4EA}"/>
                </a:ext>
              </a:extLst>
            </p:cNvPr>
            <p:cNvSpPr txBox="1"/>
            <p:nvPr/>
          </p:nvSpPr>
          <p:spPr>
            <a:xfrm>
              <a:off x="759357" y="5220767"/>
              <a:ext cx="2525151" cy="923330"/>
            </a:xfrm>
            <a:prstGeom prst="rect">
              <a:avLst/>
            </a:prstGeom>
            <a:noFill/>
          </p:spPr>
          <p:txBody>
            <a:bodyPr wrap="square">
              <a:spAutoFit/>
            </a:bodyPr>
            <a:lstStyle/>
            <a:p>
              <a:r>
                <a:rPr lang="en-US" sz="1800" b="1" dirty="0">
                  <a:latin typeface="Century Gothic" panose="020B0502020202020204" pitchFamily="34" charset="0"/>
                  <a:cs typeface="Arial" panose="020B0604020202020204" pitchFamily="34" charset="0"/>
                </a:rPr>
                <a:t>Observation of non-fishing day in a week (Thursday)</a:t>
              </a:r>
            </a:p>
          </p:txBody>
        </p:sp>
      </p:grpSp>
      <p:grpSp>
        <p:nvGrpSpPr>
          <p:cNvPr id="23" name="Group 22">
            <a:extLst>
              <a:ext uri="{FF2B5EF4-FFF2-40B4-BE49-F238E27FC236}">
                <a16:creationId xmlns:a16="http://schemas.microsoft.com/office/drawing/2014/main" id="{A27F304C-FEB4-44A1-9D5E-D97378E6267B}"/>
              </a:ext>
            </a:extLst>
          </p:cNvPr>
          <p:cNvGrpSpPr/>
          <p:nvPr/>
        </p:nvGrpSpPr>
        <p:grpSpPr>
          <a:xfrm>
            <a:off x="4983198" y="820247"/>
            <a:ext cx="3789155" cy="3593932"/>
            <a:chOff x="4938075" y="566199"/>
            <a:chExt cx="3789155" cy="3593932"/>
          </a:xfrm>
        </p:grpSpPr>
        <p:pic>
          <p:nvPicPr>
            <p:cNvPr id="7" name="Picture 2" descr="People characters with blank placards Royalty Free Vector">
              <a:extLst>
                <a:ext uri="{FF2B5EF4-FFF2-40B4-BE49-F238E27FC236}">
                  <a16:creationId xmlns:a16="http://schemas.microsoft.com/office/drawing/2014/main" id="{91A5F492-BD79-4F49-BF9A-04C33FB732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913" t="22386" r="1863" b="49169"/>
            <a:stretch/>
          </p:blipFill>
          <p:spPr bwMode="auto">
            <a:xfrm rot="176960">
              <a:off x="6041016" y="566199"/>
              <a:ext cx="2686214" cy="359393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C5E8B824-A24B-435E-99FA-B42BB3463335}"/>
                </a:ext>
              </a:extLst>
            </p:cNvPr>
            <p:cNvSpPr txBox="1"/>
            <p:nvPr/>
          </p:nvSpPr>
          <p:spPr>
            <a:xfrm rot="21232117">
              <a:off x="4938075" y="878048"/>
              <a:ext cx="3075025" cy="1211521"/>
            </a:xfrm>
            <a:prstGeom prst="rect">
              <a:avLst/>
            </a:prstGeom>
            <a:solidFill>
              <a:schemeClr val="bg1"/>
            </a:solidFill>
            <a:ln>
              <a:solidFill>
                <a:schemeClr val="tx1"/>
              </a:solidFill>
            </a:ln>
          </p:spPr>
          <p:txBody>
            <a:bodyPr wrap="square">
              <a:spAutoFit/>
            </a:bodyPr>
            <a:lstStyle/>
            <a:p>
              <a:r>
                <a:rPr lang="en-US" sz="1800" b="1" dirty="0">
                  <a:latin typeface="Century Gothic" panose="020B0502020202020204" pitchFamily="34" charset="0"/>
                  <a:cs typeface="Arial" panose="020B0604020202020204" pitchFamily="34" charset="0"/>
                </a:rPr>
                <a:t>Tedious traditional procedures for  access or exploitation of some resources</a:t>
              </a:r>
            </a:p>
          </p:txBody>
        </p:sp>
      </p:grpSp>
      <p:grpSp>
        <p:nvGrpSpPr>
          <p:cNvPr id="17" name="Group 16">
            <a:extLst>
              <a:ext uri="{FF2B5EF4-FFF2-40B4-BE49-F238E27FC236}">
                <a16:creationId xmlns:a16="http://schemas.microsoft.com/office/drawing/2014/main" id="{0F5C78A0-51E0-410D-8475-985301009094}"/>
              </a:ext>
            </a:extLst>
          </p:cNvPr>
          <p:cNvGrpSpPr/>
          <p:nvPr/>
        </p:nvGrpSpPr>
        <p:grpSpPr>
          <a:xfrm>
            <a:off x="3422650" y="2628960"/>
            <a:ext cx="2991279" cy="3596256"/>
            <a:chOff x="4557390" y="934398"/>
            <a:chExt cx="2991279" cy="3596256"/>
          </a:xfrm>
        </p:grpSpPr>
        <p:pic>
          <p:nvPicPr>
            <p:cNvPr id="8" name="Picture 2" descr="People characters with blank placards Royalty Free Vector">
              <a:extLst>
                <a:ext uri="{FF2B5EF4-FFF2-40B4-BE49-F238E27FC236}">
                  <a16:creationId xmlns:a16="http://schemas.microsoft.com/office/drawing/2014/main" id="{7121BE8A-07F7-427D-AAFE-CCFAC9A072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614" t="41500" r="17786" b="35007"/>
            <a:stretch/>
          </p:blipFill>
          <p:spPr bwMode="auto">
            <a:xfrm>
              <a:off x="4557390" y="934398"/>
              <a:ext cx="2991279" cy="359625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799C21D-4C5E-44BF-AA71-6ADFF71D705F}"/>
                </a:ext>
              </a:extLst>
            </p:cNvPr>
            <p:cNvSpPr txBox="1"/>
            <p:nvPr/>
          </p:nvSpPr>
          <p:spPr>
            <a:xfrm>
              <a:off x="5271654" y="2071243"/>
              <a:ext cx="1770748" cy="2308324"/>
            </a:xfrm>
            <a:prstGeom prst="rect">
              <a:avLst/>
            </a:prstGeom>
            <a:solidFill>
              <a:schemeClr val="bg1"/>
            </a:solidFill>
            <a:ln>
              <a:noFill/>
            </a:ln>
          </p:spPr>
          <p:txBody>
            <a:bodyPr wrap="square">
              <a:spAutoFit/>
            </a:bodyPr>
            <a:lstStyle/>
            <a:p>
              <a:r>
                <a:rPr lang="en-US" sz="1800" b="1" dirty="0">
                  <a:latin typeface="Century Gothic" panose="020B0502020202020204" pitchFamily="34" charset="0"/>
                  <a:cs typeface="Arial" panose="020B0604020202020204" pitchFamily="34" charset="0"/>
                </a:rPr>
                <a:t>Close down of fishing activities when there are other social activities such as funerals</a:t>
              </a:r>
              <a:endParaRPr lang="en-US" b="1" dirty="0">
                <a:latin typeface="Century Gothic" panose="020B0502020202020204" pitchFamily="34" charset="0"/>
              </a:endParaRPr>
            </a:p>
          </p:txBody>
        </p:sp>
      </p:grpSp>
      <p:sp>
        <p:nvSpPr>
          <p:cNvPr id="24" name="Flowchart: Predefined Process 23">
            <a:extLst>
              <a:ext uri="{FF2B5EF4-FFF2-40B4-BE49-F238E27FC236}">
                <a16:creationId xmlns:a16="http://schemas.microsoft.com/office/drawing/2014/main" id="{04CB6FC5-24CC-4F5E-8774-FDAD5DF3E536}"/>
              </a:ext>
            </a:extLst>
          </p:cNvPr>
          <p:cNvSpPr/>
          <p:nvPr/>
        </p:nvSpPr>
        <p:spPr>
          <a:xfrm>
            <a:off x="6181283" y="4795816"/>
            <a:ext cx="2923459" cy="1329312"/>
          </a:xfrm>
          <a:prstGeom prst="flowChartPredefinedProcess">
            <a:avLst/>
          </a:prstGeom>
          <a:solidFill>
            <a:schemeClr val="tx2">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0000"/>
                </a:solidFill>
                <a:latin typeface="Century Gothic" panose="020B0502020202020204" pitchFamily="34" charset="0"/>
              </a:rPr>
              <a:t>COMMUNITY NORMS, BELIEFS AND CUSTOMS</a:t>
            </a:r>
            <a:endParaRPr lang="en-US" sz="2000" b="1"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2210466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BABD53-7F35-6F4F-946F-70CCF43EA0E8}"/>
              </a:ext>
            </a:extLst>
          </p:cNvPr>
          <p:cNvSpPr>
            <a:spLocks noGrp="1"/>
          </p:cNvSpPr>
          <p:nvPr>
            <p:ph idx="4294967295"/>
          </p:nvPr>
        </p:nvSpPr>
        <p:spPr>
          <a:xfrm>
            <a:off x="0" y="1535113"/>
            <a:ext cx="7886700" cy="4495800"/>
          </a:xfrm>
        </p:spPr>
        <p:txBody>
          <a:bodyPr>
            <a:normAutofit/>
          </a:bodyPr>
          <a:lstStyle/>
          <a:p>
            <a:pPr marL="0" indent="0">
              <a:buNone/>
            </a:pPr>
            <a:endParaRPr lang="en-GB" dirty="0"/>
          </a:p>
          <a:p>
            <a:endParaRPr lang="en-GH" dirty="0"/>
          </a:p>
        </p:txBody>
      </p:sp>
      <p:sp>
        <p:nvSpPr>
          <p:cNvPr id="4" name="Title 1">
            <a:extLst>
              <a:ext uri="{FF2B5EF4-FFF2-40B4-BE49-F238E27FC236}">
                <a16:creationId xmlns:a16="http://schemas.microsoft.com/office/drawing/2014/main" id="{AD127E7F-A9BE-934B-8C83-4508C603A816}"/>
              </a:ext>
            </a:extLst>
          </p:cNvPr>
          <p:cNvSpPr>
            <a:spLocks noGrp="1"/>
          </p:cNvSpPr>
          <p:nvPr>
            <p:ph type="title" idx="4294967295"/>
          </p:nvPr>
        </p:nvSpPr>
        <p:spPr>
          <a:xfrm>
            <a:off x="342901" y="304800"/>
            <a:ext cx="7962900" cy="885825"/>
          </a:xfrm>
        </p:spPr>
        <p:txBody>
          <a:bodyPr>
            <a:normAutofit fontScale="90000"/>
          </a:bodyPr>
          <a:lstStyle/>
          <a:p>
            <a:r>
              <a:rPr lang="en-GB" sz="3200" dirty="0"/>
              <a:t>Community based/ co-management arrangement</a:t>
            </a:r>
            <a:endParaRPr lang="en-GB" sz="3200" dirty="0"/>
          </a:p>
        </p:txBody>
      </p:sp>
      <p:sp>
        <p:nvSpPr>
          <p:cNvPr id="5" name="TextBox 4">
            <a:extLst>
              <a:ext uri="{FF2B5EF4-FFF2-40B4-BE49-F238E27FC236}">
                <a16:creationId xmlns:a16="http://schemas.microsoft.com/office/drawing/2014/main" id="{23D28B8B-93CD-46E6-83F6-D66E31279E41}"/>
              </a:ext>
            </a:extLst>
          </p:cNvPr>
          <p:cNvSpPr txBox="1"/>
          <p:nvPr/>
        </p:nvSpPr>
        <p:spPr>
          <a:xfrm>
            <a:off x="257174" y="3923820"/>
            <a:ext cx="8617237" cy="851297"/>
          </a:xfrm>
          <a:prstGeom prst="roundRect">
            <a:avLst/>
          </a:prstGeom>
          <a:solidFill>
            <a:schemeClr val="accent1">
              <a:lumMod val="60000"/>
              <a:lumOff val="40000"/>
            </a:schemeClr>
          </a:solidFill>
          <a:scene3d>
            <a:camera prst="orthographicFront"/>
            <a:lightRig rig="threePt" dir="t"/>
          </a:scene3d>
          <a:sp3d>
            <a:bevelT/>
          </a:sp3d>
        </p:spPr>
        <p:txBody>
          <a:bodyPr wrap="square">
            <a:spAutoFit/>
          </a:bodyPr>
          <a:lstStyle/>
          <a:p>
            <a:r>
              <a:rPr lang="en-GB" sz="2200" dirty="0" smtClean="0">
                <a:latin typeface="Century Gothic" panose="020B0502020202020204" pitchFamily="34" charset="0"/>
              </a:rPr>
              <a:t>Coastal communities </a:t>
            </a:r>
            <a:r>
              <a:rPr lang="en-GB" sz="2200" dirty="0" smtClean="0">
                <a:latin typeface="Century Gothic" panose="020B0502020202020204" pitchFamily="34" charset="0"/>
              </a:rPr>
              <a:t>are empowered </a:t>
            </a:r>
            <a:r>
              <a:rPr lang="en-GB" sz="2200" dirty="0" smtClean="0">
                <a:latin typeface="Century Gothic" panose="020B0502020202020204" pitchFamily="34" charset="0"/>
              </a:rPr>
              <a:t>politically </a:t>
            </a:r>
            <a:r>
              <a:rPr lang="en-GB" sz="2200" dirty="0">
                <a:latin typeface="Century Gothic" panose="020B0502020202020204" pitchFamily="34" charset="0"/>
              </a:rPr>
              <a:t>and economically to manage their resources</a:t>
            </a:r>
          </a:p>
        </p:txBody>
      </p:sp>
      <p:sp>
        <p:nvSpPr>
          <p:cNvPr id="6" name="TextBox 5">
            <a:extLst>
              <a:ext uri="{FF2B5EF4-FFF2-40B4-BE49-F238E27FC236}">
                <a16:creationId xmlns:a16="http://schemas.microsoft.com/office/drawing/2014/main" id="{B10762CC-A125-4361-B2C5-EC474B89D67E}"/>
              </a:ext>
            </a:extLst>
          </p:cNvPr>
          <p:cNvSpPr txBox="1"/>
          <p:nvPr/>
        </p:nvSpPr>
        <p:spPr>
          <a:xfrm>
            <a:off x="257174" y="5314950"/>
            <a:ext cx="8652341" cy="851297"/>
          </a:xfrm>
          <a:prstGeom prst="roundRect">
            <a:avLst/>
          </a:prstGeom>
          <a:solidFill>
            <a:schemeClr val="accent1">
              <a:lumMod val="60000"/>
              <a:lumOff val="40000"/>
            </a:schemeClr>
          </a:solidFill>
          <a:scene3d>
            <a:camera prst="orthographicFront"/>
            <a:lightRig rig="threePt" dir="t"/>
          </a:scene3d>
          <a:sp3d>
            <a:bevelT/>
          </a:sp3d>
        </p:spPr>
        <p:txBody>
          <a:bodyPr wrap="square">
            <a:spAutoFit/>
          </a:bodyPr>
          <a:lstStyle/>
          <a:p>
            <a:r>
              <a:rPr lang="en-GB" sz="2200" dirty="0">
                <a:latin typeface="Century Gothic" panose="020B0502020202020204" pitchFamily="34" charset="0"/>
              </a:rPr>
              <a:t>Communities develop a management strategy which meets its own particular conditions</a:t>
            </a:r>
          </a:p>
        </p:txBody>
      </p:sp>
      <p:sp>
        <p:nvSpPr>
          <p:cNvPr id="8" name="Rounded Rectangle 7"/>
          <p:cNvSpPr/>
          <p:nvPr/>
        </p:nvSpPr>
        <p:spPr>
          <a:xfrm>
            <a:off x="180975" y="1408978"/>
            <a:ext cx="8669905" cy="1975009"/>
          </a:xfrm>
          <a:prstGeom prst="roundRect">
            <a:avLst/>
          </a:prstGeom>
          <a:solidFill>
            <a:schemeClr val="accent1">
              <a:lumMod val="20000"/>
              <a:lumOff val="80000"/>
            </a:schemeClr>
          </a:solidFill>
          <a:scene3d>
            <a:camera prst="orthographicFront"/>
            <a:lightRig rig="threePt" dir="t"/>
          </a:scene3d>
          <a:sp3d>
            <a:bevelT/>
          </a:sp3d>
        </p:spPr>
        <p:txBody>
          <a:bodyPr wrap="square">
            <a:spAutoFit/>
          </a:bodyPr>
          <a:lstStyle/>
          <a:p>
            <a:r>
              <a:rPr lang="en-US" sz="2200" dirty="0">
                <a:latin typeface="Century Gothic" panose="020B0502020202020204" pitchFamily="34" charset="0"/>
                <a:cs typeface="Arial" panose="020B0604020202020204" pitchFamily="34" charset="0"/>
              </a:rPr>
              <a:t>The partnership arrangement in which the community of local resource users, government, other stakeholders (investors, resource traders, business people, etc.) and external agents (researchers, NGOs, etc.) share the responsibility for the management of resources (FAO 2006)</a:t>
            </a:r>
            <a:endParaRPr lang="en-US" sz="2200"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84748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9D51-F231-BF48-9800-8E83F26B496C}"/>
              </a:ext>
            </a:extLst>
          </p:cNvPr>
          <p:cNvSpPr>
            <a:spLocks noGrp="1"/>
          </p:cNvSpPr>
          <p:nvPr>
            <p:ph type="title"/>
          </p:nvPr>
        </p:nvSpPr>
        <p:spPr/>
        <p:txBody>
          <a:bodyPr/>
          <a:lstStyle/>
          <a:p>
            <a:r>
              <a:rPr lang="en-GH" dirty="0"/>
              <a:t>Role of women in conservation</a:t>
            </a:r>
          </a:p>
        </p:txBody>
      </p:sp>
      <p:pic>
        <p:nvPicPr>
          <p:cNvPr id="4100" name="Picture 4" descr="HuffPost - Breaking News, U.S. and World News | World water day, World water  crisis, Beautiful african wom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7242" y="1344594"/>
            <a:ext cx="3656758" cy="202725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UCN case study examines the interaction between aquaculture and marine  conservation in Zanzibar | IUC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7703" y="3516611"/>
            <a:ext cx="3656297" cy="215076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0886" y="2193680"/>
            <a:ext cx="5606144" cy="4093428"/>
          </a:xfrm>
          <a:prstGeom prst="rect">
            <a:avLst/>
          </a:prstGeom>
        </p:spPr>
        <p:txBody>
          <a:bodyPr wrap="square">
            <a:spAutoFit/>
          </a:bodyPr>
          <a:lstStyle/>
          <a:p>
            <a:endParaRPr lang="en-GB" sz="2000" dirty="0" smtClean="0">
              <a:latin typeface="Century Gothic" panose="020B0502020202020204" pitchFamily="34" charset="0"/>
            </a:endParaRPr>
          </a:p>
          <a:p>
            <a:pPr marL="285750" indent="-285750">
              <a:buFont typeface="Arial" panose="020B0604020202020204" pitchFamily="34" charset="0"/>
              <a:buChar char="•"/>
            </a:pPr>
            <a:r>
              <a:rPr lang="en-GB" sz="2000" dirty="0" smtClean="0">
                <a:latin typeface="Century Gothic" panose="020B0502020202020204" pitchFamily="34" charset="0"/>
              </a:rPr>
              <a:t>Lead role in household /community management by controlling consumption patterns, collecting firewood for fuel and cooking, managing household waste, and providing healthcare through traditional medicines. </a:t>
            </a:r>
          </a:p>
          <a:p>
            <a:pPr marL="285750" indent="-285750">
              <a:buFont typeface="Arial" panose="020B0604020202020204" pitchFamily="34" charset="0"/>
              <a:buChar char="•"/>
            </a:pPr>
            <a:r>
              <a:rPr lang="en-GB" sz="2000" dirty="0" smtClean="0">
                <a:latin typeface="Century Gothic" panose="020B0502020202020204" pitchFamily="34" charset="0"/>
              </a:rPr>
              <a:t>Control as much as 60-80% of the world’s food production and play a role in both water management and forestry. </a:t>
            </a:r>
          </a:p>
          <a:p>
            <a:pPr marL="285750" indent="-285750">
              <a:buFont typeface="Arial" panose="020B0604020202020204" pitchFamily="34" charset="0"/>
              <a:buChar char="•"/>
            </a:pPr>
            <a:r>
              <a:rPr lang="en-GB" sz="2000" dirty="0" smtClean="0">
                <a:latin typeface="Century Gothic" panose="020B0502020202020204" pitchFamily="34" charset="0"/>
              </a:rPr>
              <a:t>Women are in full control of some aquatic ecosystem-based livelihoods in Africa</a:t>
            </a:r>
            <a:endParaRPr lang="en-GB" sz="2000" dirty="0">
              <a:latin typeface="Century Gothic" panose="020B0502020202020204" pitchFamily="34" charset="0"/>
            </a:endParaRPr>
          </a:p>
        </p:txBody>
      </p:sp>
      <p:sp>
        <p:nvSpPr>
          <p:cNvPr id="8" name="Rectangle 7"/>
          <p:cNvSpPr/>
          <p:nvPr/>
        </p:nvSpPr>
        <p:spPr>
          <a:xfrm>
            <a:off x="119742" y="1344594"/>
            <a:ext cx="5758544" cy="1107996"/>
          </a:xfrm>
          <a:prstGeom prst="rect">
            <a:avLst/>
          </a:prstGeom>
        </p:spPr>
        <p:txBody>
          <a:bodyPr wrap="square">
            <a:spAutoFit/>
          </a:bodyPr>
          <a:lstStyle/>
          <a:p>
            <a:r>
              <a:rPr lang="en-GB" sz="2200" b="1" dirty="0">
                <a:latin typeface="Century Gothic" panose="020B0502020202020204" pitchFamily="34" charset="0"/>
              </a:rPr>
              <a:t>In most communities in the developing world, women act as primary caretakers and natural resource managers – </a:t>
            </a:r>
          </a:p>
        </p:txBody>
      </p:sp>
    </p:spTree>
    <p:extLst>
      <p:ext uri="{BB962C8B-B14F-4D97-AF65-F5344CB8AC3E}">
        <p14:creationId xmlns:p14="http://schemas.microsoft.com/office/powerpoint/2010/main" val="96809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9D51-F231-BF48-9800-8E83F26B496C}"/>
              </a:ext>
            </a:extLst>
          </p:cNvPr>
          <p:cNvSpPr>
            <a:spLocks noGrp="1"/>
          </p:cNvSpPr>
          <p:nvPr>
            <p:ph type="title"/>
          </p:nvPr>
        </p:nvSpPr>
        <p:spPr>
          <a:xfrm>
            <a:off x="628649" y="365126"/>
            <a:ext cx="8254093" cy="776939"/>
          </a:xfrm>
        </p:spPr>
        <p:txBody>
          <a:bodyPr/>
          <a:lstStyle/>
          <a:p>
            <a:r>
              <a:rPr lang="en-GB" dirty="0" smtClean="0"/>
              <a:t>W</a:t>
            </a:r>
            <a:r>
              <a:rPr lang="en-GH" dirty="0" smtClean="0"/>
              <a:t>omen </a:t>
            </a:r>
            <a:r>
              <a:rPr lang="en-GB" dirty="0" smtClean="0"/>
              <a:t>participation </a:t>
            </a:r>
            <a:r>
              <a:rPr lang="en-GH" dirty="0" smtClean="0"/>
              <a:t>in conservation</a:t>
            </a:r>
            <a:r>
              <a:rPr lang="en-GB" dirty="0" smtClean="0"/>
              <a:t> </a:t>
            </a:r>
            <a:endParaRPr lang="en-GH" dirty="0"/>
          </a:p>
        </p:txBody>
      </p:sp>
      <p:sp>
        <p:nvSpPr>
          <p:cNvPr id="3" name="Content Placeholder 2">
            <a:extLst>
              <a:ext uri="{FF2B5EF4-FFF2-40B4-BE49-F238E27FC236}">
                <a16:creationId xmlns:a16="http://schemas.microsoft.com/office/drawing/2014/main" id="{68E31E60-6E74-E14F-8BE6-F5BF07D4F4FC}"/>
              </a:ext>
            </a:extLst>
          </p:cNvPr>
          <p:cNvSpPr>
            <a:spLocks noGrp="1"/>
          </p:cNvSpPr>
          <p:nvPr>
            <p:ph idx="1"/>
          </p:nvPr>
        </p:nvSpPr>
        <p:spPr>
          <a:xfrm>
            <a:off x="647700" y="1514475"/>
            <a:ext cx="7867650" cy="4517209"/>
          </a:xfrm>
        </p:spPr>
        <p:txBody>
          <a:bodyPr>
            <a:normAutofit/>
          </a:bodyPr>
          <a:lstStyle/>
          <a:p>
            <a:r>
              <a:rPr lang="en-GB" dirty="0" smtClean="0">
                <a:latin typeface="Century Gothic" panose="020B0502020202020204" pitchFamily="34" charset="0"/>
              </a:rPr>
              <a:t>Women </a:t>
            </a:r>
            <a:r>
              <a:rPr lang="en-GB" dirty="0">
                <a:latin typeface="Century Gothic" panose="020B0502020202020204" pitchFamily="34" charset="0"/>
              </a:rPr>
              <a:t>have few legal rights to land and globally women own less than 2% of the world’s titled </a:t>
            </a:r>
            <a:r>
              <a:rPr lang="en-GB" dirty="0" smtClean="0">
                <a:latin typeface="Century Gothic" panose="020B0502020202020204" pitchFamily="34" charset="0"/>
              </a:rPr>
              <a:t>land.</a:t>
            </a:r>
          </a:p>
          <a:p>
            <a:r>
              <a:rPr lang="en-GB" dirty="0">
                <a:latin typeface="Century Gothic" panose="020B0502020202020204" pitchFamily="34" charset="0"/>
              </a:rPr>
              <a:t>W</a:t>
            </a:r>
            <a:r>
              <a:rPr lang="en-GB" dirty="0" smtClean="0">
                <a:latin typeface="Century Gothic" panose="020B0502020202020204" pitchFamily="34" charset="0"/>
              </a:rPr>
              <a:t>omen are </a:t>
            </a:r>
            <a:r>
              <a:rPr lang="en-GB" dirty="0">
                <a:latin typeface="Century Gothic" panose="020B0502020202020204" pitchFamily="34" charset="0"/>
              </a:rPr>
              <a:t>underrepresented in the conservation world</a:t>
            </a:r>
            <a:r>
              <a:rPr lang="en-GB" dirty="0" smtClean="0">
                <a:latin typeface="Century Gothic" panose="020B0502020202020204" pitchFamily="34" charset="0"/>
              </a:rPr>
              <a:t>.</a:t>
            </a:r>
          </a:p>
          <a:p>
            <a:r>
              <a:rPr lang="en-GB" dirty="0">
                <a:latin typeface="Century Gothic" panose="020B0502020202020204" pitchFamily="34" charset="0"/>
              </a:rPr>
              <a:t>Men comprise 70% of the members of the </a:t>
            </a:r>
            <a:r>
              <a:rPr lang="en-GB" dirty="0">
                <a:latin typeface="Century Gothic" panose="020B0502020202020204" pitchFamily="34" charset="0"/>
                <a:hlinkClick r:id="rId2"/>
              </a:rPr>
              <a:t>International Union for Conservation of Nature Species Survival </a:t>
            </a:r>
            <a:r>
              <a:rPr lang="en-GB" dirty="0" smtClean="0">
                <a:latin typeface="Century Gothic" panose="020B0502020202020204" pitchFamily="34" charset="0"/>
                <a:hlinkClick r:id="rId2"/>
              </a:rPr>
              <a:t>Commission</a:t>
            </a:r>
            <a:endParaRPr lang="en-GB" dirty="0" smtClean="0">
              <a:latin typeface="Century Gothic" panose="020B0502020202020204" pitchFamily="34" charset="0"/>
            </a:endParaRPr>
          </a:p>
          <a:p>
            <a:r>
              <a:rPr lang="en-GB" dirty="0">
                <a:latin typeface="Century Gothic" panose="020B0502020202020204" pitchFamily="34" charset="0"/>
              </a:rPr>
              <a:t>L</a:t>
            </a:r>
            <a:r>
              <a:rPr lang="en-GB" dirty="0" smtClean="0">
                <a:latin typeface="Century Gothic" panose="020B0502020202020204" pitchFamily="34" charset="0"/>
              </a:rPr>
              <a:t>ess </a:t>
            </a:r>
            <a:r>
              <a:rPr lang="en-GB" dirty="0">
                <a:latin typeface="Century Gothic" panose="020B0502020202020204" pitchFamily="34" charset="0"/>
              </a:rPr>
              <a:t>than 30% of the world’s researchers are women</a:t>
            </a:r>
            <a:endParaRPr lang="en-GB" b="1"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a:p>
            <a:endParaRPr lang="en-GH" dirty="0">
              <a:latin typeface="Century Gothic" panose="020B0502020202020204" pitchFamily="34" charset="0"/>
            </a:endParaRPr>
          </a:p>
        </p:txBody>
      </p:sp>
    </p:spTree>
    <p:extLst>
      <p:ext uri="{BB962C8B-B14F-4D97-AF65-F5344CB8AC3E}">
        <p14:creationId xmlns:p14="http://schemas.microsoft.com/office/powerpoint/2010/main" val="3644708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0E28812-4FA8-7C44-AAF5-0A743B04B5F6}"/>
              </a:ext>
            </a:extLst>
          </p:cNvPr>
          <p:cNvSpPr txBox="1"/>
          <p:nvPr/>
        </p:nvSpPr>
        <p:spPr>
          <a:xfrm>
            <a:off x="6977347" y="4702628"/>
            <a:ext cx="1603169" cy="261610"/>
          </a:xfrm>
          <a:prstGeom prst="rect">
            <a:avLst/>
          </a:prstGeom>
          <a:noFill/>
        </p:spPr>
        <p:txBody>
          <a:bodyPr wrap="square" rtlCol="0">
            <a:spAutoFit/>
          </a:bodyPr>
          <a:lstStyle/>
          <a:p>
            <a:r>
              <a:rPr lang="en-GH" sz="1100" dirty="0">
                <a:solidFill>
                  <a:schemeClr val="bg1">
                    <a:lumMod val="85000"/>
                  </a:schemeClr>
                </a:solidFill>
              </a:rPr>
              <a:t>Credit: Ernest Chuku</a:t>
            </a:r>
          </a:p>
        </p:txBody>
      </p:sp>
      <p:grpSp>
        <p:nvGrpSpPr>
          <p:cNvPr id="9" name="Group 8">
            <a:extLst>
              <a:ext uri="{FF2B5EF4-FFF2-40B4-BE49-F238E27FC236}">
                <a16:creationId xmlns:a16="http://schemas.microsoft.com/office/drawing/2014/main" id="{7EE93CC8-82C4-5B4A-9B34-27FB1A83D9B3}"/>
              </a:ext>
            </a:extLst>
          </p:cNvPr>
          <p:cNvGrpSpPr/>
          <p:nvPr/>
        </p:nvGrpSpPr>
        <p:grpSpPr>
          <a:xfrm>
            <a:off x="1158770" y="1457325"/>
            <a:ext cx="7042255" cy="4810124"/>
            <a:chOff x="9165869" y="1928661"/>
            <a:chExt cx="14993138" cy="10185670"/>
          </a:xfrm>
        </p:grpSpPr>
        <p:pic>
          <p:nvPicPr>
            <p:cNvPr id="14" name="Image" descr="Image">
              <a:extLst>
                <a:ext uri="{FF2B5EF4-FFF2-40B4-BE49-F238E27FC236}">
                  <a16:creationId xmlns:a16="http://schemas.microsoft.com/office/drawing/2014/main" id="{E97D6CC5-B274-8042-BE22-D645C0C87E2F}"/>
                </a:ext>
              </a:extLst>
            </p:cNvPr>
            <p:cNvPicPr>
              <a:picLocks noChangeAspect="1"/>
            </p:cNvPicPr>
            <p:nvPr/>
          </p:nvPicPr>
          <p:blipFill>
            <a:blip r:embed="rId2"/>
            <a:srcRect l="2172" t="3016" b="3016"/>
            <a:stretch>
              <a:fillRect/>
            </a:stretch>
          </p:blipFill>
          <p:spPr>
            <a:xfrm>
              <a:off x="9165869" y="1928661"/>
              <a:ext cx="14993138" cy="10185670"/>
            </a:xfrm>
            <a:prstGeom prst="rect">
              <a:avLst/>
            </a:prstGeom>
            <a:ln w="12700">
              <a:miter lim="400000"/>
            </a:ln>
          </p:spPr>
        </p:pic>
        <p:sp>
          <p:nvSpPr>
            <p:cNvPr id="13" name="TextBox 12">
              <a:extLst>
                <a:ext uri="{FF2B5EF4-FFF2-40B4-BE49-F238E27FC236}">
                  <a16:creationId xmlns:a16="http://schemas.microsoft.com/office/drawing/2014/main" id="{5AB0EABC-F76D-EE4F-81D7-5C4507327C70}"/>
                </a:ext>
              </a:extLst>
            </p:cNvPr>
            <p:cNvSpPr txBox="1"/>
            <p:nvPr/>
          </p:nvSpPr>
          <p:spPr>
            <a:xfrm>
              <a:off x="18032820" y="7676707"/>
              <a:ext cx="2275368" cy="623918"/>
            </a:xfrm>
            <a:prstGeom prst="rect">
              <a:avLst/>
            </a:prstGeom>
            <a:noFill/>
          </p:spPr>
          <p:txBody>
            <a:bodyPr wrap="square" rtlCol="0">
              <a:spAutoFit/>
            </a:bodyPr>
            <a:lstStyle/>
            <a:p>
              <a:r>
                <a:rPr lang="en-GH" sz="1200" dirty="0">
                  <a:solidFill>
                    <a:schemeClr val="bg1">
                      <a:lumMod val="85000"/>
                    </a:schemeClr>
                  </a:solidFill>
                </a:rPr>
                <a:t>Densu Delta</a:t>
              </a:r>
            </a:p>
          </p:txBody>
        </p:sp>
      </p:grpSp>
      <p:pic>
        <p:nvPicPr>
          <p:cNvPr id="8" name="WSFS1.jpg" descr="WSFS1.jpg">
            <a:extLst>
              <a:ext uri="{FF2B5EF4-FFF2-40B4-BE49-F238E27FC236}">
                <a16:creationId xmlns:a16="http://schemas.microsoft.com/office/drawing/2014/main" id="{1B50AB28-F353-3F45-AF03-B0257E5A5179}"/>
              </a:ext>
            </a:extLst>
          </p:cNvPr>
          <p:cNvPicPr>
            <a:picLocks noChangeAspect="1"/>
          </p:cNvPicPr>
          <p:nvPr/>
        </p:nvPicPr>
        <p:blipFill rotWithShape="1">
          <a:blip r:embed="rId3"/>
          <a:srcRect l="7188" t="-653" r="7193" b="74451"/>
          <a:stretch/>
        </p:blipFill>
        <p:spPr>
          <a:xfrm>
            <a:off x="420434" y="-4481"/>
            <a:ext cx="8518926" cy="1461806"/>
          </a:xfrm>
          <a:prstGeom prst="rect">
            <a:avLst/>
          </a:prstGeom>
        </p:spPr>
      </p:pic>
    </p:spTree>
    <p:extLst>
      <p:ext uri="{BB962C8B-B14F-4D97-AF65-F5344CB8AC3E}">
        <p14:creationId xmlns:p14="http://schemas.microsoft.com/office/powerpoint/2010/main" val="588889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0E28812-4FA8-7C44-AAF5-0A743B04B5F6}"/>
              </a:ext>
            </a:extLst>
          </p:cNvPr>
          <p:cNvSpPr txBox="1"/>
          <p:nvPr/>
        </p:nvSpPr>
        <p:spPr>
          <a:xfrm>
            <a:off x="6977347" y="4702628"/>
            <a:ext cx="1603169" cy="261610"/>
          </a:xfrm>
          <a:prstGeom prst="rect">
            <a:avLst/>
          </a:prstGeom>
          <a:noFill/>
        </p:spPr>
        <p:txBody>
          <a:bodyPr wrap="square" rtlCol="0">
            <a:spAutoFit/>
          </a:bodyPr>
          <a:lstStyle/>
          <a:p>
            <a:r>
              <a:rPr lang="en-GH" sz="1100" dirty="0">
                <a:solidFill>
                  <a:schemeClr val="bg1">
                    <a:lumMod val="85000"/>
                  </a:schemeClr>
                </a:solidFill>
              </a:rPr>
              <a:t>Credit: Ernest Chuku</a:t>
            </a:r>
          </a:p>
        </p:txBody>
      </p:sp>
      <p:pic>
        <p:nvPicPr>
          <p:cNvPr id="19" name="WA Common Shellfish Species.jpg" descr="WA Common Shellfish Species.jpg">
            <a:extLst>
              <a:ext uri="{FF2B5EF4-FFF2-40B4-BE49-F238E27FC236}">
                <a16:creationId xmlns:a16="http://schemas.microsoft.com/office/drawing/2014/main" id="{AF5C4BF1-0BA0-5B4F-BDED-05F618A123DF}"/>
              </a:ext>
            </a:extLst>
          </p:cNvPr>
          <p:cNvPicPr>
            <a:picLocks noChangeAspect="1"/>
          </p:cNvPicPr>
          <p:nvPr/>
        </p:nvPicPr>
        <p:blipFill>
          <a:blip r:embed="rId2"/>
          <a:stretch>
            <a:fillRect/>
          </a:stretch>
        </p:blipFill>
        <p:spPr>
          <a:xfrm>
            <a:off x="707572" y="1177450"/>
            <a:ext cx="8011886" cy="4958266"/>
          </a:xfrm>
          <a:prstGeom prst="rect">
            <a:avLst/>
          </a:prstGeom>
          <a:ln w="12700">
            <a:miter lim="400000"/>
          </a:ln>
        </p:spPr>
      </p:pic>
      <p:sp>
        <p:nvSpPr>
          <p:cNvPr id="3" name="TextBox 2"/>
          <p:cNvSpPr txBox="1"/>
          <p:nvPr/>
        </p:nvSpPr>
        <p:spPr>
          <a:xfrm>
            <a:off x="631370" y="223343"/>
            <a:ext cx="6999515" cy="954107"/>
          </a:xfrm>
          <a:prstGeom prst="rect">
            <a:avLst/>
          </a:prstGeom>
          <a:noFill/>
        </p:spPr>
        <p:txBody>
          <a:bodyPr wrap="square" rtlCol="0">
            <a:spAutoFit/>
          </a:bodyPr>
          <a:lstStyle/>
          <a:p>
            <a:r>
              <a:rPr lang="en-GB" sz="2800" dirty="0" smtClean="0">
                <a:latin typeface="Century Gothic" panose="020B0502020202020204" pitchFamily="34" charset="0"/>
              </a:rPr>
              <a:t>Some shellfish species assessed under the project </a:t>
            </a:r>
            <a:endParaRPr lang="en-GB" sz="2800" dirty="0">
              <a:latin typeface="Century Gothic" panose="020B0502020202020204" pitchFamily="34" charset="0"/>
            </a:endParaRPr>
          </a:p>
        </p:txBody>
      </p:sp>
    </p:spTree>
    <p:extLst>
      <p:ext uri="{BB962C8B-B14F-4D97-AF65-F5344CB8AC3E}">
        <p14:creationId xmlns:p14="http://schemas.microsoft.com/office/powerpoint/2010/main" val="32325639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a:extLst>
              <a:ext uri="{FF2B5EF4-FFF2-40B4-BE49-F238E27FC236}">
                <a16:creationId xmlns:a16="http://schemas.microsoft.com/office/drawing/2014/main" id="{2191D257-8565-8D4B-B119-BE67711CA4BF}"/>
              </a:ext>
            </a:extLst>
          </p:cNvPr>
          <p:cNvGraphicFramePr/>
          <p:nvPr>
            <p:extLst>
              <p:ext uri="{D42A27DB-BD31-4B8C-83A1-F6EECF244321}">
                <p14:modId xmlns:p14="http://schemas.microsoft.com/office/powerpoint/2010/main" val="4121003758"/>
              </p:ext>
            </p:extLst>
          </p:nvPr>
        </p:nvGraphicFramePr>
        <p:xfrm>
          <a:off x="40669" y="1042342"/>
          <a:ext cx="9059790" cy="2164759"/>
        </p:xfrm>
        <a:graphic>
          <a:graphicData uri="http://schemas.openxmlformats.org/drawingml/2006/table">
            <a:tbl>
              <a:tblPr/>
              <a:tblGrid>
                <a:gridCol w="2252864">
                  <a:extLst>
                    <a:ext uri="{9D8B030D-6E8A-4147-A177-3AD203B41FA5}">
                      <a16:colId xmlns:a16="http://schemas.microsoft.com/office/drawing/2014/main" val="20000"/>
                    </a:ext>
                  </a:extLst>
                </a:gridCol>
                <a:gridCol w="1453812">
                  <a:extLst>
                    <a:ext uri="{9D8B030D-6E8A-4147-A177-3AD203B41FA5}">
                      <a16:colId xmlns:a16="http://schemas.microsoft.com/office/drawing/2014/main" val="20001"/>
                    </a:ext>
                  </a:extLst>
                </a:gridCol>
                <a:gridCol w="1541138">
                  <a:extLst>
                    <a:ext uri="{9D8B030D-6E8A-4147-A177-3AD203B41FA5}">
                      <a16:colId xmlns:a16="http://schemas.microsoft.com/office/drawing/2014/main" val="20002"/>
                    </a:ext>
                  </a:extLst>
                </a:gridCol>
                <a:gridCol w="1528671">
                  <a:extLst>
                    <a:ext uri="{9D8B030D-6E8A-4147-A177-3AD203B41FA5}">
                      <a16:colId xmlns:a16="http://schemas.microsoft.com/office/drawing/2014/main" val="20003"/>
                    </a:ext>
                  </a:extLst>
                </a:gridCol>
                <a:gridCol w="2283305">
                  <a:extLst>
                    <a:ext uri="{9D8B030D-6E8A-4147-A177-3AD203B41FA5}">
                      <a16:colId xmlns:a16="http://schemas.microsoft.com/office/drawing/2014/main" val="20004"/>
                    </a:ext>
                  </a:extLst>
                </a:gridCol>
              </a:tblGrid>
              <a:tr h="275432">
                <a:tc rowSpan="2">
                  <a:txBody>
                    <a:bodyPr/>
                    <a:lstStyle/>
                    <a:p>
                      <a:pPr algn="just" defTabSz="457200">
                        <a:lnSpc>
                          <a:spcPct val="107916"/>
                        </a:lnSpc>
                        <a:spcBef>
                          <a:spcPts val="500"/>
                        </a:spcBef>
                        <a:defRPr sz="1800" spc="0">
                          <a:solidFill>
                            <a:srgbClr val="000000"/>
                          </a:solidFill>
                        </a:defRPr>
                      </a:pPr>
                      <a:r>
                        <a:rPr sz="1800" b="1" spc="42" dirty="0">
                          <a:latin typeface="Gill Sans MT Medium"/>
                          <a:ea typeface="Gill Sans MT Medium"/>
                          <a:cs typeface="Gill Sans MT Medium"/>
                          <a:sym typeface="Gill Sans MT Medium"/>
                        </a:rPr>
                        <a:t>Shellfish group/fishery</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E0E0E0"/>
                    </a:solidFill>
                  </a:tcPr>
                </a:tc>
                <a:tc gridSpan="4">
                  <a:txBody>
                    <a:bodyPr/>
                    <a:lstStyle/>
                    <a:p>
                      <a:pPr algn="just" defTabSz="457200">
                        <a:lnSpc>
                          <a:spcPct val="107916"/>
                        </a:lnSpc>
                        <a:spcBef>
                          <a:spcPts val="500"/>
                        </a:spcBef>
                        <a:defRPr sz="1800" spc="0">
                          <a:solidFill>
                            <a:srgbClr val="000000"/>
                          </a:solidFill>
                        </a:defRPr>
                      </a:pPr>
                      <a:r>
                        <a:rPr sz="1800" b="1" spc="42">
                          <a:latin typeface="Gill Sans MT Medium"/>
                          <a:ea typeface="Gill Sans MT Medium"/>
                          <a:cs typeface="Gill Sans MT Medium"/>
                          <a:sym typeface="Gill Sans MT Medium"/>
                        </a:rPr>
                        <a:t>Dominant gender at different nodes of the value chain</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E0E0E0"/>
                    </a:solidFill>
                  </a:tcPr>
                </a:tc>
                <a:tc hMerge="1">
                  <a:txBody>
                    <a:bodyPr/>
                    <a:lstStyle/>
                    <a:p>
                      <a:endParaRPr lang="en-GH"/>
                    </a:p>
                  </a:txBody>
                  <a:tcPr/>
                </a:tc>
                <a:tc hMerge="1">
                  <a:txBody>
                    <a:bodyPr/>
                    <a:lstStyle/>
                    <a:p>
                      <a:endParaRPr lang="en-GH"/>
                    </a:p>
                  </a:txBody>
                  <a:tcPr/>
                </a:tc>
                <a:tc hMerge="1">
                  <a:txBody>
                    <a:bodyPr/>
                    <a:lstStyle/>
                    <a:p>
                      <a:endParaRPr lang="en-GH"/>
                    </a:p>
                  </a:txBody>
                  <a:tcPr/>
                </a:tc>
                <a:extLst>
                  <a:ext uri="{0D108BD9-81ED-4DB2-BD59-A6C34878D82A}">
                    <a16:rowId xmlns:a16="http://schemas.microsoft.com/office/drawing/2014/main" val="10000"/>
                  </a:ext>
                </a:extLst>
              </a:tr>
              <a:tr h="683304">
                <a:tc vMerge="1">
                  <a:txBody>
                    <a:bodyPr/>
                    <a:lstStyle/>
                    <a:p>
                      <a:endParaRPr lang="en-GH"/>
                    </a:p>
                  </a:txBody>
                  <a:tcPr/>
                </a:tc>
                <a:tc>
                  <a:txBody>
                    <a:bodyPr/>
                    <a:lstStyle/>
                    <a:p>
                      <a:pPr algn="just" defTabSz="457200">
                        <a:lnSpc>
                          <a:spcPct val="107916"/>
                        </a:lnSpc>
                        <a:spcBef>
                          <a:spcPts val="500"/>
                        </a:spcBef>
                        <a:defRPr sz="1800" spc="0">
                          <a:solidFill>
                            <a:srgbClr val="000000"/>
                          </a:solidFill>
                        </a:defRPr>
                      </a:pPr>
                      <a:r>
                        <a:rPr sz="1800" b="1" spc="42">
                          <a:latin typeface="Gill Sans MT Medium"/>
                          <a:ea typeface="Gill Sans MT Medium"/>
                          <a:cs typeface="Gill Sans MT Medium"/>
                          <a:sym typeface="Gill Sans MT Medium"/>
                        </a:rPr>
                        <a:t>Harvesting</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E0E0E0"/>
                    </a:solidFill>
                  </a:tcPr>
                </a:tc>
                <a:tc>
                  <a:txBody>
                    <a:bodyPr/>
                    <a:lstStyle/>
                    <a:p>
                      <a:pPr algn="just" defTabSz="457200">
                        <a:lnSpc>
                          <a:spcPct val="107916"/>
                        </a:lnSpc>
                        <a:spcBef>
                          <a:spcPts val="500"/>
                        </a:spcBef>
                        <a:defRPr sz="1800" spc="0">
                          <a:solidFill>
                            <a:srgbClr val="000000"/>
                          </a:solidFill>
                        </a:defRPr>
                      </a:pPr>
                      <a:r>
                        <a:rPr sz="1800" b="1" spc="42">
                          <a:latin typeface="Gill Sans MT Medium"/>
                          <a:ea typeface="Gill Sans MT Medium"/>
                          <a:cs typeface="Gill Sans MT Medium"/>
                          <a:sym typeface="Gill Sans MT Medium"/>
                        </a:rPr>
                        <a:t>Processing</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E0E0E0"/>
                    </a:solidFill>
                  </a:tcPr>
                </a:tc>
                <a:tc>
                  <a:txBody>
                    <a:bodyPr/>
                    <a:lstStyle/>
                    <a:p>
                      <a:pPr algn="just" defTabSz="457200">
                        <a:lnSpc>
                          <a:spcPct val="107916"/>
                        </a:lnSpc>
                        <a:spcBef>
                          <a:spcPts val="500"/>
                        </a:spcBef>
                        <a:defRPr sz="1800" spc="0">
                          <a:solidFill>
                            <a:srgbClr val="000000"/>
                          </a:solidFill>
                        </a:defRPr>
                      </a:pPr>
                      <a:r>
                        <a:rPr sz="1800" b="1" spc="42">
                          <a:latin typeface="Gill Sans MT Medium"/>
                          <a:ea typeface="Gill Sans MT Medium"/>
                          <a:cs typeface="Gill Sans MT Medium"/>
                          <a:sym typeface="Gill Sans MT Medium"/>
                        </a:rPr>
                        <a:t>Marketing</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E0E0E0"/>
                    </a:solidFill>
                  </a:tcPr>
                </a:tc>
                <a:tc>
                  <a:txBody>
                    <a:bodyPr/>
                    <a:lstStyle/>
                    <a:p>
                      <a:pPr algn="just" defTabSz="457200">
                        <a:lnSpc>
                          <a:spcPct val="107916"/>
                        </a:lnSpc>
                        <a:spcBef>
                          <a:spcPts val="500"/>
                        </a:spcBef>
                        <a:defRPr sz="1800" spc="0">
                          <a:solidFill>
                            <a:srgbClr val="000000"/>
                          </a:solidFill>
                        </a:defRPr>
                      </a:pPr>
                      <a:r>
                        <a:rPr sz="1800" b="1" spc="42">
                          <a:latin typeface="Gill Sans MT Medium"/>
                          <a:ea typeface="Gill Sans MT Medium"/>
                          <a:cs typeface="Gill Sans MT Medium"/>
                          <a:sym typeface="Gill Sans MT Medium"/>
                        </a:rPr>
                        <a:t>Transportation 
[during harvest]</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E0E0E0"/>
                    </a:solidFill>
                  </a:tcPr>
                </a:tc>
                <a:extLst>
                  <a:ext uri="{0D108BD9-81ED-4DB2-BD59-A6C34878D82A}">
                    <a16:rowId xmlns:a16="http://schemas.microsoft.com/office/drawing/2014/main" val="10001"/>
                  </a:ext>
                </a:extLst>
              </a:tr>
              <a:tr h="280715">
                <a:tc>
                  <a:txBody>
                    <a:bodyPr/>
                    <a:lstStyle/>
                    <a:p>
                      <a:pPr algn="just" defTabSz="457200">
                        <a:lnSpc>
                          <a:spcPct val="107916"/>
                        </a:lnSpc>
                        <a:spcBef>
                          <a:spcPts val="500"/>
                        </a:spcBef>
                        <a:defRPr sz="1800" spc="0">
                          <a:solidFill>
                            <a:srgbClr val="000000"/>
                          </a:solidFill>
                        </a:defRPr>
                      </a:pPr>
                      <a:r>
                        <a:rPr sz="1800" spc="42" dirty="0">
                          <a:latin typeface="Gill Sans MT Medium"/>
                          <a:ea typeface="Gill Sans MT Medium"/>
                          <a:cs typeface="Gill Sans MT Medium"/>
                          <a:sym typeface="Gill Sans MT Medium"/>
                        </a:rPr>
                        <a:t>Bivalves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lumMod val="20000"/>
                        <a:lumOff val="80000"/>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extLst>
                  <a:ext uri="{0D108BD9-81ED-4DB2-BD59-A6C34878D82A}">
                    <a16:rowId xmlns:a16="http://schemas.microsoft.com/office/drawing/2014/main" val="10002"/>
                  </a:ext>
                </a:extLst>
              </a:tr>
              <a:tr h="270148">
                <a:tc>
                  <a:txBody>
                    <a:bodyPr/>
                    <a:lstStyle/>
                    <a:p>
                      <a:pPr algn="just" defTabSz="457200">
                        <a:lnSpc>
                          <a:spcPct val="107916"/>
                        </a:lnSpc>
                        <a:spcBef>
                          <a:spcPts val="500"/>
                        </a:spcBef>
                        <a:defRPr sz="1800" spc="0">
                          <a:solidFill>
                            <a:srgbClr val="000000"/>
                          </a:solidFill>
                        </a:defRPr>
                      </a:pPr>
                      <a:r>
                        <a:rPr sz="1800" spc="42" dirty="0">
                          <a:latin typeface="Gill Sans MT Medium"/>
                          <a:ea typeface="Gill Sans MT Medium"/>
                          <a:cs typeface="Gill Sans MT Medium"/>
                          <a:sym typeface="Gill Sans MT Medium"/>
                        </a:rPr>
                        <a:t>Gastropods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lumMod val="20000"/>
                        <a:lumOff val="80000"/>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extLst>
                  <a:ext uri="{0D108BD9-81ED-4DB2-BD59-A6C34878D82A}">
                    <a16:rowId xmlns:a16="http://schemas.microsoft.com/office/drawing/2014/main" val="10003"/>
                  </a:ext>
                </a:extLst>
              </a:tr>
              <a:tr h="270148">
                <a:tc>
                  <a:txBody>
                    <a:bodyPr/>
                    <a:lstStyle/>
                    <a:p>
                      <a:pPr algn="just" defTabSz="457200">
                        <a:lnSpc>
                          <a:spcPct val="107916"/>
                        </a:lnSpc>
                        <a:spcBef>
                          <a:spcPts val="500"/>
                        </a:spcBef>
                        <a:defRPr sz="1800" spc="0">
                          <a:solidFill>
                            <a:srgbClr val="000000"/>
                          </a:solidFill>
                        </a:defRPr>
                      </a:pPr>
                      <a:r>
                        <a:rPr sz="1800" spc="42" dirty="0">
                          <a:latin typeface="Gill Sans MT Medium"/>
                          <a:ea typeface="Gill Sans MT Medium"/>
                          <a:cs typeface="Gill Sans MT Medium"/>
                          <a:sym typeface="Gill Sans MT Medium"/>
                        </a:rPr>
                        <a:t>Crustaceans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lumMod val="20000"/>
                        <a:lumOff val="80000"/>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5">
                        <a:hueOff val="503731"/>
                        <a:lumOff val="7092"/>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5">
                        <a:hueOff val="503731"/>
                        <a:lumOff val="7092"/>
                      </a:schemeClr>
                    </a:solidFill>
                  </a:tcPr>
                </a:tc>
                <a:extLst>
                  <a:ext uri="{0D108BD9-81ED-4DB2-BD59-A6C34878D82A}">
                    <a16:rowId xmlns:a16="http://schemas.microsoft.com/office/drawing/2014/main" val="10004"/>
                  </a:ext>
                </a:extLst>
              </a:tr>
              <a:tr h="280899">
                <a:tc>
                  <a:txBody>
                    <a:bodyPr/>
                    <a:lstStyle/>
                    <a:p>
                      <a:pPr algn="just" defTabSz="457200">
                        <a:lnSpc>
                          <a:spcPct val="107916"/>
                        </a:lnSpc>
                        <a:spcBef>
                          <a:spcPts val="500"/>
                        </a:spcBef>
                        <a:defRPr sz="1800" spc="0">
                          <a:solidFill>
                            <a:srgbClr val="000000"/>
                          </a:solidFill>
                        </a:defRPr>
                      </a:pPr>
                      <a:r>
                        <a:rPr sz="1800" spc="42" dirty="0">
                          <a:latin typeface="Gill Sans MT Medium"/>
                          <a:ea typeface="Gill Sans MT Medium"/>
                          <a:cs typeface="Gill Sans MT Medium"/>
                          <a:sym typeface="Gill Sans MT Medium"/>
                        </a:rPr>
                        <a:t>Cephalopods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lumMod val="20000"/>
                        <a:lumOff val="80000"/>
                      </a:schemeClr>
                    </a:solidFill>
                  </a:tcPr>
                </a:tc>
                <a:tc>
                  <a:txBody>
                    <a:bodyPr/>
                    <a:lstStyle/>
                    <a:p>
                      <a:pPr algn="just" defTabSz="457200">
                        <a:lnSpc>
                          <a:spcPct val="107916"/>
                        </a:lnSpc>
                        <a:spcBef>
                          <a:spcPts val="500"/>
                        </a:spcBef>
                        <a:defRPr sz="1800" spc="0">
                          <a:solidFill>
                            <a:srgbClr val="000000"/>
                          </a:solidFill>
                        </a:defRPr>
                      </a:pPr>
                      <a:r>
                        <a:rPr sz="1800" spc="42" dirty="0">
                          <a:latin typeface="Gill Sans MT Medium"/>
                          <a:ea typeface="Gill Sans MT Medium"/>
                          <a:cs typeface="Gill Sans MT Medium"/>
                          <a:sym typeface="Gill Sans MT Medium"/>
                        </a:rPr>
                        <a:t>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5">
                        <a:hueOff val="503731"/>
                        <a:lumOff val="7092"/>
                      </a:schemeClr>
                    </a:solidFill>
                  </a:tcPr>
                </a:tc>
                <a:tc>
                  <a:txBody>
                    <a:bodyPr/>
                    <a:lstStyle/>
                    <a:p>
                      <a:pPr algn="just" defTabSz="457200">
                        <a:lnSpc>
                          <a:spcPct val="107916"/>
                        </a:lnSpc>
                        <a:spcBef>
                          <a:spcPts val="500"/>
                        </a:spcBef>
                        <a:defRPr sz="1800" spc="0">
                          <a:solidFill>
                            <a:srgbClr val="000000"/>
                          </a:solidFill>
                        </a:defRPr>
                      </a:pPr>
                      <a:r>
                        <a:rPr sz="1800" spc="42" dirty="0">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a:latin typeface="Gill Sans MT Medium"/>
                          <a:ea typeface="Gill Sans MT Medium"/>
                          <a:cs typeface="Gill Sans MT Medium"/>
                          <a:sym typeface="Gill Sans MT Medium"/>
                        </a:rPr>
                        <a:t>Females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1">
                        <a:hueOff val="-1238625"/>
                        <a:satOff val="-6134"/>
                        <a:lumOff val="8689"/>
                      </a:schemeClr>
                    </a:solidFill>
                  </a:tcPr>
                </a:tc>
                <a:tc>
                  <a:txBody>
                    <a:bodyPr/>
                    <a:lstStyle/>
                    <a:p>
                      <a:pPr algn="just" defTabSz="457200">
                        <a:lnSpc>
                          <a:spcPct val="107916"/>
                        </a:lnSpc>
                        <a:spcBef>
                          <a:spcPts val="500"/>
                        </a:spcBef>
                        <a:defRPr sz="1800" spc="0">
                          <a:solidFill>
                            <a:srgbClr val="000000"/>
                          </a:solidFill>
                        </a:defRPr>
                      </a:pPr>
                      <a:r>
                        <a:rPr sz="1800" spc="42" dirty="0">
                          <a:latin typeface="Gill Sans MT Medium"/>
                          <a:ea typeface="Gill Sans MT Medium"/>
                          <a:cs typeface="Gill Sans MT Medium"/>
                          <a:sym typeface="Gill Sans MT Medium"/>
                        </a:rPr>
                        <a:t>Males</a:t>
                      </a:r>
                    </a:p>
                  </a:txBody>
                  <a:tcPr marL="63500" marR="63500" marT="0" marB="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5">
                        <a:hueOff val="503731"/>
                        <a:lumOff val="7092"/>
                      </a:schemeClr>
                    </a:solidFill>
                  </a:tcPr>
                </a:tc>
                <a:extLst>
                  <a:ext uri="{0D108BD9-81ED-4DB2-BD59-A6C34878D82A}">
                    <a16:rowId xmlns:a16="http://schemas.microsoft.com/office/drawing/2014/main" val="10005"/>
                  </a:ext>
                </a:extLst>
              </a:tr>
            </a:tbl>
          </a:graphicData>
        </a:graphic>
      </p:graphicFrame>
      <p:sp>
        <p:nvSpPr>
          <p:cNvPr id="6" name="Gender dominance of shellfish harvesters along the value chain of different shellfisheries along the West African coast">
            <a:extLst>
              <a:ext uri="{FF2B5EF4-FFF2-40B4-BE49-F238E27FC236}">
                <a16:creationId xmlns:a16="http://schemas.microsoft.com/office/drawing/2014/main" id="{B36A756C-FAE1-2F45-98A4-9A9574905CAE}"/>
              </a:ext>
            </a:extLst>
          </p:cNvPr>
          <p:cNvSpPr txBox="1"/>
          <p:nvPr/>
        </p:nvSpPr>
        <p:spPr>
          <a:xfrm>
            <a:off x="647699" y="319244"/>
            <a:ext cx="8009017" cy="6743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defTabSz="457200">
              <a:spcBef>
                <a:spcPts val="600"/>
              </a:spcBef>
              <a:tabLst/>
              <a:defRPr sz="3000" b="1" spc="0">
                <a:solidFill>
                  <a:srgbClr val="2C332C"/>
                </a:solidFill>
                <a:latin typeface="Gill Sans MT Medium"/>
                <a:ea typeface="Gill Sans MT Medium"/>
                <a:cs typeface="Gill Sans MT Medium"/>
                <a:sym typeface="Gill Sans MT Medium"/>
              </a:defRPr>
            </a:lvl1pPr>
          </a:lstStyle>
          <a:p>
            <a:r>
              <a:rPr sz="1800" dirty="0" smtClean="0">
                <a:latin typeface="Century Gothic" panose="020B0502020202020204" pitchFamily="34" charset="0"/>
              </a:rPr>
              <a:t>Gender </a:t>
            </a:r>
            <a:r>
              <a:rPr sz="1800" dirty="0">
                <a:latin typeface="Century Gothic" panose="020B0502020202020204" pitchFamily="34" charset="0"/>
              </a:rPr>
              <a:t>dominance of shellfish harvesters along the value chain of different shellfisheries along the West African coast</a:t>
            </a:r>
            <a:r>
              <a:rPr lang="en-US" sz="1800" dirty="0">
                <a:latin typeface="Century Gothic" panose="020B0502020202020204" pitchFamily="34" charset="0"/>
              </a:rPr>
              <a:t>. (Chuku et al., 2021)</a:t>
            </a:r>
            <a:endParaRPr sz="1800" dirty="0">
              <a:latin typeface="Century Gothic" panose="020B0502020202020204" pitchFamily="34" charset="0"/>
            </a:endParaRPr>
          </a:p>
        </p:txBody>
      </p:sp>
      <p:grpSp>
        <p:nvGrpSpPr>
          <p:cNvPr id="2" name="Group 1"/>
          <p:cNvGrpSpPr/>
          <p:nvPr/>
        </p:nvGrpSpPr>
        <p:grpSpPr>
          <a:xfrm>
            <a:off x="32657" y="3241964"/>
            <a:ext cx="9067802" cy="3616036"/>
            <a:chOff x="32332" y="3241964"/>
            <a:chExt cx="8965002" cy="3616036"/>
          </a:xfrm>
        </p:grpSpPr>
        <p:pic>
          <p:nvPicPr>
            <p:cNvPr id="10" name="WSFS1.jpg" descr="WSFS1.jpg">
              <a:extLst>
                <a:ext uri="{FF2B5EF4-FFF2-40B4-BE49-F238E27FC236}">
                  <a16:creationId xmlns:a16="http://schemas.microsoft.com/office/drawing/2014/main" id="{32B8BEEF-FECB-9B41-868C-41307C20A4CE}"/>
                </a:ext>
              </a:extLst>
            </p:cNvPr>
            <p:cNvPicPr>
              <a:picLocks noChangeAspect="1"/>
            </p:cNvPicPr>
            <p:nvPr/>
          </p:nvPicPr>
          <p:blipFill rotWithShape="1">
            <a:blip r:embed="rId2"/>
            <a:srcRect t="30096"/>
            <a:stretch/>
          </p:blipFill>
          <p:spPr>
            <a:xfrm>
              <a:off x="32332" y="3241964"/>
              <a:ext cx="8965002" cy="3616036"/>
            </a:xfrm>
            <a:prstGeom prst="rect">
              <a:avLst/>
            </a:prstGeom>
          </p:spPr>
        </p:pic>
        <p:sp>
          <p:nvSpPr>
            <p:cNvPr id="7" name="TextBox 6">
              <a:extLst>
                <a:ext uri="{FF2B5EF4-FFF2-40B4-BE49-F238E27FC236}">
                  <a16:creationId xmlns:a16="http://schemas.microsoft.com/office/drawing/2014/main" id="{D0E28812-4FA8-7C44-AAF5-0A743B04B5F6}"/>
                </a:ext>
              </a:extLst>
            </p:cNvPr>
            <p:cNvSpPr txBox="1"/>
            <p:nvPr/>
          </p:nvSpPr>
          <p:spPr>
            <a:xfrm>
              <a:off x="7391004" y="4571823"/>
              <a:ext cx="1603169" cy="261610"/>
            </a:xfrm>
            <a:prstGeom prst="rect">
              <a:avLst/>
            </a:prstGeom>
            <a:noFill/>
          </p:spPr>
          <p:txBody>
            <a:bodyPr wrap="square" rtlCol="0">
              <a:spAutoFit/>
            </a:bodyPr>
            <a:lstStyle/>
            <a:p>
              <a:r>
                <a:rPr lang="en-GH" sz="1100" dirty="0">
                  <a:solidFill>
                    <a:schemeClr val="bg1">
                      <a:lumMod val="85000"/>
                    </a:schemeClr>
                  </a:solidFill>
                </a:rPr>
                <a:t>Credit: Ernest Chuku</a:t>
              </a:r>
            </a:p>
          </p:txBody>
        </p:sp>
      </p:grpSp>
    </p:spTree>
    <p:extLst>
      <p:ext uri="{BB962C8B-B14F-4D97-AF65-F5344CB8AC3E}">
        <p14:creationId xmlns:p14="http://schemas.microsoft.com/office/powerpoint/2010/main" val="35811044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7EE93CC8-82C4-5B4A-9B34-27FB1A83D9B3}"/>
              </a:ext>
            </a:extLst>
          </p:cNvPr>
          <p:cNvGrpSpPr/>
          <p:nvPr/>
        </p:nvGrpSpPr>
        <p:grpSpPr>
          <a:xfrm>
            <a:off x="2319895" y="1339245"/>
            <a:ext cx="6656456" cy="4522100"/>
            <a:chOff x="9165869" y="1928661"/>
            <a:chExt cx="14993138" cy="10185670"/>
          </a:xfrm>
        </p:grpSpPr>
        <p:grpSp>
          <p:nvGrpSpPr>
            <p:cNvPr id="24" name="Group 23">
              <a:extLst>
                <a:ext uri="{FF2B5EF4-FFF2-40B4-BE49-F238E27FC236}">
                  <a16:creationId xmlns:a16="http://schemas.microsoft.com/office/drawing/2014/main" id="{2387BA5B-7129-2C49-9C0E-63C8434BD86B}"/>
                </a:ext>
              </a:extLst>
            </p:cNvPr>
            <p:cNvGrpSpPr/>
            <p:nvPr/>
          </p:nvGrpSpPr>
          <p:grpSpPr>
            <a:xfrm>
              <a:off x="9165869" y="1928661"/>
              <a:ext cx="14993138" cy="10185670"/>
              <a:chOff x="9165869" y="1928661"/>
              <a:chExt cx="14993138" cy="10185670"/>
            </a:xfrm>
          </p:grpSpPr>
          <p:pic>
            <p:nvPicPr>
              <p:cNvPr id="28" name="Image" descr="Image">
                <a:extLst>
                  <a:ext uri="{FF2B5EF4-FFF2-40B4-BE49-F238E27FC236}">
                    <a16:creationId xmlns:a16="http://schemas.microsoft.com/office/drawing/2014/main" id="{E97D6CC5-B274-8042-BE22-D645C0C87E2F}"/>
                  </a:ext>
                </a:extLst>
              </p:cNvPr>
              <p:cNvPicPr>
                <a:picLocks noChangeAspect="1"/>
              </p:cNvPicPr>
              <p:nvPr/>
            </p:nvPicPr>
            <p:blipFill>
              <a:blip r:embed="rId2"/>
              <a:srcRect l="2172" t="3016" b="3016"/>
              <a:stretch>
                <a:fillRect/>
              </a:stretch>
            </p:blipFill>
            <p:spPr>
              <a:xfrm>
                <a:off x="9165869" y="1928661"/>
                <a:ext cx="14993138" cy="10185670"/>
              </a:xfrm>
              <a:prstGeom prst="rect">
                <a:avLst/>
              </a:prstGeom>
              <a:ln w="12700">
                <a:miter lim="400000"/>
              </a:ln>
            </p:spPr>
          </p:pic>
          <p:sp>
            <p:nvSpPr>
              <p:cNvPr id="29" name="Saloum Delta">
                <a:extLst>
                  <a:ext uri="{FF2B5EF4-FFF2-40B4-BE49-F238E27FC236}">
                    <a16:creationId xmlns:a16="http://schemas.microsoft.com/office/drawing/2014/main" id="{540A5C89-B28A-E845-9DD5-3F34770A34CC}"/>
                  </a:ext>
                </a:extLst>
              </p:cNvPr>
              <p:cNvSpPr/>
              <p:nvPr/>
            </p:nvSpPr>
            <p:spPr>
              <a:xfrm>
                <a:off x="10910251" y="3782001"/>
                <a:ext cx="3486233" cy="1364061"/>
              </a:xfrm>
              <a:custGeom>
                <a:avLst/>
                <a:gdLst/>
                <a:ahLst/>
                <a:cxnLst>
                  <a:cxn ang="0">
                    <a:pos x="wd2" y="hd2"/>
                  </a:cxn>
                  <a:cxn ang="5400000">
                    <a:pos x="wd2" y="hd2"/>
                  </a:cxn>
                  <a:cxn ang="10800000">
                    <a:pos x="wd2" y="hd2"/>
                  </a:cxn>
                  <a:cxn ang="16200000">
                    <a:pos x="wd2" y="hd2"/>
                  </a:cxn>
                </a:cxnLst>
                <a:rect l="0" t="0" r="r" b="b"/>
                <a:pathLst>
                  <a:path w="21600" h="21600" extrusionOk="0">
                    <a:moveTo>
                      <a:pt x="4540" y="0"/>
                    </a:moveTo>
                    <a:cubicBezTo>
                      <a:pt x="4389" y="0"/>
                      <a:pt x="4267" y="450"/>
                      <a:pt x="4267" y="1006"/>
                    </a:cubicBezTo>
                    <a:lnTo>
                      <a:pt x="4267" y="8484"/>
                    </a:lnTo>
                    <a:lnTo>
                      <a:pt x="0" y="21600"/>
                    </a:lnTo>
                    <a:lnTo>
                      <a:pt x="5249" y="11388"/>
                    </a:lnTo>
                    <a:lnTo>
                      <a:pt x="21327" y="11388"/>
                    </a:lnTo>
                    <a:cubicBezTo>
                      <a:pt x="21478" y="11388"/>
                      <a:pt x="21600" y="10937"/>
                      <a:pt x="21600" y="10382"/>
                    </a:cubicBezTo>
                    <a:lnTo>
                      <a:pt x="21600" y="1006"/>
                    </a:lnTo>
                    <a:cubicBezTo>
                      <a:pt x="21600" y="450"/>
                      <a:pt x="21478" y="0"/>
                      <a:pt x="21327" y="0"/>
                    </a:cubicBezTo>
                    <a:lnTo>
                      <a:pt x="4540" y="0"/>
                    </a:lnTo>
                    <a:close/>
                  </a:path>
                </a:pathLst>
              </a:custGeom>
              <a:solidFill>
                <a:schemeClr val="accent6">
                  <a:satOff val="-33399"/>
                  <a:lumOff val="-9873"/>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spcBef>
                    <a:spcPts val="0"/>
                  </a:spcBef>
                  <a:tabLst/>
                  <a:defRPr b="1" cap="all" spc="156">
                    <a:solidFill>
                      <a:srgbClr val="FFFFFF"/>
                    </a:solidFill>
                    <a:latin typeface="Founders Grotesk Cond Bold"/>
                    <a:ea typeface="Founders Grotesk Cond Bold"/>
                    <a:cs typeface="Founders Grotesk Cond Bold"/>
                    <a:sym typeface="Founders Grotesk Condensed"/>
                  </a:defRPr>
                </a:lvl1pPr>
              </a:lstStyle>
              <a:p>
                <a:endParaRPr lang="en-GH" dirty="0"/>
              </a:p>
              <a:p>
                <a:endParaRPr dirty="0"/>
              </a:p>
            </p:txBody>
          </p:sp>
          <p:sp>
            <p:nvSpPr>
              <p:cNvPr id="30" name="Tanbi wetlands">
                <a:extLst>
                  <a:ext uri="{FF2B5EF4-FFF2-40B4-BE49-F238E27FC236}">
                    <a16:creationId xmlns:a16="http://schemas.microsoft.com/office/drawing/2014/main" id="{396BF290-9B07-9D4C-B38C-5069FDC8FD2A}"/>
                  </a:ext>
                </a:extLst>
              </p:cNvPr>
              <p:cNvSpPr/>
              <p:nvPr/>
            </p:nvSpPr>
            <p:spPr>
              <a:xfrm>
                <a:off x="10542481" y="5537424"/>
                <a:ext cx="3024664" cy="1924845"/>
              </a:xfrm>
              <a:custGeom>
                <a:avLst/>
                <a:gdLst/>
                <a:ahLst/>
                <a:cxnLst>
                  <a:cxn ang="0">
                    <a:pos x="wd2" y="hd2"/>
                  </a:cxn>
                  <a:cxn ang="5400000">
                    <a:pos x="wd2" y="hd2"/>
                  </a:cxn>
                  <a:cxn ang="10800000">
                    <a:pos x="wd2" y="hd2"/>
                  </a:cxn>
                  <a:cxn ang="16200000">
                    <a:pos x="wd2" y="hd2"/>
                  </a:cxn>
                </a:cxnLst>
                <a:rect l="0" t="0" r="r" b="b"/>
                <a:pathLst>
                  <a:path w="21600" h="21600" extrusionOk="0">
                    <a:moveTo>
                      <a:pt x="2386" y="0"/>
                    </a:moveTo>
                    <a:lnTo>
                      <a:pt x="1706" y="13530"/>
                    </a:lnTo>
                    <a:lnTo>
                      <a:pt x="340" y="13530"/>
                    </a:lnTo>
                    <a:cubicBezTo>
                      <a:pt x="152" y="13530"/>
                      <a:pt x="0" y="13849"/>
                      <a:pt x="0" y="14243"/>
                    </a:cubicBezTo>
                    <a:lnTo>
                      <a:pt x="0" y="20887"/>
                    </a:lnTo>
                    <a:cubicBezTo>
                      <a:pt x="0" y="21281"/>
                      <a:pt x="152" y="21600"/>
                      <a:pt x="340" y="21600"/>
                    </a:cubicBezTo>
                    <a:lnTo>
                      <a:pt x="21260" y="21600"/>
                    </a:lnTo>
                    <a:cubicBezTo>
                      <a:pt x="21448" y="21600"/>
                      <a:pt x="21600" y="21281"/>
                      <a:pt x="21600" y="20887"/>
                    </a:cubicBezTo>
                    <a:lnTo>
                      <a:pt x="21600" y="14243"/>
                    </a:lnTo>
                    <a:cubicBezTo>
                      <a:pt x="21600" y="13849"/>
                      <a:pt x="21448" y="13530"/>
                      <a:pt x="21260" y="13530"/>
                    </a:cubicBezTo>
                    <a:lnTo>
                      <a:pt x="3068" y="13530"/>
                    </a:lnTo>
                    <a:lnTo>
                      <a:pt x="2386" y="0"/>
                    </a:lnTo>
                    <a:close/>
                  </a:path>
                </a:pathLst>
              </a:custGeom>
              <a:solidFill>
                <a:schemeClr val="accent6">
                  <a:satOff val="-33399"/>
                  <a:lumOff val="-9873"/>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spcBef>
                    <a:spcPts val="0"/>
                  </a:spcBef>
                  <a:tabLst/>
                  <a:defRPr b="1" cap="all" spc="156">
                    <a:solidFill>
                      <a:srgbClr val="FFFFFF"/>
                    </a:solidFill>
                    <a:latin typeface="Founders Grotesk Cond Bold"/>
                    <a:ea typeface="Founders Grotesk Cond Bold"/>
                    <a:cs typeface="Founders Grotesk Cond Bold"/>
                    <a:sym typeface="Founders Grotesk Condensed"/>
                  </a:defRPr>
                </a:lvl1pPr>
              </a:lstStyle>
              <a:p>
                <a:endParaRPr lang="en-US" dirty="0"/>
              </a:p>
            </p:txBody>
          </p:sp>
          <p:sp>
            <p:nvSpPr>
              <p:cNvPr id="31" name="DENSU DELTA">
                <a:extLst>
                  <a:ext uri="{FF2B5EF4-FFF2-40B4-BE49-F238E27FC236}">
                    <a16:creationId xmlns:a16="http://schemas.microsoft.com/office/drawing/2014/main" id="{99C50954-D675-B946-B9C0-0FE83C4D1C0A}"/>
                  </a:ext>
                </a:extLst>
              </p:cNvPr>
              <p:cNvSpPr/>
              <p:nvPr/>
            </p:nvSpPr>
            <p:spPr>
              <a:xfrm>
                <a:off x="17562117" y="7567963"/>
                <a:ext cx="3086311" cy="1765698"/>
              </a:xfrm>
              <a:custGeom>
                <a:avLst/>
                <a:gdLst/>
                <a:ahLst/>
                <a:cxnLst>
                  <a:cxn ang="0">
                    <a:pos x="wd2" y="hd2"/>
                  </a:cxn>
                  <a:cxn ang="5400000">
                    <a:pos x="wd2" y="hd2"/>
                  </a:cxn>
                  <a:cxn ang="10800000">
                    <a:pos x="wd2" y="hd2"/>
                  </a:cxn>
                  <a:cxn ang="16200000">
                    <a:pos x="wd2" y="hd2"/>
                  </a:cxn>
                </a:cxnLst>
                <a:rect l="0" t="0" r="r" b="b"/>
                <a:pathLst>
                  <a:path w="21600" h="21600" extrusionOk="0">
                    <a:moveTo>
                      <a:pt x="340" y="0"/>
                    </a:moveTo>
                    <a:cubicBezTo>
                      <a:pt x="152" y="0"/>
                      <a:pt x="0" y="348"/>
                      <a:pt x="0" y="777"/>
                    </a:cubicBezTo>
                    <a:lnTo>
                      <a:pt x="0" y="8020"/>
                    </a:lnTo>
                    <a:cubicBezTo>
                      <a:pt x="0" y="8450"/>
                      <a:pt x="152" y="8797"/>
                      <a:pt x="340" y="8797"/>
                    </a:cubicBezTo>
                    <a:lnTo>
                      <a:pt x="1625" y="8797"/>
                    </a:lnTo>
                    <a:lnTo>
                      <a:pt x="2305" y="21600"/>
                    </a:lnTo>
                    <a:lnTo>
                      <a:pt x="2985" y="8797"/>
                    </a:lnTo>
                    <a:lnTo>
                      <a:pt x="21260" y="8797"/>
                    </a:lnTo>
                    <a:cubicBezTo>
                      <a:pt x="21448" y="8797"/>
                      <a:pt x="21600" y="8450"/>
                      <a:pt x="21600" y="8020"/>
                    </a:cubicBezTo>
                    <a:lnTo>
                      <a:pt x="21600" y="777"/>
                    </a:lnTo>
                    <a:cubicBezTo>
                      <a:pt x="21600" y="348"/>
                      <a:pt x="21448" y="0"/>
                      <a:pt x="21260" y="0"/>
                    </a:cubicBezTo>
                    <a:lnTo>
                      <a:pt x="340" y="0"/>
                    </a:lnTo>
                    <a:close/>
                  </a:path>
                </a:pathLst>
              </a:custGeom>
              <a:solidFill>
                <a:schemeClr val="accent6">
                  <a:satOff val="-33399"/>
                  <a:lumOff val="-9873"/>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spcBef>
                    <a:spcPts val="0"/>
                  </a:spcBef>
                  <a:tabLst/>
                  <a:defRPr b="1" cap="all" spc="156">
                    <a:solidFill>
                      <a:srgbClr val="FFFFFF"/>
                    </a:solidFill>
                    <a:latin typeface="Founders Grotesk Cond Bold"/>
                    <a:ea typeface="Founders Grotesk Cond Bold"/>
                    <a:cs typeface="Founders Grotesk Cond Bold"/>
                    <a:sym typeface="Founders Grotesk Condensed"/>
                  </a:defRPr>
                </a:lvl1pPr>
              </a:lstStyle>
              <a:p>
                <a:endParaRPr lang="en-GH" dirty="0"/>
              </a:p>
              <a:p>
                <a:endParaRPr lang="en-GH" dirty="0"/>
              </a:p>
              <a:p>
                <a:endParaRPr dirty="0"/>
              </a:p>
            </p:txBody>
          </p:sp>
        </p:grpSp>
        <p:sp>
          <p:nvSpPr>
            <p:cNvPr id="25" name="TextBox 24">
              <a:extLst>
                <a:ext uri="{FF2B5EF4-FFF2-40B4-BE49-F238E27FC236}">
                  <a16:creationId xmlns:a16="http://schemas.microsoft.com/office/drawing/2014/main" id="{1EC50A03-5276-B440-B59B-55446FABEEEF}"/>
                </a:ext>
              </a:extLst>
            </p:cNvPr>
            <p:cNvSpPr txBox="1"/>
            <p:nvPr/>
          </p:nvSpPr>
          <p:spPr>
            <a:xfrm>
              <a:off x="11993526" y="3855697"/>
              <a:ext cx="2402957" cy="571926"/>
            </a:xfrm>
            <a:prstGeom prst="rect">
              <a:avLst/>
            </a:prstGeom>
            <a:noFill/>
          </p:spPr>
          <p:txBody>
            <a:bodyPr wrap="square" rtlCol="0">
              <a:spAutoFit/>
            </a:bodyPr>
            <a:lstStyle/>
            <a:p>
              <a:r>
                <a:rPr lang="en-GB" sz="1050" dirty="0" err="1">
                  <a:solidFill>
                    <a:schemeClr val="bg1">
                      <a:lumMod val="85000"/>
                    </a:schemeClr>
                  </a:solidFill>
                </a:rPr>
                <a:t>Saloum</a:t>
              </a:r>
              <a:r>
                <a:rPr lang="en-GB" sz="1050" dirty="0">
                  <a:solidFill>
                    <a:schemeClr val="bg1">
                      <a:lumMod val="85000"/>
                    </a:schemeClr>
                  </a:solidFill>
                </a:rPr>
                <a:t> Delta</a:t>
              </a:r>
            </a:p>
          </p:txBody>
        </p:sp>
        <p:sp>
          <p:nvSpPr>
            <p:cNvPr id="26" name="TextBox 25">
              <a:extLst>
                <a:ext uri="{FF2B5EF4-FFF2-40B4-BE49-F238E27FC236}">
                  <a16:creationId xmlns:a16="http://schemas.microsoft.com/office/drawing/2014/main" id="{15AC8E92-CBC6-4746-B15F-C63A8B9EFA32}"/>
                </a:ext>
              </a:extLst>
            </p:cNvPr>
            <p:cNvSpPr txBox="1"/>
            <p:nvPr/>
          </p:nvSpPr>
          <p:spPr>
            <a:xfrm>
              <a:off x="10910252" y="6858000"/>
              <a:ext cx="2656892" cy="623918"/>
            </a:xfrm>
            <a:prstGeom prst="rect">
              <a:avLst/>
            </a:prstGeom>
            <a:noFill/>
          </p:spPr>
          <p:txBody>
            <a:bodyPr wrap="square" rtlCol="0">
              <a:spAutoFit/>
            </a:bodyPr>
            <a:lstStyle/>
            <a:p>
              <a:r>
                <a:rPr lang="en-GH" sz="1200" dirty="0">
                  <a:solidFill>
                    <a:schemeClr val="bg1">
                      <a:lumMod val="85000"/>
                    </a:schemeClr>
                  </a:solidFill>
                </a:rPr>
                <a:t>Tanbi Wetlands</a:t>
              </a:r>
            </a:p>
          </p:txBody>
        </p:sp>
        <p:sp>
          <p:nvSpPr>
            <p:cNvPr id="27" name="TextBox 26">
              <a:extLst>
                <a:ext uri="{FF2B5EF4-FFF2-40B4-BE49-F238E27FC236}">
                  <a16:creationId xmlns:a16="http://schemas.microsoft.com/office/drawing/2014/main" id="{5AB0EABC-F76D-EE4F-81D7-5C4507327C70}"/>
                </a:ext>
              </a:extLst>
            </p:cNvPr>
            <p:cNvSpPr txBox="1"/>
            <p:nvPr/>
          </p:nvSpPr>
          <p:spPr>
            <a:xfrm>
              <a:off x="18032820" y="7676707"/>
              <a:ext cx="2275368" cy="623918"/>
            </a:xfrm>
            <a:prstGeom prst="rect">
              <a:avLst/>
            </a:prstGeom>
            <a:noFill/>
          </p:spPr>
          <p:txBody>
            <a:bodyPr wrap="square" rtlCol="0">
              <a:spAutoFit/>
            </a:bodyPr>
            <a:lstStyle/>
            <a:p>
              <a:r>
                <a:rPr lang="en-GH" sz="1200" dirty="0">
                  <a:solidFill>
                    <a:schemeClr val="bg1">
                      <a:lumMod val="85000"/>
                    </a:schemeClr>
                  </a:solidFill>
                </a:rPr>
                <a:t>Densu Delta</a:t>
              </a:r>
            </a:p>
          </p:txBody>
        </p:sp>
      </p:grpSp>
      <p:sp>
        <p:nvSpPr>
          <p:cNvPr id="32" name="TextBox 31">
            <a:extLst>
              <a:ext uri="{FF2B5EF4-FFF2-40B4-BE49-F238E27FC236}">
                <a16:creationId xmlns:a16="http://schemas.microsoft.com/office/drawing/2014/main" id="{D9A7B538-7AFF-CD4C-B5E6-FBF30F3D1FC9}"/>
              </a:ext>
            </a:extLst>
          </p:cNvPr>
          <p:cNvSpPr txBox="1"/>
          <p:nvPr/>
        </p:nvSpPr>
        <p:spPr>
          <a:xfrm>
            <a:off x="246857" y="1353526"/>
            <a:ext cx="2058637" cy="2246769"/>
          </a:xfrm>
          <a:prstGeom prst="rect">
            <a:avLst/>
          </a:prstGeom>
          <a:solidFill>
            <a:schemeClr val="accent4">
              <a:lumMod val="40000"/>
              <a:lumOff val="60000"/>
            </a:schemeClr>
          </a:solidFill>
        </p:spPr>
        <p:txBody>
          <a:bodyPr wrap="square" rtlCol="0">
            <a:spAutoFit/>
          </a:bodyPr>
          <a:lstStyle/>
          <a:p>
            <a:r>
              <a:rPr lang="en-GB" sz="2000" dirty="0"/>
              <a:t>The </a:t>
            </a:r>
            <a:r>
              <a:rPr lang="en-GB" sz="2000" dirty="0" err="1"/>
              <a:t>Tanbi</a:t>
            </a:r>
            <a:r>
              <a:rPr lang="en-GB" sz="2000" dirty="0"/>
              <a:t> wetlands co-management plan by TRY Oyster Women’s Association – Gambia</a:t>
            </a:r>
          </a:p>
        </p:txBody>
      </p:sp>
      <p:sp>
        <p:nvSpPr>
          <p:cNvPr id="33" name="TextBox 32">
            <a:extLst>
              <a:ext uri="{FF2B5EF4-FFF2-40B4-BE49-F238E27FC236}">
                <a16:creationId xmlns:a16="http://schemas.microsoft.com/office/drawing/2014/main" id="{7CDD7FBD-3EAA-E74F-ACF0-76FDECD474E3}"/>
              </a:ext>
            </a:extLst>
          </p:cNvPr>
          <p:cNvSpPr txBox="1"/>
          <p:nvPr/>
        </p:nvSpPr>
        <p:spPr>
          <a:xfrm>
            <a:off x="278816" y="3726527"/>
            <a:ext cx="1907770" cy="2462213"/>
          </a:xfrm>
          <a:prstGeom prst="rect">
            <a:avLst/>
          </a:prstGeom>
          <a:solidFill>
            <a:schemeClr val="accent4">
              <a:lumMod val="40000"/>
              <a:lumOff val="60000"/>
            </a:schemeClr>
          </a:solidFill>
        </p:spPr>
        <p:txBody>
          <a:bodyPr wrap="square" rtlCol="0">
            <a:spAutoFit/>
          </a:bodyPr>
          <a:lstStyle/>
          <a:p>
            <a:r>
              <a:rPr lang="en-GB" sz="2200" dirty="0"/>
              <a:t>The </a:t>
            </a:r>
            <a:r>
              <a:rPr lang="en-GB" sz="2200" dirty="0" err="1"/>
              <a:t>Densu</a:t>
            </a:r>
            <a:r>
              <a:rPr lang="en-GB" sz="2200" dirty="0"/>
              <a:t> Delta oyster co-management plan by </a:t>
            </a:r>
            <a:r>
              <a:rPr lang="en-GB" sz="2200" dirty="0" err="1"/>
              <a:t>Densu</a:t>
            </a:r>
            <a:r>
              <a:rPr lang="en-GB" sz="2200" dirty="0"/>
              <a:t> Oyster Pickers Association</a:t>
            </a:r>
          </a:p>
        </p:txBody>
      </p:sp>
      <p:sp>
        <p:nvSpPr>
          <p:cNvPr id="34" name="TextBox 33">
            <a:extLst>
              <a:ext uri="{FF2B5EF4-FFF2-40B4-BE49-F238E27FC236}">
                <a16:creationId xmlns:a16="http://schemas.microsoft.com/office/drawing/2014/main" id="{4C3EB000-4F55-1A43-B490-0DF4CC432060}"/>
              </a:ext>
            </a:extLst>
          </p:cNvPr>
          <p:cNvSpPr txBox="1"/>
          <p:nvPr/>
        </p:nvSpPr>
        <p:spPr>
          <a:xfrm>
            <a:off x="7111476" y="5861345"/>
            <a:ext cx="1648326" cy="307777"/>
          </a:xfrm>
          <a:prstGeom prst="rect">
            <a:avLst/>
          </a:prstGeom>
          <a:noFill/>
        </p:spPr>
        <p:txBody>
          <a:bodyPr wrap="square" rtlCol="0">
            <a:spAutoFit/>
          </a:bodyPr>
          <a:lstStyle/>
          <a:p>
            <a:r>
              <a:rPr lang="en-US" sz="1400" dirty="0"/>
              <a:t>Chuku et al. (2021)</a:t>
            </a:r>
            <a:endParaRPr lang="en-GH" sz="1400" dirty="0"/>
          </a:p>
        </p:txBody>
      </p:sp>
      <p:sp>
        <p:nvSpPr>
          <p:cNvPr id="3" name="Rectangle 2"/>
          <p:cNvSpPr/>
          <p:nvPr/>
        </p:nvSpPr>
        <p:spPr>
          <a:xfrm>
            <a:off x="468086" y="368779"/>
            <a:ext cx="8142514" cy="954107"/>
          </a:xfrm>
          <a:prstGeom prst="rect">
            <a:avLst/>
          </a:prstGeom>
        </p:spPr>
        <p:txBody>
          <a:bodyPr wrap="square">
            <a:spAutoFit/>
          </a:bodyPr>
          <a:lstStyle/>
          <a:p>
            <a:r>
              <a:rPr lang="en-GB" sz="2800" b="1" dirty="0">
                <a:latin typeface="Century Gothic" panose="020B0502020202020204" pitchFamily="34" charset="0"/>
              </a:rPr>
              <a:t>Women’s conservation </a:t>
            </a:r>
            <a:r>
              <a:rPr lang="en-GB" sz="2800" b="1" dirty="0" smtClean="0">
                <a:latin typeface="Century Gothic" panose="020B0502020202020204" pitchFamily="34" charset="0"/>
              </a:rPr>
              <a:t>roles are </a:t>
            </a:r>
            <a:r>
              <a:rPr lang="en-GB" sz="2800" b="1" dirty="0">
                <a:latin typeface="Century Gothic" panose="020B0502020202020204" pitchFamily="34" charset="0"/>
              </a:rPr>
              <a:t>directly related to their livelihoods</a:t>
            </a:r>
            <a:endParaRPr lang="en-GB" sz="2800" b="1" dirty="0">
              <a:latin typeface="Century Gothic" panose="020B0502020202020204" pitchFamily="34" charset="0"/>
            </a:endParaRPr>
          </a:p>
        </p:txBody>
      </p:sp>
    </p:spTree>
    <p:extLst>
      <p:ext uri="{BB962C8B-B14F-4D97-AF65-F5344CB8AC3E}">
        <p14:creationId xmlns:p14="http://schemas.microsoft.com/office/powerpoint/2010/main" val="879450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7477" y="230515"/>
            <a:ext cx="6026237" cy="467529"/>
          </a:xfrm>
        </p:spPr>
        <p:txBody>
          <a:bodyPr>
            <a:noAutofit/>
          </a:bodyPr>
          <a:lstStyle/>
          <a:p>
            <a:r>
              <a:rPr lang="en-GB" sz="2800" dirty="0">
                <a:latin typeface="Century Gothic" panose="020B0502020202020204" pitchFamily="34" charset="0"/>
              </a:rPr>
              <a:t>Components Co-management</a:t>
            </a:r>
          </a:p>
        </p:txBody>
      </p:sp>
      <p:grpSp>
        <p:nvGrpSpPr>
          <p:cNvPr id="19" name="Group 18"/>
          <p:cNvGrpSpPr/>
          <p:nvPr/>
        </p:nvGrpSpPr>
        <p:grpSpPr>
          <a:xfrm>
            <a:off x="189505" y="828672"/>
            <a:ext cx="8708482" cy="5324062"/>
            <a:chOff x="119489" y="892756"/>
            <a:chExt cx="8708482" cy="5324062"/>
          </a:xfrm>
        </p:grpSpPr>
        <p:pic>
          <p:nvPicPr>
            <p:cNvPr id="5" name="Picture 4" descr="SCAN002.BMP"/>
            <p:cNvPicPr/>
            <p:nvPr/>
          </p:nvPicPr>
          <p:blipFill>
            <a:blip r:embed="rId3" cstate="print"/>
            <a:stretch>
              <a:fillRect/>
            </a:stretch>
          </p:blipFill>
          <p:spPr>
            <a:xfrm>
              <a:off x="1742805" y="1631420"/>
              <a:ext cx="5140445" cy="4446443"/>
            </a:xfrm>
            <a:prstGeom prst="rect">
              <a:avLst/>
            </a:prstGeom>
            <a:solidFill>
              <a:srgbClr val="FFFF00"/>
            </a:solidFill>
            <a:ln w="25400">
              <a:solidFill>
                <a:schemeClr val="tx1"/>
              </a:solidFill>
            </a:ln>
          </p:spPr>
        </p:pic>
        <p:sp>
          <p:nvSpPr>
            <p:cNvPr id="6" name="TextBox 5">
              <a:extLst>
                <a:ext uri="{FF2B5EF4-FFF2-40B4-BE49-F238E27FC236}">
                  <a16:creationId xmlns:a16="http://schemas.microsoft.com/office/drawing/2014/main" id="{0549E40F-31F8-434A-9307-75A52CE32F2C}"/>
                </a:ext>
              </a:extLst>
            </p:cNvPr>
            <p:cNvSpPr txBox="1"/>
            <p:nvPr/>
          </p:nvSpPr>
          <p:spPr>
            <a:xfrm>
              <a:off x="203483" y="5293488"/>
              <a:ext cx="2764302" cy="923330"/>
            </a:xfrm>
            <a:prstGeom prst="rect">
              <a:avLst/>
            </a:prstGeom>
            <a:solidFill>
              <a:schemeClr val="accent1">
                <a:lumMod val="20000"/>
                <a:lumOff val="80000"/>
              </a:schemeClr>
            </a:solidFill>
            <a:ln w="57150">
              <a:solidFill>
                <a:schemeClr val="accent1">
                  <a:lumMod val="75000"/>
                </a:schemeClr>
              </a:solidFill>
            </a:ln>
            <a:scene3d>
              <a:camera prst="orthographicFront"/>
              <a:lightRig rig="threePt" dir="t"/>
            </a:scene3d>
            <a:sp3d>
              <a:bevelT/>
            </a:sp3d>
          </p:spPr>
          <p:txBody>
            <a:bodyPr wrap="square">
              <a:spAutoFit/>
            </a:bodyPr>
            <a:lstStyle/>
            <a:p>
              <a:pPr algn="ctr"/>
              <a:r>
                <a:rPr lang="en-GB" dirty="0">
                  <a:latin typeface="Century Gothic" panose="020B0502020202020204" pitchFamily="34" charset="0"/>
                  <a:cs typeface="Arial" panose="020B0604020202020204" pitchFamily="34" charset="0"/>
                </a:rPr>
                <a:t>G</a:t>
              </a:r>
              <a:r>
                <a:rPr lang="en-GB" sz="1800" dirty="0">
                  <a:latin typeface="Century Gothic" panose="020B0502020202020204" pitchFamily="34" charset="0"/>
                  <a:cs typeface="Arial" panose="020B0604020202020204" pitchFamily="34" charset="0"/>
                </a:rPr>
                <a:t>aining access and management over resources</a:t>
              </a:r>
              <a:endParaRPr lang="en-US" dirty="0">
                <a:latin typeface="Century Gothic" panose="020B0502020202020204" pitchFamily="34" charset="0"/>
              </a:endParaRPr>
            </a:p>
          </p:txBody>
        </p:sp>
        <p:sp>
          <p:nvSpPr>
            <p:cNvPr id="7" name="TextBox 6">
              <a:extLst>
                <a:ext uri="{FF2B5EF4-FFF2-40B4-BE49-F238E27FC236}">
                  <a16:creationId xmlns:a16="http://schemas.microsoft.com/office/drawing/2014/main" id="{02B9134F-5B15-4630-9784-078C95A8E6D6}"/>
                </a:ext>
              </a:extLst>
            </p:cNvPr>
            <p:cNvSpPr txBox="1"/>
            <p:nvPr/>
          </p:nvSpPr>
          <p:spPr>
            <a:xfrm>
              <a:off x="5334301" y="892756"/>
              <a:ext cx="3172265" cy="1477328"/>
            </a:xfrm>
            <a:prstGeom prst="rect">
              <a:avLst/>
            </a:prstGeom>
            <a:solidFill>
              <a:schemeClr val="accent6">
                <a:lumMod val="20000"/>
                <a:lumOff val="80000"/>
              </a:schemeClr>
            </a:solidFill>
            <a:ln w="57150">
              <a:solidFill>
                <a:schemeClr val="accent6">
                  <a:lumMod val="75000"/>
                </a:schemeClr>
              </a:solidFill>
            </a:ln>
            <a:scene3d>
              <a:camera prst="orthographicFront"/>
              <a:lightRig rig="threePt" dir="t"/>
            </a:scene3d>
            <a:sp3d>
              <a:bevelT/>
            </a:sp3d>
          </p:spPr>
          <p:txBody>
            <a:bodyPr wrap="square">
              <a:spAutoFit/>
            </a:bodyPr>
            <a:lstStyle/>
            <a:p>
              <a:pPr algn="ctr"/>
              <a:r>
                <a:rPr lang="en-GB" sz="1800" dirty="0">
                  <a:latin typeface="Century Gothic" panose="020B0502020202020204" pitchFamily="34" charset="0"/>
                  <a:cs typeface="Arial" panose="020B0604020202020204" pitchFamily="34" charset="0"/>
                </a:rPr>
                <a:t>Empowering the community through education, training and organizational development</a:t>
              </a:r>
            </a:p>
          </p:txBody>
        </p:sp>
        <p:sp>
          <p:nvSpPr>
            <p:cNvPr id="9" name="TextBox 8">
              <a:extLst>
                <a:ext uri="{FF2B5EF4-FFF2-40B4-BE49-F238E27FC236}">
                  <a16:creationId xmlns:a16="http://schemas.microsoft.com/office/drawing/2014/main" id="{B4A76DDE-56B3-4656-98DC-B954921B0E40}"/>
                </a:ext>
              </a:extLst>
            </p:cNvPr>
            <p:cNvSpPr txBox="1"/>
            <p:nvPr/>
          </p:nvSpPr>
          <p:spPr>
            <a:xfrm>
              <a:off x="119489" y="2231584"/>
              <a:ext cx="1623315" cy="2308324"/>
            </a:xfrm>
            <a:prstGeom prst="rect">
              <a:avLst/>
            </a:prstGeom>
            <a:solidFill>
              <a:schemeClr val="accent4">
                <a:lumMod val="20000"/>
                <a:lumOff val="80000"/>
              </a:schemeClr>
            </a:solidFill>
            <a:ln w="57150">
              <a:solidFill>
                <a:schemeClr val="accent4">
                  <a:lumMod val="60000"/>
                  <a:lumOff val="40000"/>
                </a:schemeClr>
              </a:solidFill>
            </a:ln>
            <a:scene3d>
              <a:camera prst="orthographicFront"/>
              <a:lightRig rig="threePt" dir="t"/>
            </a:scene3d>
            <a:sp3d>
              <a:bevelT/>
            </a:sp3d>
          </p:spPr>
          <p:txBody>
            <a:bodyPr wrap="square">
              <a:spAutoFit/>
            </a:bodyPr>
            <a:lstStyle/>
            <a:p>
              <a:pPr algn="ctr"/>
              <a:r>
                <a:rPr lang="en-GB" sz="1800" dirty="0">
                  <a:latin typeface="Century Gothic" panose="020B0502020202020204" pitchFamily="34" charset="0"/>
                  <a:cs typeface="Arial" panose="020B0604020202020204" pitchFamily="34" charset="0"/>
                </a:rPr>
                <a:t>Protection of natural ecosystems and resources through sustainable use</a:t>
              </a:r>
            </a:p>
          </p:txBody>
        </p:sp>
        <p:sp>
          <p:nvSpPr>
            <p:cNvPr id="10" name="Rectangle 9">
              <a:extLst>
                <a:ext uri="{FF2B5EF4-FFF2-40B4-BE49-F238E27FC236}">
                  <a16:creationId xmlns:a16="http://schemas.microsoft.com/office/drawing/2014/main" id="{0DDC5297-123B-4180-8C17-9378E83A84E0}"/>
                </a:ext>
              </a:extLst>
            </p:cNvPr>
            <p:cNvSpPr/>
            <p:nvPr/>
          </p:nvSpPr>
          <p:spPr>
            <a:xfrm>
              <a:off x="2842305" y="1571236"/>
              <a:ext cx="2463860" cy="517024"/>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E41A70-83BA-449D-947F-BBFA92B1E7F9}"/>
                </a:ext>
              </a:extLst>
            </p:cNvPr>
            <p:cNvSpPr/>
            <p:nvPr/>
          </p:nvSpPr>
          <p:spPr>
            <a:xfrm>
              <a:off x="1742805" y="2461960"/>
              <a:ext cx="1366787" cy="671222"/>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FD6AD03-7052-4BCF-BA89-8231274F1F2C}"/>
                </a:ext>
              </a:extLst>
            </p:cNvPr>
            <p:cNvSpPr/>
            <p:nvPr/>
          </p:nvSpPr>
          <p:spPr>
            <a:xfrm>
              <a:off x="3002512" y="5699793"/>
              <a:ext cx="2463860" cy="517025"/>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E18614F-410E-4700-8AEE-6A676F0909FD}"/>
                </a:ext>
              </a:extLst>
            </p:cNvPr>
            <p:cNvSpPr txBox="1"/>
            <p:nvPr/>
          </p:nvSpPr>
          <p:spPr>
            <a:xfrm>
              <a:off x="6063669" y="3298117"/>
              <a:ext cx="2764302" cy="2031325"/>
            </a:xfrm>
            <a:prstGeom prst="rect">
              <a:avLst/>
            </a:prstGeom>
            <a:solidFill>
              <a:schemeClr val="accent2">
                <a:lumMod val="20000"/>
                <a:lumOff val="80000"/>
              </a:schemeClr>
            </a:solidFill>
            <a:ln w="57150">
              <a:solidFill>
                <a:srgbClr val="FF0000"/>
              </a:solidFill>
            </a:ln>
            <a:scene3d>
              <a:camera prst="orthographicFront"/>
              <a:lightRig rig="threePt" dir="t"/>
            </a:scene3d>
            <a:sp3d>
              <a:bevelT/>
            </a:sp3d>
          </p:spPr>
          <p:txBody>
            <a:bodyPr wrap="square">
              <a:spAutoFit/>
            </a:bodyPr>
            <a:lstStyle/>
            <a:p>
              <a:pPr algn="ctr"/>
              <a:r>
                <a:rPr lang="en-GB" dirty="0">
                  <a:latin typeface="Century Gothic" panose="020B0502020202020204" pitchFamily="34" charset="0"/>
                  <a:cs typeface="Arial" panose="020B0604020202020204" pitchFamily="34" charset="0"/>
                </a:rPr>
                <a:t>The main point of interaction between the fisher and the coastal resource. May involve introduction of alternative/supplementary livelihoods</a:t>
              </a:r>
              <a:endParaRPr lang="en-GB" sz="1800" dirty="0">
                <a:latin typeface="Century Gothic" panose="020B0502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73451140-6642-49E8-BBF5-054C0486CDAD}"/>
                </a:ext>
              </a:extLst>
            </p:cNvPr>
            <p:cNvSpPr/>
            <p:nvPr/>
          </p:nvSpPr>
          <p:spPr>
            <a:xfrm>
              <a:off x="5060221" y="2476494"/>
              <a:ext cx="1823029" cy="5170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E1A44CF6-E041-4377-88B5-30D3F6902905}"/>
                </a:ext>
              </a:extLst>
            </p:cNvPr>
            <p:cNvCxnSpPr/>
            <p:nvPr/>
          </p:nvCxnSpPr>
          <p:spPr>
            <a:xfrm>
              <a:off x="6414868" y="2993519"/>
              <a:ext cx="872197" cy="3045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4220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D8ED4-AED6-FF42-889C-18057EC421BF}"/>
              </a:ext>
            </a:extLst>
          </p:cNvPr>
          <p:cNvSpPr>
            <a:spLocks noGrp="1"/>
          </p:cNvSpPr>
          <p:nvPr>
            <p:ph type="title"/>
          </p:nvPr>
        </p:nvSpPr>
        <p:spPr/>
        <p:txBody>
          <a:bodyPr/>
          <a:lstStyle/>
          <a:p>
            <a:r>
              <a:rPr lang="en-GB" dirty="0"/>
              <a:t>Barriers to active participation of women in conservation</a:t>
            </a:r>
            <a:endParaRPr lang="en-GH" dirty="0"/>
          </a:p>
        </p:txBody>
      </p:sp>
      <p:sp>
        <p:nvSpPr>
          <p:cNvPr id="3" name="Content Placeholder 2">
            <a:extLst>
              <a:ext uri="{FF2B5EF4-FFF2-40B4-BE49-F238E27FC236}">
                <a16:creationId xmlns:a16="http://schemas.microsoft.com/office/drawing/2014/main" id="{A50C00DC-9009-954E-A601-FBD2F827FD0B}"/>
              </a:ext>
            </a:extLst>
          </p:cNvPr>
          <p:cNvSpPr>
            <a:spLocks noGrp="1"/>
          </p:cNvSpPr>
          <p:nvPr>
            <p:ph idx="1"/>
          </p:nvPr>
        </p:nvSpPr>
        <p:spPr>
          <a:xfrm>
            <a:off x="544286" y="1513115"/>
            <a:ext cx="7971064" cy="4518570"/>
          </a:xfrm>
        </p:spPr>
        <p:txBody>
          <a:bodyPr>
            <a:normAutofit lnSpcReduction="10000"/>
          </a:bodyPr>
          <a:lstStyle/>
          <a:p>
            <a:r>
              <a:rPr lang="en-GB" dirty="0" smtClean="0">
                <a:latin typeface="Century Gothic" panose="020B0502020202020204" pitchFamily="34" charset="0"/>
              </a:rPr>
              <a:t>Certain c</a:t>
            </a:r>
            <a:r>
              <a:rPr lang="en-GH" dirty="0" smtClean="0">
                <a:latin typeface="Century Gothic" panose="020B0502020202020204" pitchFamily="34" charset="0"/>
              </a:rPr>
              <a:t>ultural </a:t>
            </a:r>
            <a:r>
              <a:rPr lang="en-GB" dirty="0" smtClean="0">
                <a:latin typeface="Century Gothic" panose="020B0502020202020204" pitchFamily="34" charset="0"/>
              </a:rPr>
              <a:t>and social </a:t>
            </a:r>
            <a:r>
              <a:rPr lang="en-GH" dirty="0" smtClean="0">
                <a:latin typeface="Century Gothic" panose="020B0502020202020204" pitchFamily="34" charset="0"/>
              </a:rPr>
              <a:t>norms </a:t>
            </a:r>
            <a:r>
              <a:rPr lang="en-GH" dirty="0">
                <a:latin typeface="Century Gothic" panose="020B0502020202020204" pitchFamily="34" charset="0"/>
              </a:rPr>
              <a:t>and </a:t>
            </a:r>
            <a:r>
              <a:rPr lang="en-GH" dirty="0" smtClean="0">
                <a:latin typeface="Century Gothic" panose="020B0502020202020204" pitchFamily="34" charset="0"/>
              </a:rPr>
              <a:t>practices</a:t>
            </a:r>
            <a:r>
              <a:rPr lang="en-GB" dirty="0" smtClean="0">
                <a:latin typeface="Century Gothic" panose="020B0502020202020204" pitchFamily="34" charset="0"/>
              </a:rPr>
              <a:t> which marginalize women in access and decision-making</a:t>
            </a:r>
          </a:p>
          <a:p>
            <a:r>
              <a:rPr lang="en-GB" dirty="0">
                <a:latin typeface="Century Gothic" panose="020B0502020202020204" pitchFamily="34" charset="0"/>
              </a:rPr>
              <a:t>Unequal and insecure rights over </a:t>
            </a:r>
            <a:r>
              <a:rPr lang="en-GB" dirty="0" smtClean="0">
                <a:latin typeface="Century Gothic" panose="020B0502020202020204" pitchFamily="34" charset="0"/>
              </a:rPr>
              <a:t>land and other natural resources </a:t>
            </a:r>
            <a:endParaRPr lang="en-GB" dirty="0" smtClean="0">
              <a:latin typeface="Century Gothic" panose="020B0502020202020204" pitchFamily="34" charset="0"/>
            </a:endParaRPr>
          </a:p>
          <a:p>
            <a:r>
              <a:rPr lang="en-GB" dirty="0" smtClean="0">
                <a:latin typeface="Century Gothic" panose="020B0502020202020204" pitchFamily="34" charset="0"/>
              </a:rPr>
              <a:t>Women’s limited access to education </a:t>
            </a:r>
          </a:p>
          <a:p>
            <a:r>
              <a:rPr lang="en-GB" dirty="0">
                <a:latin typeface="Century Gothic" panose="020B0502020202020204" pitchFamily="34" charset="0"/>
              </a:rPr>
              <a:t>Women also fall well behind men in achieving paid employment in natural resource management sectors – notably agriculture, fisheries, and forestry – in both developing and developed countries.</a:t>
            </a:r>
            <a:endParaRPr lang="en-GH" dirty="0">
              <a:latin typeface="Century Gothic" panose="020B0502020202020204" pitchFamily="34" charset="0"/>
            </a:endParaRPr>
          </a:p>
        </p:txBody>
      </p:sp>
    </p:spTree>
    <p:extLst>
      <p:ext uri="{BB962C8B-B14F-4D97-AF65-F5344CB8AC3E}">
        <p14:creationId xmlns:p14="http://schemas.microsoft.com/office/powerpoint/2010/main" val="7097117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61F6-9641-B44C-BA53-32694464A831}"/>
              </a:ext>
            </a:extLst>
          </p:cNvPr>
          <p:cNvSpPr>
            <a:spLocks noGrp="1"/>
          </p:cNvSpPr>
          <p:nvPr>
            <p:ph type="title"/>
          </p:nvPr>
        </p:nvSpPr>
        <p:spPr/>
        <p:txBody>
          <a:bodyPr/>
          <a:lstStyle/>
          <a:p>
            <a:r>
              <a:rPr lang="en-GB" dirty="0" smtClean="0"/>
              <a:t>Addressing the Barriers for Sustainable Management </a:t>
            </a:r>
            <a:endParaRPr lang="en-GH" dirty="0"/>
          </a:p>
        </p:txBody>
      </p:sp>
      <p:sp>
        <p:nvSpPr>
          <p:cNvPr id="3" name="Content Placeholder 2">
            <a:extLst>
              <a:ext uri="{FF2B5EF4-FFF2-40B4-BE49-F238E27FC236}">
                <a16:creationId xmlns:a16="http://schemas.microsoft.com/office/drawing/2014/main" id="{F50E3F4A-9FFE-C547-ACD7-55481D064924}"/>
              </a:ext>
            </a:extLst>
          </p:cNvPr>
          <p:cNvSpPr>
            <a:spLocks noGrp="1"/>
          </p:cNvSpPr>
          <p:nvPr>
            <p:ph idx="1"/>
          </p:nvPr>
        </p:nvSpPr>
        <p:spPr>
          <a:xfrm>
            <a:off x="674914" y="1567543"/>
            <a:ext cx="7840436" cy="4464141"/>
          </a:xfrm>
        </p:spPr>
        <p:txBody>
          <a:bodyPr>
            <a:normAutofit/>
          </a:bodyPr>
          <a:lstStyle/>
          <a:p>
            <a:r>
              <a:rPr lang="en-GB" dirty="0" smtClean="0">
                <a:latin typeface="Century Gothic" panose="020B0502020202020204" pitchFamily="34" charset="0"/>
              </a:rPr>
              <a:t>Promote </a:t>
            </a:r>
            <a:r>
              <a:rPr lang="en-GB" dirty="0">
                <a:latin typeface="Century Gothic" panose="020B0502020202020204" pitchFamily="34" charset="0"/>
              </a:rPr>
              <a:t>gender equality and women’s </a:t>
            </a:r>
            <a:r>
              <a:rPr lang="en-GB" dirty="0" smtClean="0">
                <a:latin typeface="Century Gothic" panose="020B0502020202020204" pitchFamily="34" charset="0"/>
              </a:rPr>
              <a:t>empowerment by grounding ecosystem </a:t>
            </a:r>
            <a:r>
              <a:rPr lang="en-GB" dirty="0">
                <a:latin typeface="Century Gothic" panose="020B0502020202020204" pitchFamily="34" charset="0"/>
              </a:rPr>
              <a:t>management </a:t>
            </a:r>
            <a:r>
              <a:rPr lang="en-GB" dirty="0" smtClean="0">
                <a:latin typeface="Century Gothic" panose="020B0502020202020204" pitchFamily="34" charset="0"/>
              </a:rPr>
              <a:t>programs in </a:t>
            </a:r>
            <a:r>
              <a:rPr lang="en-GB" dirty="0">
                <a:latin typeface="Century Gothic" panose="020B0502020202020204" pitchFamily="34" charset="0"/>
              </a:rPr>
              <a:t>a gender and social context analysis that considers </a:t>
            </a:r>
            <a:r>
              <a:rPr lang="en-GB" dirty="0" smtClean="0">
                <a:latin typeface="Century Gothic" panose="020B0502020202020204" pitchFamily="34" charset="0"/>
              </a:rPr>
              <a:t>gaps and opportunities </a:t>
            </a:r>
            <a:r>
              <a:rPr lang="en-GB" dirty="0">
                <a:latin typeface="Century Gothic" panose="020B0502020202020204" pitchFamily="34" charset="0"/>
              </a:rPr>
              <a:t>to address </a:t>
            </a:r>
            <a:r>
              <a:rPr lang="en-GB" dirty="0" smtClean="0">
                <a:latin typeface="Century Gothic" panose="020B0502020202020204" pitchFamily="34" charset="0"/>
              </a:rPr>
              <a:t>them.</a:t>
            </a:r>
            <a:endParaRPr lang="en-GB" dirty="0" smtClean="0">
              <a:latin typeface="Century Gothic" panose="020B0502020202020204" pitchFamily="34" charset="0"/>
            </a:endParaRPr>
          </a:p>
          <a:p>
            <a:r>
              <a:rPr lang="en-GH" dirty="0" smtClean="0">
                <a:latin typeface="Century Gothic" panose="020B0502020202020204" pitchFamily="34" charset="0"/>
              </a:rPr>
              <a:t>Targeted </a:t>
            </a:r>
            <a:r>
              <a:rPr lang="en-GH" dirty="0">
                <a:latin typeface="Century Gothic" panose="020B0502020202020204" pitchFamily="34" charset="0"/>
              </a:rPr>
              <a:t>policy formulation for inclusion of women in aquatic biodiversity and ecosystem conservation</a:t>
            </a:r>
          </a:p>
          <a:p>
            <a:r>
              <a:rPr lang="en-GH" dirty="0" smtClean="0">
                <a:latin typeface="Century Gothic" panose="020B0502020202020204" pitchFamily="34" charset="0"/>
              </a:rPr>
              <a:t>Educat</a:t>
            </a:r>
            <a:r>
              <a:rPr lang="en-GB" dirty="0" smtClean="0">
                <a:latin typeface="Century Gothic" panose="020B0502020202020204" pitchFamily="34" charset="0"/>
              </a:rPr>
              <a:t>ion</a:t>
            </a:r>
            <a:endParaRPr lang="en-GH" dirty="0">
              <a:latin typeface="Century Gothic" panose="020B0502020202020204" pitchFamily="34" charset="0"/>
            </a:endParaRPr>
          </a:p>
          <a:p>
            <a:r>
              <a:rPr lang="en-GH" dirty="0">
                <a:latin typeface="Century Gothic" panose="020B0502020202020204" pitchFamily="34" charset="0"/>
              </a:rPr>
              <a:t>Livelihoods empowerment</a:t>
            </a:r>
          </a:p>
        </p:txBody>
      </p:sp>
    </p:spTree>
    <p:extLst>
      <p:ext uri="{BB962C8B-B14F-4D97-AF65-F5344CB8AC3E}">
        <p14:creationId xmlns:p14="http://schemas.microsoft.com/office/powerpoint/2010/main" val="2578237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61F6-9641-B44C-BA53-32694464A831}"/>
              </a:ext>
            </a:extLst>
          </p:cNvPr>
          <p:cNvSpPr>
            <a:spLocks noGrp="1"/>
          </p:cNvSpPr>
          <p:nvPr>
            <p:ph type="title"/>
          </p:nvPr>
        </p:nvSpPr>
        <p:spPr/>
        <p:txBody>
          <a:bodyPr/>
          <a:lstStyle/>
          <a:p>
            <a:r>
              <a:rPr lang="en-GB" dirty="0" smtClean="0"/>
              <a:t>Conclusion</a:t>
            </a:r>
            <a:endParaRPr lang="en-GH" dirty="0"/>
          </a:p>
        </p:txBody>
      </p:sp>
      <p:sp>
        <p:nvSpPr>
          <p:cNvPr id="3" name="Content Placeholder 2">
            <a:extLst>
              <a:ext uri="{FF2B5EF4-FFF2-40B4-BE49-F238E27FC236}">
                <a16:creationId xmlns:a16="http://schemas.microsoft.com/office/drawing/2014/main" id="{F50E3F4A-9FFE-C547-ACD7-55481D064924}"/>
              </a:ext>
            </a:extLst>
          </p:cNvPr>
          <p:cNvSpPr>
            <a:spLocks noGrp="1"/>
          </p:cNvSpPr>
          <p:nvPr>
            <p:ph idx="1"/>
          </p:nvPr>
        </p:nvSpPr>
        <p:spPr/>
        <p:txBody>
          <a:bodyPr>
            <a:normAutofit/>
          </a:bodyPr>
          <a:lstStyle/>
          <a:p>
            <a:r>
              <a:rPr lang="en-GB" dirty="0"/>
              <a:t>Empowering every man and woman to play a role in </a:t>
            </a:r>
            <a:r>
              <a:rPr lang="en-GB" dirty="0" smtClean="0"/>
              <a:t>conserving aquatic biodiversity and ecosystems is </a:t>
            </a:r>
            <a:r>
              <a:rPr lang="en-GB" dirty="0"/>
              <a:t>our best </a:t>
            </a:r>
            <a:r>
              <a:rPr lang="en-GB" dirty="0" smtClean="0"/>
              <a:t>bet.</a:t>
            </a:r>
            <a:r>
              <a:rPr lang="en-GB" dirty="0"/>
              <a:t> </a:t>
            </a:r>
            <a:endParaRPr lang="en-GH" dirty="0"/>
          </a:p>
        </p:txBody>
      </p:sp>
    </p:spTree>
    <p:extLst>
      <p:ext uri="{BB962C8B-B14F-4D97-AF65-F5344CB8AC3E}">
        <p14:creationId xmlns:p14="http://schemas.microsoft.com/office/powerpoint/2010/main" val="26562613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512" y="1284514"/>
            <a:ext cx="8926286" cy="5355312"/>
          </a:xfrm>
          <a:prstGeom prst="rect">
            <a:avLst/>
          </a:prstGeom>
        </p:spPr>
        <p:txBody>
          <a:bodyPr wrap="square">
            <a:spAutoFit/>
          </a:bodyPr>
          <a:lstStyle/>
          <a:p>
            <a:r>
              <a:rPr lang="en-GB" dirty="0"/>
              <a:t>Al-</a:t>
            </a:r>
            <a:r>
              <a:rPr lang="en-GB" dirty="0" err="1"/>
              <a:t>Hamndou</a:t>
            </a:r>
            <a:r>
              <a:rPr lang="en-GB" dirty="0"/>
              <a:t> </a:t>
            </a:r>
            <a:r>
              <a:rPr lang="en-GB" dirty="0" err="1" smtClean="0"/>
              <a:t>Dorsouma</a:t>
            </a:r>
            <a:r>
              <a:rPr lang="en-GB" dirty="0" smtClean="0"/>
              <a:t> (2020). </a:t>
            </a:r>
            <a:r>
              <a:rPr lang="en-GB" dirty="0"/>
              <a:t>Why should biodiversity be Africa’s top priority?</a:t>
            </a:r>
          </a:p>
          <a:p>
            <a:r>
              <a:rPr lang="en-GB" dirty="0" smtClean="0">
                <a:hlinkClick r:id="rId2"/>
              </a:rPr>
              <a:t>https</a:t>
            </a:r>
            <a:r>
              <a:rPr lang="en-GB" dirty="0">
                <a:hlinkClick r:id="rId2"/>
              </a:rPr>
              <a:t>://</a:t>
            </a:r>
            <a:r>
              <a:rPr lang="en-GB" dirty="0" smtClean="0">
                <a:hlinkClick r:id="rId2"/>
              </a:rPr>
              <a:t>blogs.afdb.org/climate-change-africa/why-should-biodiversity-be-africa%E2%80%99s-top-priority-279</a:t>
            </a:r>
            <a:endParaRPr lang="en-GB" dirty="0" smtClean="0"/>
          </a:p>
          <a:p>
            <a:r>
              <a:rPr lang="en-GB" dirty="0" smtClean="0"/>
              <a:t>IUCN (2020). </a:t>
            </a:r>
            <a:r>
              <a:rPr lang="en-GB" dirty="0"/>
              <a:t>Gender and the environment: What are the barriers to gender equality in sustainable ecosystem management</a:t>
            </a:r>
            <a:r>
              <a:rPr lang="en-GB" dirty="0" smtClean="0"/>
              <a:t>? </a:t>
            </a:r>
            <a:endParaRPr lang="en-GB" dirty="0"/>
          </a:p>
          <a:p>
            <a:r>
              <a:rPr lang="en-GB" dirty="0" smtClean="0">
                <a:hlinkClick r:id="rId3"/>
              </a:rPr>
              <a:t>https</a:t>
            </a:r>
            <a:r>
              <a:rPr lang="en-GB" dirty="0">
                <a:hlinkClick r:id="rId3"/>
              </a:rPr>
              <a:t>://</a:t>
            </a:r>
            <a:r>
              <a:rPr lang="en-GB" dirty="0" smtClean="0">
                <a:hlinkClick r:id="rId3"/>
              </a:rPr>
              <a:t>www.iucn.org/news/gender/202001/gender-and-environment-what-are-barriers-gender-equality-sustainable-ecosystem-management</a:t>
            </a:r>
            <a:endParaRPr lang="en-GB" dirty="0" smtClean="0"/>
          </a:p>
          <a:p>
            <a:r>
              <a:rPr lang="en-GB" dirty="0" smtClean="0"/>
              <a:t>UNEP (2021). </a:t>
            </a:r>
            <a:r>
              <a:rPr lang="en-GB" b="1" dirty="0"/>
              <a:t>A gender-based approach to biodiversity management in the </a:t>
            </a:r>
            <a:r>
              <a:rPr lang="en-GB" b="1" dirty="0" smtClean="0"/>
              <a:t>Mediterranean.</a:t>
            </a:r>
            <a:endParaRPr lang="en-GB" b="1" dirty="0"/>
          </a:p>
          <a:p>
            <a:r>
              <a:rPr lang="en-GB" dirty="0" smtClean="0">
                <a:hlinkClick r:id="rId4"/>
              </a:rPr>
              <a:t> https</a:t>
            </a:r>
            <a:r>
              <a:rPr lang="en-GB" dirty="0">
                <a:hlinkClick r:id="rId4"/>
              </a:rPr>
              <a:t>://</a:t>
            </a:r>
            <a:r>
              <a:rPr lang="en-GB" dirty="0" smtClean="0">
                <a:hlinkClick r:id="rId4"/>
              </a:rPr>
              <a:t>www.unep.org/unepmap/news/news/IDB2021-gender-based-approach-biodiversity-mediterranean</a:t>
            </a:r>
            <a:endParaRPr lang="en-GB" dirty="0" smtClean="0"/>
          </a:p>
          <a:p>
            <a:endParaRPr lang="en-GB" dirty="0" smtClean="0">
              <a:hlinkClick r:id="rId5"/>
            </a:endParaRPr>
          </a:p>
          <a:p>
            <a:r>
              <a:rPr lang="en-GB" dirty="0" smtClean="0">
                <a:hlinkClick r:id="rId5"/>
              </a:rPr>
              <a:t>http</a:t>
            </a:r>
            <a:r>
              <a:rPr lang="en-GB" dirty="0">
                <a:hlinkClick r:id="rId5"/>
              </a:rPr>
              <a:t>://</a:t>
            </a:r>
            <a:r>
              <a:rPr lang="en-GB" dirty="0" smtClean="0">
                <a:hlinkClick r:id="rId5"/>
              </a:rPr>
              <a:t>wedo.org/wp-content/uploads/Gender_and_Biodiversity_WEDO.pdf</a:t>
            </a:r>
            <a:endParaRPr lang="en-GB" dirty="0" smtClean="0"/>
          </a:p>
          <a:p>
            <a:r>
              <a:rPr lang="en-GB" b="1" cap="all" dirty="0" smtClean="0"/>
              <a:t>RAZAN </a:t>
            </a:r>
            <a:r>
              <a:rPr lang="en-GB" b="1" cap="all" dirty="0"/>
              <a:t>AL </a:t>
            </a:r>
            <a:r>
              <a:rPr lang="en-GB" b="1" cap="all" dirty="0" smtClean="0"/>
              <a:t>MUBARAK (2021). </a:t>
            </a:r>
            <a:r>
              <a:rPr lang="en-GB" b="1" dirty="0"/>
              <a:t>Why women have an essential role in biodiversity conservation</a:t>
            </a:r>
          </a:p>
          <a:p>
            <a:r>
              <a:rPr lang="en-GB" dirty="0" smtClean="0">
                <a:hlinkClick r:id="rId6"/>
              </a:rPr>
              <a:t> https</a:t>
            </a:r>
            <a:r>
              <a:rPr lang="en-GB" dirty="0">
                <a:hlinkClick r:id="rId6"/>
              </a:rPr>
              <a:t>://racetozero.unfccc.int/why-women-have-an-essential-role-in-biodiversity-conservation</a:t>
            </a:r>
            <a:r>
              <a:rPr lang="en-GB" dirty="0" smtClean="0">
                <a:hlinkClick r:id="rId6"/>
              </a:rPr>
              <a:t>/</a:t>
            </a:r>
            <a:endParaRPr lang="en-GB" dirty="0" smtClean="0"/>
          </a:p>
          <a:p>
            <a:r>
              <a:rPr lang="en-GB" dirty="0" smtClean="0"/>
              <a:t>Palmer, C.P. (2018) </a:t>
            </a:r>
            <a:r>
              <a:rPr lang="en-GB" dirty="0"/>
              <a:t>The role, influence and impact of women in biodiversity conservation</a:t>
            </a:r>
          </a:p>
          <a:p>
            <a:r>
              <a:rPr lang="en-GB" dirty="0" smtClean="0">
                <a:hlinkClick r:id="rId7"/>
              </a:rPr>
              <a:t>https</a:t>
            </a:r>
            <a:r>
              <a:rPr lang="en-GB" dirty="0">
                <a:hlinkClick r:id="rId7"/>
              </a:rPr>
              <a:t>://</a:t>
            </a:r>
            <a:r>
              <a:rPr lang="en-GB" dirty="0" smtClean="0">
                <a:hlinkClick r:id="rId7"/>
              </a:rPr>
              <a:t>www.iied.org/role-influence-impact-women-biodiversity-conservation</a:t>
            </a:r>
            <a:endParaRPr lang="en-GB" dirty="0" smtClean="0"/>
          </a:p>
          <a:p>
            <a:endParaRPr lang="en-GB" dirty="0"/>
          </a:p>
        </p:txBody>
      </p:sp>
      <p:sp>
        <p:nvSpPr>
          <p:cNvPr id="3" name="Title 2"/>
          <p:cNvSpPr>
            <a:spLocks noGrp="1"/>
          </p:cNvSpPr>
          <p:nvPr>
            <p:ph type="title"/>
          </p:nvPr>
        </p:nvSpPr>
        <p:spPr/>
        <p:txBody>
          <a:bodyPr/>
          <a:lstStyle/>
          <a:p>
            <a:r>
              <a:rPr lang="en-GB" dirty="0" smtClean="0"/>
              <a:t>References</a:t>
            </a:r>
            <a:endParaRPr lang="en-GB" dirty="0"/>
          </a:p>
        </p:txBody>
      </p:sp>
    </p:spTree>
    <p:extLst>
      <p:ext uri="{BB962C8B-B14F-4D97-AF65-F5344CB8AC3E}">
        <p14:creationId xmlns:p14="http://schemas.microsoft.com/office/powerpoint/2010/main" val="23017506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Thankyou Pictures | Download Free Images on Unsplas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p:nvPicPr>
        <p:blipFill>
          <a:blip r:embed="rId2"/>
          <a:stretch>
            <a:fillRect/>
          </a:stretch>
        </p:blipFill>
        <p:spPr>
          <a:xfrm>
            <a:off x="1699531" y="1685244"/>
            <a:ext cx="5777569" cy="3115356"/>
          </a:xfrm>
          <a:prstGeom prst="rect">
            <a:avLst/>
          </a:prstGeom>
        </p:spPr>
      </p:pic>
    </p:spTree>
    <p:extLst>
      <p:ext uri="{BB962C8B-B14F-4D97-AF65-F5344CB8AC3E}">
        <p14:creationId xmlns:p14="http://schemas.microsoft.com/office/powerpoint/2010/main" val="34181472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15394</TotalTime>
  <Words>1013</Words>
  <Application>Microsoft Office PowerPoint</Application>
  <PresentationFormat>On-screen Show (4:3)</PresentationFormat>
  <Paragraphs>129</Paragraphs>
  <Slides>21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Andalus</vt:lpstr>
      <vt:lpstr>Arial</vt:lpstr>
      <vt:lpstr>Calibri</vt:lpstr>
      <vt:lpstr>Century Gothic</vt:lpstr>
      <vt:lpstr>Founders Grotesk Cond Bold</vt:lpstr>
      <vt:lpstr>Founders Grotesk Condensed</vt:lpstr>
      <vt:lpstr>Gill Sans MT Medium</vt:lpstr>
      <vt:lpstr>Montserrat</vt:lpstr>
      <vt:lpstr>Segoe UI</vt:lpstr>
      <vt:lpstr>Times New Roman</vt:lpstr>
      <vt:lpstr>Office Theme</vt:lpstr>
      <vt:lpstr>PowerPoint Presentation</vt:lpstr>
      <vt:lpstr>PowerPoint Presentation</vt:lpstr>
      <vt:lpstr>Introduction</vt:lpstr>
      <vt:lpstr>The need for conserving aquatic biodiversity and ecosystems  </vt:lpstr>
      <vt:lpstr>The need for conserving aquatic biodiversity and ecosystems cont’d…</vt:lpstr>
      <vt:lpstr>Approaches for conserving aquatic biodiversity and ecosystems </vt:lpstr>
      <vt:lpstr>Regional and National Strategies</vt:lpstr>
      <vt:lpstr>PowerPoint Presentation</vt:lpstr>
      <vt:lpstr>Community based/ co-management arrangement</vt:lpstr>
      <vt:lpstr>Role of women in conservation</vt:lpstr>
      <vt:lpstr>Women participation in conservation </vt:lpstr>
      <vt:lpstr>PowerPoint Presentation</vt:lpstr>
      <vt:lpstr>PowerPoint Presentation</vt:lpstr>
      <vt:lpstr>PowerPoint Presentation</vt:lpstr>
      <vt:lpstr>PowerPoint Presentation</vt:lpstr>
      <vt:lpstr>Components Co-management</vt:lpstr>
      <vt:lpstr>Barriers to active participation of women in conservation</vt:lpstr>
      <vt:lpstr>Addressing the Barriers for Sustainable Management </vt:lpstr>
      <vt:lpstr>Conclusion</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EC</dc:creator>
  <cp:lastModifiedBy>User</cp:lastModifiedBy>
  <cp:revision>128</cp:revision>
  <dcterms:created xsi:type="dcterms:W3CDTF">2020-11-15T16:50:56Z</dcterms:created>
  <dcterms:modified xsi:type="dcterms:W3CDTF">2021-12-10T04:52:20Z</dcterms:modified>
</cp:coreProperties>
</file>