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BF566-1D2D-43A2-BC50-1CB07AD862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F3147FF-BE87-455E-BDE7-4672C7B61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8B1D305-7C98-4A4B-A640-6E38B908D5AB}"/>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5" name="Footer Placeholder 4">
            <a:extLst>
              <a:ext uri="{FF2B5EF4-FFF2-40B4-BE49-F238E27FC236}">
                <a16:creationId xmlns:a16="http://schemas.microsoft.com/office/drawing/2014/main" id="{0117445A-9EDC-4EF7-B7F2-773684D3FA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383300-26CF-4427-A7CF-C420E8168934}"/>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3402894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718D-3D87-4636-B649-8F68D7CE14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27E59D-AE16-4505-A30B-4222ED2411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B63F93-30DC-49D0-A4C3-D64D2B213F73}"/>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5" name="Footer Placeholder 4">
            <a:extLst>
              <a:ext uri="{FF2B5EF4-FFF2-40B4-BE49-F238E27FC236}">
                <a16:creationId xmlns:a16="http://schemas.microsoft.com/office/drawing/2014/main" id="{E79F537F-DBB5-4D29-B817-05647F2DDB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8903E7-6231-4C07-B6C7-7E6988448136}"/>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1309915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41E0-C63E-4AFC-A85F-54C5296578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61219B8-6F69-4DB1-BFC8-598FC58640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171B4F-33F9-4CC4-B1A9-3952661C1FBD}"/>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5" name="Footer Placeholder 4">
            <a:extLst>
              <a:ext uri="{FF2B5EF4-FFF2-40B4-BE49-F238E27FC236}">
                <a16:creationId xmlns:a16="http://schemas.microsoft.com/office/drawing/2014/main" id="{0D1454A9-86B4-4B2B-BB9D-F6A999DBAC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F12316-C57D-4732-8124-D90E65B88A47}"/>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411204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DD47-8031-4207-8ABC-6C5B9D5BA8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D732A6-0C80-4E22-91DA-544BA547CD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BA2279F-CB0E-499B-8956-EF218282AC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E379EB2-1B27-4018-A346-063B8F291DB7}"/>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6" name="Footer Placeholder 5">
            <a:extLst>
              <a:ext uri="{FF2B5EF4-FFF2-40B4-BE49-F238E27FC236}">
                <a16:creationId xmlns:a16="http://schemas.microsoft.com/office/drawing/2014/main" id="{64482DF1-EBC0-4EAF-8F9A-9C6D95A27B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8D7D05-D8C9-4894-808F-393FA3046213}"/>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2856638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63C09-A9D7-497E-9476-81F7671E837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AAFE49-DA09-4205-A96A-C73CA7A844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5178EE-FBF9-4A12-891E-F5673C3EA9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8B151AE-7B8B-4BDE-9DDA-BF0F80814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98F92F-89C3-4966-AFF8-3DD3EC3769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0C3535-2033-4877-B264-7EFAE249E004}"/>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8" name="Footer Placeholder 7">
            <a:extLst>
              <a:ext uri="{FF2B5EF4-FFF2-40B4-BE49-F238E27FC236}">
                <a16:creationId xmlns:a16="http://schemas.microsoft.com/office/drawing/2014/main" id="{50CF5E4A-0EC2-4B37-90E2-7F6A61B543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11B60BB-4C02-4CC1-9E41-CFB52289FE12}"/>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3039152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8717-DB72-4BF5-9839-742652635F1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05BFA57-8631-43C2-9CC8-9ECB9304C291}"/>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4" name="Footer Placeholder 3">
            <a:extLst>
              <a:ext uri="{FF2B5EF4-FFF2-40B4-BE49-F238E27FC236}">
                <a16:creationId xmlns:a16="http://schemas.microsoft.com/office/drawing/2014/main" id="{0BA02829-E412-4A81-BB58-AE7FCBAD12D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D2D3ECC-77CB-4059-924D-5A4AFC707FB2}"/>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689239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8276E3-F23D-4D05-89C1-841E37E31E0B}"/>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3" name="Footer Placeholder 2">
            <a:extLst>
              <a:ext uri="{FF2B5EF4-FFF2-40B4-BE49-F238E27FC236}">
                <a16:creationId xmlns:a16="http://schemas.microsoft.com/office/drawing/2014/main" id="{A4CC6B30-7178-444F-BA67-BC36140A138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CF4C5F4-CF37-4B8E-9FF2-F5E2BE7A10F9}"/>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102505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9D7A-93E4-4329-96DF-39AB28A784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83B5ADF-A784-46E9-96FA-789FEB8214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EC315F-D148-48E9-8741-CEE29E010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CAC34-070D-4AF6-B6EF-A218972A8906}"/>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6" name="Footer Placeholder 5">
            <a:extLst>
              <a:ext uri="{FF2B5EF4-FFF2-40B4-BE49-F238E27FC236}">
                <a16:creationId xmlns:a16="http://schemas.microsoft.com/office/drawing/2014/main" id="{1A6E3950-E7F1-4977-B68D-B57FFDFDDA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842454-7786-4A6A-B218-A41A71BDA796}"/>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193231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16C8-2D69-4CC6-9F46-5977C846B4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8A9D502-9969-4AC9-B649-9CB9DD70DC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11CC88A-B860-4681-9813-ABEDF5BDD7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7BB947-8638-4DD5-A76E-9B76D27E577E}"/>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6" name="Footer Placeholder 5">
            <a:extLst>
              <a:ext uri="{FF2B5EF4-FFF2-40B4-BE49-F238E27FC236}">
                <a16:creationId xmlns:a16="http://schemas.microsoft.com/office/drawing/2014/main" id="{A85FEB6F-FC30-44E8-98AA-F92DC6DE60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1D1F65-D03B-47D0-9198-A388818E3597}"/>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1834621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D0863-0D46-429D-AC65-1674724467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BEB08E-687D-487E-A97B-72243BA10F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E64B49-7E6F-4C05-B48D-3F6659CA3078}"/>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5" name="Footer Placeholder 4">
            <a:extLst>
              <a:ext uri="{FF2B5EF4-FFF2-40B4-BE49-F238E27FC236}">
                <a16:creationId xmlns:a16="http://schemas.microsoft.com/office/drawing/2014/main" id="{8C501970-3B2D-408D-8441-FE40EB5457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F782EE-924A-4617-893B-17C9D202363C}"/>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290009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5E336F-E2E7-4C3F-91E0-E8A393B13B0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1119E8-CFC6-4925-9E79-C7F83F1A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9DB4C2-7D17-4AFC-9D24-42AB818583C9}"/>
              </a:ext>
            </a:extLst>
          </p:cNvPr>
          <p:cNvSpPr>
            <a:spLocks noGrp="1"/>
          </p:cNvSpPr>
          <p:nvPr>
            <p:ph type="dt" sz="half" idx="10"/>
          </p:nvPr>
        </p:nvSpPr>
        <p:spPr/>
        <p:txBody>
          <a:bodyPr/>
          <a:lstStyle/>
          <a:p>
            <a:fld id="{D89A49BC-0A15-4CEA-97FB-C68298381F50}" type="datetimeFigureOut">
              <a:rPr lang="en-GB" smtClean="0"/>
              <a:t>09/12/2021</a:t>
            </a:fld>
            <a:endParaRPr lang="en-GB"/>
          </a:p>
        </p:txBody>
      </p:sp>
      <p:sp>
        <p:nvSpPr>
          <p:cNvPr id="5" name="Footer Placeholder 4">
            <a:extLst>
              <a:ext uri="{FF2B5EF4-FFF2-40B4-BE49-F238E27FC236}">
                <a16:creationId xmlns:a16="http://schemas.microsoft.com/office/drawing/2014/main" id="{63325125-9490-449F-A1F9-5D1A6D6F3C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17789E-5DBA-4B95-ACEE-E5B914326D1D}"/>
              </a:ext>
            </a:extLst>
          </p:cNvPr>
          <p:cNvSpPr>
            <a:spLocks noGrp="1"/>
          </p:cNvSpPr>
          <p:nvPr>
            <p:ph type="sldNum" sz="quarter" idx="12"/>
          </p:nvPr>
        </p:nvSpPr>
        <p:spPr/>
        <p:txBody>
          <a:bodyPr/>
          <a:lstStyle/>
          <a:p>
            <a:fld id="{73C54A34-FDBB-4DDE-918C-80FA4452153B}" type="slidenum">
              <a:rPr lang="en-GB" smtClean="0"/>
              <a:t>‹#›</a:t>
            </a:fld>
            <a:endParaRPr lang="en-GB"/>
          </a:p>
        </p:txBody>
      </p:sp>
    </p:spTree>
    <p:extLst>
      <p:ext uri="{BB962C8B-B14F-4D97-AF65-F5344CB8AC3E}">
        <p14:creationId xmlns:p14="http://schemas.microsoft.com/office/powerpoint/2010/main" val="2305322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C01665-5C97-4C04-A049-92E47F9858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253177-25F6-4203-86E6-93F95AF6C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25BE03-62B4-4A1A-870E-3C115FC812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A49BC-0A15-4CEA-97FB-C68298381F50}" type="datetimeFigureOut">
              <a:rPr lang="en-GB" smtClean="0"/>
              <a:t>09/12/2021</a:t>
            </a:fld>
            <a:endParaRPr lang="en-GB"/>
          </a:p>
        </p:txBody>
      </p:sp>
      <p:sp>
        <p:nvSpPr>
          <p:cNvPr id="5" name="Footer Placeholder 4">
            <a:extLst>
              <a:ext uri="{FF2B5EF4-FFF2-40B4-BE49-F238E27FC236}">
                <a16:creationId xmlns:a16="http://schemas.microsoft.com/office/drawing/2014/main" id="{374BB46A-CBB6-4903-831F-B1EA88F9A9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DB3037D-F95F-4C5F-A248-D730919D01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54A34-FDBB-4DDE-918C-80FA4452153B}" type="slidenum">
              <a:rPr lang="en-GB" smtClean="0"/>
              <a:t>‹#›</a:t>
            </a:fld>
            <a:endParaRPr lang="en-GB"/>
          </a:p>
        </p:txBody>
      </p:sp>
    </p:spTree>
    <p:extLst>
      <p:ext uri="{BB962C8B-B14F-4D97-AF65-F5344CB8AC3E}">
        <p14:creationId xmlns:p14="http://schemas.microsoft.com/office/powerpoint/2010/main" val="3286368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2451-4664-41FD-93CF-3863FD1D5263}"/>
              </a:ext>
            </a:extLst>
          </p:cNvPr>
          <p:cNvSpPr>
            <a:spLocks noGrp="1"/>
          </p:cNvSpPr>
          <p:nvPr>
            <p:ph type="ctrTitle"/>
          </p:nvPr>
        </p:nvSpPr>
        <p:spPr>
          <a:xfrm>
            <a:off x="1524000" y="486259"/>
            <a:ext cx="9144000" cy="2387600"/>
          </a:xfrm>
        </p:spPr>
        <p:txBody>
          <a:bodyPr>
            <a:normAutofit/>
          </a:bodyPr>
          <a:lstStyle/>
          <a:p>
            <a:r>
              <a:rPr lang="en-GB" sz="4000" dirty="0">
                <a:latin typeface="Book Antiqua" panose="02040602050305030304" pitchFamily="18" charset="0"/>
              </a:rPr>
              <a:t>Group 4:</a:t>
            </a:r>
            <a:br>
              <a:rPr lang="en-GB" sz="4000" dirty="0">
                <a:latin typeface="Book Antiqua" panose="02040602050305030304" pitchFamily="18" charset="0"/>
              </a:rPr>
            </a:br>
            <a:r>
              <a:rPr lang="en-GB" sz="4000" dirty="0">
                <a:latin typeface="Book Antiqua" panose="02040602050305030304" pitchFamily="18" charset="0"/>
              </a:rPr>
              <a:t>SO4: Strengthening gender inclusivity in aquatic biodiversity conservation and environmental management</a:t>
            </a:r>
          </a:p>
        </p:txBody>
      </p:sp>
      <p:sp>
        <p:nvSpPr>
          <p:cNvPr id="3" name="Subtitle 2">
            <a:extLst>
              <a:ext uri="{FF2B5EF4-FFF2-40B4-BE49-F238E27FC236}">
                <a16:creationId xmlns:a16="http://schemas.microsoft.com/office/drawing/2014/main" id="{6DA03A2E-C94D-4386-8BC8-A05B723BDEAA}"/>
              </a:ext>
            </a:extLst>
          </p:cNvPr>
          <p:cNvSpPr>
            <a:spLocks noGrp="1"/>
          </p:cNvSpPr>
          <p:nvPr>
            <p:ph type="subTitle" idx="1"/>
          </p:nvPr>
        </p:nvSpPr>
        <p:spPr>
          <a:xfrm>
            <a:off x="1524000" y="3005690"/>
            <a:ext cx="9144000" cy="1655762"/>
          </a:xfrm>
        </p:spPr>
        <p:txBody>
          <a:bodyPr>
            <a:noAutofit/>
          </a:bodyPr>
          <a:lstStyle/>
          <a:p>
            <a:r>
              <a:rPr lang="en-GB" b="1" dirty="0">
                <a:latin typeface="Book Antiqua" panose="02040602050305030304" pitchFamily="18" charset="0"/>
              </a:rPr>
              <a:t>Group Members</a:t>
            </a:r>
          </a:p>
          <a:p>
            <a:r>
              <a:rPr lang="en-GB" dirty="0">
                <a:latin typeface="Book Antiqua" panose="02040602050305030304" pitchFamily="18" charset="0"/>
              </a:rPr>
              <a:t>Asma Ben Abdallah – Tunisia</a:t>
            </a:r>
          </a:p>
          <a:p>
            <a:r>
              <a:rPr lang="en-GB" dirty="0" err="1">
                <a:latin typeface="Book Antiqua" panose="02040602050305030304" pitchFamily="18" charset="0"/>
              </a:rPr>
              <a:t>Rollens</a:t>
            </a:r>
            <a:r>
              <a:rPr lang="en-GB" dirty="0">
                <a:latin typeface="Book Antiqua" panose="02040602050305030304" pitchFamily="18" charset="0"/>
              </a:rPr>
              <a:t> </a:t>
            </a:r>
            <a:r>
              <a:rPr lang="en-GB" dirty="0" err="1">
                <a:latin typeface="Book Antiqua" panose="02040602050305030304" pitchFamily="18" charset="0"/>
              </a:rPr>
              <a:t>Macfoy</a:t>
            </a:r>
            <a:r>
              <a:rPr lang="en-GB" dirty="0">
                <a:latin typeface="Book Antiqua" panose="02040602050305030304" pitchFamily="18" charset="0"/>
              </a:rPr>
              <a:t> – Nigeria</a:t>
            </a:r>
          </a:p>
          <a:p>
            <a:r>
              <a:rPr lang="en-GB" dirty="0" err="1">
                <a:latin typeface="Book Antiqua" panose="02040602050305030304" pitchFamily="18" charset="0"/>
              </a:rPr>
              <a:t>Moyu</a:t>
            </a:r>
            <a:r>
              <a:rPr lang="en-GB" dirty="0">
                <a:latin typeface="Book Antiqua" panose="02040602050305030304" pitchFamily="18" charset="0"/>
              </a:rPr>
              <a:t> </a:t>
            </a:r>
            <a:r>
              <a:rPr lang="en-GB" dirty="0" err="1">
                <a:latin typeface="Book Antiqua" panose="02040602050305030304" pitchFamily="18" charset="0"/>
              </a:rPr>
              <a:t>Tagne</a:t>
            </a:r>
            <a:r>
              <a:rPr lang="en-GB" dirty="0">
                <a:latin typeface="Book Antiqua" panose="02040602050305030304" pitchFamily="18" charset="0"/>
              </a:rPr>
              <a:t> Yvonne – Cameroon</a:t>
            </a:r>
          </a:p>
          <a:p>
            <a:r>
              <a:rPr lang="en-GB" dirty="0" err="1">
                <a:latin typeface="Book Antiqua" panose="02040602050305030304" pitchFamily="18" charset="0"/>
              </a:rPr>
              <a:t>Beyene</a:t>
            </a:r>
            <a:r>
              <a:rPr lang="en-GB" dirty="0">
                <a:latin typeface="Book Antiqua" panose="02040602050305030304" pitchFamily="18" charset="0"/>
              </a:rPr>
              <a:t> </a:t>
            </a:r>
            <a:r>
              <a:rPr lang="en-GB" dirty="0" err="1">
                <a:latin typeface="Book Antiqua" panose="02040602050305030304" pitchFamily="18" charset="0"/>
              </a:rPr>
              <a:t>Ateba</a:t>
            </a:r>
            <a:r>
              <a:rPr lang="en-GB" dirty="0">
                <a:latin typeface="Book Antiqua" panose="02040602050305030304" pitchFamily="18" charset="0"/>
              </a:rPr>
              <a:t> – Cameroon</a:t>
            </a:r>
          </a:p>
          <a:p>
            <a:r>
              <a:rPr lang="en-GB" dirty="0">
                <a:latin typeface="Book Antiqua" panose="02040602050305030304" pitchFamily="18" charset="0"/>
              </a:rPr>
              <a:t>Winnie Nkalubo – Uganda </a:t>
            </a:r>
            <a:r>
              <a:rPr lang="en-GB" b="1" dirty="0">
                <a:latin typeface="Book Antiqua" panose="02040602050305030304" pitchFamily="18" charset="0"/>
              </a:rPr>
              <a:t>(SECRETARY)</a:t>
            </a:r>
          </a:p>
          <a:p>
            <a:r>
              <a:rPr lang="en-GB" dirty="0" err="1">
                <a:latin typeface="Book Antiqua" panose="02040602050305030304" pitchFamily="18" charset="0"/>
              </a:rPr>
              <a:t>Schummer</a:t>
            </a:r>
            <a:r>
              <a:rPr lang="en-GB" dirty="0">
                <a:latin typeface="Book Antiqua" panose="02040602050305030304" pitchFamily="18" charset="0"/>
              </a:rPr>
              <a:t> </a:t>
            </a:r>
            <a:r>
              <a:rPr lang="en-GB" dirty="0" err="1">
                <a:latin typeface="Book Antiqua" panose="02040602050305030304" pitchFamily="18" charset="0"/>
              </a:rPr>
              <a:t>Gnandji</a:t>
            </a:r>
            <a:r>
              <a:rPr lang="en-GB" dirty="0">
                <a:latin typeface="Book Antiqua" panose="02040602050305030304" pitchFamily="18" charset="0"/>
              </a:rPr>
              <a:t> Micheline – Gabon</a:t>
            </a:r>
          </a:p>
          <a:p>
            <a:r>
              <a:rPr lang="en-GB" dirty="0" err="1">
                <a:latin typeface="Book Antiqua" panose="02040602050305030304" pitchFamily="18" charset="0"/>
              </a:rPr>
              <a:t>Faouzia</a:t>
            </a:r>
            <a:r>
              <a:rPr lang="en-GB" dirty="0">
                <a:latin typeface="Book Antiqua" panose="02040602050305030304" pitchFamily="18" charset="0"/>
              </a:rPr>
              <a:t> </a:t>
            </a:r>
            <a:r>
              <a:rPr lang="en-GB" dirty="0" err="1">
                <a:latin typeface="Book Antiqua" panose="02040602050305030304" pitchFamily="18" charset="0"/>
              </a:rPr>
              <a:t>Chakin</a:t>
            </a:r>
            <a:r>
              <a:rPr lang="en-GB" dirty="0">
                <a:latin typeface="Book Antiqua" panose="02040602050305030304" pitchFamily="18" charset="0"/>
              </a:rPr>
              <a:t> – UMA </a:t>
            </a:r>
            <a:r>
              <a:rPr lang="en-GB" b="1" dirty="0">
                <a:latin typeface="Book Antiqua" panose="02040602050305030304" pitchFamily="18" charset="0"/>
              </a:rPr>
              <a:t>(CHAIR)</a:t>
            </a:r>
          </a:p>
        </p:txBody>
      </p:sp>
    </p:spTree>
    <p:extLst>
      <p:ext uri="{BB962C8B-B14F-4D97-AF65-F5344CB8AC3E}">
        <p14:creationId xmlns:p14="http://schemas.microsoft.com/office/powerpoint/2010/main" val="203547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5FD8-2A03-4CD0-A06A-11B3A1A08AC8}"/>
              </a:ext>
            </a:extLst>
          </p:cNvPr>
          <p:cNvSpPr>
            <a:spLocks noGrp="1"/>
          </p:cNvSpPr>
          <p:nvPr>
            <p:ph type="title"/>
          </p:nvPr>
        </p:nvSpPr>
        <p:spPr>
          <a:xfrm>
            <a:off x="927652" y="18255"/>
            <a:ext cx="10515600" cy="1325563"/>
          </a:xfrm>
        </p:spPr>
        <p:txBody>
          <a:bodyPr/>
          <a:lstStyle/>
          <a:p>
            <a:r>
              <a:rPr lang="en-GB" dirty="0">
                <a:latin typeface="Book Antiqua" panose="02040602050305030304" pitchFamily="18" charset="0"/>
              </a:rPr>
              <a:t>Definition Gender inclusion</a:t>
            </a:r>
          </a:p>
        </p:txBody>
      </p:sp>
      <p:sp>
        <p:nvSpPr>
          <p:cNvPr id="3" name="Content Placeholder 2">
            <a:extLst>
              <a:ext uri="{FF2B5EF4-FFF2-40B4-BE49-F238E27FC236}">
                <a16:creationId xmlns:a16="http://schemas.microsoft.com/office/drawing/2014/main" id="{52FF047D-A5D4-489F-B9E8-CDD1EDD47CC7}"/>
              </a:ext>
            </a:extLst>
          </p:cNvPr>
          <p:cNvSpPr>
            <a:spLocks noGrp="1"/>
          </p:cNvSpPr>
          <p:nvPr>
            <p:ph idx="1"/>
          </p:nvPr>
        </p:nvSpPr>
        <p:spPr>
          <a:xfrm>
            <a:off x="927652" y="1253331"/>
            <a:ext cx="10515600" cy="4351338"/>
          </a:xfrm>
        </p:spPr>
        <p:txBody>
          <a:bodyPr>
            <a:noAutofit/>
          </a:bodyPr>
          <a:lstStyle/>
          <a:p>
            <a:r>
              <a:rPr lang="en-GB" dirty="0">
                <a:solidFill>
                  <a:srgbClr val="202124"/>
                </a:solidFill>
                <a:effectLst/>
                <a:latin typeface="Book Antiqua" panose="02040602050305030304" pitchFamily="18" charset="0"/>
                <a:ea typeface="Calibri" panose="020F0502020204030204" pitchFamily="34" charset="0"/>
                <a:cs typeface="Times New Roman" panose="02020603050405020304" pitchFamily="18" charset="0"/>
              </a:rPr>
              <a:t>“Gender inclusion” is a </a:t>
            </a:r>
            <a:r>
              <a:rPr lang="en-GB" b="1" dirty="0">
                <a:effectLst/>
                <a:latin typeface="Book Antiqua" panose="02040602050305030304" pitchFamily="18" charset="0"/>
                <a:ea typeface="Calibri" panose="020F0502020204030204" pitchFamily="34" charset="0"/>
                <a:cs typeface="Times New Roman" panose="02020603050405020304" pitchFamily="18" charset="0"/>
              </a:rPr>
              <a:t>concept that transcends mere equality</a:t>
            </a:r>
            <a:r>
              <a:rPr lang="en-GB" dirty="0">
                <a:effectLst/>
                <a:latin typeface="Book Antiqua" panose="02040602050305030304" pitchFamily="18" charset="0"/>
                <a:ea typeface="Calibri" panose="020F0502020204030204" pitchFamily="34" charset="0"/>
                <a:cs typeface="Times New Roman" panose="02020603050405020304" pitchFamily="18" charset="0"/>
              </a:rPr>
              <a:t>. It's the notion that all services, opportunities, and establishments are open to all people and that male and female stereotypes do not define societal roles and expectations.</a:t>
            </a:r>
          </a:p>
          <a:p>
            <a:endParaRPr lang="en-GB" dirty="0">
              <a:latin typeface="Book Antiqua" panose="02040602050305030304" pitchFamily="18" charset="0"/>
              <a:ea typeface="Calibri" panose="020F0502020204030204" pitchFamily="34" charset="0"/>
              <a:cs typeface="Times New Roman" panose="02020603050405020304" pitchFamily="18" charset="0"/>
            </a:endParaRPr>
          </a:p>
          <a:p>
            <a:r>
              <a:rPr lang="en-GB" b="1" dirty="0">
                <a:effectLst/>
                <a:latin typeface="Book Antiqua" panose="02040602050305030304" pitchFamily="18" charset="0"/>
                <a:ea typeface="Calibri" panose="020F0502020204030204" pitchFamily="34" charset="0"/>
                <a:cs typeface="Times New Roman" panose="02020603050405020304" pitchFamily="18" charset="0"/>
              </a:rPr>
              <a:t>Recommendation</a:t>
            </a:r>
            <a:r>
              <a:rPr lang="en-GB" dirty="0">
                <a:effectLst/>
                <a:latin typeface="Book Antiqua" panose="02040602050305030304" pitchFamily="18" charset="0"/>
                <a:ea typeface="Calibri" panose="020F0502020204030204" pitchFamily="34" charset="0"/>
                <a:cs typeface="Times New Roman" panose="02020603050405020304" pitchFamily="18" charset="0"/>
              </a:rPr>
              <a:t>: the strategic objective to focus on the  vulnerable and marginalised groups </a:t>
            </a:r>
            <a:r>
              <a:rPr lang="en-GB" dirty="0">
                <a:latin typeface="Book Antiqua" panose="02040602050305030304" pitchFamily="18" charset="0"/>
                <a:ea typeface="Calibri" panose="020F0502020204030204" pitchFamily="34" charset="0"/>
                <a:cs typeface="Times New Roman" panose="02020603050405020304" pitchFamily="18" charset="0"/>
              </a:rPr>
              <a:t>which are the </a:t>
            </a:r>
            <a:r>
              <a:rPr lang="en-GB" b="1" u="sng"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women and youth</a:t>
            </a:r>
          </a:p>
          <a:p>
            <a:pPr marL="0" indent="0">
              <a:buNone/>
            </a:pPr>
            <a:endParaRPr lang="en-GB" b="1" dirty="0">
              <a:effectLst/>
              <a:latin typeface="Book Antiqua" panose="02040602050305030304" pitchFamily="18" charset="0"/>
              <a:ea typeface="Calibri" panose="020F0502020204030204" pitchFamily="34" charset="0"/>
              <a:cs typeface="Times New Roman" panose="02020603050405020304" pitchFamily="18" charset="0"/>
            </a:endParaRPr>
          </a:p>
          <a:p>
            <a:r>
              <a:rPr lang="en-GB" b="1" dirty="0">
                <a:latin typeface="Book Antiqua" panose="02040602050305030304" pitchFamily="18" charset="0"/>
                <a:cs typeface="Times New Roman" panose="02020603050405020304" pitchFamily="18" charset="0"/>
              </a:rPr>
              <a:t>Rephrase objective to: </a:t>
            </a:r>
          </a:p>
          <a:p>
            <a:pPr marL="0" indent="0">
              <a:buNone/>
            </a:pPr>
            <a:r>
              <a:rPr lang="en-GB" dirty="0">
                <a:solidFill>
                  <a:srgbClr val="FF0000"/>
                </a:solidFill>
                <a:latin typeface="Book Antiqua" panose="02040602050305030304" pitchFamily="18" charset="0"/>
              </a:rPr>
              <a:t>Strengthening gender inclusivity especially the women and youth in aquatic biodiversity conservation and environmental management</a:t>
            </a:r>
            <a:endParaRPr lang="en-GB" b="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endParaRPr>
          </a:p>
          <a:p>
            <a:endParaRPr lang="en-GB" dirty="0">
              <a:effectLst/>
              <a:latin typeface="Book Antiqua" panose="02040602050305030304" pitchFamily="18" charset="0"/>
              <a:ea typeface="Calibri" panose="020F0502020204030204" pitchFamily="34" charset="0"/>
              <a:cs typeface="Times New Roman" panose="02020603050405020304" pitchFamily="18" charset="0"/>
            </a:endParaRPr>
          </a:p>
          <a:p>
            <a:endParaRPr lang="en-GB" dirty="0">
              <a:latin typeface="Book Antiqua" panose="02040602050305030304" pitchFamily="18" charset="0"/>
            </a:endParaRPr>
          </a:p>
        </p:txBody>
      </p:sp>
    </p:spTree>
    <p:extLst>
      <p:ext uri="{BB962C8B-B14F-4D97-AF65-F5344CB8AC3E}">
        <p14:creationId xmlns:p14="http://schemas.microsoft.com/office/powerpoint/2010/main" val="1242408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8DE64-0948-4BD8-A410-47A3AA940A71}"/>
              </a:ext>
            </a:extLst>
          </p:cNvPr>
          <p:cNvSpPr>
            <a:spLocks noGrp="1"/>
          </p:cNvSpPr>
          <p:nvPr>
            <p:ph type="title"/>
          </p:nvPr>
        </p:nvSpPr>
        <p:spPr>
          <a:xfrm>
            <a:off x="718931" y="96768"/>
            <a:ext cx="11257722" cy="1325563"/>
          </a:xfrm>
        </p:spPr>
        <p:txBody>
          <a:bodyPr>
            <a:noAutofit/>
          </a:bodyPr>
          <a:lstStyle/>
          <a:p>
            <a:r>
              <a:rPr lang="en-GB" sz="3400" dirty="0">
                <a:latin typeface="Book Antiqua" panose="02040602050305030304" pitchFamily="18" charset="0"/>
              </a:rPr>
              <a:t>Output 4.1 Continental strategy for gender inclusivity in aquatic biodiversity and environmental management (ABEM) – </a:t>
            </a:r>
            <a:r>
              <a:rPr lang="en-GB" sz="3400" b="1" dirty="0">
                <a:solidFill>
                  <a:srgbClr val="FF0000"/>
                </a:solidFill>
                <a:latin typeface="Book Antiqua" panose="02040602050305030304" pitchFamily="18" charset="0"/>
              </a:rPr>
              <a:t>PART 1 DEVELOPMENT OF STRATEGY</a:t>
            </a:r>
          </a:p>
        </p:txBody>
      </p:sp>
      <p:sp>
        <p:nvSpPr>
          <p:cNvPr id="3" name="Content Placeholder 2">
            <a:extLst>
              <a:ext uri="{FF2B5EF4-FFF2-40B4-BE49-F238E27FC236}">
                <a16:creationId xmlns:a16="http://schemas.microsoft.com/office/drawing/2014/main" id="{3AEBB91E-1BBF-4EC4-BB6F-77D4FCE5D600}"/>
              </a:ext>
            </a:extLst>
          </p:cNvPr>
          <p:cNvSpPr>
            <a:spLocks noGrp="1"/>
          </p:cNvSpPr>
          <p:nvPr>
            <p:ph idx="1"/>
          </p:nvPr>
        </p:nvSpPr>
        <p:spPr>
          <a:xfrm>
            <a:off x="838200" y="1656660"/>
            <a:ext cx="10515600" cy="4351338"/>
          </a:xfrm>
        </p:spPr>
        <p:txBody>
          <a:bodyPr>
            <a:noAutofit/>
          </a:bodyPr>
          <a:lstStyle/>
          <a:p>
            <a:pPr marL="514350" indent="-514350">
              <a:buFont typeface="+mj-lt"/>
              <a:buAutoNum type="arabicPeriod"/>
            </a:pPr>
            <a:r>
              <a:rPr lang="en-GB" sz="3000" dirty="0">
                <a:latin typeface="Book Antiqua" panose="02040602050305030304" pitchFamily="18" charset="0"/>
              </a:rPr>
              <a:t>Conduct studies to assess the status of inclusion of women and youth in ABEM and to identify challenges (to also include mapping of ongoing environmental based NGOs focusing on conserving biodiversity and environment protection conducted) - </a:t>
            </a:r>
            <a:r>
              <a:rPr lang="en-GB" sz="3000" b="1" dirty="0">
                <a:solidFill>
                  <a:srgbClr val="FF0000"/>
                </a:solidFill>
                <a:latin typeface="Book Antiqua" panose="02040602050305030304" pitchFamily="18" charset="0"/>
              </a:rPr>
              <a:t>NEW</a:t>
            </a:r>
          </a:p>
          <a:p>
            <a:pPr marL="514350" indent="-514350">
              <a:buFont typeface="+mj-lt"/>
              <a:buAutoNum type="arabicPeriod"/>
            </a:pPr>
            <a:r>
              <a:rPr lang="en-GB" sz="3000" dirty="0">
                <a:latin typeface="Book Antiqua" panose="02040602050305030304" pitchFamily="18" charset="0"/>
              </a:rPr>
              <a:t>Convene an expert consultative meeting to identify priority issues and actions for enhancing the role of women and youth in ABEM </a:t>
            </a:r>
          </a:p>
          <a:p>
            <a:pPr marL="514350" indent="-514350">
              <a:buFont typeface="+mj-lt"/>
              <a:buAutoNum type="arabicPeriod"/>
            </a:pPr>
            <a:r>
              <a:rPr lang="en-GB" sz="3000" dirty="0">
                <a:latin typeface="Book Antiqua" panose="02040602050305030304" pitchFamily="18" charset="0"/>
              </a:rPr>
              <a:t>Convene a virtual continental think tank stakeholder’s consultation workshop </a:t>
            </a:r>
            <a:r>
              <a:rPr lang="en-GB" sz="3000" b="1" dirty="0">
                <a:solidFill>
                  <a:srgbClr val="FF0000"/>
                </a:solidFill>
                <a:latin typeface="Book Antiqua" panose="02040602050305030304" pitchFamily="18" charset="0"/>
              </a:rPr>
              <a:t>to adopt and validate </a:t>
            </a:r>
            <a:r>
              <a:rPr lang="en-GB" sz="3000" dirty="0">
                <a:latin typeface="Book Antiqua" panose="02040602050305030304" pitchFamily="18" charset="0"/>
              </a:rPr>
              <a:t>strategic interventions identified in 2 above</a:t>
            </a:r>
          </a:p>
          <a:p>
            <a:endParaRPr lang="en-GB" sz="3000" dirty="0">
              <a:latin typeface="Book Antiqua" panose="02040602050305030304" pitchFamily="18" charset="0"/>
            </a:endParaRPr>
          </a:p>
        </p:txBody>
      </p:sp>
    </p:spTree>
    <p:extLst>
      <p:ext uri="{BB962C8B-B14F-4D97-AF65-F5344CB8AC3E}">
        <p14:creationId xmlns:p14="http://schemas.microsoft.com/office/powerpoint/2010/main" val="3822960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8DE64-0948-4BD8-A410-47A3AA940A71}"/>
              </a:ext>
            </a:extLst>
          </p:cNvPr>
          <p:cNvSpPr>
            <a:spLocks noGrp="1"/>
          </p:cNvSpPr>
          <p:nvPr>
            <p:ph type="title"/>
          </p:nvPr>
        </p:nvSpPr>
        <p:spPr>
          <a:xfrm>
            <a:off x="718931" y="96768"/>
            <a:ext cx="11257722" cy="1325563"/>
          </a:xfrm>
        </p:spPr>
        <p:txBody>
          <a:bodyPr>
            <a:noAutofit/>
          </a:bodyPr>
          <a:lstStyle/>
          <a:p>
            <a:r>
              <a:rPr lang="en-GB" sz="3400" dirty="0">
                <a:latin typeface="Book Antiqua" panose="02040602050305030304" pitchFamily="18" charset="0"/>
              </a:rPr>
              <a:t>Output 4.1 Continental strategy for gender inclusivity in aquatic biodiversity and environmental management (ABEM)</a:t>
            </a:r>
            <a:r>
              <a:rPr lang="en-GB" sz="3400" b="1" dirty="0">
                <a:solidFill>
                  <a:srgbClr val="FF0000"/>
                </a:solidFill>
                <a:latin typeface="Book Antiqua" panose="02040602050305030304" pitchFamily="18" charset="0"/>
              </a:rPr>
              <a:t> PART 2 IMPLEMENTATION OF STRATEGY</a:t>
            </a:r>
            <a:endParaRPr lang="en-GB" sz="3400" dirty="0">
              <a:latin typeface="Book Antiqua" panose="02040602050305030304" pitchFamily="18" charset="0"/>
            </a:endParaRPr>
          </a:p>
        </p:txBody>
      </p:sp>
      <p:sp>
        <p:nvSpPr>
          <p:cNvPr id="3" name="Content Placeholder 2">
            <a:extLst>
              <a:ext uri="{FF2B5EF4-FFF2-40B4-BE49-F238E27FC236}">
                <a16:creationId xmlns:a16="http://schemas.microsoft.com/office/drawing/2014/main" id="{3AEBB91E-1BBF-4EC4-BB6F-77D4FCE5D600}"/>
              </a:ext>
            </a:extLst>
          </p:cNvPr>
          <p:cNvSpPr>
            <a:spLocks noGrp="1"/>
          </p:cNvSpPr>
          <p:nvPr>
            <p:ph idx="1"/>
          </p:nvPr>
        </p:nvSpPr>
        <p:spPr>
          <a:xfrm>
            <a:off x="838200" y="1656660"/>
            <a:ext cx="10515600" cy="4351338"/>
          </a:xfrm>
        </p:spPr>
        <p:txBody>
          <a:bodyPr>
            <a:noAutofit/>
          </a:bodyPr>
          <a:lstStyle/>
          <a:p>
            <a:pPr marL="514350" indent="-514350">
              <a:buFont typeface="+mj-lt"/>
              <a:buAutoNum type="arabicPeriod" startAt="4"/>
            </a:pPr>
            <a:r>
              <a:rPr lang="en-GB" sz="3000" dirty="0">
                <a:latin typeface="Book Antiqua" panose="02040602050305030304" pitchFamily="18" charset="0"/>
              </a:rPr>
              <a:t>Technical support would be given to 5 AU MS </a:t>
            </a:r>
            <a:r>
              <a:rPr lang="en-GB" sz="3000" b="1" dirty="0">
                <a:solidFill>
                  <a:srgbClr val="FF0000"/>
                </a:solidFill>
                <a:latin typeface="Book Antiqua" panose="02040602050305030304" pitchFamily="18" charset="0"/>
              </a:rPr>
              <a:t>(to cater for regional distribution)</a:t>
            </a:r>
            <a:r>
              <a:rPr lang="en-GB" sz="3000" dirty="0">
                <a:latin typeface="Book Antiqua" panose="02040602050305030304" pitchFamily="18" charset="0"/>
              </a:rPr>
              <a:t> to develop all inclusive and deliberate biodiversity strategies as important entry points for women and youth empowerment</a:t>
            </a:r>
          </a:p>
          <a:p>
            <a:pPr marL="514350" indent="-514350">
              <a:buFont typeface="+mj-lt"/>
              <a:buAutoNum type="arabicPeriod" startAt="4"/>
            </a:pPr>
            <a:r>
              <a:rPr lang="en-GB" sz="3000" dirty="0">
                <a:latin typeface="Book Antiqua" panose="02040602050305030304" pitchFamily="18" charset="0"/>
              </a:rPr>
              <a:t>Technical support to environmental based-NGOs to develop or strengthen gender-sensitive workplans to enhance the role of women and youth in biodiversity protection and environmental governance</a:t>
            </a:r>
          </a:p>
          <a:p>
            <a:pPr marL="514350" indent="-514350">
              <a:buFont typeface="+mj-lt"/>
              <a:buAutoNum type="arabicPeriod" startAt="4"/>
            </a:pPr>
            <a:endParaRPr lang="en-GB" sz="3000" dirty="0">
              <a:latin typeface="Book Antiqua" panose="02040602050305030304" pitchFamily="18" charset="0"/>
            </a:endParaRPr>
          </a:p>
          <a:p>
            <a:pPr marL="514350" indent="-514350">
              <a:buFont typeface="+mj-lt"/>
              <a:buAutoNum type="arabicPeriod" startAt="4"/>
            </a:pPr>
            <a:endParaRPr lang="en-GB" sz="3000" dirty="0">
              <a:latin typeface="Book Antiqua" panose="02040602050305030304" pitchFamily="18" charset="0"/>
            </a:endParaRPr>
          </a:p>
        </p:txBody>
      </p:sp>
    </p:spTree>
    <p:extLst>
      <p:ext uri="{BB962C8B-B14F-4D97-AF65-F5344CB8AC3E}">
        <p14:creationId xmlns:p14="http://schemas.microsoft.com/office/powerpoint/2010/main" val="333033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2374A-B970-456A-947E-CED1E1F08B3C}"/>
              </a:ext>
            </a:extLst>
          </p:cNvPr>
          <p:cNvSpPr>
            <a:spLocks noGrp="1"/>
          </p:cNvSpPr>
          <p:nvPr>
            <p:ph type="ctrTitle"/>
          </p:nvPr>
        </p:nvSpPr>
        <p:spPr/>
        <p:txBody>
          <a:bodyPr/>
          <a:lstStyle/>
          <a:p>
            <a:r>
              <a:rPr lang="en-GB" dirty="0">
                <a:latin typeface="Book Antiqua" panose="02040602050305030304" pitchFamily="18" charset="0"/>
              </a:rPr>
              <a:t>Thank you for listening</a:t>
            </a:r>
            <a:br>
              <a:rPr lang="en-GB" dirty="0">
                <a:latin typeface="Book Antiqua" panose="02040602050305030304" pitchFamily="18" charset="0"/>
              </a:rPr>
            </a:br>
            <a:endParaRPr lang="en-GB" dirty="0">
              <a:latin typeface="Book Antiqua" panose="02040602050305030304" pitchFamily="18" charset="0"/>
            </a:endParaRPr>
          </a:p>
        </p:txBody>
      </p:sp>
      <p:sp>
        <p:nvSpPr>
          <p:cNvPr id="3" name="Subtitle 2">
            <a:extLst>
              <a:ext uri="{FF2B5EF4-FFF2-40B4-BE49-F238E27FC236}">
                <a16:creationId xmlns:a16="http://schemas.microsoft.com/office/drawing/2014/main" id="{5316FD4F-9CFC-4DF8-BBC5-103EB940460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293623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5FD8-2A03-4CD0-A06A-11B3A1A08AC8}"/>
              </a:ext>
            </a:extLst>
          </p:cNvPr>
          <p:cNvSpPr>
            <a:spLocks noGrp="1"/>
          </p:cNvSpPr>
          <p:nvPr>
            <p:ph type="title"/>
          </p:nvPr>
        </p:nvSpPr>
        <p:spPr>
          <a:xfrm>
            <a:off x="927652" y="18255"/>
            <a:ext cx="10515600" cy="1325563"/>
          </a:xfrm>
        </p:spPr>
        <p:txBody>
          <a:bodyPr/>
          <a:lstStyle/>
          <a:p>
            <a:r>
              <a:rPr lang="en-GB" dirty="0">
                <a:latin typeface="Book Antiqua" panose="02040602050305030304" pitchFamily="18" charset="0"/>
              </a:rPr>
              <a:t>General Discussion</a:t>
            </a:r>
          </a:p>
        </p:txBody>
      </p:sp>
      <p:sp>
        <p:nvSpPr>
          <p:cNvPr id="3" name="Content Placeholder 2">
            <a:extLst>
              <a:ext uri="{FF2B5EF4-FFF2-40B4-BE49-F238E27FC236}">
                <a16:creationId xmlns:a16="http://schemas.microsoft.com/office/drawing/2014/main" id="{52FF047D-A5D4-489F-B9E8-CDD1EDD47CC7}"/>
              </a:ext>
            </a:extLst>
          </p:cNvPr>
          <p:cNvSpPr>
            <a:spLocks noGrp="1"/>
          </p:cNvSpPr>
          <p:nvPr>
            <p:ph idx="1"/>
          </p:nvPr>
        </p:nvSpPr>
        <p:spPr>
          <a:xfrm>
            <a:off x="927652" y="1253331"/>
            <a:ext cx="10515600" cy="4351338"/>
          </a:xfrm>
        </p:spPr>
        <p:txBody>
          <a:bodyPr>
            <a:noAutofit/>
          </a:bodyPr>
          <a:lstStyle/>
          <a:p>
            <a:pPr>
              <a:lnSpc>
                <a:spcPct val="107000"/>
              </a:lnSpc>
              <a:spcAft>
                <a:spcPts val="800"/>
              </a:spcAft>
            </a:pPr>
            <a:r>
              <a:rPr lang="en-GB" sz="3200" i="1" dirty="0">
                <a:effectLst/>
                <a:latin typeface="Book Antiqua" panose="02040602050305030304" pitchFamily="18" charset="0"/>
                <a:ea typeface="Calibri" panose="020F0502020204030204" pitchFamily="34" charset="0"/>
                <a:cs typeface="Times New Roman" panose="02020603050405020304" pitchFamily="18" charset="0"/>
              </a:rPr>
              <a:t>Concern: </a:t>
            </a:r>
            <a:endParaRPr lang="en-GB" sz="3200" dirty="0">
              <a:effectLst/>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GB" sz="3200" dirty="0">
                <a:effectLst/>
                <a:latin typeface="Book Antiqua" panose="02040602050305030304" pitchFamily="18" charset="0"/>
                <a:ea typeface="Calibri" panose="020F0502020204030204" pitchFamily="34" charset="0"/>
                <a:cs typeface="Times New Roman" panose="02020603050405020304" pitchFamily="18" charset="0"/>
              </a:rPr>
              <a:t>The focusing of gender by women and youth – it was suggested that PWDs be included.</a:t>
            </a:r>
          </a:p>
          <a:p>
            <a:pPr>
              <a:lnSpc>
                <a:spcPct val="107000"/>
              </a:lnSpc>
              <a:spcAft>
                <a:spcPts val="800"/>
              </a:spcAft>
            </a:pPr>
            <a:r>
              <a:rPr lang="en-GB" sz="3200" i="1" dirty="0">
                <a:effectLst/>
                <a:latin typeface="Book Antiqua" panose="02040602050305030304" pitchFamily="18" charset="0"/>
                <a:ea typeface="Calibri" panose="020F0502020204030204" pitchFamily="34" charset="0"/>
                <a:cs typeface="Times New Roman" panose="02020603050405020304" pitchFamily="18" charset="0"/>
              </a:rPr>
              <a:t>Response from the Group: </a:t>
            </a:r>
            <a:endParaRPr lang="en-GB" sz="3200" dirty="0">
              <a:effectLst/>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GB" sz="3200" dirty="0">
                <a:effectLst/>
                <a:latin typeface="Book Antiqua" panose="02040602050305030304" pitchFamily="18" charset="0"/>
                <a:ea typeface="Calibri" panose="020F0502020204030204" pitchFamily="34" charset="0"/>
                <a:cs typeface="Times New Roman" panose="02020603050405020304" pitchFamily="18" charset="0"/>
              </a:rPr>
              <a:t>This concern had been discussed during group work, but the inclusion of women with other groups not only is discrimination but masks the needs of this vulnerable group and needs to be stopped</a:t>
            </a:r>
          </a:p>
          <a:p>
            <a:endParaRPr lang="en-GB" sz="3200" dirty="0">
              <a:latin typeface="Book Antiqua" panose="02040602050305030304" pitchFamily="18" charset="0"/>
            </a:endParaRPr>
          </a:p>
        </p:txBody>
      </p:sp>
    </p:spTree>
    <p:extLst>
      <p:ext uri="{BB962C8B-B14F-4D97-AF65-F5344CB8AC3E}">
        <p14:creationId xmlns:p14="http://schemas.microsoft.com/office/powerpoint/2010/main" val="1983892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383</Words>
  <Application>Microsoft Office PowerPoint</Application>
  <PresentationFormat>Widescreen</PresentationFormat>
  <Paragraphs>29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Book Antiqua</vt:lpstr>
      <vt:lpstr>Calibri</vt:lpstr>
      <vt:lpstr>Calibri Light</vt:lpstr>
      <vt:lpstr>Office Theme</vt:lpstr>
      <vt:lpstr>Group 4: SO4: Strengthening gender inclusivity in aquatic biodiversity conservation and environmental management</vt:lpstr>
      <vt:lpstr>Definition Gender inclusion</vt:lpstr>
      <vt:lpstr>Output 4.1 Continental strategy for gender inclusivity in aquatic biodiversity and environmental management (ABEM) – PART 1 DEVELOPMENT OF STRATEGY</vt:lpstr>
      <vt:lpstr>Output 4.1 Continental strategy for gender inclusivity in aquatic biodiversity and environmental management (ABEM) PART 2 IMPLEMENTATION OF STRATEGY</vt:lpstr>
      <vt:lpstr>Thank you for listening </vt:lpstr>
      <vt:lpstr>General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4: Strengthening gender inclusivity in aquatic biodiversity conservation and environmental management</dc:title>
  <dc:creator>Winnie Nkalubo</dc:creator>
  <cp:lastModifiedBy>Winnie Nkalubo</cp:lastModifiedBy>
  <cp:revision>23</cp:revision>
  <dcterms:created xsi:type="dcterms:W3CDTF">2021-12-09T07:14:41Z</dcterms:created>
  <dcterms:modified xsi:type="dcterms:W3CDTF">2021-12-09T09:56:47Z</dcterms:modified>
</cp:coreProperties>
</file>