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9" r:id="rId4"/>
    <p:sldId id="261" r:id="rId5"/>
    <p:sldId id="262" r:id="rId6"/>
    <p:sldId id="260" r:id="rId7"/>
    <p:sldId id="264" r:id="rId8"/>
    <p:sldId id="263"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4" autoAdjust="0"/>
    <p:restoredTop sz="94660"/>
  </p:normalViewPr>
  <p:slideViewPr>
    <p:cSldViewPr snapToGrid="0">
      <p:cViewPr varScale="1">
        <p:scale>
          <a:sx n="69" d="100"/>
          <a:sy n="69"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1F1172F-49E5-4D48-867D-BBF20ADF38B1}" type="datetimeFigureOut">
              <a:rPr lang="en-GB" smtClean="0"/>
              <a:t>09/12/2021</a:t>
            </a:fld>
            <a:endParaRPr lang="en-GB"/>
          </a:p>
        </p:txBody>
      </p:sp>
      <p:sp>
        <p:nvSpPr>
          <p:cNvPr id="5" name="Footer Placeholder 4"/>
          <p:cNvSpPr>
            <a:spLocks noGrp="1"/>
          </p:cNvSpPr>
          <p:nvPr>
            <p:ph type="ftr" sz="quarter" idx="11"/>
          </p:nvPr>
        </p:nvSpPr>
        <p:spPr>
          <a:xfrm>
            <a:off x="5332412" y="5883275"/>
            <a:ext cx="4324044" cy="365125"/>
          </a:xfrm>
        </p:spPr>
        <p:txBody>
          <a:bodyPr/>
          <a:lstStyle/>
          <a:p>
            <a:endParaRPr lang="en-GB"/>
          </a:p>
        </p:txBody>
      </p:sp>
      <p:sp>
        <p:nvSpPr>
          <p:cNvPr id="6" name="Slide Number Placeholder 5"/>
          <p:cNvSpPr>
            <a:spLocks noGrp="1"/>
          </p:cNvSpPr>
          <p:nvPr>
            <p:ph type="sldNum" sz="quarter" idx="12"/>
          </p:nvPr>
        </p:nvSpPr>
        <p:spPr/>
        <p:txBody>
          <a:bodyPr/>
          <a:lstStyle/>
          <a:p>
            <a:fld id="{AAFB1136-0743-4F57-8C5E-5CEF1CC4504F}" type="slidenum">
              <a:rPr lang="en-GB" smtClean="0"/>
              <a:t>‹#›</a:t>
            </a:fld>
            <a:endParaRPr lang="en-GB"/>
          </a:p>
        </p:txBody>
      </p:sp>
    </p:spTree>
    <p:extLst>
      <p:ext uri="{BB962C8B-B14F-4D97-AF65-F5344CB8AC3E}">
        <p14:creationId xmlns:p14="http://schemas.microsoft.com/office/powerpoint/2010/main" val="2906277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F1172F-49E5-4D48-867D-BBF20ADF38B1}" type="datetimeFigureOut">
              <a:rPr lang="en-GB" smtClean="0"/>
              <a:t>09/12/2021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0951856" y="5867131"/>
            <a:ext cx="551167" cy="365125"/>
          </a:xfrm>
        </p:spPr>
        <p:txBody>
          <a:bodyPr/>
          <a:lstStyle/>
          <a:p>
            <a:fld id="{AAFB1136-0743-4F57-8C5E-5CEF1CC4504F}" type="slidenum">
              <a:rPr lang="en-GB" smtClean="0"/>
              <a:t>‹#›</a:t>
            </a:fld>
            <a:endParaRPr lang="en-GB"/>
          </a:p>
        </p:txBody>
      </p:sp>
    </p:spTree>
    <p:extLst>
      <p:ext uri="{BB962C8B-B14F-4D97-AF65-F5344CB8AC3E}">
        <p14:creationId xmlns:p14="http://schemas.microsoft.com/office/powerpoint/2010/main" val="2549567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F1172F-49E5-4D48-867D-BBF20ADF38B1}" type="datetimeFigureOut">
              <a:rPr lang="en-GB" smtClean="0"/>
              <a:t>09/12/2021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FB1136-0743-4F57-8C5E-5CEF1CC4504F}" type="slidenum">
              <a:rPr lang="en-GB" smtClean="0"/>
              <a:t>‹#›</a:t>
            </a:fld>
            <a:endParaRPr lang="en-GB"/>
          </a:p>
        </p:txBody>
      </p:sp>
    </p:spTree>
    <p:extLst>
      <p:ext uri="{BB962C8B-B14F-4D97-AF65-F5344CB8AC3E}">
        <p14:creationId xmlns:p14="http://schemas.microsoft.com/office/powerpoint/2010/main" val="747274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1F1172F-49E5-4D48-867D-BBF20ADF38B1}" type="datetimeFigureOut">
              <a:rPr lang="en-GB" smtClean="0"/>
              <a:t>09/12/2021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AFB1136-0743-4F57-8C5E-5CEF1CC4504F}" type="slidenum">
              <a:rPr lang="en-GB" smtClean="0"/>
              <a:t>‹#›</a:t>
            </a:fld>
            <a:endParaRPr lang="en-GB"/>
          </a:p>
        </p:txBody>
      </p:sp>
    </p:spTree>
    <p:extLst>
      <p:ext uri="{BB962C8B-B14F-4D97-AF65-F5344CB8AC3E}">
        <p14:creationId xmlns:p14="http://schemas.microsoft.com/office/powerpoint/2010/main" val="3548137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1F1172F-49E5-4D48-867D-BBF20ADF38B1}" type="datetimeFigureOut">
              <a:rPr lang="en-GB" smtClean="0"/>
              <a:t>09/12/2021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AFB1136-0743-4F57-8C5E-5CEF1CC4504F}" type="slidenum">
              <a:rPr lang="en-GB" smtClean="0"/>
              <a:t>‹#›</a:t>
            </a:fld>
            <a:endParaRPr lang="en-GB"/>
          </a:p>
        </p:txBody>
      </p:sp>
    </p:spTree>
    <p:extLst>
      <p:ext uri="{BB962C8B-B14F-4D97-AF65-F5344CB8AC3E}">
        <p14:creationId xmlns:p14="http://schemas.microsoft.com/office/powerpoint/2010/main" val="4051463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1F1172F-49E5-4D48-867D-BBF20ADF38B1}" type="datetimeFigureOut">
              <a:rPr lang="en-GB" smtClean="0"/>
              <a:t>09/12/2021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AFB1136-0743-4F57-8C5E-5CEF1CC4504F}" type="slidenum">
              <a:rPr lang="en-GB" smtClean="0"/>
              <a:t>‹#›</a:t>
            </a:fld>
            <a:endParaRPr lang="en-GB"/>
          </a:p>
        </p:txBody>
      </p:sp>
    </p:spTree>
    <p:extLst>
      <p:ext uri="{BB962C8B-B14F-4D97-AF65-F5344CB8AC3E}">
        <p14:creationId xmlns:p14="http://schemas.microsoft.com/office/powerpoint/2010/main" val="146881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F1172F-49E5-4D48-867D-BBF20ADF38B1}" type="datetimeFigureOut">
              <a:rPr lang="en-GB" smtClean="0"/>
              <a:t>09/12/2021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AFB1136-0743-4F57-8C5E-5CEF1CC4504F}" type="slidenum">
              <a:rPr lang="en-GB" smtClean="0"/>
              <a:t>‹#›</a:t>
            </a:fld>
            <a:endParaRPr lang="en-GB"/>
          </a:p>
        </p:txBody>
      </p:sp>
    </p:spTree>
    <p:extLst>
      <p:ext uri="{BB962C8B-B14F-4D97-AF65-F5344CB8AC3E}">
        <p14:creationId xmlns:p14="http://schemas.microsoft.com/office/powerpoint/2010/main" val="672903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1F1172F-49E5-4D48-867D-BBF20ADF38B1}" type="datetimeFigureOut">
              <a:rPr lang="en-GB" smtClean="0"/>
              <a:t>09/12/2021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AFB1136-0743-4F57-8C5E-5CEF1CC4504F}" type="slidenum">
              <a:rPr lang="en-GB" smtClean="0"/>
              <a:t>‹#›</a:t>
            </a:fld>
            <a:endParaRPr lang="en-GB"/>
          </a:p>
        </p:txBody>
      </p:sp>
    </p:spTree>
    <p:extLst>
      <p:ext uri="{BB962C8B-B14F-4D97-AF65-F5344CB8AC3E}">
        <p14:creationId xmlns:p14="http://schemas.microsoft.com/office/powerpoint/2010/main" val="3965160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1F1172F-49E5-4D48-867D-BBF20ADF38B1}" type="datetimeFigureOut">
              <a:rPr lang="en-GB" smtClean="0"/>
              <a:t>09/12/2021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AFB1136-0743-4F57-8C5E-5CEF1CC4504F}" type="slidenum">
              <a:rPr lang="en-GB" smtClean="0"/>
              <a:t>‹#›</a:t>
            </a:fld>
            <a:endParaRPr lang="en-GB"/>
          </a:p>
        </p:txBody>
      </p:sp>
    </p:spTree>
    <p:extLst>
      <p:ext uri="{BB962C8B-B14F-4D97-AF65-F5344CB8AC3E}">
        <p14:creationId xmlns:p14="http://schemas.microsoft.com/office/powerpoint/2010/main" val="1924625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1F1172F-49E5-4D48-867D-BBF20ADF38B1}" type="datetimeFigureOut">
              <a:rPr lang="en-GB" smtClean="0"/>
              <a:t>09/12/2021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AFB1136-0743-4F57-8C5E-5CEF1CC4504F}" type="slidenum">
              <a:rPr lang="en-GB" smtClean="0"/>
              <a:t>‹#›</a:t>
            </a:fld>
            <a:endParaRPr lang="en-GB"/>
          </a:p>
        </p:txBody>
      </p:sp>
    </p:spTree>
    <p:extLst>
      <p:ext uri="{BB962C8B-B14F-4D97-AF65-F5344CB8AC3E}">
        <p14:creationId xmlns:p14="http://schemas.microsoft.com/office/powerpoint/2010/main" val="2842982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F1172F-49E5-4D48-867D-BBF20ADF38B1}" type="datetimeFigureOut">
              <a:rPr lang="en-GB" smtClean="0"/>
              <a:t>09/12/2021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FB1136-0743-4F57-8C5E-5CEF1CC4504F}" type="slidenum">
              <a:rPr lang="en-GB" smtClean="0"/>
              <a:t>‹#›</a:t>
            </a:fld>
            <a:endParaRPr lang="en-GB"/>
          </a:p>
        </p:txBody>
      </p:sp>
    </p:spTree>
    <p:extLst>
      <p:ext uri="{BB962C8B-B14F-4D97-AF65-F5344CB8AC3E}">
        <p14:creationId xmlns:p14="http://schemas.microsoft.com/office/powerpoint/2010/main" val="25991450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F1172F-49E5-4D48-867D-BBF20ADF38B1}" type="datetimeFigureOut">
              <a:rPr lang="en-GB" smtClean="0"/>
              <a:t>09/12/2021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FB1136-0743-4F57-8C5E-5CEF1CC4504F}" type="slidenum">
              <a:rPr lang="en-GB" smtClean="0"/>
              <a:t>‹#›</a:t>
            </a:fld>
            <a:endParaRPr lang="en-GB"/>
          </a:p>
        </p:txBody>
      </p:sp>
    </p:spTree>
    <p:extLst>
      <p:ext uri="{BB962C8B-B14F-4D97-AF65-F5344CB8AC3E}">
        <p14:creationId xmlns:p14="http://schemas.microsoft.com/office/powerpoint/2010/main" val="37370995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F1172F-49E5-4D48-867D-BBF20ADF38B1}" type="datetimeFigureOut">
              <a:rPr lang="en-GB" smtClean="0"/>
              <a:t>09/12/2021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FB1136-0743-4F57-8C5E-5CEF1CC4504F}" type="slidenum">
              <a:rPr lang="en-GB" smtClean="0"/>
              <a:t>‹#›</a:t>
            </a:fld>
            <a:endParaRPr lang="en-GB"/>
          </a:p>
        </p:txBody>
      </p:sp>
    </p:spTree>
    <p:extLst>
      <p:ext uri="{BB962C8B-B14F-4D97-AF65-F5344CB8AC3E}">
        <p14:creationId xmlns:p14="http://schemas.microsoft.com/office/powerpoint/2010/main" val="3968895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F1172F-49E5-4D48-867D-BBF20ADF38B1}" type="datetimeFigureOut">
              <a:rPr lang="en-GB" smtClean="0"/>
              <a:t>09/12/2021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FB1136-0743-4F57-8C5E-5CEF1CC4504F}" type="slidenum">
              <a:rPr lang="en-GB" smtClean="0"/>
              <a:t>‹#›</a:t>
            </a:fld>
            <a:endParaRPr lang="en-GB"/>
          </a:p>
        </p:txBody>
      </p:sp>
    </p:spTree>
    <p:extLst>
      <p:ext uri="{BB962C8B-B14F-4D97-AF65-F5344CB8AC3E}">
        <p14:creationId xmlns:p14="http://schemas.microsoft.com/office/powerpoint/2010/main" val="120415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F1172F-49E5-4D48-867D-BBF20ADF38B1}" type="datetimeFigureOut">
              <a:rPr lang="en-GB" smtClean="0"/>
              <a:t>09/12/2021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FB1136-0743-4F57-8C5E-5CEF1CC4504F}" type="slidenum">
              <a:rPr lang="en-GB" smtClean="0"/>
              <a:t>‹#›</a:t>
            </a:fld>
            <a:endParaRPr lang="en-GB"/>
          </a:p>
        </p:txBody>
      </p:sp>
    </p:spTree>
    <p:extLst>
      <p:ext uri="{BB962C8B-B14F-4D97-AF65-F5344CB8AC3E}">
        <p14:creationId xmlns:p14="http://schemas.microsoft.com/office/powerpoint/2010/main" val="28542380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F1172F-49E5-4D48-867D-BBF20ADF38B1}" type="datetimeFigureOut">
              <a:rPr lang="en-GB" smtClean="0"/>
              <a:t>09/12/2021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FB1136-0743-4F57-8C5E-5CEF1CC4504F}" type="slidenum">
              <a:rPr lang="en-GB" smtClean="0"/>
              <a:t>‹#›</a:t>
            </a:fld>
            <a:endParaRPr lang="en-GB"/>
          </a:p>
        </p:txBody>
      </p:sp>
    </p:spTree>
    <p:extLst>
      <p:ext uri="{BB962C8B-B14F-4D97-AF65-F5344CB8AC3E}">
        <p14:creationId xmlns:p14="http://schemas.microsoft.com/office/powerpoint/2010/main" val="4288791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F1172F-49E5-4D48-867D-BBF20ADF38B1}" type="datetimeFigureOut">
              <a:rPr lang="en-GB" smtClean="0"/>
              <a:t>09/12/2021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FB1136-0743-4F57-8C5E-5CEF1CC4504F}" type="slidenum">
              <a:rPr lang="en-GB" smtClean="0"/>
              <a:t>‹#›</a:t>
            </a:fld>
            <a:endParaRPr lang="en-GB"/>
          </a:p>
        </p:txBody>
      </p:sp>
    </p:spTree>
    <p:extLst>
      <p:ext uri="{BB962C8B-B14F-4D97-AF65-F5344CB8AC3E}">
        <p14:creationId xmlns:p14="http://schemas.microsoft.com/office/powerpoint/2010/main" val="2735647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1F1172F-49E5-4D48-867D-BBF20ADF38B1}" type="datetimeFigureOut">
              <a:rPr lang="en-GB" smtClean="0"/>
              <a:t>09/12/2021</a:t>
            </a:fld>
            <a:endParaRPr lang="en-GB"/>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AFB1136-0743-4F57-8C5E-5CEF1CC4504F}" type="slidenum">
              <a:rPr lang="en-GB" smtClean="0"/>
              <a:t>‹#›</a:t>
            </a:fld>
            <a:endParaRPr lang="en-GB"/>
          </a:p>
        </p:txBody>
      </p:sp>
    </p:spTree>
    <p:extLst>
      <p:ext uri="{BB962C8B-B14F-4D97-AF65-F5344CB8AC3E}">
        <p14:creationId xmlns:p14="http://schemas.microsoft.com/office/powerpoint/2010/main" val="422070496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92727"/>
            <a:ext cx="9144000" cy="4465934"/>
          </a:xfrm>
        </p:spPr>
        <p:txBody>
          <a:bodyPr>
            <a:normAutofit fontScale="90000"/>
          </a:bodyPr>
          <a:lstStyle/>
          <a:p>
            <a:r>
              <a:rPr lang="en-GB" b="1" dirty="0"/>
              <a:t/>
            </a:r>
            <a:br>
              <a:rPr lang="en-GB" b="1" dirty="0"/>
            </a:br>
            <a:r>
              <a:rPr lang="en-GB" b="1" dirty="0"/>
              <a:t>INCEPTION MEETING CONSERVING AQUATIC BIODIVERSITY IN AFRICAN BLUE ECONOMY </a:t>
            </a:r>
          </a:p>
        </p:txBody>
      </p:sp>
      <p:sp>
        <p:nvSpPr>
          <p:cNvPr id="3" name="Subtitle 2"/>
          <p:cNvSpPr>
            <a:spLocks noGrp="1"/>
          </p:cNvSpPr>
          <p:nvPr>
            <p:ph type="subTitle" idx="1"/>
          </p:nvPr>
        </p:nvSpPr>
        <p:spPr>
          <a:xfrm>
            <a:off x="1524000" y="5236876"/>
            <a:ext cx="9144000" cy="1655762"/>
          </a:xfrm>
        </p:spPr>
        <p:txBody>
          <a:bodyPr>
            <a:normAutofit fontScale="92500" lnSpcReduction="20000"/>
          </a:bodyPr>
          <a:lstStyle/>
          <a:p>
            <a:r>
              <a:rPr lang="en-GB" dirty="0"/>
              <a:t>Group 1</a:t>
            </a:r>
          </a:p>
          <a:p>
            <a:r>
              <a:rPr lang="en-GB" b="1" dirty="0"/>
              <a:t>Members: Rodrick Kundu, </a:t>
            </a:r>
            <a:r>
              <a:rPr lang="en-GB" b="1" dirty="0" err="1"/>
              <a:t>Okeloh</a:t>
            </a:r>
            <a:r>
              <a:rPr lang="en-GB" b="1" dirty="0"/>
              <a:t> </a:t>
            </a:r>
            <a:r>
              <a:rPr lang="en-GB" b="1" dirty="0" err="1"/>
              <a:t>Namdoa</a:t>
            </a:r>
            <a:r>
              <a:rPr lang="en-GB" b="1" dirty="0"/>
              <a:t>, Mohammed Abdullah, </a:t>
            </a:r>
            <a:r>
              <a:rPr lang="en-GB" b="1" dirty="0" err="1"/>
              <a:t>Rukhunya</a:t>
            </a:r>
            <a:r>
              <a:rPr lang="en-GB" b="1" dirty="0"/>
              <a:t> Edward; Friday </a:t>
            </a:r>
            <a:r>
              <a:rPr lang="en-GB" b="1" dirty="0" err="1"/>
              <a:t>Njaya</a:t>
            </a:r>
            <a:r>
              <a:rPr lang="en-GB" b="1" dirty="0"/>
              <a:t> ; </a:t>
            </a:r>
            <a:r>
              <a:rPr lang="en-GB" b="1" dirty="0" err="1"/>
              <a:t>Paule</a:t>
            </a:r>
            <a:r>
              <a:rPr lang="en-GB" b="1" dirty="0"/>
              <a:t> Myriam Bana; </a:t>
            </a:r>
            <a:r>
              <a:rPr lang="en-GB" b="1" dirty="0" err="1"/>
              <a:t>Abena</a:t>
            </a:r>
            <a:r>
              <a:rPr lang="en-GB" b="1" dirty="0"/>
              <a:t> Asante; </a:t>
            </a:r>
            <a:r>
              <a:rPr lang="en-GB" b="1" dirty="0" err="1"/>
              <a:t>Asefu</a:t>
            </a:r>
            <a:r>
              <a:rPr lang="en-GB" b="1" dirty="0"/>
              <a:t> </a:t>
            </a:r>
            <a:r>
              <a:rPr lang="en-GB" b="1" dirty="0" err="1"/>
              <a:t>Chimdi;Isaac</a:t>
            </a:r>
            <a:r>
              <a:rPr lang="en-GB" b="1" dirty="0"/>
              <a:t> Dladla; Mukasa Tom Bukenya; David </a:t>
            </a:r>
            <a:r>
              <a:rPr lang="en-GB" b="1"/>
              <a:t>Batali Oliver</a:t>
            </a:r>
            <a:endParaRPr lang="en-GB" b="1" dirty="0"/>
          </a:p>
          <a:p>
            <a:r>
              <a:rPr lang="en-GB" b="1" dirty="0"/>
              <a:t> </a:t>
            </a:r>
          </a:p>
        </p:txBody>
      </p:sp>
      <p:pic>
        <p:nvPicPr>
          <p:cNvPr id="4" name="Picture 3"/>
          <p:cNvPicPr>
            <a:picLocks noChangeAspect="1"/>
          </p:cNvPicPr>
          <p:nvPr/>
        </p:nvPicPr>
        <p:blipFill>
          <a:blip r:embed="rId2"/>
          <a:stretch>
            <a:fillRect/>
          </a:stretch>
        </p:blipFill>
        <p:spPr>
          <a:xfrm>
            <a:off x="0" y="-1"/>
            <a:ext cx="12205855" cy="1781877"/>
          </a:xfrm>
          <a:prstGeom prst="rect">
            <a:avLst/>
          </a:prstGeom>
        </p:spPr>
      </p:pic>
    </p:spTree>
    <p:extLst>
      <p:ext uri="{BB962C8B-B14F-4D97-AF65-F5344CB8AC3E}">
        <p14:creationId xmlns:p14="http://schemas.microsoft.com/office/powerpoint/2010/main" val="1798333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2022779"/>
            <a:ext cx="10018713" cy="2535381"/>
          </a:xfrm>
        </p:spPr>
        <p:txBody>
          <a:bodyPr>
            <a:normAutofit fontScale="90000"/>
          </a:bodyPr>
          <a:lstStyle/>
          <a:p>
            <a:r>
              <a:rPr lang="en-US" b="1" dirty="0"/>
              <a:t>SO 1: RATIFY AND/OR ALIGN RELEVANT INTERNATIONAL/REGIONAL INSTRUMENTS RELATED TO BLUE ECONOMY THEMES (WITH SPECIFIC REFERENCE TO CONSERVING BIODIVERSITY)</a:t>
            </a:r>
          </a:p>
        </p:txBody>
      </p:sp>
      <p:sp>
        <p:nvSpPr>
          <p:cNvPr id="3" name="Content Placeholder 2"/>
          <p:cNvSpPr>
            <a:spLocks noGrp="1"/>
          </p:cNvSpPr>
          <p:nvPr>
            <p:ph idx="1"/>
          </p:nvPr>
        </p:nvSpPr>
        <p:spPr>
          <a:xfrm>
            <a:off x="1484310" y="4752111"/>
            <a:ext cx="10018713" cy="1925782"/>
          </a:xfrm>
        </p:spPr>
        <p:txBody>
          <a:bodyPr>
            <a:normAutofit/>
          </a:bodyPr>
          <a:lstStyle/>
          <a:p>
            <a:endParaRPr lang="en-GB" dirty="0"/>
          </a:p>
          <a:p>
            <a:pPr lvl="1"/>
            <a:r>
              <a:rPr lang="en-US" b="1" dirty="0"/>
              <a:t>Output 1.1: Mechanisms for active participation of MSs in continental and global initiatives related to aquatic biodiversity and environmental regimes (ABNJ, CITES, CBD, COP meeting relating to CC, BRS, IMO, RAMSAR, RFMOs, UNCLOS, Minamata Convention, etc.) developed</a:t>
            </a:r>
            <a:endParaRPr lang="en-GB" dirty="0"/>
          </a:p>
          <a:p>
            <a:pPr marL="914400" lvl="2" indent="0">
              <a:buNone/>
            </a:pPr>
            <a:endParaRPr lang="en-GB" dirty="0"/>
          </a:p>
          <a:p>
            <a:endParaRPr lang="en-GB" dirty="0"/>
          </a:p>
        </p:txBody>
      </p:sp>
      <p:pic>
        <p:nvPicPr>
          <p:cNvPr id="4" name="Picture 3"/>
          <p:cNvPicPr>
            <a:picLocks noChangeAspect="1"/>
          </p:cNvPicPr>
          <p:nvPr/>
        </p:nvPicPr>
        <p:blipFill>
          <a:blip r:embed="rId2"/>
          <a:stretch>
            <a:fillRect/>
          </a:stretch>
        </p:blipFill>
        <p:spPr>
          <a:xfrm>
            <a:off x="0" y="-1"/>
            <a:ext cx="12205855" cy="1781877"/>
          </a:xfrm>
          <a:prstGeom prst="rect">
            <a:avLst/>
          </a:prstGeom>
        </p:spPr>
      </p:pic>
    </p:spTree>
    <p:extLst>
      <p:ext uri="{BB962C8B-B14F-4D97-AF65-F5344CB8AC3E}">
        <p14:creationId xmlns:p14="http://schemas.microsoft.com/office/powerpoint/2010/main" val="1121999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1849578"/>
            <a:ext cx="10018713" cy="658096"/>
          </a:xfrm>
        </p:spPr>
        <p:txBody>
          <a:bodyPr>
            <a:normAutofit fontScale="90000"/>
          </a:bodyPr>
          <a:lstStyle/>
          <a:p>
            <a:pPr algn="l"/>
            <a:r>
              <a:rPr lang="en-US" sz="2400" b="1" dirty="0"/>
              <a:t>1.1.1. Enhancing effective role and participation in continental and global aquatic biodiversity and environmental related regimes</a:t>
            </a:r>
            <a:endParaRPr lang="en-GB" sz="2400" dirty="0"/>
          </a:p>
        </p:txBody>
      </p:sp>
      <p:sp>
        <p:nvSpPr>
          <p:cNvPr id="3" name="Content Placeholder 2"/>
          <p:cNvSpPr>
            <a:spLocks noGrp="1"/>
          </p:cNvSpPr>
          <p:nvPr>
            <p:ph idx="1"/>
          </p:nvPr>
        </p:nvSpPr>
        <p:spPr>
          <a:xfrm>
            <a:off x="1484311" y="2701637"/>
            <a:ext cx="10018713" cy="4043956"/>
          </a:xfrm>
        </p:spPr>
        <p:txBody>
          <a:bodyPr>
            <a:normAutofit lnSpcReduction="10000"/>
          </a:bodyPr>
          <a:lstStyle/>
          <a:p>
            <a:pPr marL="0" indent="0">
              <a:buNone/>
            </a:pPr>
            <a:endParaRPr lang="en-US" b="1" dirty="0"/>
          </a:p>
          <a:p>
            <a:pPr marL="0" indent="0">
              <a:buNone/>
            </a:pPr>
            <a:endParaRPr lang="en-US" b="1" dirty="0"/>
          </a:p>
          <a:p>
            <a:pPr marL="0" indent="0">
              <a:buNone/>
            </a:pPr>
            <a:r>
              <a:rPr lang="en-US" b="1" dirty="0"/>
              <a:t>1.1.1.1. </a:t>
            </a:r>
          </a:p>
          <a:p>
            <a:pPr marL="0" indent="0">
              <a:buNone/>
            </a:pPr>
            <a:r>
              <a:rPr lang="en-US" dirty="0"/>
              <a:t>Undertake studies and develop a mechanism for enhancing effective role and participation in regional and global biodiversity and environmental related regimes.</a:t>
            </a:r>
          </a:p>
          <a:p>
            <a:pPr marL="0" indent="0">
              <a:buNone/>
            </a:pPr>
            <a:r>
              <a:rPr lang="en-US" b="1" i="1" dirty="0"/>
              <a:t>Comments</a:t>
            </a:r>
            <a:r>
              <a:rPr lang="en-US" i="1" dirty="0"/>
              <a:t>: </a:t>
            </a:r>
            <a:r>
              <a:rPr lang="en-US" dirty="0"/>
              <a:t>Could read: Exploring mechanisms through studies for enhancing effective role and participation of MS in regional and global biodiversity and environmental-related regimes.</a:t>
            </a:r>
          </a:p>
          <a:p>
            <a:pPr marL="0" indent="0">
              <a:buNone/>
            </a:pPr>
            <a:endParaRPr lang="en-US" dirty="0"/>
          </a:p>
          <a:p>
            <a:pPr marL="0" indent="0">
              <a:buNone/>
            </a:pPr>
            <a:endParaRPr lang="en-US" dirty="0"/>
          </a:p>
          <a:p>
            <a:pPr marL="0" indent="0">
              <a:buNone/>
            </a:pPr>
            <a:endParaRPr lang="en-US" i="1" dirty="0"/>
          </a:p>
          <a:p>
            <a:pPr marL="0" indent="0">
              <a:buNone/>
            </a:pPr>
            <a:endParaRPr lang="en-US" b="1" dirty="0"/>
          </a:p>
          <a:p>
            <a:pPr marL="0" indent="0">
              <a:buNone/>
            </a:pPr>
            <a:endParaRPr lang="en-GB" b="1" dirty="0"/>
          </a:p>
        </p:txBody>
      </p:sp>
      <p:pic>
        <p:nvPicPr>
          <p:cNvPr id="4" name="Picture 3"/>
          <p:cNvPicPr>
            <a:picLocks noChangeAspect="1"/>
          </p:cNvPicPr>
          <p:nvPr/>
        </p:nvPicPr>
        <p:blipFill>
          <a:blip r:embed="rId2"/>
          <a:stretch>
            <a:fillRect/>
          </a:stretch>
        </p:blipFill>
        <p:spPr>
          <a:xfrm>
            <a:off x="0" y="-1"/>
            <a:ext cx="12205855" cy="1781877"/>
          </a:xfrm>
          <a:prstGeom prst="rect">
            <a:avLst/>
          </a:prstGeom>
        </p:spPr>
      </p:pic>
    </p:spTree>
    <p:extLst>
      <p:ext uri="{BB962C8B-B14F-4D97-AF65-F5344CB8AC3E}">
        <p14:creationId xmlns:p14="http://schemas.microsoft.com/office/powerpoint/2010/main" val="3844681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1849578"/>
            <a:ext cx="10018713" cy="658096"/>
          </a:xfrm>
        </p:spPr>
        <p:txBody>
          <a:bodyPr>
            <a:normAutofit fontScale="90000"/>
          </a:bodyPr>
          <a:lstStyle/>
          <a:p>
            <a:pPr algn="l"/>
            <a:r>
              <a:rPr lang="en-US" sz="2400" b="1" dirty="0"/>
              <a:t>1.1.1. Enhancing effective role and participation in continental and global aquatic biodiversity and environmental related regimes</a:t>
            </a:r>
            <a:endParaRPr lang="en-GB" sz="2400" dirty="0"/>
          </a:p>
        </p:txBody>
      </p:sp>
      <p:sp>
        <p:nvSpPr>
          <p:cNvPr id="3" name="Content Placeholder 2"/>
          <p:cNvSpPr>
            <a:spLocks noGrp="1"/>
          </p:cNvSpPr>
          <p:nvPr>
            <p:ph idx="1"/>
          </p:nvPr>
        </p:nvSpPr>
        <p:spPr>
          <a:xfrm>
            <a:off x="1484311" y="2701637"/>
            <a:ext cx="10018713" cy="4043956"/>
          </a:xfrm>
        </p:spPr>
        <p:txBody>
          <a:bodyPr>
            <a:normAutofit/>
          </a:bodyPr>
          <a:lstStyle/>
          <a:p>
            <a:pPr marL="0" indent="0">
              <a:buNone/>
            </a:pPr>
            <a:endParaRPr lang="en-US" b="1" dirty="0"/>
          </a:p>
          <a:p>
            <a:r>
              <a:rPr lang="en-US" dirty="0"/>
              <a:t>1.1.1.2. Organize continental validation and awareness enhancing workshop among stakeholders on the relevant provisions, challenges and mechanisms for effective role and participation in these global regimes.</a:t>
            </a:r>
            <a:endParaRPr lang="en-GB" dirty="0"/>
          </a:p>
          <a:p>
            <a:pPr marL="0" indent="0">
              <a:buNone/>
            </a:pPr>
            <a:endParaRPr lang="en-US" dirty="0"/>
          </a:p>
          <a:p>
            <a:pPr marL="0" indent="0">
              <a:buNone/>
            </a:pPr>
            <a:endParaRPr lang="en-US" i="1" dirty="0"/>
          </a:p>
          <a:p>
            <a:pPr marL="0" indent="0">
              <a:buNone/>
            </a:pPr>
            <a:endParaRPr lang="en-US" b="1" dirty="0"/>
          </a:p>
          <a:p>
            <a:pPr marL="0" indent="0">
              <a:buNone/>
            </a:pPr>
            <a:endParaRPr lang="en-GB" b="1" dirty="0"/>
          </a:p>
        </p:txBody>
      </p:sp>
      <p:pic>
        <p:nvPicPr>
          <p:cNvPr id="4" name="Picture 3"/>
          <p:cNvPicPr>
            <a:picLocks noChangeAspect="1"/>
          </p:cNvPicPr>
          <p:nvPr/>
        </p:nvPicPr>
        <p:blipFill>
          <a:blip r:embed="rId2"/>
          <a:stretch>
            <a:fillRect/>
          </a:stretch>
        </p:blipFill>
        <p:spPr>
          <a:xfrm>
            <a:off x="0" y="-1"/>
            <a:ext cx="12205855" cy="1781877"/>
          </a:xfrm>
          <a:prstGeom prst="rect">
            <a:avLst/>
          </a:prstGeom>
        </p:spPr>
      </p:pic>
    </p:spTree>
    <p:extLst>
      <p:ext uri="{BB962C8B-B14F-4D97-AF65-F5344CB8AC3E}">
        <p14:creationId xmlns:p14="http://schemas.microsoft.com/office/powerpoint/2010/main" val="890689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1849578"/>
            <a:ext cx="10018713" cy="658096"/>
          </a:xfrm>
        </p:spPr>
        <p:txBody>
          <a:bodyPr>
            <a:normAutofit fontScale="90000"/>
          </a:bodyPr>
          <a:lstStyle/>
          <a:p>
            <a:pPr algn="l"/>
            <a:r>
              <a:rPr lang="en-US" sz="2400" b="1" dirty="0"/>
              <a:t>1.1.1. Enhancing effective role and participation in continental and global aquatic biodiversity and environmental related regimes</a:t>
            </a:r>
            <a:endParaRPr lang="en-GB" sz="2400" dirty="0"/>
          </a:p>
        </p:txBody>
      </p:sp>
      <p:sp>
        <p:nvSpPr>
          <p:cNvPr id="3" name="Content Placeholder 2"/>
          <p:cNvSpPr>
            <a:spLocks noGrp="1"/>
          </p:cNvSpPr>
          <p:nvPr>
            <p:ph idx="1"/>
          </p:nvPr>
        </p:nvSpPr>
        <p:spPr>
          <a:xfrm>
            <a:off x="1484311" y="2701637"/>
            <a:ext cx="10018713" cy="4043956"/>
          </a:xfrm>
        </p:spPr>
        <p:txBody>
          <a:bodyPr>
            <a:normAutofit fontScale="85000" lnSpcReduction="10000"/>
          </a:bodyPr>
          <a:lstStyle/>
          <a:p>
            <a:pPr marL="0" indent="0">
              <a:buNone/>
            </a:pPr>
            <a:endParaRPr lang="en-US" dirty="0"/>
          </a:p>
          <a:p>
            <a:pPr marL="0" indent="0">
              <a:buNone/>
            </a:pPr>
            <a:endParaRPr lang="en-US" dirty="0"/>
          </a:p>
          <a:p>
            <a:pPr marL="0" indent="0">
              <a:buNone/>
            </a:pPr>
            <a:r>
              <a:rPr lang="en-US" dirty="0"/>
              <a:t>1.1.1.3. Conduct a workshop for identified negotiators (10) to technically support AU MSs in global negotiations e.g. CC COP meetings, CITES</a:t>
            </a:r>
            <a:endParaRPr lang="en-GB" dirty="0"/>
          </a:p>
          <a:p>
            <a:pPr marL="0" indent="0">
              <a:buNone/>
            </a:pPr>
            <a:endParaRPr lang="en-US" dirty="0"/>
          </a:p>
          <a:p>
            <a:pPr marL="0" indent="0">
              <a:buNone/>
            </a:pPr>
            <a:r>
              <a:rPr lang="en-US" b="1" dirty="0"/>
              <a:t> Suggestion: </a:t>
            </a:r>
            <a:r>
              <a:rPr lang="en-US" i="1" dirty="0"/>
              <a:t>Identify and conduct a workshop for 10 negotiators from each of the RECs to </a:t>
            </a:r>
            <a:r>
              <a:rPr lang="en-US" dirty="0"/>
              <a:t>technically support AU MSs in global negotiations e.g. CC COP meetings, CITES etc.</a:t>
            </a:r>
          </a:p>
          <a:p>
            <a:pPr marL="0" indent="0">
              <a:buNone/>
            </a:pPr>
            <a:endParaRPr lang="en-US" dirty="0"/>
          </a:p>
          <a:p>
            <a:pPr marL="0" indent="0">
              <a:buNone/>
            </a:pPr>
            <a:endParaRPr lang="en-GB" dirty="0"/>
          </a:p>
          <a:p>
            <a:pPr marL="0" indent="0">
              <a:buNone/>
            </a:pPr>
            <a:r>
              <a:rPr lang="en-US" i="1" dirty="0"/>
              <a:t> </a:t>
            </a:r>
            <a:endParaRPr lang="en-US" dirty="0"/>
          </a:p>
          <a:p>
            <a:pPr marL="0" indent="0">
              <a:buNone/>
            </a:pPr>
            <a:endParaRPr lang="en-US" i="1" dirty="0"/>
          </a:p>
          <a:p>
            <a:pPr marL="0" indent="0">
              <a:buNone/>
            </a:pPr>
            <a:endParaRPr lang="en-US" b="1" dirty="0"/>
          </a:p>
          <a:p>
            <a:pPr marL="0" indent="0">
              <a:buNone/>
            </a:pPr>
            <a:endParaRPr lang="en-GB" b="1" dirty="0"/>
          </a:p>
        </p:txBody>
      </p:sp>
      <p:pic>
        <p:nvPicPr>
          <p:cNvPr id="4" name="Picture 3"/>
          <p:cNvPicPr>
            <a:picLocks noChangeAspect="1"/>
          </p:cNvPicPr>
          <p:nvPr/>
        </p:nvPicPr>
        <p:blipFill>
          <a:blip r:embed="rId2"/>
          <a:stretch>
            <a:fillRect/>
          </a:stretch>
        </p:blipFill>
        <p:spPr>
          <a:xfrm>
            <a:off x="0" y="-1"/>
            <a:ext cx="12205855" cy="1781877"/>
          </a:xfrm>
          <a:prstGeom prst="rect">
            <a:avLst/>
          </a:prstGeom>
        </p:spPr>
      </p:pic>
    </p:spTree>
    <p:extLst>
      <p:ext uri="{BB962C8B-B14F-4D97-AF65-F5344CB8AC3E}">
        <p14:creationId xmlns:p14="http://schemas.microsoft.com/office/powerpoint/2010/main" val="1746220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1849577"/>
            <a:ext cx="10018713" cy="2473041"/>
          </a:xfrm>
        </p:spPr>
        <p:txBody>
          <a:bodyPr>
            <a:normAutofit fontScale="90000"/>
          </a:bodyPr>
          <a:lstStyle/>
          <a:p>
            <a:pPr algn="l"/>
            <a:r>
              <a:rPr lang="en-US" sz="2400" b="1" dirty="0"/>
              <a:t>1.1.1. Enhancing effective role and participation in continental and global aquatic biodiversity and environmental related </a:t>
            </a:r>
            <a:r>
              <a:rPr lang="en-US" sz="2400" b="1" dirty="0" smtClean="0"/>
              <a:t>regimes</a:t>
            </a:r>
            <a:br>
              <a:rPr lang="en-US" sz="2400" b="1" dirty="0" smtClean="0"/>
            </a:br>
            <a:r>
              <a:rPr lang="en-US" sz="2400" b="1" dirty="0"/>
              <a:t/>
            </a:r>
            <a:br>
              <a:rPr lang="en-US" sz="2400" b="1" dirty="0"/>
            </a:br>
            <a:r>
              <a:rPr lang="en-US" sz="2400" dirty="0" smtClean="0"/>
              <a:t>1.1.1.4</a:t>
            </a:r>
            <a:r>
              <a:rPr lang="en-US" sz="2400" dirty="0"/>
              <a:t>. Support the participation of 5 AU MSs in relevant aquatic biodiversity and environmental fora and 2 selected negotiators to 2 events per year for 2 years (two selected negotiators to accompany the 5 AU MSs to provide technical guidance</a:t>
            </a:r>
            <a:endParaRPr lang="en-GB" sz="2400" dirty="0"/>
          </a:p>
        </p:txBody>
      </p:sp>
      <p:sp>
        <p:nvSpPr>
          <p:cNvPr id="3" name="Content Placeholder 2"/>
          <p:cNvSpPr>
            <a:spLocks noGrp="1"/>
          </p:cNvSpPr>
          <p:nvPr>
            <p:ph idx="1"/>
          </p:nvPr>
        </p:nvSpPr>
        <p:spPr>
          <a:xfrm>
            <a:off x="1430767" y="4488879"/>
            <a:ext cx="10018713" cy="1856509"/>
          </a:xfrm>
        </p:spPr>
        <p:txBody>
          <a:bodyPr>
            <a:normAutofit/>
          </a:bodyPr>
          <a:lstStyle/>
          <a:p>
            <a:pPr marL="0" indent="0">
              <a:buNone/>
            </a:pPr>
            <a:r>
              <a:rPr lang="en-US" b="1" dirty="0"/>
              <a:t> </a:t>
            </a:r>
            <a:r>
              <a:rPr lang="en-US" b="1" dirty="0" smtClean="0"/>
              <a:t>Suggestion: </a:t>
            </a:r>
            <a:r>
              <a:rPr lang="en-US" dirty="0" smtClean="0"/>
              <a:t>Support </a:t>
            </a:r>
            <a:r>
              <a:rPr lang="en-US" dirty="0"/>
              <a:t>the participation of 5 AU MSs (including relevant NSAs) from the RECs in relevant aquatic biodiversity and environmental fora and 2 selected negotiators to 2 events per year for 2 years (two selected negotiators to accompany the 5 AU MSs to provide technical guidance</a:t>
            </a:r>
          </a:p>
        </p:txBody>
      </p:sp>
      <p:pic>
        <p:nvPicPr>
          <p:cNvPr id="4" name="Picture 3"/>
          <p:cNvPicPr>
            <a:picLocks noChangeAspect="1"/>
          </p:cNvPicPr>
          <p:nvPr/>
        </p:nvPicPr>
        <p:blipFill>
          <a:blip r:embed="rId2"/>
          <a:stretch>
            <a:fillRect/>
          </a:stretch>
        </p:blipFill>
        <p:spPr>
          <a:xfrm>
            <a:off x="0" y="-1"/>
            <a:ext cx="12205855" cy="1781877"/>
          </a:xfrm>
          <a:prstGeom prst="rect">
            <a:avLst/>
          </a:prstGeom>
        </p:spPr>
      </p:pic>
    </p:spTree>
    <p:extLst>
      <p:ext uri="{BB962C8B-B14F-4D97-AF65-F5344CB8AC3E}">
        <p14:creationId xmlns:p14="http://schemas.microsoft.com/office/powerpoint/2010/main" val="2553615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2022779"/>
            <a:ext cx="10018713" cy="2535381"/>
          </a:xfrm>
        </p:spPr>
        <p:txBody>
          <a:bodyPr>
            <a:normAutofit fontScale="90000"/>
          </a:bodyPr>
          <a:lstStyle/>
          <a:p>
            <a:r>
              <a:rPr lang="en-US" b="1" dirty="0"/>
              <a:t>SO 1: RATIFY AND/OR ALIGN RELEVANT INTERNATIONAL/REGIONAL INSTRUMENTS RELATED TO BLUE ECONOMY THEMES (WITH SPECIFIC REFERENCE TO CONSERVING BIODIVERSITY)</a:t>
            </a:r>
          </a:p>
        </p:txBody>
      </p:sp>
      <p:sp>
        <p:nvSpPr>
          <p:cNvPr id="3" name="Content Placeholder 2"/>
          <p:cNvSpPr>
            <a:spLocks noGrp="1"/>
          </p:cNvSpPr>
          <p:nvPr>
            <p:ph idx="1"/>
          </p:nvPr>
        </p:nvSpPr>
        <p:spPr>
          <a:xfrm>
            <a:off x="1484310" y="4752111"/>
            <a:ext cx="10018713" cy="1925782"/>
          </a:xfrm>
        </p:spPr>
        <p:txBody>
          <a:bodyPr>
            <a:normAutofit/>
          </a:bodyPr>
          <a:lstStyle/>
          <a:p>
            <a:endParaRPr lang="en-GB" dirty="0"/>
          </a:p>
          <a:p>
            <a:pPr lvl="1"/>
            <a:r>
              <a:rPr lang="en-US" b="1" dirty="0"/>
              <a:t>Output 1.2. Ratification and implementation of conventions and agreements related to conservation of aquatic biodiversity from perspectives of ABES thematic areas in AU MSs and RECs supported</a:t>
            </a:r>
            <a:endParaRPr lang="en-GB" dirty="0"/>
          </a:p>
          <a:p>
            <a:endParaRPr lang="en-GB" dirty="0"/>
          </a:p>
        </p:txBody>
      </p:sp>
      <p:pic>
        <p:nvPicPr>
          <p:cNvPr id="4" name="Picture 3"/>
          <p:cNvPicPr>
            <a:picLocks noChangeAspect="1"/>
          </p:cNvPicPr>
          <p:nvPr/>
        </p:nvPicPr>
        <p:blipFill>
          <a:blip r:embed="rId2"/>
          <a:stretch>
            <a:fillRect/>
          </a:stretch>
        </p:blipFill>
        <p:spPr>
          <a:xfrm>
            <a:off x="0" y="-1"/>
            <a:ext cx="12205855" cy="1781877"/>
          </a:xfrm>
          <a:prstGeom prst="rect">
            <a:avLst/>
          </a:prstGeom>
        </p:spPr>
      </p:pic>
    </p:spTree>
    <p:extLst>
      <p:ext uri="{BB962C8B-B14F-4D97-AF65-F5344CB8AC3E}">
        <p14:creationId xmlns:p14="http://schemas.microsoft.com/office/powerpoint/2010/main" val="1611338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1849577"/>
            <a:ext cx="10018713" cy="1752599"/>
          </a:xfrm>
        </p:spPr>
        <p:txBody>
          <a:bodyPr>
            <a:normAutofit/>
          </a:bodyPr>
          <a:lstStyle/>
          <a:p>
            <a:r>
              <a:rPr lang="en-US" sz="2400" b="1" dirty="0"/>
              <a:t>Output 1.2. Ratification and implementation of conventions and agreements related to conservation of aquatic biodiversity from perspectives of ABES thematic areas in AU MSs and RECs supported</a:t>
            </a:r>
            <a:endParaRPr lang="en-GB" sz="2400" b="1" dirty="0"/>
          </a:p>
        </p:txBody>
      </p:sp>
      <p:sp>
        <p:nvSpPr>
          <p:cNvPr id="3" name="Content Placeholder 2"/>
          <p:cNvSpPr>
            <a:spLocks noGrp="1"/>
          </p:cNvSpPr>
          <p:nvPr>
            <p:ph idx="1"/>
          </p:nvPr>
        </p:nvSpPr>
        <p:spPr>
          <a:xfrm>
            <a:off x="1430767" y="3158833"/>
            <a:ext cx="10018713" cy="3699167"/>
          </a:xfrm>
        </p:spPr>
        <p:txBody>
          <a:bodyPr>
            <a:normAutofit/>
          </a:bodyPr>
          <a:lstStyle/>
          <a:p>
            <a:r>
              <a:rPr lang="en-US" dirty="0"/>
              <a:t>1.2.1. Identify continental and global biodiversity and environmental instruments relevant to sustainable management of Africa blue economy resources</a:t>
            </a:r>
            <a:r>
              <a:rPr lang="en-US" dirty="0" smtClean="0"/>
              <a:t>.</a:t>
            </a:r>
          </a:p>
          <a:p>
            <a:pPr marL="0" indent="0">
              <a:buNone/>
            </a:pPr>
            <a:r>
              <a:rPr lang="en-US" dirty="0" smtClean="0"/>
              <a:t>	</a:t>
            </a:r>
            <a:r>
              <a:rPr lang="en-US" b="1" dirty="0" smtClean="0"/>
              <a:t>Suggestion</a:t>
            </a:r>
          </a:p>
          <a:p>
            <a:pPr marL="0" indent="0">
              <a:buNone/>
            </a:pPr>
            <a:endParaRPr lang="en-US" dirty="0"/>
          </a:p>
          <a:p>
            <a:endParaRPr lang="en-GB" dirty="0"/>
          </a:p>
        </p:txBody>
      </p:sp>
      <p:pic>
        <p:nvPicPr>
          <p:cNvPr id="4" name="Picture 3"/>
          <p:cNvPicPr>
            <a:picLocks noChangeAspect="1"/>
          </p:cNvPicPr>
          <p:nvPr/>
        </p:nvPicPr>
        <p:blipFill>
          <a:blip r:embed="rId2"/>
          <a:stretch>
            <a:fillRect/>
          </a:stretch>
        </p:blipFill>
        <p:spPr>
          <a:xfrm>
            <a:off x="0" y="-1"/>
            <a:ext cx="12205855" cy="1781877"/>
          </a:xfrm>
          <a:prstGeom prst="rect">
            <a:avLst/>
          </a:prstGeom>
        </p:spPr>
      </p:pic>
    </p:spTree>
    <p:extLst>
      <p:ext uri="{BB962C8B-B14F-4D97-AF65-F5344CB8AC3E}">
        <p14:creationId xmlns:p14="http://schemas.microsoft.com/office/powerpoint/2010/main" val="2618007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Interventions</a:t>
            </a:r>
            <a:endParaRPr lang="en-GB" dirty="0"/>
          </a:p>
        </p:txBody>
      </p:sp>
      <p:sp>
        <p:nvSpPr>
          <p:cNvPr id="3" name="Content Placeholder 2"/>
          <p:cNvSpPr>
            <a:spLocks noGrp="1"/>
          </p:cNvSpPr>
          <p:nvPr>
            <p:ph idx="1"/>
          </p:nvPr>
        </p:nvSpPr>
        <p:spPr/>
        <p:txBody>
          <a:bodyPr/>
          <a:lstStyle/>
          <a:p>
            <a:r>
              <a:rPr lang="en-GB" dirty="0" smtClean="0"/>
              <a:t>How do we support MS to </a:t>
            </a:r>
            <a:r>
              <a:rPr lang="en-GB" dirty="0" err="1" smtClean="0"/>
              <a:t>fulfill</a:t>
            </a:r>
            <a:r>
              <a:rPr lang="en-GB" dirty="0" smtClean="0"/>
              <a:t> their responsibilities </a:t>
            </a:r>
          </a:p>
          <a:p>
            <a:r>
              <a:rPr lang="en-GB" dirty="0" smtClean="0"/>
              <a:t>Consultant will synthesize the key issues. MS will be informed of what is at stake</a:t>
            </a:r>
          </a:p>
          <a:p>
            <a:r>
              <a:rPr lang="en-GB" dirty="0" smtClean="0"/>
              <a:t>COMMENT IMO conventions and associated agreements </a:t>
            </a:r>
            <a:r>
              <a:rPr lang="en-GB" dirty="0" err="1" smtClean="0"/>
              <a:t>eg</a:t>
            </a:r>
            <a:r>
              <a:rPr lang="en-GB" smtClean="0"/>
              <a:t>. Were </a:t>
            </a:r>
            <a:r>
              <a:rPr lang="en-GB" dirty="0" smtClean="0"/>
              <a:t>O&amp;G institutions in the maritime environment considered IPECA &amp;IMO</a:t>
            </a:r>
            <a:endParaRPr lang="en-GB" dirty="0"/>
          </a:p>
        </p:txBody>
      </p:sp>
    </p:spTree>
    <p:extLst>
      <p:ext uri="{BB962C8B-B14F-4D97-AF65-F5344CB8AC3E}">
        <p14:creationId xmlns:p14="http://schemas.microsoft.com/office/powerpoint/2010/main" val="10672491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Parallax</Template>
  <TotalTime>153</TotalTime>
  <Words>511</Words>
  <Application>Microsoft Office PowerPoint</Application>
  <PresentationFormat>Widescreen</PresentationFormat>
  <Paragraphs>43</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Corbel</vt:lpstr>
      <vt:lpstr>Parallax</vt:lpstr>
      <vt:lpstr> INCEPTION MEETING CONSERVING AQUATIC BIODIVERSITY IN AFRICAN BLUE ECONOMY </vt:lpstr>
      <vt:lpstr>SO 1: RATIFY AND/OR ALIGN RELEVANT INTERNATIONAL/REGIONAL INSTRUMENTS RELATED TO BLUE ECONOMY THEMES (WITH SPECIFIC REFERENCE TO CONSERVING BIODIVERSITY)</vt:lpstr>
      <vt:lpstr>1.1.1. Enhancing effective role and participation in continental and global aquatic biodiversity and environmental related regimes</vt:lpstr>
      <vt:lpstr>1.1.1. Enhancing effective role and participation in continental and global aquatic biodiversity and environmental related regimes</vt:lpstr>
      <vt:lpstr>1.1.1. Enhancing effective role and participation in continental and global aquatic biodiversity and environmental related regimes</vt:lpstr>
      <vt:lpstr>1.1.1. Enhancing effective role and participation in continental and global aquatic biodiversity and environmental related regimes  1.1.1.4. Support the participation of 5 AU MSs in relevant aquatic biodiversity and environmental fora and 2 selected negotiators to 2 events per year for 2 years (two selected negotiators to accompany the 5 AU MSs to provide technical guidance</vt:lpstr>
      <vt:lpstr>SO 1: RATIFY AND/OR ALIGN RELEVANT INTERNATIONAL/REGIONAL INSTRUMENTS RELATED TO BLUE ECONOMY THEMES (WITH SPECIFIC REFERENCE TO CONSERVING BIODIVERSITY)</vt:lpstr>
      <vt:lpstr>Output 1.2. Ratification and implementation of conventions and agreements related to conservation of aquatic biodiversity from perspectives of ABES thematic areas in AU MSs and RECs supported</vt:lpstr>
      <vt:lpstr>Interventions</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Ratify and/or align relevant international/regional instruments related to Blue Economy themes (with specific reference to conserving biodiversity)</dc:title>
  <dc:creator>Hewlett-Packard Company</dc:creator>
  <cp:lastModifiedBy>Hewlett-Packard Company</cp:lastModifiedBy>
  <cp:revision>19</cp:revision>
  <dcterms:created xsi:type="dcterms:W3CDTF">2021-12-09T07:12:28Z</dcterms:created>
  <dcterms:modified xsi:type="dcterms:W3CDTF">2021-12-09T10:12:38Z</dcterms:modified>
</cp:coreProperties>
</file>