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48" r:id="rId1"/>
    <p:sldMasterId id="2147483667" r:id="rId2"/>
  </p:sldMasterIdLst>
  <p:notesMasterIdLst>
    <p:notesMasterId r:id="rId11"/>
  </p:notesMasterIdLst>
  <p:sldIdLst>
    <p:sldId id="256" r:id="rId3"/>
    <p:sldId id="437" r:id="rId4"/>
    <p:sldId id="272" r:id="rId5"/>
    <p:sldId id="411" r:id="rId6"/>
    <p:sldId id="397" r:id="rId7"/>
    <p:sldId id="454" r:id="rId8"/>
    <p:sldId id="441" r:id="rId9"/>
    <p:sldId id="270"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80"/>
  </p:normalViewPr>
  <p:slideViewPr>
    <p:cSldViewPr>
      <p:cViewPr varScale="1">
        <p:scale>
          <a:sx n="81" d="100"/>
          <a:sy n="81" d="100"/>
        </p:scale>
        <p:origin x="1498" y="5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9/16/2024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8</a:t>
            </a:fld>
            <a:endParaRPr lang="en-US" alt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9/16/2024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9/16/2024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9/16/2024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9/16/2024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9/16/2024</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2886" y="1096269"/>
            <a:ext cx="8153400" cy="551463"/>
          </a:xfrm>
        </p:spPr>
        <p:txBody>
          <a:bodyPr>
            <a:normAutofit/>
          </a:bodyPr>
          <a:lstStyle/>
          <a:p>
            <a:r>
              <a:rPr lang="en-US" sz="1800" b="1" dirty="0">
                <a:solidFill>
                  <a:srgbClr val="336600"/>
                </a:solidFill>
                <a:latin typeface="Bookman Old Style" panose="02050604050505020204" pitchFamily="18" charset="0"/>
              </a:rPr>
              <a:t>OBJECTIVES OF THE MEETING </a:t>
            </a:r>
          </a:p>
        </p:txBody>
      </p:sp>
      <p:sp>
        <p:nvSpPr>
          <p:cNvPr id="3" name="Subtitle 2"/>
          <p:cNvSpPr>
            <a:spLocks noGrp="1"/>
          </p:cNvSpPr>
          <p:nvPr>
            <p:ph type="subTitle" idx="1"/>
          </p:nvPr>
        </p:nvSpPr>
        <p:spPr>
          <a:xfrm>
            <a:off x="800100" y="1799829"/>
            <a:ext cx="8229600" cy="2471452"/>
          </a:xfrm>
        </p:spPr>
        <p:txBody>
          <a:bodyPr>
            <a:normAutofit fontScale="92500" lnSpcReduction="20000"/>
          </a:bodyPr>
          <a:lstStyle/>
          <a:p>
            <a:r>
              <a:rPr lang="en-US" sz="2200" b="1" dirty="0">
                <a:solidFill>
                  <a:srgbClr val="00B0F0"/>
                </a:solidFill>
                <a:latin typeface="Bookman Old Style" panose="02050604050505020204" pitchFamily="18" charset="0"/>
              </a:rPr>
              <a:t>“CONSERVING AQUATIC BIODIVERSITY IN AFRICAN BLUE ECONOMY”</a:t>
            </a:r>
          </a:p>
          <a:p>
            <a:endParaRPr lang="en-US" sz="1800" b="1" dirty="0">
              <a:solidFill>
                <a:schemeClr val="accent6">
                  <a:lumMod val="75000"/>
                </a:schemeClr>
              </a:solidFill>
              <a:latin typeface="Bookman Old Style" panose="02050604050505020204" pitchFamily="18" charset="0"/>
            </a:endParaRPr>
          </a:p>
          <a:p>
            <a:r>
              <a:rPr lang="en-US" sz="1800" b="1" dirty="0">
                <a:solidFill>
                  <a:schemeClr val="accent6">
                    <a:lumMod val="75000"/>
                  </a:schemeClr>
                </a:solidFill>
                <a:latin typeface="Bookman Old Style" panose="02050604050505020204" pitchFamily="18" charset="0"/>
              </a:rPr>
              <a:t>THIRD</a:t>
            </a:r>
            <a:r>
              <a:rPr lang="en-US" sz="1800" b="1" dirty="0">
                <a:solidFill>
                  <a:srgbClr val="00B0F0"/>
                </a:solidFill>
                <a:latin typeface="Bookman Old Style" panose="02050604050505020204" pitchFamily="18" charset="0"/>
              </a:rPr>
              <a:t> </a:t>
            </a:r>
            <a:r>
              <a:rPr lang="en-US" sz="1800" b="1" dirty="0">
                <a:solidFill>
                  <a:schemeClr val="accent6">
                    <a:lumMod val="75000"/>
                  </a:schemeClr>
                </a:solidFill>
                <a:latin typeface="Bookman Old Style" panose="02050604050505020204" pitchFamily="18" charset="0"/>
              </a:rPr>
              <a:t>PROJECT</a:t>
            </a:r>
            <a:r>
              <a:rPr lang="en-US" sz="1800" b="1" dirty="0">
                <a:solidFill>
                  <a:srgbClr val="00B0F0"/>
                </a:solidFill>
                <a:latin typeface="Bookman Old Style" panose="02050604050505020204" pitchFamily="18" charset="0"/>
              </a:rPr>
              <a:t> </a:t>
            </a:r>
            <a:r>
              <a:rPr lang="en-US" sz="1800" b="1" dirty="0">
                <a:solidFill>
                  <a:schemeClr val="accent6">
                    <a:lumMod val="75000"/>
                  </a:schemeClr>
                </a:solidFill>
                <a:latin typeface="Bookman Old Style" panose="02050604050505020204" pitchFamily="18" charset="0"/>
              </a:rPr>
              <a:t>STEERING COMMITTEE MEETING </a:t>
            </a:r>
          </a:p>
          <a:p>
            <a:r>
              <a:rPr lang="en-US" sz="1800" b="1" dirty="0">
                <a:solidFill>
                  <a:schemeClr val="accent6">
                    <a:lumMod val="75000"/>
                  </a:schemeClr>
                </a:solidFill>
                <a:latin typeface="Bookman Old Style" panose="02050604050505020204" pitchFamily="18" charset="0"/>
              </a:rPr>
              <a:t>09 OCTOBER 2024</a:t>
            </a:r>
          </a:p>
          <a:p>
            <a:r>
              <a:rPr lang="en-US" sz="1800" b="1" dirty="0">
                <a:solidFill>
                  <a:schemeClr val="accent6">
                    <a:lumMod val="75000"/>
                  </a:schemeClr>
                </a:solidFill>
                <a:latin typeface="Bookman Old Style" panose="02050604050505020204" pitchFamily="18" charset="0"/>
              </a:rPr>
              <a:t>MOMBASA, KENYA</a:t>
            </a:r>
          </a:p>
          <a:p>
            <a:endParaRPr lang="en-US" sz="1800" b="1" dirty="0">
              <a:solidFill>
                <a:schemeClr val="accent6">
                  <a:lumMod val="75000"/>
                </a:schemeClr>
              </a:solidFill>
              <a:latin typeface="Bookman Old Style" panose="02050604050505020204" pitchFamily="18" charset="0"/>
            </a:endParaRPr>
          </a:p>
          <a:p>
            <a:r>
              <a:rPr lang="en-US" sz="1900" b="1" dirty="0">
                <a:solidFill>
                  <a:schemeClr val="accent6">
                    <a:lumMod val="75000"/>
                  </a:schemeClr>
                </a:solidFill>
                <a:latin typeface="Bookman Old Style" panose="02050604050505020204" pitchFamily="18" charset="0"/>
              </a:rPr>
              <a:t>By: Ms. Stephanie Achieng</a:t>
            </a:r>
          </a:p>
          <a:p>
            <a:r>
              <a:rPr lang="en-US" sz="1900" b="1" dirty="0">
                <a:solidFill>
                  <a:schemeClr val="accent6">
                    <a:lumMod val="75000"/>
                  </a:schemeClr>
                </a:solidFill>
                <a:latin typeface="Bookman Old Style" panose="02050604050505020204" pitchFamily="18" charset="0"/>
              </a:rPr>
              <a:t>Gender Policy and Strategy expert </a:t>
            </a:r>
          </a:p>
          <a:p>
            <a:endParaRPr lang="en-US" sz="2600" b="1" dirty="0">
              <a:latin typeface="Bookman Old Style" panose="02050604050505020204" pitchFamily="18" charset="0"/>
            </a:endParaRPr>
          </a:p>
          <a:p>
            <a:endParaRPr lang="en-US" sz="2600" b="1" dirty="0">
              <a:latin typeface="Bookman Old Style" panose="02050604050505020204" pitchFamily="18" charset="0"/>
            </a:endParaRPr>
          </a:p>
          <a:p>
            <a:endParaRPr lang="en-US" sz="2000" dirty="0">
              <a:latin typeface="Bookman Old Style" panose="02050604050505020204" pitchFamily="18" charset="0"/>
            </a:endParaRP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4563433"/>
            <a:ext cx="1447800" cy="189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4555031"/>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5200" y="4559285"/>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3352740" y="4451088"/>
            <a:ext cx="1371719" cy="1938696"/>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4434" y="24577"/>
            <a:ext cx="3581400" cy="83483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48400" y="95423"/>
            <a:ext cx="2667000" cy="811098"/>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14800" y="46716"/>
            <a:ext cx="1371599" cy="842999"/>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15751"/>
            <a:ext cx="8153400" cy="600335"/>
          </a:xfrm>
        </p:spPr>
        <p:txBody>
          <a:bodyPr>
            <a:noAutofit/>
          </a:bodyPr>
          <a:lstStyle/>
          <a:p>
            <a:r>
              <a:rPr lang="en-US" sz="3600" b="1" dirty="0">
                <a:solidFill>
                  <a:srgbClr val="00B0F0"/>
                </a:solidFill>
              </a:rPr>
              <a:t>BACKGROUND</a:t>
            </a:r>
            <a:endParaRPr lang="en-US" sz="3600" dirty="0"/>
          </a:p>
        </p:txBody>
      </p:sp>
      <p:sp>
        <p:nvSpPr>
          <p:cNvPr id="6" name="Rectangle 5">
            <a:extLst>
              <a:ext uri="{FF2B5EF4-FFF2-40B4-BE49-F238E27FC236}">
                <a16:creationId xmlns:a16="http://schemas.microsoft.com/office/drawing/2014/main" id="{EDA07108-EF2B-44E9-85EC-A2552650F041}"/>
              </a:ext>
            </a:extLst>
          </p:cNvPr>
          <p:cNvSpPr/>
          <p:nvPr/>
        </p:nvSpPr>
        <p:spPr>
          <a:xfrm>
            <a:off x="914400" y="1100694"/>
            <a:ext cx="8039100" cy="17543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Conserving Aquatic Biodiversity in the Context of the Africa Blue Economy Strategy Project (2021 – 2024/ 2025)</a:t>
            </a:r>
            <a:endParaRPr lang="en-GH" sz="3200" b="1" dirty="0"/>
          </a:p>
        </p:txBody>
      </p:sp>
      <p:sp>
        <p:nvSpPr>
          <p:cNvPr id="10" name="TextBox 9">
            <a:extLst>
              <a:ext uri="{FF2B5EF4-FFF2-40B4-BE49-F238E27FC236}">
                <a16:creationId xmlns:a16="http://schemas.microsoft.com/office/drawing/2014/main" id="{6B9C3AAA-CCF1-4884-9CEA-8028ABECFE58}"/>
              </a:ext>
            </a:extLst>
          </p:cNvPr>
          <p:cNvSpPr txBox="1"/>
          <p:nvPr/>
        </p:nvSpPr>
        <p:spPr>
          <a:xfrm>
            <a:off x="883578" y="2989780"/>
            <a:ext cx="8069922" cy="1569660"/>
          </a:xfrm>
          <a:prstGeom prst="rect">
            <a:avLst/>
          </a:prstGeom>
          <a:noFill/>
        </p:spPr>
        <p:txBody>
          <a:bodyPr wrap="square">
            <a:spAutoFit/>
          </a:bodyPr>
          <a:lstStyle/>
          <a:p>
            <a:r>
              <a:rPr lang="en-US" sz="2400" kern="1200" dirty="0">
                <a:solidFill>
                  <a:schemeClr val="tx1"/>
                </a:solidFill>
              </a:rPr>
              <a:t>To enhance the policy environment, regulatory frameworks and institutional capacities of AU Member States and Regional Economic Communities to sustainably utilize and conserve aquatic biodiversity and ecosystems.</a:t>
            </a:r>
            <a:endParaRPr lang="en-GH" sz="2400" dirty="0"/>
          </a:p>
        </p:txBody>
      </p:sp>
      <p:pic>
        <p:nvPicPr>
          <p:cNvPr id="1026" name="Picture 2" descr="Cooperation free icon">
            <a:extLst>
              <a:ext uri="{FF2B5EF4-FFF2-40B4-BE49-F238E27FC236}">
                <a16:creationId xmlns:a16="http://schemas.microsoft.com/office/drawing/2014/main" id="{C87DF047-C3E7-49C8-ADC9-608480F970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536" y="4771085"/>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6AF191A-02D5-4980-87A0-2B41FC6984C6}"/>
              </a:ext>
            </a:extLst>
          </p:cNvPr>
          <p:cNvSpPr txBox="1"/>
          <p:nvPr/>
        </p:nvSpPr>
        <p:spPr>
          <a:xfrm>
            <a:off x="1046461" y="5950726"/>
            <a:ext cx="1433487" cy="594054"/>
          </a:xfrm>
          <a:prstGeom prst="rect">
            <a:avLst/>
          </a:prstGeom>
          <a:noFill/>
        </p:spPr>
        <p:txBody>
          <a:bodyPr wrap="square" rtlCol="0">
            <a:spAutoFit/>
          </a:bodyPr>
          <a:lstStyle/>
          <a:p>
            <a:r>
              <a:rPr lang="en-US" sz="1600" b="1" dirty="0"/>
              <a:t>Regional cooperation</a:t>
            </a:r>
            <a:endParaRPr lang="en-GH" sz="1600" b="1" dirty="0"/>
          </a:p>
        </p:txBody>
      </p:sp>
      <p:pic>
        <p:nvPicPr>
          <p:cNvPr id="12" name="Picture 11">
            <a:extLst>
              <a:ext uri="{FF2B5EF4-FFF2-40B4-BE49-F238E27FC236}">
                <a16:creationId xmlns:a16="http://schemas.microsoft.com/office/drawing/2014/main" id="{4F8DBB06-85A8-4C75-804E-13CA3CCC71D3}"/>
              </a:ext>
            </a:extLst>
          </p:cNvPr>
          <p:cNvPicPr>
            <a:picLocks noChangeAspect="1"/>
          </p:cNvPicPr>
          <p:nvPr/>
        </p:nvPicPr>
        <p:blipFill>
          <a:blip r:embed="rId3"/>
          <a:stretch>
            <a:fillRect/>
          </a:stretch>
        </p:blipFill>
        <p:spPr>
          <a:xfrm>
            <a:off x="2652494" y="4743303"/>
            <a:ext cx="1143000" cy="1143000"/>
          </a:xfrm>
          <a:prstGeom prst="rect">
            <a:avLst/>
          </a:prstGeom>
        </p:spPr>
      </p:pic>
      <p:sp>
        <p:nvSpPr>
          <p:cNvPr id="13" name="TextBox 12">
            <a:extLst>
              <a:ext uri="{FF2B5EF4-FFF2-40B4-BE49-F238E27FC236}">
                <a16:creationId xmlns:a16="http://schemas.microsoft.com/office/drawing/2014/main" id="{CF698BC5-A0BE-4B31-BE54-635A7B394180}"/>
              </a:ext>
            </a:extLst>
          </p:cNvPr>
          <p:cNvSpPr txBox="1"/>
          <p:nvPr/>
        </p:nvSpPr>
        <p:spPr>
          <a:xfrm>
            <a:off x="2652494" y="5950726"/>
            <a:ext cx="1394557" cy="584775"/>
          </a:xfrm>
          <a:prstGeom prst="rect">
            <a:avLst/>
          </a:prstGeom>
          <a:noFill/>
        </p:spPr>
        <p:txBody>
          <a:bodyPr wrap="square" rtlCol="0">
            <a:spAutoFit/>
          </a:bodyPr>
          <a:lstStyle/>
          <a:p>
            <a:r>
              <a:rPr lang="en-US" sz="1600" b="1" dirty="0"/>
              <a:t>Stakeholder engagements</a:t>
            </a:r>
            <a:endParaRPr lang="en-GH" sz="1600" b="1" dirty="0"/>
          </a:p>
        </p:txBody>
      </p:sp>
      <p:sp>
        <p:nvSpPr>
          <p:cNvPr id="15" name="TextBox 14">
            <a:extLst>
              <a:ext uri="{FF2B5EF4-FFF2-40B4-BE49-F238E27FC236}">
                <a16:creationId xmlns:a16="http://schemas.microsoft.com/office/drawing/2014/main" id="{B21B16DD-F19A-4A83-B370-FA9C22C9D95F}"/>
              </a:ext>
            </a:extLst>
          </p:cNvPr>
          <p:cNvSpPr txBox="1"/>
          <p:nvPr/>
        </p:nvSpPr>
        <p:spPr>
          <a:xfrm>
            <a:off x="4395911" y="5913400"/>
            <a:ext cx="1347798" cy="584775"/>
          </a:xfrm>
          <a:prstGeom prst="rect">
            <a:avLst/>
          </a:prstGeom>
          <a:noFill/>
        </p:spPr>
        <p:txBody>
          <a:bodyPr wrap="square" rtlCol="0">
            <a:spAutoFit/>
          </a:bodyPr>
          <a:lstStyle/>
          <a:p>
            <a:r>
              <a:rPr lang="en-US" sz="1600" b="1" dirty="0"/>
              <a:t>Technical support</a:t>
            </a:r>
            <a:endParaRPr lang="en-GH" sz="1600" b="1" dirty="0"/>
          </a:p>
        </p:txBody>
      </p:sp>
      <p:sp>
        <p:nvSpPr>
          <p:cNvPr id="16" name="TextBox 15">
            <a:extLst>
              <a:ext uri="{FF2B5EF4-FFF2-40B4-BE49-F238E27FC236}">
                <a16:creationId xmlns:a16="http://schemas.microsoft.com/office/drawing/2014/main" id="{4B13C601-8B91-45AF-8971-4F1E0B65032D}"/>
              </a:ext>
            </a:extLst>
          </p:cNvPr>
          <p:cNvSpPr txBox="1"/>
          <p:nvPr/>
        </p:nvSpPr>
        <p:spPr>
          <a:xfrm>
            <a:off x="5867163" y="5950727"/>
            <a:ext cx="1433487" cy="584775"/>
          </a:xfrm>
          <a:prstGeom prst="rect">
            <a:avLst/>
          </a:prstGeom>
          <a:noFill/>
        </p:spPr>
        <p:txBody>
          <a:bodyPr wrap="square" rtlCol="0">
            <a:spAutoFit/>
          </a:bodyPr>
          <a:lstStyle/>
          <a:p>
            <a:r>
              <a:rPr lang="en-US" sz="1600" b="1" dirty="0"/>
              <a:t>Policy review/ development</a:t>
            </a:r>
            <a:endParaRPr lang="en-GH" sz="1600" b="1" dirty="0"/>
          </a:p>
        </p:txBody>
      </p:sp>
      <p:pic>
        <p:nvPicPr>
          <p:cNvPr id="14" name="Picture 13">
            <a:extLst>
              <a:ext uri="{FF2B5EF4-FFF2-40B4-BE49-F238E27FC236}">
                <a16:creationId xmlns:a16="http://schemas.microsoft.com/office/drawing/2014/main" id="{779EDDDF-01A1-4E24-BB9E-EE56AB2A19C3}"/>
              </a:ext>
            </a:extLst>
          </p:cNvPr>
          <p:cNvPicPr>
            <a:picLocks noChangeAspect="1"/>
          </p:cNvPicPr>
          <p:nvPr/>
        </p:nvPicPr>
        <p:blipFill>
          <a:blip r:embed="rId4"/>
          <a:stretch>
            <a:fillRect/>
          </a:stretch>
        </p:blipFill>
        <p:spPr>
          <a:xfrm>
            <a:off x="4356183" y="4825963"/>
            <a:ext cx="1087437" cy="1087437"/>
          </a:xfrm>
          <a:prstGeom prst="rect">
            <a:avLst/>
          </a:prstGeom>
        </p:spPr>
      </p:pic>
      <p:pic>
        <p:nvPicPr>
          <p:cNvPr id="17" name="Picture 16">
            <a:extLst>
              <a:ext uri="{FF2B5EF4-FFF2-40B4-BE49-F238E27FC236}">
                <a16:creationId xmlns:a16="http://schemas.microsoft.com/office/drawing/2014/main" id="{F2DBE0DE-CB02-4D74-9B50-4E78EBA0CD57}"/>
              </a:ext>
            </a:extLst>
          </p:cNvPr>
          <p:cNvPicPr>
            <a:picLocks noChangeAspect="1"/>
          </p:cNvPicPr>
          <p:nvPr/>
        </p:nvPicPr>
        <p:blipFill>
          <a:blip r:embed="rId5"/>
          <a:stretch>
            <a:fillRect/>
          </a:stretch>
        </p:blipFill>
        <p:spPr>
          <a:xfrm>
            <a:off x="6029718" y="4771085"/>
            <a:ext cx="1087437" cy="1087437"/>
          </a:xfrm>
          <a:prstGeom prst="rect">
            <a:avLst/>
          </a:prstGeom>
        </p:spPr>
      </p:pic>
      <p:sp>
        <p:nvSpPr>
          <p:cNvPr id="22" name="TextBox 21">
            <a:extLst>
              <a:ext uri="{FF2B5EF4-FFF2-40B4-BE49-F238E27FC236}">
                <a16:creationId xmlns:a16="http://schemas.microsoft.com/office/drawing/2014/main" id="{DA0635BB-FF68-40E0-994E-C215CBB26E76}"/>
              </a:ext>
            </a:extLst>
          </p:cNvPr>
          <p:cNvSpPr txBox="1"/>
          <p:nvPr/>
        </p:nvSpPr>
        <p:spPr>
          <a:xfrm>
            <a:off x="7462066" y="5913400"/>
            <a:ext cx="1681934" cy="584775"/>
          </a:xfrm>
          <a:prstGeom prst="rect">
            <a:avLst/>
          </a:prstGeom>
          <a:noFill/>
        </p:spPr>
        <p:txBody>
          <a:bodyPr wrap="square" rtlCol="0">
            <a:spAutoFit/>
          </a:bodyPr>
          <a:lstStyle/>
          <a:p>
            <a:r>
              <a:rPr lang="en-US" sz="1600" b="1" dirty="0"/>
              <a:t>Info. sharing &amp; Knowledge mgt.</a:t>
            </a:r>
            <a:endParaRPr lang="en-GH" sz="1600" b="1" dirty="0"/>
          </a:p>
        </p:txBody>
      </p:sp>
      <p:pic>
        <p:nvPicPr>
          <p:cNvPr id="19" name="Picture 18">
            <a:extLst>
              <a:ext uri="{FF2B5EF4-FFF2-40B4-BE49-F238E27FC236}">
                <a16:creationId xmlns:a16="http://schemas.microsoft.com/office/drawing/2014/main" id="{5D44A2BF-A6AD-4FB2-90D8-24103102E646}"/>
              </a:ext>
            </a:extLst>
          </p:cNvPr>
          <p:cNvPicPr>
            <a:picLocks noChangeAspect="1"/>
          </p:cNvPicPr>
          <p:nvPr/>
        </p:nvPicPr>
        <p:blipFill>
          <a:blip r:embed="rId6"/>
          <a:stretch>
            <a:fillRect/>
          </a:stretch>
        </p:blipFill>
        <p:spPr>
          <a:xfrm>
            <a:off x="7532536" y="4694200"/>
            <a:ext cx="1219200" cy="1219200"/>
          </a:xfrm>
          <a:prstGeom prst="rect">
            <a:avLst/>
          </a:prstGeom>
        </p:spPr>
      </p:pic>
    </p:spTree>
    <p:extLst>
      <p:ext uri="{BB962C8B-B14F-4D97-AF65-F5344CB8AC3E}">
        <p14:creationId xmlns:p14="http://schemas.microsoft.com/office/powerpoint/2010/main" val="3013992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A1E32F7-C0B5-475A-8A13-1E56B297D3D6}"/>
              </a:ext>
            </a:extLst>
          </p:cNvPr>
          <p:cNvSpPr/>
          <p:nvPr/>
        </p:nvSpPr>
        <p:spPr>
          <a:xfrm>
            <a:off x="342900" y="176456"/>
            <a:ext cx="8458200" cy="646331"/>
          </a:xfrm>
          <a:prstGeom prst="rect">
            <a:avLst/>
          </a:prstGeom>
          <a:noFill/>
        </p:spPr>
        <p:txBody>
          <a:bodyPr wrap="square">
            <a:spAutoFit/>
          </a:bodyPr>
          <a:lstStyle/>
          <a:p>
            <a:pPr algn="ctr" defTabSz="685800">
              <a:defRPr/>
            </a:pPr>
            <a:r>
              <a:rPr lang="en-US" sz="3600" b="1" dirty="0">
                <a:solidFill>
                  <a:srgbClr val="00B0F0"/>
                </a:solidFill>
                <a:latin typeface="+mj-lt"/>
              </a:rPr>
              <a:t>STRATEGIC OBJECTIVES OF THE PROJECT</a:t>
            </a:r>
            <a:endParaRPr lang="en-GH" sz="3600" b="1" dirty="0">
              <a:solidFill>
                <a:srgbClr val="00B0F0"/>
              </a:solidFill>
              <a:latin typeface="+mj-lt"/>
            </a:endParaRPr>
          </a:p>
        </p:txBody>
      </p:sp>
      <p:sp>
        <p:nvSpPr>
          <p:cNvPr id="18" name="Freeform: Shape 17">
            <a:extLst>
              <a:ext uri="{FF2B5EF4-FFF2-40B4-BE49-F238E27FC236}">
                <a16:creationId xmlns:a16="http://schemas.microsoft.com/office/drawing/2014/main" id="{9E2012F1-01EC-4B0A-AA1F-2E5BAA923E30}"/>
              </a:ext>
            </a:extLst>
          </p:cNvPr>
          <p:cNvSpPr/>
          <p:nvPr/>
        </p:nvSpPr>
        <p:spPr>
          <a:xfrm>
            <a:off x="1962000" y="1320053"/>
            <a:ext cx="6160553" cy="1102985"/>
          </a:xfrm>
          <a:custGeom>
            <a:avLst/>
            <a:gdLst>
              <a:gd name="connsiteX0" fmla="*/ 0 w 6739257"/>
              <a:gd name="connsiteY0" fmla="*/ 0 h 571496"/>
              <a:gd name="connsiteX1" fmla="*/ 6453509 w 6739257"/>
              <a:gd name="connsiteY1" fmla="*/ 0 h 571496"/>
              <a:gd name="connsiteX2" fmla="*/ 6739257 w 6739257"/>
              <a:gd name="connsiteY2" fmla="*/ 285748 h 571496"/>
              <a:gd name="connsiteX3" fmla="*/ 6453509 w 6739257"/>
              <a:gd name="connsiteY3" fmla="*/ 571496 h 571496"/>
              <a:gd name="connsiteX4" fmla="*/ 0 w 6739257"/>
              <a:gd name="connsiteY4" fmla="*/ 571496 h 571496"/>
              <a:gd name="connsiteX5" fmla="*/ 0 w 6739257"/>
              <a:gd name="connsiteY5" fmla="*/ 0 h 57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9257" h="571496">
                <a:moveTo>
                  <a:pt x="6739257" y="571495"/>
                </a:moveTo>
                <a:lnTo>
                  <a:pt x="285748" y="571495"/>
                </a:lnTo>
                <a:lnTo>
                  <a:pt x="0" y="285748"/>
                </a:lnTo>
                <a:lnTo>
                  <a:pt x="285748" y="1"/>
                </a:lnTo>
                <a:lnTo>
                  <a:pt x="6739257" y="1"/>
                </a:lnTo>
                <a:lnTo>
                  <a:pt x="6739257" y="571495"/>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339824" tIns="31433" rIns="58674" bIns="31433" numCol="1" spcCol="1270" anchor="ctr" anchorCtr="0">
            <a:noAutofit/>
          </a:bodyPr>
          <a:lstStyle/>
          <a:p>
            <a:pPr defTabSz="366713">
              <a:lnSpc>
                <a:spcPct val="90000"/>
              </a:lnSpc>
              <a:spcBef>
                <a:spcPct val="0"/>
              </a:spcBef>
              <a:spcAft>
                <a:spcPct val="35000"/>
              </a:spcAft>
            </a:pPr>
            <a:r>
              <a:rPr lang="en-US" sz="2000" dirty="0">
                <a:ln/>
                <a:solidFill>
                  <a:schemeClr val="tx1"/>
                </a:solidFill>
                <a:ea typeface="Calibri" panose="020F0502020204030204" pitchFamily="34" charset="0"/>
              </a:rPr>
              <a:t>Support AU–MS to ratify and/or align with relevant International/Regional Instruments related to blue economy themes (with specific reference to protecting and conserving biodiversity)</a:t>
            </a:r>
            <a:endParaRPr lang="en-KE" sz="2000" dirty="0">
              <a:solidFill>
                <a:schemeClr val="tx1"/>
              </a:solidFill>
            </a:endParaRPr>
          </a:p>
        </p:txBody>
      </p:sp>
      <p:sp>
        <p:nvSpPr>
          <p:cNvPr id="19" name="Oval 18">
            <a:extLst>
              <a:ext uri="{FF2B5EF4-FFF2-40B4-BE49-F238E27FC236}">
                <a16:creationId xmlns:a16="http://schemas.microsoft.com/office/drawing/2014/main" id="{06FFC232-7309-4EAB-A7BE-44D88D32F1A4}"/>
              </a:ext>
            </a:extLst>
          </p:cNvPr>
          <p:cNvSpPr/>
          <p:nvPr/>
        </p:nvSpPr>
        <p:spPr>
          <a:xfrm>
            <a:off x="826150" y="1380292"/>
            <a:ext cx="1125829" cy="1045983"/>
          </a:xfrm>
          <a:prstGeom prst="ellipse">
            <a:avLst/>
          </a:prstGeom>
          <a:blipFill>
            <a:blip r:embed="rId2">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sp>
      <p:sp>
        <p:nvSpPr>
          <p:cNvPr id="20" name="Freeform: Shape 19">
            <a:extLst>
              <a:ext uri="{FF2B5EF4-FFF2-40B4-BE49-F238E27FC236}">
                <a16:creationId xmlns:a16="http://schemas.microsoft.com/office/drawing/2014/main" id="{A07256F0-5CC1-4435-895A-0C0AC33C889C}"/>
              </a:ext>
            </a:extLst>
          </p:cNvPr>
          <p:cNvSpPr/>
          <p:nvPr/>
        </p:nvSpPr>
        <p:spPr>
          <a:xfrm>
            <a:off x="2020551" y="2696137"/>
            <a:ext cx="6095321" cy="932886"/>
          </a:xfrm>
          <a:custGeom>
            <a:avLst/>
            <a:gdLst>
              <a:gd name="connsiteX0" fmla="*/ 0 w 7050313"/>
              <a:gd name="connsiteY0" fmla="*/ 0 h 564180"/>
              <a:gd name="connsiteX1" fmla="*/ 6768223 w 7050313"/>
              <a:gd name="connsiteY1" fmla="*/ 0 h 564180"/>
              <a:gd name="connsiteX2" fmla="*/ 7050313 w 7050313"/>
              <a:gd name="connsiteY2" fmla="*/ 282090 h 564180"/>
              <a:gd name="connsiteX3" fmla="*/ 6768223 w 7050313"/>
              <a:gd name="connsiteY3" fmla="*/ 564180 h 564180"/>
              <a:gd name="connsiteX4" fmla="*/ 0 w 7050313"/>
              <a:gd name="connsiteY4" fmla="*/ 564180 h 564180"/>
              <a:gd name="connsiteX5" fmla="*/ 0 w 7050313"/>
              <a:gd name="connsiteY5" fmla="*/ 0 h 5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50313" h="564180">
                <a:moveTo>
                  <a:pt x="7050313" y="564179"/>
                </a:moveTo>
                <a:lnTo>
                  <a:pt x="282090" y="564179"/>
                </a:lnTo>
                <a:lnTo>
                  <a:pt x="0" y="282090"/>
                </a:lnTo>
                <a:lnTo>
                  <a:pt x="282090" y="1"/>
                </a:lnTo>
                <a:lnTo>
                  <a:pt x="7050313" y="1"/>
                </a:lnTo>
                <a:lnTo>
                  <a:pt x="7050313" y="564179"/>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3311292"/>
              <a:satOff val="13270"/>
              <a:lumOff val="2876"/>
              <a:alphaOff val="0"/>
            </a:schemeClr>
          </a:fillRef>
          <a:effectRef idx="0">
            <a:schemeClr val="accent5">
              <a:hueOff val="-3311292"/>
              <a:satOff val="13270"/>
              <a:lumOff val="2876"/>
              <a:alphaOff val="0"/>
            </a:schemeClr>
          </a:effectRef>
          <a:fontRef idx="minor">
            <a:schemeClr val="lt1"/>
          </a:fontRef>
        </p:style>
        <p:txBody>
          <a:bodyPr spcFirstLastPara="0" vert="horz" wrap="square" lIns="338453" tIns="31433" rIns="58674" bIns="31433" numCol="1" spcCol="1270" anchor="ctr" anchorCtr="0">
            <a:noAutofit/>
          </a:bodyPr>
          <a:lstStyle/>
          <a:p>
            <a:pPr defTabSz="366713">
              <a:lnSpc>
                <a:spcPct val="90000"/>
              </a:lnSpc>
              <a:spcBef>
                <a:spcPct val="0"/>
              </a:spcBef>
              <a:spcAft>
                <a:spcPct val="35000"/>
              </a:spcAft>
            </a:pPr>
            <a:r>
              <a:rPr lang="en-US" sz="2000" dirty="0">
                <a:ln/>
                <a:solidFill>
                  <a:schemeClr val="tx1"/>
                </a:solidFill>
                <a:ea typeface="Calibri" panose="020F0502020204030204" pitchFamily="34" charset="0"/>
              </a:rPr>
              <a:t>Optimize conservation and sustainable use of biodiversity while minimizing conflicts among blue economy sub–themes</a:t>
            </a:r>
            <a:endParaRPr lang="en-KE" sz="2000" dirty="0">
              <a:solidFill>
                <a:schemeClr val="tx1"/>
              </a:solidFill>
            </a:endParaRPr>
          </a:p>
        </p:txBody>
      </p:sp>
      <p:sp>
        <p:nvSpPr>
          <p:cNvPr id="22" name="Freeform: Shape 21">
            <a:extLst>
              <a:ext uri="{FF2B5EF4-FFF2-40B4-BE49-F238E27FC236}">
                <a16:creationId xmlns:a16="http://schemas.microsoft.com/office/drawing/2014/main" id="{C719FC32-CE49-4245-B995-92B2F0269E58}"/>
              </a:ext>
            </a:extLst>
          </p:cNvPr>
          <p:cNvSpPr/>
          <p:nvPr/>
        </p:nvSpPr>
        <p:spPr>
          <a:xfrm>
            <a:off x="2027417" y="3870814"/>
            <a:ext cx="6095136" cy="1249571"/>
          </a:xfrm>
          <a:custGeom>
            <a:avLst/>
            <a:gdLst>
              <a:gd name="connsiteX0" fmla="*/ 0 w 6969731"/>
              <a:gd name="connsiteY0" fmla="*/ 0 h 620200"/>
              <a:gd name="connsiteX1" fmla="*/ 6659631 w 6969731"/>
              <a:gd name="connsiteY1" fmla="*/ 0 h 620200"/>
              <a:gd name="connsiteX2" fmla="*/ 6969731 w 6969731"/>
              <a:gd name="connsiteY2" fmla="*/ 310100 h 620200"/>
              <a:gd name="connsiteX3" fmla="*/ 6659631 w 6969731"/>
              <a:gd name="connsiteY3" fmla="*/ 620200 h 620200"/>
              <a:gd name="connsiteX4" fmla="*/ 0 w 6969731"/>
              <a:gd name="connsiteY4" fmla="*/ 620200 h 620200"/>
              <a:gd name="connsiteX5" fmla="*/ 0 w 6969731"/>
              <a:gd name="connsiteY5" fmla="*/ 0 h 62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9731" h="620200">
                <a:moveTo>
                  <a:pt x="6969731" y="620199"/>
                </a:moveTo>
                <a:lnTo>
                  <a:pt x="310100" y="620199"/>
                </a:lnTo>
                <a:lnTo>
                  <a:pt x="0" y="310100"/>
                </a:lnTo>
                <a:lnTo>
                  <a:pt x="310100" y="1"/>
                </a:lnTo>
                <a:lnTo>
                  <a:pt x="6969731" y="1"/>
                </a:lnTo>
                <a:lnTo>
                  <a:pt x="6969731" y="620199"/>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6622584"/>
              <a:satOff val="26541"/>
              <a:lumOff val="5752"/>
              <a:alphaOff val="0"/>
            </a:schemeClr>
          </a:fillRef>
          <a:effectRef idx="0">
            <a:schemeClr val="accent5">
              <a:hueOff val="-6622584"/>
              <a:satOff val="26541"/>
              <a:lumOff val="5752"/>
              <a:alphaOff val="0"/>
            </a:schemeClr>
          </a:effectRef>
          <a:fontRef idx="minor">
            <a:schemeClr val="lt1"/>
          </a:fontRef>
        </p:style>
        <p:txBody>
          <a:bodyPr spcFirstLastPara="0" vert="horz" wrap="square" lIns="348956" tIns="31433" rIns="58674" bIns="31433" numCol="1" spcCol="1270" anchor="ctr" anchorCtr="0">
            <a:noAutofit/>
          </a:bodyPr>
          <a:lstStyle/>
          <a:p>
            <a:pPr defTabSz="366713">
              <a:lnSpc>
                <a:spcPct val="90000"/>
              </a:lnSpc>
              <a:spcBef>
                <a:spcPct val="0"/>
              </a:spcBef>
              <a:spcAft>
                <a:spcPct val="35000"/>
              </a:spcAft>
            </a:pPr>
            <a:r>
              <a:rPr lang="en-US" sz="2000" dirty="0">
                <a:ln/>
                <a:solidFill>
                  <a:schemeClr val="tx1"/>
                </a:solidFill>
                <a:ea typeface="Calibri" panose="020F0502020204030204" pitchFamily="34" charset="0"/>
              </a:rPr>
              <a:t>Strengthen measures for mitigating the negative impacts of coastal and marine tourism, oil, gas, deep sea mining and climate change on aquatic biodiversity and environment</a:t>
            </a:r>
            <a:endParaRPr lang="en-KE" sz="2000" dirty="0">
              <a:solidFill>
                <a:schemeClr val="tx1"/>
              </a:solidFill>
            </a:endParaRPr>
          </a:p>
        </p:txBody>
      </p:sp>
      <p:sp>
        <p:nvSpPr>
          <p:cNvPr id="23" name="Oval 22">
            <a:extLst>
              <a:ext uri="{FF2B5EF4-FFF2-40B4-BE49-F238E27FC236}">
                <a16:creationId xmlns:a16="http://schemas.microsoft.com/office/drawing/2014/main" id="{91A1FDEE-C006-44B7-A3AD-710DE5F59585}"/>
              </a:ext>
            </a:extLst>
          </p:cNvPr>
          <p:cNvSpPr/>
          <p:nvPr/>
        </p:nvSpPr>
        <p:spPr>
          <a:xfrm>
            <a:off x="838201" y="2738351"/>
            <a:ext cx="1125828" cy="890672"/>
          </a:xfrm>
          <a:prstGeom prst="ellipse">
            <a:avLst/>
          </a:prstGeom>
          <a:blipFill>
            <a:blip r:embed="rId3" cstate="print">
              <a:extLst>
                <a:ext uri="{28A0092B-C50C-407E-A947-70E740481C1C}">
                  <a14:useLocalDpi xmlns:a14="http://schemas.microsoft.com/office/drawing/2010/main" val="0"/>
                </a:ext>
              </a:extLst>
            </a:blip>
            <a:srcRect/>
            <a:stretch>
              <a:fillRect l="-44000" r="-44000"/>
            </a:stretch>
          </a:blipFill>
        </p:spPr>
        <p:style>
          <a:lnRef idx="2">
            <a:schemeClr val="lt1">
              <a:hueOff val="0"/>
              <a:satOff val="0"/>
              <a:lumOff val="0"/>
              <a:alphaOff val="0"/>
            </a:schemeClr>
          </a:lnRef>
          <a:fillRef idx="1">
            <a:scrgbClr r="0" g="0" b="0"/>
          </a:fillRef>
          <a:effectRef idx="0">
            <a:schemeClr val="accent5">
              <a:tint val="50000"/>
              <a:hueOff val="-7121577"/>
              <a:satOff val="31745"/>
              <a:lumOff val="2805"/>
              <a:alphaOff val="0"/>
            </a:schemeClr>
          </a:effectRef>
          <a:fontRef idx="minor">
            <a:schemeClr val="lt1">
              <a:hueOff val="0"/>
              <a:satOff val="0"/>
              <a:lumOff val="0"/>
              <a:alphaOff val="0"/>
            </a:schemeClr>
          </a:fontRef>
        </p:style>
      </p:sp>
      <p:sp>
        <p:nvSpPr>
          <p:cNvPr id="24" name="Freeform: Shape 23">
            <a:extLst>
              <a:ext uri="{FF2B5EF4-FFF2-40B4-BE49-F238E27FC236}">
                <a16:creationId xmlns:a16="http://schemas.microsoft.com/office/drawing/2014/main" id="{35980F09-1139-4472-9A87-AB251336FC96}"/>
              </a:ext>
            </a:extLst>
          </p:cNvPr>
          <p:cNvSpPr/>
          <p:nvPr/>
        </p:nvSpPr>
        <p:spPr>
          <a:xfrm>
            <a:off x="2054923" y="5375961"/>
            <a:ext cx="6080826" cy="975511"/>
          </a:xfrm>
          <a:custGeom>
            <a:avLst/>
            <a:gdLst>
              <a:gd name="connsiteX0" fmla="*/ 0 w 6958736"/>
              <a:gd name="connsiteY0" fmla="*/ 0 h 620200"/>
              <a:gd name="connsiteX1" fmla="*/ 6648636 w 6958736"/>
              <a:gd name="connsiteY1" fmla="*/ 0 h 620200"/>
              <a:gd name="connsiteX2" fmla="*/ 6958736 w 6958736"/>
              <a:gd name="connsiteY2" fmla="*/ 310100 h 620200"/>
              <a:gd name="connsiteX3" fmla="*/ 6648636 w 6958736"/>
              <a:gd name="connsiteY3" fmla="*/ 620200 h 620200"/>
              <a:gd name="connsiteX4" fmla="*/ 0 w 6958736"/>
              <a:gd name="connsiteY4" fmla="*/ 620200 h 620200"/>
              <a:gd name="connsiteX5" fmla="*/ 0 w 6958736"/>
              <a:gd name="connsiteY5" fmla="*/ 0 h 62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58736" h="620200">
                <a:moveTo>
                  <a:pt x="6958736" y="620199"/>
                </a:moveTo>
                <a:lnTo>
                  <a:pt x="310100" y="620199"/>
                </a:lnTo>
                <a:lnTo>
                  <a:pt x="0" y="310100"/>
                </a:lnTo>
                <a:lnTo>
                  <a:pt x="310100" y="1"/>
                </a:lnTo>
                <a:lnTo>
                  <a:pt x="6958736" y="1"/>
                </a:lnTo>
                <a:lnTo>
                  <a:pt x="6958736" y="620199"/>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9933876"/>
              <a:satOff val="39811"/>
              <a:lumOff val="8628"/>
              <a:alphaOff val="0"/>
            </a:schemeClr>
          </a:fillRef>
          <a:effectRef idx="0">
            <a:schemeClr val="accent5">
              <a:hueOff val="-9933876"/>
              <a:satOff val="39811"/>
              <a:lumOff val="8628"/>
              <a:alphaOff val="0"/>
            </a:schemeClr>
          </a:effectRef>
          <a:fontRef idx="minor">
            <a:schemeClr val="lt1"/>
          </a:fontRef>
        </p:style>
        <p:txBody>
          <a:bodyPr spcFirstLastPara="0" vert="horz" wrap="square" lIns="348956" tIns="31433" rIns="58674" bIns="31433" numCol="1" spcCol="1270" anchor="ctr" anchorCtr="0">
            <a:noAutofit/>
          </a:bodyPr>
          <a:lstStyle/>
          <a:p>
            <a:pPr defTabSz="366713">
              <a:lnSpc>
                <a:spcPct val="90000"/>
              </a:lnSpc>
              <a:spcBef>
                <a:spcPct val="0"/>
              </a:spcBef>
              <a:spcAft>
                <a:spcPct val="35000"/>
              </a:spcAft>
            </a:pPr>
            <a:r>
              <a:rPr lang="en-US" sz="2000" dirty="0">
                <a:solidFill>
                  <a:schemeClr val="tx1"/>
                </a:solidFill>
                <a:ea typeface="Calibri" panose="020F0502020204030204" pitchFamily="34" charset="0"/>
              </a:rPr>
              <a:t>Strengthen gender inclusivity in aquatic biodiversity conservation and environmental management</a:t>
            </a:r>
            <a:endParaRPr lang="en-KE" sz="2000" dirty="0">
              <a:solidFill>
                <a:schemeClr val="tx1"/>
              </a:solidFill>
            </a:endParaRPr>
          </a:p>
        </p:txBody>
      </p:sp>
      <p:sp>
        <p:nvSpPr>
          <p:cNvPr id="25" name="Oval 24">
            <a:extLst>
              <a:ext uri="{FF2B5EF4-FFF2-40B4-BE49-F238E27FC236}">
                <a16:creationId xmlns:a16="http://schemas.microsoft.com/office/drawing/2014/main" id="{AE3A4E9D-5290-4C72-9814-1163DC9831F3}"/>
              </a:ext>
            </a:extLst>
          </p:cNvPr>
          <p:cNvSpPr/>
          <p:nvPr/>
        </p:nvSpPr>
        <p:spPr>
          <a:xfrm>
            <a:off x="799350" y="5375960"/>
            <a:ext cx="1203527" cy="975511"/>
          </a:xfrm>
          <a:prstGeom prst="ellipse">
            <a:avLst/>
          </a:prstGeom>
          <a:blipFill>
            <a:blip r:embed="rId4" cstate="print">
              <a:extLst>
                <a:ext uri="{28A0092B-C50C-407E-A947-70E740481C1C}">
                  <a14:useLocalDpi xmlns:a14="http://schemas.microsoft.com/office/drawing/2010/main" val="0"/>
                </a:ext>
              </a:extLst>
            </a:blip>
            <a:srcRect/>
            <a:stretch>
              <a:fillRect l="-26000" r="-26000"/>
            </a:stretch>
          </a:blipFill>
        </p:spPr>
        <p:style>
          <a:lnRef idx="2">
            <a:schemeClr val="lt1">
              <a:hueOff val="0"/>
              <a:satOff val="0"/>
              <a:lumOff val="0"/>
              <a:alphaOff val="0"/>
            </a:schemeClr>
          </a:lnRef>
          <a:fillRef idx="1">
            <a:scrgbClr r="0" g="0" b="0"/>
          </a:fillRef>
          <a:effectRef idx="0">
            <a:schemeClr val="accent5">
              <a:tint val="50000"/>
              <a:hueOff val="-10682366"/>
              <a:satOff val="47617"/>
              <a:lumOff val="4207"/>
              <a:alphaOff val="0"/>
            </a:schemeClr>
          </a:effectRef>
          <a:fontRef idx="minor">
            <a:schemeClr val="lt1">
              <a:hueOff val="0"/>
              <a:satOff val="0"/>
              <a:lumOff val="0"/>
              <a:alphaOff val="0"/>
            </a:schemeClr>
          </a:fontRef>
        </p:style>
      </p:sp>
      <p:sp>
        <p:nvSpPr>
          <p:cNvPr id="30" name="TextBox 29">
            <a:extLst>
              <a:ext uri="{FF2B5EF4-FFF2-40B4-BE49-F238E27FC236}">
                <a16:creationId xmlns:a16="http://schemas.microsoft.com/office/drawing/2014/main" id="{F495C768-DD78-4FAB-8994-19CBCEA27B7C}"/>
              </a:ext>
            </a:extLst>
          </p:cNvPr>
          <p:cNvSpPr txBox="1"/>
          <p:nvPr/>
        </p:nvSpPr>
        <p:spPr>
          <a:xfrm>
            <a:off x="8135714" y="1741266"/>
            <a:ext cx="478795"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SO1</a:t>
            </a:r>
            <a:endParaRPr lang="en-KE" sz="1200" b="1" dirty="0">
              <a:latin typeface="Century Gothic" panose="020B0502020202020204" pitchFamily="34" charset="0"/>
            </a:endParaRPr>
          </a:p>
        </p:txBody>
      </p:sp>
      <p:sp>
        <p:nvSpPr>
          <p:cNvPr id="31" name="TextBox 30">
            <a:extLst>
              <a:ext uri="{FF2B5EF4-FFF2-40B4-BE49-F238E27FC236}">
                <a16:creationId xmlns:a16="http://schemas.microsoft.com/office/drawing/2014/main" id="{6A10EFDE-D6EA-4415-B055-92657F8E1666}"/>
              </a:ext>
            </a:extLst>
          </p:cNvPr>
          <p:cNvSpPr txBox="1"/>
          <p:nvPr/>
        </p:nvSpPr>
        <p:spPr>
          <a:xfrm>
            <a:off x="8130802" y="2991768"/>
            <a:ext cx="488621"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SO2</a:t>
            </a:r>
            <a:endParaRPr lang="en-KE" sz="1200" b="1" dirty="0">
              <a:latin typeface="Century Gothic" panose="020B0502020202020204" pitchFamily="34" charset="0"/>
            </a:endParaRPr>
          </a:p>
        </p:txBody>
      </p:sp>
      <p:sp>
        <p:nvSpPr>
          <p:cNvPr id="32" name="TextBox 31">
            <a:extLst>
              <a:ext uri="{FF2B5EF4-FFF2-40B4-BE49-F238E27FC236}">
                <a16:creationId xmlns:a16="http://schemas.microsoft.com/office/drawing/2014/main" id="{B321BFF7-FE5F-4A47-A656-F2EEC1495E9E}"/>
              </a:ext>
            </a:extLst>
          </p:cNvPr>
          <p:cNvSpPr txBox="1"/>
          <p:nvPr/>
        </p:nvSpPr>
        <p:spPr>
          <a:xfrm>
            <a:off x="8156067" y="4246721"/>
            <a:ext cx="488621"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SO3</a:t>
            </a:r>
            <a:endParaRPr lang="en-KE" sz="1200" b="1" dirty="0">
              <a:latin typeface="Century Gothic" panose="020B0502020202020204" pitchFamily="34" charset="0"/>
            </a:endParaRPr>
          </a:p>
        </p:txBody>
      </p:sp>
      <p:sp>
        <p:nvSpPr>
          <p:cNvPr id="33" name="TextBox 32">
            <a:extLst>
              <a:ext uri="{FF2B5EF4-FFF2-40B4-BE49-F238E27FC236}">
                <a16:creationId xmlns:a16="http://schemas.microsoft.com/office/drawing/2014/main" id="{C9C1D321-3932-4AB4-97BB-D0D05C8A2DB8}"/>
              </a:ext>
            </a:extLst>
          </p:cNvPr>
          <p:cNvSpPr txBox="1"/>
          <p:nvPr/>
        </p:nvSpPr>
        <p:spPr>
          <a:xfrm>
            <a:off x="8163984" y="5725215"/>
            <a:ext cx="488621"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SO4</a:t>
            </a:r>
            <a:endParaRPr lang="en-KE" sz="1200" b="1" dirty="0">
              <a:latin typeface="Century Gothic" panose="020B0502020202020204" pitchFamily="34" charset="0"/>
            </a:endParaRPr>
          </a:p>
        </p:txBody>
      </p:sp>
      <p:sp>
        <p:nvSpPr>
          <p:cNvPr id="21" name="Oval 20">
            <a:extLst>
              <a:ext uri="{FF2B5EF4-FFF2-40B4-BE49-F238E27FC236}">
                <a16:creationId xmlns:a16="http://schemas.microsoft.com/office/drawing/2014/main" id="{3B2F49F4-11E8-41FE-A87A-79B1446A1DAE}"/>
              </a:ext>
            </a:extLst>
          </p:cNvPr>
          <p:cNvSpPr/>
          <p:nvPr/>
        </p:nvSpPr>
        <p:spPr>
          <a:xfrm>
            <a:off x="846303" y="3998588"/>
            <a:ext cx="1125828" cy="1050264"/>
          </a:xfrm>
          <a:prstGeom prst="ellipse">
            <a:avLst/>
          </a:prstGeom>
          <a:blipFill>
            <a:blip r:embed="rId5" cstate="print">
              <a:extLst>
                <a:ext uri="{28A0092B-C50C-407E-A947-70E740481C1C}">
                  <a14:useLocalDpi xmlns:a14="http://schemas.microsoft.com/office/drawing/2010/main" val="0"/>
                </a:ext>
              </a:extLst>
            </a:blip>
            <a:srcRect/>
            <a:stretch>
              <a:fillRect l="-36000" r="-36000"/>
            </a:stretch>
          </a:blipFill>
        </p:spPr>
        <p:style>
          <a:lnRef idx="2">
            <a:schemeClr val="lt1">
              <a:hueOff val="0"/>
              <a:satOff val="0"/>
              <a:lumOff val="0"/>
              <a:alphaOff val="0"/>
            </a:schemeClr>
          </a:lnRef>
          <a:fillRef idx="1">
            <a:scrgbClr r="0" g="0" b="0"/>
          </a:fillRef>
          <a:effectRef idx="0">
            <a:schemeClr val="accent5">
              <a:tint val="50000"/>
              <a:hueOff val="-3560789"/>
              <a:satOff val="15872"/>
              <a:lumOff val="1402"/>
              <a:alphaOff val="0"/>
            </a:schemeClr>
          </a:effectRef>
          <a:fontRef idx="minor">
            <a:schemeClr val="lt1">
              <a:hueOff val="0"/>
              <a:satOff val="0"/>
              <a:lumOff val="0"/>
              <a:alphaOff val="0"/>
            </a:schemeClr>
          </a:fontRef>
        </p:style>
        <p:txBody>
          <a:bodyPr/>
          <a:lstStyle/>
          <a:p>
            <a:endParaRPr lang="en-GH" sz="135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457989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67820" y="152400"/>
            <a:ext cx="8247580" cy="682432"/>
          </a:xfrm>
        </p:spPr>
        <p:txBody>
          <a:bodyPr>
            <a:normAutofit/>
          </a:bodyPr>
          <a:lstStyle/>
          <a:p>
            <a:r>
              <a:rPr lang="en-US" sz="3600" b="1" dirty="0">
                <a:solidFill>
                  <a:srgbClr val="00B0F0"/>
                </a:solidFill>
              </a:rPr>
              <a:t>STRUCTURE OF THE PROJECT</a:t>
            </a:r>
          </a:p>
        </p:txBody>
      </p:sp>
      <p:sp>
        <p:nvSpPr>
          <p:cNvPr id="4" name="Freeform: Shape 3">
            <a:extLst>
              <a:ext uri="{FF2B5EF4-FFF2-40B4-BE49-F238E27FC236}">
                <a16:creationId xmlns:a16="http://schemas.microsoft.com/office/drawing/2014/main" id="{88770A7B-D9E0-4141-9CFA-2B225F958DA3}"/>
              </a:ext>
            </a:extLst>
          </p:cNvPr>
          <p:cNvSpPr/>
          <p:nvPr/>
        </p:nvSpPr>
        <p:spPr>
          <a:xfrm>
            <a:off x="2133600" y="1866898"/>
            <a:ext cx="5257800" cy="858767"/>
          </a:xfrm>
          <a:custGeom>
            <a:avLst/>
            <a:gdLst>
              <a:gd name="connsiteX0" fmla="*/ 0 w 2116335"/>
              <a:gd name="connsiteY0" fmla="*/ 105817 h 1058167"/>
              <a:gd name="connsiteX1" fmla="*/ 105817 w 2116335"/>
              <a:gd name="connsiteY1" fmla="*/ 0 h 1058167"/>
              <a:gd name="connsiteX2" fmla="*/ 2010518 w 2116335"/>
              <a:gd name="connsiteY2" fmla="*/ 0 h 1058167"/>
              <a:gd name="connsiteX3" fmla="*/ 2116335 w 2116335"/>
              <a:gd name="connsiteY3" fmla="*/ 105817 h 1058167"/>
              <a:gd name="connsiteX4" fmla="*/ 2116335 w 2116335"/>
              <a:gd name="connsiteY4" fmla="*/ 952350 h 1058167"/>
              <a:gd name="connsiteX5" fmla="*/ 2010518 w 2116335"/>
              <a:gd name="connsiteY5" fmla="*/ 1058167 h 1058167"/>
              <a:gd name="connsiteX6" fmla="*/ 105817 w 2116335"/>
              <a:gd name="connsiteY6" fmla="*/ 1058167 h 1058167"/>
              <a:gd name="connsiteX7" fmla="*/ 0 w 2116335"/>
              <a:gd name="connsiteY7" fmla="*/ 952350 h 1058167"/>
              <a:gd name="connsiteX8" fmla="*/ 0 w 2116335"/>
              <a:gd name="connsiteY8" fmla="*/ 105817 h 105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335" h="1058167">
                <a:moveTo>
                  <a:pt x="0" y="105817"/>
                </a:moveTo>
                <a:cubicBezTo>
                  <a:pt x="0" y="47376"/>
                  <a:pt x="47376" y="0"/>
                  <a:pt x="105817" y="0"/>
                </a:cubicBezTo>
                <a:lnTo>
                  <a:pt x="2010518" y="0"/>
                </a:lnTo>
                <a:cubicBezTo>
                  <a:pt x="2068959" y="0"/>
                  <a:pt x="2116335" y="47376"/>
                  <a:pt x="2116335" y="105817"/>
                </a:cubicBezTo>
                <a:lnTo>
                  <a:pt x="2116335" y="952350"/>
                </a:lnTo>
                <a:cubicBezTo>
                  <a:pt x="2116335" y="1010791"/>
                  <a:pt x="2068959" y="1058167"/>
                  <a:pt x="2010518" y="1058167"/>
                </a:cubicBezTo>
                <a:lnTo>
                  <a:pt x="105817" y="1058167"/>
                </a:lnTo>
                <a:cubicBezTo>
                  <a:pt x="47376" y="1058167"/>
                  <a:pt x="0" y="1010791"/>
                  <a:pt x="0" y="952350"/>
                </a:cubicBezTo>
                <a:lnTo>
                  <a:pt x="0" y="10581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663" tIns="57663" rIns="57663" bIns="57663" numCol="1" spcCol="1270" anchor="ctr" anchorCtr="0">
            <a:noAutofit/>
          </a:bodyPr>
          <a:lstStyle/>
          <a:p>
            <a:pPr marL="0" lvl="0" indent="0" algn="ctr" defTabSz="311150">
              <a:lnSpc>
                <a:spcPct val="90000"/>
              </a:lnSpc>
              <a:spcBef>
                <a:spcPct val="0"/>
              </a:spcBef>
              <a:spcAft>
                <a:spcPct val="35000"/>
              </a:spcAft>
              <a:buNone/>
            </a:pPr>
            <a:r>
              <a:rPr lang="en-US" sz="2000" b="1" kern="1200" dirty="0"/>
              <a:t>Conserving Aquatic Biodiversity in the Context of the Africa Blue Economy Strategy Project </a:t>
            </a:r>
            <a:endParaRPr lang="en-GH" sz="2000" kern="1200" dirty="0"/>
          </a:p>
        </p:txBody>
      </p:sp>
      <p:sp>
        <p:nvSpPr>
          <p:cNvPr id="5" name="Freeform: Shape 4">
            <a:extLst>
              <a:ext uri="{FF2B5EF4-FFF2-40B4-BE49-F238E27FC236}">
                <a16:creationId xmlns:a16="http://schemas.microsoft.com/office/drawing/2014/main" id="{ABF294C6-DC3D-4C33-967C-A25A48FE730C}"/>
              </a:ext>
            </a:extLst>
          </p:cNvPr>
          <p:cNvSpPr/>
          <p:nvPr/>
        </p:nvSpPr>
        <p:spPr>
          <a:xfrm rot="3600000">
            <a:off x="5517111" y="2839888"/>
            <a:ext cx="447672" cy="192935"/>
          </a:xfrm>
          <a:custGeom>
            <a:avLst/>
            <a:gdLst>
              <a:gd name="connsiteX0" fmla="*/ 0 w 1128238"/>
              <a:gd name="connsiteY0" fmla="*/ 185179 h 370358"/>
              <a:gd name="connsiteX1" fmla="*/ 185179 w 1128238"/>
              <a:gd name="connsiteY1" fmla="*/ 0 h 370358"/>
              <a:gd name="connsiteX2" fmla="*/ 185179 w 1128238"/>
              <a:gd name="connsiteY2" fmla="*/ 74072 h 370358"/>
              <a:gd name="connsiteX3" fmla="*/ 943059 w 1128238"/>
              <a:gd name="connsiteY3" fmla="*/ 74072 h 370358"/>
              <a:gd name="connsiteX4" fmla="*/ 943059 w 1128238"/>
              <a:gd name="connsiteY4" fmla="*/ 0 h 370358"/>
              <a:gd name="connsiteX5" fmla="*/ 1128238 w 1128238"/>
              <a:gd name="connsiteY5" fmla="*/ 185179 h 370358"/>
              <a:gd name="connsiteX6" fmla="*/ 943059 w 1128238"/>
              <a:gd name="connsiteY6" fmla="*/ 370358 h 370358"/>
              <a:gd name="connsiteX7" fmla="*/ 943059 w 1128238"/>
              <a:gd name="connsiteY7" fmla="*/ 296286 h 370358"/>
              <a:gd name="connsiteX8" fmla="*/ 185179 w 1128238"/>
              <a:gd name="connsiteY8" fmla="*/ 296286 h 370358"/>
              <a:gd name="connsiteX9" fmla="*/ 185179 w 1128238"/>
              <a:gd name="connsiteY9" fmla="*/ 370358 h 370358"/>
              <a:gd name="connsiteX10" fmla="*/ 0 w 1128238"/>
              <a:gd name="connsiteY10" fmla="*/ 185179 h 3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8238" h="370358">
                <a:moveTo>
                  <a:pt x="0" y="185179"/>
                </a:moveTo>
                <a:lnTo>
                  <a:pt x="185179" y="0"/>
                </a:lnTo>
                <a:lnTo>
                  <a:pt x="185179" y="74072"/>
                </a:lnTo>
                <a:lnTo>
                  <a:pt x="943059" y="74072"/>
                </a:lnTo>
                <a:lnTo>
                  <a:pt x="943059" y="0"/>
                </a:lnTo>
                <a:lnTo>
                  <a:pt x="1128238" y="185179"/>
                </a:lnTo>
                <a:lnTo>
                  <a:pt x="943059" y="370358"/>
                </a:lnTo>
                <a:lnTo>
                  <a:pt x="943059" y="296286"/>
                </a:lnTo>
                <a:lnTo>
                  <a:pt x="185179" y="296286"/>
                </a:lnTo>
                <a:lnTo>
                  <a:pt x="185179" y="370358"/>
                </a:lnTo>
                <a:lnTo>
                  <a:pt x="0" y="18517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11107" tIns="74072" rIns="111107" bIns="74071" numCol="1" spcCol="1270" anchor="ctr" anchorCtr="0">
            <a:noAutofit/>
          </a:bodyPr>
          <a:lstStyle/>
          <a:p>
            <a:pPr marL="0" lvl="0" indent="0" algn="ctr" defTabSz="266700">
              <a:lnSpc>
                <a:spcPct val="90000"/>
              </a:lnSpc>
              <a:spcBef>
                <a:spcPct val="0"/>
              </a:spcBef>
              <a:spcAft>
                <a:spcPct val="35000"/>
              </a:spcAft>
              <a:buNone/>
            </a:pPr>
            <a:endParaRPr lang="en-GH" sz="600" kern="1200"/>
          </a:p>
        </p:txBody>
      </p:sp>
      <p:sp>
        <p:nvSpPr>
          <p:cNvPr id="7" name="Freeform: Shape 6">
            <a:extLst>
              <a:ext uri="{FF2B5EF4-FFF2-40B4-BE49-F238E27FC236}">
                <a16:creationId xmlns:a16="http://schemas.microsoft.com/office/drawing/2014/main" id="{74B9FBB9-578F-4869-B704-0EBBEB55B08F}"/>
              </a:ext>
            </a:extLst>
          </p:cNvPr>
          <p:cNvSpPr/>
          <p:nvPr/>
        </p:nvSpPr>
        <p:spPr>
          <a:xfrm>
            <a:off x="5347139" y="3165578"/>
            <a:ext cx="3276600" cy="3348926"/>
          </a:xfrm>
          <a:custGeom>
            <a:avLst/>
            <a:gdLst>
              <a:gd name="connsiteX0" fmla="*/ 0 w 2116335"/>
              <a:gd name="connsiteY0" fmla="*/ 105817 h 1058167"/>
              <a:gd name="connsiteX1" fmla="*/ 105817 w 2116335"/>
              <a:gd name="connsiteY1" fmla="*/ 0 h 1058167"/>
              <a:gd name="connsiteX2" fmla="*/ 2010518 w 2116335"/>
              <a:gd name="connsiteY2" fmla="*/ 0 h 1058167"/>
              <a:gd name="connsiteX3" fmla="*/ 2116335 w 2116335"/>
              <a:gd name="connsiteY3" fmla="*/ 105817 h 1058167"/>
              <a:gd name="connsiteX4" fmla="*/ 2116335 w 2116335"/>
              <a:gd name="connsiteY4" fmla="*/ 952350 h 1058167"/>
              <a:gd name="connsiteX5" fmla="*/ 2010518 w 2116335"/>
              <a:gd name="connsiteY5" fmla="*/ 1058167 h 1058167"/>
              <a:gd name="connsiteX6" fmla="*/ 105817 w 2116335"/>
              <a:gd name="connsiteY6" fmla="*/ 1058167 h 1058167"/>
              <a:gd name="connsiteX7" fmla="*/ 0 w 2116335"/>
              <a:gd name="connsiteY7" fmla="*/ 952350 h 1058167"/>
              <a:gd name="connsiteX8" fmla="*/ 0 w 2116335"/>
              <a:gd name="connsiteY8" fmla="*/ 105817 h 105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335" h="1058167">
                <a:moveTo>
                  <a:pt x="0" y="105817"/>
                </a:moveTo>
                <a:cubicBezTo>
                  <a:pt x="0" y="47376"/>
                  <a:pt x="47376" y="0"/>
                  <a:pt x="105817" y="0"/>
                </a:cubicBezTo>
                <a:lnTo>
                  <a:pt x="2010518" y="0"/>
                </a:lnTo>
                <a:cubicBezTo>
                  <a:pt x="2068959" y="0"/>
                  <a:pt x="2116335" y="47376"/>
                  <a:pt x="2116335" y="105817"/>
                </a:cubicBezTo>
                <a:lnTo>
                  <a:pt x="2116335" y="952350"/>
                </a:lnTo>
                <a:cubicBezTo>
                  <a:pt x="2116335" y="1010791"/>
                  <a:pt x="2068959" y="1058167"/>
                  <a:pt x="2010518" y="1058167"/>
                </a:cubicBezTo>
                <a:lnTo>
                  <a:pt x="105817" y="1058167"/>
                </a:lnTo>
                <a:cubicBezTo>
                  <a:pt x="47376" y="1058167"/>
                  <a:pt x="0" y="1010791"/>
                  <a:pt x="0" y="952350"/>
                </a:cubicBezTo>
                <a:lnTo>
                  <a:pt x="0" y="10581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663" tIns="57663" rIns="57663" bIns="57663" numCol="1" spcCol="1270" anchor="ctr" anchorCtr="0">
            <a:noAutofit/>
          </a:bodyPr>
          <a:lstStyle/>
          <a:p>
            <a:pPr marL="0" lvl="0" indent="0" algn="ctr" defTabSz="311150">
              <a:lnSpc>
                <a:spcPct val="90000"/>
              </a:lnSpc>
              <a:spcBef>
                <a:spcPct val="0"/>
              </a:spcBef>
              <a:spcAft>
                <a:spcPct val="35000"/>
              </a:spcAft>
              <a:buNone/>
            </a:pPr>
            <a:r>
              <a:rPr lang="en-US" sz="2000" b="1" u="sng" kern="1200" dirty="0"/>
              <a:t>Project Steering Committee </a:t>
            </a:r>
          </a:p>
          <a:p>
            <a:pPr marL="0" lvl="0" indent="0" defTabSz="311150">
              <a:lnSpc>
                <a:spcPct val="90000"/>
              </a:lnSpc>
              <a:spcBef>
                <a:spcPct val="0"/>
              </a:spcBef>
              <a:spcAft>
                <a:spcPct val="35000"/>
              </a:spcAft>
              <a:buNone/>
            </a:pPr>
            <a:r>
              <a:rPr lang="en-US" b="0" i="0" dirty="0"/>
              <a:t>- A</a:t>
            </a:r>
            <a:r>
              <a:rPr lang="en-US" b="0" i="0" kern="1200" dirty="0"/>
              <a:t>n advisory body</a:t>
            </a:r>
            <a:br>
              <a:rPr lang="en-US" kern="1200" dirty="0"/>
            </a:br>
            <a:r>
              <a:rPr lang="en-US" kern="1200" dirty="0"/>
              <a:t>- Gives overall strategic direction and policy orientation of the project implementation.</a:t>
            </a:r>
          </a:p>
          <a:p>
            <a:pPr marL="0" lvl="0" indent="0" defTabSz="311150">
              <a:lnSpc>
                <a:spcPct val="90000"/>
              </a:lnSpc>
              <a:spcBef>
                <a:spcPct val="0"/>
              </a:spcBef>
              <a:spcAft>
                <a:spcPct val="35000"/>
              </a:spcAft>
              <a:buNone/>
            </a:pPr>
            <a:r>
              <a:rPr lang="en-US" b="0" i="0" kern="1200" dirty="0"/>
              <a:t>- Responsible for adoption of annual work-plans and approval of related implementation reports</a:t>
            </a:r>
          </a:p>
          <a:p>
            <a:pPr marL="0" lvl="0" indent="0" algn="ctr" defTabSz="311150">
              <a:lnSpc>
                <a:spcPct val="90000"/>
              </a:lnSpc>
              <a:spcBef>
                <a:spcPct val="0"/>
              </a:spcBef>
              <a:spcAft>
                <a:spcPct val="35000"/>
              </a:spcAft>
              <a:buNone/>
            </a:pPr>
            <a:endParaRPr lang="en-US" sz="700" dirty="0"/>
          </a:p>
          <a:p>
            <a:pPr marL="0" lvl="0" indent="0" algn="ctr" defTabSz="311150">
              <a:lnSpc>
                <a:spcPct val="90000"/>
              </a:lnSpc>
              <a:spcBef>
                <a:spcPct val="0"/>
              </a:spcBef>
              <a:spcAft>
                <a:spcPct val="35000"/>
              </a:spcAft>
              <a:buNone/>
            </a:pPr>
            <a:endParaRPr lang="en-US" sz="700" dirty="0"/>
          </a:p>
          <a:p>
            <a:pPr marL="0" lvl="0" indent="0" algn="ctr" defTabSz="311150">
              <a:lnSpc>
                <a:spcPct val="90000"/>
              </a:lnSpc>
              <a:spcBef>
                <a:spcPct val="0"/>
              </a:spcBef>
              <a:spcAft>
                <a:spcPct val="35000"/>
              </a:spcAft>
              <a:buNone/>
            </a:pPr>
            <a:endParaRPr lang="en-GH" sz="700" kern="1200" dirty="0"/>
          </a:p>
        </p:txBody>
      </p:sp>
      <p:sp>
        <p:nvSpPr>
          <p:cNvPr id="8" name="Freeform: Shape 7">
            <a:extLst>
              <a:ext uri="{FF2B5EF4-FFF2-40B4-BE49-F238E27FC236}">
                <a16:creationId xmlns:a16="http://schemas.microsoft.com/office/drawing/2014/main" id="{FE72790B-0EE8-45CA-974A-FAB7BBC22FBC}"/>
              </a:ext>
            </a:extLst>
          </p:cNvPr>
          <p:cNvSpPr/>
          <p:nvPr/>
        </p:nvSpPr>
        <p:spPr>
          <a:xfrm rot="21598559">
            <a:off x="4194509" y="4704183"/>
            <a:ext cx="1152550" cy="378405"/>
          </a:xfrm>
          <a:custGeom>
            <a:avLst/>
            <a:gdLst>
              <a:gd name="connsiteX0" fmla="*/ 0 w 1128238"/>
              <a:gd name="connsiteY0" fmla="*/ 185179 h 370358"/>
              <a:gd name="connsiteX1" fmla="*/ 185179 w 1128238"/>
              <a:gd name="connsiteY1" fmla="*/ 0 h 370358"/>
              <a:gd name="connsiteX2" fmla="*/ 185179 w 1128238"/>
              <a:gd name="connsiteY2" fmla="*/ 74072 h 370358"/>
              <a:gd name="connsiteX3" fmla="*/ 943059 w 1128238"/>
              <a:gd name="connsiteY3" fmla="*/ 74072 h 370358"/>
              <a:gd name="connsiteX4" fmla="*/ 943059 w 1128238"/>
              <a:gd name="connsiteY4" fmla="*/ 0 h 370358"/>
              <a:gd name="connsiteX5" fmla="*/ 1128238 w 1128238"/>
              <a:gd name="connsiteY5" fmla="*/ 185179 h 370358"/>
              <a:gd name="connsiteX6" fmla="*/ 943059 w 1128238"/>
              <a:gd name="connsiteY6" fmla="*/ 370358 h 370358"/>
              <a:gd name="connsiteX7" fmla="*/ 943059 w 1128238"/>
              <a:gd name="connsiteY7" fmla="*/ 296286 h 370358"/>
              <a:gd name="connsiteX8" fmla="*/ 185179 w 1128238"/>
              <a:gd name="connsiteY8" fmla="*/ 296286 h 370358"/>
              <a:gd name="connsiteX9" fmla="*/ 185179 w 1128238"/>
              <a:gd name="connsiteY9" fmla="*/ 370358 h 370358"/>
              <a:gd name="connsiteX10" fmla="*/ 0 w 1128238"/>
              <a:gd name="connsiteY10" fmla="*/ 185179 h 3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8238" h="370358">
                <a:moveTo>
                  <a:pt x="1128238" y="185179"/>
                </a:moveTo>
                <a:lnTo>
                  <a:pt x="943059" y="370357"/>
                </a:lnTo>
                <a:lnTo>
                  <a:pt x="943059" y="296285"/>
                </a:lnTo>
                <a:lnTo>
                  <a:pt x="185179" y="296285"/>
                </a:lnTo>
                <a:lnTo>
                  <a:pt x="185179" y="370357"/>
                </a:lnTo>
                <a:lnTo>
                  <a:pt x="0" y="185179"/>
                </a:lnTo>
                <a:lnTo>
                  <a:pt x="185179" y="1"/>
                </a:lnTo>
                <a:lnTo>
                  <a:pt x="185179" y="74073"/>
                </a:lnTo>
                <a:lnTo>
                  <a:pt x="943059" y="74073"/>
                </a:lnTo>
                <a:lnTo>
                  <a:pt x="943059" y="1"/>
                </a:lnTo>
                <a:lnTo>
                  <a:pt x="1128238" y="18517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11106" tIns="74072" rIns="111108" bIns="74072" numCol="1" spcCol="1270" anchor="ctr" anchorCtr="0">
            <a:noAutofit/>
          </a:bodyPr>
          <a:lstStyle/>
          <a:p>
            <a:pPr marL="0" lvl="0" indent="0" algn="ctr" defTabSz="266700">
              <a:lnSpc>
                <a:spcPct val="90000"/>
              </a:lnSpc>
              <a:spcBef>
                <a:spcPct val="0"/>
              </a:spcBef>
              <a:spcAft>
                <a:spcPct val="35000"/>
              </a:spcAft>
              <a:buNone/>
            </a:pPr>
            <a:endParaRPr lang="en-GH" sz="600" kern="1200"/>
          </a:p>
        </p:txBody>
      </p:sp>
      <p:sp>
        <p:nvSpPr>
          <p:cNvPr id="9" name="Freeform: Shape 8">
            <a:extLst>
              <a:ext uri="{FF2B5EF4-FFF2-40B4-BE49-F238E27FC236}">
                <a16:creationId xmlns:a16="http://schemas.microsoft.com/office/drawing/2014/main" id="{AA7A5C96-71E6-4299-BBF0-241FB5F0E9E5}"/>
              </a:ext>
            </a:extLst>
          </p:cNvPr>
          <p:cNvSpPr/>
          <p:nvPr/>
        </p:nvSpPr>
        <p:spPr>
          <a:xfrm>
            <a:off x="917829" y="3178437"/>
            <a:ext cx="3276600" cy="3348926"/>
          </a:xfrm>
          <a:custGeom>
            <a:avLst/>
            <a:gdLst>
              <a:gd name="connsiteX0" fmla="*/ 0 w 2116335"/>
              <a:gd name="connsiteY0" fmla="*/ 105817 h 1058167"/>
              <a:gd name="connsiteX1" fmla="*/ 105817 w 2116335"/>
              <a:gd name="connsiteY1" fmla="*/ 0 h 1058167"/>
              <a:gd name="connsiteX2" fmla="*/ 2010518 w 2116335"/>
              <a:gd name="connsiteY2" fmla="*/ 0 h 1058167"/>
              <a:gd name="connsiteX3" fmla="*/ 2116335 w 2116335"/>
              <a:gd name="connsiteY3" fmla="*/ 105817 h 1058167"/>
              <a:gd name="connsiteX4" fmla="*/ 2116335 w 2116335"/>
              <a:gd name="connsiteY4" fmla="*/ 952350 h 1058167"/>
              <a:gd name="connsiteX5" fmla="*/ 2010518 w 2116335"/>
              <a:gd name="connsiteY5" fmla="*/ 1058167 h 1058167"/>
              <a:gd name="connsiteX6" fmla="*/ 105817 w 2116335"/>
              <a:gd name="connsiteY6" fmla="*/ 1058167 h 1058167"/>
              <a:gd name="connsiteX7" fmla="*/ 0 w 2116335"/>
              <a:gd name="connsiteY7" fmla="*/ 952350 h 1058167"/>
              <a:gd name="connsiteX8" fmla="*/ 0 w 2116335"/>
              <a:gd name="connsiteY8" fmla="*/ 105817 h 105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335" h="1058167">
                <a:moveTo>
                  <a:pt x="0" y="105817"/>
                </a:moveTo>
                <a:cubicBezTo>
                  <a:pt x="0" y="47376"/>
                  <a:pt x="47376" y="0"/>
                  <a:pt x="105817" y="0"/>
                </a:cubicBezTo>
                <a:lnTo>
                  <a:pt x="2010518" y="0"/>
                </a:lnTo>
                <a:cubicBezTo>
                  <a:pt x="2068959" y="0"/>
                  <a:pt x="2116335" y="47376"/>
                  <a:pt x="2116335" y="105817"/>
                </a:cubicBezTo>
                <a:lnTo>
                  <a:pt x="2116335" y="952350"/>
                </a:lnTo>
                <a:cubicBezTo>
                  <a:pt x="2116335" y="1010791"/>
                  <a:pt x="2068959" y="1058167"/>
                  <a:pt x="2010518" y="1058167"/>
                </a:cubicBezTo>
                <a:lnTo>
                  <a:pt x="105817" y="1058167"/>
                </a:lnTo>
                <a:cubicBezTo>
                  <a:pt x="47376" y="1058167"/>
                  <a:pt x="0" y="1010791"/>
                  <a:pt x="0" y="952350"/>
                </a:cubicBezTo>
                <a:lnTo>
                  <a:pt x="0" y="10581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663" tIns="57663" rIns="57663" bIns="57663" numCol="1" spcCol="1270" anchor="ctr" anchorCtr="0">
            <a:noAutofit/>
          </a:bodyPr>
          <a:lstStyle/>
          <a:p>
            <a:pPr marL="0" lvl="0" indent="0" algn="ctr" defTabSz="311150">
              <a:lnSpc>
                <a:spcPct val="90000"/>
              </a:lnSpc>
              <a:spcBef>
                <a:spcPct val="0"/>
              </a:spcBef>
              <a:spcAft>
                <a:spcPct val="35000"/>
              </a:spcAft>
              <a:buNone/>
            </a:pPr>
            <a:endParaRPr lang="en-US" sz="2000" b="1" u="sng" kern="1200" dirty="0"/>
          </a:p>
          <a:p>
            <a:pPr marL="0" lvl="0" indent="0" algn="ctr" defTabSz="311150">
              <a:lnSpc>
                <a:spcPct val="90000"/>
              </a:lnSpc>
              <a:spcBef>
                <a:spcPct val="0"/>
              </a:spcBef>
              <a:spcAft>
                <a:spcPct val="35000"/>
              </a:spcAft>
              <a:buNone/>
            </a:pPr>
            <a:r>
              <a:rPr lang="en-US" sz="2000" b="1" u="sng" kern="1200" dirty="0"/>
              <a:t>Project Technical Committee</a:t>
            </a:r>
          </a:p>
          <a:p>
            <a:pPr marL="285750" lvl="0" indent="-285750" defTabSz="311150">
              <a:lnSpc>
                <a:spcPct val="90000"/>
              </a:lnSpc>
              <a:spcBef>
                <a:spcPct val="0"/>
              </a:spcBef>
              <a:spcAft>
                <a:spcPct val="35000"/>
              </a:spcAft>
              <a:buFontTx/>
              <a:buChar char="-"/>
            </a:pPr>
            <a:r>
              <a:rPr lang="en-US" sz="1400" dirty="0">
                <a:solidFill>
                  <a:prstClr val="white"/>
                </a:solidFill>
              </a:rPr>
              <a:t>Ensures coherence in the implementation of activities between the related projects, key implementing partners and relevant institutions at national, regional and continental levels.</a:t>
            </a:r>
          </a:p>
          <a:p>
            <a:pPr marL="285750" lvl="0" indent="-285750" defTabSz="311150">
              <a:lnSpc>
                <a:spcPct val="90000"/>
              </a:lnSpc>
              <a:spcBef>
                <a:spcPct val="0"/>
              </a:spcBef>
              <a:spcAft>
                <a:spcPct val="35000"/>
              </a:spcAft>
              <a:buFontTx/>
              <a:buChar char="-"/>
            </a:pPr>
            <a:r>
              <a:rPr lang="en-US" sz="1400" dirty="0">
                <a:solidFill>
                  <a:schemeClr val="bg2"/>
                </a:solidFill>
              </a:rPr>
              <a:t>The PTC shall have the mandate to ensure informed, evidence-based decision making by the Project Steering Committee (PSC) meeting</a:t>
            </a:r>
          </a:p>
          <a:p>
            <a:pPr marL="285750" lvl="0" indent="-285750" defTabSz="311150">
              <a:lnSpc>
                <a:spcPct val="90000"/>
              </a:lnSpc>
              <a:spcBef>
                <a:spcPct val="0"/>
              </a:spcBef>
              <a:spcAft>
                <a:spcPct val="35000"/>
              </a:spcAft>
              <a:buFontTx/>
              <a:buChar char="-"/>
            </a:pPr>
            <a:r>
              <a:rPr lang="en-US" sz="1400" dirty="0">
                <a:solidFill>
                  <a:prstClr val="white"/>
                </a:solidFill>
              </a:rPr>
              <a:t>Develops recommendations for deliberation by the high-level PSC meetings.</a:t>
            </a:r>
            <a:br>
              <a:rPr lang="en-US" kern="1200" dirty="0"/>
            </a:br>
            <a:endParaRPr lang="en-GH" kern="1200" dirty="0"/>
          </a:p>
        </p:txBody>
      </p:sp>
      <p:sp>
        <p:nvSpPr>
          <p:cNvPr id="10" name="Freeform: Shape 9">
            <a:extLst>
              <a:ext uri="{FF2B5EF4-FFF2-40B4-BE49-F238E27FC236}">
                <a16:creationId xmlns:a16="http://schemas.microsoft.com/office/drawing/2014/main" id="{4BBF6277-6853-4A82-AC6F-3C02ADA2112A}"/>
              </a:ext>
            </a:extLst>
          </p:cNvPr>
          <p:cNvSpPr/>
          <p:nvPr/>
        </p:nvSpPr>
        <p:spPr>
          <a:xfrm rot="18024601">
            <a:off x="3497718" y="2831230"/>
            <a:ext cx="438226" cy="193042"/>
          </a:xfrm>
          <a:custGeom>
            <a:avLst/>
            <a:gdLst>
              <a:gd name="connsiteX0" fmla="*/ 0 w 1128238"/>
              <a:gd name="connsiteY0" fmla="*/ 185179 h 370358"/>
              <a:gd name="connsiteX1" fmla="*/ 185179 w 1128238"/>
              <a:gd name="connsiteY1" fmla="*/ 0 h 370358"/>
              <a:gd name="connsiteX2" fmla="*/ 185179 w 1128238"/>
              <a:gd name="connsiteY2" fmla="*/ 74072 h 370358"/>
              <a:gd name="connsiteX3" fmla="*/ 943059 w 1128238"/>
              <a:gd name="connsiteY3" fmla="*/ 74072 h 370358"/>
              <a:gd name="connsiteX4" fmla="*/ 943059 w 1128238"/>
              <a:gd name="connsiteY4" fmla="*/ 0 h 370358"/>
              <a:gd name="connsiteX5" fmla="*/ 1128238 w 1128238"/>
              <a:gd name="connsiteY5" fmla="*/ 185179 h 370358"/>
              <a:gd name="connsiteX6" fmla="*/ 943059 w 1128238"/>
              <a:gd name="connsiteY6" fmla="*/ 370358 h 370358"/>
              <a:gd name="connsiteX7" fmla="*/ 943059 w 1128238"/>
              <a:gd name="connsiteY7" fmla="*/ 296286 h 370358"/>
              <a:gd name="connsiteX8" fmla="*/ 185179 w 1128238"/>
              <a:gd name="connsiteY8" fmla="*/ 296286 h 370358"/>
              <a:gd name="connsiteX9" fmla="*/ 185179 w 1128238"/>
              <a:gd name="connsiteY9" fmla="*/ 370358 h 370358"/>
              <a:gd name="connsiteX10" fmla="*/ 0 w 1128238"/>
              <a:gd name="connsiteY10" fmla="*/ 185179 h 3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8238" h="370358">
                <a:moveTo>
                  <a:pt x="0" y="185179"/>
                </a:moveTo>
                <a:lnTo>
                  <a:pt x="185179" y="0"/>
                </a:lnTo>
                <a:lnTo>
                  <a:pt x="185179" y="74072"/>
                </a:lnTo>
                <a:lnTo>
                  <a:pt x="943059" y="74072"/>
                </a:lnTo>
                <a:lnTo>
                  <a:pt x="943059" y="0"/>
                </a:lnTo>
                <a:lnTo>
                  <a:pt x="1128238" y="185179"/>
                </a:lnTo>
                <a:lnTo>
                  <a:pt x="943059" y="370358"/>
                </a:lnTo>
                <a:lnTo>
                  <a:pt x="943059" y="296286"/>
                </a:lnTo>
                <a:lnTo>
                  <a:pt x="185179" y="296286"/>
                </a:lnTo>
                <a:lnTo>
                  <a:pt x="185179" y="370358"/>
                </a:lnTo>
                <a:lnTo>
                  <a:pt x="0" y="18517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11107" tIns="74072" rIns="111107" bIns="74071" numCol="1" spcCol="1270" anchor="ctr" anchorCtr="0">
            <a:noAutofit/>
          </a:bodyPr>
          <a:lstStyle/>
          <a:p>
            <a:pPr marL="0" lvl="0" indent="0" algn="ctr" defTabSz="266700">
              <a:lnSpc>
                <a:spcPct val="90000"/>
              </a:lnSpc>
              <a:spcBef>
                <a:spcPct val="0"/>
              </a:spcBef>
              <a:spcAft>
                <a:spcPct val="35000"/>
              </a:spcAft>
              <a:buNone/>
            </a:pPr>
            <a:endParaRPr lang="en-GH" sz="600" kern="1200"/>
          </a:p>
        </p:txBody>
      </p:sp>
      <p:pic>
        <p:nvPicPr>
          <p:cNvPr id="11" name="Picture 10">
            <a:extLst>
              <a:ext uri="{FF2B5EF4-FFF2-40B4-BE49-F238E27FC236}">
                <a16:creationId xmlns:a16="http://schemas.microsoft.com/office/drawing/2014/main" id="{AEC2A285-38C7-4885-86AA-B5B260E9B6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1800" y="1031844"/>
            <a:ext cx="3581400" cy="834832"/>
          </a:xfrm>
          <a:prstGeom prst="rect">
            <a:avLst/>
          </a:prstGeom>
        </p:spPr>
      </p:pic>
    </p:spTree>
    <p:extLst>
      <p:ext uri="{BB962C8B-B14F-4D97-AF65-F5344CB8AC3E}">
        <p14:creationId xmlns:p14="http://schemas.microsoft.com/office/powerpoint/2010/main" val="2932067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647272" y="-51372"/>
            <a:ext cx="8268128" cy="1041972"/>
          </a:xfrm>
        </p:spPr>
        <p:txBody>
          <a:bodyPr>
            <a:normAutofit fontScale="90000"/>
          </a:bodyPr>
          <a:lstStyle/>
          <a:p>
            <a:r>
              <a:rPr lang="en-US" sz="3600" b="1" dirty="0">
                <a:solidFill>
                  <a:srgbClr val="00B0F0"/>
                </a:solidFill>
              </a:rPr>
              <a:t>PROJECT STEERING COMMITTEE MEETINGS </a:t>
            </a:r>
          </a:p>
        </p:txBody>
      </p:sp>
      <p:sp>
        <p:nvSpPr>
          <p:cNvPr id="3" name="TextBox 2">
            <a:extLst>
              <a:ext uri="{FF2B5EF4-FFF2-40B4-BE49-F238E27FC236}">
                <a16:creationId xmlns:a16="http://schemas.microsoft.com/office/drawing/2014/main" id="{63627558-E58A-481D-A65D-49129FB126D4}"/>
              </a:ext>
            </a:extLst>
          </p:cNvPr>
          <p:cNvSpPr txBox="1"/>
          <p:nvPr/>
        </p:nvSpPr>
        <p:spPr>
          <a:xfrm>
            <a:off x="4767637" y="1676400"/>
            <a:ext cx="3581400" cy="584775"/>
          </a:xfrm>
          <a:prstGeom prst="rect">
            <a:avLst/>
          </a:prstGeom>
          <a:noFill/>
        </p:spPr>
        <p:txBody>
          <a:bodyPr wrap="square" rtlCol="0">
            <a:spAutoFit/>
          </a:bodyPr>
          <a:lstStyle/>
          <a:p>
            <a:r>
              <a:rPr lang="en-US" sz="3200" dirty="0"/>
              <a:t>ANNUAL MEETINGS </a:t>
            </a:r>
            <a:endParaRPr lang="en-GH" sz="3200" dirty="0"/>
          </a:p>
        </p:txBody>
      </p:sp>
      <p:sp>
        <p:nvSpPr>
          <p:cNvPr id="7" name="TextBox 6">
            <a:extLst>
              <a:ext uri="{FF2B5EF4-FFF2-40B4-BE49-F238E27FC236}">
                <a16:creationId xmlns:a16="http://schemas.microsoft.com/office/drawing/2014/main" id="{3E85154F-5C9A-4202-8429-19EE311FA402}"/>
              </a:ext>
            </a:extLst>
          </p:cNvPr>
          <p:cNvSpPr txBox="1"/>
          <p:nvPr/>
        </p:nvSpPr>
        <p:spPr>
          <a:xfrm>
            <a:off x="845906" y="3330336"/>
            <a:ext cx="8001000" cy="3046988"/>
          </a:xfrm>
          <a:prstGeom prst="rect">
            <a:avLst/>
          </a:prstGeom>
          <a:noFill/>
        </p:spPr>
        <p:txBody>
          <a:bodyPr wrap="square">
            <a:spAutoFit/>
          </a:bodyPr>
          <a:lstStyle/>
          <a:p>
            <a:pPr marL="285750" indent="-285750">
              <a:buFont typeface="Arial" panose="020B0604020202020204" pitchFamily="34" charset="0"/>
              <a:buChar char="•"/>
            </a:pPr>
            <a:r>
              <a:rPr lang="en-US" sz="2400" dirty="0"/>
              <a:t>Advise the project management on strategy, taking an overview of the shape, direction and implementation of the project to meet its objectives;</a:t>
            </a:r>
          </a:p>
          <a:p>
            <a:pPr marL="285750" indent="-285750">
              <a:buFont typeface="Arial" panose="020B0604020202020204" pitchFamily="34" charset="0"/>
              <a:buChar char="•"/>
            </a:pPr>
            <a:r>
              <a:rPr lang="en-US" sz="2400" dirty="0"/>
              <a:t>Review and endorse annual work plans as well as periodic reports, and;</a:t>
            </a:r>
          </a:p>
          <a:p>
            <a:pPr marL="285750" indent="-285750">
              <a:buFont typeface="Arial" panose="020B0604020202020204" pitchFamily="34" charset="0"/>
              <a:buChar char="•"/>
            </a:pPr>
            <a:r>
              <a:rPr lang="en-US" sz="2400" dirty="0"/>
              <a:t>Review and advice on the strategic direction of the project to ensure project’s activities are in synergy and are complementary with other related ongoing initiatives.</a:t>
            </a:r>
            <a:endParaRPr lang="en-GH" sz="2400" dirty="0"/>
          </a:p>
        </p:txBody>
      </p:sp>
      <p:pic>
        <p:nvPicPr>
          <p:cNvPr id="6" name="Picture 5">
            <a:extLst>
              <a:ext uri="{FF2B5EF4-FFF2-40B4-BE49-F238E27FC236}">
                <a16:creationId xmlns:a16="http://schemas.microsoft.com/office/drawing/2014/main" id="{83FFC57D-9266-4CDA-9049-4F32466A0B99}"/>
              </a:ext>
            </a:extLst>
          </p:cNvPr>
          <p:cNvPicPr>
            <a:picLocks noChangeAspect="1"/>
          </p:cNvPicPr>
          <p:nvPr/>
        </p:nvPicPr>
        <p:blipFill>
          <a:blip r:embed="rId2"/>
          <a:stretch>
            <a:fillRect/>
          </a:stretch>
        </p:blipFill>
        <p:spPr>
          <a:xfrm>
            <a:off x="845906" y="1041469"/>
            <a:ext cx="3838575" cy="2206170"/>
          </a:xfrm>
          <a:prstGeom prst="rect">
            <a:avLst/>
          </a:prstGeom>
        </p:spPr>
      </p:pic>
    </p:spTree>
    <p:extLst>
      <p:ext uri="{BB962C8B-B14F-4D97-AF65-F5344CB8AC3E}">
        <p14:creationId xmlns:p14="http://schemas.microsoft.com/office/powerpoint/2010/main" val="508800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2AF4C-62B5-4C64-BB28-61A97D2595AA}"/>
              </a:ext>
            </a:extLst>
          </p:cNvPr>
          <p:cNvSpPr>
            <a:spLocks noGrp="1"/>
          </p:cNvSpPr>
          <p:nvPr>
            <p:ph type="title"/>
          </p:nvPr>
        </p:nvSpPr>
        <p:spPr>
          <a:xfrm>
            <a:off x="462337" y="-152400"/>
            <a:ext cx="8229600" cy="1310541"/>
          </a:xfrm>
        </p:spPr>
        <p:txBody>
          <a:bodyPr>
            <a:noAutofit/>
          </a:bodyPr>
          <a:lstStyle/>
          <a:p>
            <a:r>
              <a:rPr lang="en-US" sz="3200" b="1" dirty="0">
                <a:solidFill>
                  <a:srgbClr val="00B0F0"/>
                </a:solidFill>
              </a:rPr>
              <a:t>THIRD PROJECT STEERING COMMITTEE MEETING</a:t>
            </a:r>
            <a:endParaRPr lang="en-GH" sz="3200" dirty="0"/>
          </a:p>
        </p:txBody>
      </p:sp>
      <p:sp>
        <p:nvSpPr>
          <p:cNvPr id="4" name="TextBox 3">
            <a:extLst>
              <a:ext uri="{FF2B5EF4-FFF2-40B4-BE49-F238E27FC236}">
                <a16:creationId xmlns:a16="http://schemas.microsoft.com/office/drawing/2014/main" id="{4D2C506D-61E9-40D8-A395-9846F0DF606E}"/>
              </a:ext>
            </a:extLst>
          </p:cNvPr>
          <p:cNvSpPr txBox="1"/>
          <p:nvPr/>
        </p:nvSpPr>
        <p:spPr>
          <a:xfrm>
            <a:off x="914400" y="1077343"/>
            <a:ext cx="8004958" cy="1866345"/>
          </a:xfrm>
          <a:prstGeom prst="rect">
            <a:avLst/>
          </a:prstGeom>
          <a:noFill/>
          <a:ln w="38100">
            <a:solidFill>
              <a:schemeClr val="tx2">
                <a:lumMod val="60000"/>
                <a:lumOff val="40000"/>
              </a:schemeClr>
            </a:solidFill>
          </a:ln>
        </p:spPr>
        <p:txBody>
          <a:bodyPr wrap="square">
            <a:spAutoFit/>
          </a:bodyPr>
          <a:lstStyle/>
          <a:p>
            <a:pPr algn="just">
              <a:lnSpc>
                <a:spcPct val="112000"/>
              </a:lnSpc>
              <a:spcAft>
                <a:spcPts val="800"/>
              </a:spcAft>
            </a:pPr>
            <a:r>
              <a:rPr lang="en-US" sz="2400" b="1" dirty="0"/>
              <a:t>Overall objective</a:t>
            </a:r>
            <a:r>
              <a:rPr lang="en-US" sz="1600" b="1" dirty="0"/>
              <a:t>: </a:t>
            </a:r>
            <a:r>
              <a:rPr lang="en-US" sz="2000" dirty="0">
                <a:solidFill>
                  <a:srgbClr val="000000"/>
                </a:solidFill>
                <a:effectLst/>
                <a:uFill>
                  <a:solidFill>
                    <a:srgbClr val="000000"/>
                  </a:solidFill>
                </a:uFill>
                <a:ea typeface="Times New Roman" panose="02020603050405020304" pitchFamily="18" charset="0"/>
              </a:rPr>
              <a:t>The overall objective of the third Project Steering Committee (PSC) is to inform the membership on the progress of implementation since the second PSC, cardinal achievements, emerging issues or challenges and to seek policy and strategic guidance from the PSC members. The specific objectives include the following:</a:t>
            </a:r>
            <a:endParaRPr lang="en-KE" sz="2000" dirty="0">
              <a:solidFill>
                <a:srgbClr val="000000"/>
              </a:solidFill>
              <a:effectLst/>
              <a:uFill>
                <a:solidFill>
                  <a:srgbClr val="000000"/>
                </a:solidFill>
              </a:uFill>
              <a:ea typeface="Calibri" panose="020F0502020204030204" pitchFamily="34" charset="0"/>
            </a:endParaRPr>
          </a:p>
        </p:txBody>
      </p:sp>
      <p:sp>
        <p:nvSpPr>
          <p:cNvPr id="8" name="TextBox 7">
            <a:extLst>
              <a:ext uri="{FF2B5EF4-FFF2-40B4-BE49-F238E27FC236}">
                <a16:creationId xmlns:a16="http://schemas.microsoft.com/office/drawing/2014/main" id="{22903584-F97E-4973-B9E5-054609B34D76}"/>
              </a:ext>
            </a:extLst>
          </p:cNvPr>
          <p:cNvSpPr txBox="1"/>
          <p:nvPr/>
        </p:nvSpPr>
        <p:spPr>
          <a:xfrm>
            <a:off x="462337" y="3048000"/>
            <a:ext cx="8457021" cy="4001288"/>
          </a:xfrm>
          <a:prstGeom prst="rect">
            <a:avLst/>
          </a:prstGeom>
          <a:noFill/>
        </p:spPr>
        <p:txBody>
          <a:bodyPr wrap="square">
            <a:spAutoFit/>
          </a:bodyPr>
          <a:lstStyle/>
          <a:p>
            <a:pPr marL="742950" lvl="1" indent="-285750" algn="just" fontAlgn="base">
              <a:lnSpc>
                <a:spcPct val="112000"/>
              </a:lnSpc>
              <a:spcAft>
                <a:spcPts val="800"/>
              </a:spcAft>
              <a:buFont typeface="+mj-lt"/>
              <a:buAutoNum type="alphaLcPeriod"/>
            </a:pPr>
            <a:r>
              <a:rPr lang="en-US" sz="2000" u="none" strike="noStrike" kern="0" spc="0" dirty="0">
                <a:solidFill>
                  <a:srgbClr val="000000"/>
                </a:solidFill>
                <a:effectLst/>
                <a:uFill>
                  <a:solidFill>
                    <a:srgbClr val="000000"/>
                  </a:solidFill>
                </a:uFill>
                <a:ea typeface="Times New Roman" panose="02020603050405020304" pitchFamily="18" charset="0"/>
              </a:rPr>
              <a:t>To brief the PSC members on progress of implementation of the 2023 – 2024 project work plan, challenges and emerging issues. </a:t>
            </a:r>
            <a:endParaRPr lang="en-KE" sz="2000"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lnSpc>
                <a:spcPct val="112000"/>
              </a:lnSpc>
              <a:spcAft>
                <a:spcPts val="800"/>
              </a:spcAft>
              <a:buFont typeface="+mj-lt"/>
              <a:buAutoNum type="alphaLcPeriod"/>
            </a:pPr>
            <a:r>
              <a:rPr lang="en-US" sz="2000" u="none" strike="noStrike" kern="0" spc="0" dirty="0">
                <a:solidFill>
                  <a:srgbClr val="000000"/>
                </a:solidFill>
                <a:effectLst/>
                <a:uFill>
                  <a:solidFill>
                    <a:srgbClr val="000000"/>
                  </a:solidFill>
                </a:uFill>
                <a:ea typeface="Times New Roman" panose="02020603050405020304" pitchFamily="18" charset="0"/>
              </a:rPr>
              <a:t>To share information project no-cost extension activities and the workplan for 2024 – 2025 extended period. </a:t>
            </a:r>
            <a:endParaRPr lang="en-KE" sz="2000"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lnSpc>
                <a:spcPct val="112000"/>
              </a:lnSpc>
              <a:spcAft>
                <a:spcPts val="800"/>
              </a:spcAft>
              <a:buFont typeface="+mj-lt"/>
              <a:buAutoNum type="alphaLcPeriod"/>
            </a:pPr>
            <a:r>
              <a:rPr lang="en-US" sz="2000" u="none" strike="noStrike" kern="0" spc="0" dirty="0">
                <a:solidFill>
                  <a:srgbClr val="000000"/>
                </a:solidFill>
                <a:effectLst/>
                <a:uFill>
                  <a:solidFill>
                    <a:srgbClr val="000000"/>
                  </a:solidFill>
                </a:uFill>
                <a:ea typeface="Times New Roman" panose="02020603050405020304" pitchFamily="18" charset="0"/>
              </a:rPr>
              <a:t>To review and adopt the recommendations from the 3</a:t>
            </a:r>
            <a:r>
              <a:rPr lang="en-US" sz="2000" u="none" strike="noStrike" kern="0" spc="0" baseline="30000" dirty="0">
                <a:solidFill>
                  <a:srgbClr val="000000"/>
                </a:solidFill>
                <a:effectLst/>
                <a:uFill>
                  <a:solidFill>
                    <a:srgbClr val="000000"/>
                  </a:solidFill>
                </a:uFill>
                <a:ea typeface="Times New Roman" panose="02020603050405020304" pitchFamily="18" charset="0"/>
              </a:rPr>
              <a:t>rd</a:t>
            </a:r>
            <a:r>
              <a:rPr lang="en-US" sz="2000" u="none" strike="noStrike" kern="0" spc="0" dirty="0">
                <a:solidFill>
                  <a:srgbClr val="000000"/>
                </a:solidFill>
                <a:effectLst/>
                <a:uFill>
                  <a:solidFill>
                    <a:srgbClr val="000000"/>
                  </a:solidFill>
                </a:uFill>
                <a:ea typeface="Times New Roman" panose="02020603050405020304" pitchFamily="18" charset="0"/>
              </a:rPr>
              <a:t> Project Technical Committee. </a:t>
            </a:r>
            <a:endParaRPr lang="en-KE" sz="2000"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lnSpc>
                <a:spcPct val="112000"/>
              </a:lnSpc>
              <a:spcAft>
                <a:spcPts val="800"/>
              </a:spcAft>
              <a:buFont typeface="+mj-lt"/>
              <a:buAutoNum type="alphaLcPeriod"/>
            </a:pPr>
            <a:r>
              <a:rPr lang="en-US" sz="2000" u="none" strike="noStrike" kern="0" spc="0" dirty="0">
                <a:solidFill>
                  <a:srgbClr val="000000"/>
                </a:solidFill>
                <a:effectLst/>
                <a:uFill>
                  <a:solidFill>
                    <a:srgbClr val="000000"/>
                  </a:solidFill>
                </a:uFill>
                <a:ea typeface="Times New Roman" panose="02020603050405020304" pitchFamily="18" charset="0"/>
              </a:rPr>
              <a:t>To brief members on project midterm evaluation and exit strategy. </a:t>
            </a:r>
            <a:endParaRPr lang="en-KE" sz="2000"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lnSpc>
                <a:spcPct val="112000"/>
              </a:lnSpc>
              <a:spcAft>
                <a:spcPts val="800"/>
              </a:spcAft>
              <a:buFont typeface="+mj-lt"/>
              <a:buAutoNum type="alphaLcPeriod"/>
            </a:pPr>
            <a:r>
              <a:rPr lang="en-US" sz="2000" u="none" strike="noStrike" kern="0" spc="0" dirty="0">
                <a:solidFill>
                  <a:srgbClr val="000000"/>
                </a:solidFill>
                <a:effectLst/>
                <a:uFill>
                  <a:solidFill>
                    <a:srgbClr val="000000"/>
                  </a:solidFill>
                </a:uFill>
                <a:ea typeface="Times New Roman" panose="02020603050405020304" pitchFamily="18" charset="0"/>
              </a:rPr>
              <a:t>To provide recommendations on strategic direction in project implementations. </a:t>
            </a:r>
            <a:endParaRPr lang="en-KE" sz="2000" u="none" strike="noStrike" kern="0" spc="0" dirty="0">
              <a:solidFill>
                <a:srgbClr val="000000"/>
              </a:solidFill>
              <a:effectLst/>
              <a:uFill>
                <a:solidFill>
                  <a:srgbClr val="000000"/>
                </a:solidFill>
              </a:uFill>
              <a:ea typeface="Calibri" panose="020F0502020204030204" pitchFamily="34" charset="0"/>
            </a:endParaRPr>
          </a:p>
          <a:p>
            <a:pPr lvl="1" algn="just" fontAlgn="base">
              <a:lnSpc>
                <a:spcPct val="112000"/>
              </a:lnSpc>
              <a:spcAft>
                <a:spcPts val="800"/>
              </a:spcAft>
            </a:pPr>
            <a:endParaRPr lang="en-US" sz="1800" u="none" strike="noStrike" kern="0" spc="0" dirty="0">
              <a:solidFill>
                <a:srgbClr val="000000"/>
              </a:solidFill>
              <a:effectLst/>
              <a:uFill>
                <a:solidFill>
                  <a:srgbClr val="000000"/>
                </a:solidFill>
              </a:uFill>
              <a:ea typeface="Times New Roman" panose="02020603050405020304" pitchFamily="18" charset="0"/>
            </a:endParaRPr>
          </a:p>
        </p:txBody>
      </p:sp>
    </p:spTree>
    <p:extLst>
      <p:ext uri="{BB962C8B-B14F-4D97-AF65-F5344CB8AC3E}">
        <p14:creationId xmlns:p14="http://schemas.microsoft.com/office/powerpoint/2010/main" val="188922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AD69F-2641-4878-B3EB-E2BA2938EAF3}"/>
              </a:ext>
            </a:extLst>
          </p:cNvPr>
          <p:cNvSpPr>
            <a:spLocks noGrp="1"/>
          </p:cNvSpPr>
          <p:nvPr>
            <p:ph type="title"/>
          </p:nvPr>
        </p:nvSpPr>
        <p:spPr>
          <a:xfrm>
            <a:off x="767992" y="152400"/>
            <a:ext cx="7918808" cy="609600"/>
          </a:xfrm>
        </p:spPr>
        <p:txBody>
          <a:bodyPr>
            <a:noAutofit/>
          </a:bodyPr>
          <a:lstStyle/>
          <a:p>
            <a:r>
              <a:rPr lang="en-US" sz="3600" b="1" dirty="0">
                <a:solidFill>
                  <a:srgbClr val="00B0F0"/>
                </a:solidFill>
              </a:rPr>
              <a:t>OUTCOMES OF THE MEETING </a:t>
            </a:r>
            <a:endParaRPr lang="en-KE" sz="3600" dirty="0"/>
          </a:p>
        </p:txBody>
      </p:sp>
      <p:sp>
        <p:nvSpPr>
          <p:cNvPr id="5" name="TextBox 4">
            <a:extLst>
              <a:ext uri="{FF2B5EF4-FFF2-40B4-BE49-F238E27FC236}">
                <a16:creationId xmlns:a16="http://schemas.microsoft.com/office/drawing/2014/main" id="{B9EEA9B5-E8AC-460B-82D9-70D3F738A366}"/>
              </a:ext>
            </a:extLst>
          </p:cNvPr>
          <p:cNvSpPr txBox="1"/>
          <p:nvPr/>
        </p:nvSpPr>
        <p:spPr>
          <a:xfrm>
            <a:off x="946230" y="2377206"/>
            <a:ext cx="7918808" cy="1014392"/>
          </a:xfrm>
          <a:prstGeom prst="roundRect">
            <a:avLst/>
          </a:prstGeom>
          <a:solidFill>
            <a:schemeClr val="accent1">
              <a:lumMod val="20000"/>
              <a:lumOff val="80000"/>
            </a:schemeClr>
          </a:solidFill>
        </p:spPr>
        <p:txBody>
          <a:bodyPr wrap="square">
            <a:spAutoFit/>
          </a:bodyPr>
          <a:lstStyle/>
          <a:p>
            <a:pPr>
              <a:lnSpc>
                <a:spcPct val="115000"/>
              </a:lnSpc>
              <a:spcAft>
                <a:spcPts val="1000"/>
              </a:spcAft>
            </a:pPr>
            <a:r>
              <a:rPr lang="en-US" sz="2400" u="none" strike="noStrike" kern="0" spc="0" dirty="0">
                <a:effectLst/>
                <a:ea typeface="Times New Roman" panose="02020603050405020304" pitchFamily="18" charset="0"/>
                <a:cs typeface="Times New Roman" panose="02020603050405020304" pitchFamily="18" charset="0"/>
              </a:rPr>
              <a:t>PSC members sensitized on activities in No-cost extension and associated work plan and budget</a:t>
            </a:r>
            <a:endParaRPr lang="en-KE" sz="2400" u="none" strike="noStrike" kern="0" spc="0" dirty="0">
              <a:effectLst/>
              <a:ea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289DCE40-BDCA-4B75-A11F-DE76CD77B5B6}"/>
              </a:ext>
            </a:extLst>
          </p:cNvPr>
          <p:cNvSpPr txBox="1"/>
          <p:nvPr/>
        </p:nvSpPr>
        <p:spPr>
          <a:xfrm>
            <a:off x="966778" y="3530680"/>
            <a:ext cx="7918808" cy="544476"/>
          </a:xfrm>
          <a:prstGeom prst="roundRect">
            <a:avLst/>
          </a:prstGeom>
          <a:solidFill>
            <a:schemeClr val="accent1">
              <a:lumMod val="20000"/>
              <a:lumOff val="80000"/>
            </a:schemeClr>
          </a:solidFill>
        </p:spPr>
        <p:txBody>
          <a:bodyPr wrap="square">
            <a:spAutoFit/>
          </a:bodyPr>
          <a:lstStyle/>
          <a:p>
            <a:pPr>
              <a:lnSpc>
                <a:spcPct val="115000"/>
              </a:lnSpc>
              <a:spcAft>
                <a:spcPts val="1000"/>
              </a:spcAft>
            </a:pPr>
            <a:r>
              <a:rPr lang="en-US" sz="2400" u="none" strike="noStrike" kern="0" spc="0" dirty="0">
                <a:effectLst/>
                <a:ea typeface="Times New Roman" panose="02020603050405020304" pitchFamily="18" charset="0"/>
                <a:cs typeface="Times New Roman" panose="02020603050405020304" pitchFamily="18" charset="0"/>
              </a:rPr>
              <a:t>Recommendations from third PTC meeting endorsed </a:t>
            </a:r>
            <a:endParaRPr lang="en-KE" sz="2400" u="none" strike="noStrike" kern="0" spc="0" dirty="0">
              <a:effectLst/>
              <a:ea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B95B155C-B0F9-4D21-A0E7-469675693F4A}"/>
              </a:ext>
            </a:extLst>
          </p:cNvPr>
          <p:cNvSpPr txBox="1"/>
          <p:nvPr/>
        </p:nvSpPr>
        <p:spPr>
          <a:xfrm>
            <a:off x="935461" y="5449490"/>
            <a:ext cx="7981442" cy="544476"/>
          </a:xfrm>
          <a:prstGeom prst="roundRect">
            <a:avLst/>
          </a:prstGeom>
          <a:solidFill>
            <a:schemeClr val="accent1">
              <a:lumMod val="20000"/>
              <a:lumOff val="80000"/>
            </a:schemeClr>
          </a:solidFill>
        </p:spPr>
        <p:txBody>
          <a:bodyPr wrap="square">
            <a:spAutoFit/>
          </a:bodyPr>
          <a:lstStyle/>
          <a:p>
            <a:pPr>
              <a:lnSpc>
                <a:spcPct val="115000"/>
              </a:lnSpc>
              <a:spcAft>
                <a:spcPts val="1000"/>
              </a:spcAft>
            </a:pPr>
            <a:r>
              <a:rPr lang="en-US" sz="2400" u="none" strike="noStrike" kern="0" spc="0" dirty="0">
                <a:effectLst/>
                <a:ea typeface="Times New Roman" panose="02020603050405020304" pitchFamily="18" charset="0"/>
                <a:cs typeface="Times New Roman" panose="02020603050405020304" pitchFamily="18" charset="0"/>
              </a:rPr>
              <a:t>PSC members develop strategic recommendations</a:t>
            </a:r>
            <a:endParaRPr lang="en-KE" sz="2400" u="none" strike="noStrike" kern="0" spc="0" dirty="0">
              <a:effectLst/>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D8562446-6CCF-466F-8F13-5CEBA70027CF}"/>
              </a:ext>
            </a:extLst>
          </p:cNvPr>
          <p:cNvSpPr txBox="1"/>
          <p:nvPr/>
        </p:nvSpPr>
        <p:spPr>
          <a:xfrm>
            <a:off x="926555" y="1220763"/>
            <a:ext cx="7938483" cy="1014392"/>
          </a:xfrm>
          <a:prstGeom prst="roundRect">
            <a:avLst/>
          </a:prstGeom>
          <a:solidFill>
            <a:schemeClr val="accent1">
              <a:lumMod val="20000"/>
              <a:lumOff val="80000"/>
            </a:schemeClr>
          </a:solidFill>
        </p:spPr>
        <p:txBody>
          <a:bodyPr wrap="square">
            <a:spAutoFit/>
          </a:bodyPr>
          <a:lstStyle/>
          <a:p>
            <a:pPr lvl="0" fontAlgn="base">
              <a:lnSpc>
                <a:spcPct val="115000"/>
              </a:lnSpc>
              <a:spcAft>
                <a:spcPts val="1000"/>
              </a:spcAft>
            </a:pPr>
            <a:r>
              <a:rPr lang="en-US" sz="2400" u="none" strike="noStrike" kern="0" spc="0" dirty="0">
                <a:effectLst/>
                <a:ea typeface="Times New Roman" panose="02020603050405020304" pitchFamily="18" charset="0"/>
                <a:cs typeface="Times New Roman" panose="02020603050405020304" pitchFamily="18" charset="0"/>
              </a:rPr>
              <a:t>PSC members adequately informed on progress of project implementation, achievements and emerging issues</a:t>
            </a:r>
            <a:endParaRPr lang="en-KE" sz="2400" u="none" strike="noStrike" kern="0" spc="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E3393F6-C12C-2CDF-1B80-02D870E0A05F}"/>
              </a:ext>
            </a:extLst>
          </p:cNvPr>
          <p:cNvSpPr txBox="1"/>
          <p:nvPr/>
        </p:nvSpPr>
        <p:spPr>
          <a:xfrm>
            <a:off x="926555" y="4253625"/>
            <a:ext cx="7981442" cy="1014392"/>
          </a:xfrm>
          <a:prstGeom prst="roundRect">
            <a:avLst/>
          </a:prstGeom>
          <a:solidFill>
            <a:schemeClr val="accent1">
              <a:lumMod val="20000"/>
              <a:lumOff val="80000"/>
            </a:schemeClr>
          </a:solidFill>
        </p:spPr>
        <p:txBody>
          <a:bodyPr wrap="square">
            <a:spAutoFit/>
          </a:bodyPr>
          <a:lstStyle/>
          <a:p>
            <a:pPr lvl="0" fontAlgn="base">
              <a:lnSpc>
                <a:spcPct val="115000"/>
              </a:lnSpc>
              <a:spcAft>
                <a:spcPts val="1000"/>
              </a:spcAft>
            </a:pPr>
            <a:r>
              <a:rPr lang="en-US" sz="2400" u="none" strike="noStrike" kern="0" spc="0" dirty="0">
                <a:effectLst/>
                <a:ea typeface="Times New Roman" panose="02020603050405020304" pitchFamily="18" charset="0"/>
                <a:cs typeface="Times New Roman" panose="02020603050405020304" pitchFamily="18" charset="0"/>
              </a:rPr>
              <a:t>PSC members briefed on outcomes or progress of project midterm evaluation and exit strategy</a:t>
            </a:r>
            <a:endParaRPr lang="en-KE" sz="2400" u="none" strike="noStrike" kern="0" spc="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5306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487362"/>
          </a:xfrm>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a:t>
            </a:r>
          </a:p>
          <a:p>
            <a:pPr algn="ctr">
              <a:defRPr/>
            </a:pPr>
            <a:r>
              <a:rPr lang="en-US" b="1" kern="0" dirty="0">
                <a:solidFill>
                  <a:srgbClr val="F79646"/>
                </a:solidFill>
                <a:latin typeface="Gill Sans MT" pitchFamily="34" charset="0"/>
              </a:rPr>
              <a:t>development of animal resources for Africa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11652</TotalTime>
  <Words>587</Words>
  <Application>Microsoft Office PowerPoint</Application>
  <PresentationFormat>On-screen Show (4:3)</PresentationFormat>
  <Paragraphs>60</Paragraphs>
  <Slides>8</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vt:i4>
      </vt:variant>
    </vt:vector>
  </HeadingPairs>
  <TitlesOfParts>
    <vt:vector size="17" baseType="lpstr">
      <vt:lpstr>Arial</vt:lpstr>
      <vt:lpstr>Bauhaus 93</vt:lpstr>
      <vt:lpstr>Bookman Old Style</vt:lpstr>
      <vt:lpstr>Calibri</vt:lpstr>
      <vt:lpstr>Century Gothic</vt:lpstr>
      <vt:lpstr>Gill Sans MT</vt:lpstr>
      <vt:lpstr>Times New Roman</vt:lpstr>
      <vt:lpstr>Office Theme</vt:lpstr>
      <vt:lpstr>1_Office Theme</vt:lpstr>
      <vt:lpstr>OBJECTIVES OF THE MEETING </vt:lpstr>
      <vt:lpstr>BACKGROUND</vt:lpstr>
      <vt:lpstr>PowerPoint Presentation</vt:lpstr>
      <vt:lpstr>STRUCTURE OF THE PROJECT</vt:lpstr>
      <vt:lpstr>PROJECT STEERING COMMITTEE MEETINGS </vt:lpstr>
      <vt:lpstr>THIRD PROJECT STEERING COMMITTEE MEETING</vt:lpstr>
      <vt:lpstr>OUTCOMES OF THE MEETING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Mohamed Seisay</cp:lastModifiedBy>
  <cp:revision>551</cp:revision>
  <dcterms:created xsi:type="dcterms:W3CDTF">2017-08-17T12:21:51Z</dcterms:created>
  <dcterms:modified xsi:type="dcterms:W3CDTF">2024-09-16T06:45:34Z</dcterms:modified>
</cp:coreProperties>
</file>