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82" r:id="rId2"/>
    <p:sldId id="281" r:id="rId3"/>
    <p:sldId id="264" r:id="rId4"/>
    <p:sldId id="269" r:id="rId5"/>
    <p:sldId id="266" r:id="rId6"/>
    <p:sldId id="270" r:id="rId7"/>
    <p:sldId id="267" r:id="rId8"/>
    <p:sldId id="273" r:id="rId9"/>
    <p:sldId id="268" r:id="rId10"/>
    <p:sldId id="262" r:id="rId11"/>
    <p:sldId id="272" r:id="rId12"/>
    <p:sldId id="275" r:id="rId13"/>
    <p:sldId id="276" r:id="rId14"/>
    <p:sldId id="278" r:id="rId15"/>
    <p:sldId id="277" r:id="rId16"/>
    <p:sldId id="280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 Flower Msuya" initials="DM" lastIdx="6" clrIdx="0">
    <p:extLst>
      <p:ext uri="{19B8F6BF-5375-455C-9EA6-DF929625EA0E}">
        <p15:presenceInfo xmlns:p15="http://schemas.microsoft.com/office/powerpoint/2012/main" userId="7b1804d87e1853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0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6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65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6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4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3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3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4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7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7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6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7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24F72-93FA-4ABB-8085-7DA2E1C8D46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5AE2-4DDD-4201-B149-3661F475C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g">
            <a:extLst>
              <a:ext uri="{FF2B5EF4-FFF2-40B4-BE49-F238E27FC236}">
                <a16:creationId xmlns:a16="http://schemas.microsoft.com/office/drawing/2014/main" id="{4B7D03FD-44E0-409A-0142-04F07A0387C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1567" y="289526"/>
            <a:ext cx="1797580" cy="1747092"/>
          </a:xfrm>
          <a:prstGeom prst="rect">
            <a:avLst/>
          </a:prstGeom>
          <a:ln/>
        </p:spPr>
      </p:pic>
      <p:pic>
        <p:nvPicPr>
          <p:cNvPr id="3" name="image1.jpg">
            <a:extLst>
              <a:ext uri="{FF2B5EF4-FFF2-40B4-BE49-F238E27FC236}">
                <a16:creationId xmlns:a16="http://schemas.microsoft.com/office/drawing/2014/main" id="{28CA4173-CF92-4F49-17A2-58F93FA5467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128230" y="393434"/>
            <a:ext cx="2008837" cy="1816365"/>
          </a:xfrm>
          <a:prstGeom prst="rect">
            <a:avLst/>
          </a:prstGeom>
          <a:ln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26E483-B06E-D94E-6B8A-004885B6AAF6}"/>
              </a:ext>
            </a:extLst>
          </p:cNvPr>
          <p:cNvSpPr txBox="1"/>
          <p:nvPr/>
        </p:nvSpPr>
        <p:spPr>
          <a:xfrm>
            <a:off x="2018219" y="2554894"/>
            <a:ext cx="51075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Progress on Project Implementation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176BC3-3629-46ED-9376-CB38FD774FAA}"/>
              </a:ext>
            </a:extLst>
          </p:cNvPr>
          <p:cNvSpPr txBox="1"/>
          <p:nvPr/>
        </p:nvSpPr>
        <p:spPr>
          <a:xfrm>
            <a:off x="2317916" y="4492515"/>
            <a:ext cx="50319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7-8 October 2024 Mombasa, Kenya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1523C-C272-5F92-6BCF-10BD939C9355}"/>
              </a:ext>
            </a:extLst>
          </p:cNvPr>
          <p:cNvSpPr txBox="1"/>
          <p:nvPr/>
        </p:nvSpPr>
        <p:spPr>
          <a:xfrm>
            <a:off x="1558636" y="393917"/>
            <a:ext cx="61652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Arial" panose="020B0604020202020204" pitchFamily="34" charset="0"/>
              </a:rPr>
              <a:t>THIRD PROJECT TECHNICAL COMMITTEE MEETING ON CONSERVING AQUATIC BIODIVERSITY IN AFRICAN BLUE ECONOMY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5802D2-1B05-21B8-DA36-7C5BF7179B8E}"/>
              </a:ext>
            </a:extLst>
          </p:cNvPr>
          <p:cNvSpPr txBox="1"/>
          <p:nvPr/>
        </p:nvSpPr>
        <p:spPr>
          <a:xfrm>
            <a:off x="-1" y="5304418"/>
            <a:ext cx="9143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Presentation by;</a:t>
            </a:r>
          </a:p>
          <a:p>
            <a:pPr algn="ctr"/>
            <a:r>
              <a:rPr lang="en-US" sz="2400" b="1" dirty="0"/>
              <a:t>Dr. David Charles Simiyu (PhD)</a:t>
            </a:r>
          </a:p>
          <a:p>
            <a:pPr algn="ctr"/>
            <a:r>
              <a:rPr lang="en-US" sz="2400" dirty="0"/>
              <a:t>Lecturer and researcher, University of Dar es Salaam, Tanzania.</a:t>
            </a:r>
          </a:p>
          <a:p>
            <a:pPr algn="ctr"/>
            <a:r>
              <a:rPr lang="en-US" sz="2400" dirty="0"/>
              <a:t>Technical expert at Zanzibar Seaweed Cluster Initiative (</a:t>
            </a:r>
            <a:r>
              <a:rPr lang="en-US" sz="2400" dirty="0" err="1"/>
              <a:t>ZaSCI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000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BEBAF7-A90D-9F37-8FD4-854DF58B013C}"/>
              </a:ext>
            </a:extLst>
          </p:cNvPr>
          <p:cNvSpPr txBox="1"/>
          <p:nvPr/>
        </p:nvSpPr>
        <p:spPr>
          <a:xfrm>
            <a:off x="47386" y="52918"/>
            <a:ext cx="6984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The project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BB28D0C-DF83-C6DB-FB75-F8B867F91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897206"/>
              </p:ext>
            </p:extLst>
          </p:nvPr>
        </p:nvGraphicFramePr>
        <p:xfrm>
          <a:off x="47386" y="811479"/>
          <a:ext cx="9096614" cy="4934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652">
                  <a:extLst>
                    <a:ext uri="{9D8B030D-6E8A-4147-A177-3AD203B41FA5}">
                      <a16:colId xmlns:a16="http://schemas.microsoft.com/office/drawing/2014/main" val="354457660"/>
                    </a:ext>
                  </a:extLst>
                </a:gridCol>
                <a:gridCol w="6980962">
                  <a:extLst>
                    <a:ext uri="{9D8B030D-6E8A-4147-A177-3AD203B41FA5}">
                      <a16:colId xmlns:a16="http://schemas.microsoft.com/office/drawing/2014/main" val="2848996800"/>
                    </a:ext>
                  </a:extLst>
                </a:gridCol>
              </a:tblGrid>
              <a:tr h="1251687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Title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i="0" u="none" strike="noStrike" baseline="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Mainstreaming </a:t>
                      </a: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</a:t>
                      </a:r>
                      <a:r>
                        <a:rPr lang="en-US" sz="2800" b="0" i="0" u="none" strike="noStrike" baseline="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limate and Environment</a:t>
                      </a:r>
                    </a:p>
                    <a:p>
                      <a:pPr algn="l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</a:t>
                      </a:r>
                      <a:r>
                        <a:rPr lang="en-US" sz="2800" b="0" i="0" u="none" strike="noStrike" baseline="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onsiderations in Seaweed Farming in Zanzibar</a:t>
                      </a:r>
                      <a:endParaRPr lang="en-US" sz="2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307955"/>
                  </a:ext>
                </a:extLst>
              </a:tr>
              <a:tr h="481068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JUNE 2024 - MAY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936"/>
                  </a:ext>
                </a:extLst>
              </a:tr>
              <a:tr h="526983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44,000 USD</a:t>
                      </a:r>
                      <a:endParaRPr lang="en-U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8948333"/>
                  </a:ext>
                </a:extLst>
              </a:tr>
              <a:tr h="527969">
                <a:tc rowSpan="2"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Implementor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Zanzibar Seaweed Cluster Initiative (</a:t>
                      </a:r>
                      <a:r>
                        <a:rPr lang="en-US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ZaSCI</a:t>
                      </a: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2175111"/>
                  </a:ext>
                </a:extLst>
              </a:tr>
              <a:tr h="527969">
                <a:tc vMerge="1"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Flower </a:t>
                      </a:r>
                      <a:r>
                        <a:rPr lang="en-US" sz="24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Msuya</a:t>
                      </a:r>
                      <a:r>
                        <a:rPr lang="en-US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Amelia </a:t>
                      </a:r>
                      <a:r>
                        <a:rPr lang="en-US" sz="24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Buriyo</a:t>
                      </a:r>
                      <a:r>
                        <a:rPr lang="en-US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Olivia </a:t>
                      </a:r>
                      <a:r>
                        <a:rPr lang="en-US" sz="24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Kalokora</a:t>
                      </a:r>
                      <a:r>
                        <a:rPr lang="en-US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David Simiyu,  Issa </a:t>
                      </a:r>
                      <a:r>
                        <a:rPr lang="en-US" sz="24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Muharami</a:t>
                      </a:r>
                      <a:r>
                        <a:rPr lang="en-US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Abdalla Hemed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9299697"/>
                  </a:ext>
                </a:extLst>
              </a:tr>
              <a:tr h="527969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Zanzibar (United Republic of Tanzania)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750319"/>
                  </a:ext>
                </a:extLst>
              </a:tr>
              <a:tr h="527969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Funder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AU-AIBAR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289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467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in a body of water&#10;&#10;Description automatically generated">
            <a:extLst>
              <a:ext uri="{FF2B5EF4-FFF2-40B4-BE49-F238E27FC236}">
                <a16:creationId xmlns:a16="http://schemas.microsoft.com/office/drawing/2014/main" id="{81A3413C-E1DA-4B69-C6F1-E20970C90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1"/>
          <a:stretch/>
        </p:blipFill>
        <p:spPr>
          <a:xfrm>
            <a:off x="28853" y="1066726"/>
            <a:ext cx="3774743" cy="5791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913415-669A-2F99-471B-23422E179307}"/>
              </a:ext>
            </a:extLst>
          </p:cNvPr>
          <p:cNvSpPr txBox="1"/>
          <p:nvPr/>
        </p:nvSpPr>
        <p:spPr>
          <a:xfrm>
            <a:off x="162243" y="103424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209096-C4C6-F559-999D-5F3477ABDC86}"/>
              </a:ext>
            </a:extLst>
          </p:cNvPr>
          <p:cNvSpPr txBox="1"/>
          <p:nvPr/>
        </p:nvSpPr>
        <p:spPr>
          <a:xfrm>
            <a:off x="226648" y="670791"/>
            <a:ext cx="5391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Cultivation and usage of Seaweed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9089B-5B45-E99A-3E82-761024D0D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409" y="3427650"/>
            <a:ext cx="4460623" cy="20262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F87C5C-1B5A-D827-AC02-3BD61079CB25}"/>
              </a:ext>
            </a:extLst>
          </p:cNvPr>
          <p:cNvSpPr txBox="1"/>
          <p:nvPr/>
        </p:nvSpPr>
        <p:spPr>
          <a:xfrm>
            <a:off x="6662243" y="5453919"/>
            <a:ext cx="19899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The Nature Conservancy, 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7BBD65-F83D-EE11-3A1A-7EC552E06E83}"/>
              </a:ext>
            </a:extLst>
          </p:cNvPr>
          <p:cNvSpPr txBox="1"/>
          <p:nvPr/>
        </p:nvSpPr>
        <p:spPr>
          <a:xfrm>
            <a:off x="3970568" y="5670552"/>
            <a:ext cx="511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Cultivation:</a:t>
            </a:r>
          </a:p>
          <a:p>
            <a:pPr marL="285750" indent="-285750">
              <a:buFontTx/>
              <a:buChar char="-"/>
            </a:pPr>
            <a:r>
              <a:rPr lang="en-US" dirty="0"/>
              <a:t>Done using </a:t>
            </a:r>
            <a:r>
              <a:rPr lang="en-US" dirty="0">
                <a:solidFill>
                  <a:srgbClr val="FF0000"/>
                </a:solidFill>
              </a:rPr>
              <a:t>nylon ropes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pegs</a:t>
            </a:r>
            <a:r>
              <a:rPr lang="en-US" dirty="0"/>
              <a:t> from nearby trees</a:t>
            </a:r>
          </a:p>
          <a:p>
            <a:pPr marL="285750" indent="-285750">
              <a:buFontTx/>
              <a:buChar char="-"/>
            </a:pPr>
            <a:r>
              <a:rPr lang="en-US" dirty="0"/>
              <a:t>Dominated by female farmers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95777-2BC8-CFBC-4AE5-CCDFF5FA8881}"/>
              </a:ext>
            </a:extLst>
          </p:cNvPr>
          <p:cNvSpPr txBox="1"/>
          <p:nvPr/>
        </p:nvSpPr>
        <p:spPr>
          <a:xfrm>
            <a:off x="2592435" y="6569975"/>
            <a:ext cx="1131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©Issa </a:t>
            </a:r>
            <a:r>
              <a:rPr lang="en-US" sz="1100" dirty="0" err="1"/>
              <a:t>Muharami</a:t>
            </a:r>
            <a:endParaRPr lang="en-US" sz="11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C71F86-9B27-4700-2738-001E49405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409" y="1232006"/>
            <a:ext cx="4286812" cy="20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C1AD8F-0BA0-6386-BEB2-563F6E6BD918}"/>
              </a:ext>
            </a:extLst>
          </p:cNvPr>
          <p:cNvSpPr txBox="1"/>
          <p:nvPr/>
        </p:nvSpPr>
        <p:spPr>
          <a:xfrm>
            <a:off x="4365409" y="3027257"/>
            <a:ext cx="1131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©F.E. </a:t>
            </a:r>
            <a:r>
              <a:rPr lang="en-US" sz="1100" dirty="0" err="1"/>
              <a:t>Msuya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3445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EAE3C-F256-D6BB-836A-AF2CCEC20CA9}"/>
              </a:ext>
            </a:extLst>
          </p:cNvPr>
          <p:cNvSpPr txBox="1"/>
          <p:nvPr/>
        </p:nvSpPr>
        <p:spPr>
          <a:xfrm>
            <a:off x="162243" y="103424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D5F3E7-1D2E-DAA3-6CB1-DE34F8884834}"/>
              </a:ext>
            </a:extLst>
          </p:cNvPr>
          <p:cNvSpPr txBox="1"/>
          <p:nvPr/>
        </p:nvSpPr>
        <p:spPr>
          <a:xfrm>
            <a:off x="226648" y="670791"/>
            <a:ext cx="3833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Application of seaweeds</a:t>
            </a:r>
          </a:p>
        </p:txBody>
      </p:sp>
      <p:pic>
        <p:nvPicPr>
          <p:cNvPr id="5" name="Picture 4" descr="Applications of Seaweed - Lifeasible">
            <a:extLst>
              <a:ext uri="{FF2B5EF4-FFF2-40B4-BE49-F238E27FC236}">
                <a16:creationId xmlns:a16="http://schemas.microsoft.com/office/drawing/2014/main" id="{8704BB0B-C248-90AB-2421-CFCA52F391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7"/>
          <a:stretch/>
        </p:blipFill>
        <p:spPr bwMode="auto">
          <a:xfrm>
            <a:off x="1329339" y="1194011"/>
            <a:ext cx="6845596" cy="51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60ECC8-160D-8DDC-EC4C-5FD5DE40CDBD}"/>
              </a:ext>
            </a:extLst>
          </p:cNvPr>
          <p:cNvSpPr txBox="1"/>
          <p:nvPr/>
        </p:nvSpPr>
        <p:spPr>
          <a:xfrm>
            <a:off x="5644965" y="6492966"/>
            <a:ext cx="3298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https://www.lifeasible.com/applications-of-seaweed/</a:t>
            </a:r>
          </a:p>
        </p:txBody>
      </p:sp>
    </p:spTree>
    <p:extLst>
      <p:ext uri="{BB962C8B-B14F-4D97-AF65-F5344CB8AC3E}">
        <p14:creationId xmlns:p14="http://schemas.microsoft.com/office/powerpoint/2010/main" val="22821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0166BE9-B0F9-D36D-382B-B9E61E9B291F}"/>
              </a:ext>
            </a:extLst>
          </p:cNvPr>
          <p:cNvGrpSpPr/>
          <p:nvPr/>
        </p:nvGrpSpPr>
        <p:grpSpPr>
          <a:xfrm>
            <a:off x="0" y="1148419"/>
            <a:ext cx="8675274" cy="5067964"/>
            <a:chOff x="0" y="1148419"/>
            <a:chExt cx="5939426" cy="374631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BB668BB-5DF1-A2D1-4849-8FD0BB80C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48419"/>
              <a:ext cx="5939426" cy="3308664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0BCDA39-255E-2774-ABEC-BAFC829DAC18}"/>
                </a:ext>
              </a:extLst>
            </p:cNvPr>
            <p:cNvSpPr/>
            <p:nvPr/>
          </p:nvSpPr>
          <p:spPr>
            <a:xfrm>
              <a:off x="3211928" y="4095590"/>
              <a:ext cx="637774" cy="38454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EAAA8C4-1860-CAE5-B9BF-0B05FE5020D6}"/>
                </a:ext>
              </a:extLst>
            </p:cNvPr>
            <p:cNvCxnSpPr>
              <a:stCxn id="12" idx="4"/>
            </p:cNvCxnSpPr>
            <p:nvPr/>
          </p:nvCxnSpPr>
          <p:spPr>
            <a:xfrm flipH="1">
              <a:off x="2935301" y="4480135"/>
              <a:ext cx="595514" cy="414594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29D0137-8059-1153-5A7E-C55D258DB358}"/>
              </a:ext>
            </a:extLst>
          </p:cNvPr>
          <p:cNvSpPr txBox="1"/>
          <p:nvPr/>
        </p:nvSpPr>
        <p:spPr>
          <a:xfrm>
            <a:off x="2823450" y="6165565"/>
            <a:ext cx="3293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&gt;90% of Tanzania’s seaweeds are cultivated in </a:t>
            </a:r>
            <a:r>
              <a:rPr lang="en-US" sz="2000" dirty="0">
                <a:solidFill>
                  <a:srgbClr val="FF0000"/>
                </a:solidFill>
              </a:rPr>
              <a:t>Zanzibar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C32495-1DAF-1ED2-E7AC-68B790340461}"/>
              </a:ext>
            </a:extLst>
          </p:cNvPr>
          <p:cNvSpPr txBox="1"/>
          <p:nvPr/>
        </p:nvSpPr>
        <p:spPr>
          <a:xfrm>
            <a:off x="162243" y="138578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C93D3C-7F59-48C4-1284-F995E14A0DAA}"/>
              </a:ext>
            </a:extLst>
          </p:cNvPr>
          <p:cNvSpPr txBox="1"/>
          <p:nvPr/>
        </p:nvSpPr>
        <p:spPr>
          <a:xfrm>
            <a:off x="162243" y="1057490"/>
            <a:ext cx="27403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Seaweed Producing countries</a:t>
            </a:r>
            <a:r>
              <a:rPr lang="en-US" dirty="0"/>
              <a:t>. (FAO, 2019)</a:t>
            </a:r>
          </a:p>
          <a:p>
            <a:endParaRPr lang="en-US" sz="1200" i="1" dirty="0"/>
          </a:p>
          <a:p>
            <a:r>
              <a:rPr lang="en-US" sz="1200" i="1" dirty="0"/>
              <a:t>Map adapted from Zhang et al. 2022. Food Production, Processing and Nutrition</a:t>
            </a:r>
          </a:p>
        </p:txBody>
      </p:sp>
    </p:spTree>
    <p:extLst>
      <p:ext uri="{BB962C8B-B14F-4D97-AF65-F5344CB8AC3E}">
        <p14:creationId xmlns:p14="http://schemas.microsoft.com/office/powerpoint/2010/main" val="382278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map of Tanzania with the visited sites. | Download Scientific Diagram">
            <a:extLst>
              <a:ext uri="{FF2B5EF4-FFF2-40B4-BE49-F238E27FC236}">
                <a16:creationId xmlns:a16="http://schemas.microsoft.com/office/drawing/2014/main" id="{6ABDC273-7F30-90A0-905F-C81D9231C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693" y="690742"/>
            <a:ext cx="6240920" cy="588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F35B07-B189-34DA-D2FD-68A7024E52F4}"/>
              </a:ext>
            </a:extLst>
          </p:cNvPr>
          <p:cNvSpPr txBox="1"/>
          <p:nvPr/>
        </p:nvSpPr>
        <p:spPr>
          <a:xfrm>
            <a:off x="4493675" y="6512407"/>
            <a:ext cx="3413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Matoju</a:t>
            </a:r>
            <a:r>
              <a:rPr lang="en-US" sz="1400" dirty="0"/>
              <a:t> et al. 2022. </a:t>
            </a:r>
            <a:r>
              <a:rPr lang="en-US" sz="1400" i="1" dirty="0"/>
              <a:t>Applied Phycology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5D0859-FED2-D311-5B85-CD06DD0CAA3E}"/>
              </a:ext>
            </a:extLst>
          </p:cNvPr>
          <p:cNvSpPr txBox="1"/>
          <p:nvPr/>
        </p:nvSpPr>
        <p:spPr>
          <a:xfrm>
            <a:off x="0" y="0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 </a:t>
            </a:r>
          </a:p>
        </p:txBody>
      </p:sp>
    </p:spTree>
    <p:extLst>
      <p:ext uri="{BB962C8B-B14F-4D97-AF65-F5344CB8AC3E}">
        <p14:creationId xmlns:p14="http://schemas.microsoft.com/office/powerpoint/2010/main" val="394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FA7642-2ADF-E99B-E9E8-F80CBC163CA8}"/>
              </a:ext>
            </a:extLst>
          </p:cNvPr>
          <p:cNvGrpSpPr/>
          <p:nvPr/>
        </p:nvGrpSpPr>
        <p:grpSpPr>
          <a:xfrm>
            <a:off x="92210" y="1188937"/>
            <a:ext cx="4479790" cy="3078800"/>
            <a:chOff x="4275759" y="946300"/>
            <a:chExt cx="4637720" cy="2647977"/>
          </a:xfrm>
        </p:grpSpPr>
        <p:pic>
          <p:nvPicPr>
            <p:cNvPr id="1026" name="Picture 2" descr="Seaweed production in Tanzania, 1990-2018. | Download Scientific Diagram">
              <a:extLst>
                <a:ext uri="{FF2B5EF4-FFF2-40B4-BE49-F238E27FC236}">
                  <a16:creationId xmlns:a16="http://schemas.microsoft.com/office/drawing/2014/main" id="{D9488FEF-F0CB-D49F-9786-C0909A306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759" y="946300"/>
              <a:ext cx="4572000" cy="264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0EF6E43-6FD7-31C1-47E5-D92BF69CE669}"/>
                </a:ext>
              </a:extLst>
            </p:cNvPr>
            <p:cNvCxnSpPr/>
            <p:nvPr/>
          </p:nvCxnSpPr>
          <p:spPr>
            <a:xfrm flipV="1">
              <a:off x="5038970" y="1867220"/>
              <a:ext cx="3874509" cy="1146926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CE0139C-A805-6195-4F96-F22E4B1F775E}"/>
              </a:ext>
            </a:extLst>
          </p:cNvPr>
          <p:cNvSpPr txBox="1"/>
          <p:nvPr/>
        </p:nvSpPr>
        <p:spPr>
          <a:xfrm>
            <a:off x="612954" y="4267737"/>
            <a:ext cx="37267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Production of seaweeds in Zanzibar. </a:t>
            </a:r>
          </a:p>
          <a:p>
            <a:r>
              <a:rPr lang="en-US" sz="1200" dirty="0" err="1"/>
              <a:t>Ndawala</a:t>
            </a:r>
            <a:r>
              <a:rPr lang="en-US" sz="1200" dirty="0"/>
              <a:t> et al. 2021. </a:t>
            </a:r>
            <a:r>
              <a:rPr lang="en-US" sz="1200" b="0" i="1" u="none" strike="noStrike" dirty="0">
                <a:effectLst/>
                <a:latin typeface="ElsevierSans"/>
              </a:rPr>
              <a:t>Environmental Challenges</a:t>
            </a:r>
            <a:endParaRPr lang="en-US" sz="1200" i="1" dirty="0"/>
          </a:p>
        </p:txBody>
      </p:sp>
      <p:pic>
        <p:nvPicPr>
          <p:cNvPr id="2" name="Picture 1" descr="A graph showing the growth of a market&#10;&#10;Description automatically generated">
            <a:extLst>
              <a:ext uri="{FF2B5EF4-FFF2-40B4-BE49-F238E27FC236}">
                <a16:creationId xmlns:a16="http://schemas.microsoft.com/office/drawing/2014/main" id="{EDDA4426-FCB6-E007-ADCD-6E469B7C1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7"/>
          <a:stretch/>
        </p:blipFill>
        <p:spPr>
          <a:xfrm>
            <a:off x="4635484" y="1073338"/>
            <a:ext cx="4339709" cy="2519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10A78B-9A85-90E3-9CC7-56E0528A97F6}"/>
              </a:ext>
            </a:extLst>
          </p:cNvPr>
          <p:cNvSpPr txBox="1"/>
          <p:nvPr/>
        </p:nvSpPr>
        <p:spPr>
          <a:xfrm>
            <a:off x="162243" y="138578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B237F4-1EBF-CC1A-3C2D-4E7464ADA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54" y="5123059"/>
            <a:ext cx="5385150" cy="14608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A1BB98-6195-7DD3-2F7F-C5E076EE698B}"/>
              </a:ext>
            </a:extLst>
          </p:cNvPr>
          <p:cNvSpPr txBox="1"/>
          <p:nvPr/>
        </p:nvSpPr>
        <p:spPr>
          <a:xfrm>
            <a:off x="6412800" y="4267736"/>
            <a:ext cx="21752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Pressure on marine environment and ecosystem</a:t>
            </a: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55A81F96-7201-1828-71C8-69AF9ACDFFA4}"/>
              </a:ext>
            </a:extLst>
          </p:cNvPr>
          <p:cNvSpPr/>
          <p:nvPr/>
        </p:nvSpPr>
        <p:spPr>
          <a:xfrm>
            <a:off x="8366553" y="4455755"/>
            <a:ext cx="316589" cy="113305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3994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A4E2F17-CFEF-DD49-9575-8CAA13341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03"/>
          <a:stretch/>
        </p:blipFill>
        <p:spPr>
          <a:xfrm>
            <a:off x="3744897" y="754118"/>
            <a:ext cx="4732835" cy="5861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60BB45-9AE0-F8D7-A7D2-5F3BAC48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130" r="34983" b="40549"/>
          <a:stretch/>
        </p:blipFill>
        <p:spPr>
          <a:xfrm>
            <a:off x="6582582" y="2969079"/>
            <a:ext cx="2396928" cy="128030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F692621-FED2-DCBD-147B-6DAA35788271}"/>
              </a:ext>
            </a:extLst>
          </p:cNvPr>
          <p:cNvSpPr txBox="1"/>
          <p:nvPr/>
        </p:nvSpPr>
        <p:spPr>
          <a:xfrm>
            <a:off x="6978430" y="6615711"/>
            <a:ext cx="1995038" cy="286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https://gfw.global/3MSTiK6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E83896-241C-874C-DAAC-25975D3E6651}"/>
              </a:ext>
            </a:extLst>
          </p:cNvPr>
          <p:cNvSpPr txBox="1"/>
          <p:nvPr/>
        </p:nvSpPr>
        <p:spPr>
          <a:xfrm>
            <a:off x="368834" y="922084"/>
            <a:ext cx="32887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Seaweed farming threats</a:t>
            </a: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Increased cutting of trees including mangroves for pegs.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Increased plastic wastes from seaweed farming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Climate change impacts (diseases, low biomass)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4AE64-D007-5FCE-0CC8-04BEE4CF1398}"/>
              </a:ext>
            </a:extLst>
          </p:cNvPr>
          <p:cNvSpPr txBox="1"/>
          <p:nvPr/>
        </p:nvSpPr>
        <p:spPr>
          <a:xfrm>
            <a:off x="162243" y="80058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440452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7C8BF7-70AF-B2E3-F2EF-DE25151F0691}"/>
              </a:ext>
            </a:extLst>
          </p:cNvPr>
          <p:cNvSpPr txBox="1"/>
          <p:nvPr/>
        </p:nvSpPr>
        <p:spPr>
          <a:xfrm>
            <a:off x="0" y="77106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Objectives of the project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F334B-0C3A-3600-E4A0-69CC9AC832AF}"/>
              </a:ext>
            </a:extLst>
          </p:cNvPr>
          <p:cNvSpPr txBox="1"/>
          <p:nvPr/>
        </p:nvSpPr>
        <p:spPr>
          <a:xfrm>
            <a:off x="145997" y="691563"/>
            <a:ext cx="8890426" cy="6136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objective: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promote environmental protection strategies among seaweed farming communities in Zanzibar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 objectives: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Characterize the current and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 environmental threats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caused by seaweed farming in Zanzibar.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and demonstrate to seaweed farmers the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waste management strategies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during farming and harvesting of seaweeds.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sustainable harvesting methods of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coastal forests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environmentally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friendly seaweeds farming practices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land-based tree nurseries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near seaweed farming villages in Zanzibar.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82D554-9E11-B19F-5921-3A53AB927BC3}"/>
              </a:ext>
            </a:extLst>
          </p:cNvPr>
          <p:cNvSpPr/>
          <p:nvPr/>
        </p:nvSpPr>
        <p:spPr>
          <a:xfrm>
            <a:off x="145997" y="2820041"/>
            <a:ext cx="8890426" cy="922084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8B16FF-F09D-959B-F108-18EBE53B49C1}"/>
              </a:ext>
            </a:extLst>
          </p:cNvPr>
          <p:cNvSpPr/>
          <p:nvPr/>
        </p:nvSpPr>
        <p:spPr>
          <a:xfrm>
            <a:off x="145997" y="4816459"/>
            <a:ext cx="8890426" cy="922084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4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4874786D-17ED-37C2-2161-0F2323932312}"/>
              </a:ext>
            </a:extLst>
          </p:cNvPr>
          <p:cNvGrpSpPr/>
          <p:nvPr/>
        </p:nvGrpSpPr>
        <p:grpSpPr>
          <a:xfrm>
            <a:off x="3744897" y="729555"/>
            <a:ext cx="5544355" cy="5886156"/>
            <a:chOff x="231819" y="595261"/>
            <a:chExt cx="5544355" cy="588615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A0626D1-ECDB-D8ED-DDD7-F26AEF382815}"/>
                </a:ext>
              </a:extLst>
            </p:cNvPr>
            <p:cNvGrpSpPr/>
            <p:nvPr/>
          </p:nvGrpSpPr>
          <p:grpSpPr>
            <a:xfrm>
              <a:off x="231819" y="595261"/>
              <a:ext cx="5544355" cy="5886156"/>
              <a:chOff x="1" y="-28739"/>
              <a:chExt cx="5763296" cy="688673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BC8939-298B-D4C4-0656-7F7FE890269E}"/>
                  </a:ext>
                </a:extLst>
              </p:cNvPr>
              <p:cNvGrpSpPr/>
              <p:nvPr/>
            </p:nvGrpSpPr>
            <p:grpSpPr>
              <a:xfrm>
                <a:off x="1" y="0"/>
                <a:ext cx="4919730" cy="6858000"/>
                <a:chOff x="1" y="0"/>
                <a:chExt cx="4919730" cy="6858000"/>
              </a:xfrm>
            </p:grpSpPr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1E742122-A3FD-3F02-E871-959B8F514C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r="1703"/>
                <a:stretch/>
              </p:blipFill>
              <p:spPr>
                <a:xfrm>
                  <a:off x="1" y="0"/>
                  <a:ext cx="4919730" cy="6858000"/>
                </a:xfrm>
                <a:prstGeom prst="rect">
                  <a:avLst/>
                </a:prstGeom>
              </p:spPr>
            </p:pic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F9814108-EA70-795A-43B3-2D8ACE7A890A}"/>
                    </a:ext>
                  </a:extLst>
                </p:cNvPr>
                <p:cNvSpPr/>
                <p:nvPr/>
              </p:nvSpPr>
              <p:spPr>
                <a:xfrm>
                  <a:off x="1848119" y="5834128"/>
                  <a:ext cx="109470" cy="103031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0CDDDC96-3D9F-763B-1A99-8C71DEF77570}"/>
                    </a:ext>
                  </a:extLst>
                </p:cNvPr>
                <p:cNvSpPr/>
                <p:nvPr/>
              </p:nvSpPr>
              <p:spPr>
                <a:xfrm>
                  <a:off x="2328925" y="4726539"/>
                  <a:ext cx="109470" cy="103031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0ED79DB8-D779-D69F-EE0A-8883B402D2B6}"/>
                    </a:ext>
                  </a:extLst>
                </p:cNvPr>
                <p:cNvSpPr/>
                <p:nvPr/>
              </p:nvSpPr>
              <p:spPr>
                <a:xfrm>
                  <a:off x="2142187" y="4131971"/>
                  <a:ext cx="109470" cy="103031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04BC5A33-3D19-491E-7328-0D417AA26741}"/>
                    </a:ext>
                  </a:extLst>
                </p:cNvPr>
                <p:cNvSpPr/>
                <p:nvPr/>
              </p:nvSpPr>
              <p:spPr>
                <a:xfrm>
                  <a:off x="2964288" y="5937159"/>
                  <a:ext cx="109470" cy="103031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A72A2FA-4D1C-03BF-5E2E-22D90A5CC742}"/>
                    </a:ext>
                  </a:extLst>
                </p:cNvPr>
                <p:cNvSpPr/>
                <p:nvPr/>
              </p:nvSpPr>
              <p:spPr>
                <a:xfrm>
                  <a:off x="2502492" y="6153953"/>
                  <a:ext cx="109470" cy="103031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BD2C4F9-ECE3-9635-9ABE-97347744A690}"/>
                    </a:ext>
                  </a:extLst>
                </p:cNvPr>
                <p:cNvSpPr txBox="1"/>
                <p:nvPr/>
              </p:nvSpPr>
              <p:spPr>
                <a:xfrm>
                  <a:off x="2225898" y="4023155"/>
                  <a:ext cx="1556275" cy="3600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Pwani</a:t>
                  </a:r>
                  <a:r>
                    <a:rPr lang="en-US" sz="1400" dirty="0"/>
                    <a:t> </a:t>
                  </a:r>
                  <a:r>
                    <a:rPr lang="en-US" sz="1400" dirty="0" err="1"/>
                    <a:t>Mchangani</a:t>
                  </a:r>
                  <a:endParaRPr lang="en-US" sz="1400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A2FE30B-8DF0-0379-2615-5138BF3DA86A}"/>
                    </a:ext>
                  </a:extLst>
                </p:cNvPr>
                <p:cNvSpPr txBox="1"/>
                <p:nvPr/>
              </p:nvSpPr>
              <p:spPr>
                <a:xfrm>
                  <a:off x="2406200" y="4615170"/>
                  <a:ext cx="81351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Pongwe</a:t>
                  </a:r>
                  <a:endParaRPr lang="en-US" sz="1400" dirty="0"/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CBE8127-C571-525D-F040-DADF7E9F677A}"/>
                    </a:ext>
                  </a:extLst>
                </p:cNvPr>
                <p:cNvSpPr txBox="1"/>
                <p:nvPr/>
              </p:nvSpPr>
              <p:spPr>
                <a:xfrm>
                  <a:off x="3009361" y="5834785"/>
                  <a:ext cx="148321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Paje</a:t>
                  </a:r>
                  <a:endParaRPr lang="en-US" sz="1400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575373C-FC87-5487-BCEA-D87F8CFE6C73}"/>
                    </a:ext>
                  </a:extLst>
                </p:cNvPr>
                <p:cNvSpPr txBox="1"/>
                <p:nvPr/>
              </p:nvSpPr>
              <p:spPr>
                <a:xfrm>
                  <a:off x="2493443" y="6161951"/>
                  <a:ext cx="100700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Muungoni</a:t>
                  </a:r>
                  <a:endParaRPr lang="en-US" sz="1400" dirty="0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4965835-B148-3596-401F-C879908D2EB2}"/>
                    </a:ext>
                  </a:extLst>
                </p:cNvPr>
                <p:cNvSpPr txBox="1"/>
                <p:nvPr/>
              </p:nvSpPr>
              <p:spPr>
                <a:xfrm>
                  <a:off x="1119779" y="5732413"/>
                  <a:ext cx="773963" cy="3600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Bweleo</a:t>
                  </a:r>
                  <a:endParaRPr lang="en-US" sz="1400" dirty="0"/>
                </a:p>
              </p:txBody>
            </p:sp>
          </p:grp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9D4D21A-4ED2-8AFB-9089-4C74B6199D34}"/>
                  </a:ext>
                </a:extLst>
              </p:cNvPr>
              <p:cNvSpPr/>
              <p:nvPr/>
            </p:nvSpPr>
            <p:spPr>
              <a:xfrm>
                <a:off x="3584771" y="12948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28E9F7E-5DBF-62CC-65BD-BB43F070D190}"/>
                  </a:ext>
                </a:extLst>
              </p:cNvPr>
              <p:cNvSpPr txBox="1"/>
              <p:nvPr/>
            </p:nvSpPr>
            <p:spPr>
              <a:xfrm>
                <a:off x="2691920" y="-28739"/>
                <a:ext cx="10902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Makangale</a:t>
                </a:r>
                <a:endParaRPr lang="en-US" sz="14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C724DC-0025-2AA4-E2F4-673271C12B91}"/>
                  </a:ext>
                </a:extLst>
              </p:cNvPr>
              <p:cNvSpPr txBox="1"/>
              <p:nvPr/>
            </p:nvSpPr>
            <p:spPr>
              <a:xfrm>
                <a:off x="4398133" y="328236"/>
                <a:ext cx="10431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Micheweni</a:t>
                </a:r>
                <a:endParaRPr lang="en-US" sz="1400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DBEBA44-6B4A-CBDD-5361-8F8D407FCFBB}"/>
                  </a:ext>
                </a:extLst>
              </p:cNvPr>
              <p:cNvSpPr/>
              <p:nvPr/>
            </p:nvSpPr>
            <p:spPr>
              <a:xfrm>
                <a:off x="4356277" y="391971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2EE189C-7FD1-D4C2-3E03-2BCB94774A04}"/>
                  </a:ext>
                </a:extLst>
              </p:cNvPr>
              <p:cNvSpPr/>
              <p:nvPr/>
            </p:nvSpPr>
            <p:spPr>
              <a:xfrm>
                <a:off x="4356277" y="179292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C14EDB-4E4B-C176-6A14-8427F037B993}"/>
                  </a:ext>
                </a:extLst>
              </p:cNvPr>
              <p:cNvSpPr txBox="1"/>
              <p:nvPr/>
            </p:nvSpPr>
            <p:spPr>
              <a:xfrm>
                <a:off x="4378818" y="-23947"/>
                <a:ext cx="13844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Kiuyu</a:t>
                </a:r>
                <a:r>
                  <a:rPr lang="en-US" sz="1400" dirty="0"/>
                  <a:t> </a:t>
                </a:r>
                <a:r>
                  <a:rPr lang="en-US" sz="1400" dirty="0" err="1"/>
                  <a:t>Mbuyuni</a:t>
                </a:r>
                <a:endParaRPr lang="en-US" sz="1400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07075A9-6403-5CB3-5537-0C731B29CCBE}"/>
                  </a:ext>
                </a:extLst>
              </p:cNvPr>
              <p:cNvSpPr/>
              <p:nvPr/>
            </p:nvSpPr>
            <p:spPr>
              <a:xfrm>
                <a:off x="3957033" y="142819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00F946F-BFF3-52B8-C436-A10A79F1470D}"/>
                  </a:ext>
                </a:extLst>
              </p:cNvPr>
              <p:cNvSpPr txBox="1"/>
              <p:nvPr/>
            </p:nvSpPr>
            <p:spPr>
              <a:xfrm>
                <a:off x="3639506" y="162767"/>
                <a:ext cx="798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Tumbe</a:t>
                </a:r>
                <a:endParaRPr lang="en-US" sz="1400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06BBAF7-C882-713B-B76F-CC69C6E577BE}"/>
                  </a:ext>
                </a:extLst>
              </p:cNvPr>
              <p:cNvSpPr/>
              <p:nvPr/>
            </p:nvSpPr>
            <p:spPr>
              <a:xfrm>
                <a:off x="3339918" y="636013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35C082-D8B9-32C8-C8C8-DBEE4292F693}"/>
                  </a:ext>
                </a:extLst>
              </p:cNvPr>
              <p:cNvSpPr txBox="1"/>
              <p:nvPr/>
            </p:nvSpPr>
            <p:spPr>
              <a:xfrm>
                <a:off x="2779226" y="544849"/>
                <a:ext cx="7340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Fundo Island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5AB1C02-0A38-21F0-B12D-930677D3A554}"/>
                  </a:ext>
                </a:extLst>
              </p:cNvPr>
              <p:cNvSpPr/>
              <p:nvPr/>
            </p:nvSpPr>
            <p:spPr>
              <a:xfrm>
                <a:off x="3390974" y="2261635"/>
                <a:ext cx="109470" cy="1030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A185F43-2A34-95F9-7DB2-D0593E0CE7BF}"/>
                  </a:ext>
                </a:extLst>
              </p:cNvPr>
              <p:cNvSpPr txBox="1"/>
              <p:nvPr/>
            </p:nvSpPr>
            <p:spPr>
              <a:xfrm>
                <a:off x="3381775" y="2234504"/>
                <a:ext cx="9369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/>
                  <a:t>Chokocho</a:t>
                </a:r>
                <a:endParaRPr lang="en-US" sz="1400" dirty="0"/>
              </a:p>
            </p:txBody>
          </p:sp>
        </p:grp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68AA2FC-0AC2-215C-CE26-D66DFC1CE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5130" r="34983" b="40549"/>
            <a:stretch/>
          </p:blipFill>
          <p:spPr>
            <a:xfrm>
              <a:off x="3069504" y="2834785"/>
              <a:ext cx="2396928" cy="1280307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46E87EB-5EF6-3CF9-863B-F8168155897B}"/>
              </a:ext>
            </a:extLst>
          </p:cNvPr>
          <p:cNvSpPr txBox="1"/>
          <p:nvPr/>
        </p:nvSpPr>
        <p:spPr>
          <a:xfrm>
            <a:off x="6978430" y="6615711"/>
            <a:ext cx="1995038" cy="286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https://gfw.global/3MSTiK6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BF7A4FF-57FB-F91F-77EA-9CED97C1F9CC}"/>
              </a:ext>
            </a:extLst>
          </p:cNvPr>
          <p:cNvSpPr/>
          <p:nvPr/>
        </p:nvSpPr>
        <p:spPr>
          <a:xfrm>
            <a:off x="7701935" y="5212563"/>
            <a:ext cx="116264" cy="132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468663-CEEF-8EB3-0085-EB07690168AF}"/>
              </a:ext>
            </a:extLst>
          </p:cNvPr>
          <p:cNvSpPr txBox="1"/>
          <p:nvPr/>
        </p:nvSpPr>
        <p:spPr>
          <a:xfrm>
            <a:off x="7792098" y="5092503"/>
            <a:ext cx="1497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Villages visited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DAA8D4-1BDD-856C-CC93-7E19EB3BB836}"/>
              </a:ext>
            </a:extLst>
          </p:cNvPr>
          <p:cNvSpPr txBox="1"/>
          <p:nvPr/>
        </p:nvSpPr>
        <p:spPr>
          <a:xfrm>
            <a:off x="194529" y="36721"/>
            <a:ext cx="702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Activities conducted and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5EEF6-26BE-7A8B-1378-4A008EE00F07}"/>
              </a:ext>
            </a:extLst>
          </p:cNvPr>
          <p:cNvSpPr txBox="1"/>
          <p:nvPr/>
        </p:nvSpPr>
        <p:spPr>
          <a:xfrm>
            <a:off x="-6659" y="4164903"/>
            <a:ext cx="38712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Eleven</a:t>
            </a:r>
            <a:r>
              <a:rPr lang="en-US" sz="2400" dirty="0"/>
              <a:t> villages/</a:t>
            </a:r>
            <a:r>
              <a:rPr lang="en-US" sz="2400" dirty="0" err="1"/>
              <a:t>shehia</a:t>
            </a:r>
            <a:r>
              <a:rPr lang="en-US" sz="2400" dirty="0"/>
              <a:t> were visited in both Unguja and Pemba islands.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A total of </a:t>
            </a:r>
            <a:r>
              <a:rPr lang="en-US" sz="2400" dirty="0">
                <a:solidFill>
                  <a:srgbClr val="FF0000"/>
                </a:solidFill>
              </a:rPr>
              <a:t>280</a:t>
            </a:r>
            <a:r>
              <a:rPr lang="en-US" sz="2400" dirty="0"/>
              <a:t> respondents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1DCBD-2937-ABA2-C5B5-6A5ED50EF4E4}"/>
              </a:ext>
            </a:extLst>
          </p:cNvPr>
          <p:cNvSpPr txBox="1"/>
          <p:nvPr/>
        </p:nvSpPr>
        <p:spPr>
          <a:xfrm>
            <a:off x="2496" y="809215"/>
            <a:ext cx="3574183" cy="2808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Characterizing the 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environmental threats caused by seaweed farming in Zanzibar.</a:t>
            </a:r>
            <a:endParaRPr lang="en-US" sz="24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46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06AA51-F92C-2C89-4E64-AA8DDCCCCA1C}"/>
              </a:ext>
            </a:extLst>
          </p:cNvPr>
          <p:cNvSpPr txBox="1"/>
          <p:nvPr/>
        </p:nvSpPr>
        <p:spPr>
          <a:xfrm>
            <a:off x="194529" y="5124229"/>
            <a:ext cx="88135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Most farmers </a:t>
            </a:r>
            <a:r>
              <a:rPr lang="en-US" sz="2400" dirty="0">
                <a:solidFill>
                  <a:srgbClr val="FF0000"/>
                </a:solidFill>
              </a:rPr>
              <a:t>use pegs harvested from nearby forests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Total of </a:t>
            </a:r>
            <a:r>
              <a:rPr lang="en-US" sz="2400" dirty="0">
                <a:solidFill>
                  <a:srgbClr val="FF0000"/>
                </a:solidFill>
              </a:rPr>
              <a:t>94 different plant species </a:t>
            </a:r>
            <a:r>
              <a:rPr lang="en-US" sz="2400" dirty="0"/>
              <a:t>were mentioned to be used by seaweed farmers.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Most durable tree species become rarer year by year</a:t>
            </a:r>
          </a:p>
        </p:txBody>
      </p:sp>
      <p:pic>
        <p:nvPicPr>
          <p:cNvPr id="4098" name="Picture 2" descr="Tanzania: Cutting of Trees in Seaweed Farming Worries MPs - allAfrica.com">
            <a:extLst>
              <a:ext uri="{FF2B5EF4-FFF2-40B4-BE49-F238E27FC236}">
                <a16:creationId xmlns:a16="http://schemas.microsoft.com/office/drawing/2014/main" id="{64859978-9CE7-A4EC-7F19-1915E6A35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7" t="18292"/>
          <a:stretch/>
        </p:blipFill>
        <p:spPr bwMode="auto">
          <a:xfrm>
            <a:off x="0" y="948941"/>
            <a:ext cx="4617028" cy="353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07DF95-58A8-8CB2-DD19-44DBA21D9A95}"/>
              </a:ext>
            </a:extLst>
          </p:cNvPr>
          <p:cNvSpPr txBox="1"/>
          <p:nvPr/>
        </p:nvSpPr>
        <p:spPr>
          <a:xfrm>
            <a:off x="2596718" y="4075219"/>
            <a:ext cx="22206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Image www.allafrica.com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62EF3-1849-2E89-18EB-CF2AB0BDEB61}"/>
              </a:ext>
            </a:extLst>
          </p:cNvPr>
          <p:cNvSpPr txBox="1"/>
          <p:nvPr/>
        </p:nvSpPr>
        <p:spPr>
          <a:xfrm>
            <a:off x="194529" y="36721"/>
            <a:ext cx="702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Activities conducted and results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511C21F-3C2B-7BBB-90E0-CBEAE2CAB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559434"/>
              </p:ext>
            </p:extLst>
          </p:nvPr>
        </p:nvGraphicFramePr>
        <p:xfrm>
          <a:off x="4596530" y="1299517"/>
          <a:ext cx="4547469" cy="3675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9634">
                  <a:extLst>
                    <a:ext uri="{9D8B030D-6E8A-4147-A177-3AD203B41FA5}">
                      <a16:colId xmlns:a16="http://schemas.microsoft.com/office/drawing/2014/main" val="1522829074"/>
                    </a:ext>
                  </a:extLst>
                </a:gridCol>
                <a:gridCol w="2777835">
                  <a:extLst>
                    <a:ext uri="{9D8B030D-6E8A-4147-A177-3AD203B41FA5}">
                      <a16:colId xmlns:a16="http://schemas.microsoft.com/office/drawing/2014/main" val="1700767357"/>
                    </a:ext>
                  </a:extLst>
                </a:gridCol>
              </a:tblGrid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Local name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Scientific name  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722759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Mkole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Grewia bicolor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570784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Mkwamba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>
                          <a:solidFill>
                            <a:schemeClr val="tx1"/>
                          </a:solidFill>
                          <a:effectLst/>
                        </a:rPr>
                        <a:t>Flueggea virosa</a:t>
                      </a:r>
                      <a:endParaRPr lang="en-US" sz="1800" i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04606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Mzindigwi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Sideroxylin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inerme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265271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Mtumbika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>
                          <a:solidFill>
                            <a:schemeClr val="tx1"/>
                          </a:solidFill>
                          <a:effectLst/>
                        </a:rPr>
                        <a:t>Mallotus oppositifolius</a:t>
                      </a:r>
                      <a:endParaRPr lang="en-US" sz="1800" i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613646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Mlapaa/Mgudi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Polysphaeria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parvifolia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754332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Mkunguni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Terminalia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boivinii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831421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Mjenga uwa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Gliricidia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sepium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06288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Msiliza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Euclea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natalensis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486694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Mbebeta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Psiadia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punctulata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459886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Mkonge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Pyrostria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bibracteata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91618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Mvinje/Mvuma</a:t>
                      </a:r>
                      <a:endParaRPr lang="en-US" sz="18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Casuarina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equisetifolia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542960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Mdimu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msitu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Suregada</a:t>
                      </a:r>
                      <a:r>
                        <a:rPr lang="en-US" sz="1800" i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i="1" kern="100" dirty="0" err="1">
                          <a:solidFill>
                            <a:schemeClr val="tx1"/>
                          </a:solidFill>
                          <a:effectLst/>
                        </a:rPr>
                        <a:t>zanzibariensis</a:t>
                      </a:r>
                      <a:endParaRPr lang="en-US" sz="1800" i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36186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2F660355-1932-1C39-C34F-44E4EE4E5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7028" y="741240"/>
            <a:ext cx="41020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List of Tree species used as pegs in Zanzibar seaweed farms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96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oanna Lipper - Seaweed Farmers in Zanzibar | LensCulture">
            <a:extLst>
              <a:ext uri="{FF2B5EF4-FFF2-40B4-BE49-F238E27FC236}">
                <a16:creationId xmlns:a16="http://schemas.microsoft.com/office/drawing/2014/main" id="{044BAE06-C65A-AC24-B4FD-F6881DD67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8"/>
          <a:stretch/>
        </p:blipFill>
        <p:spPr bwMode="auto">
          <a:xfrm>
            <a:off x="0" y="637776"/>
            <a:ext cx="9144000" cy="419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660385-B289-40E0-02B8-EB8EF5535ADC}"/>
              </a:ext>
            </a:extLst>
          </p:cNvPr>
          <p:cNvSpPr txBox="1"/>
          <p:nvPr/>
        </p:nvSpPr>
        <p:spPr>
          <a:xfrm>
            <a:off x="507147" y="4590836"/>
            <a:ext cx="8636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Image by Joanna Lipper available at https://www.lensculture.com/projects/191022-seaweed-farmers-in-zanzibar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B288AA-D18E-7412-0AC2-C8F29B6F278E}"/>
              </a:ext>
            </a:extLst>
          </p:cNvPr>
          <p:cNvSpPr txBox="1"/>
          <p:nvPr/>
        </p:nvSpPr>
        <p:spPr>
          <a:xfrm>
            <a:off x="165206" y="4997049"/>
            <a:ext cx="88135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Dominant </a:t>
            </a:r>
            <a:r>
              <a:rPr lang="en-US" sz="2400" dirty="0">
                <a:solidFill>
                  <a:srgbClr val="FF0000"/>
                </a:solidFill>
              </a:rPr>
              <a:t>pollutants</a:t>
            </a:r>
            <a:r>
              <a:rPr lang="en-US" sz="2400" dirty="0"/>
              <a:t> emanating from seaweed farms are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Old pegs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Tie-tie remains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Sacks (used to carry seeds or harvests)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7E766-8F38-3509-53E7-AEB7303856C1}"/>
              </a:ext>
            </a:extLst>
          </p:cNvPr>
          <p:cNvSpPr txBox="1"/>
          <p:nvPr/>
        </p:nvSpPr>
        <p:spPr>
          <a:xfrm>
            <a:off x="194529" y="36721"/>
            <a:ext cx="702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Activities conducted and results</a:t>
            </a:r>
          </a:p>
        </p:txBody>
      </p:sp>
    </p:spTree>
    <p:extLst>
      <p:ext uri="{BB962C8B-B14F-4D97-AF65-F5344CB8AC3E}">
        <p14:creationId xmlns:p14="http://schemas.microsoft.com/office/powerpoint/2010/main" val="331442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C53475F9-A7AC-B858-70F3-819D16AAF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71" y="3025721"/>
            <a:ext cx="3570768" cy="206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653A9B-1015-5CE9-49D2-72B43FA44888}"/>
              </a:ext>
            </a:extLst>
          </p:cNvPr>
          <p:cNvSpPr txBox="1"/>
          <p:nvPr/>
        </p:nvSpPr>
        <p:spPr>
          <a:xfrm>
            <a:off x="88585" y="586648"/>
            <a:ext cx="89977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2. Identifying existing </a:t>
            </a:r>
            <a:r>
              <a:rPr lang="en-US" sz="2000" dirty="0">
                <a:solidFill>
                  <a:srgbClr val="FF0000"/>
                </a:solidFill>
              </a:rPr>
              <a:t>efforts</a:t>
            </a:r>
            <a:r>
              <a:rPr lang="en-US" sz="2000" dirty="0"/>
              <a:t> that aim at </a:t>
            </a:r>
            <a:r>
              <a:rPr lang="en-US" sz="2000" dirty="0">
                <a:solidFill>
                  <a:srgbClr val="FF0000"/>
                </a:solidFill>
              </a:rPr>
              <a:t>boosting nature-based solutions </a:t>
            </a:r>
            <a:r>
              <a:rPr lang="en-US" sz="2000" dirty="0"/>
              <a:t>to climate change and climate change mitigation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D37304-90FE-BEF3-5E1E-4AD19A2FFE06}"/>
              </a:ext>
            </a:extLst>
          </p:cNvPr>
          <p:cNvSpPr txBox="1"/>
          <p:nvPr/>
        </p:nvSpPr>
        <p:spPr>
          <a:xfrm>
            <a:off x="194529" y="36721"/>
            <a:ext cx="702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Activities conducted and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81FAB4-64BE-01E4-1980-7130972D9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95" y="1251917"/>
            <a:ext cx="4715216" cy="21770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C6E6F4-3306-1BB7-A34E-8784D1F72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047" y="4443573"/>
            <a:ext cx="4926431" cy="20699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C33B12-EE2A-530E-F6FB-E5FB82C8F87C}"/>
              </a:ext>
            </a:extLst>
          </p:cNvPr>
          <p:cNvSpPr txBox="1"/>
          <p:nvPr/>
        </p:nvSpPr>
        <p:spPr>
          <a:xfrm>
            <a:off x="6081911" y="1944060"/>
            <a:ext cx="30044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1. To access deep water farming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Boats are provided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Swimming lessons given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1FDB9F-BCD6-FF84-14EC-D21D2266A93C}"/>
              </a:ext>
            </a:extLst>
          </p:cNvPr>
          <p:cNvSpPr txBox="1"/>
          <p:nvPr/>
        </p:nvSpPr>
        <p:spPr>
          <a:xfrm>
            <a:off x="5617029" y="6513502"/>
            <a:ext cx="31581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Image by </a:t>
            </a:r>
            <a:r>
              <a:rPr lang="en-US" sz="1400" dirty="0" err="1"/>
              <a:t>Milele</a:t>
            </a:r>
            <a:r>
              <a:rPr lang="en-US" sz="1400" dirty="0"/>
              <a:t> Foundation Zanzibar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D8B1BA-9ADD-5687-6DB9-13CE19EBCCAD}"/>
              </a:ext>
            </a:extLst>
          </p:cNvPr>
          <p:cNvSpPr txBox="1"/>
          <p:nvPr/>
        </p:nvSpPr>
        <p:spPr>
          <a:xfrm>
            <a:off x="88585" y="5629858"/>
            <a:ext cx="414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2. To increase income from smaller farms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Training on value addition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6D0459-B46D-DCFF-D1A9-0995E30E0465}"/>
              </a:ext>
            </a:extLst>
          </p:cNvPr>
          <p:cNvSpPr txBox="1"/>
          <p:nvPr/>
        </p:nvSpPr>
        <p:spPr>
          <a:xfrm>
            <a:off x="88585" y="5125637"/>
            <a:ext cx="373997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Soap bars made from seaweed</a:t>
            </a:r>
            <a:r>
              <a:rPr lang="en-US" sz="1400" dirty="0"/>
              <a:t> Image by Flower </a:t>
            </a:r>
            <a:r>
              <a:rPr lang="en-US" sz="1400" dirty="0" err="1"/>
              <a:t>Msuya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63502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E6A739-2A35-29DD-684A-7AE947CDE246}"/>
              </a:ext>
            </a:extLst>
          </p:cNvPr>
          <p:cNvSpPr txBox="1"/>
          <p:nvPr/>
        </p:nvSpPr>
        <p:spPr>
          <a:xfrm>
            <a:off x="108144" y="608309"/>
            <a:ext cx="9035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Raising </a:t>
            </a:r>
            <a:r>
              <a:rPr lang="en-US" sz="2400" dirty="0">
                <a:solidFill>
                  <a:srgbClr val="FF0000"/>
                </a:solidFill>
              </a:rPr>
              <a:t>awareness</a:t>
            </a:r>
            <a:r>
              <a:rPr lang="en-US" sz="2400" dirty="0"/>
              <a:t> on the importance of climate-change impacts mitigation in seaweed farming communities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252FA1-26B9-E830-B0F2-AA9569503660}"/>
              </a:ext>
            </a:extLst>
          </p:cNvPr>
          <p:cNvSpPr txBox="1"/>
          <p:nvPr/>
        </p:nvSpPr>
        <p:spPr>
          <a:xfrm>
            <a:off x="194529" y="36721"/>
            <a:ext cx="702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Activities conducted and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C1A52-13AC-11BA-C32B-D20CED6C9067}"/>
              </a:ext>
            </a:extLst>
          </p:cNvPr>
          <p:cNvSpPr txBox="1"/>
          <p:nvPr/>
        </p:nvSpPr>
        <p:spPr>
          <a:xfrm>
            <a:off x="124358" y="2296964"/>
            <a:ext cx="25968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Farm visits </a:t>
            </a:r>
            <a:r>
              <a:rPr lang="en-US" sz="2400" dirty="0"/>
              <a:t>were organized during </a:t>
            </a:r>
            <a:r>
              <a:rPr lang="en-US" sz="2400" b="1" dirty="0">
                <a:solidFill>
                  <a:srgbClr val="FF0000"/>
                </a:solidFill>
              </a:rPr>
              <a:t>seaweed day</a:t>
            </a:r>
            <a:r>
              <a:rPr lang="en-US" sz="2400" dirty="0"/>
              <a:t>. Stakeholders (researchers, media, government officials) got firsthand experience directly from farmers and farms.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259F37-DF74-3EFF-AD13-9457F2D162EF}"/>
              </a:ext>
            </a:extLst>
          </p:cNvPr>
          <p:cNvSpPr txBox="1"/>
          <p:nvPr/>
        </p:nvSpPr>
        <p:spPr>
          <a:xfrm>
            <a:off x="3524338" y="5826071"/>
            <a:ext cx="518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 seaweed stakeholders visiting a seaweed processing facility in Zanzibar during seaweed day. The field trip was organized by </a:t>
            </a:r>
            <a:r>
              <a:rPr lang="en-US" dirty="0" err="1"/>
              <a:t>ZaSCI</a:t>
            </a:r>
            <a:r>
              <a:rPr lang="en-US" dirty="0"/>
              <a:t> and AU-AIBAR.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16C625-D595-A406-0B9F-7524A1F10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130" y="1598261"/>
            <a:ext cx="6357870" cy="423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25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33FFE8-FB82-0A5D-8BEF-982EC0A4EE46}"/>
              </a:ext>
            </a:extLst>
          </p:cNvPr>
          <p:cNvSpPr txBox="1"/>
          <p:nvPr/>
        </p:nvSpPr>
        <p:spPr>
          <a:xfrm>
            <a:off x="99892" y="1178083"/>
            <a:ext cx="38343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n-US" sz="2400" dirty="0"/>
              <a:t>The current pace of pegs harvesting threatens coastal forest resources</a:t>
            </a:r>
          </a:p>
          <a:p>
            <a:pPr marL="342900" indent="-342900" algn="just">
              <a:buFontTx/>
              <a:buChar char="-"/>
            </a:pPr>
            <a:endParaRPr lang="en-US" sz="2400" dirty="0"/>
          </a:p>
          <a:p>
            <a:pPr marL="342900" indent="-342900" algn="just">
              <a:buFontTx/>
              <a:buChar char="-"/>
            </a:pPr>
            <a:r>
              <a:rPr lang="en-US" sz="2400" dirty="0"/>
              <a:t>Farmers lack training on environment-friendly farming practices.</a:t>
            </a:r>
          </a:p>
          <a:p>
            <a:pPr marL="342900" indent="-342900" algn="just">
              <a:buFontTx/>
              <a:buChar char="-"/>
            </a:pPr>
            <a:endParaRPr lang="en-US" sz="2400" dirty="0"/>
          </a:p>
          <a:p>
            <a:pPr marL="342900" indent="-342900" algn="just">
              <a:buFontTx/>
              <a:buChar char="-"/>
            </a:pPr>
            <a:r>
              <a:rPr lang="en-US" sz="2400" dirty="0"/>
              <a:t>Only small percent of farmers have equipment and skills to access deep water farming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45D6135-5E95-A83A-4DEE-3AC4C0527E7F}"/>
              </a:ext>
            </a:extLst>
          </p:cNvPr>
          <p:cNvSpPr/>
          <p:nvPr/>
        </p:nvSpPr>
        <p:spPr>
          <a:xfrm>
            <a:off x="4064854" y="2942985"/>
            <a:ext cx="929768" cy="361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C677B3-0920-1464-79F3-6427C1929995}"/>
              </a:ext>
            </a:extLst>
          </p:cNvPr>
          <p:cNvSpPr txBox="1"/>
          <p:nvPr/>
        </p:nvSpPr>
        <p:spPr>
          <a:xfrm>
            <a:off x="5148302" y="1255171"/>
            <a:ext cx="38343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n-US" sz="2400" dirty="0"/>
              <a:t>Establish tree nurseries guided by the most used tree species </a:t>
            </a:r>
          </a:p>
          <a:p>
            <a:pPr algn="just"/>
            <a:r>
              <a:rPr lang="en-US" sz="2400" dirty="0"/>
              <a:t> </a:t>
            </a:r>
          </a:p>
          <a:p>
            <a:pPr marL="342900" indent="-342900" algn="just">
              <a:buFontTx/>
              <a:buChar char="-"/>
            </a:pPr>
            <a:r>
              <a:rPr lang="en-US" sz="2400" dirty="0"/>
              <a:t>Train farmers on best seaweed farming practices.</a:t>
            </a:r>
          </a:p>
          <a:p>
            <a:pPr marL="342900" indent="-342900" algn="just">
              <a:buFontTx/>
              <a:buChar char="-"/>
            </a:pPr>
            <a:endParaRPr lang="en-US" sz="2400" dirty="0"/>
          </a:p>
          <a:p>
            <a:pPr marL="342900" indent="-342900" algn="just">
              <a:buFontTx/>
              <a:buChar char="-"/>
            </a:pPr>
            <a:r>
              <a:rPr lang="en-US" sz="2400" dirty="0"/>
              <a:t>Assist available efforts that promote nature-based solutions to climate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A4635C-8EDE-5110-CBF9-4AE474C22708}"/>
              </a:ext>
            </a:extLst>
          </p:cNvPr>
          <p:cNvSpPr txBox="1"/>
          <p:nvPr/>
        </p:nvSpPr>
        <p:spPr>
          <a:xfrm>
            <a:off x="194529" y="36721"/>
            <a:ext cx="7896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General </a:t>
            </a:r>
            <a:r>
              <a:rPr lang="en-US" sz="3600" b="1" dirty="0">
                <a:solidFill>
                  <a:srgbClr val="FF0000"/>
                </a:solidFill>
              </a:rPr>
              <a:t>observations</a:t>
            </a:r>
            <a:r>
              <a:rPr lang="en-US" sz="3600" b="1" dirty="0"/>
              <a:t> and </a:t>
            </a:r>
            <a:r>
              <a:rPr lang="en-US" sz="3600" b="1" dirty="0">
                <a:solidFill>
                  <a:srgbClr val="FF0000"/>
                </a:solidFill>
              </a:rPr>
              <a:t>way-forward</a:t>
            </a:r>
          </a:p>
        </p:txBody>
      </p:sp>
    </p:spTree>
    <p:extLst>
      <p:ext uri="{BB962C8B-B14F-4D97-AF65-F5344CB8AC3E}">
        <p14:creationId xmlns:p14="http://schemas.microsoft.com/office/powerpoint/2010/main" val="1592851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7C8BF7-70AF-B2E3-F2EF-DE25151F0691}"/>
              </a:ext>
            </a:extLst>
          </p:cNvPr>
          <p:cNvSpPr txBox="1"/>
          <p:nvPr/>
        </p:nvSpPr>
        <p:spPr>
          <a:xfrm>
            <a:off x="0" y="77106"/>
            <a:ext cx="836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Next phase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F334B-0C3A-3600-E4A0-69CC9AC832AF}"/>
              </a:ext>
            </a:extLst>
          </p:cNvPr>
          <p:cNvSpPr txBox="1"/>
          <p:nvPr/>
        </p:nvSpPr>
        <p:spPr>
          <a:xfrm>
            <a:off x="145997" y="691563"/>
            <a:ext cx="8890426" cy="4105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Characterize the current and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 environmental threats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caused by seaweed farming in Zanzibar.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and demonstrate to seaweed farmers the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waste management strategies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during farming and harvesting of seaweeds.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sustainable harvesting methods of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coastal forests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environmentally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friendly seaweeds farming practices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land-based tree nurseries 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near seaweed farming villages in Zanzibar.</a:t>
            </a:r>
            <a:endParaRPr lang="en-US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82D554-9E11-B19F-5921-3A53AB927BC3}"/>
              </a:ext>
            </a:extLst>
          </p:cNvPr>
          <p:cNvSpPr/>
          <p:nvPr/>
        </p:nvSpPr>
        <p:spPr>
          <a:xfrm>
            <a:off x="145997" y="1838093"/>
            <a:ext cx="8890426" cy="922084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8B16FF-F09D-959B-F108-18EBE53B49C1}"/>
              </a:ext>
            </a:extLst>
          </p:cNvPr>
          <p:cNvSpPr/>
          <p:nvPr/>
        </p:nvSpPr>
        <p:spPr>
          <a:xfrm>
            <a:off x="145997" y="2760177"/>
            <a:ext cx="8890426" cy="922084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and person sitting on the ground&#10;&#10;Description automatically generated">
            <a:extLst>
              <a:ext uri="{FF2B5EF4-FFF2-40B4-BE49-F238E27FC236}">
                <a16:creationId xmlns:a16="http://schemas.microsoft.com/office/drawing/2014/main" id="{DF4170EF-9B86-4210-A069-936327AC2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8" t="27906" r="16048" b="12416"/>
          <a:stretch/>
        </p:blipFill>
        <p:spPr>
          <a:xfrm>
            <a:off x="1806854" y="4519762"/>
            <a:ext cx="3394253" cy="2009031"/>
          </a:xfrm>
          <a:prstGeom prst="rect">
            <a:avLst/>
          </a:prstGeom>
        </p:spPr>
      </p:pic>
      <p:pic>
        <p:nvPicPr>
          <p:cNvPr id="3" name="image3.jpg" descr="A person and person sitting on a rock&#10;&#10;Description automatically generated">
            <a:extLst>
              <a:ext uri="{FF2B5EF4-FFF2-40B4-BE49-F238E27FC236}">
                <a16:creationId xmlns:a16="http://schemas.microsoft.com/office/drawing/2014/main" id="{CB056772-BD9F-06DD-4547-021A601E6072}"/>
              </a:ext>
            </a:extLst>
          </p:cNvPr>
          <p:cNvPicPr/>
          <p:nvPr/>
        </p:nvPicPr>
        <p:blipFill>
          <a:blip r:embed="rId3"/>
          <a:srcRect l="19043" t="11705" r="8683"/>
          <a:stretch>
            <a:fillRect/>
          </a:stretch>
        </p:blipFill>
        <p:spPr>
          <a:xfrm>
            <a:off x="4783490" y="4541709"/>
            <a:ext cx="2779098" cy="2009030"/>
          </a:xfrm>
          <a:prstGeom prst="rect">
            <a:avLst/>
          </a:prstGeom>
          <a:ln/>
        </p:spPr>
      </p:pic>
      <p:pic>
        <p:nvPicPr>
          <p:cNvPr id="8" name="Picture 7" descr="A group of people under a straw roof&#10;&#10;Description automatically generated">
            <a:extLst>
              <a:ext uri="{FF2B5EF4-FFF2-40B4-BE49-F238E27FC236}">
                <a16:creationId xmlns:a16="http://schemas.microsoft.com/office/drawing/2014/main" id="{C8F1C061-14BF-399A-0C5A-C9FDC4630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416" y="1584377"/>
            <a:ext cx="5087168" cy="28615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18E317-AD93-6848-DD13-45B1FE4031C3}"/>
              </a:ext>
            </a:extLst>
          </p:cNvPr>
          <p:cNvSpPr txBox="1"/>
          <p:nvPr/>
        </p:nvSpPr>
        <p:spPr>
          <a:xfrm>
            <a:off x="2576390" y="472915"/>
            <a:ext cx="4374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B0F0"/>
                </a:solidFill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EEB394-A0FC-4FAA-E07A-46EA02D84A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3" y="472915"/>
            <a:ext cx="1930965" cy="1930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7E51F6-BEC7-6F55-9F76-6109B08A618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129" y="472916"/>
            <a:ext cx="2014784" cy="1930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4DE255-901E-3FF9-E5AC-FB58F5D06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1" y="2869063"/>
            <a:ext cx="1587398" cy="165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1.png">
            <a:extLst>
              <a:ext uri="{FF2B5EF4-FFF2-40B4-BE49-F238E27FC236}">
                <a16:creationId xmlns:a16="http://schemas.microsoft.com/office/drawing/2014/main" id="{0640245E-2229-F700-0235-FE57F9796476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7163722" y="2811250"/>
            <a:ext cx="1970191" cy="165069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70456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687</TotalTime>
  <Words>793</Words>
  <Application>Microsoft Office PowerPoint</Application>
  <PresentationFormat>On-screen Show (4:3)</PresentationFormat>
  <Paragraphs>144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Candara</vt:lpstr>
      <vt:lpstr>ElsevierSans</vt:lpstr>
      <vt:lpstr>Times New Roman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Simiyu</dc:creator>
  <cp:lastModifiedBy>David Simiyu</cp:lastModifiedBy>
  <cp:revision>30</cp:revision>
  <dcterms:created xsi:type="dcterms:W3CDTF">2024-09-19T12:24:17Z</dcterms:created>
  <dcterms:modified xsi:type="dcterms:W3CDTF">2024-09-27T10:11:11Z</dcterms:modified>
</cp:coreProperties>
</file>