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60" r:id="rId5"/>
  </p:sldMasterIdLst>
  <p:notesMasterIdLst>
    <p:notesMasterId r:id="rId35"/>
  </p:notesMasterIdLst>
  <p:sldIdLst>
    <p:sldId id="256" r:id="rId6"/>
    <p:sldId id="263" r:id="rId7"/>
    <p:sldId id="383" r:id="rId8"/>
    <p:sldId id="374" r:id="rId9"/>
    <p:sldId id="419" r:id="rId10"/>
    <p:sldId id="402" r:id="rId11"/>
    <p:sldId id="421" r:id="rId12"/>
    <p:sldId id="404" r:id="rId13"/>
    <p:sldId id="406" r:id="rId14"/>
    <p:sldId id="376" r:id="rId15"/>
    <p:sldId id="397" r:id="rId16"/>
    <p:sldId id="408" r:id="rId17"/>
    <p:sldId id="398" r:id="rId18"/>
    <p:sldId id="390" r:id="rId19"/>
    <p:sldId id="409" r:id="rId20"/>
    <p:sldId id="389" r:id="rId21"/>
    <p:sldId id="411" r:id="rId22"/>
    <p:sldId id="412" r:id="rId23"/>
    <p:sldId id="377" r:id="rId24"/>
    <p:sldId id="414" r:id="rId25"/>
    <p:sldId id="413" r:id="rId26"/>
    <p:sldId id="379" r:id="rId27"/>
    <p:sldId id="418" r:id="rId28"/>
    <p:sldId id="422" r:id="rId29"/>
    <p:sldId id="384" r:id="rId30"/>
    <p:sldId id="391" r:id="rId31"/>
    <p:sldId id="392" r:id="rId32"/>
    <p:sldId id="420" r:id="rId33"/>
    <p:sldId id="26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p:cViewPr varScale="1">
        <p:scale>
          <a:sx n="113" d="100"/>
          <a:sy n="113" d="100"/>
        </p:scale>
        <p:origin x="1590"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44E75-4DFB-4DB3-B52E-C140C24F6546}" type="datetimeFigureOut">
              <a:rPr lang="en-US" smtClean="0"/>
              <a:t>10/3/2024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C5A14-AFFF-4FF2-81A5-A16D73510143}" type="slidenum">
              <a:rPr lang="en-US" smtClean="0"/>
              <a:t>‹#›</a:t>
            </a:fld>
            <a:endParaRPr lang="en-US" dirty="0"/>
          </a:p>
        </p:txBody>
      </p:sp>
    </p:spTree>
    <p:extLst>
      <p:ext uri="{BB962C8B-B14F-4D97-AF65-F5344CB8AC3E}">
        <p14:creationId xmlns:p14="http://schemas.microsoft.com/office/powerpoint/2010/main" val="14483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Tree>
    <p:extLst>
      <p:ext uri="{BB962C8B-B14F-4D97-AF65-F5344CB8AC3E}">
        <p14:creationId xmlns:p14="http://schemas.microsoft.com/office/powerpoint/2010/main" val="24573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521" r:id="rId3" imgW="0" imgH="0" progId="PowerPoint.Show.8">
                  <p:embed/>
                </p:oleObj>
              </mc:Choice>
              <mc:Fallback>
                <p:oleObj r:id="rId3" imgW="0" imgH="0" progId="PowerPoint.Show.8">
                  <p:embed/>
                  <p:pic>
                    <p:nvPicPr>
                      <p:cNvPr id="7"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r>
              <a:rPr lang="en-US" altLang="en-US" sz="1600" b="1" dirty="0">
                <a:solidFill>
                  <a:srgbClr val="007C30"/>
                </a:solidFill>
                <a:latin typeface="Gill Sans MT" pitchFamily="34" charset="0"/>
              </a:rPr>
              <a:t>African Union</a:t>
            </a:r>
            <a:endParaRPr lang="en-US" altLang="en-US" b="1" dirty="0">
              <a:solidFill>
                <a:srgbClr val="007C30"/>
              </a:solidFill>
              <a:latin typeface="Gill Sans MT" pitchFamily="34" charset="0"/>
            </a:endParaRPr>
          </a:p>
          <a:p>
            <a:pPr fontAlgn="base">
              <a:spcBef>
                <a:spcPct val="0"/>
              </a:spcBef>
              <a:spcAft>
                <a:spcPct val="0"/>
              </a:spcAft>
              <a:defRPr/>
            </a:pPr>
            <a:r>
              <a:rPr lang="en-US" altLang="en-US" sz="2600" b="1" dirty="0">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55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06C182-E3C6-4605-8AA7-73FBB71B0253}" type="slidenum">
              <a:rPr lang="en-US" altLang="en-US"/>
              <a:pPr>
                <a:defRPr/>
              </a:pPr>
              <a:t>‹#›</a:t>
            </a:fld>
            <a:endParaRPr lang="en-US" altLang="en-US" dirty="0"/>
          </a:p>
        </p:txBody>
      </p:sp>
    </p:spTree>
    <p:extLst>
      <p:ext uri="{BB962C8B-B14F-4D97-AF65-F5344CB8AC3E}">
        <p14:creationId xmlns:p14="http://schemas.microsoft.com/office/powerpoint/2010/main" val="345523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FA28DFED-DDEC-430F-B5D3-3B3B71667E5B}" type="slidenum">
              <a:rPr lang="en-US" altLang="en-US"/>
              <a:pPr>
                <a:defRPr/>
              </a:pPr>
              <a:t>‹#›</a:t>
            </a:fld>
            <a:endParaRPr lang="en-US" altLang="en-US" dirty="0"/>
          </a:p>
        </p:txBody>
      </p:sp>
    </p:spTree>
    <p:extLst>
      <p:ext uri="{BB962C8B-B14F-4D97-AF65-F5344CB8AC3E}">
        <p14:creationId xmlns:p14="http://schemas.microsoft.com/office/powerpoint/2010/main" val="213346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BA8FB976-32C0-413E-AAEC-975A4EFA8ADB}" type="slidenum">
              <a:rPr lang="en-US" altLang="en-US"/>
              <a:pPr>
                <a:defRPr/>
              </a:pPr>
              <a:t>‹#›</a:t>
            </a:fld>
            <a:endParaRPr lang="en-US" altLang="en-US" dirty="0"/>
          </a:p>
        </p:txBody>
      </p:sp>
    </p:spTree>
    <p:extLst>
      <p:ext uri="{BB962C8B-B14F-4D97-AF65-F5344CB8AC3E}">
        <p14:creationId xmlns:p14="http://schemas.microsoft.com/office/powerpoint/2010/main" val="302501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10/3/2024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anose="020B0502020104020203" pitchFamily="34" charset="0"/>
              </a:defRPr>
            </a:lvl1pPr>
          </a:lstStyle>
          <a:p>
            <a:pPr fontAlgn="base">
              <a:spcBef>
                <a:spcPct val="0"/>
              </a:spcBef>
              <a:spcAft>
                <a:spcPct val="0"/>
              </a:spcAft>
              <a:defRPr/>
            </a:pPr>
            <a:fld id="{E7A19B66-FA0B-4753-BB46-51DB6947A6FC}" type="slidenum">
              <a:rPr lang="en-US" altLang="en-US"/>
              <a:pPr fontAlgn="base">
                <a:spcBef>
                  <a:spcPct val="0"/>
                </a:spcBef>
                <a:spcAft>
                  <a:spcPct val="0"/>
                </a:spcAft>
                <a:defRPr/>
              </a:pPr>
              <a:t>‹#›</a:t>
            </a:fld>
            <a:endParaRPr lang="en-US" altLang="en-US" dirty="0"/>
          </a:p>
        </p:txBody>
      </p:sp>
      <p:sp>
        <p:nvSpPr>
          <p:cNvPr id="1029"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1030"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800" dirty="0">
              <a:solidFill>
                <a:srgbClr val="002A6C"/>
              </a:solidFill>
              <a:latin typeface="Times" pitchFamily="18" charset="0"/>
            </a:endParaRPr>
          </a:p>
        </p:txBody>
      </p:sp>
      <p:sp>
        <p:nvSpPr>
          <p:cNvPr id="1031"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800" b="1" dirty="0">
              <a:solidFill>
                <a:srgbClr val="000000"/>
              </a:solidFill>
              <a:latin typeface="Times" pitchFamily="18" charset="0"/>
            </a:endParaRPr>
          </a:p>
        </p:txBody>
      </p:sp>
      <p:sp>
        <p:nvSpPr>
          <p:cNvPr id="1032"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400" b="1" dirty="0">
              <a:solidFill>
                <a:srgbClr val="000000"/>
              </a:solidFill>
            </a:endParaRPr>
          </a:p>
        </p:txBody>
      </p:sp>
      <p:sp>
        <p:nvSpPr>
          <p:cNvPr id="1033"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228629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emf"/><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033" y="942772"/>
            <a:ext cx="8388424" cy="1263503"/>
          </a:xfrm>
        </p:spPr>
        <p:txBody>
          <a:bodyPr>
            <a:normAutofit/>
          </a:bodyPr>
          <a:lstStyle/>
          <a:p>
            <a:r>
              <a:rPr lang="en-US" sz="2400" b="1" dirty="0"/>
              <a:t>CONSERVING AQUATIC BIODIVERSITY IN AFRICAN BLUE ECONOMY</a:t>
            </a:r>
            <a:br>
              <a:rPr lang="en-US" sz="2400" b="1" dirty="0"/>
            </a:br>
            <a:endParaRPr lang="en-US" sz="2400" b="1" dirty="0"/>
          </a:p>
        </p:txBody>
      </p:sp>
      <p:sp>
        <p:nvSpPr>
          <p:cNvPr id="3" name="Subtitle 2"/>
          <p:cNvSpPr>
            <a:spLocks noGrp="1"/>
          </p:cNvSpPr>
          <p:nvPr>
            <p:ph type="subTitle" idx="1"/>
          </p:nvPr>
        </p:nvSpPr>
        <p:spPr>
          <a:xfrm>
            <a:off x="840491" y="2173814"/>
            <a:ext cx="8303509" cy="2107842"/>
          </a:xfrm>
        </p:spPr>
        <p:txBody>
          <a:bodyPr>
            <a:normAutofit fontScale="47500" lnSpcReduction="20000"/>
          </a:bodyPr>
          <a:lstStyle/>
          <a:p>
            <a:endParaRPr lang="en-US" sz="2900" b="1" dirty="0">
              <a:solidFill>
                <a:schemeClr val="tx1"/>
              </a:solidFill>
            </a:endParaRPr>
          </a:p>
          <a:p>
            <a:r>
              <a:rPr lang="en-US" sz="4400" b="1" dirty="0">
                <a:solidFill>
                  <a:schemeClr val="tx1"/>
                </a:solidFill>
                <a:highlight>
                  <a:srgbClr val="FFFF00"/>
                </a:highlight>
              </a:rPr>
              <a:t>Third Project Technical Committee Meeting</a:t>
            </a:r>
          </a:p>
          <a:p>
            <a:endParaRPr lang="en-US" sz="4400" b="1" dirty="0">
              <a:solidFill>
                <a:srgbClr val="FF0000"/>
              </a:solidFill>
            </a:endParaRPr>
          </a:p>
          <a:p>
            <a:r>
              <a:rPr lang="en-US" sz="4400" b="1" dirty="0">
                <a:solidFill>
                  <a:srgbClr val="FF0000"/>
                </a:solidFill>
              </a:rPr>
              <a:t>STATUS OF IMPLEMENTATION </a:t>
            </a:r>
          </a:p>
          <a:p>
            <a:endParaRPr lang="en-US" sz="2900" b="1" dirty="0">
              <a:solidFill>
                <a:srgbClr val="FF0000"/>
              </a:solidFill>
            </a:endParaRPr>
          </a:p>
          <a:p>
            <a:r>
              <a:rPr lang="en-US" sz="2900" dirty="0">
                <a:solidFill>
                  <a:schemeClr val="tx1"/>
                </a:solidFill>
              </a:rPr>
              <a:t>7-8 October 2024</a:t>
            </a:r>
          </a:p>
          <a:p>
            <a:r>
              <a:rPr lang="en-US" sz="2900" dirty="0">
                <a:solidFill>
                  <a:schemeClr val="tx1"/>
                </a:solidFill>
              </a:rPr>
              <a:t>Mombasa, Kenya</a:t>
            </a:r>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90068"/>
            <a:ext cx="1584176" cy="20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061" y="4598440"/>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8811" y="4597448"/>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620526" y="4598523"/>
            <a:ext cx="1371719" cy="1938696"/>
          </a:xfrm>
          <a:prstGeom prst="rect">
            <a:avLst/>
          </a:prstGeom>
        </p:spPr>
      </p:pic>
      <p:pic>
        <p:nvPicPr>
          <p:cNvPr id="9" name="Picture 8">
            <a:extLst>
              <a:ext uri="{FF2B5EF4-FFF2-40B4-BE49-F238E27FC236}">
                <a16:creationId xmlns:a16="http://schemas.microsoft.com/office/drawing/2014/main" id="{5CFEFAC8-8526-4C24-949D-724672AD4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79" y="116631"/>
            <a:ext cx="915231" cy="809429"/>
          </a:xfrm>
          <a:prstGeom prst="rect">
            <a:avLst/>
          </a:prstGeom>
        </p:spPr>
      </p:pic>
      <p:pic>
        <p:nvPicPr>
          <p:cNvPr id="11" name="Picture 10">
            <a:extLst>
              <a:ext uri="{FF2B5EF4-FFF2-40B4-BE49-F238E27FC236}">
                <a16:creationId xmlns:a16="http://schemas.microsoft.com/office/drawing/2014/main" id="{AEE26D60-DFCF-4F01-AF14-AE628B4C1D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2" y="136031"/>
            <a:ext cx="2667000" cy="81109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EFBC7A5-3791-4E58-AB45-931DE3C5995A}"/>
              </a:ext>
            </a:extLst>
          </p:cNvPr>
          <p:cNvSpPr/>
          <p:nvPr/>
        </p:nvSpPr>
        <p:spPr>
          <a:xfrm>
            <a:off x="1115616" y="2459191"/>
            <a:ext cx="7776864" cy="875189"/>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74288E16-DEC1-4234-9902-A2FD3C951D9A}"/>
              </a:ext>
            </a:extLst>
          </p:cNvPr>
          <p:cNvSpPr/>
          <p:nvPr/>
        </p:nvSpPr>
        <p:spPr>
          <a:xfrm>
            <a:off x="1392977" y="2525508"/>
            <a:ext cx="837347" cy="808872"/>
          </a:xfrm>
          <a:prstGeom prst="roundRect">
            <a:avLst>
              <a:gd name="adj" fmla="val 10000"/>
            </a:avLst>
          </a:prstGeom>
          <a:blipFill rotWithShape="1">
            <a:blip r:embed="rId2"/>
            <a:srcRect/>
            <a:stretch>
              <a:fillRect t="-10000" b="-1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Freeform: Shape 10">
            <a:extLst>
              <a:ext uri="{FF2B5EF4-FFF2-40B4-BE49-F238E27FC236}">
                <a16:creationId xmlns:a16="http://schemas.microsoft.com/office/drawing/2014/main" id="{030C64C7-8D82-470E-854B-A035B36DC048}"/>
              </a:ext>
            </a:extLst>
          </p:cNvPr>
          <p:cNvSpPr/>
          <p:nvPr/>
        </p:nvSpPr>
        <p:spPr>
          <a:xfrm>
            <a:off x="1115617" y="3380324"/>
            <a:ext cx="1890068" cy="2914164"/>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0185" tIns="96012" rIns="130185" bIns="130184"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Support AU–MS to ratify and/or align relevant International/Regional Instruments related to blue economy themes (with specific reference to protecting and conserving biodiversity)</a:t>
            </a:r>
            <a:endParaRPr lang="en-US" sz="1600" b="1" dirty="0"/>
          </a:p>
        </p:txBody>
      </p:sp>
      <p:sp>
        <p:nvSpPr>
          <p:cNvPr id="12" name="Rectangle: Rounded Corners 11">
            <a:extLst>
              <a:ext uri="{FF2B5EF4-FFF2-40B4-BE49-F238E27FC236}">
                <a16:creationId xmlns:a16="http://schemas.microsoft.com/office/drawing/2014/main" id="{1E383671-B32E-4C72-80BE-8DB6A0FA04B6}"/>
              </a:ext>
            </a:extLst>
          </p:cNvPr>
          <p:cNvSpPr/>
          <p:nvPr/>
        </p:nvSpPr>
        <p:spPr>
          <a:xfrm>
            <a:off x="3647627" y="2474728"/>
            <a:ext cx="924373" cy="842031"/>
          </a:xfrm>
          <a:prstGeom prst="roundRect">
            <a:avLst>
              <a:gd name="adj" fmla="val 10000"/>
            </a:avLst>
          </a:prstGeom>
          <a:blipFill rotWithShape="1">
            <a:blip r:embed="rId3"/>
            <a:srcRect/>
            <a:stretch>
              <a:fillRect t="-11000" b="-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F493BFAF-9A3D-4470-96FA-523F955AC3BF}"/>
              </a:ext>
            </a:extLst>
          </p:cNvPr>
          <p:cNvSpPr/>
          <p:nvPr/>
        </p:nvSpPr>
        <p:spPr>
          <a:xfrm>
            <a:off x="3302770" y="3377857"/>
            <a:ext cx="1756244" cy="2916630"/>
          </a:xfrm>
          <a:custGeom>
            <a:avLst/>
            <a:gdLst>
              <a:gd name="connsiteX0" fmla="*/ 233986 w 2228437"/>
              <a:gd name="connsiteY0" fmla="*/ 0 h 3052559"/>
              <a:gd name="connsiteX1" fmla="*/ 1994451 w 2228437"/>
              <a:gd name="connsiteY1" fmla="*/ 0 h 3052559"/>
              <a:gd name="connsiteX2" fmla="*/ 2228437 w 2228437"/>
              <a:gd name="connsiteY2" fmla="*/ 233986 h 3052559"/>
              <a:gd name="connsiteX3" fmla="*/ 2228437 w 2228437"/>
              <a:gd name="connsiteY3" fmla="*/ 3052559 h 3052559"/>
              <a:gd name="connsiteX4" fmla="*/ 2228437 w 2228437"/>
              <a:gd name="connsiteY4" fmla="*/ 3052559 h 3052559"/>
              <a:gd name="connsiteX5" fmla="*/ 0 w 2228437"/>
              <a:gd name="connsiteY5" fmla="*/ 3052559 h 3052559"/>
              <a:gd name="connsiteX6" fmla="*/ 0 w 2228437"/>
              <a:gd name="connsiteY6" fmla="*/ 3052559 h 3052559"/>
              <a:gd name="connsiteX7" fmla="*/ 0 w 2228437"/>
              <a:gd name="connsiteY7" fmla="*/ 233986 h 3052559"/>
              <a:gd name="connsiteX8" fmla="*/ 233986 w 222843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8437" h="3052559">
                <a:moveTo>
                  <a:pt x="1994451" y="3052559"/>
                </a:moveTo>
                <a:lnTo>
                  <a:pt x="233986" y="3052559"/>
                </a:lnTo>
                <a:cubicBezTo>
                  <a:pt x="104759" y="3052559"/>
                  <a:pt x="0" y="2947800"/>
                  <a:pt x="0" y="2818573"/>
                </a:cubicBezTo>
                <a:lnTo>
                  <a:pt x="0" y="0"/>
                </a:lnTo>
                <a:lnTo>
                  <a:pt x="0" y="0"/>
                </a:lnTo>
                <a:lnTo>
                  <a:pt x="2228437" y="0"/>
                </a:lnTo>
                <a:lnTo>
                  <a:pt x="2228437" y="0"/>
                </a:lnTo>
                <a:lnTo>
                  <a:pt x="2228437" y="2818573"/>
                </a:lnTo>
                <a:cubicBezTo>
                  <a:pt x="2228437" y="2947800"/>
                  <a:pt x="2123678" y="3052559"/>
                  <a:pt x="1994451"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11" tIns="96013" rIns="147412" bIns="147411"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Optimizing conservation and sustainable use of biodiversity while minimizing conflicts among blue economy sub-themes</a:t>
            </a:r>
            <a:endParaRPr lang="en-US" sz="1600" b="1" dirty="0"/>
          </a:p>
        </p:txBody>
      </p:sp>
      <p:sp>
        <p:nvSpPr>
          <p:cNvPr id="14" name="Rectangle: Rounded Corners 13">
            <a:extLst>
              <a:ext uri="{FF2B5EF4-FFF2-40B4-BE49-F238E27FC236}">
                <a16:creationId xmlns:a16="http://schemas.microsoft.com/office/drawing/2014/main" id="{AC3CC99B-BD52-4806-8366-59A090B0DF1B}"/>
              </a:ext>
            </a:extLst>
          </p:cNvPr>
          <p:cNvSpPr/>
          <p:nvPr/>
        </p:nvSpPr>
        <p:spPr>
          <a:xfrm>
            <a:off x="5872691" y="2474728"/>
            <a:ext cx="835791" cy="816814"/>
          </a:xfrm>
          <a:prstGeom prst="roundRect">
            <a:avLst>
              <a:gd name="adj" fmla="val 10000"/>
            </a:avLst>
          </a:prstGeom>
          <a:blipFill rotWithShape="1">
            <a:blip r:embed="rId4"/>
            <a:srcRect/>
            <a:stretch>
              <a:fillRect t="-9000" b="-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7FF2269D-08F0-4864-94E8-BD7E8DFE7DC9}"/>
              </a:ext>
            </a:extLst>
          </p:cNvPr>
          <p:cNvSpPr/>
          <p:nvPr/>
        </p:nvSpPr>
        <p:spPr>
          <a:xfrm>
            <a:off x="5356099" y="3367548"/>
            <a:ext cx="1756244" cy="2911700"/>
          </a:xfrm>
          <a:custGeom>
            <a:avLst/>
            <a:gdLst>
              <a:gd name="connsiteX0" fmla="*/ 252047 w 2400447"/>
              <a:gd name="connsiteY0" fmla="*/ 0 h 3052559"/>
              <a:gd name="connsiteX1" fmla="*/ 2148400 w 2400447"/>
              <a:gd name="connsiteY1" fmla="*/ 0 h 3052559"/>
              <a:gd name="connsiteX2" fmla="*/ 2400447 w 2400447"/>
              <a:gd name="connsiteY2" fmla="*/ 252047 h 3052559"/>
              <a:gd name="connsiteX3" fmla="*/ 2400447 w 2400447"/>
              <a:gd name="connsiteY3" fmla="*/ 3052559 h 3052559"/>
              <a:gd name="connsiteX4" fmla="*/ 2400447 w 2400447"/>
              <a:gd name="connsiteY4" fmla="*/ 3052559 h 3052559"/>
              <a:gd name="connsiteX5" fmla="*/ 0 w 2400447"/>
              <a:gd name="connsiteY5" fmla="*/ 3052559 h 3052559"/>
              <a:gd name="connsiteX6" fmla="*/ 0 w 2400447"/>
              <a:gd name="connsiteY6" fmla="*/ 3052559 h 3052559"/>
              <a:gd name="connsiteX7" fmla="*/ 0 w 2400447"/>
              <a:gd name="connsiteY7" fmla="*/ 252047 h 3052559"/>
              <a:gd name="connsiteX8" fmla="*/ 252047 w 240044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0447" h="3052559">
                <a:moveTo>
                  <a:pt x="2148400" y="3052559"/>
                </a:moveTo>
                <a:lnTo>
                  <a:pt x="252047" y="3052559"/>
                </a:lnTo>
                <a:cubicBezTo>
                  <a:pt x="112845" y="3052559"/>
                  <a:pt x="0" y="2939714"/>
                  <a:pt x="0" y="2800512"/>
                </a:cubicBezTo>
                <a:lnTo>
                  <a:pt x="0" y="0"/>
                </a:lnTo>
                <a:lnTo>
                  <a:pt x="0" y="0"/>
                </a:lnTo>
                <a:lnTo>
                  <a:pt x="2400447" y="0"/>
                </a:lnTo>
                <a:lnTo>
                  <a:pt x="2400447" y="0"/>
                </a:lnTo>
                <a:lnTo>
                  <a:pt x="2400447" y="2800512"/>
                </a:lnTo>
                <a:cubicBezTo>
                  <a:pt x="2400447" y="2939714"/>
                  <a:pt x="2287602" y="3052559"/>
                  <a:pt x="2148400"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79" tIns="96013" rIns="151379" bIns="151379"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Strengthening measures for mitigating the negative impacts of coastal and marine tourism, oil, gas, deep sea mining and climate change on aquatic biodiversity and environment</a:t>
            </a:r>
            <a:endParaRPr lang="en-US" sz="1600" b="1" dirty="0"/>
          </a:p>
        </p:txBody>
      </p:sp>
      <p:sp>
        <p:nvSpPr>
          <p:cNvPr id="16" name="Rectangle: Rounded Corners 15">
            <a:extLst>
              <a:ext uri="{FF2B5EF4-FFF2-40B4-BE49-F238E27FC236}">
                <a16:creationId xmlns:a16="http://schemas.microsoft.com/office/drawing/2014/main" id="{104EA456-7620-4F02-8EC4-ABC027CCE86D}"/>
              </a:ext>
            </a:extLst>
          </p:cNvPr>
          <p:cNvSpPr/>
          <p:nvPr/>
        </p:nvSpPr>
        <p:spPr>
          <a:xfrm>
            <a:off x="7591278" y="2399756"/>
            <a:ext cx="835790" cy="885781"/>
          </a:xfrm>
          <a:prstGeom prst="roundRect">
            <a:avLst>
              <a:gd name="adj" fmla="val 10000"/>
            </a:avLst>
          </a:prstGeom>
          <a:blipFill rotWithShape="1">
            <a:blip r:embed="rId5"/>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Freeform: Shape 16">
            <a:extLst>
              <a:ext uri="{FF2B5EF4-FFF2-40B4-BE49-F238E27FC236}">
                <a16:creationId xmlns:a16="http://schemas.microsoft.com/office/drawing/2014/main" id="{5C7D00C4-F65E-48C9-83F5-7A3110FDDDFB}"/>
              </a:ext>
            </a:extLst>
          </p:cNvPr>
          <p:cNvSpPr/>
          <p:nvPr/>
        </p:nvSpPr>
        <p:spPr>
          <a:xfrm>
            <a:off x="7257480" y="3380322"/>
            <a:ext cx="1635000" cy="2886152"/>
          </a:xfrm>
          <a:custGeom>
            <a:avLst/>
            <a:gdLst>
              <a:gd name="connsiteX0" fmla="*/ 237672 w 2263540"/>
              <a:gd name="connsiteY0" fmla="*/ 0 h 3052559"/>
              <a:gd name="connsiteX1" fmla="*/ 2025868 w 2263540"/>
              <a:gd name="connsiteY1" fmla="*/ 0 h 3052559"/>
              <a:gd name="connsiteX2" fmla="*/ 2263540 w 2263540"/>
              <a:gd name="connsiteY2" fmla="*/ 237672 h 3052559"/>
              <a:gd name="connsiteX3" fmla="*/ 2263540 w 2263540"/>
              <a:gd name="connsiteY3" fmla="*/ 3052559 h 3052559"/>
              <a:gd name="connsiteX4" fmla="*/ 2263540 w 2263540"/>
              <a:gd name="connsiteY4" fmla="*/ 3052559 h 3052559"/>
              <a:gd name="connsiteX5" fmla="*/ 0 w 2263540"/>
              <a:gd name="connsiteY5" fmla="*/ 3052559 h 3052559"/>
              <a:gd name="connsiteX6" fmla="*/ 0 w 2263540"/>
              <a:gd name="connsiteY6" fmla="*/ 3052559 h 3052559"/>
              <a:gd name="connsiteX7" fmla="*/ 0 w 2263540"/>
              <a:gd name="connsiteY7" fmla="*/ 237672 h 3052559"/>
              <a:gd name="connsiteX8" fmla="*/ 237672 w 2263540"/>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3540" h="3052559">
                <a:moveTo>
                  <a:pt x="2025868" y="3052559"/>
                </a:moveTo>
                <a:lnTo>
                  <a:pt x="237672" y="3052559"/>
                </a:lnTo>
                <a:cubicBezTo>
                  <a:pt x="106409" y="3052559"/>
                  <a:pt x="0" y="2946150"/>
                  <a:pt x="0" y="2814887"/>
                </a:cubicBezTo>
                <a:lnTo>
                  <a:pt x="0" y="0"/>
                </a:lnTo>
                <a:lnTo>
                  <a:pt x="0" y="0"/>
                </a:lnTo>
                <a:lnTo>
                  <a:pt x="2263540" y="0"/>
                </a:lnTo>
                <a:lnTo>
                  <a:pt x="2263540" y="0"/>
                </a:lnTo>
                <a:lnTo>
                  <a:pt x="2263540" y="2814887"/>
                </a:lnTo>
                <a:cubicBezTo>
                  <a:pt x="2263540" y="2946150"/>
                  <a:pt x="2157131" y="3052559"/>
                  <a:pt x="2025868"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221" tIns="96012" rIns="148221" bIns="148221" numCol="1" spcCol="1270" anchor="t" anchorCtr="0">
            <a:noAutofit/>
          </a:bodyPr>
          <a:lstStyle/>
          <a:p>
            <a:pPr defTabSz="600075">
              <a:lnSpc>
                <a:spcPct val="90000"/>
              </a:lnSpc>
              <a:spcBef>
                <a:spcPct val="0"/>
              </a:spcBef>
              <a:spcAft>
                <a:spcPct val="35000"/>
              </a:spcAft>
            </a:pPr>
            <a:r>
              <a:rPr lang="en-US" sz="1600" b="1" dirty="0">
                <a:solidFill>
                  <a:schemeClr val="tx1"/>
                </a:solidFill>
                <a:ea typeface="Calibri" panose="020F0502020204030204" pitchFamily="34" charset="0"/>
              </a:rPr>
              <a:t>Strengthening gender inclusivity in aquatic biodiversity conservation and environmental management</a:t>
            </a:r>
            <a:endParaRPr lang="en-US" sz="1600" b="1" dirty="0"/>
          </a:p>
        </p:txBody>
      </p:sp>
      <p:sp>
        <p:nvSpPr>
          <p:cNvPr id="18" name="TextBox 17">
            <a:extLst>
              <a:ext uri="{FF2B5EF4-FFF2-40B4-BE49-F238E27FC236}">
                <a16:creationId xmlns:a16="http://schemas.microsoft.com/office/drawing/2014/main" id="{1E54C1F5-212B-4470-8262-190D99DEBF98}"/>
              </a:ext>
            </a:extLst>
          </p:cNvPr>
          <p:cNvSpPr txBox="1"/>
          <p:nvPr/>
        </p:nvSpPr>
        <p:spPr>
          <a:xfrm>
            <a:off x="603186" y="207153"/>
            <a:ext cx="8424936" cy="584775"/>
          </a:xfrm>
          <a:prstGeom prst="rect">
            <a:avLst/>
          </a:prstGeom>
          <a:noFill/>
        </p:spPr>
        <p:txBody>
          <a:bodyPr wrap="square" rtlCol="0">
            <a:spAutoFit/>
          </a:bodyPr>
          <a:lstStyle/>
          <a:p>
            <a:pPr algn="r"/>
            <a:r>
              <a:rPr lang="en-US" sz="3200" b="1" dirty="0">
                <a:solidFill>
                  <a:srgbClr val="007C30"/>
                </a:solidFill>
                <a:latin typeface="Gill Sans MT" pitchFamily="34" charset="0"/>
              </a:rPr>
              <a:t>Strategic Objectives of the Aquatic Project</a:t>
            </a:r>
          </a:p>
        </p:txBody>
      </p:sp>
      <p:sp>
        <p:nvSpPr>
          <p:cNvPr id="2" name="Rectangle 1">
            <a:extLst>
              <a:ext uri="{FF2B5EF4-FFF2-40B4-BE49-F238E27FC236}">
                <a16:creationId xmlns:a16="http://schemas.microsoft.com/office/drawing/2014/main" id="{6896D261-C418-447C-AE98-9B6674BA05DC}"/>
              </a:ext>
            </a:extLst>
          </p:cNvPr>
          <p:cNvSpPr/>
          <p:nvPr/>
        </p:nvSpPr>
        <p:spPr>
          <a:xfrm>
            <a:off x="827584" y="980728"/>
            <a:ext cx="8175717" cy="1209817"/>
          </a:xfrm>
          <a:prstGeom prst="rect">
            <a:avLst/>
          </a:prstGeom>
          <a:solidFill>
            <a:schemeClr val="accent2">
              <a:lumMod val="40000"/>
              <a:lumOff val="60000"/>
            </a:schemeClr>
          </a:solidFill>
        </p:spPr>
        <p:txBody>
          <a:bodyPr wrap="square">
            <a:spAutoFit/>
          </a:bodyPr>
          <a:lstStyle/>
          <a:p>
            <a:r>
              <a:rPr lang="en-US" b="1" u="sng" dirty="0"/>
              <a:t>OBJECTIVE</a:t>
            </a:r>
          </a:p>
          <a:p>
            <a:r>
              <a:rPr lang="en-US" b="1" dirty="0"/>
              <a:t>To enhance the policy environment, regulatory frameworks and institutional capacities of AU Member States and Regional Economic Communities to sustainably utilize and conserve aquatic biodiversity and ecosystems.</a:t>
            </a:r>
            <a:endParaRPr lang="en-GH" b="1" dirty="0"/>
          </a:p>
        </p:txBody>
      </p:sp>
    </p:spTree>
    <p:extLst>
      <p:ext uri="{BB962C8B-B14F-4D97-AF65-F5344CB8AC3E}">
        <p14:creationId xmlns:p14="http://schemas.microsoft.com/office/powerpoint/2010/main" val="119507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36904" cy="792088"/>
          </a:xfrm>
        </p:spPr>
        <p:txBody>
          <a:bodyPr>
            <a:noAutofit/>
          </a:bodyPr>
          <a:lstStyle/>
          <a:p>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2023</a:t>
            </a:r>
            <a:r>
              <a:rPr lang="en-GB" sz="2000" dirty="0">
                <a:latin typeface="Segoe UI Semibold" panose="020B0702040204020203" pitchFamily="34" charset="0"/>
                <a:cs typeface="Segoe UI Semibold" panose="020B0702040204020203" pitchFamily="34" charset="0"/>
              </a:rPr>
              <a:t> </a:t>
            </a:r>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Workplan</a:t>
            </a:r>
            <a:r>
              <a:rPr lang="en-GB" sz="2000" dirty="0">
                <a:latin typeface="Segoe UI Semibold" panose="020B0702040204020203" pitchFamily="34" charset="0"/>
                <a:cs typeface="Segoe UI Semibold" panose="020B0702040204020203" pitchFamily="34" charset="0"/>
              </a:rPr>
              <a:t> </a:t>
            </a:r>
            <a:br>
              <a:rPr lang="en-GB" sz="2000" dirty="0">
                <a:latin typeface="Segoe UI Semibold" panose="020B0702040204020203" pitchFamily="34" charset="0"/>
                <a:cs typeface="Segoe UI Semibold" panose="020B0702040204020203" pitchFamily="34" charset="0"/>
              </a:rPr>
            </a:br>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Driving implementation of Project’s Strategic Objectives </a:t>
            </a:r>
          </a:p>
        </p:txBody>
      </p:sp>
      <p:sp>
        <p:nvSpPr>
          <p:cNvPr id="3" name="Content Placeholder 2"/>
          <p:cNvSpPr>
            <a:spLocks noGrp="1"/>
          </p:cNvSpPr>
          <p:nvPr>
            <p:ph idx="1"/>
          </p:nvPr>
        </p:nvSpPr>
        <p:spPr>
          <a:xfrm>
            <a:off x="827584" y="980728"/>
            <a:ext cx="8348464" cy="5760640"/>
          </a:xfrm>
        </p:spPr>
        <p:txBody>
          <a:bodyPr>
            <a:noAutofit/>
          </a:bodyPr>
          <a:lstStyle/>
          <a:p>
            <a:pPr marL="571500" indent="-571500">
              <a:buFont typeface="+mj-lt"/>
              <a:buAutoNum type="romanUcPeriod"/>
            </a:pPr>
            <a:r>
              <a:rPr lang="en-US" sz="1600" b="1" dirty="0"/>
              <a:t>SO1: Ratify and/or Align relevant international/regional instruments </a:t>
            </a:r>
            <a:r>
              <a:rPr lang="en-US" sz="1600" dirty="0"/>
              <a:t>- </a:t>
            </a:r>
            <a:r>
              <a:rPr lang="en-US" sz="1600" dirty="0">
                <a:solidFill>
                  <a:schemeClr val="tx2">
                    <a:lumMod val="60000"/>
                    <a:lumOff val="40000"/>
                  </a:schemeClr>
                </a:solidFill>
              </a:rPr>
              <a:t>2 Outputs</a:t>
            </a:r>
            <a:r>
              <a:rPr lang="en-US" sz="1600" dirty="0"/>
              <a:t>:</a:t>
            </a:r>
          </a:p>
          <a:p>
            <a:pPr lvl="1">
              <a:buFontTx/>
              <a:buChar char="-"/>
            </a:pPr>
            <a:r>
              <a:rPr lang="en-US" sz="1600" dirty="0"/>
              <a:t>Mechanisms for active participation of MSs in continental and global initiatives developed;</a:t>
            </a:r>
          </a:p>
          <a:p>
            <a:pPr lvl="1">
              <a:buFontTx/>
              <a:buChar char="-"/>
            </a:pPr>
            <a:r>
              <a:rPr lang="en-US" sz="1600" dirty="0"/>
              <a:t>Ratification and implementation of conventions and agreements supported; </a:t>
            </a:r>
          </a:p>
          <a:p>
            <a:pPr marL="571500" indent="-571500">
              <a:buFont typeface="+mj-lt"/>
              <a:buAutoNum type="romanUcPeriod"/>
            </a:pPr>
            <a:r>
              <a:rPr lang="en-US" sz="1600" b="1" dirty="0"/>
              <a:t>SO2: Optimizing conservation and sustainable biodiversity </a:t>
            </a:r>
            <a:r>
              <a:rPr lang="en-US" sz="1600" dirty="0"/>
              <a:t>- </a:t>
            </a:r>
            <a:r>
              <a:rPr lang="en-US" sz="1600" dirty="0">
                <a:solidFill>
                  <a:schemeClr val="tx2">
                    <a:lumMod val="60000"/>
                    <a:lumOff val="40000"/>
                  </a:schemeClr>
                </a:solidFill>
              </a:rPr>
              <a:t>3 Outputs</a:t>
            </a:r>
            <a:r>
              <a:rPr lang="en-US" sz="1600" dirty="0"/>
              <a:t>: </a:t>
            </a:r>
          </a:p>
          <a:p>
            <a:pPr lvl="1">
              <a:buFontTx/>
              <a:buChar char="-"/>
            </a:pPr>
            <a:r>
              <a:rPr lang="en-US" sz="1600" dirty="0"/>
              <a:t>Enforceable regulatory frameworks for effective MCS systems developed;</a:t>
            </a:r>
          </a:p>
          <a:p>
            <a:pPr lvl="1">
              <a:buFontTx/>
              <a:buChar char="-"/>
            </a:pPr>
            <a:r>
              <a:rPr lang="en-US" sz="1600" dirty="0"/>
              <a:t>A framework for establishing national, regional and transboundary cooperation </a:t>
            </a:r>
          </a:p>
          <a:p>
            <a:pPr lvl="1">
              <a:buFontTx/>
              <a:buChar char="-"/>
            </a:pPr>
            <a:r>
              <a:rPr lang="en-US" sz="1600" dirty="0"/>
              <a:t>Capacities for restoring and conserving threatened aquatic biodiversity and environment strengthened. </a:t>
            </a:r>
          </a:p>
          <a:p>
            <a:pPr marL="571500" indent="-571500">
              <a:buFont typeface="+mj-lt"/>
              <a:buAutoNum type="romanUcPeriod"/>
            </a:pPr>
            <a:r>
              <a:rPr lang="en-US" sz="1600" b="1" dirty="0"/>
              <a:t>SO3: Strengthening measures for mitigating the negative impacts of coastal and marine tourism, oil, gas, deep sea mining and climate change </a:t>
            </a:r>
            <a:r>
              <a:rPr lang="en-US" sz="1600" dirty="0"/>
              <a:t>-</a:t>
            </a:r>
            <a:r>
              <a:rPr lang="en-US" sz="1600" dirty="0">
                <a:solidFill>
                  <a:schemeClr val="tx2">
                    <a:lumMod val="60000"/>
                    <a:lumOff val="40000"/>
                  </a:schemeClr>
                </a:solidFill>
              </a:rPr>
              <a:t>2 Outputs</a:t>
            </a:r>
            <a:r>
              <a:rPr lang="en-US" sz="1600" dirty="0"/>
              <a:t>:</a:t>
            </a:r>
          </a:p>
          <a:p>
            <a:pPr lvl="1">
              <a:buFontTx/>
              <a:buChar char="-"/>
            </a:pPr>
            <a:r>
              <a:rPr lang="en-US" sz="1600" dirty="0"/>
              <a:t>Measures for minimizing the negative impacts of climate change on biodiversity ;</a:t>
            </a:r>
          </a:p>
          <a:p>
            <a:pPr lvl="1">
              <a:buFontTx/>
              <a:buChar char="-"/>
            </a:pPr>
            <a:r>
              <a:rPr lang="en-US" sz="1600" dirty="0"/>
              <a:t>Strategies for an integrated framework for sustainable coastal and marine tourism and mining developed ;</a:t>
            </a:r>
          </a:p>
          <a:p>
            <a:pPr marL="571500" indent="-571500">
              <a:buFont typeface="+mj-lt"/>
              <a:buAutoNum type="romanUcPeriod"/>
            </a:pPr>
            <a:r>
              <a:rPr lang="en-US" sz="2000" dirty="0"/>
              <a:t> </a:t>
            </a:r>
            <a:r>
              <a:rPr lang="en-US" sz="1600" b="1" dirty="0"/>
              <a:t>SO4: Strengthening gender inclusivity in aquatic biodiversity conservation and environmental management</a:t>
            </a:r>
            <a:r>
              <a:rPr lang="en-US" sz="1600" dirty="0"/>
              <a:t>-</a:t>
            </a:r>
            <a:r>
              <a:rPr lang="en-US" sz="1600" dirty="0">
                <a:solidFill>
                  <a:schemeClr val="tx2">
                    <a:lumMod val="60000"/>
                    <a:lumOff val="40000"/>
                  </a:schemeClr>
                </a:solidFill>
              </a:rPr>
              <a:t>1 Output</a:t>
            </a:r>
            <a:r>
              <a:rPr lang="en-US" sz="1600" dirty="0"/>
              <a:t>:</a:t>
            </a:r>
          </a:p>
          <a:p>
            <a:pPr lvl="1">
              <a:buFontTx/>
              <a:buChar char="-"/>
            </a:pPr>
            <a:r>
              <a:rPr lang="en-US" sz="1600" dirty="0"/>
              <a:t>Continental strategy for gender inclusivity in aquatic biodiversity and environmental management developed ;</a:t>
            </a:r>
          </a:p>
          <a:p>
            <a:pPr marL="0" indent="0">
              <a:buNone/>
            </a:pPr>
            <a:endParaRPr lang="en-US" sz="20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31924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000"/>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endParaRPr lang="en-US" sz="2000" dirty="0">
              <a:solidFill>
                <a:srgbClr val="FF0000"/>
              </a:solidFill>
              <a:highlight>
                <a:srgbClr val="FFFF00"/>
              </a:highlight>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154723338"/>
              </p:ext>
            </p:extLst>
          </p:nvPr>
        </p:nvGraphicFramePr>
        <p:xfrm>
          <a:off x="755576" y="980728"/>
          <a:ext cx="8388424" cy="5832648"/>
        </p:xfrm>
        <a:graphic>
          <a:graphicData uri="http://schemas.openxmlformats.org/drawingml/2006/table">
            <a:tbl>
              <a:tblPr firstRow="1" bandRow="1">
                <a:tableStyleId>{5940675A-B579-460E-94D1-54222C63F5DA}</a:tableStyleId>
              </a:tblPr>
              <a:tblGrid>
                <a:gridCol w="4824536">
                  <a:extLst>
                    <a:ext uri="{9D8B030D-6E8A-4147-A177-3AD203B41FA5}">
                      <a16:colId xmlns:a16="http://schemas.microsoft.com/office/drawing/2014/main" val="2471356821"/>
                    </a:ext>
                  </a:extLst>
                </a:gridCol>
                <a:gridCol w="3563888">
                  <a:extLst>
                    <a:ext uri="{9D8B030D-6E8A-4147-A177-3AD203B41FA5}">
                      <a16:colId xmlns:a16="http://schemas.microsoft.com/office/drawing/2014/main" val="1115709325"/>
                    </a:ext>
                  </a:extLst>
                </a:gridCol>
              </a:tblGrid>
              <a:tr h="460504">
                <a:tc>
                  <a:txBody>
                    <a:bodyPr/>
                    <a:lstStyle/>
                    <a:p>
                      <a:r>
                        <a:rPr lang="en-US" sz="1800" b="1" kern="1200" dirty="0">
                          <a:solidFill>
                            <a:schemeClr val="tx1"/>
                          </a:solidFill>
                          <a:latin typeface="+mn-lt"/>
                          <a:ea typeface="+mn-ea"/>
                          <a:cs typeface="+mn-cs"/>
                        </a:rPr>
                        <a:t>Output</a:t>
                      </a:r>
                      <a:r>
                        <a:rPr lang="en-US" dirty="0"/>
                        <a:t>/Activity</a:t>
                      </a:r>
                    </a:p>
                  </a:txBody>
                  <a:tcPr/>
                </a:tc>
                <a:tc>
                  <a:txBody>
                    <a:bodyPr/>
                    <a:lstStyle/>
                    <a:p>
                      <a:r>
                        <a:rPr lang="en-US" sz="1400" b="1" dirty="0">
                          <a:highlight>
                            <a:srgbClr val="FFFF00"/>
                          </a:highlight>
                        </a:rPr>
                        <a:t>PROGRESS TO DATE</a:t>
                      </a:r>
                      <a:endParaRPr lang="en-US" dirty="0"/>
                    </a:p>
                  </a:txBody>
                  <a:tcPr/>
                </a:tc>
                <a:extLst>
                  <a:ext uri="{0D108BD9-81ED-4DB2-BD59-A6C34878D82A}">
                    <a16:rowId xmlns:a16="http://schemas.microsoft.com/office/drawing/2014/main" val="2065897024"/>
                  </a:ext>
                </a:extLst>
              </a:tr>
              <a:tr h="651981">
                <a:tc gridSpan="2">
                  <a:txBody>
                    <a:bodyPr/>
                    <a:lstStyle/>
                    <a:p>
                      <a:r>
                        <a:rPr lang="en-US" b="1" dirty="0"/>
                        <a:t>Output 1.1: Mechanisms for active participation of MSs in continental and global initiatives developed</a:t>
                      </a:r>
                      <a:endParaRPr lang="en-US" b="1" dirty="0">
                        <a:solidFill>
                          <a:srgbClr val="FF0000"/>
                        </a:solidFill>
                      </a:endParaRPr>
                    </a:p>
                  </a:txBody>
                  <a:tcPr/>
                </a:tc>
                <a:tc hMerge="1">
                  <a:txBody>
                    <a:bodyPr/>
                    <a:lstStyle/>
                    <a:p>
                      <a:endParaRPr lang="en-US" b="1" dirty="0">
                        <a:solidFill>
                          <a:srgbClr val="FF0000"/>
                        </a:solidFill>
                      </a:endParaRPr>
                    </a:p>
                  </a:txBody>
                  <a:tcPr/>
                </a:tc>
                <a:extLst>
                  <a:ext uri="{0D108BD9-81ED-4DB2-BD59-A6C34878D82A}">
                    <a16:rowId xmlns:a16="http://schemas.microsoft.com/office/drawing/2014/main" val="2054206081"/>
                  </a:ext>
                </a:extLst>
              </a:tr>
              <a:tr h="4720163">
                <a:tc>
                  <a:txBody>
                    <a:bodyPr/>
                    <a:lstStyle/>
                    <a:p>
                      <a:r>
                        <a:rPr lang="en-US" sz="1400" dirty="0">
                          <a:solidFill>
                            <a:schemeClr val="tx1"/>
                          </a:solidFill>
                        </a:rPr>
                        <a:t>The project sponsored the participation of experts from DR Congo and Kenya to the 2</a:t>
                      </a:r>
                      <a:r>
                        <a:rPr lang="en-US" sz="1400" baseline="30000" dirty="0">
                          <a:solidFill>
                            <a:schemeClr val="tx1"/>
                          </a:solidFill>
                        </a:rPr>
                        <a:t>nd</a:t>
                      </a:r>
                      <a:r>
                        <a:rPr lang="en-US" sz="1400" dirty="0">
                          <a:solidFill>
                            <a:schemeClr val="tx1"/>
                          </a:solidFill>
                        </a:rPr>
                        <a:t> MSP forum in Dar Es Salam; to share information  on the status of MSP in the continent, for different players in MSP to profile their contribution and aspirations towards  MSP</a:t>
                      </a:r>
                    </a:p>
                    <a:p>
                      <a:endParaRPr lang="en-US" sz="1400" dirty="0">
                        <a:solidFill>
                          <a:srgbClr val="FF0000"/>
                        </a:solidFill>
                      </a:endParaRPr>
                    </a:p>
                    <a:p>
                      <a:r>
                        <a:rPr lang="en-US" sz="1400" dirty="0">
                          <a:solidFill>
                            <a:schemeClr val="tx1"/>
                          </a:solidFill>
                        </a:rPr>
                        <a:t>Contribution by the project to the forum:</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Shared perspective on ABES and MSP as enabler of blue economy; for instance, the ABES urged Member States to institutionalize MSP to allocate specific spaces for maritime activities and ecosystem conservation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2. Guided stakeholders on issues of regional MSP processes, roles of regional institutions (e.g. RECs), mechanism of engagement with policy makers on MSP processes; data for MSP</a:t>
                      </a:r>
                    </a:p>
                    <a:p>
                      <a:endParaRPr lang="en-US" sz="1200" dirty="0">
                        <a:solidFill>
                          <a:srgbClr val="FF0000"/>
                        </a:solidFill>
                      </a:endParaRPr>
                    </a:p>
                    <a:p>
                      <a:endParaRPr lang="en-US" sz="1200" dirty="0">
                        <a:solidFill>
                          <a:srgbClr val="FF0000"/>
                        </a:solidFill>
                      </a:endParaRPr>
                    </a:p>
                  </a:txBody>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6" name="Picture 5" descr="C:\Users\Seisaym\AppData\Local\Microsoft\Windows\INetCache\Content.Outlook\K2KJ6LDQ\20231105_180825.jpg">
            <a:extLst>
              <a:ext uri="{FF2B5EF4-FFF2-40B4-BE49-F238E27FC236}">
                <a16:creationId xmlns:a16="http://schemas.microsoft.com/office/drawing/2014/main" id="{4859DA67-F943-459A-BDB8-A085CC4F3F0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4448" y="2123728"/>
            <a:ext cx="3351368" cy="2385392"/>
          </a:xfrm>
          <a:prstGeom prst="rect">
            <a:avLst/>
          </a:prstGeom>
          <a:noFill/>
          <a:ln>
            <a:noFill/>
          </a:ln>
        </p:spPr>
      </p:pic>
      <p:pic>
        <p:nvPicPr>
          <p:cNvPr id="7" name="Picture 6">
            <a:extLst>
              <a:ext uri="{FF2B5EF4-FFF2-40B4-BE49-F238E27FC236}">
                <a16:creationId xmlns:a16="http://schemas.microsoft.com/office/drawing/2014/main" id="{802FCCA9-E3D9-4F5F-BE0E-608AE249FE8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3121" y="4518062"/>
            <a:ext cx="3351367" cy="1981572"/>
          </a:xfrm>
          <a:prstGeom prst="rect">
            <a:avLst/>
          </a:prstGeom>
          <a:noFill/>
          <a:ln>
            <a:noFill/>
          </a:ln>
        </p:spPr>
      </p:pic>
    </p:spTree>
    <p:extLst>
      <p:ext uri="{BB962C8B-B14F-4D97-AF65-F5344CB8AC3E}">
        <p14:creationId xmlns:p14="http://schemas.microsoft.com/office/powerpoint/2010/main" val="332862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000"/>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endParaRPr lang="en-US" sz="2000" dirty="0">
              <a:solidFill>
                <a:srgbClr val="FF0000"/>
              </a:solidFill>
              <a:highlight>
                <a:srgbClr val="FFFF00"/>
              </a:highlight>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558705677"/>
              </p:ext>
            </p:extLst>
          </p:nvPr>
        </p:nvGraphicFramePr>
        <p:xfrm>
          <a:off x="899592" y="914400"/>
          <a:ext cx="8460433" cy="10720526"/>
        </p:xfrm>
        <a:graphic>
          <a:graphicData uri="http://schemas.openxmlformats.org/drawingml/2006/table">
            <a:tbl>
              <a:tblPr firstRow="1" bandRow="1">
                <a:tableStyleId>{5940675A-B579-460E-94D1-54222C63F5DA}</a:tableStyleId>
              </a:tblPr>
              <a:tblGrid>
                <a:gridCol w="3784929">
                  <a:extLst>
                    <a:ext uri="{9D8B030D-6E8A-4147-A177-3AD203B41FA5}">
                      <a16:colId xmlns:a16="http://schemas.microsoft.com/office/drawing/2014/main" val="2471356821"/>
                    </a:ext>
                  </a:extLst>
                </a:gridCol>
                <a:gridCol w="1039607">
                  <a:extLst>
                    <a:ext uri="{9D8B030D-6E8A-4147-A177-3AD203B41FA5}">
                      <a16:colId xmlns:a16="http://schemas.microsoft.com/office/drawing/2014/main" val="3369419353"/>
                    </a:ext>
                  </a:extLst>
                </a:gridCol>
                <a:gridCol w="3635897">
                  <a:extLst>
                    <a:ext uri="{9D8B030D-6E8A-4147-A177-3AD203B41FA5}">
                      <a16:colId xmlns:a16="http://schemas.microsoft.com/office/drawing/2014/main" val="1696494466"/>
                    </a:ext>
                  </a:extLst>
                </a:gridCol>
              </a:tblGrid>
              <a:tr h="359803">
                <a:tc>
                  <a:txBody>
                    <a:bodyPr/>
                    <a:lstStyle/>
                    <a:p>
                      <a:r>
                        <a:rPr lang="en-US" sz="1800" b="1" kern="1200" dirty="0">
                          <a:solidFill>
                            <a:schemeClr val="tx1"/>
                          </a:solidFill>
                          <a:latin typeface="+mn-lt"/>
                          <a:ea typeface="+mn-ea"/>
                          <a:cs typeface="+mn-cs"/>
                        </a:rPr>
                        <a:t>Output</a:t>
                      </a:r>
                      <a:r>
                        <a:rPr lang="en-US" dirty="0"/>
                        <a:t>/Activity</a:t>
                      </a:r>
                    </a:p>
                  </a:txBody>
                  <a:tcPr/>
                </a:tc>
                <a:tc gridSpan="2">
                  <a:txBody>
                    <a:bodyPr/>
                    <a:lstStyle/>
                    <a:p>
                      <a:r>
                        <a:rPr lang="en-US" sz="1400" b="1" dirty="0">
                          <a:highlight>
                            <a:srgbClr val="FFFF00"/>
                          </a:highlight>
                        </a:rPr>
                        <a:t>PROGRESS TO DATE</a:t>
                      </a:r>
                      <a:endParaRPr lang="en-US" dirty="0"/>
                    </a:p>
                  </a:txBody>
                  <a:tcPr/>
                </a:tc>
                <a:tc hMerge="1">
                  <a:txBody>
                    <a:bodyPr/>
                    <a:lstStyle/>
                    <a:p>
                      <a:endParaRPr lang="en-US" dirty="0"/>
                    </a:p>
                  </a:txBody>
                  <a:tcPr/>
                </a:tc>
                <a:extLst>
                  <a:ext uri="{0D108BD9-81ED-4DB2-BD59-A6C34878D82A}">
                    <a16:rowId xmlns:a16="http://schemas.microsoft.com/office/drawing/2014/main" val="2065897024"/>
                  </a:ext>
                </a:extLst>
              </a:tr>
              <a:tr h="629656">
                <a:tc gridSpan="3">
                  <a:txBody>
                    <a:bodyPr/>
                    <a:lstStyle/>
                    <a:p>
                      <a:r>
                        <a:rPr lang="en-US" b="1" dirty="0"/>
                        <a:t>Output 1.1: Mechanisms for active participation of MSs in continental and global initiatives developed</a:t>
                      </a:r>
                      <a:endParaRPr lang="en-US" b="1" dirty="0">
                        <a:solidFill>
                          <a:srgbClr val="FF0000"/>
                        </a:solidFill>
                      </a:endParaRPr>
                    </a:p>
                  </a:txBody>
                  <a:tcPr/>
                </a:tc>
                <a:tc hMerge="1">
                  <a:txBody>
                    <a:bodyPr/>
                    <a:lstStyle/>
                    <a:p>
                      <a:endParaRPr lang="en-KE"/>
                    </a:p>
                  </a:txBody>
                  <a:tcPr/>
                </a:tc>
                <a:tc hMerge="1">
                  <a:txBody>
                    <a:bodyPr/>
                    <a:lstStyle/>
                    <a:p>
                      <a:endParaRPr lang="en-US" b="1" dirty="0">
                        <a:solidFill>
                          <a:srgbClr val="FF0000"/>
                        </a:solidFill>
                      </a:endParaRPr>
                    </a:p>
                  </a:txBody>
                  <a:tcPr/>
                </a:tc>
                <a:extLst>
                  <a:ext uri="{0D108BD9-81ED-4DB2-BD59-A6C34878D82A}">
                    <a16:rowId xmlns:a16="http://schemas.microsoft.com/office/drawing/2014/main" val="2054206081"/>
                  </a:ext>
                </a:extLst>
              </a:tr>
              <a:tr h="4857343">
                <a:tc gridSpan="2">
                  <a:txBody>
                    <a:bodyPr/>
                    <a:lstStyle/>
                    <a:p>
                      <a:pPr marL="400050" marR="0" lvl="0" indent="-400050" algn="l" defTabSz="914400" rtl="0" eaLnBrk="1" fontAlgn="auto" latinLnBrk="0" hangingPunct="1">
                        <a:lnSpc>
                          <a:spcPct val="100000"/>
                        </a:lnSpc>
                        <a:spcBef>
                          <a:spcPts val="0"/>
                        </a:spcBef>
                        <a:spcAft>
                          <a:spcPts val="0"/>
                        </a:spcAft>
                        <a:buClrTx/>
                        <a:buSzTx/>
                        <a:buFontTx/>
                        <a:buAutoNum type="romanLcPeriod"/>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The project supported the participation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 experts from Kenya, Togo and Zimbabwe) to the  UNFCCC COP 28 side events– in United Arab Emirates dates, 9-10 December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ii. high level AU personnel, in the person of HE, Amb Yosefa Sacko;  who gave a presentation on AU perspectives on and  progress being made to address climate change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r>
                        <a:rPr lang="en-US" sz="1400" dirty="0">
                          <a:solidFill>
                            <a:schemeClr val="tx1"/>
                          </a:solidFill>
                        </a:rPr>
                        <a:t>Project resource persons engaged AU stakeholders at the following side events?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Empowering Youth on Climate Leadership, Access to Climate Finance, Capacity Building and Technology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AUC Climate Finance for Agriculture and Food Security: Implementation of Nairobi Declaration on Climate Finance and Green Growth in Africa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AfDB Insurance for Climate Change Adaptation: advancing partnerships and resource mobilization for the Africa Climate Risk Insurance Facility for Adaptation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African Group of Negotiators Briefing on the African Common Position at UNFCCC COP28.</a:t>
                      </a:r>
                    </a:p>
                    <a:p>
                      <a:endParaRPr lang="en-US" sz="1800" dirty="0">
                        <a:solidFill>
                          <a:srgbClr val="FF0000"/>
                        </a:solidFill>
                      </a:endParaRPr>
                    </a:p>
                    <a:p>
                      <a:endParaRPr lang="en-US" sz="1200" dirty="0">
                        <a:solidFill>
                          <a:srgbClr val="FF0000"/>
                        </a:solidFill>
                      </a:endParaRPr>
                    </a:p>
                  </a:txBody>
                  <a:tcPr/>
                </a:tc>
                <a:tc hMerge="1">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dirty="0">
                          <a:solidFill>
                            <a:srgbClr val="FF0000"/>
                          </a:solidFill>
                        </a:rPr>
                        <a:t> </a:t>
                      </a:r>
                      <a:endParaRPr lang="en-US" sz="1600" dirty="0">
                        <a:solidFill>
                          <a:srgbClr val="C00000"/>
                        </a:solidFill>
                      </a:endParaRPr>
                    </a:p>
                    <a:p>
                      <a:pPr>
                        <a:lnSpc>
                          <a:spcPct val="107000"/>
                        </a:lnSpc>
                        <a:spcAft>
                          <a:spcPts val="800"/>
                        </a:spcAft>
                      </a:pPr>
                      <a:endParaRPr lang="en-KE" sz="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600" dirty="0">
                        <a:solidFill>
                          <a:srgbClr val="FF0000"/>
                        </a:solidFill>
                      </a:endParaRPr>
                    </a:p>
                  </a:txBody>
                  <a:tcPr>
                    <a:noFill/>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dirty="0">
                          <a:solidFill>
                            <a:srgbClr val="FF0000"/>
                          </a:solidFill>
                        </a:rPr>
                        <a:t> </a:t>
                      </a:r>
                      <a:endParaRPr lang="en-US" sz="1600" dirty="0">
                        <a:solidFill>
                          <a:srgbClr val="C00000"/>
                        </a:solidFill>
                      </a:endParaRPr>
                    </a:p>
                    <a:p>
                      <a:pPr>
                        <a:lnSpc>
                          <a:spcPct val="107000"/>
                        </a:lnSpc>
                        <a:spcAft>
                          <a:spcPts val="800"/>
                        </a:spcAft>
                      </a:pPr>
                      <a:endParaRPr lang="en-KE" sz="8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2528535283"/>
                  </a:ext>
                </a:extLst>
              </a:tr>
              <a:tr h="4857343">
                <a:tc gridSpan="2">
                  <a:txBody>
                    <a:bodyPr/>
                    <a:lstStyle/>
                    <a:p>
                      <a:r>
                        <a:rPr lang="en-US" sz="1200" dirty="0">
                          <a:solidFill>
                            <a:srgbClr val="FF0000"/>
                          </a:solidFill>
                        </a:rPr>
                        <a:t>  </a:t>
                      </a:r>
                    </a:p>
                  </a:txBody>
                  <a:tcPr/>
                </a:tc>
                <a:tc hMerge="1">
                  <a:txBody>
                    <a:bodyPr/>
                    <a:lstStyle/>
                    <a:p>
                      <a:endParaRPr lang="en-KE"/>
                    </a:p>
                  </a:txBody>
                  <a:tcPr/>
                </a:tc>
                <a:tc>
                  <a:txBody>
                    <a:bodyPr/>
                    <a:lstStyle/>
                    <a:p>
                      <a:pPr>
                        <a:lnSpc>
                          <a:spcPct val="107000"/>
                        </a:lnSpc>
                        <a:spcAft>
                          <a:spcPts val="800"/>
                        </a:spcAft>
                      </a:pPr>
                      <a:endParaRPr lang="en-KE" sz="8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2092117785"/>
                  </a:ext>
                </a:extLst>
              </a:tr>
            </a:tbl>
          </a:graphicData>
        </a:graphic>
      </p:graphicFrame>
      <p:pic>
        <p:nvPicPr>
          <p:cNvPr id="5" name="Picture 4">
            <a:extLst>
              <a:ext uri="{FF2B5EF4-FFF2-40B4-BE49-F238E27FC236}">
                <a16:creationId xmlns:a16="http://schemas.microsoft.com/office/drawing/2014/main" id="{FD675FA2-BEDF-4E4B-8AA8-531E82B1F8E0}"/>
              </a:ext>
            </a:extLst>
          </p:cNvPr>
          <p:cNvPicPr/>
          <p:nvPr/>
        </p:nvPicPr>
        <p:blipFill>
          <a:blip r:embed="rId2"/>
          <a:stretch>
            <a:fillRect/>
          </a:stretch>
        </p:blipFill>
        <p:spPr>
          <a:xfrm>
            <a:off x="5940152" y="1913855"/>
            <a:ext cx="2961172" cy="2286604"/>
          </a:xfrm>
          <a:prstGeom prst="rect">
            <a:avLst/>
          </a:prstGeom>
        </p:spPr>
      </p:pic>
      <p:pic>
        <p:nvPicPr>
          <p:cNvPr id="7" name="Picture 6" descr="C:\Users\NadiopeE\Desktop\Screenshot_20240126_130225_Gallery (1).jpg">
            <a:extLst>
              <a:ext uri="{FF2B5EF4-FFF2-40B4-BE49-F238E27FC236}">
                <a16:creationId xmlns:a16="http://schemas.microsoft.com/office/drawing/2014/main" id="{09EEDE01-1FE2-4260-9F6B-5182132994FF}"/>
              </a:ext>
            </a:extLst>
          </p:cNvPr>
          <p:cNvPicPr/>
          <p:nvPr/>
        </p:nvPicPr>
        <p:blipFill rotWithShape="1">
          <a:blip r:embed="rId3" cstate="print">
            <a:extLst>
              <a:ext uri="{28A0092B-C50C-407E-A947-70E740481C1C}">
                <a14:useLocalDpi xmlns:a14="http://schemas.microsoft.com/office/drawing/2010/main" val="0"/>
              </a:ext>
            </a:extLst>
          </a:blip>
          <a:srcRect t="12199" b="43716"/>
          <a:stretch/>
        </p:blipFill>
        <p:spPr bwMode="auto">
          <a:xfrm>
            <a:off x="5940153" y="4200459"/>
            <a:ext cx="3055416" cy="24623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549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773" y="77448"/>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endParaRPr lang="en-US" sz="2000" dirty="0">
              <a:solidFill>
                <a:srgbClr val="FF0000"/>
              </a:solidFill>
              <a:highlight>
                <a:srgbClr val="FFFF00"/>
              </a:highlight>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363280755"/>
              </p:ext>
            </p:extLst>
          </p:nvPr>
        </p:nvGraphicFramePr>
        <p:xfrm>
          <a:off x="807755" y="908721"/>
          <a:ext cx="8352930" cy="5872221"/>
        </p:xfrm>
        <a:graphic>
          <a:graphicData uri="http://schemas.openxmlformats.org/drawingml/2006/table">
            <a:tbl>
              <a:tblPr firstRow="1" bandRow="1">
                <a:tableStyleId>{5940675A-B579-460E-94D1-54222C63F5DA}</a:tableStyleId>
              </a:tblPr>
              <a:tblGrid>
                <a:gridCol w="3736836">
                  <a:extLst>
                    <a:ext uri="{9D8B030D-6E8A-4147-A177-3AD203B41FA5}">
                      <a16:colId xmlns:a16="http://schemas.microsoft.com/office/drawing/2014/main" val="2471356821"/>
                    </a:ext>
                  </a:extLst>
                </a:gridCol>
                <a:gridCol w="1395561">
                  <a:extLst>
                    <a:ext uri="{9D8B030D-6E8A-4147-A177-3AD203B41FA5}">
                      <a16:colId xmlns:a16="http://schemas.microsoft.com/office/drawing/2014/main" val="3369419353"/>
                    </a:ext>
                  </a:extLst>
                </a:gridCol>
                <a:gridCol w="3220533">
                  <a:extLst>
                    <a:ext uri="{9D8B030D-6E8A-4147-A177-3AD203B41FA5}">
                      <a16:colId xmlns:a16="http://schemas.microsoft.com/office/drawing/2014/main" val="1003747343"/>
                    </a:ext>
                  </a:extLst>
                </a:gridCol>
              </a:tblGrid>
              <a:tr h="326513">
                <a:tc>
                  <a:txBody>
                    <a:bodyPr/>
                    <a:lstStyle/>
                    <a:p>
                      <a:r>
                        <a:rPr lang="en-US" sz="1800" b="1" kern="1200" dirty="0">
                          <a:solidFill>
                            <a:schemeClr val="tx1"/>
                          </a:solidFill>
                          <a:latin typeface="+mn-lt"/>
                          <a:ea typeface="+mn-ea"/>
                          <a:cs typeface="+mn-cs"/>
                        </a:rPr>
                        <a:t>Output</a:t>
                      </a:r>
                      <a:r>
                        <a:rPr lang="en-US" dirty="0"/>
                        <a:t>/Activity</a:t>
                      </a:r>
                    </a:p>
                  </a:txBody>
                  <a:tcPr/>
                </a:tc>
                <a:tc gridSpan="2">
                  <a:txBody>
                    <a:bodyPr/>
                    <a:lstStyle/>
                    <a:p>
                      <a:r>
                        <a:rPr lang="en-US" sz="1400" b="1" dirty="0">
                          <a:highlight>
                            <a:srgbClr val="FFFF00"/>
                          </a:highlight>
                        </a:rPr>
                        <a:t>PROGRESS TO DATE</a:t>
                      </a:r>
                      <a:endParaRPr lang="en-US" dirty="0"/>
                    </a:p>
                  </a:txBody>
                  <a:tcPr/>
                </a:tc>
                <a:tc hMerge="1">
                  <a:txBody>
                    <a:bodyPr/>
                    <a:lstStyle/>
                    <a:p>
                      <a:endParaRPr lang="en-US" dirty="0"/>
                    </a:p>
                  </a:txBody>
                  <a:tcPr/>
                </a:tc>
                <a:extLst>
                  <a:ext uri="{0D108BD9-81ED-4DB2-BD59-A6C34878D82A}">
                    <a16:rowId xmlns:a16="http://schemas.microsoft.com/office/drawing/2014/main" val="2065897024"/>
                  </a:ext>
                </a:extLst>
              </a:tr>
              <a:tr h="567744">
                <a:tc gridSpan="3">
                  <a:txBody>
                    <a:bodyPr/>
                    <a:lstStyle/>
                    <a:p>
                      <a:r>
                        <a:rPr lang="en-US" b="1" dirty="0"/>
                        <a:t>Output 1.1: Mechanisms for active participation of MSs in continental and global initiatives developed</a:t>
                      </a:r>
                      <a:endParaRPr lang="en-US" b="1" dirty="0">
                        <a:solidFill>
                          <a:srgbClr val="FF0000"/>
                        </a:solidFill>
                      </a:endParaRPr>
                    </a:p>
                  </a:txBody>
                  <a:tcPr/>
                </a:tc>
                <a:tc hMerge="1">
                  <a:txBody>
                    <a:bodyPr/>
                    <a:lstStyle/>
                    <a:p>
                      <a:endParaRPr lang="en-KE"/>
                    </a:p>
                  </a:txBody>
                  <a:tcPr/>
                </a:tc>
                <a:tc hMerge="1">
                  <a:txBody>
                    <a:bodyPr/>
                    <a:lstStyle/>
                    <a:p>
                      <a:endParaRPr lang="en-US" b="1" dirty="0">
                        <a:solidFill>
                          <a:srgbClr val="FF0000"/>
                        </a:solidFill>
                      </a:endParaRPr>
                    </a:p>
                  </a:txBody>
                  <a:tcPr/>
                </a:tc>
                <a:extLst>
                  <a:ext uri="{0D108BD9-81ED-4DB2-BD59-A6C34878D82A}">
                    <a16:rowId xmlns:a16="http://schemas.microsoft.com/office/drawing/2014/main" val="2054206081"/>
                  </a:ext>
                </a:extLst>
              </a:tr>
              <a:tr h="4866381">
                <a:tc gridSpan="2">
                  <a:txBody>
                    <a:bodyPr/>
                    <a:lstStyle/>
                    <a:p>
                      <a:r>
                        <a:rPr lang="en-US" sz="1400" dirty="0">
                          <a:solidFill>
                            <a:schemeClr val="tx1"/>
                          </a:solidFill>
                        </a:rPr>
                        <a:t>Participation in the 16th meeting of the  Committee on administering the Mechanism for Promoting Basel convention on 28th June 2024- 3rd July 2024 Geneva, Switzerland. </a:t>
                      </a:r>
                      <a:r>
                        <a:rPr kumimoji="0" lang="en-US" sz="1400" b="0" i="0" u="none" strike="noStrike" kern="1200" cap="none" spc="0" normalizeH="0" baseline="0" noProof="0" dirty="0">
                          <a:ln>
                            <a:noFill/>
                          </a:ln>
                          <a:solidFill>
                            <a:prstClr val="black"/>
                          </a:solidFill>
                          <a:effectLst/>
                          <a:uLnTx/>
                          <a:uFillTx/>
                          <a:latin typeface="+mn-lt"/>
                          <a:ea typeface="+mn-ea"/>
                          <a:cs typeface="+mn-cs"/>
                        </a:rPr>
                        <a:t>The main aim of the Basel convention is to protect human health and the environment against the adverse effects that may result from the generation, transboundary movements and management of hazardous and other wastes</a:t>
                      </a:r>
                    </a:p>
                    <a:p>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400050" marR="0" lvl="0" indent="-4000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AU-IBAR was officially given Observer Status </a:t>
                      </a:r>
                    </a:p>
                    <a:p>
                      <a:pPr marL="400050" marR="0" lvl="0" indent="-4000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Sensitized the Compliance Committee the impact of plastics pollution on aquatic biodiversity  conservation and environment in Africa aquatic ecosystems</a:t>
                      </a:r>
                    </a:p>
                    <a:p>
                      <a:pPr marL="400050" marR="0" lvl="0" indent="-4000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AU-IBAR interacted and provided guidance and support to the delegates from DR Congo and the Rep of Uganda for informed positions into the final adopted report of the meeting of the Compliance committee</a:t>
                      </a:r>
                    </a:p>
                    <a:p>
                      <a:endParaRPr lang="en-US" sz="1200" dirty="0">
                        <a:solidFill>
                          <a:srgbClr val="FF0000"/>
                        </a:solidFill>
                      </a:endParaRPr>
                    </a:p>
                  </a:txBody>
                  <a:tcPr/>
                </a:tc>
                <a:tc hMerge="1">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r>
                        <a:rPr lang="en-US" sz="1200" dirty="0">
                          <a:solidFill>
                            <a:srgbClr val="FF0000"/>
                          </a:solidFill>
                        </a:rPr>
                        <a:t>At the Basel Convention Secretariat; increasing visibility of AU-IBAR, project and donor</a:t>
                      </a:r>
                    </a:p>
                    <a:p>
                      <a:r>
                        <a:rPr lang="en-US" sz="1600" dirty="0">
                          <a:solidFill>
                            <a:srgbClr val="FF0000"/>
                          </a:solidFill>
                        </a:rPr>
                        <a:t>AU</a:t>
                      </a: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r>
                        <a:rPr lang="en-US" sz="1200" dirty="0">
                          <a:solidFill>
                            <a:srgbClr val="FF0000"/>
                          </a:solidFill>
                        </a:rPr>
                        <a:t>AU-IBAR consultant making a case to the compliance committee on impacts of wastes (e.g. plastic </a:t>
                      </a:r>
                      <a:r>
                        <a:rPr lang="en-US" sz="1200" dirty="0" err="1">
                          <a:solidFill>
                            <a:srgbClr val="FF0000"/>
                          </a:solidFill>
                        </a:rPr>
                        <a:t>wasteas</a:t>
                      </a:r>
                      <a:r>
                        <a:rPr lang="en-US" sz="1200" dirty="0">
                          <a:solidFill>
                            <a:srgbClr val="FF0000"/>
                          </a:solidFill>
                        </a:rPr>
                        <a:t> and other hazardous materials)  on African aquatic ecosystems and associated biodiversity</a:t>
                      </a:r>
                    </a:p>
                  </a:txBody>
                  <a:tcPr>
                    <a:noFill/>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r>
                        <a:rPr lang="en-US" sz="1400" dirty="0">
                          <a:solidFill>
                            <a:schemeClr val="tx1"/>
                          </a:solidFill>
                        </a:rPr>
                        <a:t>At the Basel Convention Secretariat; increasing visibility of AU-IBAR, SIDA project and donor</a:t>
                      </a: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200" dirty="0">
                        <a:solidFill>
                          <a:srgbClr val="FF0000"/>
                        </a:solidFill>
                      </a:endParaRPr>
                    </a:p>
                    <a:p>
                      <a:endParaRPr lang="en-US" sz="1400" dirty="0">
                        <a:solidFill>
                          <a:schemeClr val="tx1"/>
                        </a:solidFill>
                      </a:endParaRPr>
                    </a:p>
                    <a:p>
                      <a:r>
                        <a:rPr lang="en-US" sz="1400" dirty="0">
                          <a:solidFill>
                            <a:schemeClr val="tx1"/>
                          </a:solidFill>
                        </a:rPr>
                        <a:t>AU-IBAR making a case to the compliance committee on impacts of. plastic wastes on African aquatic ecosystems and associated biodiversity</a:t>
                      </a:r>
                    </a:p>
                  </a:txBody>
                  <a:tcPr>
                    <a:noFill/>
                  </a:tcPr>
                </a:tc>
                <a:extLst>
                  <a:ext uri="{0D108BD9-81ED-4DB2-BD59-A6C34878D82A}">
                    <a16:rowId xmlns:a16="http://schemas.microsoft.com/office/drawing/2014/main" val="2528535283"/>
                  </a:ext>
                </a:extLst>
              </a:tr>
            </a:tbl>
          </a:graphicData>
        </a:graphic>
      </p:graphicFrame>
      <p:pic>
        <p:nvPicPr>
          <p:cNvPr id="9" name="Picture 8">
            <a:extLst>
              <a:ext uri="{FF2B5EF4-FFF2-40B4-BE49-F238E27FC236}">
                <a16:creationId xmlns:a16="http://schemas.microsoft.com/office/drawing/2014/main" id="{2224A323-224C-4A92-B4F0-3A077D80E6A3}"/>
              </a:ext>
            </a:extLst>
          </p:cNvPr>
          <p:cNvPicPr/>
          <p:nvPr/>
        </p:nvPicPr>
        <p:blipFill>
          <a:blip r:embed="rId2"/>
          <a:stretch>
            <a:fillRect/>
          </a:stretch>
        </p:blipFill>
        <p:spPr>
          <a:xfrm>
            <a:off x="6058324" y="1967272"/>
            <a:ext cx="2544360" cy="1449287"/>
          </a:xfrm>
          <a:prstGeom prst="rect">
            <a:avLst/>
          </a:prstGeom>
        </p:spPr>
      </p:pic>
      <p:pic>
        <p:nvPicPr>
          <p:cNvPr id="3" name="Picture 2">
            <a:extLst>
              <a:ext uri="{FF2B5EF4-FFF2-40B4-BE49-F238E27FC236}">
                <a16:creationId xmlns:a16="http://schemas.microsoft.com/office/drawing/2014/main" id="{53493D91-2D69-4518-8157-92216DBEA77F}"/>
              </a:ext>
            </a:extLst>
          </p:cNvPr>
          <p:cNvPicPr>
            <a:picLocks noChangeAspect="1"/>
          </p:cNvPicPr>
          <p:nvPr/>
        </p:nvPicPr>
        <p:blipFill>
          <a:blip r:embed="rId3"/>
          <a:stretch>
            <a:fillRect/>
          </a:stretch>
        </p:blipFill>
        <p:spPr>
          <a:xfrm>
            <a:off x="5926348" y="4077072"/>
            <a:ext cx="2808312" cy="1442571"/>
          </a:xfrm>
          <a:prstGeom prst="rect">
            <a:avLst/>
          </a:prstGeom>
        </p:spPr>
      </p:pic>
    </p:spTree>
    <p:extLst>
      <p:ext uri="{BB962C8B-B14F-4D97-AF65-F5344CB8AC3E}">
        <p14:creationId xmlns:p14="http://schemas.microsoft.com/office/powerpoint/2010/main" val="2908814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773" y="77448"/>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endParaRPr lang="en-US" sz="2000" dirty="0">
              <a:solidFill>
                <a:srgbClr val="FF0000"/>
              </a:solidFill>
              <a:highlight>
                <a:srgbClr val="FFFF00"/>
              </a:highlight>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269187578"/>
              </p:ext>
            </p:extLst>
          </p:nvPr>
        </p:nvGraphicFramePr>
        <p:xfrm>
          <a:off x="807755" y="908721"/>
          <a:ext cx="8352930" cy="7985760"/>
        </p:xfrm>
        <a:graphic>
          <a:graphicData uri="http://schemas.openxmlformats.org/drawingml/2006/table">
            <a:tbl>
              <a:tblPr firstRow="1" bandRow="1">
                <a:tableStyleId>{5940675A-B579-460E-94D1-54222C63F5DA}</a:tableStyleId>
              </a:tblPr>
              <a:tblGrid>
                <a:gridCol w="3736836">
                  <a:extLst>
                    <a:ext uri="{9D8B030D-6E8A-4147-A177-3AD203B41FA5}">
                      <a16:colId xmlns:a16="http://schemas.microsoft.com/office/drawing/2014/main" val="2471356821"/>
                    </a:ext>
                  </a:extLst>
                </a:gridCol>
                <a:gridCol w="1395561">
                  <a:extLst>
                    <a:ext uri="{9D8B030D-6E8A-4147-A177-3AD203B41FA5}">
                      <a16:colId xmlns:a16="http://schemas.microsoft.com/office/drawing/2014/main" val="3369419353"/>
                    </a:ext>
                  </a:extLst>
                </a:gridCol>
                <a:gridCol w="3220533">
                  <a:extLst>
                    <a:ext uri="{9D8B030D-6E8A-4147-A177-3AD203B41FA5}">
                      <a16:colId xmlns:a16="http://schemas.microsoft.com/office/drawing/2014/main" val="1003747343"/>
                    </a:ext>
                  </a:extLst>
                </a:gridCol>
              </a:tblGrid>
              <a:tr h="326513">
                <a:tc>
                  <a:txBody>
                    <a:bodyPr/>
                    <a:lstStyle/>
                    <a:p>
                      <a:r>
                        <a:rPr lang="en-US" sz="1800" b="1" kern="1200" dirty="0">
                          <a:solidFill>
                            <a:schemeClr val="tx1"/>
                          </a:solidFill>
                          <a:latin typeface="+mn-lt"/>
                          <a:ea typeface="+mn-ea"/>
                          <a:cs typeface="+mn-cs"/>
                        </a:rPr>
                        <a:t>Output</a:t>
                      </a:r>
                      <a:r>
                        <a:rPr lang="en-US" dirty="0"/>
                        <a:t>/Activity</a:t>
                      </a:r>
                    </a:p>
                  </a:txBody>
                  <a:tcPr/>
                </a:tc>
                <a:tc gridSpan="2">
                  <a:txBody>
                    <a:bodyPr/>
                    <a:lstStyle/>
                    <a:p>
                      <a:r>
                        <a:rPr lang="en-US" sz="1400" b="1" dirty="0">
                          <a:highlight>
                            <a:srgbClr val="FFFF00"/>
                          </a:highlight>
                        </a:rPr>
                        <a:t>PROGRESS TO DATE</a:t>
                      </a:r>
                      <a:endParaRPr lang="en-US" dirty="0"/>
                    </a:p>
                  </a:txBody>
                  <a:tcPr/>
                </a:tc>
                <a:tc hMerge="1">
                  <a:txBody>
                    <a:bodyPr/>
                    <a:lstStyle/>
                    <a:p>
                      <a:endParaRPr lang="en-US" dirty="0"/>
                    </a:p>
                  </a:txBody>
                  <a:tcPr/>
                </a:tc>
                <a:extLst>
                  <a:ext uri="{0D108BD9-81ED-4DB2-BD59-A6C34878D82A}">
                    <a16:rowId xmlns:a16="http://schemas.microsoft.com/office/drawing/2014/main" val="2065897024"/>
                  </a:ext>
                </a:extLst>
              </a:tr>
              <a:tr h="567744">
                <a:tc gridSpan="3">
                  <a:txBody>
                    <a:bodyPr/>
                    <a:lstStyle/>
                    <a:p>
                      <a:r>
                        <a:rPr lang="en-US" b="1" dirty="0"/>
                        <a:t>Output 1.1: Mechanisms for active participation of MSs in continental and global initiatives developed</a:t>
                      </a:r>
                      <a:endParaRPr lang="en-US" b="1" dirty="0">
                        <a:solidFill>
                          <a:srgbClr val="FF0000"/>
                        </a:solidFill>
                      </a:endParaRPr>
                    </a:p>
                  </a:txBody>
                  <a:tcPr/>
                </a:tc>
                <a:tc hMerge="1">
                  <a:txBody>
                    <a:bodyPr/>
                    <a:lstStyle/>
                    <a:p>
                      <a:endParaRPr lang="en-KE"/>
                    </a:p>
                  </a:txBody>
                  <a:tcPr/>
                </a:tc>
                <a:tc hMerge="1">
                  <a:txBody>
                    <a:bodyPr/>
                    <a:lstStyle/>
                    <a:p>
                      <a:endParaRPr lang="en-US" b="1" dirty="0">
                        <a:solidFill>
                          <a:srgbClr val="FF0000"/>
                        </a:solidFill>
                      </a:endParaRPr>
                    </a:p>
                  </a:txBody>
                  <a:tcPr/>
                </a:tc>
                <a:extLst>
                  <a:ext uri="{0D108BD9-81ED-4DB2-BD59-A6C34878D82A}">
                    <a16:rowId xmlns:a16="http://schemas.microsoft.com/office/drawing/2014/main" val="2054206081"/>
                  </a:ext>
                </a:extLst>
              </a:tr>
              <a:tr h="4866381">
                <a:tc gridSpan="2">
                  <a:txBody>
                    <a:bodyPr/>
                    <a:lstStyle/>
                    <a:p>
                      <a:r>
                        <a:rPr lang="en-US" sz="1400" dirty="0">
                          <a:solidFill>
                            <a:schemeClr val="tx1"/>
                          </a:solidFill>
                        </a:rPr>
                        <a:t>8th Session of (OACPS) of Ministers responsible for Oceans, inland waters and fisheries, Dar es Salaam, Tanzania, 9-11th September, 2024</a:t>
                      </a: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r>
                        <a:rPr kumimoji="0" lang="en-US" sz="1400" b="0" i="0" u="none" strike="noStrike" kern="1200" cap="none" spc="0" normalizeH="0" baseline="0" noProof="0" dirty="0">
                          <a:ln>
                            <a:noFill/>
                          </a:ln>
                          <a:solidFill>
                            <a:schemeClr val="tx1"/>
                          </a:solidFill>
                          <a:effectLst/>
                          <a:uLnTx/>
                          <a:uFillTx/>
                          <a:latin typeface="+mn-lt"/>
                          <a:ea typeface="+mn-ea"/>
                          <a:cs typeface="+mn-cs"/>
                        </a:rPr>
                        <a:t>-AU-IBAR informed  on  the activities of AU-IBAR with regards fisheries, aquaculture and aquatic conservation on the African continent and recommendations on mechanism of enhancing collaboration with the Secretariat of OACPS</a:t>
                      </a: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r>
                        <a:rPr lang="en-US" sz="1400" kern="1200" dirty="0">
                          <a:solidFill>
                            <a:schemeClr val="tx1"/>
                          </a:solidFill>
                          <a:effectLst/>
                          <a:latin typeface="+mn-lt"/>
                          <a:ea typeface="+mn-ea"/>
                          <a:cs typeface="+mn-cs"/>
                        </a:rPr>
                        <a:t>- AU-MS to ratify, domesticate and implement the UN Treaty on Biodiversity Beyond National Jurisdiction (BBNJ). </a:t>
                      </a:r>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r>
                        <a:rPr kumimoji="0" lang="en-US" sz="1400" b="0" i="0" u="none" strike="noStrike" kern="1200" cap="none" spc="0" normalizeH="0" baseline="0" noProof="0" dirty="0">
                          <a:ln>
                            <a:noFill/>
                          </a:ln>
                          <a:solidFill>
                            <a:schemeClr val="tx1"/>
                          </a:solidFill>
                          <a:effectLst/>
                          <a:uLnTx/>
                          <a:uFillTx/>
                          <a:latin typeface="+mn-lt"/>
                          <a:ea typeface="+mn-ea"/>
                          <a:cs typeface="+mn-cs"/>
                        </a:rPr>
                        <a:t>AU-IBAR established  contacted with and had a fruitful discussion with the representative of CITES (Convention of International Trad in Endangered Species; the discussions initiated collaborative arrangements to support AU members on issues of Aquatic biodiversity conservation.</a:t>
                      </a: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1" i="0" u="none" strike="noStrike" kern="1200" cap="none" spc="0" normalizeH="0" baseline="0" noProof="0" dirty="0">
                          <a:ln>
                            <a:noFill/>
                          </a:ln>
                          <a:solidFill>
                            <a:prstClr val="black"/>
                          </a:solidFill>
                          <a:effectLst/>
                          <a:highlight>
                            <a:srgbClr val="FFFF00"/>
                          </a:highlight>
                          <a:uLnTx/>
                          <a:uFillTx/>
                          <a:latin typeface="+mn-lt"/>
                          <a:ea typeface="+mn-ea"/>
                          <a:cs typeface="+mn-cs"/>
                        </a:rPr>
                        <a:t>GLOBAL REGIMES SEEKING COLLBORATION TO SUPPORT AU MEMBER STATES in CITES; RAMSAR, MALPOL</a:t>
                      </a:r>
                      <a:endParaRPr kumimoji="0" lang="en-US" sz="1800" b="1" i="0" u="none" strike="noStrike" kern="1200" cap="none" spc="0" normalizeH="0" baseline="0" noProof="0" dirty="0">
                        <a:ln>
                          <a:noFill/>
                        </a:ln>
                        <a:solidFill>
                          <a:srgbClr val="FF0000"/>
                        </a:solidFill>
                        <a:effectLst/>
                        <a:highlight>
                          <a:srgbClr val="FFFF00"/>
                        </a:highligh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400050" marR="0" lvl="0" indent="-4000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1" i="0" u="none" strike="noStrike" kern="1200" cap="none" spc="0" normalizeH="0" baseline="0" noProof="0" dirty="0">
                          <a:ln>
                            <a:noFill/>
                          </a:ln>
                          <a:solidFill>
                            <a:prstClr val="black"/>
                          </a:solidFill>
                          <a:effectLst/>
                          <a:highlight>
                            <a:srgbClr val="FFFF00"/>
                          </a:highlight>
                          <a:uLnTx/>
                          <a:uFillTx/>
                          <a:latin typeface="+mn-lt"/>
                          <a:ea typeface="+mn-ea"/>
                          <a:cs typeface="+mn-cs"/>
                        </a:rPr>
                        <a:t>GLOBAL REGIMES SEEKING COLLBORATION TO SUPPORT AU MEMBER STTAESCITES; RAMSAR, MALPOL</a:t>
                      </a:r>
                      <a:endParaRPr lang="en-US" sz="1800" b="1" dirty="0">
                        <a:solidFill>
                          <a:srgbClr val="FF0000"/>
                        </a:solidFill>
                        <a:highlight>
                          <a:srgbClr val="FFFF00"/>
                        </a:highlight>
                      </a:endParaRPr>
                    </a:p>
                    <a:p>
                      <a:endParaRPr lang="en-US" sz="1200" dirty="0">
                        <a:solidFill>
                          <a:srgbClr val="FF0000"/>
                        </a:solidFill>
                      </a:endParaRPr>
                    </a:p>
                  </a:txBody>
                  <a:tcPr/>
                </a:tc>
                <a:tc hMerge="1">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r>
                        <a:rPr lang="en-US" sz="1200" dirty="0">
                          <a:solidFill>
                            <a:srgbClr val="FF0000"/>
                          </a:solidFill>
                        </a:rPr>
                        <a:t>At the Basel Convention Secretariat; increasing visibility of AU-IBAR, project and donor</a:t>
                      </a:r>
                    </a:p>
                    <a:p>
                      <a:r>
                        <a:rPr lang="en-US" sz="1600" dirty="0">
                          <a:solidFill>
                            <a:srgbClr val="FF0000"/>
                          </a:solidFill>
                        </a:rPr>
                        <a:t>AU</a:t>
                      </a: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r>
                        <a:rPr lang="en-US" sz="1200" dirty="0">
                          <a:solidFill>
                            <a:srgbClr val="FF0000"/>
                          </a:solidFill>
                        </a:rPr>
                        <a:t>AU-IBAR consultant making a case to the compliance committee on impacts of wastes (e.g. plastic </a:t>
                      </a:r>
                      <a:r>
                        <a:rPr lang="en-US" sz="1200" dirty="0" err="1">
                          <a:solidFill>
                            <a:srgbClr val="FF0000"/>
                          </a:solidFill>
                        </a:rPr>
                        <a:t>wasteas</a:t>
                      </a:r>
                      <a:r>
                        <a:rPr lang="en-US" sz="1200" dirty="0">
                          <a:solidFill>
                            <a:srgbClr val="FF0000"/>
                          </a:solidFill>
                        </a:rPr>
                        <a:t> and other hazardous materials)  on African aquatic ecosystems and associated biodiversity</a:t>
                      </a:r>
                    </a:p>
                  </a:txBody>
                  <a:tcPr>
                    <a:noFill/>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6" name="Picture 5" descr="C:\Users\NadiopeE\Downloads\DSC_0140.JPG">
            <a:extLst>
              <a:ext uri="{FF2B5EF4-FFF2-40B4-BE49-F238E27FC236}">
                <a16:creationId xmlns:a16="http://schemas.microsoft.com/office/drawing/2014/main" id="{7B6145DC-DDCD-4479-A360-48EAD11FF17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3649183"/>
            <a:ext cx="2232248" cy="1328577"/>
          </a:xfrm>
          <a:prstGeom prst="rect">
            <a:avLst/>
          </a:prstGeom>
          <a:noFill/>
          <a:ln>
            <a:noFill/>
          </a:ln>
        </p:spPr>
      </p:pic>
      <p:pic>
        <p:nvPicPr>
          <p:cNvPr id="7" name="Picture 6" descr="C:\Users\NadiopeE\Downloads\DSC_0266.JPG">
            <a:extLst>
              <a:ext uri="{FF2B5EF4-FFF2-40B4-BE49-F238E27FC236}">
                <a16:creationId xmlns:a16="http://schemas.microsoft.com/office/drawing/2014/main" id="{9BCEE985-4ED7-4ED2-A3D5-DD7CA4348E5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1953343"/>
            <a:ext cx="2160240" cy="1548497"/>
          </a:xfrm>
          <a:prstGeom prst="rect">
            <a:avLst/>
          </a:prstGeom>
          <a:noFill/>
          <a:ln>
            <a:noFill/>
          </a:ln>
        </p:spPr>
      </p:pic>
      <p:pic>
        <p:nvPicPr>
          <p:cNvPr id="8" name="Picture 7" descr="C:\Users\NadiopeE\Downloads\IMG-20240909-WA0132 (1).jpg">
            <a:extLst>
              <a:ext uri="{FF2B5EF4-FFF2-40B4-BE49-F238E27FC236}">
                <a16:creationId xmlns:a16="http://schemas.microsoft.com/office/drawing/2014/main" id="{F19EB86F-DC49-434C-B732-0C1701393F2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98946" y="5085184"/>
            <a:ext cx="2338704" cy="1407727"/>
          </a:xfrm>
          <a:prstGeom prst="rect">
            <a:avLst/>
          </a:prstGeom>
          <a:noFill/>
          <a:ln>
            <a:noFill/>
          </a:ln>
        </p:spPr>
      </p:pic>
    </p:spTree>
    <p:extLst>
      <p:ext uri="{BB962C8B-B14F-4D97-AF65-F5344CB8AC3E}">
        <p14:creationId xmlns:p14="http://schemas.microsoft.com/office/powerpoint/2010/main" val="1389993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251" y="116631"/>
            <a:ext cx="8316415" cy="720081"/>
          </a:xfrm>
        </p:spPr>
        <p:txBody>
          <a:bodyPr>
            <a:noAutofit/>
          </a:bodyPr>
          <a:lstStyle/>
          <a:p>
            <a:pPr algn="l"/>
            <a:r>
              <a:rPr lang="en-US" sz="16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Ratify and/or Align relevant international/regional instruments related to blue economy themes (with specific reference to conserving biodiversity)–</a:t>
            </a:r>
            <a:r>
              <a:rPr lang="en-US" sz="1600" dirty="0">
                <a:latin typeface="Segoe UI Semibold" panose="020B0702040204020203" pitchFamily="34" charset="0"/>
                <a:cs typeface="Segoe UI Semibold" panose="020B0702040204020203" pitchFamily="34" charset="0"/>
              </a:rPr>
              <a:t>Cont’d</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932348178"/>
              </p:ext>
            </p:extLst>
          </p:nvPr>
        </p:nvGraphicFramePr>
        <p:xfrm>
          <a:off x="827584" y="980728"/>
          <a:ext cx="8316415" cy="5943763"/>
        </p:xfrm>
        <a:graphic>
          <a:graphicData uri="http://schemas.openxmlformats.org/drawingml/2006/table">
            <a:tbl>
              <a:tblPr firstRow="1" bandRow="1">
                <a:tableStyleId>{5940675A-B579-460E-94D1-54222C63F5DA}</a:tableStyleId>
              </a:tblPr>
              <a:tblGrid>
                <a:gridCol w="3024336">
                  <a:extLst>
                    <a:ext uri="{9D8B030D-6E8A-4147-A177-3AD203B41FA5}">
                      <a16:colId xmlns:a16="http://schemas.microsoft.com/office/drawing/2014/main" val="2471356821"/>
                    </a:ext>
                  </a:extLst>
                </a:gridCol>
                <a:gridCol w="598152">
                  <a:extLst>
                    <a:ext uri="{9D8B030D-6E8A-4147-A177-3AD203B41FA5}">
                      <a16:colId xmlns:a16="http://schemas.microsoft.com/office/drawing/2014/main" val="3377456054"/>
                    </a:ext>
                  </a:extLst>
                </a:gridCol>
                <a:gridCol w="4693927">
                  <a:extLst>
                    <a:ext uri="{9D8B030D-6E8A-4147-A177-3AD203B41FA5}">
                      <a16:colId xmlns:a16="http://schemas.microsoft.com/office/drawing/2014/main" val="2939482379"/>
                    </a:ext>
                  </a:extLst>
                </a:gridCol>
              </a:tblGrid>
              <a:tr h="396403">
                <a:tc gridSpan="2">
                  <a:txBody>
                    <a:bodyPr/>
                    <a:lstStyle/>
                    <a:p>
                      <a:r>
                        <a:rPr lang="en-US" sz="1500" b="1" dirty="0"/>
                        <a:t>Output</a:t>
                      </a:r>
                      <a:r>
                        <a:rPr lang="en-US" sz="1500" dirty="0"/>
                        <a:t>/Activity</a:t>
                      </a:r>
                    </a:p>
                  </a:txBody>
                  <a:tcPr/>
                </a:tc>
                <a:tc hMerge="1">
                  <a:txBody>
                    <a:bodyPr/>
                    <a:lstStyle/>
                    <a:p>
                      <a:endParaRPr lang="en-US" sz="1500" dirty="0"/>
                    </a:p>
                  </a:txBody>
                  <a:tcPr/>
                </a:tc>
                <a:tc>
                  <a:txBody>
                    <a:bodyPr/>
                    <a:lstStyle/>
                    <a:p>
                      <a:r>
                        <a:rPr lang="en-US" sz="1600" b="1" dirty="0">
                          <a:highlight>
                            <a:srgbClr val="FFFF00"/>
                          </a:highlight>
                        </a:rPr>
                        <a:t>PROGRESS TO DATE</a:t>
                      </a:r>
                      <a:endParaRPr lang="en-US" sz="1500" dirty="0"/>
                    </a:p>
                  </a:txBody>
                  <a:tcPr/>
                </a:tc>
                <a:extLst>
                  <a:ext uri="{0D108BD9-81ED-4DB2-BD59-A6C34878D82A}">
                    <a16:rowId xmlns:a16="http://schemas.microsoft.com/office/drawing/2014/main" val="2065897024"/>
                  </a:ext>
                </a:extLst>
              </a:tr>
              <a:tr h="539701">
                <a:tc gridSpan="3">
                  <a:txBody>
                    <a:bodyPr/>
                    <a:lstStyle/>
                    <a:p>
                      <a:r>
                        <a:rPr lang="en-US" sz="1500" b="1" dirty="0"/>
                        <a:t>Output 1.2. Ratification and implementation of conventions and agreements related to conservation of aquatic biodiversity e</a:t>
                      </a:r>
                      <a:endParaRPr lang="en-US" sz="1500" b="1" dirty="0">
                        <a:solidFill>
                          <a:srgbClr val="FF0000"/>
                        </a:solidFill>
                      </a:endParaRPr>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2054206081"/>
                  </a:ext>
                </a:extLst>
              </a:tr>
              <a:tr h="4915036">
                <a:tc>
                  <a:txBody>
                    <a:bodyPr/>
                    <a:lstStyle/>
                    <a:p>
                      <a:pPr marL="0" lvl="0" indent="0" algn="just">
                        <a:lnSpc>
                          <a:spcPct val="107000"/>
                        </a:lnSpc>
                        <a:spcAft>
                          <a:spcPts val="0"/>
                        </a:spcAft>
                        <a:buFont typeface="+mj-lt"/>
                        <a:buNone/>
                      </a:pPr>
                      <a:r>
                        <a:rPr lang="en-US" sz="1600" b="1" dirty="0">
                          <a:effectLst/>
                          <a:latin typeface="Book Antiqua" panose="02040602050305030304" pitchFamily="18" charset="0"/>
                          <a:ea typeface="Calibri" panose="020F0502020204030204" pitchFamily="34" charset="0"/>
                          <a:cs typeface="Tahoma" panose="020B0604030504040204" pitchFamily="34" charset="0"/>
                        </a:rPr>
                        <a:t>AU-IBAR</a:t>
                      </a:r>
                      <a:r>
                        <a:rPr lang="en-US" sz="1600" dirty="0">
                          <a:effectLst/>
                          <a:latin typeface="Book Antiqua" panose="02040602050305030304" pitchFamily="18" charset="0"/>
                          <a:ea typeface="Calibri" panose="020F0502020204030204" pitchFamily="34" charset="0"/>
                          <a:cs typeface="Tahoma" panose="020B0604030504040204" pitchFamily="34" charset="0"/>
                        </a:rPr>
                        <a:t> provided support to the Republic of Djibouti and Tunisia to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review and align National Policies, Regulations and align National Instruments with relevant Global biodiversity and environmental management Instruments</a:t>
                      </a:r>
                      <a:r>
                        <a:rPr lang="en-US" sz="1600" dirty="0">
                          <a:effectLst/>
                          <a:latin typeface="Book Antiqua" panose="02040602050305030304" pitchFamily="18" charset="0"/>
                          <a:ea typeface="Calibri" panose="020F0502020204030204" pitchFamily="34" charset="0"/>
                          <a:cs typeface="Tahoma" panose="020B0604030504040204" pitchFamily="34" charset="0"/>
                        </a:rPr>
                        <a:t>; </a:t>
                      </a:r>
                    </a:p>
                    <a:p>
                      <a:endParaRPr lang="en-US" sz="1800" dirty="0">
                        <a:solidFill>
                          <a:srgbClr val="FF0000"/>
                        </a:solidFill>
                      </a:endParaRPr>
                    </a:p>
                    <a:p>
                      <a:endParaRPr lang="en-US" sz="1400" dirty="0">
                        <a:solidFill>
                          <a:srgbClr val="FF0000"/>
                        </a:solidFill>
                      </a:endParaRPr>
                    </a:p>
                    <a:p>
                      <a:endParaRPr lang="en-US" sz="1800" dirty="0">
                        <a:solidFill>
                          <a:srgbClr val="FF0000"/>
                        </a:solidFill>
                      </a:endParaRPr>
                    </a:p>
                  </a:txBody>
                  <a:tcPr/>
                </a:tc>
                <a:tc gridSpan="2">
                  <a:txBody>
                    <a:bodyPr/>
                    <a:lstStyle/>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r>
                        <a:rPr lang="en-US" sz="1400" dirty="0">
                          <a:solidFill>
                            <a:schemeClr val="tx1"/>
                          </a:solidFill>
                        </a:rPr>
                        <a:t>Delegates at the Djibouti meeting, 13th – 14th December, 2023 </a:t>
                      </a: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r>
                        <a:rPr lang="en-US" sz="1400" dirty="0">
                          <a:solidFill>
                            <a:schemeClr val="tx1"/>
                          </a:solidFill>
                        </a:rPr>
                        <a:t>Delegates at the Tunisia meeting, 21st – 22nd February, 2024</a:t>
                      </a:r>
                      <a:endParaRPr lang="en-US" sz="1800" dirty="0">
                        <a:solidFill>
                          <a:schemeClr val="tx1"/>
                        </a:solidFill>
                      </a:endParaRPr>
                    </a:p>
                  </a:txBody>
                  <a:tcPr>
                    <a:noFill/>
                  </a:tcPr>
                </a:tc>
                <a:tc hMerge="1">
                  <a:txBody>
                    <a:bodyPr/>
                    <a:lstStyle/>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r>
                        <a:rPr lang="en-US" sz="1400" dirty="0">
                          <a:solidFill>
                            <a:srgbClr val="FF0000"/>
                          </a:solidFill>
                        </a:rPr>
                        <a:t>Delegates at the Djibouti meeting, 13th – 14th DECEMBER, 2023 </a:t>
                      </a: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r>
                        <a:rPr lang="en-US" sz="1400" dirty="0">
                          <a:solidFill>
                            <a:srgbClr val="FF0000"/>
                          </a:solidFill>
                        </a:rPr>
                        <a:t>Delegates at the Tunisia meeting, 21st – 22nd February, 2024</a:t>
                      </a:r>
                    </a:p>
                  </a:txBody>
                  <a:tcPr>
                    <a:noFill/>
                  </a:tcPr>
                </a:tc>
                <a:extLst>
                  <a:ext uri="{0D108BD9-81ED-4DB2-BD59-A6C34878D82A}">
                    <a16:rowId xmlns:a16="http://schemas.microsoft.com/office/drawing/2014/main" val="2528535283"/>
                  </a:ext>
                </a:extLst>
              </a:tr>
            </a:tbl>
          </a:graphicData>
        </a:graphic>
      </p:graphicFrame>
      <p:pic>
        <p:nvPicPr>
          <p:cNvPr id="5" name="Picture 4" descr="C:\Users\NadiopeE\AppData\Local\Microsoft\Windows\INetCache\Content.Outlook\5JDSSW2I\ATELIER-CONSULTATIF-SUR-LES-INSTRUMENTS-INTERNATIONAUX-RELATIFS-A-LA-CONSERVATION-DE-LA-BIODIVERSITE-AQUATIQUE-2.jpg">
            <a:extLst>
              <a:ext uri="{FF2B5EF4-FFF2-40B4-BE49-F238E27FC236}">
                <a16:creationId xmlns:a16="http://schemas.microsoft.com/office/drawing/2014/main" id="{91465B93-826A-4343-919A-C25D3710B65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9987" y="1988840"/>
            <a:ext cx="3672408" cy="2154734"/>
          </a:xfrm>
          <a:prstGeom prst="rect">
            <a:avLst/>
          </a:prstGeom>
          <a:noFill/>
          <a:ln>
            <a:noFill/>
          </a:ln>
        </p:spPr>
      </p:pic>
      <p:pic>
        <p:nvPicPr>
          <p:cNvPr id="6" name="Image 1" descr="Une image contenant habits, personne, homme, intérieur&#10;&#10;Description générée automatiquement">
            <a:extLst>
              <a:ext uri="{FF2B5EF4-FFF2-40B4-BE49-F238E27FC236}">
                <a16:creationId xmlns:a16="http://schemas.microsoft.com/office/drawing/2014/main" id="{CDC05B98-28AF-4C94-BE4D-99B3A37DE99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9987" y="4365104"/>
            <a:ext cx="3672408" cy="2154734"/>
          </a:xfrm>
          <a:prstGeom prst="rect">
            <a:avLst/>
          </a:prstGeom>
          <a:noFill/>
          <a:ln>
            <a:noFill/>
          </a:ln>
        </p:spPr>
      </p:pic>
    </p:spTree>
    <p:extLst>
      <p:ext uri="{BB962C8B-B14F-4D97-AF65-F5344CB8AC3E}">
        <p14:creationId xmlns:p14="http://schemas.microsoft.com/office/powerpoint/2010/main" val="851829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251" y="116631"/>
            <a:ext cx="8316415" cy="720081"/>
          </a:xfrm>
        </p:spPr>
        <p:txBody>
          <a:bodyPr>
            <a:noAutofit/>
          </a:bodyPr>
          <a:lstStyle/>
          <a:p>
            <a:pPr algn="l"/>
            <a:r>
              <a:rPr lang="en-US" sz="16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Ratify and/or Align relevant international/regional instruments related to blue economy themes (with specific reference to conserving biodiversity)–</a:t>
            </a:r>
            <a:r>
              <a:rPr lang="en-US" sz="1600" dirty="0">
                <a:latin typeface="Segoe UI Semibold" panose="020B0702040204020203" pitchFamily="34" charset="0"/>
                <a:cs typeface="Segoe UI Semibold" panose="020B0702040204020203" pitchFamily="34" charset="0"/>
              </a:rPr>
              <a:t>Cont’d</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766173097"/>
              </p:ext>
            </p:extLst>
          </p:nvPr>
        </p:nvGraphicFramePr>
        <p:xfrm>
          <a:off x="785252" y="980729"/>
          <a:ext cx="8294842" cy="5913120"/>
        </p:xfrm>
        <a:graphic>
          <a:graphicData uri="http://schemas.openxmlformats.org/drawingml/2006/table">
            <a:tbl>
              <a:tblPr firstRow="1" bandRow="1">
                <a:tableStyleId>{5940675A-B579-460E-94D1-54222C63F5DA}</a:tableStyleId>
              </a:tblPr>
              <a:tblGrid>
                <a:gridCol w="3488237">
                  <a:extLst>
                    <a:ext uri="{9D8B030D-6E8A-4147-A177-3AD203B41FA5}">
                      <a16:colId xmlns:a16="http://schemas.microsoft.com/office/drawing/2014/main" val="2471356821"/>
                    </a:ext>
                  </a:extLst>
                </a:gridCol>
                <a:gridCol w="370519">
                  <a:extLst>
                    <a:ext uri="{9D8B030D-6E8A-4147-A177-3AD203B41FA5}">
                      <a16:colId xmlns:a16="http://schemas.microsoft.com/office/drawing/2014/main" val="2939482379"/>
                    </a:ext>
                  </a:extLst>
                </a:gridCol>
                <a:gridCol w="4436086">
                  <a:extLst>
                    <a:ext uri="{9D8B030D-6E8A-4147-A177-3AD203B41FA5}">
                      <a16:colId xmlns:a16="http://schemas.microsoft.com/office/drawing/2014/main" val="1736410826"/>
                    </a:ext>
                  </a:extLst>
                </a:gridCol>
              </a:tblGrid>
              <a:tr h="326505">
                <a:tc>
                  <a:txBody>
                    <a:bodyPr/>
                    <a:lstStyle/>
                    <a:p>
                      <a:r>
                        <a:rPr lang="en-US" sz="1500" b="1" dirty="0"/>
                        <a:t>Output</a:t>
                      </a:r>
                      <a:r>
                        <a:rPr lang="en-US" sz="1500" dirty="0"/>
                        <a:t>/Activity</a:t>
                      </a:r>
                    </a:p>
                  </a:txBody>
                  <a:tcPr/>
                </a:tc>
                <a:tc gridSpan="2">
                  <a:txBody>
                    <a:bodyPr/>
                    <a:lstStyle/>
                    <a:p>
                      <a:r>
                        <a:rPr lang="en-US" sz="1600" b="1" dirty="0">
                          <a:highlight>
                            <a:srgbClr val="FFFF00"/>
                          </a:highlight>
                        </a:rPr>
                        <a:t>PROGRESS TO DATE</a:t>
                      </a:r>
                      <a:endParaRPr lang="en-US" sz="1500" dirty="0"/>
                    </a:p>
                  </a:txBody>
                  <a:tcPr/>
                </a:tc>
                <a:tc hMerge="1">
                  <a:txBody>
                    <a:bodyPr/>
                    <a:lstStyle/>
                    <a:p>
                      <a:endParaRPr lang="en-US" sz="1500" dirty="0"/>
                    </a:p>
                  </a:txBody>
                  <a:tcPr/>
                </a:tc>
                <a:extLst>
                  <a:ext uri="{0D108BD9-81ED-4DB2-BD59-A6C34878D82A}">
                    <a16:rowId xmlns:a16="http://schemas.microsoft.com/office/drawing/2014/main" val="2065897024"/>
                  </a:ext>
                </a:extLst>
              </a:tr>
              <a:tr h="534280">
                <a:tc gridSpan="3">
                  <a:txBody>
                    <a:bodyPr/>
                    <a:lstStyle/>
                    <a:p>
                      <a:r>
                        <a:rPr lang="en-US" sz="1500" b="1" dirty="0"/>
                        <a:t>Output 1.2. Ratification and implementation of conventions and agreements related to conservation of aquatic biodiversity – </a:t>
                      </a:r>
                      <a:endParaRPr lang="en-US" sz="1500" b="1" dirty="0">
                        <a:solidFill>
                          <a:srgbClr val="FF0000"/>
                        </a:solidFill>
                      </a:endParaRPr>
                    </a:p>
                  </a:txBody>
                  <a:tcPr/>
                </a:tc>
                <a:tc hMerge="1">
                  <a:txBody>
                    <a:bodyPr/>
                    <a:lstStyle/>
                    <a:p>
                      <a:endParaRPr lang="en-KE"/>
                    </a:p>
                  </a:txBody>
                  <a:tcPr/>
                </a:tc>
                <a:tc hMerge="1">
                  <a:txBody>
                    <a:bodyPr/>
                    <a:lstStyle/>
                    <a:p>
                      <a:endParaRPr lang="en-US" sz="1500" b="1" dirty="0">
                        <a:solidFill>
                          <a:srgbClr val="FF0000"/>
                        </a:solidFill>
                      </a:endParaRPr>
                    </a:p>
                  </a:txBody>
                  <a:tcPr/>
                </a:tc>
                <a:extLst>
                  <a:ext uri="{0D108BD9-81ED-4DB2-BD59-A6C34878D82A}">
                    <a16:rowId xmlns:a16="http://schemas.microsoft.com/office/drawing/2014/main" val="2054206081"/>
                  </a:ext>
                </a:extLst>
              </a:tr>
              <a:tr h="5016487">
                <a:tc gridSpan="2">
                  <a:txBody>
                    <a:bodyPr/>
                    <a:lstStyle/>
                    <a:p>
                      <a:r>
                        <a:rPr lang="en-US" sz="1600" dirty="0">
                          <a:solidFill>
                            <a:schemeClr val="tx1"/>
                          </a:solidFill>
                        </a:rPr>
                        <a:t>The Project supported  the Republic s of Uganda  and Ghana to align and domesticate relevant Global and Continental Instruments related to aquatic biodiversity conservation and environmental management</a:t>
                      </a:r>
                    </a:p>
                    <a:p>
                      <a:endParaRPr lang="en-US" sz="1600" dirty="0">
                        <a:solidFill>
                          <a:schemeClr val="tx1"/>
                        </a:solidFill>
                      </a:endParaRPr>
                    </a:p>
                    <a:p>
                      <a:endParaRPr lang="en-US" sz="1600" dirty="0">
                        <a:solidFill>
                          <a:schemeClr val="tx1"/>
                        </a:solidFill>
                      </a:endParaRPr>
                    </a:p>
                    <a:p>
                      <a:endParaRPr lang="en-US" sz="1600" dirty="0">
                        <a:solidFill>
                          <a:schemeClr val="tx1"/>
                        </a:solidFill>
                      </a:endParaRPr>
                    </a:p>
                    <a:p>
                      <a:r>
                        <a:rPr lang="en-US" sz="1600" dirty="0">
                          <a:solidFill>
                            <a:schemeClr val="tx1"/>
                          </a:solidFill>
                          <a:highlight>
                            <a:srgbClr val="FFFF00"/>
                          </a:highlight>
                        </a:rPr>
                        <a:t>Ongoing planning to support Lesotho and other AU member states</a:t>
                      </a:r>
                    </a:p>
                    <a:p>
                      <a:endParaRPr lang="en-US" sz="1200" dirty="0">
                        <a:solidFill>
                          <a:schemeClr val="tx1"/>
                        </a:solidFill>
                      </a:endParaRPr>
                    </a:p>
                  </a:txBody>
                  <a:tcPr/>
                </a:tc>
                <a:tc hMerge="1">
                  <a:txBody>
                    <a:bodyPr/>
                    <a:lstStyle/>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Delegates at the meeting, 25th – 26th April, 2024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Kampala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 </a:t>
                      </a: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rPr>
                        <a:t> </a:t>
                      </a:r>
                      <a:r>
                        <a:rPr lang="en-US" sz="1400" dirty="0">
                          <a:solidFill>
                            <a:srgbClr val="FF0000"/>
                          </a:solidFill>
                        </a:rPr>
                        <a:t>Her excellence Ophelia M. Hayford–the Hon. Minister for Ministry of Environment, Science Technology and Innovation – Government of the Republic of Ghana during the Opening session </a:t>
                      </a:r>
                    </a:p>
                    <a:p>
                      <a:endParaRPr lang="en-US" sz="2400" dirty="0">
                        <a:solidFill>
                          <a:srgbClr val="FF0000"/>
                        </a:solidFill>
                      </a:endParaRPr>
                    </a:p>
                    <a:p>
                      <a:endParaRPr lang="en-US" sz="1400" dirty="0">
                        <a:solidFill>
                          <a:srgbClr val="FF0000"/>
                        </a:solidFill>
                      </a:endParaRPr>
                    </a:p>
                  </a:txBody>
                  <a:tcPr>
                    <a:noFill/>
                  </a:tcPr>
                </a:tc>
                <a:tc>
                  <a:txBody>
                    <a:bodyPr/>
                    <a:lstStyle/>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Delegates at the meeting, 25th – 26th April, 2024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Kampala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 </a:t>
                      </a: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rPr>
                        <a:t> </a:t>
                      </a:r>
                      <a:r>
                        <a:rPr lang="en-US" sz="1200" dirty="0">
                          <a:solidFill>
                            <a:schemeClr val="tx1"/>
                          </a:solidFill>
                        </a:rPr>
                        <a:t>Her Excellency Ophelia M. Hayford–the Hon. Minister for Ministry of Environment, Science Technology and Innovation – Government of the Republic of Ghana during the Opening session </a:t>
                      </a:r>
                    </a:p>
                  </a:txBody>
                  <a:tcPr>
                    <a:noFill/>
                  </a:tcPr>
                </a:tc>
                <a:extLst>
                  <a:ext uri="{0D108BD9-81ED-4DB2-BD59-A6C34878D82A}">
                    <a16:rowId xmlns:a16="http://schemas.microsoft.com/office/drawing/2014/main" val="2528535283"/>
                  </a:ext>
                </a:extLst>
              </a:tr>
            </a:tbl>
          </a:graphicData>
        </a:graphic>
      </p:graphicFrame>
      <p:pic>
        <p:nvPicPr>
          <p:cNvPr id="9" name="Picture 8" descr="C:\Users\NadiopeE\AppData\Local\Microsoft\Windows\INetCache\Content.Outlook\5JDSSW2I\Group Photo.JPG">
            <a:extLst>
              <a:ext uri="{FF2B5EF4-FFF2-40B4-BE49-F238E27FC236}">
                <a16:creationId xmlns:a16="http://schemas.microsoft.com/office/drawing/2014/main" id="{E1E4A01D-3E33-4934-BC43-470575EBEFC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673" y="1988840"/>
            <a:ext cx="3672408" cy="1872208"/>
          </a:xfrm>
          <a:prstGeom prst="rect">
            <a:avLst/>
          </a:prstGeom>
          <a:noFill/>
          <a:ln>
            <a:noFill/>
          </a:ln>
        </p:spPr>
      </p:pic>
      <p:pic>
        <p:nvPicPr>
          <p:cNvPr id="6" name="Picture 5" descr="C:\Users\NadiopeE\Downloads\IMG-20240618-WA0117.jpg">
            <a:extLst>
              <a:ext uri="{FF2B5EF4-FFF2-40B4-BE49-F238E27FC236}">
                <a16:creationId xmlns:a16="http://schemas.microsoft.com/office/drawing/2014/main" id="{F791F3CF-AE67-4F10-B3C3-A4FE81485EF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4221088"/>
            <a:ext cx="3744416" cy="1944216"/>
          </a:xfrm>
          <a:prstGeom prst="rect">
            <a:avLst/>
          </a:prstGeom>
          <a:noFill/>
          <a:ln>
            <a:noFill/>
          </a:ln>
        </p:spPr>
      </p:pic>
    </p:spTree>
    <p:extLst>
      <p:ext uri="{BB962C8B-B14F-4D97-AF65-F5344CB8AC3E}">
        <p14:creationId xmlns:p14="http://schemas.microsoft.com/office/powerpoint/2010/main" val="1818556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534570265"/>
              </p:ext>
            </p:extLst>
          </p:nvPr>
        </p:nvGraphicFramePr>
        <p:xfrm>
          <a:off x="755576" y="980729"/>
          <a:ext cx="8388424" cy="6451533"/>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720080">
                  <a:extLst>
                    <a:ext uri="{9D8B030D-6E8A-4147-A177-3AD203B41FA5}">
                      <a16:colId xmlns:a16="http://schemas.microsoft.com/office/drawing/2014/main" val="3105917940"/>
                    </a:ext>
                  </a:extLst>
                </a:gridCol>
                <a:gridCol w="3923928">
                  <a:extLst>
                    <a:ext uri="{9D8B030D-6E8A-4147-A177-3AD203B41FA5}">
                      <a16:colId xmlns:a16="http://schemas.microsoft.com/office/drawing/2014/main" val="1708819197"/>
                    </a:ext>
                  </a:extLst>
                </a:gridCol>
              </a:tblGrid>
              <a:tr h="355533">
                <a:tc>
                  <a:txBody>
                    <a:bodyPr/>
                    <a:lstStyle/>
                    <a:p>
                      <a:r>
                        <a:rPr lang="en-US" sz="1300" b="1" dirty="0"/>
                        <a:t>Output</a:t>
                      </a:r>
                      <a:r>
                        <a:rPr lang="en-US" sz="1300" dirty="0"/>
                        <a:t>/Activity</a:t>
                      </a:r>
                    </a:p>
                  </a:txBody>
                  <a:tcPr/>
                </a:tc>
                <a:tc gridSpan="2">
                  <a:txBody>
                    <a:bodyPr/>
                    <a:lstStyle/>
                    <a:p>
                      <a:r>
                        <a:rPr lang="en-US" sz="1300" b="1" dirty="0">
                          <a:highlight>
                            <a:srgbClr val="FFFF00"/>
                          </a:highlight>
                        </a:rPr>
                        <a:t>PROGRESS TO DATE</a:t>
                      </a:r>
                      <a:endParaRPr lang="en-US" sz="1300" dirty="0"/>
                    </a:p>
                  </a:txBody>
                  <a:tcPr/>
                </a:tc>
                <a:tc hMerge="1">
                  <a:txBody>
                    <a:bodyPr/>
                    <a:lstStyle/>
                    <a:p>
                      <a:endParaRPr lang="en-US" sz="1300" dirty="0"/>
                    </a:p>
                  </a:txBody>
                  <a:tcPr/>
                </a:tc>
                <a:extLst>
                  <a:ext uri="{0D108BD9-81ED-4DB2-BD59-A6C34878D82A}">
                    <a16:rowId xmlns:a16="http://schemas.microsoft.com/office/drawing/2014/main" val="2065897024"/>
                  </a:ext>
                </a:extLst>
              </a:tr>
              <a:tr h="457614">
                <a:tc gridSpan="3">
                  <a:txBody>
                    <a:bodyPr/>
                    <a:lstStyle/>
                    <a:p>
                      <a:r>
                        <a:rPr lang="en-US" sz="1600" b="1" dirty="0"/>
                        <a:t>Output 2.1 Enforceable regulatory frameworks for effective and sustainable regional Monitoring Control and Surveillance (MCS) systems developed</a:t>
                      </a:r>
                      <a:endParaRPr lang="en-US" sz="1600" b="1" dirty="0">
                        <a:solidFill>
                          <a:srgbClr val="FF0000"/>
                        </a:solidFill>
                      </a:endParaRPr>
                    </a:p>
                  </a:txBody>
                  <a:tcPr/>
                </a:tc>
                <a:tc hMerge="1">
                  <a:txBody>
                    <a:bodyPr/>
                    <a:lstStyle/>
                    <a:p>
                      <a:endParaRPr lang="en-KE"/>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3860014">
                <a:tc gridSpan="2">
                  <a:txBody>
                    <a:bodyPr/>
                    <a:lstStyle/>
                    <a:p>
                      <a:r>
                        <a:rPr lang="en-US" sz="1600" dirty="0"/>
                        <a:t>In collaboration with the SADC Secretariat,  supported the  orientation meeting and first meeting of the newly appointed Board of Directors of the SADC (MCSCC) on key documents (e.g. development of two-year workplan, terms of reference for the staff at the secretariat of the MCSCC)</a:t>
                      </a:r>
                      <a:r>
                        <a:rPr lang="en-US" sz="1200" dirty="0"/>
                        <a:t>. </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r>
                        <a:rPr lang="en-US" sz="1600" dirty="0">
                          <a:highlight>
                            <a:srgbClr val="FFFF00"/>
                          </a:highlight>
                        </a:rPr>
                        <a:t>Outstanding : to support purchase of equipment, development of strategic plan, operationalization of Regional technical team and board meeting</a:t>
                      </a:r>
                    </a:p>
                    <a:p>
                      <a:endParaRPr lang="en-US" sz="1600" dirty="0"/>
                    </a:p>
                    <a:p>
                      <a:endParaRPr lang="en-US" sz="1600" dirty="0"/>
                    </a:p>
                    <a:p>
                      <a:endParaRPr lang="en-US" sz="1600" dirty="0"/>
                    </a:p>
                    <a:p>
                      <a:endParaRPr lang="en-US" sz="1600" dirty="0"/>
                    </a:p>
                  </a:txBody>
                  <a:tcPr/>
                </a:tc>
                <a:tc hMerge="1">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200" dirty="0">
                          <a:solidFill>
                            <a:srgbClr val="C00000"/>
                          </a:solidFill>
                        </a:rPr>
                        <a:t>MCSCC BOD including the regional technical team (RTT) of the SADC region posing for a group photo.</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algn="just">
                        <a:lnSpc>
                          <a:spcPct val="107000"/>
                        </a:lnSpc>
                        <a:spcAft>
                          <a:spcPts val="800"/>
                        </a:spcAft>
                      </a:pP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ü"/>
                      </a:pPr>
                      <a:r>
                        <a:rPr lang="en-US" sz="1200" dirty="0">
                          <a:solidFill>
                            <a:srgbClr val="C00000"/>
                          </a:solidFill>
                        </a:rPr>
                        <a:t>Dr. Motseki Hlatshwayo giving introductory remarks during the SADC BOD meeting in Maputo, 19/06/2024; Center - The Minister for Sea, Inland waters and Fisheries, Dr Lidia Cardoso and right – Mr Stanley Ndara, incoming chairman of the BOD of Directors.</a:t>
                      </a:r>
                      <a:endParaRPr lang="en-US" sz="1600" dirty="0">
                        <a:solidFill>
                          <a:srgbClr val="C00000"/>
                        </a:solidFill>
                      </a:endParaRPr>
                    </a:p>
                  </a:txBody>
                  <a:tcPr>
                    <a:noFill/>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indent="0">
                        <a:buFont typeface="Wingdings" panose="05000000000000000000" pitchFamily="2" charset="2"/>
                        <a:buNone/>
                      </a:pPr>
                      <a:r>
                        <a:rPr lang="en-US" sz="1200" dirty="0">
                          <a:solidFill>
                            <a:schemeClr val="tx1"/>
                          </a:solidFill>
                        </a:rPr>
                        <a:t>MCSCC BOD including the regional technical team (RTT) of the SADC region posing for a group photo.</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algn="just">
                        <a:lnSpc>
                          <a:spcPct val="107000"/>
                        </a:lnSpc>
                        <a:spcAft>
                          <a:spcPts val="800"/>
                        </a:spcAft>
                      </a:pP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r>
                        <a:rPr lang="en-US" sz="1200" dirty="0">
                          <a:solidFill>
                            <a:schemeClr val="tx1"/>
                          </a:solidFill>
                        </a:rPr>
                        <a:t>Dr. Motseki Hlatshwayo giving introductory remarks during the SADC BOD meeting in Maputo, 19/06/2024; Center - The Minister for Sea, Inland waters and Fisheries, Dr Lidia Cardoso and right – Mr Stanley Ndara, incoming chairman of the BOD of Directors.</a:t>
                      </a:r>
                      <a:endParaRPr lang="en-US" sz="1600" dirty="0">
                        <a:solidFill>
                          <a:schemeClr val="tx1"/>
                        </a:solidFill>
                      </a:endParaRPr>
                    </a:p>
                  </a:txBody>
                  <a:tcPr>
                    <a:noFill/>
                  </a:tcPr>
                </a:tc>
                <a:extLst>
                  <a:ext uri="{0D108BD9-81ED-4DB2-BD59-A6C34878D82A}">
                    <a16:rowId xmlns:a16="http://schemas.microsoft.com/office/drawing/2014/main" val="2528535283"/>
                  </a:ext>
                </a:extLst>
              </a:tr>
            </a:tbl>
          </a:graphicData>
        </a:graphic>
      </p:graphicFrame>
      <p:pic>
        <p:nvPicPr>
          <p:cNvPr id="8" name="Picture 7">
            <a:extLst>
              <a:ext uri="{FF2B5EF4-FFF2-40B4-BE49-F238E27FC236}">
                <a16:creationId xmlns:a16="http://schemas.microsoft.com/office/drawing/2014/main" id="{67FC3EE5-691E-4B35-8FF1-188415485E8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19" y="4293096"/>
            <a:ext cx="2736305" cy="1872209"/>
          </a:xfrm>
          <a:prstGeom prst="rect">
            <a:avLst/>
          </a:prstGeom>
          <a:noFill/>
        </p:spPr>
      </p:pic>
      <p:pic>
        <p:nvPicPr>
          <p:cNvPr id="7" name="Picture 6">
            <a:extLst>
              <a:ext uri="{FF2B5EF4-FFF2-40B4-BE49-F238E27FC236}">
                <a16:creationId xmlns:a16="http://schemas.microsoft.com/office/drawing/2014/main" id="{2367FA7C-BC33-403F-B70A-942BB57DD3C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4560" y="1916832"/>
            <a:ext cx="2664298" cy="1872209"/>
          </a:xfrm>
          <a:prstGeom prst="rect">
            <a:avLst/>
          </a:prstGeom>
          <a:noFill/>
        </p:spPr>
      </p:pic>
      <p:pic>
        <p:nvPicPr>
          <p:cNvPr id="6" name="Picture 5" descr="C:\Users\MokenyeJ\Pictures\AU-IBAR\SADC\1st_MCSCC.jpeg">
            <a:extLst>
              <a:ext uri="{FF2B5EF4-FFF2-40B4-BE49-F238E27FC236}">
                <a16:creationId xmlns:a16="http://schemas.microsoft.com/office/drawing/2014/main" id="{80B5E040-EB65-46B3-A916-0F73064DF58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3789041"/>
            <a:ext cx="3380222" cy="1728192"/>
          </a:xfrm>
          <a:prstGeom prst="rect">
            <a:avLst/>
          </a:prstGeom>
          <a:noFill/>
          <a:ln>
            <a:noFill/>
          </a:ln>
        </p:spPr>
      </p:pic>
    </p:spTree>
    <p:extLst>
      <p:ext uri="{BB962C8B-B14F-4D97-AF65-F5344CB8AC3E}">
        <p14:creationId xmlns:p14="http://schemas.microsoft.com/office/powerpoint/2010/main" val="187998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48426628"/>
              </p:ext>
            </p:extLst>
          </p:nvPr>
        </p:nvGraphicFramePr>
        <p:xfrm>
          <a:off x="789439" y="836712"/>
          <a:ext cx="8388424" cy="6982647"/>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614209">
                  <a:extLst>
                    <a:ext uri="{9D8B030D-6E8A-4147-A177-3AD203B41FA5}">
                      <a16:colId xmlns:a16="http://schemas.microsoft.com/office/drawing/2014/main" val="3105917940"/>
                    </a:ext>
                  </a:extLst>
                </a:gridCol>
                <a:gridCol w="4029799">
                  <a:extLst>
                    <a:ext uri="{9D8B030D-6E8A-4147-A177-3AD203B41FA5}">
                      <a16:colId xmlns:a16="http://schemas.microsoft.com/office/drawing/2014/main" val="3340194755"/>
                    </a:ext>
                  </a:extLst>
                </a:gridCol>
              </a:tblGrid>
              <a:tr h="454303">
                <a:tc>
                  <a:txBody>
                    <a:bodyPr/>
                    <a:lstStyle/>
                    <a:p>
                      <a:r>
                        <a:rPr lang="en-US" sz="1300" b="1" dirty="0"/>
                        <a:t>Output</a:t>
                      </a:r>
                      <a:r>
                        <a:rPr lang="en-US" sz="1300" dirty="0"/>
                        <a:t>/Activity</a:t>
                      </a:r>
                    </a:p>
                  </a:txBody>
                  <a:tcPr/>
                </a:tc>
                <a:tc gridSpan="2">
                  <a:txBody>
                    <a:bodyPr/>
                    <a:lstStyle/>
                    <a:p>
                      <a:r>
                        <a:rPr lang="en-US" sz="1300" b="1" dirty="0">
                          <a:highlight>
                            <a:srgbClr val="FFFF00"/>
                          </a:highlight>
                        </a:rPr>
                        <a:t>PROGRESS TO DATE</a:t>
                      </a:r>
                      <a:endParaRPr lang="en-US" sz="1300" dirty="0"/>
                    </a:p>
                  </a:txBody>
                  <a:tcPr/>
                </a:tc>
                <a:tc hMerge="1">
                  <a:txBody>
                    <a:bodyPr/>
                    <a:lstStyle/>
                    <a:p>
                      <a:endParaRPr lang="en-US" sz="1300" dirty="0"/>
                    </a:p>
                  </a:txBody>
                  <a:tcPr/>
                </a:tc>
                <a:extLst>
                  <a:ext uri="{0D108BD9-81ED-4DB2-BD59-A6C34878D82A}">
                    <a16:rowId xmlns:a16="http://schemas.microsoft.com/office/drawing/2014/main" val="2065897024"/>
                  </a:ext>
                </a:extLst>
              </a:tr>
              <a:tr h="584744">
                <a:tc gridSpan="3">
                  <a:txBody>
                    <a:bodyPr/>
                    <a:lstStyle/>
                    <a:p>
                      <a:r>
                        <a:rPr lang="en-US" sz="1600" b="1" dirty="0"/>
                        <a:t>Output 2.1 Enforceable regulatory frameworks for effective and sustainable regional Monitoring Control and Surveillance (MCS) systems developed</a:t>
                      </a:r>
                      <a:endParaRPr lang="en-US" sz="1600" b="1" dirty="0">
                        <a:solidFill>
                          <a:srgbClr val="FF0000"/>
                        </a:solidFill>
                      </a:endParaRPr>
                    </a:p>
                  </a:txBody>
                  <a:tcPr/>
                </a:tc>
                <a:tc hMerge="1">
                  <a:txBody>
                    <a:bodyPr/>
                    <a:lstStyle/>
                    <a:p>
                      <a:endParaRPr lang="en-KE"/>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3348033">
                <a:tc gridSpan="2">
                  <a:txBody>
                    <a:bodyPr/>
                    <a:lstStyle/>
                    <a:p>
                      <a:r>
                        <a:rPr lang="en-US" sz="1600" dirty="0"/>
                        <a:t>Purchase and handed over MCS equipment to FCWC to enhance capacity of the West African regional MCS coordinating </a:t>
                      </a:r>
                      <a:r>
                        <a:rPr lang="en-US" sz="1600" dirty="0" err="1"/>
                        <a:t>centre</a:t>
                      </a:r>
                      <a:r>
                        <a:rPr lang="en-US" sz="1600" dirty="0"/>
                        <a:t> as well as the 6 constituent member states (</a:t>
                      </a:r>
                      <a:r>
                        <a:rPr lang="en-US" sz="1600" b="1" i="1" dirty="0"/>
                        <a:t>Benin, Cote D’Ivoire, Nigeria, Liberia, Togo and Ghana</a:t>
                      </a:r>
                      <a:r>
                        <a:rPr lang="en-US" sz="1600" dirty="0"/>
                        <a:t>) to effectively combat IUU and protect aquatic biodiversity</a:t>
                      </a:r>
                    </a:p>
                    <a:p>
                      <a:endParaRPr lang="en-US" sz="1600" dirty="0"/>
                    </a:p>
                    <a:p>
                      <a:r>
                        <a:rPr lang="en-US" sz="1600" dirty="0"/>
                        <a:t>Equipment included: SSB, VHF, HF, GPS, mobile phones and tables</a:t>
                      </a:r>
                    </a:p>
                    <a:p>
                      <a:endParaRPr lang="en-US" sz="1600" dirty="0"/>
                    </a:p>
                    <a:p>
                      <a:endParaRPr lang="en-US" sz="1600" dirty="0"/>
                    </a:p>
                    <a:p>
                      <a:endParaRPr lang="en-US" sz="1600" dirty="0"/>
                    </a:p>
                    <a:p>
                      <a:r>
                        <a:rPr lang="en-US" sz="1600" dirty="0">
                          <a:highlight>
                            <a:srgbClr val="FFFF00"/>
                          </a:highlight>
                        </a:rPr>
                        <a:t>Outstanding: Training CMAs in the 6 AU MSs on use of the equipment and on their role in aquatic biodiversity conservation and environment</a:t>
                      </a:r>
                    </a:p>
                    <a:p>
                      <a:endParaRPr lang="en-US" sz="1600" dirty="0"/>
                    </a:p>
                    <a:p>
                      <a:endParaRPr lang="en-KE"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txBody>
                  <a:tcPr/>
                </a:tc>
                <a:tc hMerge="1">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indent="0">
                        <a:buFont typeface="Wingdings" panose="05000000000000000000" pitchFamily="2" charset="2"/>
                        <a:buNone/>
                      </a:pPr>
                      <a:endParaRPr lang="en-US" sz="1200" dirty="0">
                        <a:effectLst/>
                        <a:latin typeface="+mj-lt"/>
                        <a:ea typeface="Calibri" panose="020F0502020204030204" pitchFamily="34" charset="0"/>
                      </a:endParaRPr>
                    </a:p>
                    <a:p>
                      <a:pPr marL="0" indent="0">
                        <a:buFont typeface="Wingdings" panose="05000000000000000000" pitchFamily="2" charset="2"/>
                        <a:buNone/>
                      </a:pPr>
                      <a:endParaRPr lang="en-US" sz="1200" dirty="0">
                        <a:effectLst/>
                        <a:latin typeface="+mj-lt"/>
                        <a:ea typeface="Calibri" panose="020F0502020204030204" pitchFamily="34" charset="0"/>
                      </a:endParaRPr>
                    </a:p>
                    <a:p>
                      <a:pPr marL="0" indent="0">
                        <a:buFont typeface="Wingdings" panose="05000000000000000000" pitchFamily="2" charset="2"/>
                        <a:buNone/>
                      </a:pPr>
                      <a:r>
                        <a:rPr lang="en-US" sz="1200" b="1" dirty="0">
                          <a:effectLst/>
                          <a:latin typeface="+mj-lt"/>
                          <a:ea typeface="Calibri" panose="020F0502020204030204" pitchFamily="34" charset="0"/>
                        </a:rPr>
                        <a:t>Group photo with the Hon. Minister in charge of agriculture and fisheries in Benin</a:t>
                      </a:r>
                    </a:p>
                    <a:p>
                      <a:pPr marL="0" indent="0">
                        <a:buFont typeface="Wingdings" panose="05000000000000000000" pitchFamily="2" charset="2"/>
                        <a:buNone/>
                      </a:pPr>
                      <a:endParaRPr lang="en-US" sz="1400" dirty="0">
                        <a:effectLst/>
                        <a:latin typeface="+mj-lt"/>
                        <a:ea typeface="Calibri" panose="020F0502020204030204" pitchFamily="34" charset="0"/>
                      </a:endParaRPr>
                    </a:p>
                    <a:p>
                      <a:pPr marL="0" indent="0">
                        <a:buFont typeface="Wingdings" panose="05000000000000000000" pitchFamily="2" charset="2"/>
                        <a:buNone/>
                      </a:pPr>
                      <a:endParaRPr lang="en-US" sz="1400" dirty="0">
                        <a:effectLst/>
                        <a:latin typeface="+mj-lt"/>
                        <a:ea typeface="Calibri" panose="020F0502020204030204" pitchFamily="34" charset="0"/>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algn="just">
                        <a:lnSpc>
                          <a:spcPct val="107000"/>
                        </a:lnSpc>
                        <a:spcAft>
                          <a:spcPts val="800"/>
                        </a:spcAft>
                      </a:pPr>
                      <a:r>
                        <a:rPr lang="en-US" sz="1200" b="1" dirty="0">
                          <a:effectLst/>
                          <a:latin typeface="+mn-lt"/>
                          <a:ea typeface="Calibri" panose="020F0502020204030204" pitchFamily="34" charset="0"/>
                          <a:cs typeface="Times New Roman" panose="02020603050405020304" pitchFamily="18" charset="0"/>
                        </a:rPr>
                        <a:t>Handing over the MCS equipment to the Hon. Minister in the presence of the Secretary, FCWC</a:t>
                      </a:r>
                      <a:endParaRPr lang="en-US" sz="1600" b="1" dirty="0">
                        <a:solidFill>
                          <a:srgbClr val="C00000"/>
                        </a:solidFill>
                      </a:endParaRPr>
                    </a:p>
                  </a:txBody>
                  <a:tcPr>
                    <a:noFill/>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indent="0">
                        <a:buFont typeface="Wingdings" panose="05000000000000000000" pitchFamily="2" charset="2"/>
                        <a:buNone/>
                      </a:pPr>
                      <a:endParaRPr lang="en-US" sz="1200" dirty="0">
                        <a:effectLst/>
                        <a:latin typeface="+mj-lt"/>
                        <a:ea typeface="Calibri" panose="020F0502020204030204" pitchFamily="34" charset="0"/>
                      </a:endParaRPr>
                    </a:p>
                    <a:p>
                      <a:pPr marL="0" indent="0">
                        <a:buFont typeface="Wingdings" panose="05000000000000000000" pitchFamily="2" charset="2"/>
                        <a:buNone/>
                      </a:pPr>
                      <a:endParaRPr lang="en-US" sz="1200" dirty="0">
                        <a:effectLst/>
                        <a:latin typeface="+mj-lt"/>
                        <a:ea typeface="Calibri" panose="020F0502020204030204" pitchFamily="34" charset="0"/>
                      </a:endParaRPr>
                    </a:p>
                    <a:p>
                      <a:pPr marL="0" indent="0">
                        <a:buFont typeface="Wingdings" panose="05000000000000000000" pitchFamily="2" charset="2"/>
                        <a:buNone/>
                      </a:pPr>
                      <a:r>
                        <a:rPr lang="en-US" sz="1200" b="1" dirty="0">
                          <a:effectLst/>
                          <a:latin typeface="+mj-lt"/>
                          <a:ea typeface="Calibri" panose="020F0502020204030204" pitchFamily="34" charset="0"/>
                        </a:rPr>
                        <a:t>Group photo with the Hon. Minister in charge of agriculture and fisheries in Benin</a:t>
                      </a:r>
                    </a:p>
                    <a:p>
                      <a:pPr marL="0" indent="0">
                        <a:buFont typeface="Wingdings" panose="05000000000000000000" pitchFamily="2" charset="2"/>
                        <a:buNone/>
                      </a:pPr>
                      <a:endParaRPr lang="en-US" sz="1400" dirty="0">
                        <a:effectLst/>
                        <a:latin typeface="+mj-lt"/>
                        <a:ea typeface="Calibri" panose="020F0502020204030204" pitchFamily="34" charset="0"/>
                      </a:endParaRPr>
                    </a:p>
                    <a:p>
                      <a:pPr marL="0" indent="0">
                        <a:buFont typeface="Wingdings" panose="05000000000000000000" pitchFamily="2" charset="2"/>
                        <a:buNone/>
                      </a:pPr>
                      <a:endParaRPr lang="en-US" sz="1400" dirty="0">
                        <a:effectLst/>
                        <a:latin typeface="+mj-lt"/>
                        <a:ea typeface="Calibri" panose="020F0502020204030204" pitchFamily="34" charset="0"/>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algn="just">
                        <a:lnSpc>
                          <a:spcPct val="107000"/>
                        </a:lnSpc>
                        <a:spcAft>
                          <a:spcPts val="800"/>
                        </a:spcAft>
                      </a:pPr>
                      <a:r>
                        <a:rPr lang="en-US" sz="1200" b="1" dirty="0">
                          <a:effectLst/>
                          <a:latin typeface="+mn-lt"/>
                          <a:ea typeface="Calibri" panose="020F0502020204030204" pitchFamily="34" charset="0"/>
                          <a:cs typeface="Times New Roman" panose="02020603050405020304" pitchFamily="18" charset="0"/>
                        </a:rPr>
                        <a:t>Handing over the MCS equipment to the Hon. Minister in the presence of the Secretary, FCWC</a:t>
                      </a:r>
                      <a:endParaRPr lang="en-US" sz="1600" b="1"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8" name="Picture 7" descr="Image">
            <a:extLst>
              <a:ext uri="{FF2B5EF4-FFF2-40B4-BE49-F238E27FC236}">
                <a16:creationId xmlns:a16="http://schemas.microsoft.com/office/drawing/2014/main" id="{95C891A4-675A-4564-9EB2-F04EAD984EA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4942" y="4449955"/>
            <a:ext cx="2841025" cy="1800200"/>
          </a:xfrm>
          <a:prstGeom prst="rect">
            <a:avLst/>
          </a:prstGeom>
          <a:noFill/>
          <a:ln>
            <a:noFill/>
          </a:ln>
        </p:spPr>
      </p:pic>
      <p:pic>
        <p:nvPicPr>
          <p:cNvPr id="9" name="Picture 8">
            <a:extLst>
              <a:ext uri="{FF2B5EF4-FFF2-40B4-BE49-F238E27FC236}">
                <a16:creationId xmlns:a16="http://schemas.microsoft.com/office/drawing/2014/main" id="{90588155-22C8-45E3-9186-1AC7D3212B1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1131" y="2040899"/>
            <a:ext cx="2933430" cy="1908212"/>
          </a:xfrm>
          <a:prstGeom prst="rect">
            <a:avLst/>
          </a:prstGeom>
          <a:noFill/>
        </p:spPr>
      </p:pic>
    </p:spTree>
    <p:extLst>
      <p:ext uri="{BB962C8B-B14F-4D97-AF65-F5344CB8AC3E}">
        <p14:creationId xmlns:p14="http://schemas.microsoft.com/office/powerpoint/2010/main" val="2382852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70733889"/>
              </p:ext>
            </p:extLst>
          </p:nvPr>
        </p:nvGraphicFramePr>
        <p:xfrm>
          <a:off x="755576" y="980729"/>
          <a:ext cx="8388424" cy="5991436"/>
        </p:xfrm>
        <a:graphic>
          <a:graphicData uri="http://schemas.openxmlformats.org/drawingml/2006/table">
            <a:tbl>
              <a:tblPr firstRow="1" bandRow="1">
                <a:tableStyleId>{5940675A-B579-460E-94D1-54222C63F5DA}</a:tableStyleId>
              </a:tblPr>
              <a:tblGrid>
                <a:gridCol w="4248472">
                  <a:extLst>
                    <a:ext uri="{9D8B030D-6E8A-4147-A177-3AD203B41FA5}">
                      <a16:colId xmlns:a16="http://schemas.microsoft.com/office/drawing/2014/main" val="2471356821"/>
                    </a:ext>
                  </a:extLst>
                </a:gridCol>
                <a:gridCol w="4139952">
                  <a:extLst>
                    <a:ext uri="{9D8B030D-6E8A-4147-A177-3AD203B41FA5}">
                      <a16:colId xmlns:a16="http://schemas.microsoft.com/office/drawing/2014/main" val="3978032051"/>
                    </a:ext>
                  </a:extLst>
                </a:gridCol>
              </a:tblGrid>
              <a:tr h="444076">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71581">
                <a:tc gridSpan="2">
                  <a:txBody>
                    <a:bodyPr/>
                    <a:lstStyle/>
                    <a:p>
                      <a:r>
                        <a:rPr lang="en-US" sz="1600" b="1" dirty="0"/>
                        <a:t>Output 2.1 Enforceable regulatory frameworks for effective and sustainable regional Monitoring Control and Surveillance (MCS) systems developed</a:t>
                      </a:r>
                      <a:endParaRPr lang="en-US" sz="1600" b="1" dirty="0">
                        <a:solidFill>
                          <a:srgbClr val="FF0000"/>
                        </a:solidFill>
                      </a:endParaRPr>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4861615">
                <a:tc>
                  <a:txBody>
                    <a:bodyPr/>
                    <a:lstStyle/>
                    <a:p>
                      <a:r>
                        <a:rPr lang="en-US" sz="1600" dirty="0"/>
                        <a:t>Framework for Sustainable financing mechanism for Regional MCS </a:t>
                      </a:r>
                      <a:r>
                        <a:rPr lang="en-US" sz="1600" dirty="0" err="1"/>
                        <a:t>centre</a:t>
                      </a:r>
                      <a:r>
                        <a:rPr lang="en-US" sz="1600" dirty="0"/>
                        <a:t> in South-East Africa</a:t>
                      </a:r>
                    </a:p>
                    <a:p>
                      <a:pPr marL="285750" indent="-285750">
                        <a:buFont typeface="Wingdings" panose="05000000000000000000" pitchFamily="2" charset="2"/>
                        <a:buChar char="Ø"/>
                      </a:pPr>
                      <a:r>
                        <a:rPr lang="en-US" sz="1600" dirty="0"/>
                        <a:t>National governments fund MCS activities through regular contributions from their own budget;</a:t>
                      </a:r>
                    </a:p>
                    <a:p>
                      <a:pPr marL="285750" indent="-285750">
                        <a:buFont typeface="Wingdings" panose="05000000000000000000" pitchFamily="2" charset="2"/>
                        <a:buChar char="Ø"/>
                      </a:pPr>
                      <a:r>
                        <a:rPr lang="en-US" sz="1600" dirty="0"/>
                        <a:t> Contributions from the local or foreign fishing industry; Revenue from Distant Water Fishing Nations</a:t>
                      </a:r>
                    </a:p>
                    <a:p>
                      <a:pPr marL="285750" indent="-285750">
                        <a:buFont typeface="Wingdings" panose="05000000000000000000" pitchFamily="2" charset="2"/>
                        <a:buChar char="Ø"/>
                      </a:pPr>
                      <a:r>
                        <a:rPr lang="en-US" sz="1600" dirty="0"/>
                        <a:t>Foreign licensing fees or contributions from FPA</a:t>
                      </a:r>
                    </a:p>
                    <a:p>
                      <a:pPr marL="285750" indent="-285750">
                        <a:buFont typeface="Wingdings" panose="05000000000000000000" pitchFamily="2" charset="2"/>
                        <a:buChar char="Ø"/>
                      </a:pPr>
                      <a:r>
                        <a:rPr lang="en-US" sz="1600" dirty="0"/>
                        <a:t>Payment from users of MCS services, such as fishing vessels for the use of VMS;</a:t>
                      </a:r>
                    </a:p>
                    <a:p>
                      <a:pPr marL="285750" indent="-285750">
                        <a:buFont typeface="Wingdings" panose="05000000000000000000" pitchFamily="2" charset="2"/>
                        <a:buChar char="Ø"/>
                      </a:pPr>
                      <a:r>
                        <a:rPr lang="en-US" sz="1600" dirty="0"/>
                        <a:t>Port and bunkering services at </a:t>
                      </a:r>
                      <a:r>
                        <a:rPr lang="en-US" sz="1600" dirty="0" err="1"/>
                        <a:t>harbour</a:t>
                      </a:r>
                      <a:endParaRPr lang="en-US" sz="1600" dirty="0"/>
                    </a:p>
                    <a:p>
                      <a:endParaRPr lang="en-US" sz="1600" dirty="0"/>
                    </a:p>
                    <a:p>
                      <a:r>
                        <a:rPr lang="en-US" sz="1600" dirty="0">
                          <a:highlight>
                            <a:srgbClr val="FFFF00"/>
                          </a:highlight>
                        </a:rPr>
                        <a:t>Outstanding: roll-out the report in two regional institutions</a:t>
                      </a:r>
                    </a:p>
                    <a:p>
                      <a:endParaRPr lang="en-US" sz="1600" dirty="0"/>
                    </a:p>
                    <a:p>
                      <a:endParaRPr lang="en-US" sz="1600" dirty="0"/>
                    </a:p>
                    <a:p>
                      <a:endParaRPr lang="en-US" sz="1600" dirty="0"/>
                    </a:p>
                    <a:p>
                      <a:endParaRPr lang="en-US" sz="1600" dirty="0"/>
                    </a:p>
                  </a:txBody>
                  <a:tcPr/>
                </a:tc>
                <a:tc>
                  <a:txBody>
                    <a:bodyPr/>
                    <a:lstStyle/>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endParaRPr lang="en-US" sz="1600" dirty="0">
                        <a:solidFill>
                          <a:srgbClr val="C00000"/>
                        </a:solidFill>
                      </a:endParaRPr>
                    </a:p>
                    <a:p>
                      <a:pPr marL="0" indent="0">
                        <a:buFont typeface="Wingdings" panose="05000000000000000000" pitchFamily="2" charset="2"/>
                        <a:buNone/>
                      </a:pPr>
                      <a:endParaRPr lang="en-US" sz="1200" dirty="0">
                        <a:effectLst/>
                        <a:latin typeface="+mj-lt"/>
                        <a:ea typeface="Calibri" panose="020F0502020204030204" pitchFamily="34" charset="0"/>
                      </a:endParaRPr>
                    </a:p>
                  </a:txBody>
                  <a:tcPr>
                    <a:noFill/>
                  </a:tcPr>
                </a:tc>
                <a:extLst>
                  <a:ext uri="{0D108BD9-81ED-4DB2-BD59-A6C34878D82A}">
                    <a16:rowId xmlns:a16="http://schemas.microsoft.com/office/drawing/2014/main" val="2528535283"/>
                  </a:ext>
                </a:extLst>
              </a:tr>
            </a:tbl>
          </a:graphicData>
        </a:graphic>
      </p:graphicFrame>
      <p:pic>
        <p:nvPicPr>
          <p:cNvPr id="3" name="Picture 2">
            <a:extLst>
              <a:ext uri="{FF2B5EF4-FFF2-40B4-BE49-F238E27FC236}">
                <a16:creationId xmlns:a16="http://schemas.microsoft.com/office/drawing/2014/main" id="{187E440A-63B8-49F6-8012-BDFF36DAFF69}"/>
              </a:ext>
            </a:extLst>
          </p:cNvPr>
          <p:cNvPicPr>
            <a:picLocks noChangeAspect="1"/>
          </p:cNvPicPr>
          <p:nvPr/>
        </p:nvPicPr>
        <p:blipFill>
          <a:blip r:embed="rId2"/>
          <a:stretch>
            <a:fillRect/>
          </a:stretch>
        </p:blipFill>
        <p:spPr>
          <a:xfrm>
            <a:off x="5417840" y="2155658"/>
            <a:ext cx="2736304" cy="3853657"/>
          </a:xfrm>
          <a:prstGeom prst="rect">
            <a:avLst/>
          </a:prstGeom>
        </p:spPr>
      </p:pic>
    </p:spTree>
    <p:extLst>
      <p:ext uri="{BB962C8B-B14F-4D97-AF65-F5344CB8AC3E}">
        <p14:creationId xmlns:p14="http://schemas.microsoft.com/office/powerpoint/2010/main" val="2915055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435073861"/>
              </p:ext>
            </p:extLst>
          </p:nvPr>
        </p:nvGraphicFramePr>
        <p:xfrm>
          <a:off x="755576" y="980729"/>
          <a:ext cx="8388424" cy="6013748"/>
        </p:xfrm>
        <a:graphic>
          <a:graphicData uri="http://schemas.openxmlformats.org/drawingml/2006/table">
            <a:tbl>
              <a:tblPr firstRow="1" bandRow="1">
                <a:tableStyleId>{5940675A-B579-460E-94D1-54222C63F5DA}</a:tableStyleId>
              </a:tblPr>
              <a:tblGrid>
                <a:gridCol w="4104456">
                  <a:extLst>
                    <a:ext uri="{9D8B030D-6E8A-4147-A177-3AD203B41FA5}">
                      <a16:colId xmlns:a16="http://schemas.microsoft.com/office/drawing/2014/main" val="2471356821"/>
                    </a:ext>
                  </a:extLst>
                </a:gridCol>
                <a:gridCol w="4283968">
                  <a:extLst>
                    <a:ext uri="{9D8B030D-6E8A-4147-A177-3AD203B41FA5}">
                      <a16:colId xmlns:a16="http://schemas.microsoft.com/office/drawing/2014/main" val="824628945"/>
                    </a:ext>
                  </a:extLst>
                </a:gridCol>
              </a:tblGrid>
              <a:tr h="329228">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496419">
                <a:tc gridSpan="2">
                  <a:txBody>
                    <a:bodyPr/>
                    <a:lstStyle/>
                    <a:p>
                      <a:r>
                        <a:rPr lang="en-US" sz="1600" b="1" kern="1200" dirty="0">
                          <a:solidFill>
                            <a:schemeClr val="tx1"/>
                          </a:solidFill>
                          <a:latin typeface="+mn-lt"/>
                          <a:ea typeface="+mn-ea"/>
                          <a:cs typeface="+mn-cs"/>
                        </a:rPr>
                        <a:t>Output 2.2. A framework for establishing national, regional and transboundary cooperation on Africa Blue Economy Strategy Thematic Areas established</a:t>
                      </a:r>
                      <a:endParaRPr lang="en-US" sz="1600" b="1" kern="1200" dirty="0">
                        <a:solidFill>
                          <a:srgbClr val="FF0000"/>
                        </a:solidFill>
                        <a:latin typeface="+mn-lt"/>
                        <a:ea typeface="+mn-ea"/>
                        <a:cs typeface="+mn-cs"/>
                      </a:endParaRPr>
                    </a:p>
                  </a:txBody>
                  <a:tcPr/>
                </a:tc>
                <a:tc hMerge="1">
                  <a:txBody>
                    <a:bodyPr/>
                    <a:lstStyle/>
                    <a:p>
                      <a:endParaRPr lang="en-US" sz="1600" b="1" kern="1200" dirty="0">
                        <a:solidFill>
                          <a:srgbClr val="FF0000"/>
                        </a:solidFill>
                        <a:latin typeface="+mn-lt"/>
                        <a:ea typeface="+mn-ea"/>
                        <a:cs typeface="+mn-cs"/>
                      </a:endParaRPr>
                    </a:p>
                  </a:txBody>
                  <a:tcPr/>
                </a:tc>
                <a:extLst>
                  <a:ext uri="{0D108BD9-81ED-4DB2-BD59-A6C34878D82A}">
                    <a16:rowId xmlns:a16="http://schemas.microsoft.com/office/drawing/2014/main" val="2874419487"/>
                  </a:ext>
                </a:extLst>
              </a:tr>
              <a:tr h="4934992">
                <a:tc>
                  <a:txBody>
                    <a:bodyPr/>
                    <a:lstStyle/>
                    <a:p>
                      <a:r>
                        <a:rPr lang="en-US" sz="1600" dirty="0">
                          <a:solidFill>
                            <a:schemeClr val="tx1"/>
                          </a:solidFill>
                        </a:rPr>
                        <a:t>In collaboration with COREP, the project supported the Republic of Congo and the DR Congo to develop harmonized national strategies for management of transboundary marine ecosystems shared between the two countries</a:t>
                      </a: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kern="1200" dirty="0">
                        <a:solidFill>
                          <a:schemeClr val="tx1"/>
                        </a:solidFill>
                        <a:effectLst/>
                        <a:latin typeface="+mn-lt"/>
                        <a:ea typeface="+mn-ea"/>
                        <a:cs typeface="+mn-cs"/>
                      </a:endParaRPr>
                    </a:p>
                    <a:p>
                      <a:endParaRPr lang="en-US" sz="1600" kern="1200" dirty="0">
                        <a:solidFill>
                          <a:schemeClr val="tx1"/>
                        </a:solidFill>
                        <a:effectLst/>
                        <a:latin typeface="+mn-lt"/>
                        <a:ea typeface="+mn-ea"/>
                        <a:cs typeface="+mn-cs"/>
                      </a:endParaRPr>
                    </a:p>
                    <a:p>
                      <a:endParaRPr lang="en-US" sz="1600" kern="1200" dirty="0">
                        <a:solidFill>
                          <a:schemeClr val="tx1"/>
                        </a:solidFill>
                        <a:effectLst/>
                        <a:latin typeface="+mn-lt"/>
                        <a:ea typeface="+mn-ea"/>
                        <a:cs typeface="+mn-cs"/>
                      </a:endParaRPr>
                    </a:p>
                    <a:p>
                      <a:endParaRPr lang="en-US"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Map of the Shared marine ecosystems in the Gulf of Guinea between the two countries</a:t>
                      </a:r>
                    </a:p>
                    <a:p>
                      <a:endParaRPr lang="en-US" sz="1600" kern="1200" dirty="0">
                        <a:solidFill>
                          <a:schemeClr val="tx1"/>
                        </a:solidFill>
                        <a:effectLst/>
                        <a:latin typeface="+mn-lt"/>
                        <a:ea typeface="+mn-ea"/>
                        <a:cs typeface="+mn-cs"/>
                      </a:endParaRPr>
                    </a:p>
                  </a:txBody>
                  <a:tcPr/>
                </a:tc>
                <a:tc>
                  <a:txBody>
                    <a:bodyPr/>
                    <a:lstStyle/>
                    <a:p>
                      <a:pPr marL="0" indent="0">
                        <a:buFont typeface="Wingdings" panose="05000000000000000000" pitchFamily="2" charset="2"/>
                        <a:buNone/>
                      </a:pPr>
                      <a:endParaRPr lang="en-US" sz="15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KE" sz="1600" dirty="0"/>
                    </a:p>
                    <a:p>
                      <a:endParaRPr lang="en-KE" sz="1600" dirty="0"/>
                    </a:p>
                    <a:p>
                      <a:pPr marL="0" indent="0">
                        <a:buFont typeface="Wingdings" panose="05000000000000000000" pitchFamily="2" charset="2"/>
                        <a:buNone/>
                      </a:pPr>
                      <a:endParaRPr lang="en-US" sz="1500" dirty="0">
                        <a:solidFill>
                          <a:srgbClr val="C00000"/>
                        </a:solidFill>
                      </a:endParaRPr>
                    </a:p>
                    <a:p>
                      <a:pPr marL="0" indent="0">
                        <a:buFont typeface="Wingdings" panose="05000000000000000000" pitchFamily="2" charset="2"/>
                        <a:buNone/>
                      </a:pPr>
                      <a:endParaRPr lang="en-US" sz="1500" dirty="0">
                        <a:solidFill>
                          <a:srgbClr val="C00000"/>
                        </a:solidFill>
                      </a:endParaRPr>
                    </a:p>
                    <a:p>
                      <a:pPr marL="0" indent="0">
                        <a:buFont typeface="Wingdings" panose="05000000000000000000" pitchFamily="2" charset="2"/>
                        <a:buNone/>
                      </a:pPr>
                      <a:endParaRPr lang="en-US" sz="1500" dirty="0">
                        <a:solidFill>
                          <a:srgbClr val="C00000"/>
                        </a:solidFill>
                      </a:endParaRPr>
                    </a:p>
                    <a:p>
                      <a:pPr marL="0" indent="0">
                        <a:buFont typeface="Wingdings" panose="05000000000000000000" pitchFamily="2" charset="2"/>
                        <a:buNone/>
                      </a:pPr>
                      <a:endParaRPr lang="en-US" sz="15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kern="1200" dirty="0">
                          <a:solidFill>
                            <a:schemeClr val="tx1"/>
                          </a:solidFill>
                          <a:effectLst/>
                          <a:latin typeface="+mn-lt"/>
                          <a:ea typeface="+mn-ea"/>
                          <a:cs typeface="+mn-cs"/>
                        </a:rPr>
                        <a:t>Group photo; In Kinshasa to support DR Congo </a:t>
                      </a:r>
                      <a:r>
                        <a:rPr lang="en-US" sz="1200" b="1" kern="1200" dirty="0" err="1">
                          <a:solidFill>
                            <a:schemeClr val="tx1"/>
                          </a:solidFill>
                          <a:effectLst/>
                          <a:latin typeface="+mn-lt"/>
                          <a:ea typeface="+mn-ea"/>
                          <a:cs typeface="+mn-cs"/>
                        </a:rPr>
                        <a:t>Congo</a:t>
                      </a:r>
                      <a:r>
                        <a:rPr lang="en-US" sz="1200" b="1" kern="1200" dirty="0">
                          <a:solidFill>
                            <a:schemeClr val="tx1"/>
                          </a:solidFill>
                          <a:effectLst/>
                          <a:latin typeface="+mn-lt"/>
                          <a:ea typeface="+mn-ea"/>
                          <a:cs typeface="+mn-cs"/>
                        </a:rPr>
                        <a:t> for harmonized management of shared marine ecosystems</a:t>
                      </a:r>
                      <a:endParaRPr lang="en-US" sz="1200" b="1" dirty="0">
                        <a:solidFill>
                          <a:srgbClr val="FF0000"/>
                        </a:solidFill>
                      </a:endParaRPr>
                    </a:p>
                    <a:p>
                      <a:pPr marL="0" indent="0">
                        <a:buFont typeface="Wingdings" panose="05000000000000000000" pitchFamily="2" charset="2"/>
                        <a:buNone/>
                      </a:pPr>
                      <a:endParaRPr lang="en-US" sz="1500" dirty="0">
                        <a:solidFill>
                          <a:srgbClr val="C00000"/>
                        </a:solidFill>
                      </a:endParaRPr>
                    </a:p>
                    <a:p>
                      <a:pPr marL="0" indent="0">
                        <a:buFont typeface="Wingdings" panose="05000000000000000000" pitchFamily="2" charset="2"/>
                        <a:buNone/>
                      </a:pPr>
                      <a:endParaRPr lang="en-US" sz="1500" dirty="0">
                        <a:solidFill>
                          <a:srgbClr val="C00000"/>
                        </a:solidFill>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sz="1200" kern="1200" dirty="0">
                        <a:solidFill>
                          <a:schemeClr val="tx1"/>
                        </a:solidFill>
                        <a:effectLst/>
                        <a:latin typeface="+mn-lt"/>
                        <a:ea typeface="+mn-ea"/>
                        <a:cs typeface="+mn-cs"/>
                      </a:endParaRPr>
                    </a:p>
                    <a:p>
                      <a:pPr marL="0" indent="0">
                        <a:buFont typeface="Wingdings" panose="05000000000000000000" pitchFamily="2" charset="2"/>
                        <a:buNone/>
                      </a:pPr>
                      <a:r>
                        <a:rPr lang="en-US" sz="1200" b="1" kern="1200" dirty="0">
                          <a:solidFill>
                            <a:schemeClr val="tx1"/>
                          </a:solidFill>
                          <a:effectLst/>
                          <a:latin typeface="+mn-lt"/>
                          <a:ea typeface="+mn-ea"/>
                          <a:cs typeface="+mn-cs"/>
                        </a:rPr>
                        <a:t>Group discussions: Participants from DR Congo and Republic of Congo </a:t>
                      </a:r>
                      <a:r>
                        <a:rPr lang="en-US" sz="1200" b="1" kern="1200" dirty="0" err="1">
                          <a:solidFill>
                            <a:schemeClr val="tx1"/>
                          </a:solidFill>
                          <a:effectLst/>
                          <a:latin typeface="+mn-lt"/>
                          <a:ea typeface="+mn-ea"/>
                          <a:cs typeface="+mn-cs"/>
                        </a:rPr>
                        <a:t>Congo</a:t>
                      </a:r>
                      <a:r>
                        <a:rPr lang="en-US" sz="1200" b="1" kern="1200" dirty="0">
                          <a:solidFill>
                            <a:schemeClr val="tx1"/>
                          </a:solidFill>
                          <a:effectLst/>
                          <a:latin typeface="+mn-lt"/>
                          <a:ea typeface="+mn-ea"/>
                          <a:cs typeface="+mn-cs"/>
                        </a:rPr>
                        <a:t>.</a:t>
                      </a:r>
                      <a:endParaRPr lang="en-US" sz="1200" b="1" dirty="0">
                        <a:solidFill>
                          <a:srgbClr val="C00000"/>
                        </a:solidFill>
                      </a:endParaRPr>
                    </a:p>
                  </a:txBody>
                  <a:tcPr>
                    <a:noFill/>
                  </a:tcPr>
                </a:tc>
                <a:extLst>
                  <a:ext uri="{0D108BD9-81ED-4DB2-BD59-A6C34878D82A}">
                    <a16:rowId xmlns:a16="http://schemas.microsoft.com/office/drawing/2014/main" val="233637153"/>
                  </a:ext>
                </a:extLst>
              </a:tr>
            </a:tbl>
          </a:graphicData>
        </a:graphic>
      </p:graphicFrame>
      <p:pic>
        <p:nvPicPr>
          <p:cNvPr id="3" name="Picture 2">
            <a:extLst>
              <a:ext uri="{FF2B5EF4-FFF2-40B4-BE49-F238E27FC236}">
                <a16:creationId xmlns:a16="http://schemas.microsoft.com/office/drawing/2014/main" id="{D6FCBC1E-8011-40C6-87EE-612C1C605E48}"/>
              </a:ext>
            </a:extLst>
          </p:cNvPr>
          <p:cNvPicPr>
            <a:picLocks noChangeAspect="1"/>
          </p:cNvPicPr>
          <p:nvPr/>
        </p:nvPicPr>
        <p:blipFill>
          <a:blip r:embed="rId2"/>
          <a:stretch>
            <a:fillRect/>
          </a:stretch>
        </p:blipFill>
        <p:spPr>
          <a:xfrm>
            <a:off x="899592" y="3535974"/>
            <a:ext cx="2483379" cy="2256142"/>
          </a:xfrm>
          <a:prstGeom prst="rect">
            <a:avLst/>
          </a:prstGeom>
        </p:spPr>
      </p:pic>
      <p:pic>
        <p:nvPicPr>
          <p:cNvPr id="7" name="Picture 6" descr="C:\Users\NadiopeE\Downloads\IMG-20240515-WA0011.jpg">
            <a:extLst>
              <a:ext uri="{FF2B5EF4-FFF2-40B4-BE49-F238E27FC236}">
                <a16:creationId xmlns:a16="http://schemas.microsoft.com/office/drawing/2014/main" id="{14760EBF-9A15-42E4-8931-DA71F150033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1031" y="4380685"/>
            <a:ext cx="2520279" cy="2173720"/>
          </a:xfrm>
          <a:prstGeom prst="rect">
            <a:avLst/>
          </a:prstGeom>
          <a:noFill/>
          <a:ln>
            <a:noFill/>
          </a:ln>
        </p:spPr>
      </p:pic>
      <p:pic>
        <p:nvPicPr>
          <p:cNvPr id="8" name="Picture 7" descr="C:\Users\MokenyeJ\AppData\Local\Microsoft\Windows\INetCache\Content.MSO\1F65EF6.tmp">
            <a:extLst>
              <a:ext uri="{FF2B5EF4-FFF2-40B4-BE49-F238E27FC236}">
                <a16:creationId xmlns:a16="http://schemas.microsoft.com/office/drawing/2014/main" id="{E92959C8-13EE-4874-A408-8BCBB77FA22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5045" y="1937856"/>
            <a:ext cx="2483379" cy="1984006"/>
          </a:xfrm>
          <a:prstGeom prst="rect">
            <a:avLst/>
          </a:prstGeom>
          <a:noFill/>
          <a:ln>
            <a:noFill/>
          </a:ln>
        </p:spPr>
      </p:pic>
    </p:spTree>
    <p:extLst>
      <p:ext uri="{BB962C8B-B14F-4D97-AF65-F5344CB8AC3E}">
        <p14:creationId xmlns:p14="http://schemas.microsoft.com/office/powerpoint/2010/main" val="151089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042147328"/>
              </p:ext>
            </p:extLst>
          </p:nvPr>
        </p:nvGraphicFramePr>
        <p:xfrm>
          <a:off x="770856" y="980728"/>
          <a:ext cx="8388424" cy="5838958"/>
        </p:xfrm>
        <a:graphic>
          <a:graphicData uri="http://schemas.openxmlformats.org/drawingml/2006/table">
            <a:tbl>
              <a:tblPr firstRow="1" bandRow="1">
                <a:tableStyleId>{5940675A-B579-460E-94D1-54222C63F5DA}</a:tableStyleId>
              </a:tblPr>
              <a:tblGrid>
                <a:gridCol w="4032448">
                  <a:extLst>
                    <a:ext uri="{9D8B030D-6E8A-4147-A177-3AD203B41FA5}">
                      <a16:colId xmlns:a16="http://schemas.microsoft.com/office/drawing/2014/main" val="2471356821"/>
                    </a:ext>
                  </a:extLst>
                </a:gridCol>
                <a:gridCol w="488776">
                  <a:extLst>
                    <a:ext uri="{9D8B030D-6E8A-4147-A177-3AD203B41FA5}">
                      <a16:colId xmlns:a16="http://schemas.microsoft.com/office/drawing/2014/main" val="1444828549"/>
                    </a:ext>
                  </a:extLst>
                </a:gridCol>
                <a:gridCol w="3867200">
                  <a:extLst>
                    <a:ext uri="{9D8B030D-6E8A-4147-A177-3AD203B41FA5}">
                      <a16:colId xmlns:a16="http://schemas.microsoft.com/office/drawing/2014/main" val="1947454052"/>
                    </a:ext>
                  </a:extLst>
                </a:gridCol>
              </a:tblGrid>
              <a:tr h="379717">
                <a:tc>
                  <a:txBody>
                    <a:bodyPr/>
                    <a:lstStyle/>
                    <a:p>
                      <a:r>
                        <a:rPr lang="en-US" sz="1300" b="1" dirty="0"/>
                        <a:t>Output</a:t>
                      </a:r>
                      <a:r>
                        <a:rPr lang="en-US" sz="1300" dirty="0"/>
                        <a:t>/Activity</a:t>
                      </a:r>
                    </a:p>
                  </a:txBody>
                  <a:tcPr/>
                </a:tc>
                <a:tc gridSpan="2">
                  <a:txBody>
                    <a:bodyPr/>
                    <a:lstStyle/>
                    <a:p>
                      <a:r>
                        <a:rPr lang="en-US" sz="1300" b="1" dirty="0">
                          <a:highlight>
                            <a:srgbClr val="FFFF00"/>
                          </a:highlight>
                        </a:rPr>
                        <a:t>PROGRESS TO DATE</a:t>
                      </a:r>
                      <a:endParaRPr lang="en-US" sz="1300" dirty="0"/>
                    </a:p>
                  </a:txBody>
                  <a:tcPr/>
                </a:tc>
                <a:tc hMerge="1">
                  <a:txBody>
                    <a:bodyPr/>
                    <a:lstStyle/>
                    <a:p>
                      <a:endParaRPr lang="en-US" sz="1300" dirty="0"/>
                    </a:p>
                  </a:txBody>
                  <a:tcPr/>
                </a:tc>
                <a:extLst>
                  <a:ext uri="{0D108BD9-81ED-4DB2-BD59-A6C34878D82A}">
                    <a16:rowId xmlns:a16="http://schemas.microsoft.com/office/drawing/2014/main" val="2065897024"/>
                  </a:ext>
                </a:extLst>
              </a:tr>
              <a:tr h="484379">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mn-lt"/>
                          <a:ea typeface="+mn-ea"/>
                          <a:cs typeface="+mn-cs"/>
                        </a:rPr>
                        <a:t>Output 2.2. A framework for establishing national, regional and transboundary cooperation on Africa Blue Economy Strategy Thematic Areas established - </a:t>
                      </a:r>
                      <a:r>
                        <a:rPr lang="en-US" sz="1200" dirty="0">
                          <a:solidFill>
                            <a:schemeClr val="tx1"/>
                          </a:solidFill>
                        </a:rPr>
                        <a:t>2.2.2. Formulate mechanisms to institutionalize Marine Spatial Planning (MSP) at national and regional levels</a:t>
                      </a:r>
                      <a:endParaRPr lang="en-US" sz="1200" b="1" kern="1200" dirty="0">
                        <a:solidFill>
                          <a:srgbClr val="FF0000"/>
                        </a:solidFill>
                        <a:latin typeface="+mn-lt"/>
                        <a:ea typeface="+mn-ea"/>
                        <a:cs typeface="+mn-cs"/>
                      </a:endParaRPr>
                    </a:p>
                  </a:txBody>
                  <a:tcPr/>
                </a:tc>
                <a:tc hMerge="1">
                  <a:txBody>
                    <a:bodyPr/>
                    <a:lstStyle/>
                    <a:p>
                      <a:endParaRPr lang="en-KE"/>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FF0000"/>
                        </a:solidFill>
                        <a:latin typeface="+mn-lt"/>
                        <a:ea typeface="+mn-ea"/>
                        <a:cs typeface="+mn-cs"/>
                      </a:endParaRPr>
                    </a:p>
                  </a:txBody>
                  <a:tcPr/>
                </a:tc>
                <a:extLst>
                  <a:ext uri="{0D108BD9-81ED-4DB2-BD59-A6C34878D82A}">
                    <a16:rowId xmlns:a16="http://schemas.microsoft.com/office/drawing/2014/main" val="2874419487"/>
                  </a:ext>
                </a:extLst>
              </a:tr>
              <a:tr h="4758201">
                <a:tc gridSpan="2">
                  <a:txBody>
                    <a:bodyPr/>
                    <a:lstStyle/>
                    <a:p>
                      <a:r>
                        <a:rPr lang="en-US" sz="1600" dirty="0">
                          <a:solidFill>
                            <a:schemeClr val="tx1"/>
                          </a:solidFill>
                        </a:rPr>
                        <a:t>The Project collaborated with Abidjan Convention to support :</a:t>
                      </a:r>
                    </a:p>
                    <a:p>
                      <a:pPr marL="285750" indent="-285750">
                        <a:buAutoNum type="romanLcPeriod"/>
                      </a:pPr>
                      <a:r>
                        <a:rPr lang="en-US" sz="1600" dirty="0">
                          <a:solidFill>
                            <a:schemeClr val="tx1"/>
                          </a:solidFill>
                        </a:rPr>
                        <a:t>Two technical consultations in Benin and Togo to review the Report on the State of the Transboundary Coastal and Marine Environment (</a:t>
                      </a:r>
                      <a:r>
                        <a:rPr lang="en-US" sz="1600" dirty="0" err="1">
                          <a:solidFill>
                            <a:schemeClr val="tx1"/>
                          </a:solidFill>
                        </a:rPr>
                        <a:t>SoME</a:t>
                      </a:r>
                      <a:r>
                        <a:rPr lang="en-US" sz="1600" dirty="0">
                          <a:solidFill>
                            <a:schemeClr val="tx1"/>
                          </a:solidFill>
                        </a:rPr>
                        <a:t>) to obtain national perspectives</a:t>
                      </a:r>
                    </a:p>
                    <a:p>
                      <a:pPr marL="285750" indent="-285750">
                        <a:buAutoNum type="romanLcPeriod"/>
                      </a:pPr>
                      <a:r>
                        <a:rPr lang="en-US" sz="1600" dirty="0">
                          <a:solidFill>
                            <a:schemeClr val="tx1"/>
                          </a:solidFill>
                        </a:rPr>
                        <a:t>Joint technical consultation  to technically  validate  the report</a:t>
                      </a:r>
                    </a:p>
                    <a:p>
                      <a:pPr marL="285750" indent="-285750">
                        <a:buAutoNum type="romanLcPeriod"/>
                      </a:pPr>
                      <a:r>
                        <a:rPr lang="en-US" sz="1600" dirty="0">
                          <a:solidFill>
                            <a:schemeClr val="tx1"/>
                          </a:solidFill>
                        </a:rPr>
                        <a:t>Ministerial endorsement of the report which is a critical step in the transboundary MSP </a:t>
                      </a:r>
                    </a:p>
                    <a:p>
                      <a:endParaRPr lang="en-KE" sz="1400" dirty="0"/>
                    </a:p>
                    <a:p>
                      <a:endParaRPr lang="en-US" sz="1400" dirty="0">
                        <a:solidFill>
                          <a:schemeClr val="tx1"/>
                        </a:solidFill>
                      </a:endParaRPr>
                    </a:p>
                  </a:txBody>
                  <a:tcPr/>
                </a:tc>
                <a:tc hMerge="1">
                  <a:txBody>
                    <a:bodyPr/>
                    <a:lstStyle/>
                    <a:p>
                      <a:pPr marL="285750" indent="-285750">
                        <a:buFont typeface="Wingdings" panose="05000000000000000000" pitchFamily="2" charset="2"/>
                        <a:buChar char="ü"/>
                      </a:pPr>
                      <a:endParaRPr lang="en-US" sz="1500" dirty="0">
                        <a:solidFill>
                          <a:srgbClr val="C00000"/>
                        </a:solidFill>
                      </a:endParaRPr>
                    </a:p>
                  </a:txBody>
                  <a:tcPr>
                    <a:noFill/>
                  </a:tcPr>
                </a:tc>
                <a:tc>
                  <a:txBody>
                    <a:bodyPr/>
                    <a:lstStyle/>
                    <a:p>
                      <a:r>
                        <a:rPr lang="en-US" sz="1600" dirty="0">
                          <a:solidFill>
                            <a:schemeClr val="tx1"/>
                          </a:solidFill>
                        </a:rPr>
                        <a:t>The Benin-Togo cross-border marine and coastal zone is very rich in biodiversity but under pressure of pollutions, unsustainable practices</a:t>
                      </a:r>
                    </a:p>
                  </a:txBody>
                  <a:tcPr>
                    <a:noFill/>
                  </a:tcPr>
                </a:tc>
                <a:extLst>
                  <a:ext uri="{0D108BD9-81ED-4DB2-BD59-A6C34878D82A}">
                    <a16:rowId xmlns:a16="http://schemas.microsoft.com/office/drawing/2014/main" val="1038745506"/>
                  </a:ext>
                </a:extLst>
              </a:tr>
            </a:tbl>
          </a:graphicData>
        </a:graphic>
      </p:graphicFrame>
      <p:pic>
        <p:nvPicPr>
          <p:cNvPr id="6" name="Image 1">
            <a:extLst>
              <a:ext uri="{FF2B5EF4-FFF2-40B4-BE49-F238E27FC236}">
                <a16:creationId xmlns:a16="http://schemas.microsoft.com/office/drawing/2014/main" id="{FB38187A-8471-4EF2-87CD-389F753C1B6A}"/>
              </a:ext>
            </a:extLst>
          </p:cNvPr>
          <p:cNvPicPr/>
          <p:nvPr/>
        </p:nvPicPr>
        <p:blipFill>
          <a:blip r:embed="rId2" cstate="print"/>
          <a:srcRect/>
          <a:stretch>
            <a:fillRect/>
          </a:stretch>
        </p:blipFill>
        <p:spPr bwMode="auto">
          <a:xfrm>
            <a:off x="5487986" y="3133018"/>
            <a:ext cx="3132348" cy="1493894"/>
          </a:xfrm>
          <a:prstGeom prst="rect">
            <a:avLst/>
          </a:prstGeom>
          <a:noFill/>
          <a:ln w="9525">
            <a:noFill/>
            <a:miter lim="800000"/>
            <a:headEnd/>
            <a:tailEnd/>
          </a:ln>
        </p:spPr>
      </p:pic>
      <p:pic>
        <p:nvPicPr>
          <p:cNvPr id="7" name="Image 22" descr="C:\Users\USER\Desktop\préface signé.jpg">
            <a:extLst>
              <a:ext uri="{FF2B5EF4-FFF2-40B4-BE49-F238E27FC236}">
                <a16:creationId xmlns:a16="http://schemas.microsoft.com/office/drawing/2014/main" id="{A1CB3179-121B-4ACA-AD13-634DDD686D7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79" y="4597024"/>
            <a:ext cx="1584176" cy="2216474"/>
          </a:xfrm>
          <a:prstGeom prst="rect">
            <a:avLst/>
          </a:prstGeom>
          <a:noFill/>
          <a:ln>
            <a:noFill/>
          </a:ln>
        </p:spPr>
      </p:pic>
      <p:pic>
        <p:nvPicPr>
          <p:cNvPr id="9" name="Image 1" descr="C:\Users\USER\Desktop\REEM Togo\IMG_8947.JPG">
            <a:extLst>
              <a:ext uri="{FF2B5EF4-FFF2-40B4-BE49-F238E27FC236}">
                <a16:creationId xmlns:a16="http://schemas.microsoft.com/office/drawing/2014/main" id="{1BD472D3-7F0E-42E3-B6DB-4F8AEFFAA1A4}"/>
              </a:ext>
            </a:extLst>
          </p:cNvPr>
          <p:cNvPicPr/>
          <p:nvPr/>
        </p:nvPicPr>
        <p:blipFill>
          <a:blip r:embed="rId4" cstate="print"/>
          <a:srcRect/>
          <a:stretch>
            <a:fillRect/>
          </a:stretch>
        </p:blipFill>
        <p:spPr bwMode="auto">
          <a:xfrm>
            <a:off x="5440342" y="4633100"/>
            <a:ext cx="3254845" cy="2180398"/>
          </a:xfrm>
          <a:prstGeom prst="rect">
            <a:avLst/>
          </a:prstGeom>
          <a:noFill/>
          <a:ln w="9525">
            <a:noFill/>
            <a:miter lim="800000"/>
            <a:headEnd/>
            <a:tailEnd/>
          </a:ln>
        </p:spPr>
      </p:pic>
      <p:pic>
        <p:nvPicPr>
          <p:cNvPr id="8" name="Picture 7">
            <a:extLst>
              <a:ext uri="{FF2B5EF4-FFF2-40B4-BE49-F238E27FC236}">
                <a16:creationId xmlns:a16="http://schemas.microsoft.com/office/drawing/2014/main" id="{1BED31A4-CED7-4724-AA02-20CC70EE11A5}"/>
              </a:ext>
            </a:extLst>
          </p:cNvPr>
          <p:cNvPicPr>
            <a:picLocks noChangeAspect="1"/>
          </p:cNvPicPr>
          <p:nvPr/>
        </p:nvPicPr>
        <p:blipFill>
          <a:blip r:embed="rId5"/>
          <a:stretch>
            <a:fillRect/>
          </a:stretch>
        </p:blipFill>
        <p:spPr>
          <a:xfrm>
            <a:off x="2532496" y="4565981"/>
            <a:ext cx="2790056" cy="2216474"/>
          </a:xfrm>
          <a:prstGeom prst="rect">
            <a:avLst/>
          </a:prstGeom>
        </p:spPr>
      </p:pic>
    </p:spTree>
    <p:extLst>
      <p:ext uri="{BB962C8B-B14F-4D97-AF65-F5344CB8AC3E}">
        <p14:creationId xmlns:p14="http://schemas.microsoft.com/office/powerpoint/2010/main" val="1094078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76" y="89106"/>
            <a:ext cx="8382024" cy="789146"/>
          </a:xfrm>
        </p:spPr>
        <p:txBody>
          <a:bodyPr>
            <a:noAutofit/>
          </a:bodyPr>
          <a:lstStyle/>
          <a:p>
            <a:pPr algn="l"/>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400" dirty="0">
                <a:latin typeface="Segoe UI Semibold" panose="020B0702040204020203" pitchFamily="34" charset="0"/>
                <a:cs typeface="Segoe UI Semibold" panose="020B0702040204020203" pitchFamily="34" charset="0"/>
              </a:rPr>
              <a:t>–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691049941"/>
              </p:ext>
            </p:extLst>
          </p:nvPr>
        </p:nvGraphicFramePr>
        <p:xfrm>
          <a:off x="808668" y="980728"/>
          <a:ext cx="8388424" cy="5806440"/>
        </p:xfrm>
        <a:graphic>
          <a:graphicData uri="http://schemas.openxmlformats.org/drawingml/2006/table">
            <a:tbl>
              <a:tblPr firstRow="1" bandRow="1">
                <a:tableStyleId>{5940675A-B579-460E-94D1-54222C63F5DA}</a:tableStyleId>
              </a:tblPr>
              <a:tblGrid>
                <a:gridCol w="4032448">
                  <a:extLst>
                    <a:ext uri="{9D8B030D-6E8A-4147-A177-3AD203B41FA5}">
                      <a16:colId xmlns:a16="http://schemas.microsoft.com/office/drawing/2014/main" val="2471356821"/>
                    </a:ext>
                  </a:extLst>
                </a:gridCol>
                <a:gridCol w="1027028">
                  <a:extLst>
                    <a:ext uri="{9D8B030D-6E8A-4147-A177-3AD203B41FA5}">
                      <a16:colId xmlns:a16="http://schemas.microsoft.com/office/drawing/2014/main" val="1444828549"/>
                    </a:ext>
                  </a:extLst>
                </a:gridCol>
                <a:gridCol w="3328948">
                  <a:extLst>
                    <a:ext uri="{9D8B030D-6E8A-4147-A177-3AD203B41FA5}">
                      <a16:colId xmlns:a16="http://schemas.microsoft.com/office/drawing/2014/main" val="783105162"/>
                    </a:ext>
                  </a:extLst>
                </a:gridCol>
              </a:tblGrid>
              <a:tr h="279087">
                <a:tc>
                  <a:txBody>
                    <a:bodyPr/>
                    <a:lstStyle/>
                    <a:p>
                      <a:r>
                        <a:rPr lang="en-US" sz="1300" b="1" dirty="0"/>
                        <a:t>Output</a:t>
                      </a:r>
                      <a:r>
                        <a:rPr lang="en-US" sz="1300" dirty="0"/>
                        <a:t>/Activity</a:t>
                      </a:r>
                    </a:p>
                  </a:txBody>
                  <a:tcPr/>
                </a:tc>
                <a:tc gridSpan="2">
                  <a:txBody>
                    <a:bodyPr/>
                    <a:lstStyle/>
                    <a:p>
                      <a:r>
                        <a:rPr lang="en-US" sz="1300" b="1" dirty="0">
                          <a:highlight>
                            <a:srgbClr val="FFFF00"/>
                          </a:highlight>
                        </a:rPr>
                        <a:t>PROGRESS TO DATE</a:t>
                      </a:r>
                      <a:endParaRPr lang="en-US" sz="1300" dirty="0"/>
                    </a:p>
                  </a:txBody>
                  <a:tcPr/>
                </a:tc>
                <a:tc hMerge="1">
                  <a:txBody>
                    <a:bodyPr/>
                    <a:lstStyle/>
                    <a:p>
                      <a:endParaRPr lang="en-US" sz="1300" dirty="0"/>
                    </a:p>
                  </a:txBody>
                  <a:tcPr/>
                </a:tc>
                <a:extLst>
                  <a:ext uri="{0D108BD9-81ED-4DB2-BD59-A6C34878D82A}">
                    <a16:rowId xmlns:a16="http://schemas.microsoft.com/office/drawing/2014/main" val="2065897024"/>
                  </a:ext>
                </a:extLst>
              </a:tr>
              <a:tr h="543416">
                <a:tc gridSpan="3">
                  <a:txBody>
                    <a:bodyPr/>
                    <a:lstStyle/>
                    <a:p>
                      <a:r>
                        <a:rPr lang="en-US" sz="1400" b="1" kern="1200" dirty="0">
                          <a:solidFill>
                            <a:schemeClr val="tx1"/>
                          </a:solidFill>
                          <a:latin typeface="+mn-lt"/>
                          <a:ea typeface="+mn-ea"/>
                          <a:cs typeface="+mn-cs"/>
                        </a:rPr>
                        <a:t>Output 2.2. A framework for establishing national, regional and transboundary cooperation on Africa Blue Economy Strategy Thematic Areas established -</a:t>
                      </a:r>
                      <a:r>
                        <a:rPr lang="en-US" sz="1200" b="0" kern="1200" dirty="0">
                          <a:solidFill>
                            <a:schemeClr val="tx1"/>
                          </a:solidFill>
                          <a:latin typeface="+mn-lt"/>
                          <a:ea typeface="+mn-ea"/>
                          <a:cs typeface="+mn-cs"/>
                        </a:rPr>
                        <a:t>2.2.2. Formulate mechanisms to institutionalize Marine Spatial Planning (MSP) at national and regional levels</a:t>
                      </a:r>
                      <a:endParaRPr lang="en-US" sz="1200" b="0" kern="1200" dirty="0">
                        <a:solidFill>
                          <a:srgbClr val="FF0000"/>
                        </a:solidFill>
                        <a:latin typeface="+mn-lt"/>
                        <a:ea typeface="+mn-ea"/>
                        <a:cs typeface="+mn-cs"/>
                      </a:endParaRPr>
                    </a:p>
                  </a:txBody>
                  <a:tcPr/>
                </a:tc>
                <a:tc hMerge="1">
                  <a:txBody>
                    <a:bodyPr/>
                    <a:lstStyle/>
                    <a:p>
                      <a:endParaRPr lang="en-KE"/>
                    </a:p>
                  </a:txBody>
                  <a:tcPr/>
                </a:tc>
                <a:tc hMerge="1">
                  <a:txBody>
                    <a:bodyPr/>
                    <a:lstStyle/>
                    <a:p>
                      <a:endParaRPr lang="en-US" sz="1200" b="0" kern="1200" dirty="0">
                        <a:solidFill>
                          <a:srgbClr val="FF0000"/>
                        </a:solidFill>
                        <a:latin typeface="+mn-lt"/>
                        <a:ea typeface="+mn-ea"/>
                        <a:cs typeface="+mn-cs"/>
                      </a:endParaRPr>
                    </a:p>
                  </a:txBody>
                  <a:tcPr/>
                </a:tc>
                <a:extLst>
                  <a:ext uri="{0D108BD9-81ED-4DB2-BD59-A6C34878D82A}">
                    <a16:rowId xmlns:a16="http://schemas.microsoft.com/office/drawing/2014/main" val="2874419487"/>
                  </a:ext>
                </a:extLst>
              </a:tr>
              <a:tr h="4794121">
                <a:tc gridSpan="2">
                  <a:txBody>
                    <a:bodyPr/>
                    <a:lstStyle/>
                    <a:p>
                      <a:r>
                        <a:rPr lang="en-US" sz="1600" dirty="0">
                          <a:solidFill>
                            <a:schemeClr val="tx1"/>
                          </a:solidFill>
                        </a:rPr>
                        <a:t>The project collaborated with WWF and Nairobi Convention to advance the MSP process in the Northern Mozambique channel (NMC)  in the Indian by  ocean  shared Mozambique, Madagascar, Tanzania and Comoros.</a:t>
                      </a:r>
                    </a:p>
                    <a:p>
                      <a:endParaRPr lang="en-US" sz="1600" dirty="0">
                        <a:solidFill>
                          <a:schemeClr val="tx1"/>
                        </a:solidFill>
                      </a:endParaRPr>
                    </a:p>
                    <a:p>
                      <a:pPr marL="228600" indent="-228600">
                        <a:buAutoNum type="arabicPeriod"/>
                      </a:pPr>
                      <a:r>
                        <a:rPr lang="en-US" sz="1600" dirty="0">
                          <a:solidFill>
                            <a:schemeClr val="tx1"/>
                          </a:solidFill>
                        </a:rPr>
                        <a:t>The meeting  received feed back from stakeholders and  validated on common NMC MSP vision and roadmap.</a:t>
                      </a:r>
                    </a:p>
                    <a:p>
                      <a:pPr marL="342900" indent="-342900">
                        <a:buAutoNum type="arabicPeriod"/>
                      </a:pPr>
                      <a:r>
                        <a:rPr lang="en-US" sz="1600" dirty="0"/>
                        <a:t>Discussed and ascertained boundaries of the NMC  region; identified regional authorities and technical WGs for the MSP process</a:t>
                      </a:r>
                    </a:p>
                    <a:p>
                      <a:pPr marL="342900" indent="-342900">
                        <a:buAutoNum type="arabicPeriod"/>
                      </a:pPr>
                      <a:r>
                        <a:rPr lang="en-US" sz="1600" dirty="0"/>
                        <a:t>Reviewed and expert validation of the technical regional guidelines for the MSP in the NMC</a:t>
                      </a:r>
                    </a:p>
                    <a:p>
                      <a:pPr marL="342900" indent="-342900">
                        <a:buAutoNum type="arabicPeriod"/>
                      </a:pPr>
                      <a:r>
                        <a:rPr lang="en-US" sz="1600" dirty="0"/>
                        <a:t>AU-IBAR shared the continental guidelines on MSP</a:t>
                      </a:r>
                    </a:p>
                    <a:p>
                      <a:pPr marL="342900" indent="-342900">
                        <a:buAutoNum type="arabicPeriod"/>
                      </a:pPr>
                      <a:endParaRPr lang="en-KE"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KE" sz="1600" kern="1200" dirty="0">
                          <a:solidFill>
                            <a:schemeClr val="tx1"/>
                          </a:solidFill>
                          <a:effectLst/>
                          <a:latin typeface="+mn-lt"/>
                          <a:ea typeface="+mn-ea"/>
                          <a:cs typeface="+mn-cs"/>
                        </a:rPr>
                        <a:t>The (NMC – a recognised ecologically or biologically area of significant importance – has long been a haven for marine and coastal biodiversity. </a:t>
                      </a:r>
                      <a:endParaRPr lang="en-US" sz="1400" dirty="0">
                        <a:solidFill>
                          <a:schemeClr val="tx1"/>
                        </a:solidFill>
                      </a:endParaRPr>
                    </a:p>
                    <a:p>
                      <a:endParaRPr lang="en-US" sz="1400" dirty="0">
                        <a:solidFill>
                          <a:schemeClr val="tx1"/>
                        </a:solidFill>
                      </a:endParaRPr>
                    </a:p>
                    <a:p>
                      <a:endParaRPr lang="en-US" sz="1400" dirty="0">
                        <a:solidFill>
                          <a:schemeClr val="tx1"/>
                        </a:solidFill>
                      </a:endParaRPr>
                    </a:p>
                    <a:p>
                      <a:r>
                        <a:rPr lang="en-US" sz="1000" dirty="0" err="1">
                          <a:solidFill>
                            <a:schemeClr val="tx1"/>
                          </a:solidFill>
                        </a:rPr>
                        <a:t>orthern</a:t>
                      </a:r>
                      <a:r>
                        <a:rPr lang="en-US" sz="1000" dirty="0">
                          <a:solidFill>
                            <a:schemeClr val="tx1"/>
                          </a:solidFill>
                        </a:rPr>
                        <a:t> Mozambique Channel</a:t>
                      </a:r>
                    </a:p>
                  </a:txBody>
                  <a:tcPr/>
                </a:tc>
                <a:tc hMerge="1">
                  <a:txBody>
                    <a:bodyPr/>
                    <a:lstStyle/>
                    <a:p>
                      <a:pPr marL="285750" indent="-285750">
                        <a:buFont typeface="Wingdings" panose="05000000000000000000" pitchFamily="2" charset="2"/>
                        <a:buChar char="ü"/>
                      </a:pPr>
                      <a:r>
                        <a:rPr lang="en-US" sz="1500" dirty="0">
                          <a:solidFill>
                            <a:srgbClr val="C00000"/>
                          </a:solidFill>
                        </a:rPr>
                        <a:t>Ed</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000" dirty="0">
                          <a:solidFill>
                            <a:srgbClr val="C00000"/>
                          </a:solidFill>
                        </a:rPr>
                        <a:t>Representative of WWF- Mr Eduardo</a:t>
                      </a: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r>
                        <a:rPr lang="en-US" sz="1000" dirty="0">
                          <a:solidFill>
                            <a:srgbClr val="C00000"/>
                          </a:solidFill>
                        </a:rPr>
                        <a:t>Group photo of delegates at the MSP meeting on NMC</a:t>
                      </a:r>
                    </a:p>
                  </a:txBody>
                  <a:tcPr>
                    <a:noFill/>
                  </a:tcPr>
                </a:tc>
                <a:tc>
                  <a:txBody>
                    <a:bodyPr/>
                    <a:lstStyle/>
                    <a:p>
                      <a:pPr marL="285750" indent="-285750">
                        <a:buFont typeface="Wingdings" panose="05000000000000000000" pitchFamily="2" charset="2"/>
                        <a:buChar char="ü"/>
                      </a:pPr>
                      <a:r>
                        <a:rPr lang="en-US" sz="1500" dirty="0">
                          <a:solidFill>
                            <a:srgbClr val="C00000"/>
                          </a:solidFill>
                        </a:rPr>
                        <a:t>Ed</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000" dirty="0">
                          <a:solidFill>
                            <a:srgbClr val="C00000"/>
                          </a:solidFill>
                        </a:rPr>
                        <a:t>Representative of WWF- Mr Eduardo</a:t>
                      </a: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endParaRPr lang="en-US" sz="1000" dirty="0">
                        <a:solidFill>
                          <a:srgbClr val="C00000"/>
                        </a:solidFill>
                      </a:endParaRPr>
                    </a:p>
                    <a:p>
                      <a:pPr marL="285750" indent="-285750">
                        <a:buFont typeface="Wingdings" panose="05000000000000000000" pitchFamily="2" charset="2"/>
                        <a:buChar char="ü"/>
                      </a:pPr>
                      <a:r>
                        <a:rPr lang="en-US" sz="1000" dirty="0">
                          <a:solidFill>
                            <a:srgbClr val="C00000"/>
                          </a:solidFill>
                        </a:rPr>
                        <a:t>Group photo of delegates at the MSP meeting on NMC</a:t>
                      </a:r>
                    </a:p>
                  </a:txBody>
                  <a:tcPr>
                    <a:noFill/>
                  </a:tcPr>
                </a:tc>
                <a:extLst>
                  <a:ext uri="{0D108BD9-81ED-4DB2-BD59-A6C34878D82A}">
                    <a16:rowId xmlns:a16="http://schemas.microsoft.com/office/drawing/2014/main" val="1038745506"/>
                  </a:ext>
                </a:extLst>
              </a:tr>
            </a:tbl>
          </a:graphicData>
        </a:graphic>
      </p:graphicFrame>
      <p:pic>
        <p:nvPicPr>
          <p:cNvPr id="7" name="Picture 6">
            <a:extLst>
              <a:ext uri="{FF2B5EF4-FFF2-40B4-BE49-F238E27FC236}">
                <a16:creationId xmlns:a16="http://schemas.microsoft.com/office/drawing/2014/main" id="{F6192EF5-5E84-4CE1-93CA-A37AD916162A}"/>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84168" y="2039900"/>
            <a:ext cx="2808312" cy="1626071"/>
          </a:xfrm>
          <a:prstGeom prst="rect">
            <a:avLst/>
          </a:prstGeom>
          <a:noFill/>
        </p:spPr>
      </p:pic>
      <p:pic>
        <p:nvPicPr>
          <p:cNvPr id="9" name="Picture 8">
            <a:extLst>
              <a:ext uri="{FF2B5EF4-FFF2-40B4-BE49-F238E27FC236}">
                <a16:creationId xmlns:a16="http://schemas.microsoft.com/office/drawing/2014/main" id="{3906C57E-386C-4E2A-BBC3-64658237D567}"/>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9045" y="4005064"/>
            <a:ext cx="2718557" cy="2016225"/>
          </a:xfrm>
          <a:prstGeom prst="rect">
            <a:avLst/>
          </a:prstGeom>
          <a:noFill/>
          <a:ln>
            <a:noFill/>
          </a:ln>
        </p:spPr>
      </p:pic>
    </p:spTree>
    <p:extLst>
      <p:ext uri="{BB962C8B-B14F-4D97-AF65-F5344CB8AC3E}">
        <p14:creationId xmlns:p14="http://schemas.microsoft.com/office/powerpoint/2010/main" val="115072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545324956"/>
              </p:ext>
            </p:extLst>
          </p:nvPr>
        </p:nvGraphicFramePr>
        <p:xfrm>
          <a:off x="755576" y="980729"/>
          <a:ext cx="8388424" cy="5658050"/>
        </p:xfrm>
        <a:graphic>
          <a:graphicData uri="http://schemas.openxmlformats.org/drawingml/2006/table">
            <a:tbl>
              <a:tblPr firstRow="1" bandRow="1">
                <a:tableStyleId>{5940675A-B579-460E-94D1-54222C63F5DA}</a:tableStyleId>
              </a:tblPr>
              <a:tblGrid>
                <a:gridCol w="4176464">
                  <a:extLst>
                    <a:ext uri="{9D8B030D-6E8A-4147-A177-3AD203B41FA5}">
                      <a16:colId xmlns:a16="http://schemas.microsoft.com/office/drawing/2014/main" val="2471356821"/>
                    </a:ext>
                  </a:extLst>
                </a:gridCol>
                <a:gridCol w="4211960">
                  <a:extLst>
                    <a:ext uri="{9D8B030D-6E8A-4147-A177-3AD203B41FA5}">
                      <a16:colId xmlns:a16="http://schemas.microsoft.com/office/drawing/2014/main" val="3263701701"/>
                    </a:ext>
                  </a:extLst>
                </a:gridCol>
              </a:tblGrid>
              <a:tr h="354530">
                <a:tc>
                  <a:txBody>
                    <a:bodyPr/>
                    <a:lstStyle/>
                    <a:p>
                      <a:r>
                        <a:rPr lang="en-US" sz="1400" b="1" dirty="0"/>
                        <a:t>Output</a:t>
                      </a:r>
                      <a:r>
                        <a:rPr lang="en-US" sz="1400" dirty="0"/>
                        <a:t>/Activity</a:t>
                      </a:r>
                    </a:p>
                  </a:txBody>
                  <a:tcPr/>
                </a:tc>
                <a:tc>
                  <a:txBody>
                    <a:bodyPr/>
                    <a:lstStyle/>
                    <a:p>
                      <a:r>
                        <a:rPr lang="en-US" sz="1400" b="1" dirty="0">
                          <a:highlight>
                            <a:srgbClr val="FFFF00"/>
                          </a:highlight>
                        </a:rPr>
                        <a:t>PROGRESS TO DATE</a:t>
                      </a:r>
                      <a:endParaRPr lang="en-US" sz="1400" dirty="0"/>
                    </a:p>
                  </a:txBody>
                  <a:tcPr/>
                </a:tc>
                <a:extLst>
                  <a:ext uri="{0D108BD9-81ED-4DB2-BD59-A6C34878D82A}">
                    <a16:rowId xmlns:a16="http://schemas.microsoft.com/office/drawing/2014/main" val="2065897024"/>
                  </a:ext>
                </a:extLst>
              </a:tr>
              <a:tr h="137395">
                <a:tc gridSpan="2">
                  <a:txBody>
                    <a:bodyPr/>
                    <a:lstStyle/>
                    <a:p>
                      <a:r>
                        <a:rPr lang="en-US" sz="1300" b="1" dirty="0"/>
                        <a:t> </a:t>
                      </a:r>
                      <a:r>
                        <a:rPr lang="en-US" sz="1400" b="1" dirty="0"/>
                        <a:t>Output 2.3. Capacities for restoring and conserving threatened aquatic biodiversity and environment strengthened; </a:t>
                      </a:r>
                      <a:r>
                        <a:rPr lang="en-US" sz="1400" b="0" dirty="0"/>
                        <a:t>2.3.1 Support rehabilitation of depleted aquatic biodiversity and habitats (MPA)</a:t>
                      </a:r>
                      <a:endParaRPr lang="en-US" sz="16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2054206081"/>
                  </a:ext>
                </a:extLst>
              </a:tr>
              <a:tr h="1956148">
                <a:tc>
                  <a:txBody>
                    <a:bodyPr/>
                    <a:lstStyle/>
                    <a:p>
                      <a:r>
                        <a:rPr lang="en-US" sz="1600" dirty="0"/>
                        <a:t>Project supported Kenya and Tanzania) towards joint management of transboundary marine conservation area (TBCA).  </a:t>
                      </a:r>
                    </a:p>
                    <a:p>
                      <a:pPr marL="285750" indent="-285750">
                        <a:buAutoNum type="romanLcPeriod"/>
                      </a:pPr>
                      <a:r>
                        <a:rPr lang="en-US" sz="1600" dirty="0"/>
                        <a:t>Expert national consultative processes separate in Kenya and Tanzania to develop a country roadmap for TBCA </a:t>
                      </a:r>
                    </a:p>
                    <a:p>
                      <a:pPr marL="285750" indent="-285750">
                        <a:buAutoNum type="romanLcPeriod"/>
                      </a:pPr>
                      <a:r>
                        <a:rPr lang="en-US" sz="1600" dirty="0"/>
                        <a:t>Joint technical meetings; mixture of technical and legal experts to identify elements MOU to operationalize joint management</a:t>
                      </a:r>
                    </a:p>
                    <a:p>
                      <a:pPr marL="285750" indent="-285750">
                        <a:buAutoNum type="romanLcPeriod"/>
                      </a:pPr>
                      <a:r>
                        <a:rPr lang="en-US" sz="1600" dirty="0"/>
                        <a:t>Meeting of legislators or parliamentarians from both countries</a:t>
                      </a:r>
                    </a:p>
                    <a:p>
                      <a:pPr marL="285750" indent="-285750">
                        <a:buAutoNum type="romanLcPeriod"/>
                      </a:pPr>
                      <a:endParaRPr lang="en-US" sz="1200" dirty="0"/>
                    </a:p>
                    <a:p>
                      <a:endParaRPr lang="en-US" sz="1600" dirty="0"/>
                    </a:p>
                    <a:p>
                      <a:endParaRPr lang="en-US" sz="1600" dirty="0"/>
                    </a:p>
                    <a:p>
                      <a:endParaRPr lang="en-US" sz="1600" dirty="0"/>
                    </a:p>
                    <a:p>
                      <a:endParaRPr lang="en-US" sz="1600" dirty="0"/>
                    </a:p>
                    <a:p>
                      <a:endParaRPr lang="en-US" sz="1600" dirty="0"/>
                    </a:p>
                    <a:p>
                      <a:endParaRPr lang="en-US" sz="1200" dirty="0">
                        <a:effectLst/>
                        <a:latin typeface="Book Antiqua" panose="02040602050305030304" pitchFamily="18" charset="0"/>
                        <a:ea typeface="Calibri" panose="020F0502020204030204" pitchFamily="34" charset="0"/>
                        <a:cs typeface="Times New Roman" panose="02020603050405020304" pitchFamily="18" charset="0"/>
                      </a:endParaRPr>
                    </a:p>
                    <a:p>
                      <a:endParaRPr lang="en-US" sz="1200" dirty="0"/>
                    </a:p>
                  </a:txBody>
                  <a:tcPr/>
                </a:tc>
                <a:tc>
                  <a:txBody>
                    <a:bodyPr/>
                    <a:lstStyle/>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1" kern="1200" dirty="0">
                          <a:solidFill>
                            <a:schemeClr val="tx1"/>
                          </a:solidFill>
                          <a:effectLst/>
                          <a:latin typeface="+mn-lt"/>
                          <a:ea typeface="+mn-ea"/>
                          <a:cs typeface="+mn-cs"/>
                        </a:rPr>
                        <a:t>Hon. Members of Parliament in Tanzania and Kenya and other participants visited  the transboundary marine reserve to assess and also view other livelihoods options </a:t>
                      </a:r>
                      <a:endParaRPr lang="en-KE" sz="1400" kern="1200" dirty="0">
                        <a:solidFill>
                          <a:schemeClr val="tx1"/>
                        </a:solidFill>
                        <a:effectLst/>
                        <a:latin typeface="+mn-lt"/>
                        <a:ea typeface="+mn-ea"/>
                        <a:cs typeface="+mn-cs"/>
                      </a:endParaRPr>
                    </a:p>
                    <a:p>
                      <a:pPr marL="0" indent="0">
                        <a:buFont typeface="Wingdings" panose="05000000000000000000" pitchFamily="2" charset="2"/>
                        <a:buNone/>
                      </a:pPr>
                      <a:endParaRPr lang="en-US" sz="1600"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5" name="Picture 4">
            <a:extLst>
              <a:ext uri="{FF2B5EF4-FFF2-40B4-BE49-F238E27FC236}">
                <a16:creationId xmlns:a16="http://schemas.microsoft.com/office/drawing/2014/main" id="{FEAA5251-46F7-483E-9266-873E723086F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43608" y="4869160"/>
            <a:ext cx="2376264" cy="1692187"/>
          </a:xfrm>
          <a:prstGeom prst="rect">
            <a:avLst/>
          </a:prstGeom>
        </p:spPr>
      </p:pic>
      <p:pic>
        <p:nvPicPr>
          <p:cNvPr id="6" name="Picture 5" descr="C:\Users\NadiopeE\Downloads\ICCF AFRICA -2024 C (93).jpg">
            <a:extLst>
              <a:ext uri="{FF2B5EF4-FFF2-40B4-BE49-F238E27FC236}">
                <a16:creationId xmlns:a16="http://schemas.microsoft.com/office/drawing/2014/main" id="{77004F45-06E1-4A6C-AB66-1AD7C03D62A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9390" y="1887780"/>
            <a:ext cx="3497065" cy="1973267"/>
          </a:xfrm>
          <a:prstGeom prst="rect">
            <a:avLst/>
          </a:prstGeom>
          <a:noFill/>
          <a:ln>
            <a:noFill/>
          </a:ln>
        </p:spPr>
      </p:pic>
      <p:pic>
        <p:nvPicPr>
          <p:cNvPr id="7" name="Picture 6" descr="C:\Users\NadiopeE\Downloads\ICCF AFRICA -2024 C (13).jpg">
            <a:extLst>
              <a:ext uri="{FF2B5EF4-FFF2-40B4-BE49-F238E27FC236}">
                <a16:creationId xmlns:a16="http://schemas.microsoft.com/office/drawing/2014/main" id="{6B4C3ADF-ED9C-4E64-8F5D-DFE418910F8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5771" y="4882976"/>
            <a:ext cx="3620684" cy="1678371"/>
          </a:xfrm>
          <a:prstGeom prst="rect">
            <a:avLst/>
          </a:prstGeom>
          <a:noFill/>
          <a:ln>
            <a:noFill/>
          </a:ln>
        </p:spPr>
      </p:pic>
    </p:spTree>
    <p:extLst>
      <p:ext uri="{BB962C8B-B14F-4D97-AF65-F5344CB8AC3E}">
        <p14:creationId xmlns:p14="http://schemas.microsoft.com/office/powerpoint/2010/main" val="446901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4252426066"/>
              </p:ext>
            </p:extLst>
          </p:nvPr>
        </p:nvGraphicFramePr>
        <p:xfrm>
          <a:off x="755576" y="980728"/>
          <a:ext cx="8388424" cy="5882248"/>
        </p:xfrm>
        <a:graphic>
          <a:graphicData uri="http://schemas.openxmlformats.org/drawingml/2006/table">
            <a:tbl>
              <a:tblPr firstRow="1" bandRow="1">
                <a:tableStyleId>{5940675A-B579-460E-94D1-54222C63F5DA}</a:tableStyleId>
              </a:tblPr>
              <a:tblGrid>
                <a:gridCol w="4176464">
                  <a:extLst>
                    <a:ext uri="{9D8B030D-6E8A-4147-A177-3AD203B41FA5}">
                      <a16:colId xmlns:a16="http://schemas.microsoft.com/office/drawing/2014/main" val="2471356821"/>
                    </a:ext>
                  </a:extLst>
                </a:gridCol>
                <a:gridCol w="1080120">
                  <a:extLst>
                    <a:ext uri="{9D8B030D-6E8A-4147-A177-3AD203B41FA5}">
                      <a16:colId xmlns:a16="http://schemas.microsoft.com/office/drawing/2014/main" val="3263701701"/>
                    </a:ext>
                  </a:extLst>
                </a:gridCol>
                <a:gridCol w="3131840">
                  <a:extLst>
                    <a:ext uri="{9D8B030D-6E8A-4147-A177-3AD203B41FA5}">
                      <a16:colId xmlns:a16="http://schemas.microsoft.com/office/drawing/2014/main" val="1211387069"/>
                    </a:ext>
                  </a:extLst>
                </a:gridCol>
              </a:tblGrid>
              <a:tr h="216024">
                <a:tc>
                  <a:txBody>
                    <a:bodyPr/>
                    <a:lstStyle/>
                    <a:p>
                      <a:r>
                        <a:rPr lang="en-US" sz="1200" b="1" dirty="0"/>
                        <a:t>Output</a:t>
                      </a:r>
                      <a:r>
                        <a:rPr lang="en-US" sz="1200" dirty="0"/>
                        <a:t>/Activity</a:t>
                      </a:r>
                    </a:p>
                  </a:txBody>
                  <a:tcPr/>
                </a:tc>
                <a:tc gridSpan="2">
                  <a:txBody>
                    <a:bodyPr/>
                    <a:lstStyle/>
                    <a:p>
                      <a:r>
                        <a:rPr lang="en-US" sz="1200" b="1" dirty="0">
                          <a:highlight>
                            <a:srgbClr val="FFFF00"/>
                          </a:highlight>
                        </a:rPr>
                        <a:t>PROGRESS TO DATE</a:t>
                      </a:r>
                      <a:endParaRPr lang="en-US" sz="1200" dirty="0"/>
                    </a:p>
                  </a:txBody>
                  <a:tcPr/>
                </a:tc>
                <a:tc hMerge="1">
                  <a:txBody>
                    <a:bodyPr/>
                    <a:lstStyle/>
                    <a:p>
                      <a:endParaRPr lang="en-US" sz="1400" dirty="0"/>
                    </a:p>
                  </a:txBody>
                  <a:tcPr/>
                </a:tc>
                <a:extLst>
                  <a:ext uri="{0D108BD9-81ED-4DB2-BD59-A6C34878D82A}">
                    <a16:rowId xmlns:a16="http://schemas.microsoft.com/office/drawing/2014/main" val="2065897024"/>
                  </a:ext>
                </a:extLst>
              </a:tr>
              <a:tr h="517768">
                <a:tc gridSpan="3">
                  <a:txBody>
                    <a:bodyPr/>
                    <a:lstStyle/>
                    <a:p>
                      <a:r>
                        <a:rPr lang="en-US" sz="1300" b="1" dirty="0"/>
                        <a:t> </a:t>
                      </a:r>
                      <a:r>
                        <a:rPr lang="en-US" sz="1200" b="1" dirty="0"/>
                        <a:t>Output 2.3. Capacities for restoring and conserving threatened aquatic biodiversity and environment strengthened; </a:t>
                      </a:r>
                      <a:r>
                        <a:rPr lang="en-US" sz="1200" b="0" dirty="0"/>
                        <a:t>2.3.1 Support rehabilitation of depleted aquatic biodiversity and habitats (MPA)</a:t>
                      </a:r>
                      <a:endParaRPr lang="en-US" sz="1200" b="1" dirty="0">
                        <a:solidFill>
                          <a:srgbClr val="FF0000"/>
                        </a:solidFill>
                      </a:endParaRPr>
                    </a:p>
                  </a:txBody>
                  <a:tcPr/>
                </a:tc>
                <a:tc hMerge="1">
                  <a:txBody>
                    <a:bodyPr/>
                    <a:lstStyle/>
                    <a:p>
                      <a:endParaRPr lang="en-KE"/>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4653547">
                <a:tc gridSpan="2">
                  <a:txBody>
                    <a:bodyPr/>
                    <a:lstStyle/>
                    <a:p>
                      <a:r>
                        <a:rPr lang="en-US" sz="1600" dirty="0"/>
                        <a:t>In collaboration with COREP, the developed A Roadmap for Enhanced Governance of The Transboundary MPA (TMPA) Between Republics of Congo and Gabon in the </a:t>
                      </a:r>
                      <a:r>
                        <a:rPr lang="en-US" sz="1600" b="1" dirty="0"/>
                        <a:t>binational </a:t>
                      </a:r>
                      <a:r>
                        <a:rPr lang="en-US" sz="1600" b="1" dirty="0" err="1"/>
                        <a:t>Mayumba</a:t>
                      </a:r>
                      <a:r>
                        <a:rPr lang="en-US" sz="1600" b="1" dirty="0"/>
                        <a:t> </a:t>
                      </a:r>
                      <a:r>
                        <a:rPr lang="en-US" sz="1600" b="1" dirty="0" err="1"/>
                        <a:t>Conkouati</a:t>
                      </a:r>
                      <a:r>
                        <a:rPr lang="en-US" sz="1600" b="1" dirty="0"/>
                        <a:t> </a:t>
                      </a:r>
                      <a:r>
                        <a:rPr lang="en-US" sz="1600" dirty="0"/>
                        <a:t>shared area</a:t>
                      </a:r>
                    </a:p>
                    <a:p>
                      <a:endParaRPr lang="en-US" sz="1600" dirty="0"/>
                    </a:p>
                    <a:p>
                      <a:pPr marL="285750" indent="-285750">
                        <a:buAutoNum type="romanLcPeriod"/>
                      </a:pPr>
                      <a:r>
                        <a:rPr lang="en-US" sz="1600" dirty="0"/>
                        <a:t>The protected area is home to extraordinarily diverse range of fauna, with marine species such as manatees, turtles, dolphins and whales</a:t>
                      </a:r>
                    </a:p>
                    <a:p>
                      <a:pPr marL="285750" marR="0" lvl="0" indent="-285750" algn="l" defTabSz="914400" rtl="0" eaLnBrk="1" fontAlgn="auto" latinLnBrk="0" hangingPunct="1">
                        <a:lnSpc>
                          <a:spcPct val="100000"/>
                        </a:lnSpc>
                        <a:spcBef>
                          <a:spcPts val="0"/>
                        </a:spcBef>
                        <a:spcAft>
                          <a:spcPts val="0"/>
                        </a:spcAft>
                        <a:buClrTx/>
                        <a:buSzTx/>
                        <a:buFontTx/>
                        <a:buAutoNum type="romanLcPeriod"/>
                        <a:tabLst/>
                        <a:defRPr/>
                      </a:pPr>
                      <a:r>
                        <a:rPr lang="en-US" sz="1600" dirty="0"/>
                        <a:t>The consultative identified challenges and priority issues for enhancing joint governance of the TMPA; developed a common vision and roadmap towards enhancing the joint management</a:t>
                      </a:r>
                    </a:p>
                    <a:p>
                      <a:pPr marL="285750" indent="-285750">
                        <a:buAutoNum type="romanLcPeriod"/>
                      </a:pPr>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200" dirty="0">
                        <a:effectLst/>
                        <a:latin typeface="Book Antiqua" panose="02040602050305030304" pitchFamily="18" charset="0"/>
                        <a:ea typeface="Calibri" panose="020F0502020204030204" pitchFamily="34" charset="0"/>
                        <a:cs typeface="Times New Roman" panose="02020603050405020304" pitchFamily="18" charset="0"/>
                      </a:endParaRPr>
                    </a:p>
                    <a:p>
                      <a:endParaRPr lang="en-US" sz="1200" dirty="0"/>
                    </a:p>
                  </a:txBody>
                  <a:tcPr/>
                </a:tc>
                <a:tc hMerge="1">
                  <a:txBody>
                    <a:bodyPr/>
                    <a:lstStyle/>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i="1" kern="1200" dirty="0">
                          <a:solidFill>
                            <a:schemeClr val="tx1"/>
                          </a:solidFill>
                          <a:effectLst/>
                          <a:latin typeface="+mn-lt"/>
                          <a:ea typeface="+mn-ea"/>
                          <a:cs typeface="+mn-cs"/>
                        </a:rPr>
                        <a:t>Hon. Members of Parliament and other participants being taken to </a:t>
                      </a:r>
                      <a:r>
                        <a:rPr lang="en-US" sz="1200" i="1" kern="1200" dirty="0" err="1">
                          <a:solidFill>
                            <a:schemeClr val="tx1"/>
                          </a:solidFill>
                          <a:effectLst/>
                          <a:latin typeface="+mn-lt"/>
                          <a:ea typeface="+mn-ea"/>
                          <a:cs typeface="+mn-cs"/>
                        </a:rPr>
                        <a:t>Bomoyo</a:t>
                      </a:r>
                      <a:r>
                        <a:rPr lang="en-US" sz="1200" i="1" kern="1200" dirty="0">
                          <a:solidFill>
                            <a:schemeClr val="tx1"/>
                          </a:solidFill>
                          <a:effectLst/>
                          <a:latin typeface="+mn-lt"/>
                          <a:ea typeface="+mn-ea"/>
                          <a:cs typeface="+mn-cs"/>
                        </a:rPr>
                        <a:t> island within the transboundary marine reserve to assess and also view other livelihoods options </a:t>
                      </a:r>
                      <a:endParaRPr lang="en-KE" sz="1200" kern="1200" dirty="0">
                        <a:solidFill>
                          <a:schemeClr val="tx1"/>
                        </a:solidFill>
                        <a:effectLst/>
                        <a:latin typeface="+mn-lt"/>
                        <a:ea typeface="+mn-ea"/>
                        <a:cs typeface="+mn-cs"/>
                      </a:endParaRPr>
                    </a:p>
                    <a:p>
                      <a:pPr marL="0" indent="0">
                        <a:buFont typeface="Wingdings" panose="05000000000000000000" pitchFamily="2" charset="2"/>
                        <a:buNone/>
                      </a:pPr>
                      <a:endParaRPr lang="en-US" sz="1600" dirty="0">
                        <a:solidFill>
                          <a:srgbClr val="C00000"/>
                        </a:solidFill>
                      </a:endParaRPr>
                    </a:p>
                  </a:txBody>
                  <a:tcPr>
                    <a:noFill/>
                  </a:tcPr>
                </a:tc>
                <a:tc>
                  <a:txBody>
                    <a:bodyPr/>
                    <a:lstStyle/>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8" name="Picture 7" descr="https://demaribus.net/wp-content/uploads/2022/09/image-2.png">
            <a:extLst>
              <a:ext uri="{FF2B5EF4-FFF2-40B4-BE49-F238E27FC236}">
                <a16:creationId xmlns:a16="http://schemas.microsoft.com/office/drawing/2014/main" id="{B12DC781-B273-4CD5-BFE4-32BEAF0ED6A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4913747"/>
            <a:ext cx="2952328" cy="1899629"/>
          </a:xfrm>
          <a:prstGeom prst="rect">
            <a:avLst/>
          </a:prstGeom>
          <a:noFill/>
          <a:extLst/>
        </p:spPr>
      </p:pic>
      <p:pic>
        <p:nvPicPr>
          <p:cNvPr id="9" name="Picture 8" descr="https://www.adiac-congo.com/sites/default/files/img_20240723_094822_508283102273_fileminimizer.jpg">
            <a:extLst>
              <a:ext uri="{FF2B5EF4-FFF2-40B4-BE49-F238E27FC236}">
                <a16:creationId xmlns:a16="http://schemas.microsoft.com/office/drawing/2014/main" id="{89BD3BDD-5008-41E2-B136-7957362EAAB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844824"/>
            <a:ext cx="2736304" cy="2250177"/>
          </a:xfrm>
          <a:prstGeom prst="rect">
            <a:avLst/>
          </a:prstGeom>
          <a:noFill/>
          <a:ln>
            <a:noFill/>
          </a:ln>
        </p:spPr>
      </p:pic>
      <p:pic>
        <p:nvPicPr>
          <p:cNvPr id="10" name="Picture 9" descr="C:\Users\peleb\Downloads\WhatsApp Image 2024-07-24 à 04.32.03_10f9dee7.jpg">
            <a:extLst>
              <a:ext uri="{FF2B5EF4-FFF2-40B4-BE49-F238E27FC236}">
                <a16:creationId xmlns:a16="http://schemas.microsoft.com/office/drawing/2014/main" id="{09A6C013-D5FA-4263-A1EF-972056059C41}"/>
              </a:ext>
            </a:extLst>
          </p:cNvPr>
          <p:cNvPicPr/>
          <p:nvPr/>
        </p:nvPicPr>
        <p:blipFill rotWithShape="1">
          <a:blip r:embed="rId4" cstate="print">
            <a:extLst>
              <a:ext uri="{28A0092B-C50C-407E-A947-70E740481C1C}">
                <a14:useLocalDpi xmlns:a14="http://schemas.microsoft.com/office/drawing/2010/main" val="0"/>
              </a:ext>
            </a:extLst>
          </a:blip>
          <a:srcRect r="-398" b="8487"/>
          <a:stretch/>
        </p:blipFill>
        <p:spPr bwMode="auto">
          <a:xfrm>
            <a:off x="6133261" y="4201246"/>
            <a:ext cx="2736304" cy="21354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9983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556008634"/>
              </p:ext>
            </p:extLst>
          </p:nvPr>
        </p:nvGraphicFramePr>
        <p:xfrm>
          <a:off x="858273" y="907477"/>
          <a:ext cx="8460432" cy="5893725"/>
        </p:xfrm>
        <a:graphic>
          <a:graphicData uri="http://schemas.openxmlformats.org/drawingml/2006/table">
            <a:tbl>
              <a:tblPr firstRow="1" bandRow="1">
                <a:tableStyleId>{5940675A-B579-460E-94D1-54222C63F5DA}</a:tableStyleId>
              </a:tblPr>
              <a:tblGrid>
                <a:gridCol w="4212316">
                  <a:extLst>
                    <a:ext uri="{9D8B030D-6E8A-4147-A177-3AD203B41FA5}">
                      <a16:colId xmlns:a16="http://schemas.microsoft.com/office/drawing/2014/main" val="2471356821"/>
                    </a:ext>
                  </a:extLst>
                </a:gridCol>
                <a:gridCol w="798887">
                  <a:extLst>
                    <a:ext uri="{9D8B030D-6E8A-4147-A177-3AD203B41FA5}">
                      <a16:colId xmlns:a16="http://schemas.microsoft.com/office/drawing/2014/main" val="3263701701"/>
                    </a:ext>
                  </a:extLst>
                </a:gridCol>
                <a:gridCol w="3449229">
                  <a:extLst>
                    <a:ext uri="{9D8B030D-6E8A-4147-A177-3AD203B41FA5}">
                      <a16:colId xmlns:a16="http://schemas.microsoft.com/office/drawing/2014/main" val="1211387069"/>
                    </a:ext>
                  </a:extLst>
                </a:gridCol>
              </a:tblGrid>
              <a:tr h="301788">
                <a:tc>
                  <a:txBody>
                    <a:bodyPr/>
                    <a:lstStyle/>
                    <a:p>
                      <a:r>
                        <a:rPr lang="en-US" sz="1200" b="1" dirty="0"/>
                        <a:t>Output</a:t>
                      </a:r>
                      <a:r>
                        <a:rPr lang="en-US" sz="1200" dirty="0"/>
                        <a:t>/Activity</a:t>
                      </a:r>
                    </a:p>
                  </a:txBody>
                  <a:tcPr/>
                </a:tc>
                <a:tc gridSpan="2">
                  <a:txBody>
                    <a:bodyPr/>
                    <a:lstStyle/>
                    <a:p>
                      <a:r>
                        <a:rPr lang="en-US" sz="1200" b="1" dirty="0">
                          <a:highlight>
                            <a:srgbClr val="FFFF00"/>
                          </a:highlight>
                        </a:rPr>
                        <a:t>PROGRESS TO DATE</a:t>
                      </a:r>
                      <a:endParaRPr lang="en-US" sz="1200" dirty="0"/>
                    </a:p>
                  </a:txBody>
                  <a:tcPr/>
                </a:tc>
                <a:tc hMerge="1">
                  <a:txBody>
                    <a:bodyPr/>
                    <a:lstStyle/>
                    <a:p>
                      <a:endParaRPr lang="en-US" sz="1400" dirty="0"/>
                    </a:p>
                  </a:txBody>
                  <a:tcPr/>
                </a:tc>
                <a:extLst>
                  <a:ext uri="{0D108BD9-81ED-4DB2-BD59-A6C34878D82A}">
                    <a16:rowId xmlns:a16="http://schemas.microsoft.com/office/drawing/2014/main" val="2065897024"/>
                  </a:ext>
                </a:extLst>
              </a:tr>
              <a:tr h="459907">
                <a:tc gridSpan="3">
                  <a:txBody>
                    <a:bodyPr/>
                    <a:lstStyle/>
                    <a:p>
                      <a:r>
                        <a:rPr lang="en-US" sz="1300" b="1" dirty="0"/>
                        <a:t> </a:t>
                      </a:r>
                      <a:r>
                        <a:rPr lang="en-US" sz="1200" b="1" dirty="0"/>
                        <a:t>Output 2.3. Capacities for restoring and conserving threatened aquatic biodiversity and environment strengthened; </a:t>
                      </a:r>
                      <a:r>
                        <a:rPr lang="en-US" sz="1200" b="0" dirty="0"/>
                        <a:t>Establish Continental </a:t>
                      </a:r>
                      <a:r>
                        <a:rPr lang="en-US" sz="1200" b="0" dirty="0" err="1"/>
                        <a:t>Centres</a:t>
                      </a:r>
                      <a:r>
                        <a:rPr lang="en-US" sz="1200" b="0" dirty="0"/>
                        <a:t> of Excellence for capacity building on aquatic biodiversity</a:t>
                      </a:r>
                      <a:endParaRPr lang="en-US" sz="1200" b="1" dirty="0">
                        <a:solidFill>
                          <a:srgbClr val="FF0000"/>
                        </a:solidFill>
                      </a:endParaRPr>
                    </a:p>
                  </a:txBody>
                  <a:tcPr/>
                </a:tc>
                <a:tc hMerge="1">
                  <a:txBody>
                    <a:bodyPr/>
                    <a:lstStyle/>
                    <a:p>
                      <a:endParaRPr lang="en-KE"/>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5119497">
                <a:tc gridSpan="2">
                  <a:txBody>
                    <a:bodyPr/>
                    <a:lstStyle/>
                    <a:p>
                      <a:pPr marL="2743200" marR="0" lvl="6"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C00000"/>
                          </a:solidFill>
                        </a:rPr>
                        <a:t>University of Ghana</a:t>
                      </a:r>
                    </a:p>
                    <a:p>
                      <a:r>
                        <a:rPr lang="en-US" sz="1600" dirty="0" err="1">
                          <a:solidFill>
                            <a:srgbClr val="FF0000"/>
                          </a:solidFill>
                        </a:rPr>
                        <a:t>Pwani</a:t>
                      </a:r>
                      <a:r>
                        <a:rPr lang="en-US" sz="1600" dirty="0">
                          <a:solidFill>
                            <a:srgbClr val="FF0000"/>
                          </a:solidFill>
                        </a:rPr>
                        <a:t> University</a:t>
                      </a:r>
                    </a:p>
                    <a:p>
                      <a:endParaRPr lang="en-US" sz="1600" dirty="0"/>
                    </a:p>
                    <a:p>
                      <a:endParaRPr lang="en-US" sz="1600" dirty="0"/>
                    </a:p>
                    <a:p>
                      <a:endParaRPr lang="en-US" sz="1200" dirty="0">
                        <a:effectLst/>
                        <a:latin typeface="Book Antiqua" panose="0204060205030503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KE" sz="1200" dirty="0"/>
                    </a:p>
                    <a:p>
                      <a:endParaRPr lang="en-US" sz="1200" dirty="0"/>
                    </a:p>
                  </a:txBody>
                  <a:tcPr/>
                </a:tc>
                <a:tc hMerge="1">
                  <a:txBody>
                    <a:bodyPr/>
                    <a:lstStyle/>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i="1" kern="1200" dirty="0">
                          <a:solidFill>
                            <a:schemeClr val="tx1"/>
                          </a:solidFill>
                          <a:effectLst/>
                          <a:latin typeface="+mn-lt"/>
                          <a:ea typeface="+mn-ea"/>
                          <a:cs typeface="+mn-cs"/>
                        </a:rPr>
                        <a:t>Hon. Members of Parliament and other participants being taken to </a:t>
                      </a:r>
                      <a:r>
                        <a:rPr lang="en-US" sz="1200" i="1" kern="1200" dirty="0" err="1">
                          <a:solidFill>
                            <a:schemeClr val="tx1"/>
                          </a:solidFill>
                          <a:effectLst/>
                          <a:latin typeface="+mn-lt"/>
                          <a:ea typeface="+mn-ea"/>
                          <a:cs typeface="+mn-cs"/>
                        </a:rPr>
                        <a:t>Bomoyo</a:t>
                      </a:r>
                      <a:r>
                        <a:rPr lang="en-US" sz="1200" i="1" kern="1200" dirty="0">
                          <a:solidFill>
                            <a:schemeClr val="tx1"/>
                          </a:solidFill>
                          <a:effectLst/>
                          <a:latin typeface="+mn-lt"/>
                          <a:ea typeface="+mn-ea"/>
                          <a:cs typeface="+mn-cs"/>
                        </a:rPr>
                        <a:t> island within the transboundary marine reserve to assess and also view other livelihoods options </a:t>
                      </a:r>
                      <a:endParaRPr lang="en-KE" sz="1200" kern="1200" dirty="0">
                        <a:solidFill>
                          <a:schemeClr val="tx1"/>
                        </a:solidFill>
                        <a:effectLst/>
                        <a:latin typeface="+mn-lt"/>
                        <a:ea typeface="+mn-ea"/>
                        <a:cs typeface="+mn-cs"/>
                      </a:endParaRPr>
                    </a:p>
                    <a:p>
                      <a:pPr marL="0" indent="0">
                        <a:buFont typeface="Wingdings" panose="05000000000000000000" pitchFamily="2" charset="2"/>
                        <a:buNone/>
                      </a:pPr>
                      <a:endParaRPr lang="en-US" sz="1600" dirty="0">
                        <a:solidFill>
                          <a:srgbClr val="C00000"/>
                        </a:solidFill>
                      </a:endParaRPr>
                    </a:p>
                  </a:txBody>
                  <a:tcPr>
                    <a:noFill/>
                  </a:tcPr>
                </a:tc>
                <a:tc>
                  <a:txBody>
                    <a:bodyPr/>
                    <a:lstStyle/>
                    <a:p>
                      <a:pPr marL="457200" lvl="1" indent="0">
                        <a:buFont typeface="Wingdings" panose="05000000000000000000" pitchFamily="2" charset="2"/>
                        <a:buNone/>
                      </a:pPr>
                      <a:r>
                        <a:rPr lang="en-US" sz="1600" dirty="0">
                          <a:solidFill>
                            <a:srgbClr val="C00000"/>
                          </a:solidFill>
                        </a:rPr>
                        <a:t>University of Nairobi</a:t>
                      </a: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600" dirty="0">
                        <a:solidFill>
                          <a:srgbClr val="C00000"/>
                        </a:solidFill>
                      </a:endParaRPr>
                    </a:p>
                    <a:p>
                      <a:pPr marL="0" indent="0">
                        <a:buFont typeface="Wingdings" panose="05000000000000000000" pitchFamily="2" charset="2"/>
                        <a:buNone/>
                      </a:pPr>
                      <a:endParaRPr lang="en-US" sz="14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KE" sz="14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KE" sz="1400" dirty="0"/>
                    </a:p>
                    <a:p>
                      <a:pPr marL="0" indent="0">
                        <a:buFont typeface="Wingdings" panose="05000000000000000000" pitchFamily="2" charset="2"/>
                        <a:buNone/>
                      </a:pPr>
                      <a:endParaRPr lang="en-US" sz="1400" dirty="0">
                        <a:solidFill>
                          <a:srgbClr val="C00000"/>
                        </a:solidFill>
                      </a:endParaRPr>
                    </a:p>
                  </a:txBody>
                  <a:tcPr>
                    <a:noFill/>
                  </a:tcPr>
                </a:tc>
                <a:extLst>
                  <a:ext uri="{0D108BD9-81ED-4DB2-BD59-A6C34878D82A}">
                    <a16:rowId xmlns:a16="http://schemas.microsoft.com/office/drawing/2014/main" val="2528535283"/>
                  </a:ext>
                </a:extLst>
              </a:tr>
            </a:tbl>
          </a:graphicData>
        </a:graphic>
      </p:graphicFrame>
      <p:pic>
        <p:nvPicPr>
          <p:cNvPr id="7" name="Picture 6" descr="This Is The Legon Student's Complete Guide To Choosing The Right UGRC ...">
            <a:extLst>
              <a:ext uri="{FF2B5EF4-FFF2-40B4-BE49-F238E27FC236}">
                <a16:creationId xmlns:a16="http://schemas.microsoft.com/office/drawing/2014/main" id="{1E52E2E4-C488-49A5-835E-65F9CA25BA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260" y="1931493"/>
            <a:ext cx="1726540" cy="1354729"/>
          </a:xfrm>
          <a:prstGeom prst="rect">
            <a:avLst/>
          </a:prstGeom>
          <a:noFill/>
          <a:ln>
            <a:noFill/>
          </a:ln>
        </p:spPr>
      </p:pic>
      <p:pic>
        <p:nvPicPr>
          <p:cNvPr id="12" name="Picture 11" descr="A person standing in a room with a cabinet&#10;&#10;Description automatically generated">
            <a:extLst>
              <a:ext uri="{FF2B5EF4-FFF2-40B4-BE49-F238E27FC236}">
                <a16:creationId xmlns:a16="http://schemas.microsoft.com/office/drawing/2014/main" id="{9104326A-3318-4ECB-8436-DE5C503DED4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672250" y="3327596"/>
            <a:ext cx="1629337" cy="1726539"/>
          </a:xfrm>
          <a:prstGeom prst="rect">
            <a:avLst/>
          </a:prstGeom>
          <a:noFill/>
          <a:ln>
            <a:noFill/>
          </a:ln>
        </p:spPr>
      </p:pic>
      <p:pic>
        <p:nvPicPr>
          <p:cNvPr id="14" name="Picture 13" descr="Pwani University reschedules reopening">
            <a:extLst>
              <a:ext uri="{FF2B5EF4-FFF2-40B4-BE49-F238E27FC236}">
                <a16:creationId xmlns:a16="http://schemas.microsoft.com/office/drawing/2014/main" id="{EAD91BD6-8F0F-4485-9C50-0060FDE5694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9365" y="2241776"/>
            <a:ext cx="2135372" cy="2401097"/>
          </a:xfrm>
          <a:prstGeom prst="rect">
            <a:avLst/>
          </a:prstGeom>
          <a:noFill/>
          <a:ln>
            <a:noFill/>
          </a:ln>
        </p:spPr>
      </p:pic>
      <p:pic>
        <p:nvPicPr>
          <p:cNvPr id="16" name="Picture 15" descr="University of Nairobi Ranks Top | University Advancement and ...">
            <a:extLst>
              <a:ext uri="{FF2B5EF4-FFF2-40B4-BE49-F238E27FC236}">
                <a16:creationId xmlns:a16="http://schemas.microsoft.com/office/drawing/2014/main" id="{03BD4CC6-B304-47B0-9591-DC561669F6C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2204864"/>
            <a:ext cx="1742089" cy="1765734"/>
          </a:xfrm>
          <a:prstGeom prst="rect">
            <a:avLst/>
          </a:prstGeom>
          <a:noFill/>
          <a:ln>
            <a:noFill/>
          </a:ln>
        </p:spPr>
      </p:pic>
      <p:pic>
        <p:nvPicPr>
          <p:cNvPr id="6" name="Picture 5">
            <a:extLst>
              <a:ext uri="{FF2B5EF4-FFF2-40B4-BE49-F238E27FC236}">
                <a16:creationId xmlns:a16="http://schemas.microsoft.com/office/drawing/2014/main" id="{21A401C2-7DBA-4016-99C5-D7B752BE960D}"/>
              </a:ext>
            </a:extLst>
          </p:cNvPr>
          <p:cNvPicPr>
            <a:picLocks noChangeAspect="1"/>
          </p:cNvPicPr>
          <p:nvPr/>
        </p:nvPicPr>
        <p:blipFill>
          <a:blip r:embed="rId6"/>
          <a:stretch>
            <a:fillRect/>
          </a:stretch>
        </p:blipFill>
        <p:spPr>
          <a:xfrm>
            <a:off x="6472846" y="4044647"/>
            <a:ext cx="1781762" cy="2375683"/>
          </a:xfrm>
          <a:prstGeom prst="rect">
            <a:avLst/>
          </a:prstGeom>
        </p:spPr>
      </p:pic>
      <p:pic>
        <p:nvPicPr>
          <p:cNvPr id="17" name="Picture 16">
            <a:extLst>
              <a:ext uri="{FF2B5EF4-FFF2-40B4-BE49-F238E27FC236}">
                <a16:creationId xmlns:a16="http://schemas.microsoft.com/office/drawing/2014/main" id="{D6153321-ECD4-44BD-BCA3-4184F78F752E}"/>
              </a:ext>
            </a:extLst>
          </p:cNvPr>
          <p:cNvPicPr>
            <a:picLocks noChangeAspect="1"/>
          </p:cNvPicPr>
          <p:nvPr/>
        </p:nvPicPr>
        <p:blipFill>
          <a:blip r:embed="rId7"/>
          <a:stretch>
            <a:fillRect/>
          </a:stretch>
        </p:blipFill>
        <p:spPr>
          <a:xfrm>
            <a:off x="991539" y="4642873"/>
            <a:ext cx="2068293" cy="2121416"/>
          </a:xfrm>
          <a:prstGeom prst="rect">
            <a:avLst/>
          </a:prstGeom>
        </p:spPr>
      </p:pic>
      <p:pic>
        <p:nvPicPr>
          <p:cNvPr id="18" name="Picture 17">
            <a:extLst>
              <a:ext uri="{FF2B5EF4-FFF2-40B4-BE49-F238E27FC236}">
                <a16:creationId xmlns:a16="http://schemas.microsoft.com/office/drawing/2014/main" id="{5DC8C9BF-BF02-45CF-ACD8-929D46B07695}"/>
              </a:ext>
            </a:extLst>
          </p:cNvPr>
          <p:cNvPicPr>
            <a:picLocks noChangeAspect="1"/>
          </p:cNvPicPr>
          <p:nvPr/>
        </p:nvPicPr>
        <p:blipFill>
          <a:blip r:embed="rId8"/>
          <a:stretch>
            <a:fillRect/>
          </a:stretch>
        </p:blipFill>
        <p:spPr>
          <a:xfrm>
            <a:off x="3623648" y="5039216"/>
            <a:ext cx="1688151" cy="1728304"/>
          </a:xfrm>
          <a:prstGeom prst="rect">
            <a:avLst/>
          </a:prstGeom>
        </p:spPr>
      </p:pic>
    </p:spTree>
    <p:extLst>
      <p:ext uri="{BB962C8B-B14F-4D97-AF65-F5344CB8AC3E}">
        <p14:creationId xmlns:p14="http://schemas.microsoft.com/office/powerpoint/2010/main" val="231397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a:t>
            </a:r>
            <a:endParaRPr lang="en-US" sz="1300" b="1" dirty="0">
              <a:solidFill>
                <a:srgbClr val="FF0000"/>
              </a:solidFill>
              <a:latin typeface="+mn-lt"/>
              <a:ea typeface="+mn-ea"/>
              <a:cs typeface="+mn-cs"/>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178479003"/>
              </p:ext>
            </p:extLst>
          </p:nvPr>
        </p:nvGraphicFramePr>
        <p:xfrm>
          <a:off x="809328" y="907480"/>
          <a:ext cx="8334672" cy="6082504"/>
        </p:xfrm>
        <a:graphic>
          <a:graphicData uri="http://schemas.openxmlformats.org/drawingml/2006/table">
            <a:tbl>
              <a:tblPr firstRow="1" bandRow="1">
                <a:tableStyleId>{5940675A-B579-460E-94D1-54222C63F5DA}</a:tableStyleId>
              </a:tblPr>
              <a:tblGrid>
                <a:gridCol w="4050704">
                  <a:extLst>
                    <a:ext uri="{9D8B030D-6E8A-4147-A177-3AD203B41FA5}">
                      <a16:colId xmlns:a16="http://schemas.microsoft.com/office/drawing/2014/main" val="2471356821"/>
                    </a:ext>
                  </a:extLst>
                </a:gridCol>
                <a:gridCol w="1152128">
                  <a:extLst>
                    <a:ext uri="{9D8B030D-6E8A-4147-A177-3AD203B41FA5}">
                      <a16:colId xmlns:a16="http://schemas.microsoft.com/office/drawing/2014/main" val="3965248379"/>
                    </a:ext>
                  </a:extLst>
                </a:gridCol>
                <a:gridCol w="3131840">
                  <a:extLst>
                    <a:ext uri="{9D8B030D-6E8A-4147-A177-3AD203B41FA5}">
                      <a16:colId xmlns:a16="http://schemas.microsoft.com/office/drawing/2014/main" val="864041034"/>
                    </a:ext>
                  </a:extLst>
                </a:gridCol>
              </a:tblGrid>
              <a:tr h="420332">
                <a:tc gridSpan="2">
                  <a:txBody>
                    <a:bodyPr/>
                    <a:lstStyle/>
                    <a:p>
                      <a:r>
                        <a:rPr lang="en-US" sz="1200" b="1" dirty="0"/>
                        <a:t>Output</a:t>
                      </a:r>
                      <a:r>
                        <a:rPr lang="en-US" sz="1200" dirty="0"/>
                        <a:t>/Activity</a:t>
                      </a:r>
                    </a:p>
                  </a:txBody>
                  <a:tcPr/>
                </a:tc>
                <a:tc hMerge="1">
                  <a:txBody>
                    <a:bodyPr/>
                    <a:lstStyle/>
                    <a:p>
                      <a:endParaRPr lang="en-US" sz="1200" dirty="0"/>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553817">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t>Output 3.1 Measures for minimizing the negative impacts of climate change on biodiversity and environment strengthened and implemented </a:t>
                      </a:r>
                      <a:r>
                        <a:rPr lang="en-US" sz="1300" b="1" dirty="0">
                          <a:solidFill>
                            <a:srgbClr val="FF0000"/>
                          </a:solidFill>
                        </a:rPr>
                        <a:t> - </a:t>
                      </a:r>
                      <a:r>
                        <a:rPr lang="en-US" sz="1300" dirty="0"/>
                        <a:t>3.1.1. Mitigate the impact of climate change on aquatic biodiversity: </a:t>
                      </a:r>
                      <a:r>
                        <a:rPr lang="en-US" sz="1300" b="1" dirty="0">
                          <a:solidFill>
                            <a:srgbClr val="FF0000"/>
                          </a:solidFill>
                        </a:rPr>
                        <a:t>Gazi bay Community</a:t>
                      </a:r>
                    </a:p>
                  </a:txBody>
                  <a:tcPr/>
                </a:tc>
                <a:tc hMerge="1">
                  <a:txBody>
                    <a:bodyPr/>
                    <a:lstStyle/>
                    <a:p>
                      <a:endParaRPr lang="en-KE"/>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b="1" dirty="0">
                        <a:solidFill>
                          <a:srgbClr val="FF0000"/>
                        </a:solidFill>
                      </a:endParaRPr>
                    </a:p>
                  </a:txBody>
                  <a:tcPr/>
                </a:tc>
                <a:extLst>
                  <a:ext uri="{0D108BD9-81ED-4DB2-BD59-A6C34878D82A}">
                    <a16:rowId xmlns:a16="http://schemas.microsoft.com/office/drawing/2014/main" val="2054206081"/>
                  </a:ext>
                </a:extLst>
              </a:tr>
              <a:tr h="4976372">
                <a:tc>
                  <a:txBody>
                    <a:bodyPr/>
                    <a:lstStyle/>
                    <a:p>
                      <a:pPr marL="171450" indent="-171450">
                        <a:buFont typeface="Wingdings" panose="05000000000000000000" pitchFamily="2" charset="2"/>
                        <a:buChar char="Ø"/>
                      </a:pPr>
                      <a:r>
                        <a:rPr lang="en-US" sz="1600" dirty="0"/>
                        <a:t>In collaboration with KEMFRI,  the project conducted trained 50 community members in the Gazi Bay on nature-based solutions on ecological restoration of mangrove forests towards aquatic biodiversity conservation</a:t>
                      </a:r>
                    </a:p>
                    <a:p>
                      <a:pPr marL="171450" indent="-171450">
                        <a:buFont typeface="Wingdings" panose="05000000000000000000" pitchFamily="2" charset="2"/>
                        <a:buChar char="Ø"/>
                      </a:pPr>
                      <a:r>
                        <a:rPr lang="en-US" sz="1600" dirty="0"/>
                        <a:t>Restoration of degraded mangrove areas in Gazi Bay </a:t>
                      </a:r>
                    </a:p>
                    <a:p>
                      <a:pPr marL="171450" indent="-171450">
                        <a:buFont typeface="Wingdings" panose="05000000000000000000" pitchFamily="2" charset="2"/>
                        <a:buChar char="Ø"/>
                      </a:pPr>
                      <a:r>
                        <a:rPr lang="en-US" sz="1600" dirty="0"/>
                        <a:t>Ecological restoration techniques, carbon trading, alternative livelihoods, ecotourism, aquaculture farming, and beekeeping. </a:t>
                      </a:r>
                    </a:p>
                    <a:p>
                      <a:pPr marL="171450" indent="-171450">
                        <a:buFont typeface="Wingdings" panose="05000000000000000000" pitchFamily="2" charset="2"/>
                        <a:buChar char="Ø"/>
                      </a:pPr>
                      <a:r>
                        <a:rPr lang="en-US" sz="1600" dirty="0"/>
                        <a:t>Community woodlot establishment and orchid cultivation. </a:t>
                      </a:r>
                    </a:p>
                    <a:p>
                      <a:pPr marL="171450" indent="-171450">
                        <a:buFont typeface="Wingdings" panose="05000000000000000000" pitchFamily="2" charset="2"/>
                        <a:buChar char="Ø"/>
                      </a:pPr>
                      <a:endParaRPr lang="en-US" sz="1200" dirty="0"/>
                    </a:p>
                  </a:txBody>
                  <a:tcPr/>
                </a:tc>
                <a:tc gridSpan="2">
                  <a:txBody>
                    <a:bodyPr/>
                    <a:lstStyle/>
                    <a:p>
                      <a:pPr marL="171450" indent="-171450">
                        <a:buFont typeface="Wingdings" panose="05000000000000000000" pitchFamily="2" charset="2"/>
                        <a:buChar char="Ø"/>
                      </a:pPr>
                      <a:endParaRPr lang="en-US" sz="1200" dirty="0"/>
                    </a:p>
                  </a:txBody>
                  <a:tcPr>
                    <a:solidFill>
                      <a:schemeClr val="bg1"/>
                    </a:solidFill>
                  </a:tcPr>
                </a:tc>
                <a:tc hMerge="1">
                  <a:txBody>
                    <a:bodyPr/>
                    <a:lstStyle/>
                    <a:p>
                      <a:pPr marL="0" indent="0">
                        <a:buFont typeface="Wingdings" panose="05000000000000000000" pitchFamily="2" charset="2"/>
                        <a:buNone/>
                      </a:pPr>
                      <a:endParaRPr lang="en-US" sz="1400" dirty="0"/>
                    </a:p>
                  </a:txBody>
                  <a:tcPr>
                    <a:solidFill>
                      <a:schemeClr val="bg1"/>
                    </a:solidFill>
                  </a:tcPr>
                </a:tc>
                <a:extLst>
                  <a:ext uri="{0D108BD9-81ED-4DB2-BD59-A6C34878D82A}">
                    <a16:rowId xmlns:a16="http://schemas.microsoft.com/office/drawing/2014/main" val="2528535283"/>
                  </a:ext>
                </a:extLst>
              </a:tr>
            </a:tbl>
          </a:graphicData>
        </a:graphic>
      </p:graphicFrame>
      <p:pic>
        <p:nvPicPr>
          <p:cNvPr id="5" name="Picture 4">
            <a:extLst>
              <a:ext uri="{FF2B5EF4-FFF2-40B4-BE49-F238E27FC236}">
                <a16:creationId xmlns:a16="http://schemas.microsoft.com/office/drawing/2014/main" id="{E6ED5FEE-84DA-43EC-9886-1E68AC97D77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880249" y="2053964"/>
            <a:ext cx="2068213" cy="1152127"/>
          </a:xfrm>
          <a:prstGeom prst="rect">
            <a:avLst/>
          </a:prstGeom>
          <a:noFill/>
        </p:spPr>
      </p:pic>
      <p:pic>
        <p:nvPicPr>
          <p:cNvPr id="6" name="Picture 5">
            <a:extLst>
              <a:ext uri="{FF2B5EF4-FFF2-40B4-BE49-F238E27FC236}">
                <a16:creationId xmlns:a16="http://schemas.microsoft.com/office/drawing/2014/main" id="{4F17D5E2-D9B8-444A-8ADD-1529B401A72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34012" y="3206091"/>
            <a:ext cx="2068214" cy="1512169"/>
          </a:xfrm>
          <a:prstGeom prst="rect">
            <a:avLst/>
          </a:prstGeom>
          <a:noFill/>
        </p:spPr>
      </p:pic>
      <p:pic>
        <p:nvPicPr>
          <p:cNvPr id="7" name="Picture 6">
            <a:extLst>
              <a:ext uri="{FF2B5EF4-FFF2-40B4-BE49-F238E27FC236}">
                <a16:creationId xmlns:a16="http://schemas.microsoft.com/office/drawing/2014/main" id="{A3654F32-7967-4724-91E0-DE95BE73684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9155" y="2007013"/>
            <a:ext cx="1574152" cy="1440160"/>
          </a:xfrm>
          <a:prstGeom prst="rect">
            <a:avLst/>
          </a:prstGeom>
          <a:noFill/>
        </p:spPr>
      </p:pic>
      <p:pic>
        <p:nvPicPr>
          <p:cNvPr id="8" name="Picture 7">
            <a:extLst>
              <a:ext uri="{FF2B5EF4-FFF2-40B4-BE49-F238E27FC236}">
                <a16:creationId xmlns:a16="http://schemas.microsoft.com/office/drawing/2014/main" id="{1BD9F59E-B091-4483-A563-F35E7B1C462D}"/>
              </a:ext>
            </a:extLst>
          </p:cNvPr>
          <p:cNvPicPr/>
          <p:nvPr/>
        </p:nvPicPr>
        <p:blipFill>
          <a:blip r:embed="rId5" cstate="email">
            <a:extLst>
              <a:ext uri="{28A0092B-C50C-407E-A947-70E740481C1C}">
                <a14:useLocalDpi xmlns:a14="http://schemas.microsoft.com/office/drawing/2010/main"/>
              </a:ext>
            </a:extLst>
          </a:blip>
          <a:stretch>
            <a:fillRect/>
          </a:stretch>
        </p:blipFill>
        <p:spPr>
          <a:xfrm>
            <a:off x="809328" y="4979518"/>
            <a:ext cx="2664296" cy="1888354"/>
          </a:xfrm>
          <a:prstGeom prst="rect">
            <a:avLst/>
          </a:prstGeom>
        </p:spPr>
      </p:pic>
      <p:pic>
        <p:nvPicPr>
          <p:cNvPr id="9" name="Picture 8" descr="C:\Users\GOSPEL\Downloads\WhatsApp Image 2024-09-27 at 15.00.20.jpeg">
            <a:extLst>
              <a:ext uri="{FF2B5EF4-FFF2-40B4-BE49-F238E27FC236}">
                <a16:creationId xmlns:a16="http://schemas.microsoft.com/office/drawing/2014/main" id="{0AEAC47C-A0D0-49AA-9E03-FE7F4C94A43A}"/>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5148064" y="4979518"/>
            <a:ext cx="2880320" cy="1878482"/>
          </a:xfrm>
          <a:prstGeom prst="rect">
            <a:avLst/>
          </a:prstGeom>
          <a:noFill/>
          <a:ln>
            <a:noFill/>
          </a:ln>
        </p:spPr>
      </p:pic>
    </p:spTree>
    <p:extLst>
      <p:ext uri="{BB962C8B-B14F-4D97-AF65-F5344CB8AC3E}">
        <p14:creationId xmlns:p14="http://schemas.microsoft.com/office/powerpoint/2010/main" val="888178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a:t>
            </a:r>
            <a:endParaRPr lang="en-US" sz="1300" b="1" dirty="0">
              <a:solidFill>
                <a:srgbClr val="FF0000"/>
              </a:solidFill>
              <a:latin typeface="+mn-lt"/>
              <a:ea typeface="+mn-ea"/>
              <a:cs typeface="+mn-cs"/>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443762774"/>
              </p:ext>
            </p:extLst>
          </p:nvPr>
        </p:nvGraphicFramePr>
        <p:xfrm>
          <a:off x="809328" y="907480"/>
          <a:ext cx="8334672" cy="6082504"/>
        </p:xfrm>
        <a:graphic>
          <a:graphicData uri="http://schemas.openxmlformats.org/drawingml/2006/table">
            <a:tbl>
              <a:tblPr firstRow="1" bandRow="1">
                <a:tableStyleId>{5940675A-B579-460E-94D1-54222C63F5DA}</a:tableStyleId>
              </a:tblPr>
              <a:tblGrid>
                <a:gridCol w="4050704">
                  <a:extLst>
                    <a:ext uri="{9D8B030D-6E8A-4147-A177-3AD203B41FA5}">
                      <a16:colId xmlns:a16="http://schemas.microsoft.com/office/drawing/2014/main" val="2471356821"/>
                    </a:ext>
                  </a:extLst>
                </a:gridCol>
                <a:gridCol w="1152128">
                  <a:extLst>
                    <a:ext uri="{9D8B030D-6E8A-4147-A177-3AD203B41FA5}">
                      <a16:colId xmlns:a16="http://schemas.microsoft.com/office/drawing/2014/main" val="3965248379"/>
                    </a:ext>
                  </a:extLst>
                </a:gridCol>
                <a:gridCol w="3131840">
                  <a:extLst>
                    <a:ext uri="{9D8B030D-6E8A-4147-A177-3AD203B41FA5}">
                      <a16:colId xmlns:a16="http://schemas.microsoft.com/office/drawing/2014/main" val="864041034"/>
                    </a:ext>
                  </a:extLst>
                </a:gridCol>
              </a:tblGrid>
              <a:tr h="420332">
                <a:tc gridSpan="2">
                  <a:txBody>
                    <a:bodyPr/>
                    <a:lstStyle/>
                    <a:p>
                      <a:r>
                        <a:rPr lang="en-US" sz="1200" b="1" dirty="0"/>
                        <a:t>Output</a:t>
                      </a:r>
                      <a:r>
                        <a:rPr lang="en-US" sz="1200" dirty="0"/>
                        <a:t>/Activity</a:t>
                      </a:r>
                    </a:p>
                  </a:txBody>
                  <a:tcPr/>
                </a:tc>
                <a:tc hMerge="1">
                  <a:txBody>
                    <a:bodyPr/>
                    <a:lstStyle/>
                    <a:p>
                      <a:endParaRPr lang="en-US" sz="1200" dirty="0"/>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553817">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t>Output 3.1 Measures for minimizing the negative impacts of climate change on biodiversity and environment strengthened and implemented </a:t>
                      </a:r>
                      <a:r>
                        <a:rPr lang="en-US" sz="1300" b="1" dirty="0">
                          <a:solidFill>
                            <a:srgbClr val="FF0000"/>
                          </a:solidFill>
                        </a:rPr>
                        <a:t> - </a:t>
                      </a:r>
                      <a:r>
                        <a:rPr lang="en-US" sz="1300" dirty="0"/>
                        <a:t>3.1.1. Mitigate the impact of climate change on aquatic biodiversity: </a:t>
                      </a:r>
                      <a:r>
                        <a:rPr lang="en-US" sz="1300" b="1" dirty="0">
                          <a:solidFill>
                            <a:srgbClr val="FF0000"/>
                          </a:solidFill>
                        </a:rPr>
                        <a:t>ZANZIBAR SEAWEED</a:t>
                      </a:r>
                    </a:p>
                  </a:txBody>
                  <a:tcPr/>
                </a:tc>
                <a:tc hMerge="1">
                  <a:txBody>
                    <a:bodyPr/>
                    <a:lstStyle/>
                    <a:p>
                      <a:endParaRPr lang="en-KE"/>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b="1" dirty="0">
                        <a:solidFill>
                          <a:srgbClr val="FF0000"/>
                        </a:solidFill>
                      </a:endParaRPr>
                    </a:p>
                  </a:txBody>
                  <a:tcPr/>
                </a:tc>
                <a:extLst>
                  <a:ext uri="{0D108BD9-81ED-4DB2-BD59-A6C34878D82A}">
                    <a16:rowId xmlns:a16="http://schemas.microsoft.com/office/drawing/2014/main" val="2054206081"/>
                  </a:ext>
                </a:extLst>
              </a:tr>
              <a:tr h="4976372">
                <a:tc>
                  <a:txBody>
                    <a:bodyPr/>
                    <a:lstStyle/>
                    <a:p>
                      <a:pPr marL="171450" indent="-171450">
                        <a:buFont typeface="Wingdings" panose="05000000000000000000" pitchFamily="2" charset="2"/>
                        <a:buChar char="Ø"/>
                      </a:pPr>
                      <a:r>
                        <a:rPr lang="en-US" sz="1600" dirty="0"/>
                        <a:t>In collaboration with Zanzibar Seaweed Culture initiative, the project organized a field mission to strengthen conservation and climate change mitigation efforts among Seaweed Farming communities in Zanzibar</a:t>
                      </a:r>
                    </a:p>
                    <a:p>
                      <a:pPr marL="171450" indent="-171450">
                        <a:buFont typeface="Wingdings" panose="05000000000000000000" pitchFamily="2" charset="2"/>
                        <a:buChar char="Ø"/>
                      </a:pPr>
                      <a:r>
                        <a:rPr lang="en-US" sz="1600" dirty="0"/>
                        <a:t>Jointly prepared a National Seaweed Day where an Expert presentation for sensitization of seaweed farmers on environmental climate change issues during the National Seaweed Day.</a:t>
                      </a:r>
                    </a:p>
                    <a:p>
                      <a:pPr marL="0" indent="0">
                        <a:buFont typeface="Wingdings" panose="05000000000000000000" pitchFamily="2" charset="2"/>
                        <a:buNone/>
                      </a:pPr>
                      <a:endParaRPr lang="en-US" sz="1200" dirty="0"/>
                    </a:p>
                    <a:p>
                      <a:pPr marL="171450" indent="-171450">
                        <a:buFont typeface="Wingdings" panose="05000000000000000000" pitchFamily="2" charset="2"/>
                        <a:buChar char="Ø"/>
                      </a:pPr>
                      <a:endParaRPr lang="en-US" sz="1200" dirty="0"/>
                    </a:p>
                  </a:txBody>
                  <a:tcPr/>
                </a:tc>
                <a:tc gridSpan="2">
                  <a:txBody>
                    <a:bodyPr/>
                    <a:lstStyle/>
                    <a:p>
                      <a:pPr marL="171450" indent="-171450">
                        <a:buFont typeface="Wingdings" panose="05000000000000000000" pitchFamily="2" charset="2"/>
                        <a:buChar char="Ø"/>
                      </a:pPr>
                      <a:endParaRPr lang="en-US" sz="1200" dirty="0"/>
                    </a:p>
                  </a:txBody>
                  <a:tcPr>
                    <a:solidFill>
                      <a:schemeClr val="bg1"/>
                    </a:solidFill>
                  </a:tcPr>
                </a:tc>
                <a:tc hMerge="1">
                  <a:txBody>
                    <a:bodyPr/>
                    <a:lstStyle/>
                    <a:p>
                      <a:pPr marL="0" indent="0">
                        <a:buFont typeface="Wingdings" panose="05000000000000000000" pitchFamily="2" charset="2"/>
                        <a:buNone/>
                      </a:pPr>
                      <a:endParaRPr lang="en-US" sz="1400" dirty="0"/>
                    </a:p>
                  </a:txBody>
                  <a:tcPr>
                    <a:solidFill>
                      <a:schemeClr val="bg1"/>
                    </a:solidFill>
                  </a:tcPr>
                </a:tc>
                <a:extLst>
                  <a:ext uri="{0D108BD9-81ED-4DB2-BD59-A6C34878D82A}">
                    <a16:rowId xmlns:a16="http://schemas.microsoft.com/office/drawing/2014/main" val="2528535283"/>
                  </a:ext>
                </a:extLst>
              </a:tr>
            </a:tbl>
          </a:graphicData>
        </a:graphic>
      </p:graphicFrame>
      <p:pic>
        <p:nvPicPr>
          <p:cNvPr id="8" name="image33.png">
            <a:extLst>
              <a:ext uri="{FF2B5EF4-FFF2-40B4-BE49-F238E27FC236}">
                <a16:creationId xmlns:a16="http://schemas.microsoft.com/office/drawing/2014/main" id="{6A454C5A-8435-4627-9C90-58C1DCBB213F}"/>
              </a:ext>
            </a:extLst>
          </p:cNvPr>
          <p:cNvPicPr/>
          <p:nvPr/>
        </p:nvPicPr>
        <p:blipFill>
          <a:blip r:embed="rId2" cstate="email">
            <a:extLst>
              <a:ext uri="{28A0092B-C50C-407E-A947-70E740481C1C}">
                <a14:useLocalDpi xmlns:a14="http://schemas.microsoft.com/office/drawing/2010/main"/>
              </a:ext>
            </a:extLst>
          </a:blip>
          <a:srcRect/>
          <a:stretch>
            <a:fillRect/>
          </a:stretch>
        </p:blipFill>
        <p:spPr>
          <a:xfrm>
            <a:off x="4949788" y="2060847"/>
            <a:ext cx="3942692" cy="2299501"/>
          </a:xfrm>
          <a:prstGeom prst="rect">
            <a:avLst/>
          </a:prstGeom>
          <a:ln/>
        </p:spPr>
      </p:pic>
      <p:pic>
        <p:nvPicPr>
          <p:cNvPr id="9" name="Picture 8">
            <a:extLst>
              <a:ext uri="{FF2B5EF4-FFF2-40B4-BE49-F238E27FC236}">
                <a16:creationId xmlns:a16="http://schemas.microsoft.com/office/drawing/2014/main" id="{7E9B66FD-34A5-4520-941E-15D952039C8F}"/>
              </a:ext>
            </a:extLst>
          </p:cNvPr>
          <p:cNvPicPr>
            <a:picLocks noChangeAspect="1"/>
          </p:cNvPicPr>
          <p:nvPr/>
        </p:nvPicPr>
        <p:blipFill>
          <a:blip r:embed="rId3"/>
          <a:stretch>
            <a:fillRect/>
          </a:stretch>
        </p:blipFill>
        <p:spPr>
          <a:xfrm>
            <a:off x="4989984" y="4526149"/>
            <a:ext cx="3902496" cy="2365665"/>
          </a:xfrm>
          <a:prstGeom prst="rect">
            <a:avLst/>
          </a:prstGeom>
        </p:spPr>
      </p:pic>
      <p:pic>
        <p:nvPicPr>
          <p:cNvPr id="10" name="Picture 9">
            <a:extLst>
              <a:ext uri="{FF2B5EF4-FFF2-40B4-BE49-F238E27FC236}">
                <a16:creationId xmlns:a16="http://schemas.microsoft.com/office/drawing/2014/main" id="{E13DB953-7FDF-4D1C-9093-C02F7BE1589B}"/>
              </a:ext>
            </a:extLst>
          </p:cNvPr>
          <p:cNvPicPr>
            <a:picLocks noChangeAspect="1"/>
          </p:cNvPicPr>
          <p:nvPr/>
        </p:nvPicPr>
        <p:blipFill>
          <a:blip r:embed="rId4"/>
          <a:stretch>
            <a:fillRect/>
          </a:stretch>
        </p:blipFill>
        <p:spPr>
          <a:xfrm>
            <a:off x="1043608" y="4725144"/>
            <a:ext cx="2880320" cy="2264840"/>
          </a:xfrm>
          <a:prstGeom prst="rect">
            <a:avLst/>
          </a:prstGeom>
        </p:spPr>
      </p:pic>
    </p:spTree>
    <p:extLst>
      <p:ext uri="{BB962C8B-B14F-4D97-AF65-F5344CB8AC3E}">
        <p14:creationId xmlns:p14="http://schemas.microsoft.com/office/powerpoint/2010/main" val="3324137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a:t>
            </a:r>
            <a:endParaRPr lang="en-US" sz="1300" b="1" dirty="0">
              <a:solidFill>
                <a:srgbClr val="FF0000"/>
              </a:solidFill>
              <a:latin typeface="+mn-lt"/>
              <a:ea typeface="+mn-ea"/>
              <a:cs typeface="+mn-cs"/>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070960605"/>
              </p:ext>
            </p:extLst>
          </p:nvPr>
        </p:nvGraphicFramePr>
        <p:xfrm>
          <a:off x="809328" y="907480"/>
          <a:ext cx="8334672" cy="5950520"/>
        </p:xfrm>
        <a:graphic>
          <a:graphicData uri="http://schemas.openxmlformats.org/drawingml/2006/table">
            <a:tbl>
              <a:tblPr firstRow="1" bandRow="1">
                <a:tableStyleId>{5940675A-B579-460E-94D1-54222C63F5DA}</a:tableStyleId>
              </a:tblPr>
              <a:tblGrid>
                <a:gridCol w="4410744">
                  <a:extLst>
                    <a:ext uri="{9D8B030D-6E8A-4147-A177-3AD203B41FA5}">
                      <a16:colId xmlns:a16="http://schemas.microsoft.com/office/drawing/2014/main" val="2471356821"/>
                    </a:ext>
                  </a:extLst>
                </a:gridCol>
                <a:gridCol w="3923928">
                  <a:extLst>
                    <a:ext uri="{9D8B030D-6E8A-4147-A177-3AD203B41FA5}">
                      <a16:colId xmlns:a16="http://schemas.microsoft.com/office/drawing/2014/main" val="1007464001"/>
                    </a:ext>
                  </a:extLst>
                </a:gridCol>
              </a:tblGrid>
              <a:tr h="325309">
                <a:tc>
                  <a:txBody>
                    <a:bodyPr/>
                    <a:lstStyle/>
                    <a:p>
                      <a:r>
                        <a:rPr lang="en-US" sz="1200" b="1" dirty="0"/>
                        <a:t>Output</a:t>
                      </a:r>
                      <a:r>
                        <a:rPr lang="en-US" sz="1200" dirty="0"/>
                        <a:t>/Activity</a:t>
                      </a:r>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364171">
                <a:tc gridSpan="2">
                  <a:txBody>
                    <a:bodyPr/>
                    <a:lstStyle/>
                    <a:p>
                      <a:r>
                        <a:rPr lang="en-US" sz="1200" b="1" kern="1200" dirty="0">
                          <a:solidFill>
                            <a:schemeClr val="tx1"/>
                          </a:solidFill>
                          <a:latin typeface="+mn-lt"/>
                          <a:ea typeface="+mn-ea"/>
                          <a:cs typeface="+mn-cs"/>
                        </a:rPr>
                        <a:t>OUTPUT 3.2. Strategies for an integrated strategic framework for sustainable coastal and marine tourism and mining  developed</a:t>
                      </a:r>
                      <a:endParaRPr lang="en-US" sz="1200" b="1" kern="1200" dirty="0">
                        <a:solidFill>
                          <a:srgbClr val="FF0000"/>
                        </a:solidFill>
                        <a:latin typeface="+mn-lt"/>
                        <a:ea typeface="+mn-ea"/>
                        <a:cs typeface="+mn-cs"/>
                      </a:endParaRPr>
                    </a:p>
                  </a:txBody>
                  <a:tcPr/>
                </a:tc>
                <a:tc hMerge="1">
                  <a:txBody>
                    <a:bodyPr/>
                    <a:lstStyle/>
                    <a:p>
                      <a:endParaRPr lang="en-US" sz="1300" b="1" kern="1200" dirty="0">
                        <a:solidFill>
                          <a:srgbClr val="FF0000"/>
                        </a:solidFill>
                        <a:latin typeface="+mn-lt"/>
                        <a:ea typeface="+mn-ea"/>
                        <a:cs typeface="+mn-cs"/>
                      </a:endParaRPr>
                    </a:p>
                  </a:txBody>
                  <a:tcPr/>
                </a:tc>
                <a:extLst>
                  <a:ext uri="{0D108BD9-81ED-4DB2-BD59-A6C34878D82A}">
                    <a16:rowId xmlns:a16="http://schemas.microsoft.com/office/drawing/2014/main" val="602271241"/>
                  </a:ext>
                </a:extLst>
              </a:tr>
              <a:tr h="5261040">
                <a:tc>
                  <a:txBody>
                    <a:bodyPr/>
                    <a:lstStyle/>
                    <a:p>
                      <a:r>
                        <a:rPr lang="en-US" sz="1600" b="0" dirty="0">
                          <a:effectLst/>
                          <a:latin typeface="+mj-lt"/>
                          <a:ea typeface="Times New Roman" panose="02020603050405020304" pitchFamily="18" charset="0"/>
                        </a:rPr>
                        <a:t>The Project collaborated with the Governments of Egypt and Angola  to develop  master plan to strengthen regulatory frameworks for environmental sustainability and aquatic biodiversity conservation in the Arab republic of Egypt - to mitigate the impacts of marine and coastal tourism, mining , oil and gas exploration</a:t>
                      </a:r>
                    </a:p>
                    <a:p>
                      <a:endParaRPr lang="en-US" sz="1200" b="0" dirty="0">
                        <a:solidFill>
                          <a:schemeClr val="tx1"/>
                        </a:solidFill>
                        <a:effectLst/>
                        <a:latin typeface="+mj-lt"/>
                      </a:endParaRPr>
                    </a:p>
                    <a:p>
                      <a:endParaRPr lang="en-US" sz="1200" b="0" dirty="0">
                        <a:solidFill>
                          <a:schemeClr val="tx1"/>
                        </a:solidFill>
                        <a:effectLst/>
                        <a:latin typeface="+mj-lt"/>
                      </a:endParaRPr>
                    </a:p>
                    <a:p>
                      <a:endParaRPr lang="en-US" sz="1200" b="0" dirty="0">
                        <a:solidFill>
                          <a:schemeClr val="tx1"/>
                        </a:solidFill>
                        <a:latin typeface="+mj-lt"/>
                      </a:endParaRPr>
                    </a:p>
                  </a:txBody>
                  <a:tcPr/>
                </a:tc>
                <a:tc>
                  <a:txBody>
                    <a:bodyPr/>
                    <a:lstStyle/>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endParaRPr lang="it-IT" sz="1200" kern="1200" dirty="0">
                        <a:solidFill>
                          <a:schemeClr val="tx1"/>
                        </a:solidFill>
                        <a:effectLst/>
                        <a:latin typeface="+mn-lt"/>
                        <a:ea typeface="+mn-ea"/>
                        <a:cs typeface="+mn-cs"/>
                      </a:endParaRPr>
                    </a:p>
                    <a:p>
                      <a:pPr marL="285750" indent="-285750">
                        <a:buFont typeface="Wingdings" panose="05000000000000000000" pitchFamily="2" charset="2"/>
                        <a:buChar char="ü"/>
                      </a:pPr>
                      <a:endParaRPr lang="it-IT" sz="1200" kern="1200" dirty="0">
                        <a:solidFill>
                          <a:schemeClr val="tx1"/>
                        </a:solidFill>
                        <a:effectLst/>
                        <a:latin typeface="+mn-lt"/>
                        <a:ea typeface="+mn-ea"/>
                        <a:cs typeface="+mn-cs"/>
                      </a:endParaRPr>
                    </a:p>
                    <a:p>
                      <a:pPr marL="285750" indent="-285750">
                        <a:buFont typeface="Wingdings" panose="05000000000000000000" pitchFamily="2" charset="2"/>
                        <a:buChar char="ü"/>
                      </a:pPr>
                      <a:endParaRPr lang="it-IT" sz="1200" kern="1200" dirty="0">
                        <a:solidFill>
                          <a:schemeClr val="tx1"/>
                        </a:solidFill>
                        <a:effectLst/>
                        <a:latin typeface="+mn-lt"/>
                        <a:ea typeface="+mn-ea"/>
                        <a:cs typeface="+mn-cs"/>
                      </a:endParaRPr>
                    </a:p>
                    <a:p>
                      <a:pPr marL="285750" indent="-285750">
                        <a:buFont typeface="Wingdings" panose="05000000000000000000" pitchFamily="2" charset="2"/>
                        <a:buChar char="ü"/>
                      </a:pPr>
                      <a:r>
                        <a:rPr lang="it-IT" sz="1400" kern="1200" dirty="0">
                          <a:solidFill>
                            <a:schemeClr val="tx1"/>
                          </a:solidFill>
                          <a:effectLst/>
                          <a:latin typeface="+mn-lt"/>
                          <a:ea typeface="+mn-ea"/>
                          <a:cs typeface="+mn-cs"/>
                        </a:rPr>
                        <a:t>Dr. Sayed of the National Environment Agency (NEPA) leading her team during groupwork discussion to identify priority issues and actions in the CMT sector</a:t>
                      </a:r>
                      <a:endParaRPr lang="en-US" sz="1400" dirty="0">
                        <a:solidFill>
                          <a:srgbClr val="C00000"/>
                        </a:solidFill>
                      </a:endParaRPr>
                    </a:p>
                  </a:txBody>
                  <a:tcPr>
                    <a:noFill/>
                  </a:tcPr>
                </a:tc>
                <a:extLst>
                  <a:ext uri="{0D108BD9-81ED-4DB2-BD59-A6C34878D82A}">
                    <a16:rowId xmlns:a16="http://schemas.microsoft.com/office/drawing/2014/main" val="1219199749"/>
                  </a:ext>
                </a:extLst>
              </a:tr>
            </a:tbl>
          </a:graphicData>
        </a:graphic>
      </p:graphicFrame>
      <p:pic>
        <p:nvPicPr>
          <p:cNvPr id="3" name="Picture 2">
            <a:extLst>
              <a:ext uri="{FF2B5EF4-FFF2-40B4-BE49-F238E27FC236}">
                <a16:creationId xmlns:a16="http://schemas.microsoft.com/office/drawing/2014/main" id="{460C6F90-774E-4D6A-8890-E47D5D38658E}"/>
              </a:ext>
            </a:extLst>
          </p:cNvPr>
          <p:cNvPicPr>
            <a:picLocks noChangeAspect="1"/>
          </p:cNvPicPr>
          <p:nvPr/>
        </p:nvPicPr>
        <p:blipFill>
          <a:blip r:embed="rId2"/>
          <a:stretch>
            <a:fillRect/>
          </a:stretch>
        </p:blipFill>
        <p:spPr>
          <a:xfrm>
            <a:off x="5414669" y="1699568"/>
            <a:ext cx="2659006" cy="1904552"/>
          </a:xfrm>
          <a:prstGeom prst="rect">
            <a:avLst/>
          </a:prstGeom>
        </p:spPr>
      </p:pic>
      <p:pic>
        <p:nvPicPr>
          <p:cNvPr id="5" name="Picture 4">
            <a:extLst>
              <a:ext uri="{FF2B5EF4-FFF2-40B4-BE49-F238E27FC236}">
                <a16:creationId xmlns:a16="http://schemas.microsoft.com/office/drawing/2014/main" id="{D5D0573D-5B58-4375-8FDE-ABF1C798CF7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2410" y="3881452"/>
            <a:ext cx="2523523" cy="1904552"/>
          </a:xfrm>
          <a:prstGeom prst="rect">
            <a:avLst/>
          </a:prstGeom>
          <a:noFill/>
        </p:spPr>
      </p:pic>
      <p:pic>
        <p:nvPicPr>
          <p:cNvPr id="6" name="Picture 5">
            <a:extLst>
              <a:ext uri="{FF2B5EF4-FFF2-40B4-BE49-F238E27FC236}">
                <a16:creationId xmlns:a16="http://schemas.microsoft.com/office/drawing/2014/main" id="{9187C8CE-DEC3-429B-9225-CDFBCDE65D67}"/>
              </a:ext>
            </a:extLst>
          </p:cNvPr>
          <p:cNvPicPr/>
          <p:nvPr/>
        </p:nvPicPr>
        <p:blipFill>
          <a:blip r:embed="rId4"/>
          <a:stretch>
            <a:fillRect/>
          </a:stretch>
        </p:blipFill>
        <p:spPr>
          <a:xfrm>
            <a:off x="900286" y="3789040"/>
            <a:ext cx="2271298" cy="2585434"/>
          </a:xfrm>
          <a:prstGeom prst="rect">
            <a:avLst/>
          </a:prstGeom>
        </p:spPr>
      </p:pic>
      <p:pic>
        <p:nvPicPr>
          <p:cNvPr id="7" name="Picture 6">
            <a:extLst>
              <a:ext uri="{FF2B5EF4-FFF2-40B4-BE49-F238E27FC236}">
                <a16:creationId xmlns:a16="http://schemas.microsoft.com/office/drawing/2014/main" id="{C26DC244-9D09-4A22-8001-CE620356D47E}"/>
              </a:ext>
            </a:extLst>
          </p:cNvPr>
          <p:cNvPicPr>
            <a:picLocks noChangeAspect="1"/>
          </p:cNvPicPr>
          <p:nvPr/>
        </p:nvPicPr>
        <p:blipFill>
          <a:blip r:embed="rId5"/>
          <a:stretch>
            <a:fillRect/>
          </a:stretch>
        </p:blipFill>
        <p:spPr>
          <a:xfrm>
            <a:off x="3347864" y="3884936"/>
            <a:ext cx="2002662" cy="2585434"/>
          </a:xfrm>
          <a:prstGeom prst="rect">
            <a:avLst/>
          </a:prstGeom>
        </p:spPr>
      </p:pic>
    </p:spTree>
    <p:extLst>
      <p:ext uri="{BB962C8B-B14F-4D97-AF65-F5344CB8AC3E}">
        <p14:creationId xmlns:p14="http://schemas.microsoft.com/office/powerpoint/2010/main" val="2082649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400" dirty="0">
                <a:latin typeface="Segoe UI Semibold" panose="020B0702040204020203" pitchFamily="34" charset="0"/>
                <a:cs typeface="Segoe UI Semibold" panose="020B0702040204020203" pitchFamily="34" charset="0"/>
              </a:rPr>
              <a:t>–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189462562"/>
              </p:ext>
            </p:extLst>
          </p:nvPr>
        </p:nvGraphicFramePr>
        <p:xfrm>
          <a:off x="850551" y="1124001"/>
          <a:ext cx="8378221" cy="5617368"/>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2471356821"/>
                    </a:ext>
                  </a:extLst>
                </a:gridCol>
                <a:gridCol w="4417781">
                  <a:extLst>
                    <a:ext uri="{9D8B030D-6E8A-4147-A177-3AD203B41FA5}">
                      <a16:colId xmlns:a16="http://schemas.microsoft.com/office/drawing/2014/main" val="800074977"/>
                    </a:ext>
                  </a:extLst>
                </a:gridCol>
              </a:tblGrid>
              <a:tr h="335007">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49641">
                <a:tc gridSpan="2">
                  <a:txBody>
                    <a:bodyPr/>
                    <a:lstStyle/>
                    <a:p>
                      <a:pPr algn="l" fontAlgn="t"/>
                      <a:r>
                        <a:rPr lang="en-US" sz="1400" b="1" i="0" u="none" strike="noStrike" dirty="0">
                          <a:effectLst/>
                          <a:latin typeface="Arial" panose="020B0604020202020204" pitchFamily="34" charset="0"/>
                        </a:rPr>
                        <a:t>Output 4.1 Continental strategy for gender inclusivity in aquatic biodiversity and environmental management developed</a:t>
                      </a:r>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tc hMerge="1">
                  <a:txBody>
                    <a:bodyPr/>
                    <a:lstStyle/>
                    <a:p>
                      <a:pPr algn="l" fontAlgn="t"/>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extLst>
                  <a:ext uri="{0D108BD9-81ED-4DB2-BD59-A6C34878D82A}">
                    <a16:rowId xmlns:a16="http://schemas.microsoft.com/office/drawing/2014/main" val="602271241"/>
                  </a:ext>
                </a:extLst>
              </a:tr>
              <a:tr h="3871438">
                <a:tc>
                  <a:txBody>
                    <a:bodyPr/>
                    <a:lstStyle/>
                    <a:p>
                      <a:r>
                        <a:rPr lang="en-US" sz="1600" dirty="0">
                          <a:solidFill>
                            <a:schemeClr val="tx1"/>
                          </a:solidFill>
                        </a:rPr>
                        <a:t>The Project supported the Government of Core D’Ivoire to provide technical support to strengthen or develop an all-inclusive and deliberate strategy for mainstreaming gender in aquatic biodiversity conservation and environmental management in Cote </a:t>
                      </a:r>
                      <a:r>
                        <a:rPr lang="en-US" sz="1300" dirty="0">
                          <a:solidFill>
                            <a:schemeClr val="tx1"/>
                          </a:solidFill>
                        </a:rPr>
                        <a:t>D’Ivoire. </a:t>
                      </a:r>
                    </a:p>
                  </a:txBody>
                  <a:tcPr/>
                </a:tc>
                <a:tc>
                  <a:txBody>
                    <a:bodyPr/>
                    <a:lstStyle/>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endParaRPr lang="en-US" sz="1300" dirty="0">
                        <a:solidFill>
                          <a:srgbClr val="C00000"/>
                        </a:solidFill>
                      </a:endParaRPr>
                    </a:p>
                  </a:txBody>
                  <a:tcPr>
                    <a:noFill/>
                  </a:tcPr>
                </a:tc>
                <a:extLst>
                  <a:ext uri="{0D108BD9-81ED-4DB2-BD59-A6C34878D82A}">
                    <a16:rowId xmlns:a16="http://schemas.microsoft.com/office/drawing/2014/main" val="1219199749"/>
                  </a:ext>
                </a:extLst>
              </a:tr>
              <a:tr h="861282">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pic>
        <p:nvPicPr>
          <p:cNvPr id="5" name="Picture 4">
            <a:extLst>
              <a:ext uri="{FF2B5EF4-FFF2-40B4-BE49-F238E27FC236}">
                <a16:creationId xmlns:a16="http://schemas.microsoft.com/office/drawing/2014/main" id="{C745A142-1754-42FC-848F-F5CF1F9CA1AB}"/>
              </a:ext>
            </a:extLst>
          </p:cNvPr>
          <p:cNvPicPr/>
          <p:nvPr/>
        </p:nvPicPr>
        <p:blipFill>
          <a:blip r:embed="rId2"/>
          <a:stretch>
            <a:fillRect/>
          </a:stretch>
        </p:blipFill>
        <p:spPr>
          <a:xfrm>
            <a:off x="4932040" y="2225700"/>
            <a:ext cx="3282799" cy="1728192"/>
          </a:xfrm>
          <a:prstGeom prst="rect">
            <a:avLst/>
          </a:prstGeom>
        </p:spPr>
      </p:pic>
      <p:pic>
        <p:nvPicPr>
          <p:cNvPr id="3" name="Picture 2">
            <a:extLst>
              <a:ext uri="{FF2B5EF4-FFF2-40B4-BE49-F238E27FC236}">
                <a16:creationId xmlns:a16="http://schemas.microsoft.com/office/drawing/2014/main" id="{8C9F1F2C-7719-4C8B-9B85-7E077914D547}"/>
              </a:ext>
            </a:extLst>
          </p:cNvPr>
          <p:cNvPicPr>
            <a:picLocks noChangeAspect="1"/>
          </p:cNvPicPr>
          <p:nvPr/>
        </p:nvPicPr>
        <p:blipFill>
          <a:blip r:embed="rId3"/>
          <a:stretch>
            <a:fillRect/>
          </a:stretch>
        </p:blipFill>
        <p:spPr>
          <a:xfrm>
            <a:off x="850551" y="3955132"/>
            <a:ext cx="5722888" cy="2267909"/>
          </a:xfrm>
          <a:prstGeom prst="rect">
            <a:avLst/>
          </a:prstGeom>
        </p:spPr>
      </p:pic>
      <p:pic>
        <p:nvPicPr>
          <p:cNvPr id="6" name="Picture 5">
            <a:extLst>
              <a:ext uri="{FF2B5EF4-FFF2-40B4-BE49-F238E27FC236}">
                <a16:creationId xmlns:a16="http://schemas.microsoft.com/office/drawing/2014/main" id="{AFBA6360-2C1A-49F1-B6E8-ED07AF472EEB}"/>
              </a:ext>
            </a:extLst>
          </p:cNvPr>
          <p:cNvPicPr>
            <a:picLocks noChangeAspect="1"/>
          </p:cNvPicPr>
          <p:nvPr/>
        </p:nvPicPr>
        <p:blipFill>
          <a:blip r:embed="rId4"/>
          <a:stretch>
            <a:fillRect/>
          </a:stretch>
        </p:blipFill>
        <p:spPr>
          <a:xfrm>
            <a:off x="6948264" y="3953892"/>
            <a:ext cx="1656184" cy="2524641"/>
          </a:xfrm>
          <a:prstGeom prst="rect">
            <a:avLst/>
          </a:prstGeom>
        </p:spPr>
      </p:pic>
    </p:spTree>
    <p:extLst>
      <p:ext uri="{BB962C8B-B14F-4D97-AF65-F5344CB8AC3E}">
        <p14:creationId xmlns:p14="http://schemas.microsoft.com/office/powerpoint/2010/main" val="2997372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400" dirty="0">
                <a:latin typeface="Segoe UI Semibold" panose="020B0702040204020203" pitchFamily="34" charset="0"/>
                <a:cs typeface="Segoe UI Semibold" panose="020B0702040204020203" pitchFamily="34" charset="0"/>
              </a:rPr>
              <a:t>– </a:t>
            </a:r>
            <a:r>
              <a:rPr lang="en-US" sz="1400" dirty="0">
                <a:solidFill>
                  <a:srgbClr val="FF0000"/>
                </a:solidFill>
                <a:latin typeface="Segoe UI Semibold" panose="020B0702040204020203" pitchFamily="34" charset="0"/>
                <a:cs typeface="Segoe UI Semibold" panose="020B0702040204020203" pitchFamily="34" charset="0"/>
              </a:rPr>
              <a:t>USD 60000 </a:t>
            </a:r>
            <a:r>
              <a:rPr lang="en-US" sz="1400" dirty="0">
                <a:latin typeface="Segoe UI Semibold" panose="020B0702040204020203" pitchFamily="34" charset="0"/>
                <a:cs typeface="Segoe UI Semibold" panose="020B0702040204020203" pitchFamily="34" charset="0"/>
              </a:rPr>
              <a:t>– </a:t>
            </a:r>
            <a:r>
              <a:rPr lang="en-US" sz="1400" dirty="0" err="1">
                <a:latin typeface="Segoe UI Semibold" panose="020B0702040204020203" pitchFamily="34" charset="0"/>
                <a:cs typeface="Segoe UI Semibold" panose="020B0702040204020203" pitchFamily="34" charset="0"/>
              </a:rPr>
              <a:t>cont</a:t>
            </a:r>
            <a:r>
              <a:rPr lang="en-US" sz="1400" dirty="0">
                <a:latin typeface="Segoe UI Semibold" panose="020B0702040204020203" pitchFamily="34" charset="0"/>
                <a:cs typeface="Segoe UI Semibold" panose="020B0702040204020203" pitchFamily="34" charset="0"/>
              </a:rPr>
              <a:t> 1.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031304314"/>
              </p:ext>
            </p:extLst>
          </p:nvPr>
        </p:nvGraphicFramePr>
        <p:xfrm>
          <a:off x="850551" y="980728"/>
          <a:ext cx="8378221" cy="5515708"/>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2471356821"/>
                    </a:ext>
                  </a:extLst>
                </a:gridCol>
                <a:gridCol w="4417781">
                  <a:extLst>
                    <a:ext uri="{9D8B030D-6E8A-4147-A177-3AD203B41FA5}">
                      <a16:colId xmlns:a16="http://schemas.microsoft.com/office/drawing/2014/main" val="800074977"/>
                    </a:ext>
                  </a:extLst>
                </a:gridCol>
              </a:tblGrid>
              <a:tr h="349973">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74195">
                <a:tc gridSpan="2">
                  <a:txBody>
                    <a:bodyPr/>
                    <a:lstStyle/>
                    <a:p>
                      <a:pPr algn="l" fontAlgn="t"/>
                      <a:r>
                        <a:rPr lang="en-US" sz="1400" b="1" i="0" u="none" strike="noStrike" dirty="0">
                          <a:effectLst/>
                          <a:latin typeface="Arial" panose="020B0604020202020204" pitchFamily="34" charset="0"/>
                        </a:rPr>
                        <a:t>Output 4.1 Continental strategy for gender inclusivity in aquatic biodiversity and environmental management developed</a:t>
                      </a:r>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tc hMerge="1">
                  <a:txBody>
                    <a:bodyPr/>
                    <a:lstStyle/>
                    <a:p>
                      <a:pPr algn="l" fontAlgn="t"/>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extLst>
                  <a:ext uri="{0D108BD9-81ED-4DB2-BD59-A6C34878D82A}">
                    <a16:rowId xmlns:a16="http://schemas.microsoft.com/office/drawing/2014/main" val="602271241"/>
                  </a:ext>
                </a:extLst>
              </a:tr>
              <a:tr h="3972376">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300" dirty="0">
                          <a:solidFill>
                            <a:schemeClr val="tx1"/>
                          </a:solidFill>
                        </a:rPr>
                        <a:t> In collaboration with IUCN, the project  supported the Community Resource Management Area (CREMA) on  gender mainstreaming and socio -economic livelihoods assessment in the Keta Lagoon complex Ramsar site in the Volta Region, Ghana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3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300" dirty="0">
                          <a:solidFill>
                            <a:schemeClr val="tx1"/>
                          </a:solidFill>
                        </a:rPr>
                        <a:t>Identified prioritized livelihoods options by the communities and adopted by the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solidFill>
                          <a:srgbClr val="C00000"/>
                        </a:solidFill>
                      </a:endParaRPr>
                    </a:p>
                    <a:p>
                      <a:endParaRPr lang="en-US" sz="1300" dirty="0">
                        <a:solidFill>
                          <a:schemeClr val="tx1"/>
                        </a:solidFill>
                      </a:endParaRPr>
                    </a:p>
                    <a:p>
                      <a:endParaRPr lang="en-US" sz="1300" dirty="0">
                        <a:solidFill>
                          <a:schemeClr val="tx1"/>
                        </a:solidFill>
                      </a:endParaRPr>
                    </a:p>
                    <a:p>
                      <a:endParaRPr lang="en-US" sz="1300" dirty="0">
                        <a:solidFill>
                          <a:schemeClr val="tx1"/>
                        </a:solidFill>
                      </a:endParaRPr>
                    </a:p>
                  </a:txBody>
                  <a:tcPr/>
                </a:tc>
                <a:tc>
                  <a:txBody>
                    <a:bodyPr/>
                    <a:lstStyle/>
                    <a:p>
                      <a:pPr marL="0" indent="0">
                        <a:buFont typeface="Wingdings" panose="05000000000000000000" pitchFamily="2" charset="2"/>
                        <a:buNone/>
                      </a:pPr>
                      <a:endParaRPr lang="en-US" sz="1300" dirty="0">
                        <a:solidFill>
                          <a:srgbClr val="C00000"/>
                        </a:solidFill>
                      </a:endParaRPr>
                    </a:p>
                  </a:txBody>
                  <a:tcPr>
                    <a:noFill/>
                  </a:tcPr>
                </a:tc>
                <a:extLst>
                  <a:ext uri="{0D108BD9-81ED-4DB2-BD59-A6C34878D82A}">
                    <a16:rowId xmlns:a16="http://schemas.microsoft.com/office/drawing/2014/main" val="1189723241"/>
                  </a:ext>
                </a:extLst>
              </a:tr>
              <a:tr h="619164">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pic>
        <p:nvPicPr>
          <p:cNvPr id="6" name="Picture 5">
            <a:extLst>
              <a:ext uri="{FF2B5EF4-FFF2-40B4-BE49-F238E27FC236}">
                <a16:creationId xmlns:a16="http://schemas.microsoft.com/office/drawing/2014/main" id="{6FC9E06D-3BD8-4521-9D0E-36AC6F6BC41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932040" y="1988840"/>
            <a:ext cx="2995295" cy="1892300"/>
          </a:xfrm>
          <a:prstGeom prst="rect">
            <a:avLst/>
          </a:prstGeom>
        </p:spPr>
      </p:pic>
      <p:pic>
        <p:nvPicPr>
          <p:cNvPr id="7" name="Picture 6">
            <a:extLst>
              <a:ext uri="{FF2B5EF4-FFF2-40B4-BE49-F238E27FC236}">
                <a16:creationId xmlns:a16="http://schemas.microsoft.com/office/drawing/2014/main" id="{EBA250ED-0A91-4FF5-9722-F0B9105064C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932039" y="3997226"/>
            <a:ext cx="3139311" cy="1767284"/>
          </a:xfrm>
          <a:prstGeom prst="rect">
            <a:avLst/>
          </a:prstGeom>
        </p:spPr>
      </p:pic>
    </p:spTree>
    <p:extLst>
      <p:ext uri="{BB962C8B-B14F-4D97-AF65-F5344CB8AC3E}">
        <p14:creationId xmlns:p14="http://schemas.microsoft.com/office/powerpoint/2010/main" val="332279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400" dirty="0">
                <a:latin typeface="Segoe UI Semibold" panose="020B0702040204020203" pitchFamily="34" charset="0"/>
                <a:cs typeface="Segoe UI Semibold" panose="020B0702040204020203" pitchFamily="34" charset="0"/>
              </a:rPr>
              <a:t>– </a:t>
            </a:r>
            <a:r>
              <a:rPr lang="en-US" sz="1400" dirty="0">
                <a:solidFill>
                  <a:srgbClr val="FF0000"/>
                </a:solidFill>
                <a:latin typeface="Segoe UI Semibold" panose="020B0702040204020203" pitchFamily="34" charset="0"/>
                <a:cs typeface="Segoe UI Semibold" panose="020B0702040204020203" pitchFamily="34" charset="0"/>
              </a:rPr>
              <a:t>USD 60000 </a:t>
            </a:r>
            <a:r>
              <a:rPr lang="en-US" sz="1400" dirty="0">
                <a:latin typeface="Segoe UI Semibold" panose="020B0702040204020203" pitchFamily="34" charset="0"/>
                <a:cs typeface="Segoe UI Semibold" panose="020B0702040204020203" pitchFamily="34" charset="0"/>
              </a:rPr>
              <a:t>– </a:t>
            </a:r>
            <a:r>
              <a:rPr lang="en-US" sz="1400" dirty="0" err="1">
                <a:latin typeface="Segoe UI Semibold" panose="020B0702040204020203" pitchFamily="34" charset="0"/>
                <a:cs typeface="Segoe UI Semibold" panose="020B0702040204020203" pitchFamily="34" charset="0"/>
              </a:rPr>
              <a:t>cont</a:t>
            </a:r>
            <a:r>
              <a:rPr lang="en-US" sz="1400" dirty="0">
                <a:latin typeface="Segoe UI Semibold" panose="020B0702040204020203" pitchFamily="34" charset="0"/>
                <a:cs typeface="Segoe UI Semibold" panose="020B0702040204020203" pitchFamily="34" charset="0"/>
              </a:rPr>
              <a:t> 1.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324763563"/>
              </p:ext>
            </p:extLst>
          </p:nvPr>
        </p:nvGraphicFramePr>
        <p:xfrm>
          <a:off x="850551" y="980728"/>
          <a:ext cx="8378221" cy="5875748"/>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2471356821"/>
                    </a:ext>
                  </a:extLst>
                </a:gridCol>
                <a:gridCol w="4417781">
                  <a:extLst>
                    <a:ext uri="{9D8B030D-6E8A-4147-A177-3AD203B41FA5}">
                      <a16:colId xmlns:a16="http://schemas.microsoft.com/office/drawing/2014/main" val="800074977"/>
                    </a:ext>
                  </a:extLst>
                </a:gridCol>
              </a:tblGrid>
              <a:tr h="349973">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74195">
                <a:tc gridSpan="2">
                  <a:txBody>
                    <a:bodyPr/>
                    <a:lstStyle/>
                    <a:p>
                      <a:pPr algn="l" fontAlgn="t"/>
                      <a:r>
                        <a:rPr lang="en-US" sz="1400" b="1" i="0" u="none" strike="noStrike" dirty="0">
                          <a:effectLst/>
                          <a:latin typeface="Arial" panose="020B0604020202020204" pitchFamily="34" charset="0"/>
                        </a:rPr>
                        <a:t>Output 4.1 Continental strategy for gender inclusivity in aquatic biodiversity and environmental management developed</a:t>
                      </a:r>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tc hMerge="1">
                  <a:txBody>
                    <a:bodyPr/>
                    <a:lstStyle/>
                    <a:p>
                      <a:pPr algn="l" fontAlgn="t"/>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extLst>
                  <a:ext uri="{0D108BD9-81ED-4DB2-BD59-A6C34878D82A}">
                    <a16:rowId xmlns:a16="http://schemas.microsoft.com/office/drawing/2014/main" val="602271241"/>
                  </a:ext>
                </a:extLst>
              </a:tr>
              <a:tr h="4332416">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dirty="0">
                          <a:solidFill>
                            <a:schemeClr val="tx1"/>
                          </a:solidFill>
                        </a:rPr>
                        <a:t> The Project collaborated with  </a:t>
                      </a:r>
                      <a:r>
                        <a:rPr lang="en-US" sz="1600" dirty="0" err="1">
                          <a:solidFill>
                            <a:schemeClr val="tx1"/>
                          </a:solidFill>
                        </a:rPr>
                        <a:t>Mabuyi</a:t>
                      </a:r>
                      <a:r>
                        <a:rPr lang="en-US" sz="1600" dirty="0">
                          <a:solidFill>
                            <a:schemeClr val="tx1"/>
                          </a:solidFill>
                        </a:rPr>
                        <a:t> Development Planners (In South Africa) to strengthen governance instruments of environmental NGO-based organization NGO (Blue Wild Coast NPO (Non-Profit Organization), working in small-scale fisheries communities in South Africa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6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dirty="0">
                          <a:solidFill>
                            <a:schemeClr val="tx1"/>
                          </a:solidFill>
                          <a:latin typeface="+mn-lt"/>
                        </a:rPr>
                        <a:t>The Project supported the NGO </a:t>
                      </a:r>
                      <a:r>
                        <a:rPr lang="en-US" sz="1600" dirty="0">
                          <a:effectLst/>
                          <a:latin typeface="+mn-lt"/>
                          <a:ea typeface="Book Antiqua" panose="02040602050305030304" pitchFamily="18" charset="0"/>
                          <a:cs typeface="Book Antiqua" panose="02040602050305030304" pitchFamily="18" charset="0"/>
                        </a:rPr>
                        <a:t>to develop Gender- sensitive </a:t>
                      </a:r>
                      <a:r>
                        <a:rPr lang="en-US" sz="1600" dirty="0">
                          <a:solidFill>
                            <a:srgbClr val="000000"/>
                          </a:solidFill>
                          <a:effectLst/>
                          <a:latin typeface="+mn-lt"/>
                          <a:ea typeface="Book Antiqua" panose="02040602050305030304" pitchFamily="18" charset="0"/>
                          <a:cs typeface="Book Antiqua" panose="02040602050305030304" pitchFamily="18" charset="0"/>
                        </a:rPr>
                        <a:t>A gender-sensitive policy and  Plan of Action. </a:t>
                      </a:r>
                      <a:endParaRPr lang="en-KE" sz="1600" dirty="0">
                        <a:effectLst/>
                        <a:latin typeface="+mn-lt"/>
                        <a:ea typeface="Noto Sans Symbols"/>
                        <a:cs typeface="Noto Sans Symbol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6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C00000"/>
                        </a:solidFill>
                        <a:latin typeface="+mn-lt"/>
                      </a:endParaRPr>
                    </a:p>
                    <a:p>
                      <a:endParaRPr lang="en-US" sz="1300" dirty="0">
                        <a:solidFill>
                          <a:schemeClr val="tx1"/>
                        </a:solidFill>
                      </a:endParaRPr>
                    </a:p>
                    <a:p>
                      <a:endParaRPr lang="en-US" sz="1300" dirty="0">
                        <a:solidFill>
                          <a:schemeClr val="tx1"/>
                        </a:solidFill>
                      </a:endParaRPr>
                    </a:p>
                    <a:p>
                      <a:endParaRPr lang="en-US" sz="1300" dirty="0">
                        <a:solidFill>
                          <a:schemeClr val="tx1"/>
                        </a:solidFill>
                      </a:endParaRPr>
                    </a:p>
                  </a:txBody>
                  <a:tcPr/>
                </a:tc>
                <a:tc>
                  <a:txBody>
                    <a:bodyPr/>
                    <a:lstStyle/>
                    <a:p>
                      <a:pPr marL="0" indent="0">
                        <a:buFont typeface="Wingdings" panose="05000000000000000000" pitchFamily="2" charset="2"/>
                        <a:buNone/>
                      </a:pPr>
                      <a:endParaRPr lang="en-US" sz="1300" dirty="0">
                        <a:solidFill>
                          <a:srgbClr val="C00000"/>
                        </a:solidFill>
                      </a:endParaRPr>
                    </a:p>
                  </a:txBody>
                  <a:tcPr>
                    <a:noFill/>
                  </a:tcPr>
                </a:tc>
                <a:extLst>
                  <a:ext uri="{0D108BD9-81ED-4DB2-BD59-A6C34878D82A}">
                    <a16:rowId xmlns:a16="http://schemas.microsoft.com/office/drawing/2014/main" val="1189723241"/>
                  </a:ext>
                </a:extLst>
              </a:tr>
              <a:tr h="619164">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pic>
        <p:nvPicPr>
          <p:cNvPr id="8" name="Picture 7">
            <a:extLst>
              <a:ext uri="{FF2B5EF4-FFF2-40B4-BE49-F238E27FC236}">
                <a16:creationId xmlns:a16="http://schemas.microsoft.com/office/drawing/2014/main" id="{945C388E-A492-495B-898A-9B4DC8A15537}"/>
              </a:ext>
            </a:extLst>
          </p:cNvPr>
          <p:cNvPicPr/>
          <p:nvPr/>
        </p:nvPicPr>
        <p:blipFill>
          <a:blip r:embed="rId2" cstate="email">
            <a:extLst>
              <a:ext uri="{28A0092B-C50C-407E-A947-70E740481C1C}">
                <a14:useLocalDpi xmlns:a14="http://schemas.microsoft.com/office/drawing/2010/main"/>
              </a:ext>
            </a:extLst>
          </a:blip>
          <a:stretch>
            <a:fillRect/>
          </a:stretch>
        </p:blipFill>
        <p:spPr>
          <a:xfrm>
            <a:off x="4932040" y="1988840"/>
            <a:ext cx="2952328" cy="1656184"/>
          </a:xfrm>
          <a:prstGeom prst="rect">
            <a:avLst/>
          </a:prstGeom>
        </p:spPr>
      </p:pic>
      <p:pic>
        <p:nvPicPr>
          <p:cNvPr id="10" name="Picture 9">
            <a:extLst>
              <a:ext uri="{FF2B5EF4-FFF2-40B4-BE49-F238E27FC236}">
                <a16:creationId xmlns:a16="http://schemas.microsoft.com/office/drawing/2014/main" id="{5AB61EA5-EC63-4568-B556-A69BD654593A}"/>
              </a:ext>
            </a:extLst>
          </p:cNvPr>
          <p:cNvPicPr/>
          <p:nvPr/>
        </p:nvPicPr>
        <p:blipFill>
          <a:blip r:embed="rId3" cstate="email">
            <a:extLst>
              <a:ext uri="{28A0092B-C50C-407E-A947-70E740481C1C}">
                <a14:useLocalDpi xmlns:a14="http://schemas.microsoft.com/office/drawing/2010/main"/>
              </a:ext>
            </a:extLst>
          </a:blip>
          <a:stretch>
            <a:fillRect/>
          </a:stretch>
        </p:blipFill>
        <p:spPr>
          <a:xfrm>
            <a:off x="5056030" y="3861049"/>
            <a:ext cx="2952328" cy="1873866"/>
          </a:xfrm>
          <a:prstGeom prst="rect">
            <a:avLst/>
          </a:prstGeom>
        </p:spPr>
      </p:pic>
    </p:spTree>
    <p:extLst>
      <p:ext uri="{BB962C8B-B14F-4D97-AF65-F5344CB8AC3E}">
        <p14:creationId xmlns:p14="http://schemas.microsoft.com/office/powerpoint/2010/main" val="3452780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7FDC-D506-44DE-B6D9-838333A8A59C}"/>
              </a:ext>
            </a:extLst>
          </p:cNvPr>
          <p:cNvSpPr>
            <a:spLocks noGrp="1"/>
          </p:cNvSpPr>
          <p:nvPr>
            <p:ph type="title"/>
          </p:nvPr>
        </p:nvSpPr>
        <p:spPr>
          <a:xfrm>
            <a:off x="498376" y="-78"/>
            <a:ext cx="8147248" cy="861863"/>
          </a:xfrm>
        </p:spPr>
        <p:txBody>
          <a:bodyPr>
            <a:normAutofit fontScale="90000"/>
          </a:bodyPr>
          <a:lstStyle/>
          <a:p>
            <a:br>
              <a:rPr lang="en-US" b="1" u="sng" dirty="0"/>
            </a:br>
            <a:r>
              <a:rPr lang="en-US" sz="3100" b="1" dirty="0"/>
              <a:t>Challenges and Emerging Issues </a:t>
            </a:r>
            <a:br>
              <a:rPr lang="en-KE" dirty="0"/>
            </a:br>
            <a:endParaRPr lang="en-KE" dirty="0"/>
          </a:p>
        </p:txBody>
      </p:sp>
      <p:sp>
        <p:nvSpPr>
          <p:cNvPr id="3" name="Content Placeholder 2">
            <a:extLst>
              <a:ext uri="{FF2B5EF4-FFF2-40B4-BE49-F238E27FC236}">
                <a16:creationId xmlns:a16="http://schemas.microsoft.com/office/drawing/2014/main" id="{8EB5B1EF-0844-4D23-9229-CAACC82B868A}"/>
              </a:ext>
            </a:extLst>
          </p:cNvPr>
          <p:cNvSpPr>
            <a:spLocks noGrp="1"/>
          </p:cNvSpPr>
          <p:nvPr>
            <p:ph idx="1"/>
          </p:nvPr>
        </p:nvSpPr>
        <p:spPr>
          <a:xfrm>
            <a:off x="827584" y="980728"/>
            <a:ext cx="8316416" cy="5760640"/>
          </a:xfrm>
        </p:spPr>
        <p:txBody>
          <a:bodyPr>
            <a:normAutofit/>
          </a:bodyPr>
          <a:lstStyle/>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implementation of the project continues according to the workplan but there are challenges.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difficulty encountered in identification of suitable experts in the first year to conduct studies has hugely impacted progress in the second year.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These studies were mainly designed to inform or guide the intervention of the project in supporting regional or national institutions.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Piloting of critical outcomes of studies have therefore been delayed</a:t>
            </a:r>
          </a:p>
          <a:p>
            <a:pPr algn="just">
              <a:lnSpc>
                <a:spcPct val="112000"/>
              </a:lnSpc>
              <a:spcAft>
                <a:spcPts val="0"/>
              </a:spcAft>
            </a:pPr>
            <a:endParaRPr lang="en-US" sz="1800" dirty="0">
              <a:latin typeface="Comic Sans MS" panose="030F0702030302020204" pitchFamily="66" charset="0"/>
              <a:ea typeface="Calibri" panose="020F0502020204030204" pitchFamily="34" charset="0"/>
              <a:cs typeface="Times New Roman" panose="02020603050405020304" pitchFamily="18" charset="0"/>
            </a:endParaRPr>
          </a:p>
          <a:p>
            <a:pPr algn="just">
              <a:lnSpc>
                <a:spcPct val="112000"/>
              </a:lnSpc>
              <a:spcAft>
                <a:spcPts val="0"/>
              </a:spcAft>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Thus it is fair to state the implementation of certain activities or concluding the implementation of certain activities would certainly go beyond the current implementation period of the project.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buAutoNum type="alphaLcPeriod"/>
            </a:pPr>
            <a:endParaRPr lang="en-US" sz="1800" dirty="0"/>
          </a:p>
          <a:p>
            <a:pPr marL="0" lvl="0" indent="0" algn="just">
              <a:lnSpc>
                <a:spcPct val="112000"/>
              </a:lnSpc>
              <a:buNone/>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KE" sz="1800" dirty="0"/>
          </a:p>
          <a:p>
            <a:pPr marL="0" indent="0">
              <a:buNone/>
            </a:pPr>
            <a:endParaRPr lang="en-KE" sz="1600" dirty="0"/>
          </a:p>
        </p:txBody>
      </p:sp>
    </p:spTree>
    <p:extLst>
      <p:ext uri="{BB962C8B-B14F-4D97-AF65-F5344CB8AC3E}">
        <p14:creationId xmlns:p14="http://schemas.microsoft.com/office/powerpoint/2010/main" val="524745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DCA6-B26C-4DC9-B72A-4E458953A772}"/>
              </a:ext>
            </a:extLst>
          </p:cNvPr>
          <p:cNvSpPr>
            <a:spLocks noGrp="1"/>
          </p:cNvSpPr>
          <p:nvPr>
            <p:ph type="title"/>
          </p:nvPr>
        </p:nvSpPr>
        <p:spPr>
          <a:xfrm>
            <a:off x="1115616" y="274638"/>
            <a:ext cx="7571184" cy="634082"/>
          </a:xfrm>
        </p:spPr>
        <p:txBody>
          <a:bodyPr>
            <a:normAutofit/>
          </a:bodyPr>
          <a:lstStyle/>
          <a:p>
            <a:r>
              <a:rPr lang="en-US" sz="2800" b="1" dirty="0"/>
              <a:t>Challenges and Emerging Issues Cont’d</a:t>
            </a:r>
            <a:endParaRPr lang="en-KE" sz="2800" dirty="0"/>
          </a:p>
        </p:txBody>
      </p:sp>
      <p:sp>
        <p:nvSpPr>
          <p:cNvPr id="3" name="Content Placeholder 2">
            <a:extLst>
              <a:ext uri="{FF2B5EF4-FFF2-40B4-BE49-F238E27FC236}">
                <a16:creationId xmlns:a16="http://schemas.microsoft.com/office/drawing/2014/main" id="{BABD548A-1A69-4674-BE57-BDDB643962D5}"/>
              </a:ext>
            </a:extLst>
          </p:cNvPr>
          <p:cNvSpPr>
            <a:spLocks noGrp="1"/>
          </p:cNvSpPr>
          <p:nvPr>
            <p:ph idx="1"/>
          </p:nvPr>
        </p:nvSpPr>
        <p:spPr>
          <a:xfrm>
            <a:off x="827584" y="980728"/>
            <a:ext cx="8316416" cy="5877272"/>
          </a:xfrm>
        </p:spPr>
        <p:txBody>
          <a:bodyPr>
            <a:normAutofit/>
          </a:bodyPr>
          <a:lstStyle/>
          <a:p>
            <a:r>
              <a:rPr lang="en-US" sz="1600" dirty="0">
                <a:highlight>
                  <a:srgbClr val="FFFF00"/>
                </a:highlight>
                <a:latin typeface="+mj-lt"/>
                <a:ea typeface="Calibri" panose="020F0502020204030204" pitchFamily="34" charset="0"/>
                <a:cs typeface="Times New Roman" panose="02020603050405020304" pitchFamily="18" charset="0"/>
              </a:rPr>
              <a:t>Demand on the project:   </a:t>
            </a:r>
            <a:r>
              <a:rPr lang="en-US" sz="1600" dirty="0">
                <a:latin typeface="+mj-lt"/>
                <a:ea typeface="Calibri" panose="020F0502020204030204" pitchFamily="34" charset="0"/>
                <a:cs typeface="Times New Roman" panose="02020603050405020304" pitchFamily="18" charset="0"/>
              </a:rPr>
              <a:t>due to limited number of member states or </a:t>
            </a:r>
            <a:r>
              <a:rPr lang="en-US" sz="1600" dirty="0" err="1">
                <a:latin typeface="+mj-lt"/>
                <a:ea typeface="Calibri" panose="020F0502020204030204" pitchFamily="34" charset="0"/>
                <a:cs typeface="Times New Roman" panose="02020603050405020304" pitchFamily="18" charset="0"/>
              </a:rPr>
              <a:t>regiomal</a:t>
            </a:r>
            <a:r>
              <a:rPr lang="en-US" sz="1600" dirty="0">
                <a:latin typeface="+mj-lt"/>
                <a:ea typeface="Calibri" panose="020F0502020204030204" pitchFamily="34" charset="0"/>
                <a:cs typeface="Times New Roman" panose="02020603050405020304" pitchFamily="18" charset="0"/>
              </a:rPr>
              <a:t> </a:t>
            </a:r>
            <a:r>
              <a:rPr lang="en-US" sz="1600" dirty="0" err="1">
                <a:latin typeface="+mj-lt"/>
                <a:ea typeface="Calibri" panose="020F0502020204030204" pitchFamily="34" charset="0"/>
                <a:cs typeface="Times New Roman" panose="02020603050405020304" pitchFamily="18" charset="0"/>
              </a:rPr>
              <a:t>intitutions</a:t>
            </a:r>
            <a:r>
              <a:rPr lang="en-US" sz="1600" dirty="0">
                <a:latin typeface="+mj-lt"/>
                <a:ea typeface="Calibri" panose="020F0502020204030204" pitchFamily="34" charset="0"/>
                <a:cs typeface="Times New Roman" panose="02020603050405020304" pitchFamily="18" charset="0"/>
              </a:rPr>
              <a:t> in which the results of the project are piloted, there is increasing demand by AU member states and regional institutions for support to enhancing aquatic biodiversity conservation and environmental management </a:t>
            </a:r>
          </a:p>
          <a:p>
            <a:r>
              <a:rPr lang="en-US" sz="1600" dirty="0">
                <a:highlight>
                  <a:srgbClr val="FFFF00"/>
                </a:highlight>
              </a:rPr>
              <a:t>Utilizing project outcomes for policy reform in conservation of aquatic biodiversity</a:t>
            </a:r>
            <a:r>
              <a:rPr lang="en-US" sz="1600" dirty="0"/>
              <a:t>: With the finalization of various study reports, a key strategic challenge is utilization of project results for policy reform in AU member states or institutions for aquatic biodiversity conservation and environment.  Studies and expert consultative processes have been effectively leveraged upon to achieve project results. However, requests for broader stakeholders consultation were very frequent and loud</a:t>
            </a:r>
          </a:p>
          <a:p>
            <a:r>
              <a:rPr lang="en-US" sz="1600" dirty="0">
                <a:highlight>
                  <a:srgbClr val="FFFF00"/>
                </a:highlight>
              </a:rPr>
              <a:t>The project realized that concepts, such as MSP, </a:t>
            </a:r>
            <a:r>
              <a:rPr lang="en-US" sz="1600" dirty="0"/>
              <a:t>has remained an academic concept in most AU MSs and regional institutions.  The initiative on MSP is still at a rudimentary level and substantial support is needed to address technical that are constraining MSP institutionalization at national and transboundary levels</a:t>
            </a:r>
          </a:p>
          <a:p>
            <a:r>
              <a:rPr lang="en-US" sz="1600" dirty="0">
                <a:highlight>
                  <a:srgbClr val="FFFF00"/>
                </a:highlight>
              </a:rPr>
              <a:t>Also,  interventions regarding transboundary issues, management of shared ecosystems </a:t>
            </a:r>
            <a:r>
              <a:rPr lang="en-US" sz="1600" dirty="0"/>
              <a:t>requires total political commitments or consensus among participating countries</a:t>
            </a:r>
          </a:p>
          <a:p>
            <a:r>
              <a:rPr lang="en-US" sz="1600" dirty="0">
                <a:highlight>
                  <a:srgbClr val="FFFF00"/>
                </a:highlight>
              </a:rPr>
              <a:t>The issue of interagency cooperation </a:t>
            </a:r>
            <a:r>
              <a:rPr lang="en-US" sz="1600" dirty="0"/>
              <a:t>at national level is vital to successful aquatic biodiversity conservation e.g. agencies for fisheries , environment, mining, oil, gas sector, tourism sector </a:t>
            </a:r>
            <a:r>
              <a:rPr lang="en-US" sz="1600" dirty="0" err="1"/>
              <a:t>etc</a:t>
            </a:r>
            <a:endParaRPr lang="en-US" sz="1600" dirty="0"/>
          </a:p>
        </p:txBody>
      </p:sp>
    </p:spTree>
    <p:extLst>
      <p:ext uri="{BB962C8B-B14F-4D97-AF65-F5344CB8AC3E}">
        <p14:creationId xmlns:p14="http://schemas.microsoft.com/office/powerpoint/2010/main" val="156656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E33-6350-4815-8BD4-BF82310B1724}"/>
              </a:ext>
            </a:extLst>
          </p:cNvPr>
          <p:cNvSpPr>
            <a:spLocks noGrp="1"/>
          </p:cNvSpPr>
          <p:nvPr>
            <p:ph type="title"/>
          </p:nvPr>
        </p:nvSpPr>
        <p:spPr>
          <a:xfrm>
            <a:off x="1115616" y="274638"/>
            <a:ext cx="7571184" cy="457199"/>
          </a:xfrm>
        </p:spPr>
        <p:txBody>
          <a:bodyPr>
            <a:normAutofit fontScale="90000"/>
          </a:bodyPr>
          <a:lstStyle/>
          <a:p>
            <a:pPr marL="342900" lvl="0" indent="-342900">
              <a:lnSpc>
                <a:spcPct val="112000"/>
              </a:lnSpc>
              <a:spcAft>
                <a:spcPts val="0"/>
              </a:spcAft>
            </a:pPr>
            <a:br>
              <a:rPr lang="en-US" dirty="0">
                <a:latin typeface="Comic Sans MS" panose="030F0702030302020204" pitchFamily="66"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Calibri" panose="020F0502020204030204" pitchFamily="34" charset="0"/>
              </a:rPr>
              <a:t>Recommendations</a:t>
            </a:r>
            <a:br>
              <a:rPr lang="en-KE" sz="4000" dirty="0">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A62D0BF7-DF21-4FDE-8339-57D2ED1CC3D2}"/>
              </a:ext>
            </a:extLst>
          </p:cNvPr>
          <p:cNvSpPr>
            <a:spLocks noGrp="1"/>
          </p:cNvSpPr>
          <p:nvPr>
            <p:ph idx="1"/>
          </p:nvPr>
        </p:nvSpPr>
        <p:spPr>
          <a:xfrm>
            <a:off x="755575" y="980727"/>
            <a:ext cx="8208913" cy="5688633"/>
          </a:xfrm>
        </p:spPr>
        <p:txBody>
          <a:bodyPr>
            <a:normAutofit lnSpcReduction="10000"/>
          </a:bodyPr>
          <a:lstStyle/>
          <a:p>
            <a:pPr lvl="0"/>
            <a:r>
              <a:rPr lang="en-US" sz="2600" dirty="0"/>
              <a:t>To expand the project scope to cover studies and implementation of recommendations in more countries and regional institutions</a:t>
            </a:r>
            <a:endParaRPr lang="en-KE" sz="2600" dirty="0"/>
          </a:p>
          <a:p>
            <a:pPr lvl="0"/>
            <a:r>
              <a:rPr lang="en-US" sz="2600" dirty="0"/>
              <a:t>To allow more time for project implementation in order to consolidate achievements and also address gaps  or emerging issues</a:t>
            </a:r>
            <a:endParaRPr lang="en-KE" sz="2600" dirty="0"/>
          </a:p>
          <a:p>
            <a:pPr lvl="0"/>
            <a:r>
              <a:rPr lang="en-US" sz="2600" dirty="0"/>
              <a:t>To enhance political ownership through support for broader consultative processes at national and regional levels for reports that have been validated by experts</a:t>
            </a:r>
            <a:endParaRPr lang="en-KE" sz="2600" dirty="0"/>
          </a:p>
          <a:p>
            <a:pPr lvl="0"/>
            <a:r>
              <a:rPr lang="en-US" sz="2600" dirty="0"/>
              <a:t>Develop addendum to factor in budget for production and dissemination of report or publications</a:t>
            </a:r>
          </a:p>
          <a:p>
            <a:pPr lvl="0"/>
            <a:r>
              <a:rPr lang="en-US" sz="2600" dirty="0">
                <a:solidFill>
                  <a:srgbClr val="FF0000"/>
                </a:solidFill>
              </a:rPr>
              <a:t>Allow for new phase of the project to ensure comprehensive implementation for the socio-economic  benefits of the citizens of this continent</a:t>
            </a:r>
            <a:endParaRPr lang="en-KE" sz="2600" dirty="0">
              <a:solidFill>
                <a:srgbClr val="FF0000"/>
              </a:solidFill>
            </a:endParaRPr>
          </a:p>
          <a:p>
            <a:endParaRPr lang="en-KE" dirty="0"/>
          </a:p>
        </p:txBody>
      </p:sp>
    </p:spTree>
    <p:extLst>
      <p:ext uri="{BB962C8B-B14F-4D97-AF65-F5344CB8AC3E}">
        <p14:creationId xmlns:p14="http://schemas.microsoft.com/office/powerpoint/2010/main" val="975989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C8BB-28B9-460A-92AF-F4216D579595}"/>
              </a:ext>
            </a:extLst>
          </p:cNvPr>
          <p:cNvSpPr>
            <a:spLocks noGrp="1"/>
          </p:cNvSpPr>
          <p:nvPr>
            <p:ph type="title"/>
          </p:nvPr>
        </p:nvSpPr>
        <p:spPr>
          <a:xfrm>
            <a:off x="457200" y="274638"/>
            <a:ext cx="8229600" cy="562074"/>
          </a:xfrm>
        </p:spPr>
        <p:txBody>
          <a:bodyPr>
            <a:normAutofit fontScale="90000"/>
          </a:bodyPr>
          <a:lstStyle/>
          <a:p>
            <a:r>
              <a:rPr lang="en-US"/>
              <a:t>LOOKING AHEAD</a:t>
            </a:r>
            <a:endParaRPr lang="en-KE" dirty="0"/>
          </a:p>
        </p:txBody>
      </p:sp>
      <p:sp>
        <p:nvSpPr>
          <p:cNvPr id="3" name="Content Placeholder 2">
            <a:extLst>
              <a:ext uri="{FF2B5EF4-FFF2-40B4-BE49-F238E27FC236}">
                <a16:creationId xmlns:a16="http://schemas.microsoft.com/office/drawing/2014/main" id="{B29B61A4-165D-4FB3-A024-0122B6D54DBE}"/>
              </a:ext>
            </a:extLst>
          </p:cNvPr>
          <p:cNvSpPr>
            <a:spLocks noGrp="1"/>
          </p:cNvSpPr>
          <p:nvPr>
            <p:ph idx="1"/>
          </p:nvPr>
        </p:nvSpPr>
        <p:spPr>
          <a:xfrm>
            <a:off x="827584" y="1052736"/>
            <a:ext cx="8136904" cy="5400600"/>
          </a:xfrm>
        </p:spPr>
        <p:txBody>
          <a:bodyPr/>
          <a:lstStyle/>
          <a:p>
            <a:r>
              <a:rPr lang="en-US" sz="1400" dirty="0"/>
              <a:t>Enhancing capacity and mechanisms for harmonized management of shared or transboundary aquatic ecosystems and their biodiverse resources; Regional or </a:t>
            </a:r>
            <a:r>
              <a:rPr lang="en-US" sz="1400" dirty="0" err="1"/>
              <a:t>Subregional</a:t>
            </a:r>
            <a:r>
              <a:rPr lang="en-US" sz="1400" dirty="0"/>
              <a:t> level support</a:t>
            </a:r>
          </a:p>
          <a:p>
            <a:r>
              <a:rPr lang="en-US" sz="1400" dirty="0"/>
              <a:t>Increasing sustained capacity on the continent for conservation of aquatic biodiversity and ecosystems – selecting, strengthening and engaging appropriate institutions as </a:t>
            </a:r>
            <a:r>
              <a:rPr lang="en-US" sz="1400" dirty="0" err="1"/>
              <a:t>centres</a:t>
            </a:r>
            <a:r>
              <a:rPr lang="en-US" sz="1400" dirty="0"/>
              <a:t> of excellences on aquatic biodiversity and ecosystems – at least one each in the five regions of the continent. This would go a long way to sustain the project’s outcomes</a:t>
            </a:r>
          </a:p>
          <a:p>
            <a:r>
              <a:rPr lang="en-US" sz="1400" dirty="0"/>
              <a:t>Enhancing capacity and support to full functioning and operationalization of existing regional initiative, in five regions of the continent,  on transboundary arrangements for monitoring, control and surveillance systems to combat, deter, eliminate IUU, piracy and protect aquatic biodiversity</a:t>
            </a:r>
          </a:p>
          <a:p>
            <a:r>
              <a:rPr lang="en-US" sz="1400" dirty="0"/>
              <a:t>Continental awareness, sensitization and capacity on community engagement on nature-based solutions to mitigating climate change </a:t>
            </a:r>
          </a:p>
          <a:p>
            <a:r>
              <a:rPr lang="en-US" sz="1400" dirty="0"/>
              <a:t>Building  coalition on aquatic biodiversity regional value chain (e.g. coastal  finfish fisheries / shellfish fisheries – Octopus, oysters, clams ; where women dominate and mainstreaming issues of gender mainstreaming, climate change and environmental consideration </a:t>
            </a:r>
          </a:p>
          <a:p>
            <a:r>
              <a:rPr lang="en-US" sz="1400" dirty="0"/>
              <a:t>Contribute to positioning of Africa global for a on issues elated to aquatic biodiversity conservation</a:t>
            </a:r>
          </a:p>
          <a:p>
            <a:endParaRPr lang="en-US" sz="1400" dirty="0"/>
          </a:p>
          <a:p>
            <a:endParaRPr lang="en-US" sz="1400" dirty="0"/>
          </a:p>
          <a:p>
            <a:endParaRPr lang="en-US" sz="1400" dirty="0"/>
          </a:p>
          <a:p>
            <a:endParaRPr lang="en-KE" dirty="0"/>
          </a:p>
        </p:txBody>
      </p:sp>
    </p:spTree>
    <p:extLst>
      <p:ext uri="{BB962C8B-B14F-4D97-AF65-F5344CB8AC3E}">
        <p14:creationId xmlns:p14="http://schemas.microsoft.com/office/powerpoint/2010/main" val="4198240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571500" y="1214438"/>
            <a:ext cx="8358188" cy="5357812"/>
          </a:xfrm>
        </p:spPr>
        <p:txBody>
          <a:bodyPr/>
          <a:lstStyle/>
          <a:p>
            <a:pPr algn="ctr" eaLnBrk="1" hangingPunct="1">
              <a:buFontTx/>
              <a:buNone/>
            </a:pPr>
            <a:r>
              <a:rPr lang="en-GB" altLang="en-US" dirty="0"/>
              <a:t>THANK YOU</a:t>
            </a:r>
          </a:p>
          <a:p>
            <a:pPr algn="ctr" eaLnBrk="1" hangingPunct="1">
              <a:buFontTx/>
              <a:buNone/>
            </a:pPr>
            <a:endParaRPr lang="en-GB" altLang="en-US" dirty="0"/>
          </a:p>
          <a:p>
            <a:pPr algn="ctr" eaLnBrk="1" hangingPunct="1">
              <a:buFontTx/>
              <a:buNone/>
            </a:pPr>
            <a:endParaRPr lang="en-GB" altLang="en-US" dirty="0"/>
          </a:p>
        </p:txBody>
      </p:sp>
      <p:pic>
        <p:nvPicPr>
          <p:cNvPr id="59395" name="Picture 7" descr="IBAR offic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634808"/>
            <a:ext cx="5596747" cy="3794441"/>
          </a:xfrm>
          <a:prstGeom prst="rect">
            <a:avLst/>
          </a:prstGeom>
          <a:noFill/>
          <a:ln w="38100">
            <a:solidFill>
              <a:srgbClr val="339966"/>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04800" y="5619824"/>
            <a:ext cx="8196262" cy="1143000"/>
          </a:xfrm>
          <a:prstGeom prst="rect">
            <a:avLst/>
          </a:prstGeom>
          <a:noFill/>
          <a:ln w="9525">
            <a:noFill/>
            <a:miter lim="800000"/>
            <a:headEnd/>
            <a:tailEnd/>
          </a:ln>
        </p:spPr>
        <p:txBody>
          <a:bodyPr/>
          <a:lstStyle/>
          <a:p>
            <a:pPr algn="ctr" fontAlgn="base">
              <a:spcBef>
                <a:spcPct val="0"/>
              </a:spcBef>
              <a:spcAft>
                <a:spcPct val="0"/>
              </a:spcAft>
              <a:defRPr/>
            </a:pPr>
            <a:r>
              <a:rPr lang="en-US" sz="2000" b="1" kern="0" dirty="0">
                <a:solidFill>
                  <a:srgbClr val="000000"/>
                </a:solidFill>
                <a:latin typeface="Gill Sans MT" pitchFamily="34" charset="0"/>
              </a:rPr>
              <a:t>Providing Leadership in the Development of Animal Resources for Africa</a:t>
            </a:r>
          </a:p>
          <a:p>
            <a:pPr algn="ctr" fontAlgn="base">
              <a:spcBef>
                <a:spcPct val="0"/>
              </a:spcBef>
              <a:spcAft>
                <a:spcPct val="0"/>
              </a:spcAft>
              <a:defRPr/>
            </a:pPr>
            <a:endParaRPr lang="en-US" sz="2000" b="1" kern="0" dirty="0">
              <a:solidFill>
                <a:srgbClr val="A28B59"/>
              </a:solidFill>
              <a:latin typeface="Gill Sans MT" pitchFamily="34" charset="0"/>
            </a:endParaRPr>
          </a:p>
        </p:txBody>
      </p:sp>
    </p:spTree>
    <p:extLst>
      <p:ext uri="{BB962C8B-B14F-4D97-AF65-F5344CB8AC3E}">
        <p14:creationId xmlns:p14="http://schemas.microsoft.com/office/powerpoint/2010/main" val="369932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BCDADAEF99CB4B95BA1CB990D385F3" ma:contentTypeVersion="10" ma:contentTypeDescription="Create a new document." ma:contentTypeScope="" ma:versionID="64993bf965abf7bebdec9bd49c28fa12">
  <xsd:schema xmlns:xsd="http://www.w3.org/2001/XMLSchema" xmlns:xs="http://www.w3.org/2001/XMLSchema" xmlns:p="http://schemas.microsoft.com/office/2006/metadata/properties" xmlns:ns3="0634901d-4d6f-4e0e-afc1-0ef93d2d67df" targetNamespace="http://schemas.microsoft.com/office/2006/metadata/properties" ma:root="true" ma:fieldsID="79c0d51f9503b63aa422a28991d0b147" ns3:_="">
    <xsd:import namespace="0634901d-4d6f-4e0e-afc1-0ef93d2d67d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4901d-4d6f-4e0e-afc1-0ef93d2d6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123075-2C3C-4679-A6BB-4FB407A5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4901d-4d6f-4e0e-afc1-0ef93d2d6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3D403A-E839-4624-BA8A-0425394F25C9}">
  <ds:schemaRefs>
    <ds:schemaRef ds:uri="http://schemas.microsoft.com/sharepoint/v3/contenttype/forms"/>
  </ds:schemaRefs>
</ds:datastoreItem>
</file>

<file path=customXml/itemProps3.xml><?xml version="1.0" encoding="utf-8"?>
<ds:datastoreItem xmlns:ds="http://schemas.openxmlformats.org/officeDocument/2006/customXml" ds:itemID="{0D165C53-774F-41AC-8E85-B132396169DB}">
  <ds:schemaRefs>
    <ds:schemaRef ds:uri="http://schemas.microsoft.com/office/2006/documentManagement/types"/>
    <ds:schemaRef ds:uri="http://www.w3.org/XML/1998/namespace"/>
    <ds:schemaRef ds:uri="0634901d-4d6f-4e0e-afc1-0ef93d2d67df"/>
    <ds:schemaRef ds:uri="http://purl.org/dc/dcmitype/"/>
    <ds:schemaRef ds:uri="http://schemas.openxmlformats.org/package/2006/metadata/core-properties"/>
    <ds:schemaRef ds:uri="http://schemas.microsoft.com/office/2006/metadata/properties"/>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3rd  Live2Africa TC AND SC Meetings Presentation Template</Template>
  <TotalTime>7029</TotalTime>
  <Words>3852</Words>
  <Application>Microsoft Office PowerPoint</Application>
  <PresentationFormat>On-screen Show (4:3)</PresentationFormat>
  <Paragraphs>517</Paragraphs>
  <Slides>29</Slides>
  <Notes>1</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43" baseType="lpstr">
      <vt:lpstr>Arial</vt:lpstr>
      <vt:lpstr>Book Antiqua</vt:lpstr>
      <vt:lpstr>Calibri</vt:lpstr>
      <vt:lpstr>Comic Sans MS</vt:lpstr>
      <vt:lpstr>Gill Sans MT</vt:lpstr>
      <vt:lpstr>Noto Sans Symbols</vt:lpstr>
      <vt:lpstr>Segoe UI Semibold</vt:lpstr>
      <vt:lpstr>Tahoma</vt:lpstr>
      <vt:lpstr>Times</vt:lpstr>
      <vt:lpstr>Times New Roman</vt:lpstr>
      <vt:lpstr>Wingdings</vt:lpstr>
      <vt:lpstr>Office Theme</vt:lpstr>
      <vt:lpstr>AU-IBAR</vt:lpstr>
      <vt:lpstr>Microsoft PowerPoint 97-2003 Presentation</vt:lpstr>
      <vt:lpstr>CONSERVING AQUATIC BIODIVERSITY IN AFRICAN BLUE ECONOMY </vt:lpstr>
      <vt:lpstr>PowerPoint Presentation</vt:lpstr>
      <vt:lpstr>2023 Workplan  Driving implementation of Project’s Strategic Objectives </vt:lpstr>
      <vt:lpstr>SO1: Ratify and/or Align relevant international/regional instruments related to blue economy themes (with specific reference to conserving biodiversity)– </vt:lpstr>
      <vt:lpstr>SO1: Ratify and/or Align relevant international/regional instruments related to blue economy themes (with specific reference to conserving biodiversity)– </vt:lpstr>
      <vt:lpstr>SO1: Ratify and/or Align relevant international/regional instruments related to blue economy themes (with specific reference to conserving biodiversity)– </vt:lpstr>
      <vt:lpstr>SO1: Ratify and/or Align relevant international/regional instruments related to blue economy themes (with specific reference to conserving biodiversity)– </vt:lpstr>
      <vt:lpstr>SO1: Ratify and/or Align relevant international/regional instruments related to blue economy themes (with specific reference to conserving biodiversity)–Cont’d</vt:lpstr>
      <vt:lpstr>SO1: Ratify and/or Align relevant international/regional instruments related to blue economy themes (with specific reference to conserving biodiversity)–Cont’d</vt:lpstr>
      <vt:lpstr>SO2: Optimizing conservation and sustainable biodiversity while minimizing conflicts among users of  blue economy resources.– </vt:lpstr>
      <vt:lpstr>SO2: Optimizing conservation and sustainable biodiversity while minimizing conflicts among users of  blue economy resources</vt:lpstr>
      <vt:lpstr>SO2: Optimizing conservation and sustainable biodiversity while minimizing conflicts among users of  blue economy resources.– </vt:lpstr>
      <vt:lpstr>SO2: Optimizing conservation and sustainable biodiversity while minimizing conflicts among users of  blue economy resources.– </vt:lpstr>
      <vt:lpstr>SO2: Optimizing conservation and sustainable biodiversity while minimizing conflicts among users of  blue economy resources.– </vt:lpstr>
      <vt:lpstr>SO2: Optimizing conservation and sustainable biodiversity while minimizing conflicts among users of  blue economy resources.– </vt:lpstr>
      <vt:lpstr> SO2: Optimizing conservation and sustainable biodiversity while minimizing conflicts among users of  blue economy resources.–  </vt:lpstr>
      <vt:lpstr> SO2: Optimizing conservation and sustainable biodiversity while minimizing conflicts among users of  blue economy resources.–  </vt:lpstr>
      <vt:lpstr> SO2: Optimizing conservation and sustainable biodiversity while minimizing conflicts among users of  blue economy resources.–  </vt:lpstr>
      <vt:lpstr>SO3.   Strengthening measures for mitigating the negative impacts of coastal and marine tourism, oil, gas, deep sea mining and climate change on aquatic biodiversity and environment</vt:lpstr>
      <vt:lpstr>SO3.   Strengthening measures for mitigating the negative impacts of coastal and marine tourism, oil, gas, deep sea mining and climate change on aquatic biodiversity and environment</vt:lpstr>
      <vt:lpstr>SO3.   Strengthening measures for mitigating the negative impacts of coastal and marine tourism, oil, gas, deep sea mining and climate change on aquatic biodiversity and environment</vt:lpstr>
      <vt:lpstr>SO4.  Strengthening gender inclusivity in aquatic biodiversity conservation and environmental management – </vt:lpstr>
      <vt:lpstr>SO4.  Strengthening gender inclusivity in aquatic biodiversity conservation and environmental management – USD 60000 – cont 1. </vt:lpstr>
      <vt:lpstr>SO4.  Strengthening gender inclusivity in aquatic biodiversity conservation and environmental management – USD 60000 – cont 1. </vt:lpstr>
      <vt:lpstr> Challenges and Emerging Issues  </vt:lpstr>
      <vt:lpstr>Challenges and Emerging Issues Cont’d</vt:lpstr>
      <vt:lpstr> Recommendations </vt:lpstr>
      <vt:lpstr>LOOKING AHEAD</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Kennedy Oroko</dc:creator>
  <cp:lastModifiedBy>Mohamed Seisay</cp:lastModifiedBy>
  <cp:revision>602</cp:revision>
  <dcterms:created xsi:type="dcterms:W3CDTF">2021-05-31T04:20:25Z</dcterms:created>
  <dcterms:modified xsi:type="dcterms:W3CDTF">2024-10-03T12:58:30Z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0x010100DDBCDADAEF99CB4B95BA1CB990D385F3</vt:lpwstr>
  </property>
</Properties>
</file>