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14"/>
  </p:notesMasterIdLst>
  <p:sldIdLst>
    <p:sldId id="263" r:id="rId3"/>
    <p:sldId id="444" r:id="rId4"/>
    <p:sldId id="482" r:id="rId5"/>
    <p:sldId id="478" r:id="rId6"/>
    <p:sldId id="479" r:id="rId7"/>
    <p:sldId id="480" r:id="rId8"/>
    <p:sldId id="481" r:id="rId9"/>
    <p:sldId id="483" r:id="rId10"/>
    <p:sldId id="484" r:id="rId11"/>
    <p:sldId id="485" r:id="rId12"/>
    <p:sldId id="270" r:id="rId13"/>
  </p:sldIdLst>
  <p:sldSz cx="12192000" cy="6858000"/>
  <p:notesSz cx="6858000" cy="9144000"/>
  <p:defaultTextStyle>
    <a:defPPr>
      <a:defRPr lang="en-K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el Mokenye" initials="JM" lastIdx="1" clrIdx="0">
    <p:extLst>
      <p:ext uri="{19B8F6BF-5375-455C-9EA6-DF929625EA0E}">
        <p15:presenceInfo xmlns:p15="http://schemas.microsoft.com/office/powerpoint/2012/main" userId="S-1-5-21-1690242174-1179159765-690087198-276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AABB19-0495-4D88-AB0B-18ED80D50361}" type="datetimeFigureOut">
              <a:rPr lang="en-KE" smtClean="0"/>
              <a:t>19/09/2024</a:t>
            </a:fld>
            <a:endParaRPr lang="en-K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K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AFD5A4-E3A4-4B3C-9F37-EC1709312B65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296134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09" indent="-2857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937" indent="-22858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112" indent="-22858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287" indent="-22858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461" indent="-22858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635" indent="-22858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8810" indent="-22858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5985" indent="-22858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BBD689-0537-449D-A24C-7F0D0C682F1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910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725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368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0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942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543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439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361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198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133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805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224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AU\Resources\Graphics\Logo\AU Logo_JPE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1" y="285751"/>
            <a:ext cx="1068916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238751" y="6286501"/>
            <a:ext cx="2000249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srgbClr val="007C30"/>
                </a:solidFill>
                <a:latin typeface="Gill Sans MT" pitchFamily="34" charset="0"/>
              </a:rPr>
              <a:t>www.au-ibar.org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ill Sans MT" pitchFamily="34" charset="0"/>
              </a:defRPr>
            </a:lvl1pPr>
            <a:lvl2pPr>
              <a:defRPr>
                <a:latin typeface="Gill Sans MT" pitchFamily="34" charset="0"/>
              </a:defRPr>
            </a:lvl2pPr>
            <a:lvl3pPr>
              <a:defRPr>
                <a:latin typeface="Gill Sans MT" pitchFamily="34" charset="0"/>
              </a:defRPr>
            </a:lvl3pPr>
            <a:lvl4pPr>
              <a:defRPr>
                <a:latin typeface="Gill Sans MT" pitchFamily="34" charset="0"/>
              </a:defRPr>
            </a:lvl4pPr>
            <a:lvl5pPr>
              <a:defRPr>
                <a:latin typeface="Gill Sans MT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424589" y="304800"/>
            <a:ext cx="10291200" cy="609600"/>
          </a:xfrm>
        </p:spPr>
        <p:txBody>
          <a:bodyPr/>
          <a:lstStyle>
            <a:lvl1pPr>
              <a:defRPr>
                <a:latin typeface="Gill Sans M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976A2-AA7A-4A9C-B4D9-45407AF266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4479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9/19/2024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7558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9/19/2024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6308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9/19/2024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04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9/19/2024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5514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9/19/2024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0574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9/19/2024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053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9/19/2024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6658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9/19/2024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8086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9/19/2024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4034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9/19/2024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2830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9/19/2024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730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0FDAC-5FF9-40E8-8507-E4B661B0DB3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27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9/19/2024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248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990601"/>
            <a:ext cx="8229600" cy="811098"/>
          </a:xfrm>
        </p:spPr>
        <p:txBody>
          <a:bodyPr>
            <a:normAutofit fontScale="90000"/>
          </a:bodyPr>
          <a:lstStyle/>
          <a:p>
            <a:br>
              <a:rPr lang="en-US" sz="1800" b="1" dirty="0">
                <a:solidFill>
                  <a:srgbClr val="336600"/>
                </a:solidFill>
                <a:latin typeface="Bookman Old Style" panose="02050604050505020204" pitchFamily="18" charset="0"/>
              </a:rPr>
            </a:br>
            <a:br>
              <a:rPr lang="en-US" sz="1800" b="1" dirty="0">
                <a:solidFill>
                  <a:srgbClr val="336600"/>
                </a:solidFill>
                <a:latin typeface="Bookman Old Style" panose="02050604050505020204" pitchFamily="18" charset="0"/>
              </a:rPr>
            </a:br>
            <a:endParaRPr lang="en-US" sz="1800" b="1" dirty="0">
              <a:solidFill>
                <a:srgbClr val="3366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0919" y="1115877"/>
            <a:ext cx="10766610" cy="3466633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</a:rPr>
              <a:t>OVERVIEW</a:t>
            </a:r>
          </a:p>
          <a:p>
            <a:r>
              <a:rPr lang="en-US" sz="2800" b="1" dirty="0">
                <a:solidFill>
                  <a:srgbClr val="336600"/>
                </a:solidFill>
                <a:latin typeface="Bookman Old Style" panose="02050604050505020204" pitchFamily="18" charset="0"/>
              </a:rPr>
              <a:t>Recommendations from the 2</a:t>
            </a:r>
            <a:r>
              <a:rPr lang="en-US" sz="2800" b="1" baseline="30000" dirty="0">
                <a:solidFill>
                  <a:srgbClr val="336600"/>
                </a:solidFill>
                <a:latin typeface="Bookman Old Style" panose="02050604050505020204" pitchFamily="18" charset="0"/>
              </a:rPr>
              <a:t>nd</a:t>
            </a:r>
            <a:r>
              <a:rPr lang="en-US" sz="2800" b="1" dirty="0">
                <a:solidFill>
                  <a:srgbClr val="336600"/>
                </a:solidFill>
                <a:latin typeface="Bookman Old Style" panose="02050604050505020204" pitchFamily="18" charset="0"/>
              </a:rPr>
              <a:t> PSC and Status of Implementation.</a:t>
            </a:r>
          </a:p>
          <a:p>
            <a:endParaRPr lang="en-US" sz="2800" b="1" dirty="0">
              <a:solidFill>
                <a:srgbClr val="336600"/>
              </a:solidFill>
              <a:latin typeface="Bookman Old Style" panose="02050604050505020204" pitchFamily="18" charset="0"/>
            </a:endParaRPr>
          </a:p>
          <a:p>
            <a:r>
              <a:rPr lang="en-US" sz="28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At the 3</a:t>
            </a:r>
            <a:r>
              <a:rPr lang="en-US" sz="2800" b="1" baseline="30000" dirty="0">
                <a:solidFill>
                  <a:srgbClr val="0070C0"/>
                </a:solidFill>
                <a:latin typeface="Bookman Old Style" panose="02050604050505020204" pitchFamily="18" charset="0"/>
              </a:rPr>
              <a:t>rd</a:t>
            </a:r>
            <a:r>
              <a:rPr lang="en-US" sz="28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 PSC of the Aquatic Biodiversity Conservation Project, </a:t>
            </a:r>
          </a:p>
          <a:p>
            <a:r>
              <a:rPr lang="en-US" sz="28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9</a:t>
            </a:r>
            <a:r>
              <a:rPr lang="en-US" sz="2800" b="1" baseline="30000" dirty="0">
                <a:solidFill>
                  <a:srgbClr val="0070C0"/>
                </a:solidFill>
                <a:latin typeface="Bookman Old Style" panose="02050604050505020204" pitchFamily="18" charset="0"/>
              </a:rPr>
              <a:t>th</a:t>
            </a:r>
            <a:r>
              <a:rPr lang="en-US" sz="28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 October, 2024.</a:t>
            </a:r>
          </a:p>
          <a:p>
            <a:endParaRPr lang="en-US" sz="1400" b="1" i="1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</a:rPr>
              <a:t>BY: Joel Mokenye</a:t>
            </a:r>
            <a:endParaRPr lang="en-US" sz="1400" b="1" dirty="0">
              <a:solidFill>
                <a:schemeClr val="accent6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endParaRPr lang="en-US" sz="2000" b="1" dirty="0">
              <a:solidFill>
                <a:schemeClr val="accent6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endParaRPr lang="en-US" sz="2600" b="1" dirty="0">
              <a:latin typeface="Bookman Old Style" panose="02050604050505020204" pitchFamily="18" charset="0"/>
            </a:endParaRPr>
          </a:p>
          <a:p>
            <a:endParaRPr lang="en-US" sz="2600" b="1" dirty="0">
              <a:latin typeface="Bookman Old Style" panose="02050604050505020204" pitchFamily="18" charset="0"/>
            </a:endParaRPr>
          </a:p>
          <a:p>
            <a:endParaRPr lang="en-US" sz="2000" dirty="0">
              <a:latin typeface="Bookman Old Style" panose="02050604050505020204" pitchFamily="18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667" y="4729675"/>
            <a:ext cx="1253066" cy="1694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868" y="4772561"/>
            <a:ext cx="1210733" cy="1643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4327" y="4772561"/>
            <a:ext cx="1210734" cy="1661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100" y="4729675"/>
            <a:ext cx="1295401" cy="17150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44679"/>
            <a:ext cx="3581400" cy="8348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827" y="136668"/>
            <a:ext cx="2667000" cy="8110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263" y="44679"/>
            <a:ext cx="838200" cy="84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737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C7327-7F7A-4F79-B4F4-2A6254AA2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1582400" cy="914400"/>
          </a:xfrm>
          <a:solidFill>
            <a:srgbClr val="00B050"/>
          </a:solidFill>
        </p:spPr>
        <p:txBody>
          <a:bodyPr>
            <a:no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Gill Sans MT" panose="020B0502020104020203" pitchFamily="34" charset="0"/>
              </a:rPr>
              <a:t>About the 2</a:t>
            </a:r>
            <a:r>
              <a:rPr lang="en-US" sz="5400" baseline="30000" dirty="0">
                <a:solidFill>
                  <a:schemeClr val="bg1"/>
                </a:solidFill>
                <a:latin typeface="Gill Sans MT" panose="020B0502020104020203" pitchFamily="34" charset="0"/>
              </a:rPr>
              <a:t>nd</a:t>
            </a:r>
            <a:r>
              <a:rPr lang="en-US" sz="5400" dirty="0">
                <a:solidFill>
                  <a:schemeClr val="bg1"/>
                </a:solidFill>
                <a:latin typeface="Gill Sans MT" panose="020B0502020104020203" pitchFamily="34" charset="0"/>
              </a:rPr>
              <a:t> PSC</a:t>
            </a:r>
            <a:endParaRPr lang="en-KE" sz="54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B9507D-9BEF-465D-8922-AB564994BF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8749" y="1498600"/>
            <a:ext cx="8497611" cy="362373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16D8F65-C3CD-4C07-B7AA-0E819F30FC15}"/>
              </a:ext>
            </a:extLst>
          </p:cNvPr>
          <p:cNvSpPr/>
          <p:nvPr/>
        </p:nvSpPr>
        <p:spPr>
          <a:xfrm>
            <a:off x="3219554" y="5122333"/>
            <a:ext cx="6096000" cy="6893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2000"/>
              </a:lnSpc>
              <a:spcAft>
                <a:spcPts val="0"/>
              </a:spcAft>
            </a:pPr>
            <a:r>
              <a:rPr lang="en-US" b="1" dirty="0">
                <a:latin typeface="Gill Sans MT" panose="020B0502020104020203" pitchFamily="34" charset="0"/>
              </a:rPr>
              <a:t>15</a:t>
            </a:r>
            <a:r>
              <a:rPr lang="en-US" b="1" baseline="30000" dirty="0">
                <a:latin typeface="Gill Sans MT" panose="020B0502020104020203" pitchFamily="34" charset="0"/>
              </a:rPr>
              <a:t>TH</a:t>
            </a:r>
            <a:r>
              <a:rPr lang="en-US" b="1" dirty="0">
                <a:latin typeface="Gill Sans MT" panose="020B0502020104020203" pitchFamily="34" charset="0"/>
              </a:rPr>
              <a:t> SEPTEMBER, 2023 </a:t>
            </a:r>
            <a:endParaRPr lang="en-KE" sz="2000" dirty="0">
              <a:latin typeface="Gill Sans MT" panose="020B0502020104020203" pitchFamily="34" charset="0"/>
              <a:ea typeface="Times New Roman" panose="02020603050405020304" pitchFamily="18" charset="0"/>
            </a:endParaRPr>
          </a:p>
          <a:p>
            <a:pPr algn="ctr">
              <a:lnSpc>
                <a:spcPct val="112000"/>
              </a:lnSpc>
              <a:spcAft>
                <a:spcPts val="0"/>
              </a:spcAft>
            </a:pPr>
            <a:r>
              <a:rPr lang="en-US" b="1" dirty="0">
                <a:latin typeface="Gill Sans MT" panose="020B0502020104020203" pitchFamily="34" charset="0"/>
              </a:rPr>
              <a:t>NAIVASHA, KENYA </a:t>
            </a:r>
            <a:endParaRPr lang="en-KE" sz="2000" dirty="0">
              <a:effectLst/>
              <a:latin typeface="Gill Sans MT" panose="020B0502020104020203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CAE115-61E6-4E00-B7A2-5C0970C10BF2}"/>
              </a:ext>
            </a:extLst>
          </p:cNvPr>
          <p:cNvSpPr txBox="1"/>
          <p:nvPr/>
        </p:nvSpPr>
        <p:spPr>
          <a:xfrm>
            <a:off x="1913467" y="5811689"/>
            <a:ext cx="102192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rgbClr val="0070C0"/>
                </a:solidFill>
                <a:latin typeface="Gill Sans MT" panose="020B0502020104020203" pitchFamily="34" charset="0"/>
              </a:rPr>
              <a:t>AIM</a:t>
            </a:r>
            <a:r>
              <a:rPr lang="en-US" dirty="0">
                <a:solidFill>
                  <a:srgbClr val="0070C0"/>
                </a:solidFill>
                <a:latin typeface="Gill Sans MT" panose="020B0502020104020203" pitchFamily="34" charset="0"/>
              </a:rPr>
              <a:t>: Acquaint the membership on the progress of implementation, cardinal achievements and emerging issues or challenges since the first PSC, and to seek policy and strategic guidance from the PSC members.  </a:t>
            </a:r>
            <a:endParaRPr lang="en-KE" dirty="0">
              <a:solidFill>
                <a:srgbClr val="0070C0"/>
              </a:solidFill>
              <a:latin typeface="Gill Sans MT" panose="020B0502020104020203" pitchFamily="34" charset="0"/>
            </a:endParaRPr>
          </a:p>
          <a:p>
            <a:pPr algn="just"/>
            <a:endParaRPr lang="en-KE" dirty="0">
              <a:solidFill>
                <a:srgbClr val="0070C0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159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3394F-4C8F-4F11-B674-A33E22348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6" y="0"/>
            <a:ext cx="11091334" cy="922867"/>
          </a:xfrm>
          <a:solidFill>
            <a:srgbClr val="00B050"/>
          </a:solidFill>
        </p:spPr>
        <p:txBody>
          <a:bodyPr>
            <a:noAutofit/>
          </a:bodyPr>
          <a:lstStyle/>
          <a:p>
            <a:pPr algn="just"/>
            <a:br>
              <a:rPr lang="en-US" sz="3500" b="1" dirty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en-US" sz="3500" b="1" dirty="0">
                <a:solidFill>
                  <a:schemeClr val="bg1"/>
                </a:solidFill>
                <a:latin typeface="Gill Sans MT" panose="020B0502020104020203" pitchFamily="34" charset="0"/>
              </a:rPr>
              <a:t>The following milestones were achieved at 2</a:t>
            </a:r>
            <a:r>
              <a:rPr lang="en-US" sz="3500" b="1" baseline="30000" dirty="0">
                <a:solidFill>
                  <a:schemeClr val="bg1"/>
                </a:solidFill>
                <a:latin typeface="Gill Sans MT" panose="020B0502020104020203" pitchFamily="34" charset="0"/>
              </a:rPr>
              <a:t>nd</a:t>
            </a:r>
            <a:r>
              <a:rPr lang="en-US" sz="3500" b="1" dirty="0">
                <a:solidFill>
                  <a:schemeClr val="bg1"/>
                </a:solidFill>
                <a:latin typeface="Gill Sans MT" panose="020B0502020104020203" pitchFamily="34" charset="0"/>
              </a:rPr>
              <a:t> PSC:</a:t>
            </a:r>
            <a:br>
              <a:rPr lang="en-KE" sz="3500" b="1" dirty="0">
                <a:solidFill>
                  <a:schemeClr val="bg1"/>
                </a:solidFill>
                <a:latin typeface="Gill Sans MT" panose="020B0502020104020203" pitchFamily="34" charset="0"/>
              </a:rPr>
            </a:br>
            <a:endParaRPr lang="en-KE" sz="35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F4FA0-FCD8-4400-B3D2-E263038F3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0665" y="1058333"/>
            <a:ext cx="11023601" cy="5418667"/>
          </a:xfrm>
        </p:spPr>
        <p:txBody>
          <a:bodyPr>
            <a:normAutofit fontScale="92500" lnSpcReduction="10000"/>
          </a:bodyPr>
          <a:lstStyle/>
          <a:p>
            <a:pPr lvl="0" algn="just" fontAlgn="base"/>
            <a:r>
              <a:rPr lang="en-US" dirty="0">
                <a:latin typeface="Gill Sans MT" panose="020B0502020104020203" pitchFamily="34" charset="0"/>
              </a:rPr>
              <a:t>The PSC members were adequately briefed on progress of implementation of the 2022 – 2023 project work plan and emerging issues;</a:t>
            </a:r>
            <a:endParaRPr lang="en-KE" dirty="0">
              <a:latin typeface="Gill Sans MT" panose="020B0502020104020203" pitchFamily="34" charset="0"/>
            </a:endParaRPr>
          </a:p>
          <a:p>
            <a:pPr lvl="0" algn="just" fontAlgn="base"/>
            <a:r>
              <a:rPr lang="en-US" dirty="0">
                <a:latin typeface="Gill Sans MT" panose="020B0502020104020203" pitchFamily="34" charset="0"/>
              </a:rPr>
              <a:t>The 2023 – 2024 project work plan activities was shared with the PSC members;</a:t>
            </a:r>
            <a:endParaRPr lang="en-KE" dirty="0">
              <a:latin typeface="Gill Sans MT" panose="020B0502020104020203" pitchFamily="34" charset="0"/>
            </a:endParaRPr>
          </a:p>
          <a:p>
            <a:pPr lvl="0" algn="just" fontAlgn="base"/>
            <a:r>
              <a:rPr lang="en-US" dirty="0">
                <a:latin typeface="Gill Sans MT" panose="020B0502020104020203" pitchFamily="34" charset="0"/>
              </a:rPr>
              <a:t>Recommendations from the 2nd Project Technical Committee (PTC) meeting were reviewed and adopted by the PSC;</a:t>
            </a:r>
            <a:endParaRPr lang="en-KE" dirty="0">
              <a:latin typeface="Gill Sans MT" panose="020B0502020104020203" pitchFamily="34" charset="0"/>
            </a:endParaRPr>
          </a:p>
          <a:p>
            <a:pPr lvl="0" algn="just" fontAlgn="base"/>
            <a:r>
              <a:rPr lang="en-US" dirty="0">
                <a:latin typeface="Gill Sans MT" panose="020B0502020104020203" pitchFamily="34" charset="0"/>
              </a:rPr>
              <a:t>The PSC members were made aware of strategic collaborations and partnerships formed in the implementation of the Project;</a:t>
            </a:r>
            <a:endParaRPr lang="en-KE" dirty="0">
              <a:latin typeface="Gill Sans MT" panose="020B0502020104020203" pitchFamily="34" charset="0"/>
            </a:endParaRPr>
          </a:p>
          <a:p>
            <a:pPr lvl="0" algn="just" fontAlgn="base"/>
            <a:r>
              <a:rPr lang="en-US" dirty="0">
                <a:latin typeface="Gill Sans MT" panose="020B0502020104020203" pitchFamily="34" charset="0"/>
              </a:rPr>
              <a:t>Recommendations on the strategic direction of the Project’s implementation were developed.</a:t>
            </a:r>
            <a:endParaRPr lang="en-KE" dirty="0">
              <a:latin typeface="Gill Sans MT" panose="020B0502020104020203" pitchFamily="34" charset="0"/>
            </a:endParaRPr>
          </a:p>
          <a:p>
            <a:endParaRPr lang="en-KE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733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EFF776-C2ED-4EC9-B843-EDB988A000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5266" y="2302934"/>
            <a:ext cx="11116734" cy="204258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336600"/>
                </a:solidFill>
                <a:latin typeface="Gill Sans MT" panose="020B0502020104020203" pitchFamily="34" charset="0"/>
              </a:rPr>
              <a:t>Recommendations from the 2</a:t>
            </a:r>
            <a:r>
              <a:rPr lang="en-US" b="1" baseline="30000" dirty="0">
                <a:solidFill>
                  <a:srgbClr val="336600"/>
                </a:solidFill>
                <a:latin typeface="Gill Sans MT" panose="020B0502020104020203" pitchFamily="34" charset="0"/>
              </a:rPr>
              <a:t>nd</a:t>
            </a:r>
            <a:r>
              <a:rPr lang="en-US" b="1" dirty="0">
                <a:solidFill>
                  <a:srgbClr val="336600"/>
                </a:solidFill>
                <a:latin typeface="Gill Sans MT" panose="020B0502020104020203" pitchFamily="34" charset="0"/>
              </a:rPr>
              <a:t> PSC and Status of Implementation.</a:t>
            </a:r>
            <a:br>
              <a:rPr lang="en-US" b="1" dirty="0">
                <a:solidFill>
                  <a:srgbClr val="336600"/>
                </a:solidFill>
                <a:latin typeface="Gill Sans MT" panose="020B0502020104020203" pitchFamily="34" charset="0"/>
              </a:rPr>
            </a:br>
            <a:endParaRPr lang="en-KE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744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07A987B-DC7A-4067-9C2D-17DF12826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89" y="1007534"/>
            <a:ext cx="11040478" cy="5266266"/>
          </a:xfrm>
        </p:spPr>
        <p:txBody>
          <a:bodyPr/>
          <a:lstStyle/>
          <a:p>
            <a:pPr algn="just"/>
            <a:r>
              <a:rPr lang="en-US" dirty="0"/>
              <a:t>The workplan was developed, with activities and budget. </a:t>
            </a:r>
          </a:p>
          <a:p>
            <a:pPr algn="just"/>
            <a:r>
              <a:rPr lang="en-US" dirty="0"/>
              <a:t>A narrative was also developed to accompany the request for no-cost extension. </a:t>
            </a:r>
          </a:p>
          <a:p>
            <a:pPr algn="just"/>
            <a:r>
              <a:rPr lang="en-US" dirty="0"/>
              <a:t>Approval was given for 14 months by SIDA, effective 15</a:t>
            </a:r>
            <a:r>
              <a:rPr lang="en-US" baseline="30000" dirty="0"/>
              <a:t>th</a:t>
            </a:r>
            <a:r>
              <a:rPr lang="en-US" dirty="0"/>
              <a:t> October 2024 to 14</a:t>
            </a:r>
            <a:r>
              <a:rPr lang="en-US" baseline="30000" dirty="0"/>
              <a:t>th</a:t>
            </a:r>
            <a:r>
              <a:rPr lang="en-US" dirty="0"/>
              <a:t> Dec, 2025</a:t>
            </a:r>
            <a:endParaRPr lang="en-K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AE73ABA-1A29-4578-B753-23B5FDB3D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589" y="93134"/>
            <a:ext cx="10699678" cy="795866"/>
          </a:xfrm>
        </p:spPr>
        <p:txBody>
          <a:bodyPr>
            <a:noAutofit/>
          </a:bodyPr>
          <a:lstStyle/>
          <a:p>
            <a:br>
              <a:rPr lang="en-US" sz="2400" b="1" dirty="0"/>
            </a:br>
            <a:r>
              <a:rPr lang="en-US" sz="2400" b="1" dirty="0"/>
              <a:t>1. </a:t>
            </a:r>
            <a:r>
              <a:rPr lang="en-KE" sz="2400" b="1" dirty="0"/>
              <a:t>No-cost-extension requested by the PTC should be accompanied by a narrative, budget and workplan for consideration by SIDA.</a:t>
            </a:r>
            <a:br>
              <a:rPr lang="en-KE" sz="2400" b="1" dirty="0"/>
            </a:br>
            <a:endParaRPr lang="en-KE" sz="2400" b="1" dirty="0"/>
          </a:p>
        </p:txBody>
      </p:sp>
    </p:spTree>
    <p:extLst>
      <p:ext uri="{BB962C8B-B14F-4D97-AF65-F5344CB8AC3E}">
        <p14:creationId xmlns:p14="http://schemas.microsoft.com/office/powerpoint/2010/main" val="1047058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4E986E-39F0-43E0-BE96-858DDA8DA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32" y="0"/>
            <a:ext cx="11108267" cy="905933"/>
          </a:xfrm>
        </p:spPr>
        <p:txBody>
          <a:bodyPr>
            <a:noAutofit/>
          </a:bodyPr>
          <a:lstStyle/>
          <a:p>
            <a:br>
              <a:rPr lang="en-US" sz="3600" b="1" dirty="0">
                <a:latin typeface="Gill Sans MT" panose="020B0502020104020203" pitchFamily="34" charset="0"/>
              </a:rPr>
            </a:br>
            <a:r>
              <a:rPr lang="en-US" sz="3600" b="1" dirty="0">
                <a:latin typeface="Gill Sans MT" panose="020B0502020104020203" pitchFamily="34" charset="0"/>
              </a:rPr>
              <a:t>2. </a:t>
            </a:r>
            <a:r>
              <a:rPr lang="en-KE" sz="3600" b="1" dirty="0">
                <a:latin typeface="Gill Sans MT" panose="020B0502020104020203" pitchFamily="34" charset="0"/>
              </a:rPr>
              <a:t>Project outcomes should be communicated effectively at the community level.   </a:t>
            </a:r>
            <a:br>
              <a:rPr lang="en-KE" sz="3600" b="1" dirty="0">
                <a:latin typeface="Gill Sans MT" panose="020B0502020104020203" pitchFamily="34" charset="0"/>
              </a:rPr>
            </a:br>
            <a:endParaRPr lang="en-KE" sz="3600" b="1" dirty="0">
              <a:latin typeface="Gill Sans MT" panose="020B0502020104020203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C00A6C-1199-405D-A893-93A49162E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1" y="1066800"/>
            <a:ext cx="11015135" cy="5059364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>
                <a:latin typeface="Gill Sans MT" panose="020B0502020104020203" pitchFamily="34" charset="0"/>
              </a:rPr>
              <a:t>The Climate change mitigation strategy is communicated at community levels in Gazi bay, where communities, including women and youth have been trained on ecosystems restoration and nature-based solutions; </a:t>
            </a:r>
          </a:p>
          <a:p>
            <a:pPr algn="just"/>
            <a:r>
              <a:rPr lang="en-US" dirty="0">
                <a:latin typeface="Gill Sans MT" panose="020B0502020104020203" pitchFamily="34" charset="0"/>
              </a:rPr>
              <a:t>Continental gender strategy, endorsed by AU Policy Organ, was utilized to mainstream gender in CREMA in Ghana coastal location</a:t>
            </a:r>
          </a:p>
          <a:p>
            <a:pPr algn="just"/>
            <a:r>
              <a:rPr lang="en-US" dirty="0">
                <a:latin typeface="Gill Sans MT" panose="020B0502020104020203" pitchFamily="34" charset="0"/>
              </a:rPr>
              <a:t>The project outcome on gender strategy is being rolled out in South- Africa small-scale fishing communities; </a:t>
            </a:r>
          </a:p>
          <a:p>
            <a:pPr algn="just"/>
            <a:r>
              <a:rPr lang="en-US" dirty="0">
                <a:latin typeface="Gill Sans MT" panose="020B0502020104020203" pitchFamily="34" charset="0"/>
              </a:rPr>
              <a:t>Climate change mitigation measures developed by the Project were implemented at community level among Zanzibar seaweed farmers towards conserving aquatic biodiversity conservation and environmental management</a:t>
            </a:r>
          </a:p>
          <a:p>
            <a:pPr algn="just"/>
            <a:r>
              <a:rPr lang="en-US" dirty="0">
                <a:latin typeface="Gill Sans MT" panose="020B0502020104020203" pitchFamily="34" charset="0"/>
              </a:rPr>
              <a:t>There is an ongoing proposal, with FCWC, to engage CMA on community-based MCS in Liberia.</a:t>
            </a:r>
            <a:endParaRPr lang="en-KE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241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694F3-4AE4-431E-98CC-8B768A9B6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32" y="1"/>
            <a:ext cx="11108266" cy="914400"/>
          </a:xfrm>
        </p:spPr>
        <p:txBody>
          <a:bodyPr>
            <a:noAutofit/>
          </a:bodyPr>
          <a:lstStyle/>
          <a:p>
            <a:pPr algn="just"/>
            <a:br>
              <a:rPr lang="en-US" sz="2400" b="1" dirty="0">
                <a:latin typeface="Gill Sans MT" panose="020B0502020104020203" pitchFamily="34" charset="0"/>
              </a:rPr>
            </a:br>
            <a:r>
              <a:rPr lang="en-US" sz="2400" b="1" dirty="0">
                <a:latin typeface="Gill Sans MT" panose="020B0502020104020203" pitchFamily="34" charset="0"/>
              </a:rPr>
              <a:t>3. </a:t>
            </a:r>
            <a:r>
              <a:rPr lang="en-KE" sz="2400" b="1" dirty="0">
                <a:latin typeface="Gill Sans MT" panose="020B0502020104020203" pitchFamily="34" charset="0"/>
              </a:rPr>
              <a:t>The yearly project implementation </a:t>
            </a:r>
            <a:r>
              <a:rPr lang="en-US" sz="2400" b="1" dirty="0">
                <a:latin typeface="Gill Sans MT" panose="020B0502020104020203" pitchFamily="34" charset="0"/>
              </a:rPr>
              <a:t>report </a:t>
            </a:r>
            <a:r>
              <a:rPr lang="en-KE" sz="2400" b="1" dirty="0">
                <a:latin typeface="Gill Sans MT" panose="020B0502020104020203" pitchFamily="34" charset="0"/>
              </a:rPr>
              <a:t>should be presented in a format that captures planned, achieved, outstanding activities and challenges.  </a:t>
            </a:r>
            <a:br>
              <a:rPr lang="en-KE" sz="2400" b="1" dirty="0">
                <a:latin typeface="Gill Sans MT" panose="020B0502020104020203" pitchFamily="34" charset="0"/>
              </a:rPr>
            </a:br>
            <a:endParaRPr lang="en-KE" sz="2400" b="1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F78E3-B58B-43CE-BF1E-93A8E7C0B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1" y="1066801"/>
            <a:ext cx="11108267" cy="5147732"/>
          </a:xfrm>
        </p:spPr>
        <p:txBody>
          <a:bodyPr/>
          <a:lstStyle/>
          <a:p>
            <a:pPr algn="just"/>
            <a:r>
              <a:rPr lang="en-US" dirty="0">
                <a:latin typeface="Gill Sans MT" panose="020B0502020104020203" pitchFamily="34" charset="0"/>
              </a:rPr>
              <a:t>The 2024 annual detailed report outlined planned activities, progress made and outstanding activities, emerging issues and  challenges </a:t>
            </a:r>
          </a:p>
          <a:p>
            <a:pPr algn="just"/>
            <a:r>
              <a:rPr lang="en-US" dirty="0">
                <a:latin typeface="Gill Sans MT" panose="020B0502020104020203" pitchFamily="34" charset="0"/>
              </a:rPr>
              <a:t>The presentation on progress  to members of the project technical and steering communities would also adopt this format.</a:t>
            </a:r>
            <a:endParaRPr lang="en-KE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663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71D53-12CC-4EB9-A194-3E130944C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332" y="0"/>
            <a:ext cx="11133667" cy="939800"/>
          </a:xfrm>
        </p:spPr>
        <p:txBody>
          <a:bodyPr>
            <a:noAutofit/>
          </a:bodyPr>
          <a:lstStyle/>
          <a:p>
            <a:br>
              <a:rPr lang="en-US" sz="2800" b="1" dirty="0">
                <a:latin typeface="Gill Sans MT" panose="020B0502020104020203" pitchFamily="34" charset="0"/>
              </a:rPr>
            </a:br>
            <a:r>
              <a:rPr lang="en-US" sz="2800" b="1" dirty="0">
                <a:latin typeface="Gill Sans MT" panose="020B0502020104020203" pitchFamily="34" charset="0"/>
              </a:rPr>
              <a:t>4. </a:t>
            </a:r>
            <a:r>
              <a:rPr lang="en-KE" sz="2800" b="1" dirty="0">
                <a:latin typeface="Gill Sans MT" panose="020B0502020104020203" pitchFamily="34" charset="0"/>
              </a:rPr>
              <a:t>The project should strengthen the capacities of AWFISHNET on the blue economy concepts.</a:t>
            </a:r>
            <a:br>
              <a:rPr lang="en-KE" sz="2800" b="1" dirty="0">
                <a:latin typeface="Gill Sans MT" panose="020B0502020104020203" pitchFamily="34" charset="0"/>
              </a:rPr>
            </a:br>
            <a:endParaRPr lang="en-KE" sz="2800" b="1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3C359-46BA-462F-B19B-3EE60CDB0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8332" y="1049867"/>
            <a:ext cx="11133666" cy="55880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600" dirty="0">
                <a:latin typeface="Gill Sans MT" panose="020B0502020104020203" pitchFamily="34" charset="0"/>
              </a:rPr>
              <a:t>AU-IBAR collaborated with AUDA-NEPAD to strengthen capacities of Awfishnet members on critical issues and tools for  inclusive and sustainable blue economy development;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600" dirty="0">
                <a:latin typeface="Gill Sans MT" panose="020B0502020104020203" pitchFamily="34" charset="0"/>
              </a:rPr>
              <a:t>Gender mainstreaming and climate change mitigation through seaweed farming; e.g. Tanzania meeting in collaboration with AUDA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600" dirty="0">
                <a:latin typeface="Gill Sans MT" panose="020B0502020104020203" pitchFamily="34" charset="0"/>
              </a:rPr>
              <a:t>Global processes on SDGs, Global instruments; </a:t>
            </a:r>
            <a:r>
              <a:rPr lang="en-US" sz="1600" i="1" dirty="0">
                <a:latin typeface="Gill Sans MT" panose="020B0502020104020203" pitchFamily="34" charset="0"/>
              </a:rPr>
              <a:t>AWFISHNet invited in Kampala, Cameroon  meetings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600" dirty="0">
                <a:latin typeface="Gill Sans MT" panose="020B0502020104020203" pitchFamily="34" charset="0"/>
              </a:rPr>
              <a:t>Blue Governance coordination mechanism e.g. </a:t>
            </a:r>
            <a:r>
              <a:rPr lang="en-US" sz="1600" dirty="0">
                <a:latin typeface="Gill Sans MT" panose="020B0502020104020203" pitchFamily="34" charset="0"/>
              </a:rPr>
              <a:t>Awfishnet participated in Addis Ababa meeting (</a:t>
            </a:r>
            <a:r>
              <a:rPr lang="en-US" sz="1600" i="1" dirty="0">
                <a:latin typeface="Gill Sans MT" panose="020B0502020104020203" pitchFamily="34" charset="0"/>
              </a:rPr>
              <a:t>Eric attended</a:t>
            </a:r>
            <a:r>
              <a:rPr lang="en-US" sz="1600" dirty="0">
                <a:latin typeface="Gill Sans MT" panose="020B0502020104020203" pitchFamily="34" charset="0"/>
              </a:rPr>
              <a:t>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600" dirty="0">
                <a:latin typeface="Gill Sans MT" panose="020B0502020104020203" pitchFamily="34" charset="0"/>
              </a:rPr>
              <a:t>MPA and MSP concepts – during validation processes, involving also awareness enhancing and hence capacity building; </a:t>
            </a:r>
            <a:r>
              <a:rPr lang="en-US" sz="1800" dirty="0">
                <a:latin typeface="Gill Sans MT" panose="020B0502020104020203" pitchFamily="34" charset="0"/>
              </a:rPr>
              <a:t>AWFISHNet members participated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600" dirty="0">
                <a:latin typeface="Gill Sans MT" panose="020B0502020104020203" pitchFamily="34" charset="0"/>
              </a:rPr>
              <a:t>National blue economy validation processes in AU member states</a:t>
            </a:r>
          </a:p>
          <a:p>
            <a:pPr algn="just"/>
            <a:r>
              <a:rPr lang="en-US" dirty="0">
                <a:latin typeface="Gill Sans MT" panose="020B0502020104020203" pitchFamily="34" charset="0"/>
              </a:rPr>
              <a:t>AWFISHNet represented at the Knowledge share fair where issues on BE concepts were explained</a:t>
            </a:r>
            <a:endParaRPr lang="en-KE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041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1C75F-958B-4F99-BF64-2580C6754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266" y="59267"/>
            <a:ext cx="11057467" cy="846666"/>
          </a:xfrm>
        </p:spPr>
        <p:txBody>
          <a:bodyPr>
            <a:noAutofit/>
          </a:bodyPr>
          <a:lstStyle/>
          <a:p>
            <a:br>
              <a:rPr lang="en-US" sz="2800" b="1" dirty="0">
                <a:latin typeface="Gill Sans MT" panose="020B0502020104020203" pitchFamily="34" charset="0"/>
              </a:rPr>
            </a:br>
            <a:r>
              <a:rPr lang="en-US" sz="2800" b="1" dirty="0">
                <a:latin typeface="Gill Sans MT" panose="020B0502020104020203" pitchFamily="34" charset="0"/>
              </a:rPr>
              <a:t>5. </a:t>
            </a:r>
            <a:r>
              <a:rPr lang="en-KE" sz="2800" b="1" dirty="0">
                <a:latin typeface="Gill Sans MT" panose="020B0502020104020203" pitchFamily="34" charset="0"/>
              </a:rPr>
              <a:t>A need to consider flexibility to accommodate new initiatives (such as MCS, </a:t>
            </a:r>
            <a:r>
              <a:rPr lang="en-US" sz="2800" b="1" dirty="0">
                <a:latin typeface="Gill Sans MT" panose="020B0502020104020203" pitchFamily="34" charset="0"/>
              </a:rPr>
              <a:t>A</a:t>
            </a:r>
            <a:r>
              <a:rPr lang="en-KE" sz="2800" b="1" dirty="0">
                <a:latin typeface="Gill Sans MT" panose="020B0502020104020203" pitchFamily="34" charset="0"/>
              </a:rPr>
              <a:t>quaculture</a:t>
            </a:r>
            <a:r>
              <a:rPr lang="en-US" sz="2800" b="1" dirty="0">
                <a:latin typeface="Gill Sans MT" panose="020B0502020104020203" pitchFamily="34" charset="0"/>
              </a:rPr>
              <a:t>, </a:t>
            </a:r>
            <a:r>
              <a:rPr lang="en-KE" sz="2800" b="1" dirty="0">
                <a:latin typeface="Gill Sans MT" panose="020B0502020104020203" pitchFamily="34" charset="0"/>
              </a:rPr>
              <a:t>pollution) in the no-cost-extension.</a:t>
            </a:r>
            <a:br>
              <a:rPr lang="en-KE" sz="2800" b="1" dirty="0">
                <a:latin typeface="Gill Sans MT" panose="020B0502020104020203" pitchFamily="34" charset="0"/>
              </a:rPr>
            </a:br>
            <a:endParaRPr lang="en-KE" sz="2800" b="1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8C714-F8A7-4B4C-AD47-B3AB6E1C1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265" y="1066800"/>
            <a:ext cx="11057467" cy="5059364"/>
          </a:xfrm>
        </p:spPr>
        <p:txBody>
          <a:bodyPr/>
          <a:lstStyle/>
          <a:p>
            <a:pPr marL="0" indent="0">
              <a:buNone/>
            </a:pPr>
            <a:endParaRPr lang="en-US" b="1" i="1" dirty="0">
              <a:solidFill>
                <a:schemeClr val="accent6">
                  <a:lumMod val="75000"/>
                </a:schemeClr>
              </a:solidFill>
              <a:latin typeface="Gill Sans MT" panose="020B0502020104020203" pitchFamily="34" charset="0"/>
            </a:endParaRPr>
          </a:p>
          <a:p>
            <a:pPr marL="0" indent="0">
              <a:buNone/>
            </a:pPr>
            <a:r>
              <a:rPr lang="en-US" b="1" i="1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</a:rPr>
              <a:t>The following activities have been considered in the no-cost extension phase of the project:</a:t>
            </a:r>
          </a:p>
          <a:p>
            <a:r>
              <a:rPr lang="en-US" dirty="0">
                <a:latin typeface="Gill Sans MT" panose="020B0502020104020203" pitchFamily="34" charset="0"/>
              </a:rPr>
              <a:t>Strengthening capacity on MCS; </a:t>
            </a:r>
          </a:p>
          <a:p>
            <a:r>
              <a:rPr lang="en-US" dirty="0">
                <a:latin typeface="Gill Sans MT" panose="020B0502020104020203" pitchFamily="34" charset="0"/>
              </a:rPr>
              <a:t>Seaweed farming;</a:t>
            </a:r>
          </a:p>
          <a:p>
            <a:r>
              <a:rPr lang="en-US" dirty="0">
                <a:latin typeface="Gill Sans MT" panose="020B0502020104020203" pitchFamily="34" charset="0"/>
              </a:rPr>
              <a:t>Formulation of continental strategy in plastics and microplastics pollution.</a:t>
            </a:r>
            <a:endParaRPr lang="en-KE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972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5AE86-65BE-4D72-87EF-A65E1FEDB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266" y="59267"/>
            <a:ext cx="11116734" cy="863601"/>
          </a:xfrm>
        </p:spPr>
        <p:txBody>
          <a:bodyPr>
            <a:noAutofit/>
          </a:bodyPr>
          <a:lstStyle/>
          <a:p>
            <a:br>
              <a:rPr lang="en-US" sz="2800" b="1" dirty="0">
                <a:latin typeface="Gill Sans MT" panose="020B0502020104020203" pitchFamily="34" charset="0"/>
              </a:rPr>
            </a:br>
            <a:r>
              <a:rPr lang="en-US" sz="2800" b="1" dirty="0">
                <a:latin typeface="Gill Sans MT" panose="020B0502020104020203" pitchFamily="34" charset="0"/>
              </a:rPr>
              <a:t>6. </a:t>
            </a:r>
            <a:r>
              <a:rPr lang="en-KE" sz="2800" b="1" dirty="0">
                <a:latin typeface="Gill Sans MT" panose="020B0502020104020203" pitchFamily="34" charset="0"/>
              </a:rPr>
              <a:t>The project should engage the private sector and showcase activities implemented.</a:t>
            </a:r>
            <a:br>
              <a:rPr lang="en-KE" sz="2800" b="1" dirty="0">
                <a:latin typeface="Gill Sans MT" panose="020B0502020104020203" pitchFamily="34" charset="0"/>
              </a:rPr>
            </a:br>
            <a:endParaRPr lang="en-KE" sz="2800" b="1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2ADDC-4D1E-47AA-AAC1-3B6D28816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265" y="1049867"/>
            <a:ext cx="11116733" cy="563033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latin typeface="Gill Sans MT" panose="020B0502020104020203" pitchFamily="34" charset="0"/>
              </a:rPr>
              <a:t>Private sector engaged </a:t>
            </a:r>
          </a:p>
          <a:p>
            <a:pPr marL="0" indent="0" algn="just">
              <a:buNone/>
            </a:pPr>
            <a:r>
              <a:rPr lang="en-US" dirty="0">
                <a:latin typeface="Gill Sans MT" panose="020B0502020104020203" pitchFamily="34" charset="0"/>
              </a:rPr>
              <a:t>1. Consultative processes to develop masterplans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latin typeface="Gill Sans MT" panose="020B0502020104020203" pitchFamily="34" charset="0"/>
              </a:rPr>
              <a:t>Egypt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latin typeface="Gill Sans MT" panose="020B0502020104020203" pitchFamily="34" charset="0"/>
              </a:rPr>
              <a:t>Angola </a:t>
            </a:r>
          </a:p>
          <a:p>
            <a:pPr marL="0" indent="0" algn="just">
              <a:buNone/>
            </a:pPr>
            <a:r>
              <a:rPr lang="en-US" dirty="0">
                <a:latin typeface="Gill Sans MT" panose="020B0502020104020203" pitchFamily="34" charset="0"/>
              </a:rPr>
              <a:t>2. Private sector represented at: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latin typeface="Gill Sans MT" panose="020B0502020104020203" pitchFamily="34" charset="0"/>
              </a:rPr>
              <a:t>PTC and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latin typeface="Gill Sans MT" panose="020B0502020104020203" pitchFamily="34" charset="0"/>
              </a:rPr>
              <a:t>PSC meetings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latin typeface="Gill Sans MT" panose="020B0502020104020203" pitchFamily="34" charset="0"/>
              </a:rPr>
              <a:t>Gender plan of action workshop in South Africa</a:t>
            </a:r>
          </a:p>
          <a:p>
            <a:pPr marL="0" indent="0" algn="just">
              <a:buNone/>
            </a:pPr>
            <a:r>
              <a:rPr lang="en-US" dirty="0">
                <a:latin typeface="Gill Sans MT" panose="020B0502020104020203" pitchFamily="34" charset="0"/>
              </a:rPr>
              <a:t>3. Knowledge share fair</a:t>
            </a:r>
          </a:p>
          <a:p>
            <a:pPr marL="0" indent="0" algn="just">
              <a:buNone/>
            </a:pPr>
            <a:endParaRPr lang="en-US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503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066800" y="1"/>
            <a:ext cx="11125200" cy="956732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8800" b="1" dirty="0">
                <a:ln w="19050">
                  <a:solidFill>
                    <a:srgbClr val="816F47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Gill Sans MT" panose="020B0502020104020203" pitchFamily="34" charset="0"/>
                <a:ea typeface="+mn-ea"/>
                <a:cs typeface="+mn-cs"/>
              </a:rPr>
              <a:t>Thank You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524000" y="5562599"/>
            <a:ext cx="9144000" cy="7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Gill Sans MT" pitchFamily="34" charset="0"/>
                <a:ea typeface="+mn-ea"/>
                <a:cs typeface="+mn-cs"/>
              </a:rPr>
              <a:t>AU-IBAR: Providing leadership in the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Gill Sans MT" pitchFamily="34" charset="0"/>
                <a:ea typeface="+mn-ea"/>
                <a:cs typeface="+mn-cs"/>
              </a:rPr>
              <a:t>development of animal resources for Africa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371600"/>
            <a:ext cx="6012180" cy="399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99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1586</TotalTime>
  <Words>709</Words>
  <Application>Microsoft Office PowerPoint</Application>
  <PresentationFormat>Widescreen</PresentationFormat>
  <Paragraphs>62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Bookman Old Style</vt:lpstr>
      <vt:lpstr>Calibri</vt:lpstr>
      <vt:lpstr>Gill Sans MT</vt:lpstr>
      <vt:lpstr>Times New Roman</vt:lpstr>
      <vt:lpstr>Wingdings</vt:lpstr>
      <vt:lpstr>1_Office Theme</vt:lpstr>
      <vt:lpstr>2_Office Theme</vt:lpstr>
      <vt:lpstr>  </vt:lpstr>
      <vt:lpstr>About the 2nd PSC</vt:lpstr>
      <vt:lpstr> The following milestones were achieved at 2nd PSC: </vt:lpstr>
      <vt:lpstr>Recommendations from the 2nd PSC and Status of Implementation. </vt:lpstr>
      <vt:lpstr> 1. No-cost-extension requested by the PTC should be accompanied by a narrative, budget and workplan for consideration by SIDA. </vt:lpstr>
      <vt:lpstr> 2. Project outcomes should be communicated effectively at the community level.    </vt:lpstr>
      <vt:lpstr> 3. The yearly project implementation report should be presented in a format that captures planned, achieved, outstanding activities and challenges.   </vt:lpstr>
      <vt:lpstr> 4. The project should strengthen the capacities of AWFISHNET on the blue economy concepts. </vt:lpstr>
      <vt:lpstr> 5. A need to consider flexibility to accommodate new initiatives (such as MCS, Aquaculture, pollution) in the no-cost-extension. </vt:lpstr>
      <vt:lpstr> 6. The project should engage the private sector and showcase activities implemented. 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Joel Mokenye</dc:creator>
  <cp:lastModifiedBy>Joel Mokenye</cp:lastModifiedBy>
  <cp:revision>76</cp:revision>
  <dcterms:created xsi:type="dcterms:W3CDTF">2023-06-02T07:56:05Z</dcterms:created>
  <dcterms:modified xsi:type="dcterms:W3CDTF">2024-09-19T13:16:37Z</dcterms:modified>
</cp:coreProperties>
</file>