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1"/>
  </p:notesMasterIdLst>
  <p:sldIdLst>
    <p:sldId id="256" r:id="rId3"/>
    <p:sldId id="437" r:id="rId4"/>
    <p:sldId id="272" r:id="rId5"/>
    <p:sldId id="411" r:id="rId6"/>
    <p:sldId id="397" r:id="rId7"/>
    <p:sldId id="454" r:id="rId8"/>
    <p:sldId id="441"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8</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886" y="1096269"/>
            <a:ext cx="8153400" cy="551463"/>
          </a:xfrm>
        </p:spPr>
        <p:txBody>
          <a:bodyPr>
            <a:normAutofit/>
          </a:bodyPr>
          <a:lstStyle/>
          <a:p>
            <a:r>
              <a:rPr lang="en-US" sz="1800" b="1">
                <a:solidFill>
                  <a:srgbClr val="336600"/>
                </a:solidFill>
                <a:latin typeface="Bookman Old Style" panose="02050604050505020204" pitchFamily="18" charset="0"/>
              </a:rPr>
              <a:t>OBJECTIVES </a:t>
            </a:r>
            <a:r>
              <a:rPr lang="en-US" sz="1800" b="1" dirty="0">
                <a:solidFill>
                  <a:srgbClr val="336600"/>
                </a:solidFill>
                <a:latin typeface="Bookman Old Style" panose="02050604050505020204" pitchFamily="18" charset="0"/>
              </a:rPr>
              <a:t>OF THE MEETING </a:t>
            </a:r>
          </a:p>
        </p:txBody>
      </p:sp>
      <p:sp>
        <p:nvSpPr>
          <p:cNvPr id="3" name="Subtitle 2"/>
          <p:cNvSpPr>
            <a:spLocks noGrp="1"/>
          </p:cNvSpPr>
          <p:nvPr>
            <p:ph type="subTitle" idx="1"/>
          </p:nvPr>
        </p:nvSpPr>
        <p:spPr>
          <a:xfrm>
            <a:off x="800100" y="1647732"/>
            <a:ext cx="8229600" cy="2623549"/>
          </a:xfrm>
        </p:spPr>
        <p:txBody>
          <a:bodyPr>
            <a:normAutofit fontScale="92500" lnSpcReduction="20000"/>
          </a:bodyPr>
          <a:lstStyle/>
          <a:p>
            <a:r>
              <a:rPr lang="en-US" sz="2200" b="1" dirty="0">
                <a:solidFill>
                  <a:srgbClr val="00B0F0"/>
                </a:solidFill>
                <a:latin typeface="Bookman Old Style" panose="02050604050505020204" pitchFamily="18" charset="0"/>
              </a:rPr>
              <a:t>“CONSERVING AQUATIC BIODIVERSITY IN AFRICAN BLUE ECONOMY”</a:t>
            </a:r>
          </a:p>
          <a:p>
            <a:endParaRPr lang="en-US" sz="1800" b="1" dirty="0">
              <a:solidFill>
                <a:schemeClr val="accent6">
                  <a:lumMod val="75000"/>
                </a:schemeClr>
              </a:solidFill>
              <a:latin typeface="Bookman Old Style" panose="02050604050505020204" pitchFamily="18" charset="0"/>
            </a:endParaRPr>
          </a:p>
          <a:p>
            <a:r>
              <a:rPr lang="en-US" sz="1800" b="1" dirty="0">
                <a:solidFill>
                  <a:schemeClr val="accent6">
                    <a:lumMod val="75000"/>
                  </a:schemeClr>
                </a:solidFill>
                <a:latin typeface="Bookman Old Style" panose="02050604050505020204" pitchFamily="18" charset="0"/>
              </a:rPr>
              <a:t>THIRD</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PROJECT</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TECHNICAL COMMITTEE MEETING </a:t>
            </a:r>
          </a:p>
          <a:p>
            <a:r>
              <a:rPr lang="en-US" sz="1800" b="1" dirty="0">
                <a:solidFill>
                  <a:schemeClr val="accent6">
                    <a:lumMod val="75000"/>
                  </a:schemeClr>
                </a:solidFill>
                <a:latin typeface="Bookman Old Style" panose="02050604050505020204" pitchFamily="18" charset="0"/>
              </a:rPr>
              <a:t>07 - 08 OCTOBER 2024</a:t>
            </a:r>
          </a:p>
          <a:p>
            <a:r>
              <a:rPr lang="en-US" sz="1800" b="1" dirty="0">
                <a:solidFill>
                  <a:schemeClr val="accent6">
                    <a:lumMod val="75000"/>
                  </a:schemeClr>
                </a:solidFill>
                <a:latin typeface="Bookman Old Style" panose="02050604050505020204" pitchFamily="18" charset="0"/>
              </a:rPr>
              <a:t>MOMBASA, KENYA</a:t>
            </a:r>
          </a:p>
          <a:p>
            <a:endParaRPr lang="en-US" sz="1800" b="1" dirty="0">
              <a:solidFill>
                <a:schemeClr val="accent6">
                  <a:lumMod val="75000"/>
                </a:schemeClr>
              </a:solidFill>
              <a:latin typeface="Bookman Old Style" panose="02050604050505020204" pitchFamily="18" charset="0"/>
            </a:endParaRPr>
          </a:p>
          <a:p>
            <a:r>
              <a:rPr lang="en-US" sz="2200" b="1" dirty="0">
                <a:solidFill>
                  <a:schemeClr val="accent6">
                    <a:lumMod val="75000"/>
                  </a:schemeClr>
                </a:solidFill>
                <a:latin typeface="Bookman Old Style" panose="02050604050505020204" pitchFamily="18" charset="0"/>
              </a:rPr>
              <a:t>By: Ms. Stephanie Achieng</a:t>
            </a:r>
          </a:p>
          <a:p>
            <a:r>
              <a:rPr lang="en-US" sz="2200" b="1" dirty="0">
                <a:solidFill>
                  <a:schemeClr val="accent6">
                    <a:lumMod val="75000"/>
                  </a:schemeClr>
                </a:solidFill>
                <a:latin typeface="Bookman Old Style" panose="02050604050505020204" pitchFamily="18" charset="0"/>
              </a:rPr>
              <a:t>Gender Policy and Strategy Expert </a:t>
            </a: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563433"/>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555031"/>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4559285"/>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352740" y="4451088"/>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720" y="71689"/>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9542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5800" y="66056"/>
            <a:ext cx="838200"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7"/>
            <a:ext cx="8153400" cy="642193"/>
          </a:xfrm>
        </p:spPr>
        <p:txBody>
          <a:bodyPr>
            <a:noAutofit/>
          </a:bodyPr>
          <a:lstStyle/>
          <a:p>
            <a:r>
              <a:rPr lang="en-US" sz="3600" b="1" dirty="0">
                <a:solidFill>
                  <a:srgbClr val="00B0F0"/>
                </a:solidFill>
              </a:rPr>
              <a:t>BACKGROUND</a:t>
            </a:r>
            <a:endParaRPr lang="en-US" sz="3600" dirty="0"/>
          </a:p>
        </p:txBody>
      </p:sp>
      <p:sp>
        <p:nvSpPr>
          <p:cNvPr id="6" name="Rectangle 5">
            <a:extLst>
              <a:ext uri="{FF2B5EF4-FFF2-40B4-BE49-F238E27FC236}">
                <a16:creationId xmlns:a16="http://schemas.microsoft.com/office/drawing/2014/main" id="{EDA07108-EF2B-44E9-85EC-A2552650F041}"/>
              </a:ext>
            </a:extLst>
          </p:cNvPr>
          <p:cNvSpPr/>
          <p:nvPr/>
        </p:nvSpPr>
        <p:spPr>
          <a:xfrm>
            <a:off x="914400" y="1100694"/>
            <a:ext cx="80391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Conserving Aquatic Biodiversity in the Context of the Africa Blue Economy Strategy Project (2021 – 2024/ 2025)</a:t>
            </a:r>
            <a:endParaRPr lang="en-GH" sz="3200" b="1" dirty="0"/>
          </a:p>
        </p:txBody>
      </p:sp>
      <p:sp>
        <p:nvSpPr>
          <p:cNvPr id="10" name="TextBox 9">
            <a:extLst>
              <a:ext uri="{FF2B5EF4-FFF2-40B4-BE49-F238E27FC236}">
                <a16:creationId xmlns:a16="http://schemas.microsoft.com/office/drawing/2014/main" id="{6B9C3AAA-CCF1-4884-9CEA-8028ABECFE58}"/>
              </a:ext>
            </a:extLst>
          </p:cNvPr>
          <p:cNvSpPr txBox="1"/>
          <p:nvPr/>
        </p:nvSpPr>
        <p:spPr>
          <a:xfrm>
            <a:off x="883578" y="2989780"/>
            <a:ext cx="8069922" cy="1569660"/>
          </a:xfrm>
          <a:prstGeom prst="rect">
            <a:avLst/>
          </a:prstGeom>
          <a:noFill/>
        </p:spPr>
        <p:txBody>
          <a:bodyPr wrap="square">
            <a:spAutoFit/>
          </a:bodyPr>
          <a:lstStyle/>
          <a:p>
            <a:r>
              <a:rPr lang="en-US" sz="2400" kern="1200" dirty="0">
                <a:solidFill>
                  <a:schemeClr val="tx1"/>
                </a:solidFill>
              </a:rPr>
              <a:t>To enhance the policy environment, regulatory frameworks and institutional capacities of AU Member States and Regional Economic Communities to sustainably utilize and conserve aquatic biodiversity and ecosystems.</a:t>
            </a:r>
            <a:endParaRPr lang="en-GH" sz="2400" dirty="0"/>
          </a:p>
        </p:txBody>
      </p:sp>
      <p:pic>
        <p:nvPicPr>
          <p:cNvPr id="1026" name="Picture 2" descr="Cooperation free icon">
            <a:extLst>
              <a:ext uri="{FF2B5EF4-FFF2-40B4-BE49-F238E27FC236}">
                <a16:creationId xmlns:a16="http://schemas.microsoft.com/office/drawing/2014/main" id="{C87DF047-C3E7-49C8-ADC9-608480F970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536" y="4771085"/>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AF191A-02D5-4980-87A0-2B41FC6984C6}"/>
              </a:ext>
            </a:extLst>
          </p:cNvPr>
          <p:cNvSpPr txBox="1"/>
          <p:nvPr/>
        </p:nvSpPr>
        <p:spPr>
          <a:xfrm>
            <a:off x="1046461" y="5950726"/>
            <a:ext cx="1433487" cy="594054"/>
          </a:xfrm>
          <a:prstGeom prst="rect">
            <a:avLst/>
          </a:prstGeom>
          <a:noFill/>
        </p:spPr>
        <p:txBody>
          <a:bodyPr wrap="square" rtlCol="0">
            <a:spAutoFit/>
          </a:bodyPr>
          <a:lstStyle/>
          <a:p>
            <a:r>
              <a:rPr lang="en-US" sz="1600" b="1" dirty="0"/>
              <a:t>Regional cooperation</a:t>
            </a:r>
            <a:endParaRPr lang="en-GH" sz="1600" b="1" dirty="0"/>
          </a:p>
        </p:txBody>
      </p:sp>
      <p:pic>
        <p:nvPicPr>
          <p:cNvPr id="12" name="Picture 11">
            <a:extLst>
              <a:ext uri="{FF2B5EF4-FFF2-40B4-BE49-F238E27FC236}">
                <a16:creationId xmlns:a16="http://schemas.microsoft.com/office/drawing/2014/main" id="{4F8DBB06-85A8-4C75-804E-13CA3CCC71D3}"/>
              </a:ext>
            </a:extLst>
          </p:cNvPr>
          <p:cNvPicPr>
            <a:picLocks noChangeAspect="1"/>
          </p:cNvPicPr>
          <p:nvPr/>
        </p:nvPicPr>
        <p:blipFill>
          <a:blip r:embed="rId3"/>
          <a:stretch>
            <a:fillRect/>
          </a:stretch>
        </p:blipFill>
        <p:spPr>
          <a:xfrm>
            <a:off x="2652494" y="4743303"/>
            <a:ext cx="1143000" cy="1143000"/>
          </a:xfrm>
          <a:prstGeom prst="rect">
            <a:avLst/>
          </a:prstGeom>
        </p:spPr>
      </p:pic>
      <p:sp>
        <p:nvSpPr>
          <p:cNvPr id="13" name="TextBox 12">
            <a:extLst>
              <a:ext uri="{FF2B5EF4-FFF2-40B4-BE49-F238E27FC236}">
                <a16:creationId xmlns:a16="http://schemas.microsoft.com/office/drawing/2014/main" id="{CF698BC5-A0BE-4B31-BE54-635A7B394180}"/>
              </a:ext>
            </a:extLst>
          </p:cNvPr>
          <p:cNvSpPr txBox="1"/>
          <p:nvPr/>
        </p:nvSpPr>
        <p:spPr>
          <a:xfrm>
            <a:off x="2652494" y="5950726"/>
            <a:ext cx="1394557" cy="584775"/>
          </a:xfrm>
          <a:prstGeom prst="rect">
            <a:avLst/>
          </a:prstGeom>
          <a:noFill/>
        </p:spPr>
        <p:txBody>
          <a:bodyPr wrap="square" rtlCol="0">
            <a:spAutoFit/>
          </a:bodyPr>
          <a:lstStyle/>
          <a:p>
            <a:r>
              <a:rPr lang="en-US" sz="1600" b="1" dirty="0"/>
              <a:t>Stakeholder engagements</a:t>
            </a:r>
            <a:endParaRPr lang="en-GH" sz="1600" b="1" dirty="0"/>
          </a:p>
        </p:txBody>
      </p:sp>
      <p:sp>
        <p:nvSpPr>
          <p:cNvPr id="15" name="TextBox 14">
            <a:extLst>
              <a:ext uri="{FF2B5EF4-FFF2-40B4-BE49-F238E27FC236}">
                <a16:creationId xmlns:a16="http://schemas.microsoft.com/office/drawing/2014/main" id="{B21B16DD-F19A-4A83-B370-FA9C22C9D95F}"/>
              </a:ext>
            </a:extLst>
          </p:cNvPr>
          <p:cNvSpPr txBox="1"/>
          <p:nvPr/>
        </p:nvSpPr>
        <p:spPr>
          <a:xfrm>
            <a:off x="4395911" y="5913400"/>
            <a:ext cx="1347798" cy="584775"/>
          </a:xfrm>
          <a:prstGeom prst="rect">
            <a:avLst/>
          </a:prstGeom>
          <a:noFill/>
        </p:spPr>
        <p:txBody>
          <a:bodyPr wrap="square" rtlCol="0">
            <a:spAutoFit/>
          </a:bodyPr>
          <a:lstStyle/>
          <a:p>
            <a:r>
              <a:rPr lang="en-US" sz="1600" b="1" dirty="0"/>
              <a:t>Technical support</a:t>
            </a:r>
            <a:endParaRPr lang="en-GH" sz="1600" b="1" dirty="0"/>
          </a:p>
        </p:txBody>
      </p:sp>
      <p:sp>
        <p:nvSpPr>
          <p:cNvPr id="16" name="TextBox 15">
            <a:extLst>
              <a:ext uri="{FF2B5EF4-FFF2-40B4-BE49-F238E27FC236}">
                <a16:creationId xmlns:a16="http://schemas.microsoft.com/office/drawing/2014/main" id="{4B13C601-8B91-45AF-8971-4F1E0B65032D}"/>
              </a:ext>
            </a:extLst>
          </p:cNvPr>
          <p:cNvSpPr txBox="1"/>
          <p:nvPr/>
        </p:nvSpPr>
        <p:spPr>
          <a:xfrm>
            <a:off x="5867163" y="5950727"/>
            <a:ext cx="1433487" cy="584775"/>
          </a:xfrm>
          <a:prstGeom prst="rect">
            <a:avLst/>
          </a:prstGeom>
          <a:noFill/>
        </p:spPr>
        <p:txBody>
          <a:bodyPr wrap="square" rtlCol="0">
            <a:spAutoFit/>
          </a:bodyPr>
          <a:lstStyle/>
          <a:p>
            <a:r>
              <a:rPr lang="en-US" sz="1600" b="1" dirty="0"/>
              <a:t>Policy review/ development</a:t>
            </a:r>
            <a:endParaRPr lang="en-GH" sz="1600" b="1" dirty="0"/>
          </a:p>
        </p:txBody>
      </p:sp>
      <p:pic>
        <p:nvPicPr>
          <p:cNvPr id="14" name="Picture 13">
            <a:extLst>
              <a:ext uri="{FF2B5EF4-FFF2-40B4-BE49-F238E27FC236}">
                <a16:creationId xmlns:a16="http://schemas.microsoft.com/office/drawing/2014/main" id="{779EDDDF-01A1-4E24-BB9E-EE56AB2A19C3}"/>
              </a:ext>
            </a:extLst>
          </p:cNvPr>
          <p:cNvPicPr>
            <a:picLocks noChangeAspect="1"/>
          </p:cNvPicPr>
          <p:nvPr/>
        </p:nvPicPr>
        <p:blipFill>
          <a:blip r:embed="rId4"/>
          <a:stretch>
            <a:fillRect/>
          </a:stretch>
        </p:blipFill>
        <p:spPr>
          <a:xfrm>
            <a:off x="4356183" y="4825963"/>
            <a:ext cx="1087437" cy="1087437"/>
          </a:xfrm>
          <a:prstGeom prst="rect">
            <a:avLst/>
          </a:prstGeom>
        </p:spPr>
      </p:pic>
      <p:pic>
        <p:nvPicPr>
          <p:cNvPr id="17" name="Picture 16">
            <a:extLst>
              <a:ext uri="{FF2B5EF4-FFF2-40B4-BE49-F238E27FC236}">
                <a16:creationId xmlns:a16="http://schemas.microsoft.com/office/drawing/2014/main" id="{F2DBE0DE-CB02-4D74-9B50-4E78EBA0CD57}"/>
              </a:ext>
            </a:extLst>
          </p:cNvPr>
          <p:cNvPicPr>
            <a:picLocks noChangeAspect="1"/>
          </p:cNvPicPr>
          <p:nvPr/>
        </p:nvPicPr>
        <p:blipFill>
          <a:blip r:embed="rId5"/>
          <a:stretch>
            <a:fillRect/>
          </a:stretch>
        </p:blipFill>
        <p:spPr>
          <a:xfrm>
            <a:off x="6029718" y="4771085"/>
            <a:ext cx="1087437" cy="1087437"/>
          </a:xfrm>
          <a:prstGeom prst="rect">
            <a:avLst/>
          </a:prstGeom>
        </p:spPr>
      </p:pic>
      <p:sp>
        <p:nvSpPr>
          <p:cNvPr id="22" name="TextBox 21">
            <a:extLst>
              <a:ext uri="{FF2B5EF4-FFF2-40B4-BE49-F238E27FC236}">
                <a16:creationId xmlns:a16="http://schemas.microsoft.com/office/drawing/2014/main" id="{DA0635BB-FF68-40E0-994E-C215CBB26E76}"/>
              </a:ext>
            </a:extLst>
          </p:cNvPr>
          <p:cNvSpPr txBox="1"/>
          <p:nvPr/>
        </p:nvSpPr>
        <p:spPr>
          <a:xfrm>
            <a:off x="7462066" y="5913400"/>
            <a:ext cx="1681934" cy="584775"/>
          </a:xfrm>
          <a:prstGeom prst="rect">
            <a:avLst/>
          </a:prstGeom>
          <a:noFill/>
        </p:spPr>
        <p:txBody>
          <a:bodyPr wrap="square" rtlCol="0">
            <a:spAutoFit/>
          </a:bodyPr>
          <a:lstStyle/>
          <a:p>
            <a:r>
              <a:rPr lang="en-US" sz="1600" b="1" dirty="0"/>
              <a:t>Info. sharing &amp; Knowledge mgt.</a:t>
            </a:r>
            <a:endParaRPr lang="en-GH" sz="1600" b="1" dirty="0"/>
          </a:p>
        </p:txBody>
      </p:sp>
      <p:pic>
        <p:nvPicPr>
          <p:cNvPr id="19" name="Picture 18">
            <a:extLst>
              <a:ext uri="{FF2B5EF4-FFF2-40B4-BE49-F238E27FC236}">
                <a16:creationId xmlns:a16="http://schemas.microsoft.com/office/drawing/2014/main" id="{5D44A2BF-A6AD-4FB2-90D8-24103102E646}"/>
              </a:ext>
            </a:extLst>
          </p:cNvPr>
          <p:cNvPicPr>
            <a:picLocks noChangeAspect="1"/>
          </p:cNvPicPr>
          <p:nvPr/>
        </p:nvPicPr>
        <p:blipFill>
          <a:blip r:embed="rId6"/>
          <a:stretch>
            <a:fillRect/>
          </a:stretch>
        </p:blipFill>
        <p:spPr>
          <a:xfrm>
            <a:off x="7532536" y="4694200"/>
            <a:ext cx="1219200" cy="1219200"/>
          </a:xfrm>
          <a:prstGeom prst="rect">
            <a:avLst/>
          </a:prstGeom>
        </p:spPr>
      </p:pic>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381000" y="271560"/>
            <a:ext cx="8458200" cy="646331"/>
          </a:xfrm>
          <a:prstGeom prst="rect">
            <a:avLst/>
          </a:prstGeom>
          <a:noFill/>
        </p:spPr>
        <p:txBody>
          <a:bodyPr wrap="square">
            <a:spAutoFit/>
          </a:bodyPr>
          <a:lstStyle/>
          <a:p>
            <a:pPr algn="ctr" defTabSz="685800">
              <a:defRPr/>
            </a:pPr>
            <a:r>
              <a:rPr lang="en-US" sz="3600" b="1" dirty="0">
                <a:solidFill>
                  <a:srgbClr val="00B0F0"/>
                </a:solidFill>
                <a:latin typeface="+mj-lt"/>
              </a:rPr>
              <a:t>STRATEGIC OBJECTIVES OF THE PROJECT</a:t>
            </a:r>
            <a:endParaRPr lang="en-GH" sz="3600" b="1" dirty="0">
              <a:solidFill>
                <a:srgbClr val="00B0F0"/>
              </a:solidFill>
              <a:latin typeface="+mj-lt"/>
            </a:endParaRPr>
          </a:p>
        </p:txBody>
      </p:sp>
      <p:sp>
        <p:nvSpPr>
          <p:cNvPr id="18" name="Freeform: Shape 17">
            <a:extLst>
              <a:ext uri="{FF2B5EF4-FFF2-40B4-BE49-F238E27FC236}">
                <a16:creationId xmlns:a16="http://schemas.microsoft.com/office/drawing/2014/main" id="{9E2012F1-01EC-4B0A-AA1F-2E5BAA923E30}"/>
              </a:ext>
            </a:extLst>
          </p:cNvPr>
          <p:cNvSpPr/>
          <p:nvPr/>
        </p:nvSpPr>
        <p:spPr>
          <a:xfrm>
            <a:off x="1962000" y="1320053"/>
            <a:ext cx="6160553" cy="1102985"/>
          </a:xfrm>
          <a:custGeom>
            <a:avLst/>
            <a:gdLst>
              <a:gd name="connsiteX0" fmla="*/ 0 w 6739257"/>
              <a:gd name="connsiteY0" fmla="*/ 0 h 571496"/>
              <a:gd name="connsiteX1" fmla="*/ 6453509 w 6739257"/>
              <a:gd name="connsiteY1" fmla="*/ 0 h 571496"/>
              <a:gd name="connsiteX2" fmla="*/ 6739257 w 6739257"/>
              <a:gd name="connsiteY2" fmla="*/ 285748 h 571496"/>
              <a:gd name="connsiteX3" fmla="*/ 6453509 w 6739257"/>
              <a:gd name="connsiteY3" fmla="*/ 571496 h 571496"/>
              <a:gd name="connsiteX4" fmla="*/ 0 w 6739257"/>
              <a:gd name="connsiteY4" fmla="*/ 571496 h 571496"/>
              <a:gd name="connsiteX5" fmla="*/ 0 w 6739257"/>
              <a:gd name="connsiteY5" fmla="*/ 0 h 5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9257" h="571496">
                <a:moveTo>
                  <a:pt x="6739257" y="571495"/>
                </a:moveTo>
                <a:lnTo>
                  <a:pt x="285748" y="571495"/>
                </a:lnTo>
                <a:lnTo>
                  <a:pt x="0" y="285748"/>
                </a:lnTo>
                <a:lnTo>
                  <a:pt x="285748" y="1"/>
                </a:lnTo>
                <a:lnTo>
                  <a:pt x="6739257" y="1"/>
                </a:lnTo>
                <a:lnTo>
                  <a:pt x="6739257" y="571495"/>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39824"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Support AU–MS to ratify and/or align with relevant International/Regional Instruments related to blue economy themes (with specific reference to protecting and conserving biodiversity)</a:t>
            </a:r>
            <a:endParaRPr lang="en-KE" sz="2000" dirty="0">
              <a:solidFill>
                <a:schemeClr val="tx1"/>
              </a:solidFill>
            </a:endParaRPr>
          </a:p>
        </p:txBody>
      </p:sp>
      <p:sp>
        <p:nvSpPr>
          <p:cNvPr id="19" name="Oval 18">
            <a:extLst>
              <a:ext uri="{FF2B5EF4-FFF2-40B4-BE49-F238E27FC236}">
                <a16:creationId xmlns:a16="http://schemas.microsoft.com/office/drawing/2014/main" id="{06FFC232-7309-4EAB-A7BE-44D88D32F1A4}"/>
              </a:ext>
            </a:extLst>
          </p:cNvPr>
          <p:cNvSpPr/>
          <p:nvPr/>
        </p:nvSpPr>
        <p:spPr>
          <a:xfrm>
            <a:off x="826150" y="1380292"/>
            <a:ext cx="1125829" cy="1045983"/>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Freeform: Shape 19">
            <a:extLst>
              <a:ext uri="{FF2B5EF4-FFF2-40B4-BE49-F238E27FC236}">
                <a16:creationId xmlns:a16="http://schemas.microsoft.com/office/drawing/2014/main" id="{A07256F0-5CC1-4435-895A-0C0AC33C889C}"/>
              </a:ext>
            </a:extLst>
          </p:cNvPr>
          <p:cNvSpPr/>
          <p:nvPr/>
        </p:nvSpPr>
        <p:spPr>
          <a:xfrm>
            <a:off x="2020551" y="2696137"/>
            <a:ext cx="6095321" cy="932886"/>
          </a:xfrm>
          <a:custGeom>
            <a:avLst/>
            <a:gdLst>
              <a:gd name="connsiteX0" fmla="*/ 0 w 7050313"/>
              <a:gd name="connsiteY0" fmla="*/ 0 h 564180"/>
              <a:gd name="connsiteX1" fmla="*/ 6768223 w 7050313"/>
              <a:gd name="connsiteY1" fmla="*/ 0 h 564180"/>
              <a:gd name="connsiteX2" fmla="*/ 7050313 w 7050313"/>
              <a:gd name="connsiteY2" fmla="*/ 282090 h 564180"/>
              <a:gd name="connsiteX3" fmla="*/ 6768223 w 7050313"/>
              <a:gd name="connsiteY3" fmla="*/ 564180 h 564180"/>
              <a:gd name="connsiteX4" fmla="*/ 0 w 7050313"/>
              <a:gd name="connsiteY4" fmla="*/ 564180 h 564180"/>
              <a:gd name="connsiteX5" fmla="*/ 0 w 7050313"/>
              <a:gd name="connsiteY5" fmla="*/ 0 h 5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0313" h="564180">
                <a:moveTo>
                  <a:pt x="7050313" y="564179"/>
                </a:moveTo>
                <a:lnTo>
                  <a:pt x="282090" y="564179"/>
                </a:lnTo>
                <a:lnTo>
                  <a:pt x="0" y="282090"/>
                </a:lnTo>
                <a:lnTo>
                  <a:pt x="282090" y="1"/>
                </a:lnTo>
                <a:lnTo>
                  <a:pt x="7050313" y="1"/>
                </a:lnTo>
                <a:lnTo>
                  <a:pt x="7050313" y="56417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txBody>
          <a:bodyPr spcFirstLastPara="0" vert="horz" wrap="square" lIns="338453"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Optimize conservation and sustainable use of biodiversity while minimizing conflicts among blue economy sub–themes</a:t>
            </a:r>
            <a:endParaRPr lang="en-KE" sz="2000" dirty="0">
              <a:solidFill>
                <a:schemeClr val="tx1"/>
              </a:solidFill>
            </a:endParaRPr>
          </a:p>
        </p:txBody>
      </p:sp>
      <p:sp>
        <p:nvSpPr>
          <p:cNvPr id="22" name="Freeform: Shape 21">
            <a:extLst>
              <a:ext uri="{FF2B5EF4-FFF2-40B4-BE49-F238E27FC236}">
                <a16:creationId xmlns:a16="http://schemas.microsoft.com/office/drawing/2014/main" id="{C719FC32-CE49-4245-B995-92B2F0269E58}"/>
              </a:ext>
            </a:extLst>
          </p:cNvPr>
          <p:cNvSpPr/>
          <p:nvPr/>
        </p:nvSpPr>
        <p:spPr>
          <a:xfrm>
            <a:off x="2027417" y="3870814"/>
            <a:ext cx="6095136" cy="1249571"/>
          </a:xfrm>
          <a:custGeom>
            <a:avLst/>
            <a:gdLst>
              <a:gd name="connsiteX0" fmla="*/ 0 w 6969731"/>
              <a:gd name="connsiteY0" fmla="*/ 0 h 620200"/>
              <a:gd name="connsiteX1" fmla="*/ 6659631 w 6969731"/>
              <a:gd name="connsiteY1" fmla="*/ 0 h 620200"/>
              <a:gd name="connsiteX2" fmla="*/ 6969731 w 6969731"/>
              <a:gd name="connsiteY2" fmla="*/ 310100 h 620200"/>
              <a:gd name="connsiteX3" fmla="*/ 6659631 w 6969731"/>
              <a:gd name="connsiteY3" fmla="*/ 620200 h 620200"/>
              <a:gd name="connsiteX4" fmla="*/ 0 w 6969731"/>
              <a:gd name="connsiteY4" fmla="*/ 620200 h 620200"/>
              <a:gd name="connsiteX5" fmla="*/ 0 w 6969731"/>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9731" h="620200">
                <a:moveTo>
                  <a:pt x="6969731" y="620199"/>
                </a:moveTo>
                <a:lnTo>
                  <a:pt x="310100" y="620199"/>
                </a:lnTo>
                <a:lnTo>
                  <a:pt x="0" y="310100"/>
                </a:lnTo>
                <a:lnTo>
                  <a:pt x="310100" y="1"/>
                </a:lnTo>
                <a:lnTo>
                  <a:pt x="6969731" y="1"/>
                </a:lnTo>
                <a:lnTo>
                  <a:pt x="6969731"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6622584"/>
              <a:satOff val="26541"/>
              <a:lumOff val="5752"/>
              <a:alphaOff val="0"/>
            </a:schemeClr>
          </a:fillRef>
          <a:effectRef idx="0">
            <a:schemeClr val="accent5">
              <a:hueOff val="-6622584"/>
              <a:satOff val="26541"/>
              <a:lumOff val="5752"/>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Strengthen measures for mitigating the negative impacts of coastal and marine tourism, oil, gas, deep sea mining and climate change on aquatic biodiversity and environment</a:t>
            </a:r>
            <a:endParaRPr lang="en-KE" sz="2000" dirty="0">
              <a:solidFill>
                <a:schemeClr val="tx1"/>
              </a:solidFill>
            </a:endParaRPr>
          </a:p>
        </p:txBody>
      </p:sp>
      <p:sp>
        <p:nvSpPr>
          <p:cNvPr id="23" name="Oval 22">
            <a:extLst>
              <a:ext uri="{FF2B5EF4-FFF2-40B4-BE49-F238E27FC236}">
                <a16:creationId xmlns:a16="http://schemas.microsoft.com/office/drawing/2014/main" id="{91A1FDEE-C006-44B7-A3AD-710DE5F59585}"/>
              </a:ext>
            </a:extLst>
          </p:cNvPr>
          <p:cNvSpPr/>
          <p:nvPr/>
        </p:nvSpPr>
        <p:spPr>
          <a:xfrm>
            <a:off x="838201" y="2738351"/>
            <a:ext cx="1125828" cy="890672"/>
          </a:xfrm>
          <a:prstGeom prst="ellipse">
            <a:avLst/>
          </a:prstGeom>
          <a:blipFill>
            <a:blip r:embed="rId3" cstate="print">
              <a:extLst>
                <a:ext uri="{28A0092B-C50C-407E-A947-70E740481C1C}">
                  <a14:useLocalDpi xmlns:a14="http://schemas.microsoft.com/office/drawing/2010/main" val="0"/>
                </a:ext>
              </a:extLst>
            </a:blip>
            <a:srcRect/>
            <a:stretch>
              <a:fillRect l="-44000" r="-44000"/>
            </a:stretch>
          </a:blipFill>
        </p:spPr>
        <p:style>
          <a:lnRef idx="2">
            <a:schemeClr val="lt1">
              <a:hueOff val="0"/>
              <a:satOff val="0"/>
              <a:lumOff val="0"/>
              <a:alphaOff val="0"/>
            </a:schemeClr>
          </a:lnRef>
          <a:fillRef idx="1">
            <a:scrgbClr r="0" g="0" b="0"/>
          </a:fillRef>
          <a:effectRef idx="0">
            <a:schemeClr val="accent5">
              <a:tint val="50000"/>
              <a:hueOff val="-7121577"/>
              <a:satOff val="31745"/>
              <a:lumOff val="2805"/>
              <a:alphaOff val="0"/>
            </a:schemeClr>
          </a:effectRef>
          <a:fontRef idx="minor">
            <a:schemeClr val="lt1">
              <a:hueOff val="0"/>
              <a:satOff val="0"/>
              <a:lumOff val="0"/>
              <a:alphaOff val="0"/>
            </a:schemeClr>
          </a:fontRef>
        </p:style>
      </p:sp>
      <p:sp>
        <p:nvSpPr>
          <p:cNvPr id="24" name="Freeform: Shape 23">
            <a:extLst>
              <a:ext uri="{FF2B5EF4-FFF2-40B4-BE49-F238E27FC236}">
                <a16:creationId xmlns:a16="http://schemas.microsoft.com/office/drawing/2014/main" id="{35980F09-1139-4472-9A87-AB251336FC96}"/>
              </a:ext>
            </a:extLst>
          </p:cNvPr>
          <p:cNvSpPr/>
          <p:nvPr/>
        </p:nvSpPr>
        <p:spPr>
          <a:xfrm>
            <a:off x="2054923" y="5375961"/>
            <a:ext cx="6080826" cy="975511"/>
          </a:xfrm>
          <a:custGeom>
            <a:avLst/>
            <a:gdLst>
              <a:gd name="connsiteX0" fmla="*/ 0 w 6958736"/>
              <a:gd name="connsiteY0" fmla="*/ 0 h 620200"/>
              <a:gd name="connsiteX1" fmla="*/ 6648636 w 6958736"/>
              <a:gd name="connsiteY1" fmla="*/ 0 h 620200"/>
              <a:gd name="connsiteX2" fmla="*/ 6958736 w 6958736"/>
              <a:gd name="connsiteY2" fmla="*/ 310100 h 620200"/>
              <a:gd name="connsiteX3" fmla="*/ 6648636 w 6958736"/>
              <a:gd name="connsiteY3" fmla="*/ 620200 h 620200"/>
              <a:gd name="connsiteX4" fmla="*/ 0 w 6958736"/>
              <a:gd name="connsiteY4" fmla="*/ 620200 h 620200"/>
              <a:gd name="connsiteX5" fmla="*/ 0 w 6958736"/>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8736" h="620200">
                <a:moveTo>
                  <a:pt x="6958736" y="620199"/>
                </a:moveTo>
                <a:lnTo>
                  <a:pt x="310100" y="620199"/>
                </a:lnTo>
                <a:lnTo>
                  <a:pt x="0" y="310100"/>
                </a:lnTo>
                <a:lnTo>
                  <a:pt x="310100" y="1"/>
                </a:lnTo>
                <a:lnTo>
                  <a:pt x="6958736" y="1"/>
                </a:lnTo>
                <a:lnTo>
                  <a:pt x="6958736"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solidFill>
                  <a:schemeClr val="tx1"/>
                </a:solidFill>
                <a:ea typeface="Calibri" panose="020F0502020204030204" pitchFamily="34" charset="0"/>
              </a:rPr>
              <a:t>Strengthen gender inclusivity in aquatic biodiversity conservation and environmental management</a:t>
            </a:r>
            <a:endParaRPr lang="en-KE" sz="2000" dirty="0">
              <a:solidFill>
                <a:schemeClr val="tx1"/>
              </a:solidFill>
            </a:endParaRPr>
          </a:p>
        </p:txBody>
      </p:sp>
      <p:sp>
        <p:nvSpPr>
          <p:cNvPr id="25" name="Oval 24">
            <a:extLst>
              <a:ext uri="{FF2B5EF4-FFF2-40B4-BE49-F238E27FC236}">
                <a16:creationId xmlns:a16="http://schemas.microsoft.com/office/drawing/2014/main" id="{AE3A4E9D-5290-4C72-9814-1163DC9831F3}"/>
              </a:ext>
            </a:extLst>
          </p:cNvPr>
          <p:cNvSpPr/>
          <p:nvPr/>
        </p:nvSpPr>
        <p:spPr>
          <a:xfrm>
            <a:off x="799350" y="5375960"/>
            <a:ext cx="1203527" cy="975511"/>
          </a:xfrm>
          <a:prstGeom prst="ellipse">
            <a:avLst/>
          </a:prstGeom>
          <a:blipFill>
            <a:blip r:embed="rId4" cstate="print">
              <a:extLst>
                <a:ext uri="{28A0092B-C50C-407E-A947-70E740481C1C}">
                  <a14:useLocalDpi xmlns:a14="http://schemas.microsoft.com/office/drawing/2010/main" val="0"/>
                </a:ext>
              </a:extLst>
            </a:blip>
            <a:srcRect/>
            <a:stretch>
              <a:fillRect l="-26000" r="-26000"/>
            </a:stretch>
          </a:blipFill>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
        <p:nvSpPr>
          <p:cNvPr id="30" name="TextBox 29">
            <a:extLst>
              <a:ext uri="{FF2B5EF4-FFF2-40B4-BE49-F238E27FC236}">
                <a16:creationId xmlns:a16="http://schemas.microsoft.com/office/drawing/2014/main" id="{F495C768-DD78-4FAB-8994-19CBCEA27B7C}"/>
              </a:ext>
            </a:extLst>
          </p:cNvPr>
          <p:cNvSpPr txBox="1"/>
          <p:nvPr/>
        </p:nvSpPr>
        <p:spPr>
          <a:xfrm>
            <a:off x="8135714" y="1741266"/>
            <a:ext cx="478795"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SO1</a:t>
            </a:r>
            <a:endParaRPr lang="en-KE" sz="1200" b="1" dirty="0">
              <a:latin typeface="Century Gothic" panose="020B0502020202020204" pitchFamily="34" charset="0"/>
            </a:endParaRPr>
          </a:p>
        </p:txBody>
      </p:sp>
      <p:sp>
        <p:nvSpPr>
          <p:cNvPr id="31" name="TextBox 30">
            <a:extLst>
              <a:ext uri="{FF2B5EF4-FFF2-40B4-BE49-F238E27FC236}">
                <a16:creationId xmlns:a16="http://schemas.microsoft.com/office/drawing/2014/main" id="{6A10EFDE-D6EA-4415-B055-92657F8E1666}"/>
              </a:ext>
            </a:extLst>
          </p:cNvPr>
          <p:cNvSpPr txBox="1"/>
          <p:nvPr/>
        </p:nvSpPr>
        <p:spPr>
          <a:xfrm>
            <a:off x="8130802" y="2991768"/>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SO2</a:t>
            </a:r>
            <a:endParaRPr lang="en-KE" sz="1200" b="1" dirty="0">
              <a:latin typeface="Century Gothic" panose="020B0502020202020204" pitchFamily="34" charset="0"/>
            </a:endParaRPr>
          </a:p>
        </p:txBody>
      </p:sp>
      <p:sp>
        <p:nvSpPr>
          <p:cNvPr id="32" name="TextBox 31">
            <a:extLst>
              <a:ext uri="{FF2B5EF4-FFF2-40B4-BE49-F238E27FC236}">
                <a16:creationId xmlns:a16="http://schemas.microsoft.com/office/drawing/2014/main" id="{B321BFF7-FE5F-4A47-A656-F2EEC1495E9E}"/>
              </a:ext>
            </a:extLst>
          </p:cNvPr>
          <p:cNvSpPr txBox="1"/>
          <p:nvPr/>
        </p:nvSpPr>
        <p:spPr>
          <a:xfrm>
            <a:off x="8156067" y="4246721"/>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SO3</a:t>
            </a:r>
            <a:endParaRPr lang="en-KE" sz="1200" b="1" dirty="0">
              <a:latin typeface="Century Gothic" panose="020B0502020202020204" pitchFamily="34" charset="0"/>
            </a:endParaRPr>
          </a:p>
        </p:txBody>
      </p:sp>
      <p:sp>
        <p:nvSpPr>
          <p:cNvPr id="33" name="TextBox 32">
            <a:extLst>
              <a:ext uri="{FF2B5EF4-FFF2-40B4-BE49-F238E27FC236}">
                <a16:creationId xmlns:a16="http://schemas.microsoft.com/office/drawing/2014/main" id="{C9C1D321-3932-4AB4-97BB-D0D05C8A2DB8}"/>
              </a:ext>
            </a:extLst>
          </p:cNvPr>
          <p:cNvSpPr txBox="1"/>
          <p:nvPr/>
        </p:nvSpPr>
        <p:spPr>
          <a:xfrm>
            <a:off x="8163984" y="5725215"/>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SO4</a:t>
            </a:r>
            <a:endParaRPr lang="en-KE" sz="1200" b="1" dirty="0">
              <a:latin typeface="Century Gothic" panose="020B0502020202020204" pitchFamily="34" charset="0"/>
            </a:endParaRPr>
          </a:p>
        </p:txBody>
      </p:sp>
      <p:sp>
        <p:nvSpPr>
          <p:cNvPr id="21" name="Oval 20">
            <a:extLst>
              <a:ext uri="{FF2B5EF4-FFF2-40B4-BE49-F238E27FC236}">
                <a16:creationId xmlns:a16="http://schemas.microsoft.com/office/drawing/2014/main" id="{3B2F49F4-11E8-41FE-A87A-79B1446A1DAE}"/>
              </a:ext>
            </a:extLst>
          </p:cNvPr>
          <p:cNvSpPr/>
          <p:nvPr/>
        </p:nvSpPr>
        <p:spPr>
          <a:xfrm>
            <a:off x="846303" y="3998588"/>
            <a:ext cx="1125828" cy="1050264"/>
          </a:xfrm>
          <a:prstGeom prst="ellipse">
            <a:avLst/>
          </a:prstGeom>
          <a:blipFill>
            <a:blip r:embed="rId5" cstate="print">
              <a:extLst>
                <a:ext uri="{28A0092B-C50C-407E-A947-70E740481C1C}">
                  <a14:useLocalDpi xmlns:a14="http://schemas.microsoft.com/office/drawing/2010/main" val="0"/>
                </a:ext>
              </a:extLst>
            </a:blip>
            <a:srcRect/>
            <a:stretch>
              <a:fillRect l="-36000" r="-36000"/>
            </a:stretch>
          </a:blipFill>
        </p:spPr>
        <p:style>
          <a:lnRef idx="2">
            <a:schemeClr val="lt1">
              <a:hueOff val="0"/>
              <a:satOff val="0"/>
              <a:lumOff val="0"/>
              <a:alphaOff val="0"/>
            </a:schemeClr>
          </a:lnRef>
          <a:fillRef idx="1">
            <a:scrgbClr r="0" g="0" b="0"/>
          </a:fillRef>
          <a:effectRef idx="0">
            <a:schemeClr val="accent5">
              <a:tint val="50000"/>
              <a:hueOff val="-3560789"/>
              <a:satOff val="15872"/>
              <a:lumOff val="1402"/>
              <a:alphaOff val="0"/>
            </a:schemeClr>
          </a:effectRef>
          <a:fontRef idx="minor">
            <a:schemeClr val="lt1">
              <a:hueOff val="0"/>
              <a:satOff val="0"/>
              <a:lumOff val="0"/>
              <a:alphaOff val="0"/>
            </a:schemeClr>
          </a:fontRef>
        </p:style>
        <p:txBody>
          <a:bodyPr/>
          <a:lstStyle/>
          <a:p>
            <a:endParaRPr lang="en-GH" sz="135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820" y="0"/>
            <a:ext cx="8247580" cy="1171254"/>
          </a:xfrm>
        </p:spPr>
        <p:txBody>
          <a:bodyPr>
            <a:normAutofit/>
          </a:bodyPr>
          <a:lstStyle/>
          <a:p>
            <a:r>
              <a:rPr lang="en-US" sz="3600" b="1" dirty="0">
                <a:solidFill>
                  <a:srgbClr val="00B0F0"/>
                </a:solidFill>
              </a:rPr>
              <a:t>STRUCTURE OF THE PROJECT</a:t>
            </a:r>
          </a:p>
        </p:txBody>
      </p:sp>
      <p:sp>
        <p:nvSpPr>
          <p:cNvPr id="4" name="Freeform: Shape 3">
            <a:extLst>
              <a:ext uri="{FF2B5EF4-FFF2-40B4-BE49-F238E27FC236}">
                <a16:creationId xmlns:a16="http://schemas.microsoft.com/office/drawing/2014/main" id="{88770A7B-D9E0-4141-9CFA-2B225F958DA3}"/>
              </a:ext>
            </a:extLst>
          </p:cNvPr>
          <p:cNvSpPr/>
          <p:nvPr/>
        </p:nvSpPr>
        <p:spPr>
          <a:xfrm>
            <a:off x="2133600" y="1866898"/>
            <a:ext cx="5257800" cy="858767"/>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kern="1200" dirty="0"/>
              <a:t>Conserving Aquatic Biodiversity in the Context of the Africa Blue Economy Strategy Project </a:t>
            </a:r>
            <a:endParaRPr lang="en-GH" sz="2000" kern="1200" dirty="0"/>
          </a:p>
        </p:txBody>
      </p:sp>
      <p:sp>
        <p:nvSpPr>
          <p:cNvPr id="5" name="Freeform: Shape 4">
            <a:extLst>
              <a:ext uri="{FF2B5EF4-FFF2-40B4-BE49-F238E27FC236}">
                <a16:creationId xmlns:a16="http://schemas.microsoft.com/office/drawing/2014/main" id="{ABF294C6-DC3D-4C33-967C-A25A48FE730C}"/>
              </a:ext>
            </a:extLst>
          </p:cNvPr>
          <p:cNvSpPr/>
          <p:nvPr/>
        </p:nvSpPr>
        <p:spPr>
          <a:xfrm rot="3600000">
            <a:off x="5517111" y="2839888"/>
            <a:ext cx="447672" cy="19293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7" name="Freeform: Shape 6">
            <a:extLst>
              <a:ext uri="{FF2B5EF4-FFF2-40B4-BE49-F238E27FC236}">
                <a16:creationId xmlns:a16="http://schemas.microsoft.com/office/drawing/2014/main" id="{74B9FBB9-578F-4869-B704-0EBBEB55B08F}"/>
              </a:ext>
            </a:extLst>
          </p:cNvPr>
          <p:cNvSpPr/>
          <p:nvPr/>
        </p:nvSpPr>
        <p:spPr>
          <a:xfrm>
            <a:off x="5347139" y="3165578"/>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u="sng" kern="1200" dirty="0"/>
              <a:t>Project Steering Committee </a:t>
            </a:r>
          </a:p>
          <a:p>
            <a:pPr marL="0" lvl="0" indent="0" defTabSz="311150">
              <a:lnSpc>
                <a:spcPct val="90000"/>
              </a:lnSpc>
              <a:spcBef>
                <a:spcPct val="0"/>
              </a:spcBef>
              <a:spcAft>
                <a:spcPct val="35000"/>
              </a:spcAft>
              <a:buNone/>
            </a:pPr>
            <a:r>
              <a:rPr lang="en-US" b="0" i="0" dirty="0"/>
              <a:t>- A</a:t>
            </a:r>
            <a:r>
              <a:rPr lang="en-US" b="0" i="0" kern="1200" dirty="0"/>
              <a:t>n advisory body</a:t>
            </a:r>
            <a:br>
              <a:rPr lang="en-US" kern="1200" dirty="0"/>
            </a:br>
            <a:r>
              <a:rPr lang="en-US" kern="1200" dirty="0"/>
              <a:t>- Gives overall strategic direction and policy orientation of the project implementation.</a:t>
            </a:r>
          </a:p>
          <a:p>
            <a:pPr marL="0" lvl="0" indent="0" defTabSz="311150">
              <a:lnSpc>
                <a:spcPct val="90000"/>
              </a:lnSpc>
              <a:spcBef>
                <a:spcPct val="0"/>
              </a:spcBef>
              <a:spcAft>
                <a:spcPct val="35000"/>
              </a:spcAft>
              <a:buNone/>
            </a:pPr>
            <a:r>
              <a:rPr lang="en-US" b="0" i="0" kern="1200" dirty="0"/>
              <a:t>- Responsible for adoption of annual work-plans and approval of related implementation reports</a:t>
            </a:r>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GH" sz="700" kern="1200" dirty="0"/>
          </a:p>
        </p:txBody>
      </p:sp>
      <p:sp>
        <p:nvSpPr>
          <p:cNvPr id="8" name="Freeform: Shape 7">
            <a:extLst>
              <a:ext uri="{FF2B5EF4-FFF2-40B4-BE49-F238E27FC236}">
                <a16:creationId xmlns:a16="http://schemas.microsoft.com/office/drawing/2014/main" id="{FE72790B-0EE8-45CA-974A-FAB7BBC22FBC}"/>
              </a:ext>
            </a:extLst>
          </p:cNvPr>
          <p:cNvSpPr/>
          <p:nvPr/>
        </p:nvSpPr>
        <p:spPr>
          <a:xfrm rot="21598559">
            <a:off x="4194509" y="4704183"/>
            <a:ext cx="1152550" cy="37840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1128238" y="185179"/>
                </a:moveTo>
                <a:lnTo>
                  <a:pt x="943059" y="370357"/>
                </a:lnTo>
                <a:lnTo>
                  <a:pt x="943059" y="296285"/>
                </a:lnTo>
                <a:lnTo>
                  <a:pt x="185179" y="296285"/>
                </a:lnTo>
                <a:lnTo>
                  <a:pt x="185179" y="370357"/>
                </a:lnTo>
                <a:lnTo>
                  <a:pt x="0" y="185179"/>
                </a:lnTo>
                <a:lnTo>
                  <a:pt x="185179" y="1"/>
                </a:lnTo>
                <a:lnTo>
                  <a:pt x="185179" y="74073"/>
                </a:lnTo>
                <a:lnTo>
                  <a:pt x="943059" y="74073"/>
                </a:lnTo>
                <a:lnTo>
                  <a:pt x="943059" y="1"/>
                </a:lnTo>
                <a:lnTo>
                  <a:pt x="1128238"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6" tIns="74072" rIns="111108" bIns="74072"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9" name="Freeform: Shape 8">
            <a:extLst>
              <a:ext uri="{FF2B5EF4-FFF2-40B4-BE49-F238E27FC236}">
                <a16:creationId xmlns:a16="http://schemas.microsoft.com/office/drawing/2014/main" id="{AA7A5C96-71E6-4299-BBF0-241FB5F0E9E5}"/>
              </a:ext>
            </a:extLst>
          </p:cNvPr>
          <p:cNvSpPr/>
          <p:nvPr/>
        </p:nvSpPr>
        <p:spPr>
          <a:xfrm>
            <a:off x="917829" y="3178437"/>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endParaRPr lang="en-US" sz="2000" b="1" u="sng" kern="1200" dirty="0"/>
          </a:p>
          <a:p>
            <a:pPr marL="0" lvl="0" indent="0" algn="ctr" defTabSz="311150">
              <a:lnSpc>
                <a:spcPct val="90000"/>
              </a:lnSpc>
              <a:spcBef>
                <a:spcPct val="0"/>
              </a:spcBef>
              <a:spcAft>
                <a:spcPct val="35000"/>
              </a:spcAft>
              <a:buNone/>
            </a:pPr>
            <a:r>
              <a:rPr lang="en-US" sz="2000" b="1" u="sng" kern="1200" dirty="0"/>
              <a:t>Project Technical Committee</a:t>
            </a:r>
          </a:p>
          <a:p>
            <a:pPr marL="285750" lvl="0" indent="-285750" defTabSz="311150">
              <a:lnSpc>
                <a:spcPct val="90000"/>
              </a:lnSpc>
              <a:spcBef>
                <a:spcPct val="0"/>
              </a:spcBef>
              <a:spcAft>
                <a:spcPct val="35000"/>
              </a:spcAft>
              <a:buFontTx/>
              <a:buChar char="-"/>
            </a:pPr>
            <a:r>
              <a:rPr lang="en-US" sz="1400" dirty="0"/>
              <a:t>E</a:t>
            </a:r>
            <a:r>
              <a:rPr lang="en-US" sz="1400" b="0" i="0" kern="1200" dirty="0"/>
              <a:t>nsures coherence in the implementation of activities between the related projects, key implementing partners and relevant institutions at national, regional and continental </a:t>
            </a:r>
            <a:r>
              <a:rPr lang="en-US" sz="1400" b="0" i="0" kern="1200" dirty="0">
                <a:solidFill>
                  <a:schemeClr val="bg2"/>
                </a:solidFill>
              </a:rPr>
              <a:t>levels.</a:t>
            </a:r>
          </a:p>
          <a:p>
            <a:pPr marL="285750" lvl="0" indent="-285750" defTabSz="311150">
              <a:lnSpc>
                <a:spcPct val="90000"/>
              </a:lnSpc>
              <a:spcBef>
                <a:spcPct val="0"/>
              </a:spcBef>
              <a:spcAft>
                <a:spcPct val="35000"/>
              </a:spcAft>
              <a:buFontTx/>
              <a:buChar char="-"/>
            </a:pPr>
            <a:r>
              <a:rPr lang="en-US" sz="1400" dirty="0">
                <a:solidFill>
                  <a:schemeClr val="bg2"/>
                </a:solidFill>
              </a:rPr>
              <a:t>The PTC shall have the mandate to ensure informed, evidence-based decision making by the Project Steering Committee (PSC) meeting</a:t>
            </a:r>
          </a:p>
          <a:p>
            <a:pPr marL="285750" lvl="0" indent="-285750" defTabSz="311150">
              <a:lnSpc>
                <a:spcPct val="90000"/>
              </a:lnSpc>
              <a:spcBef>
                <a:spcPct val="0"/>
              </a:spcBef>
              <a:spcAft>
                <a:spcPct val="35000"/>
              </a:spcAft>
              <a:buFontTx/>
              <a:buChar char="-"/>
            </a:pPr>
            <a:r>
              <a:rPr lang="en-US" sz="1400" b="0" i="0" kern="1200" dirty="0"/>
              <a:t>Develops recommendations for deliberation by the high-level PSC meetings.</a:t>
            </a:r>
            <a:br>
              <a:rPr lang="en-US" sz="1400" kern="1200" dirty="0"/>
            </a:br>
            <a:endParaRPr lang="en-GH" sz="1400" kern="1200" dirty="0"/>
          </a:p>
        </p:txBody>
      </p:sp>
      <p:sp>
        <p:nvSpPr>
          <p:cNvPr id="10" name="Freeform: Shape 9">
            <a:extLst>
              <a:ext uri="{FF2B5EF4-FFF2-40B4-BE49-F238E27FC236}">
                <a16:creationId xmlns:a16="http://schemas.microsoft.com/office/drawing/2014/main" id="{4BBF6277-6853-4A82-AC6F-3C02ADA2112A}"/>
              </a:ext>
            </a:extLst>
          </p:cNvPr>
          <p:cNvSpPr/>
          <p:nvPr/>
        </p:nvSpPr>
        <p:spPr>
          <a:xfrm rot="18024601">
            <a:off x="3497718" y="2831230"/>
            <a:ext cx="438226" cy="193042"/>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pic>
        <p:nvPicPr>
          <p:cNvPr id="11" name="Picture 10">
            <a:extLst>
              <a:ext uri="{FF2B5EF4-FFF2-40B4-BE49-F238E27FC236}">
                <a16:creationId xmlns:a16="http://schemas.microsoft.com/office/drawing/2014/main" id="{AEC2A285-38C7-4885-86AA-B5B260E9B6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1031844"/>
            <a:ext cx="3581400" cy="834832"/>
          </a:xfrm>
          <a:prstGeom prst="rect">
            <a:avLst/>
          </a:prstGeom>
        </p:spPr>
      </p:pic>
    </p:spTree>
    <p:extLst>
      <p:ext uri="{BB962C8B-B14F-4D97-AF65-F5344CB8AC3E}">
        <p14:creationId xmlns:p14="http://schemas.microsoft.com/office/powerpoint/2010/main" val="293206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647272" y="-51372"/>
            <a:ext cx="8268128" cy="1041972"/>
          </a:xfrm>
        </p:spPr>
        <p:txBody>
          <a:bodyPr>
            <a:normAutofit fontScale="90000"/>
          </a:bodyPr>
          <a:lstStyle/>
          <a:p>
            <a:r>
              <a:rPr lang="en-US" sz="3600" b="1" dirty="0">
                <a:solidFill>
                  <a:srgbClr val="00B0F0"/>
                </a:solidFill>
              </a:rPr>
              <a:t>PROJECT TECHNICAL COMMITTEE MEETINGS </a:t>
            </a:r>
          </a:p>
        </p:txBody>
      </p:sp>
      <p:sp>
        <p:nvSpPr>
          <p:cNvPr id="3" name="TextBox 2">
            <a:extLst>
              <a:ext uri="{FF2B5EF4-FFF2-40B4-BE49-F238E27FC236}">
                <a16:creationId xmlns:a16="http://schemas.microsoft.com/office/drawing/2014/main" id="{63627558-E58A-481D-A65D-49129FB126D4}"/>
              </a:ext>
            </a:extLst>
          </p:cNvPr>
          <p:cNvSpPr txBox="1"/>
          <p:nvPr/>
        </p:nvSpPr>
        <p:spPr>
          <a:xfrm>
            <a:off x="4767637" y="1676400"/>
            <a:ext cx="3581400" cy="584775"/>
          </a:xfrm>
          <a:prstGeom prst="rect">
            <a:avLst/>
          </a:prstGeom>
          <a:noFill/>
        </p:spPr>
        <p:txBody>
          <a:bodyPr wrap="square" rtlCol="0">
            <a:spAutoFit/>
          </a:bodyPr>
          <a:lstStyle/>
          <a:p>
            <a:r>
              <a:rPr lang="en-US" sz="3200" dirty="0"/>
              <a:t>ANNUAL MEETINGS </a:t>
            </a:r>
            <a:endParaRPr lang="en-GH" sz="3200" dirty="0"/>
          </a:p>
        </p:txBody>
      </p:sp>
      <p:sp>
        <p:nvSpPr>
          <p:cNvPr id="7" name="TextBox 6">
            <a:extLst>
              <a:ext uri="{FF2B5EF4-FFF2-40B4-BE49-F238E27FC236}">
                <a16:creationId xmlns:a16="http://schemas.microsoft.com/office/drawing/2014/main" id="{3E85154F-5C9A-4202-8429-19EE311FA402}"/>
              </a:ext>
            </a:extLst>
          </p:cNvPr>
          <p:cNvSpPr txBox="1"/>
          <p:nvPr/>
        </p:nvSpPr>
        <p:spPr>
          <a:xfrm>
            <a:off x="845906" y="3150930"/>
            <a:ext cx="8001000" cy="3899016"/>
          </a:xfrm>
          <a:prstGeom prst="rect">
            <a:avLst/>
          </a:prstGeom>
          <a:noFill/>
        </p:spPr>
        <p:txBody>
          <a:bodyPr wrap="square">
            <a:spAutoFit/>
          </a:bodyPr>
          <a:lstStyle/>
          <a:p>
            <a:pPr marL="342900" lvl="0" indent="-342900" algn="just">
              <a:lnSpc>
                <a:spcPct val="112000"/>
              </a:lnSpc>
              <a:buFont typeface="Symbol" pitchFamily="2" charset="2"/>
              <a:buChar char=""/>
            </a:pPr>
            <a:r>
              <a:rPr lang="en-US" sz="2400" dirty="0">
                <a:effectLst/>
                <a:ea typeface="Calibri" panose="020F0502020204030204" pitchFamily="34" charset="0"/>
                <a:cs typeface="Calibri" panose="020F0502020204030204" pitchFamily="34" charset="0"/>
              </a:rPr>
              <a:t>Act as the project planning, monitoring and coordination platform; </a:t>
            </a:r>
            <a:endParaRPr lang="en-KE" sz="2400" dirty="0">
              <a:effectLst/>
              <a:ea typeface="Calibri" panose="020F0502020204030204" pitchFamily="34" charset="0"/>
              <a:cs typeface="Times New Roman" panose="02020603050405020304" pitchFamily="18" charset="0"/>
            </a:endParaRPr>
          </a:p>
          <a:p>
            <a:pPr marL="342900" lvl="0" indent="-342900" algn="just">
              <a:lnSpc>
                <a:spcPct val="112000"/>
              </a:lnSpc>
              <a:buFont typeface="Symbol" pitchFamily="2" charset="2"/>
              <a:buChar char=""/>
            </a:pPr>
            <a:r>
              <a:rPr lang="en-GB" sz="2400" dirty="0">
                <a:effectLst/>
                <a:ea typeface="Calibri" panose="020F0502020204030204" pitchFamily="34" charset="0"/>
                <a:cs typeface="Calibri" panose="020F0502020204030204" pitchFamily="34" charset="0"/>
              </a:rPr>
              <a:t>Conduct interactive discussions on project activities, including the annual workplans, budget, M&amp;E framework, communication strategy and make recommendations to the PSC; and,</a:t>
            </a:r>
            <a:endParaRPr lang="en-KE" sz="2400" dirty="0">
              <a:effectLst/>
              <a:ea typeface="Calibri" panose="020F0502020204030204" pitchFamily="34" charset="0"/>
              <a:cs typeface="Times New Roman" panose="02020603050405020304" pitchFamily="18" charset="0"/>
            </a:endParaRPr>
          </a:p>
          <a:p>
            <a:pPr marL="342900" lvl="0" indent="-342900" algn="just">
              <a:lnSpc>
                <a:spcPct val="112000"/>
              </a:lnSpc>
              <a:spcAft>
                <a:spcPts val="1000"/>
              </a:spcAft>
              <a:buFont typeface="Symbol" pitchFamily="2" charset="2"/>
              <a:buChar char=""/>
            </a:pPr>
            <a:r>
              <a:rPr lang="en-US" sz="2400" dirty="0">
                <a:effectLst/>
                <a:ea typeface="Calibri" panose="020F0502020204030204" pitchFamily="34" charset="0"/>
                <a:cs typeface="Calibri" panose="020F0502020204030204" pitchFamily="34" charset="0"/>
              </a:rPr>
              <a:t>Ensure coherence in the implementation of activities by the implementing partners and other institutions.</a:t>
            </a:r>
            <a:endParaRPr lang="en-KE" sz="2400"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2400" dirty="0"/>
          </a:p>
        </p:txBody>
      </p:sp>
      <p:pic>
        <p:nvPicPr>
          <p:cNvPr id="6" name="Picture 5">
            <a:extLst>
              <a:ext uri="{FF2B5EF4-FFF2-40B4-BE49-F238E27FC236}">
                <a16:creationId xmlns:a16="http://schemas.microsoft.com/office/drawing/2014/main" id="{83FFC57D-9266-4CDA-9049-4F32466A0B99}"/>
              </a:ext>
            </a:extLst>
          </p:cNvPr>
          <p:cNvPicPr>
            <a:picLocks noChangeAspect="1"/>
          </p:cNvPicPr>
          <p:nvPr/>
        </p:nvPicPr>
        <p:blipFill>
          <a:blip r:embed="rId2"/>
          <a:stretch>
            <a:fillRect/>
          </a:stretch>
        </p:blipFill>
        <p:spPr>
          <a:xfrm>
            <a:off x="845906" y="1073260"/>
            <a:ext cx="3581400" cy="2045997"/>
          </a:xfrm>
          <a:prstGeom prst="rect">
            <a:avLst/>
          </a:prstGeom>
        </p:spPr>
      </p:pic>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AF4C-62B5-4C64-BB28-61A97D2595AA}"/>
              </a:ext>
            </a:extLst>
          </p:cNvPr>
          <p:cNvSpPr>
            <a:spLocks noGrp="1"/>
          </p:cNvSpPr>
          <p:nvPr>
            <p:ph type="title"/>
          </p:nvPr>
        </p:nvSpPr>
        <p:spPr>
          <a:xfrm>
            <a:off x="462337" y="-152400"/>
            <a:ext cx="8229600" cy="1310541"/>
          </a:xfrm>
        </p:spPr>
        <p:txBody>
          <a:bodyPr>
            <a:noAutofit/>
          </a:bodyPr>
          <a:lstStyle/>
          <a:p>
            <a:r>
              <a:rPr lang="en-US" sz="3200" b="1" dirty="0">
                <a:solidFill>
                  <a:srgbClr val="00B0F0"/>
                </a:solidFill>
              </a:rPr>
              <a:t>THIRD PROJECT TECHNICAL COMMITTEE MEETING</a:t>
            </a:r>
            <a:endParaRPr lang="en-GH" sz="3200" dirty="0"/>
          </a:p>
        </p:txBody>
      </p:sp>
      <p:sp>
        <p:nvSpPr>
          <p:cNvPr id="4" name="TextBox 3">
            <a:extLst>
              <a:ext uri="{FF2B5EF4-FFF2-40B4-BE49-F238E27FC236}">
                <a16:creationId xmlns:a16="http://schemas.microsoft.com/office/drawing/2014/main" id="{4D2C506D-61E9-40D8-A395-9846F0DF606E}"/>
              </a:ext>
            </a:extLst>
          </p:cNvPr>
          <p:cNvSpPr txBox="1"/>
          <p:nvPr/>
        </p:nvSpPr>
        <p:spPr>
          <a:xfrm>
            <a:off x="914400" y="1077343"/>
            <a:ext cx="8004958" cy="1316579"/>
          </a:xfrm>
          <a:prstGeom prst="rect">
            <a:avLst/>
          </a:prstGeom>
          <a:noFill/>
          <a:ln w="38100">
            <a:solidFill>
              <a:schemeClr val="tx2">
                <a:lumMod val="60000"/>
                <a:lumOff val="40000"/>
              </a:schemeClr>
            </a:solidFill>
          </a:ln>
        </p:spPr>
        <p:txBody>
          <a:bodyPr wrap="square">
            <a:spAutoFit/>
          </a:bodyPr>
          <a:lstStyle/>
          <a:p>
            <a:pPr algn="just">
              <a:lnSpc>
                <a:spcPct val="112000"/>
              </a:lnSpc>
              <a:spcAft>
                <a:spcPts val="800"/>
              </a:spcAft>
            </a:pPr>
            <a:r>
              <a:rPr lang="en-US" b="1" dirty="0"/>
              <a:t>Overall objective: </a:t>
            </a:r>
            <a:r>
              <a:rPr lang="en-US" dirty="0"/>
              <a:t>T</a:t>
            </a:r>
            <a:r>
              <a:rPr lang="en-US" dirty="0">
                <a:solidFill>
                  <a:srgbClr val="000000"/>
                </a:solidFill>
                <a:effectLst/>
                <a:uFill>
                  <a:solidFill>
                    <a:srgbClr val="000000"/>
                  </a:solidFill>
                </a:uFill>
                <a:ea typeface="Times New Roman" panose="02020603050405020304" pitchFamily="18" charset="0"/>
                <a:cs typeface="Times New Roman" panose="02020603050405020304" pitchFamily="18" charset="0"/>
              </a:rPr>
              <a:t>o inform and update the members on current status and progress on implementation of project activities and develop inputs for informed decision making by the Third project steering committee meeting. The specific objectives include the following:</a:t>
            </a:r>
            <a:endParaRPr lang="en-KE" dirty="0">
              <a:solidFill>
                <a:srgbClr val="000000"/>
              </a:solidFill>
              <a:effectLst/>
              <a:uFill>
                <a:solidFill>
                  <a:srgbClr val="000000"/>
                </a:solidFill>
              </a:uFill>
              <a:ea typeface="Calibri" panose="020F0502020204030204" pitchFamily="34" charset="0"/>
            </a:endParaRPr>
          </a:p>
        </p:txBody>
      </p:sp>
      <p:sp>
        <p:nvSpPr>
          <p:cNvPr id="8" name="TextBox 7">
            <a:extLst>
              <a:ext uri="{FF2B5EF4-FFF2-40B4-BE49-F238E27FC236}">
                <a16:creationId xmlns:a16="http://schemas.microsoft.com/office/drawing/2014/main" id="{22903584-F97E-4973-B9E5-054609B34D76}"/>
              </a:ext>
            </a:extLst>
          </p:cNvPr>
          <p:cNvSpPr txBox="1"/>
          <p:nvPr/>
        </p:nvSpPr>
        <p:spPr>
          <a:xfrm>
            <a:off x="424732" y="2420541"/>
            <a:ext cx="8457021" cy="4602478"/>
          </a:xfrm>
          <a:prstGeom prst="rect">
            <a:avLst/>
          </a:prstGeom>
          <a:noFill/>
        </p:spPr>
        <p:txBody>
          <a:bodyPr wrap="square">
            <a:spAutoFit/>
          </a:bodyPr>
          <a:lstStyle/>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brief PTC members on the progress of implementation of recommendations from the second PTC meeting. </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apprise PTC members on progress of implementation of the 2023-2024 work plan approved by the second PTC, mainly achievements, challenges and emerging issues.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disseminate information on current status of collaboration and partnerships and to develop complementarities and minimize duplications in implementation of activities.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convey stakeholders’ demand for the next steps.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present the No-cost extension workplan (October 2024 – December 2025) project work plan for discussion and approval.</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develop recommendations for consideration by the Project Steering Committee members. </a:t>
            </a:r>
            <a:endParaRPr lang="en-KE" u="none" strike="noStrike" kern="0" spc="0" dirty="0">
              <a:solidFill>
                <a:srgbClr val="000000"/>
              </a:solidFill>
              <a:effectLst/>
              <a:uFill>
                <a:solidFill>
                  <a:srgbClr val="000000"/>
                </a:solidFill>
              </a:uFill>
              <a:ea typeface="Calibri" panose="020F0502020204030204" pitchFamily="34" charset="0"/>
            </a:endParaRPr>
          </a:p>
          <a:p>
            <a:pPr lvl="1" algn="just" fontAlgn="base">
              <a:lnSpc>
                <a:spcPct val="112000"/>
              </a:lnSpc>
              <a:spcAft>
                <a:spcPts val="800"/>
              </a:spcAft>
            </a:pPr>
            <a:endParaRPr lang="en-US" sz="1800" u="none" strike="noStrike" kern="0" spc="0" dirty="0">
              <a:solidFill>
                <a:srgbClr val="000000"/>
              </a:solidFill>
              <a:effectLst/>
              <a:uFill>
                <a:solidFill>
                  <a:srgbClr val="000000"/>
                </a:solidFill>
              </a:uFill>
              <a:ea typeface="Times New Roman" panose="02020603050405020304" pitchFamily="18" charset="0"/>
            </a:endParaRPr>
          </a:p>
        </p:txBody>
      </p:sp>
    </p:spTree>
    <p:extLst>
      <p:ext uri="{BB962C8B-B14F-4D97-AF65-F5344CB8AC3E}">
        <p14:creationId xmlns:p14="http://schemas.microsoft.com/office/powerpoint/2010/main" val="188922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D69F-2641-4878-B3EB-E2BA2938EAF3}"/>
              </a:ext>
            </a:extLst>
          </p:cNvPr>
          <p:cNvSpPr>
            <a:spLocks noGrp="1"/>
          </p:cNvSpPr>
          <p:nvPr>
            <p:ph type="title"/>
          </p:nvPr>
        </p:nvSpPr>
        <p:spPr>
          <a:xfrm>
            <a:off x="767992" y="152400"/>
            <a:ext cx="7918808" cy="609600"/>
          </a:xfrm>
        </p:spPr>
        <p:txBody>
          <a:bodyPr>
            <a:noAutofit/>
          </a:bodyPr>
          <a:lstStyle/>
          <a:p>
            <a:r>
              <a:rPr lang="en-US" sz="3600" b="1" dirty="0">
                <a:solidFill>
                  <a:srgbClr val="00B0F0"/>
                </a:solidFill>
              </a:rPr>
              <a:t>OUTCOMES OF THE MEETING </a:t>
            </a:r>
            <a:endParaRPr lang="en-KE" sz="3600" dirty="0"/>
          </a:p>
        </p:txBody>
      </p:sp>
      <p:sp>
        <p:nvSpPr>
          <p:cNvPr id="5" name="TextBox 4">
            <a:extLst>
              <a:ext uri="{FF2B5EF4-FFF2-40B4-BE49-F238E27FC236}">
                <a16:creationId xmlns:a16="http://schemas.microsoft.com/office/drawing/2014/main" id="{B9EEA9B5-E8AC-460B-82D9-70D3F738A366}"/>
              </a:ext>
            </a:extLst>
          </p:cNvPr>
          <p:cNvSpPr txBox="1"/>
          <p:nvPr/>
        </p:nvSpPr>
        <p:spPr>
          <a:xfrm>
            <a:off x="936392" y="2845253"/>
            <a:ext cx="7918808" cy="862364"/>
          </a:xfrm>
          <a:prstGeom prst="roundRect">
            <a:avLst/>
          </a:prstGeom>
          <a:solidFill>
            <a:schemeClr val="accent1">
              <a:lumMod val="20000"/>
              <a:lumOff val="80000"/>
            </a:schemeClr>
          </a:solidFill>
        </p:spPr>
        <p:txBody>
          <a:bodyPr wrap="square">
            <a:spAutoFit/>
          </a:bodyPr>
          <a:lstStyle/>
          <a:p>
            <a:pPr lvl="0" algn="just">
              <a:lnSpc>
                <a:spcPct val="115000"/>
              </a:lnSpc>
              <a:spcAft>
                <a:spcPts val="1000"/>
              </a:spcAft>
            </a:pPr>
            <a:r>
              <a:rPr lang="en-US" sz="2000" dirty="0">
                <a:effectLst/>
                <a:ea typeface="Times New Roman" panose="02020603050405020304" pitchFamily="18" charset="0"/>
                <a:cs typeface="Times New Roman" panose="02020603050405020304" pitchFamily="18" charset="0"/>
              </a:rPr>
              <a:t>No-cost extension project work plan approved for consideration by the third project steering committee meeting.  </a:t>
            </a:r>
            <a:endParaRPr lang="en-KE" sz="2000" dirty="0">
              <a:effectLst/>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89DCE40-BDCA-4B75-A11F-DE76CD77B5B6}"/>
              </a:ext>
            </a:extLst>
          </p:cNvPr>
          <p:cNvSpPr txBox="1"/>
          <p:nvPr/>
        </p:nvSpPr>
        <p:spPr>
          <a:xfrm>
            <a:off x="940292" y="3938942"/>
            <a:ext cx="7918808" cy="862364"/>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000" dirty="0">
                <a:effectLst/>
                <a:ea typeface="Times New Roman" panose="02020603050405020304" pitchFamily="18" charset="0"/>
                <a:cs typeface="Times New Roman" panose="02020603050405020304" pitchFamily="18" charset="0"/>
              </a:rPr>
              <a:t>Recommendations are developed for consideration by the third Project Steering Committee meeting. </a:t>
            </a:r>
            <a:endParaRPr lang="en-KE" sz="2000" dirty="0">
              <a:effectLst/>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8562446-6CCF-466F-8F13-5CEBA70027CF}"/>
              </a:ext>
            </a:extLst>
          </p:cNvPr>
          <p:cNvSpPr txBox="1"/>
          <p:nvPr/>
        </p:nvSpPr>
        <p:spPr>
          <a:xfrm>
            <a:off x="926555" y="1362388"/>
            <a:ext cx="7938483" cy="1253960"/>
          </a:xfrm>
          <a:prstGeom prst="roundRect">
            <a:avLst/>
          </a:prstGeom>
          <a:solidFill>
            <a:schemeClr val="accent1">
              <a:lumMod val="20000"/>
              <a:lumOff val="80000"/>
            </a:schemeClr>
          </a:solidFill>
        </p:spPr>
        <p:txBody>
          <a:bodyPr wrap="square">
            <a:spAutoFit/>
          </a:bodyPr>
          <a:lstStyle/>
          <a:p>
            <a:pPr fontAlgn="base">
              <a:lnSpc>
                <a:spcPct val="115000"/>
              </a:lnSpc>
              <a:spcAft>
                <a:spcPts val="1000"/>
              </a:spcAft>
            </a:pPr>
            <a:r>
              <a:rPr lang="en-US" sz="2000" dirty="0">
                <a:effectLst/>
                <a:ea typeface="Times New Roman" panose="02020603050405020304" pitchFamily="18" charset="0"/>
                <a:cs typeface="Times New Roman" panose="02020603050405020304" pitchFamily="18" charset="0"/>
              </a:rPr>
              <a:t>PTC members are adequately briefed on the current status of implementation of the project and mechanisms are developed for enhanced implementation. </a:t>
            </a:r>
            <a:endParaRPr lang="en-KE" sz="20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E3393F6-C12C-2CDF-1B80-02D870E0A05F}"/>
              </a:ext>
            </a:extLst>
          </p:cNvPr>
          <p:cNvSpPr txBox="1"/>
          <p:nvPr/>
        </p:nvSpPr>
        <p:spPr>
          <a:xfrm>
            <a:off x="946230" y="5143175"/>
            <a:ext cx="7981442" cy="862364"/>
          </a:xfrm>
          <a:prstGeom prst="roundRect">
            <a:avLst/>
          </a:prstGeom>
          <a:solidFill>
            <a:schemeClr val="accent1">
              <a:lumMod val="20000"/>
              <a:lumOff val="80000"/>
            </a:schemeClr>
          </a:solidFill>
        </p:spPr>
        <p:txBody>
          <a:bodyPr wrap="square">
            <a:spAutoFit/>
          </a:bodyPr>
          <a:lstStyle/>
          <a:p>
            <a:pPr fontAlgn="base">
              <a:lnSpc>
                <a:spcPct val="115000"/>
              </a:lnSpc>
              <a:spcAft>
                <a:spcPts val="1000"/>
              </a:spcAft>
            </a:pPr>
            <a:r>
              <a:rPr lang="en-US" sz="2000" dirty="0">
                <a:effectLst/>
                <a:ea typeface="Times New Roman" panose="02020603050405020304" pitchFamily="18" charset="0"/>
                <a:cs typeface="Times New Roman" panose="02020603050405020304" pitchFamily="18" charset="0"/>
              </a:rPr>
              <a:t>Synergies and complementarities in Project implementation (activities and partners) are generated. </a:t>
            </a:r>
            <a:endParaRPr lang="en-KE"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30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11669</TotalTime>
  <Words>612</Words>
  <Application>Microsoft Office PowerPoint</Application>
  <PresentationFormat>On-screen Show (4:3)</PresentationFormat>
  <Paragraphs>60</Paragraphs>
  <Slides>8</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Arial</vt:lpstr>
      <vt:lpstr>Bauhaus 93</vt:lpstr>
      <vt:lpstr>Bookman Old Style</vt:lpstr>
      <vt:lpstr>Calibri</vt:lpstr>
      <vt:lpstr>Century Gothic</vt:lpstr>
      <vt:lpstr>Gill Sans MT</vt:lpstr>
      <vt:lpstr>Symbol</vt:lpstr>
      <vt:lpstr>Times New Roman</vt:lpstr>
      <vt:lpstr>Office Theme</vt:lpstr>
      <vt:lpstr>1_Office Theme</vt:lpstr>
      <vt:lpstr>OBJECTIVES OF THE MEETING </vt:lpstr>
      <vt:lpstr>BACKGROUND</vt:lpstr>
      <vt:lpstr>PowerPoint Presentation</vt:lpstr>
      <vt:lpstr>STRUCTURE OF THE PROJECT</vt:lpstr>
      <vt:lpstr>PROJECT TECHNICAL COMMITTEE MEETINGS </vt:lpstr>
      <vt:lpstr>THIRD PROJECT TECHNICAL COMMITTEE MEETING</vt:lpstr>
      <vt:lpstr>OUTCOMES OF THE MEETING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 Seisay</cp:lastModifiedBy>
  <cp:revision>554</cp:revision>
  <dcterms:created xsi:type="dcterms:W3CDTF">2017-08-17T12:21:51Z</dcterms:created>
  <dcterms:modified xsi:type="dcterms:W3CDTF">2024-09-16T06:46:40Z</dcterms:modified>
</cp:coreProperties>
</file>