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56" r:id="rId2"/>
    <p:sldId id="454" r:id="rId3"/>
    <p:sldId id="439" r:id="rId4"/>
    <p:sldId id="505" r:id="rId5"/>
    <p:sldId id="507" r:id="rId6"/>
    <p:sldId id="508" r:id="rId7"/>
    <p:sldId id="510" r:id="rId8"/>
    <p:sldId id="511" r:id="rId9"/>
    <p:sldId id="512" r:id="rId10"/>
    <p:sldId id="513" r:id="rId11"/>
    <p:sldId id="509" r:id="rId12"/>
    <p:sldId id="514" r:id="rId13"/>
    <p:sldId id="515" r:id="rId14"/>
    <p:sldId id="518" r:id="rId15"/>
    <p:sldId id="446" r:id="rId1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20ECD4F-BABE-667E-8539-B69C3E72B829}" name="Avelino Munwane" initials="AM" userId="Avelino Munwan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8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98" autoAdjust="0"/>
    <p:restoredTop sz="95033" autoAdjust="0"/>
  </p:normalViewPr>
  <p:slideViewPr>
    <p:cSldViewPr snapToGrid="0">
      <p:cViewPr varScale="1">
        <p:scale>
          <a:sx n="113" d="100"/>
          <a:sy n="113" d="100"/>
        </p:scale>
        <p:origin x="894" y="114"/>
      </p:cViewPr>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E1666560-A15F-47E1-BF1F-C8AA654362FA}" type="datetimeFigureOut">
              <a:rPr lang="en-US" smtClean="0"/>
              <a:t>10/1/2024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2A09C824-E899-4C1A-9EEC-0168E65B4AAA}" type="slidenum">
              <a:rPr lang="en-US" smtClean="0"/>
              <a:t>‹#›</a:t>
            </a:fld>
            <a:endParaRPr lang="en-US"/>
          </a:p>
        </p:txBody>
      </p:sp>
    </p:spTree>
    <p:extLst>
      <p:ext uri="{BB962C8B-B14F-4D97-AF65-F5344CB8AC3E}">
        <p14:creationId xmlns:p14="http://schemas.microsoft.com/office/powerpoint/2010/main" val="3496058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A09C824-E899-4C1A-9EEC-0168E65B4AAA}" type="slidenum">
              <a:rPr lang="en-US" smtClean="0"/>
              <a:t>1</a:t>
            </a:fld>
            <a:endParaRPr lang="en-US"/>
          </a:p>
        </p:txBody>
      </p:sp>
    </p:spTree>
    <p:extLst>
      <p:ext uri="{BB962C8B-B14F-4D97-AF65-F5344CB8AC3E}">
        <p14:creationId xmlns:p14="http://schemas.microsoft.com/office/powerpoint/2010/main" val="694924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4" name="Slide Number Placeholder 3"/>
          <p:cNvSpPr>
            <a:spLocks noGrp="1"/>
          </p:cNvSpPr>
          <p:nvPr>
            <p:ph type="sldNum" sz="quarter" idx="10"/>
          </p:nvPr>
        </p:nvSpPr>
        <p:spPr/>
        <p:txBody>
          <a:bodyPr/>
          <a:lstStyle/>
          <a:p>
            <a:fld id="{ACC3433D-E9AA-4D7B-A09C-4EAF2242FD4B}" type="slidenum">
              <a:rPr lang="en-ZA" smtClean="0"/>
              <a:t>2</a:t>
            </a:fld>
            <a:endParaRPr lang="en-ZA"/>
          </a:p>
        </p:txBody>
      </p:sp>
      <p:sp>
        <p:nvSpPr>
          <p:cNvPr id="5" name="Text Placeholder 4"/>
          <p:cNvSpPr>
            <a:spLocks noGrp="1"/>
          </p:cNvSpPr>
          <p:nvPr>
            <p:ph type="body" idx="1"/>
          </p:nvPr>
        </p:nvSpPr>
        <p:spPr/>
        <p:txBody>
          <a:bodyPr>
            <a:normAutofit/>
          </a:bodyPr>
          <a:lstStyle/>
          <a:p>
            <a:pPr>
              <a:defRPr/>
            </a:pPr>
            <a:endParaRPr lang="en-US" altLang="en-US" sz="1400" dirty="0">
              <a:latin typeface="+mn-lt"/>
            </a:endParaRPr>
          </a:p>
        </p:txBody>
      </p:sp>
    </p:spTree>
    <p:extLst>
      <p:ext uri="{BB962C8B-B14F-4D97-AF65-F5344CB8AC3E}">
        <p14:creationId xmlns:p14="http://schemas.microsoft.com/office/powerpoint/2010/main" val="3997880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112" lvl="1" indent="0" algn="just">
              <a:spcBef>
                <a:spcPct val="20000"/>
              </a:spcBef>
              <a:buClr>
                <a:srgbClr val="0070C0"/>
              </a:buClr>
              <a:buFont typeface="Arial" panose="020B0604020202020204" pitchFamily="34" charset="0"/>
              <a:buNone/>
              <a:defRPr/>
            </a:pPr>
            <a:endParaRPr lang="en-GB" dirty="0"/>
          </a:p>
        </p:txBody>
      </p:sp>
      <p:sp>
        <p:nvSpPr>
          <p:cNvPr id="4" name="Slide Number Placeholder 3"/>
          <p:cNvSpPr>
            <a:spLocks noGrp="1"/>
          </p:cNvSpPr>
          <p:nvPr>
            <p:ph type="sldNum" sz="quarter" idx="5"/>
          </p:nvPr>
        </p:nvSpPr>
        <p:spPr/>
        <p:txBody>
          <a:bodyPr/>
          <a:lstStyle/>
          <a:p>
            <a:fld id="{2A09C824-E899-4C1A-9EEC-0168E65B4AAA}" type="slidenum">
              <a:rPr lang="en-US" smtClean="0"/>
              <a:t>3</a:t>
            </a:fld>
            <a:endParaRPr lang="en-US"/>
          </a:p>
        </p:txBody>
      </p:sp>
    </p:spTree>
    <p:extLst>
      <p:ext uri="{BB962C8B-B14F-4D97-AF65-F5344CB8AC3E}">
        <p14:creationId xmlns:p14="http://schemas.microsoft.com/office/powerpoint/2010/main" val="2440707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57270-419A-2593-5467-829E8EA837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E78F5-94A4-AC2D-1A0B-453513A658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DC2857-859F-A8BD-AC0E-532E93C4537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E061D2E-0B25-156D-E2AB-A590DFE65F80}"/>
              </a:ext>
            </a:extLst>
          </p:cNvPr>
          <p:cNvSpPr>
            <a:spLocks noGrp="1"/>
          </p:cNvSpPr>
          <p:nvPr>
            <p:ph type="sldNum" sz="quarter" idx="5"/>
          </p:nvPr>
        </p:nvSpPr>
        <p:spPr/>
        <p:txBody>
          <a:bodyPr/>
          <a:lstStyle/>
          <a:p>
            <a:fld id="{2A09C824-E899-4C1A-9EEC-0168E65B4AAA}" type="slidenum">
              <a:rPr lang="en-US" smtClean="0"/>
              <a:t>4</a:t>
            </a:fld>
            <a:endParaRPr lang="en-US"/>
          </a:p>
        </p:txBody>
      </p:sp>
    </p:spTree>
    <p:extLst>
      <p:ext uri="{BB962C8B-B14F-4D97-AF65-F5344CB8AC3E}">
        <p14:creationId xmlns:p14="http://schemas.microsoft.com/office/powerpoint/2010/main" val="3726894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A09C824-E899-4C1A-9EEC-0168E65B4AAA}" type="slidenum">
              <a:rPr lang="en-US" smtClean="0"/>
              <a:t>15</a:t>
            </a:fld>
            <a:endParaRPr lang="en-US"/>
          </a:p>
        </p:txBody>
      </p:sp>
    </p:spTree>
    <p:extLst>
      <p:ext uri="{BB962C8B-B14F-4D97-AF65-F5344CB8AC3E}">
        <p14:creationId xmlns:p14="http://schemas.microsoft.com/office/powerpoint/2010/main" val="1067397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23751" y="6651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2623751" y="321897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FA2973E-3E40-47A8-A6B1-FCC66E8FCC3F}" type="datetimeFigureOut">
              <a:rPr lang="en-ZA" smtClean="0"/>
              <a:t>2024/10/01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DD65BC-BA2B-4C48-A7C6-D484A989C42F}" type="slidenum">
              <a:rPr lang="en-ZA" smtClean="0"/>
              <a:t>‹#›</a:t>
            </a:fld>
            <a:endParaRPr lang="en-ZA"/>
          </a:p>
        </p:txBody>
      </p:sp>
    </p:spTree>
    <p:extLst>
      <p:ext uri="{BB962C8B-B14F-4D97-AF65-F5344CB8AC3E}">
        <p14:creationId xmlns:p14="http://schemas.microsoft.com/office/powerpoint/2010/main" val="1064290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A2973E-3E40-47A8-A6B1-FCC66E8FCC3F}" type="datetimeFigureOut">
              <a:rPr lang="en-ZA" smtClean="0"/>
              <a:t>2024/10/01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DD65BC-BA2B-4C48-A7C6-D484A989C42F}" type="slidenum">
              <a:rPr lang="en-ZA" smtClean="0"/>
              <a:t>‹#›</a:t>
            </a:fld>
            <a:endParaRPr lang="en-ZA"/>
          </a:p>
        </p:txBody>
      </p:sp>
    </p:spTree>
    <p:extLst>
      <p:ext uri="{BB962C8B-B14F-4D97-AF65-F5344CB8AC3E}">
        <p14:creationId xmlns:p14="http://schemas.microsoft.com/office/powerpoint/2010/main" val="2891313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31992" y="1709738"/>
            <a:ext cx="8913169"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2631992" y="4589463"/>
            <a:ext cx="891317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0FA2973E-3E40-47A8-A6B1-FCC66E8FCC3F}" type="datetimeFigureOut">
              <a:rPr lang="en-ZA" smtClean="0"/>
              <a:t>2024/10/01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DD65BC-BA2B-4C48-A7C6-D484A989C42F}" type="slidenum">
              <a:rPr lang="en-ZA" smtClean="0"/>
              <a:t>‹#›</a:t>
            </a:fld>
            <a:endParaRPr lang="en-ZA"/>
          </a:p>
        </p:txBody>
      </p:sp>
    </p:spTree>
    <p:extLst>
      <p:ext uri="{BB962C8B-B14F-4D97-AF65-F5344CB8AC3E}">
        <p14:creationId xmlns:p14="http://schemas.microsoft.com/office/powerpoint/2010/main" val="818155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656701" y="1825625"/>
            <a:ext cx="4287795"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7696200" y="1822450"/>
            <a:ext cx="4287794"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0FA2973E-3E40-47A8-A6B1-FCC66E8FCC3F}" type="datetimeFigureOut">
              <a:rPr lang="en-ZA" smtClean="0"/>
              <a:t>2024/10/01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2DD65BC-BA2B-4C48-A7C6-D484A989C42F}" type="slidenum">
              <a:rPr lang="en-ZA" smtClean="0"/>
              <a:t>‹#›</a:t>
            </a:fld>
            <a:endParaRPr lang="en-ZA"/>
          </a:p>
        </p:txBody>
      </p:sp>
    </p:spTree>
    <p:extLst>
      <p:ext uri="{BB962C8B-B14F-4D97-AF65-F5344CB8AC3E}">
        <p14:creationId xmlns:p14="http://schemas.microsoft.com/office/powerpoint/2010/main" val="241689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94918" y="365125"/>
            <a:ext cx="8760469" cy="1325563"/>
          </a:xfrm>
        </p:spPr>
        <p:txBody>
          <a:bodyPr/>
          <a:lstStyle/>
          <a:p>
            <a:r>
              <a:rPr lang="en-US" dirty="0"/>
              <a:t>Click to edit Master title style</a:t>
            </a:r>
          </a:p>
        </p:txBody>
      </p:sp>
      <p:sp>
        <p:nvSpPr>
          <p:cNvPr id="3" name="Text Placeholder 2"/>
          <p:cNvSpPr>
            <a:spLocks noGrp="1"/>
          </p:cNvSpPr>
          <p:nvPr>
            <p:ph type="body" idx="1"/>
          </p:nvPr>
        </p:nvSpPr>
        <p:spPr>
          <a:xfrm>
            <a:off x="2594917" y="1681163"/>
            <a:ext cx="41148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2458995" y="2505075"/>
            <a:ext cx="4250722"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993924" y="1681163"/>
            <a:ext cx="436146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993924" y="2505075"/>
            <a:ext cx="4361464"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0FA2973E-3E40-47A8-A6B1-FCC66E8FCC3F}" type="datetimeFigureOut">
              <a:rPr lang="en-ZA" smtClean="0"/>
              <a:t>2024/10/01</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62DD65BC-BA2B-4C48-A7C6-D484A989C42F}" type="slidenum">
              <a:rPr lang="en-ZA" smtClean="0"/>
              <a:t>‹#›</a:t>
            </a:fld>
            <a:endParaRPr lang="en-ZA"/>
          </a:p>
        </p:txBody>
      </p:sp>
    </p:spTree>
    <p:extLst>
      <p:ext uri="{BB962C8B-B14F-4D97-AF65-F5344CB8AC3E}">
        <p14:creationId xmlns:p14="http://schemas.microsoft.com/office/powerpoint/2010/main" val="799891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10/1/2024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0004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20137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FA2973E-3E40-47A8-A6B1-FCC66E8FCC3F}" type="datetimeFigureOut">
              <a:rPr lang="en-ZA" smtClean="0"/>
              <a:t>2024/10/01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2DD65BC-BA2B-4C48-A7C6-D484A989C42F}" type="slidenum">
              <a:rPr lang="en-ZA" smtClean="0"/>
              <a:t>‹#›</a:t>
            </a:fld>
            <a:endParaRPr lang="en-ZA"/>
          </a:p>
        </p:txBody>
      </p:sp>
    </p:spTree>
    <p:extLst>
      <p:ext uri="{BB962C8B-B14F-4D97-AF65-F5344CB8AC3E}">
        <p14:creationId xmlns:p14="http://schemas.microsoft.com/office/powerpoint/2010/main" val="3863537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FA2973E-3E40-47A8-A6B1-FCC66E8FCC3F}" type="datetimeFigureOut">
              <a:rPr lang="en-ZA" smtClean="0"/>
              <a:t>2024/10/01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2DD65BC-BA2B-4C48-A7C6-D484A989C42F}" type="slidenum">
              <a:rPr lang="en-ZA" smtClean="0"/>
              <a:t>‹#›</a:t>
            </a:fld>
            <a:endParaRPr lang="en-ZA"/>
          </a:p>
        </p:txBody>
      </p:sp>
    </p:spTree>
    <p:extLst>
      <p:ext uri="{BB962C8B-B14F-4D97-AF65-F5344CB8AC3E}">
        <p14:creationId xmlns:p14="http://schemas.microsoft.com/office/powerpoint/2010/main" val="3805854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A2973E-3E40-47A8-A6B1-FCC66E8FCC3F}" type="datetimeFigureOut">
              <a:rPr lang="en-ZA" smtClean="0"/>
              <a:t>2024/10/01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DD65BC-BA2B-4C48-A7C6-D484A989C42F}" type="slidenum">
              <a:rPr lang="en-ZA" smtClean="0"/>
              <a:t>‹#›</a:t>
            </a:fld>
            <a:endParaRPr lang="en-ZA"/>
          </a:p>
        </p:txBody>
      </p:sp>
    </p:spTree>
    <p:extLst>
      <p:ext uri="{BB962C8B-B14F-4D97-AF65-F5344CB8AC3E}">
        <p14:creationId xmlns:p14="http://schemas.microsoft.com/office/powerpoint/2010/main" val="2937751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A2973E-3E40-47A8-A6B1-FCC66E8FCC3F}" type="datetimeFigureOut">
              <a:rPr lang="en-ZA" smtClean="0"/>
              <a:t>2024/10/01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DD65BC-BA2B-4C48-A7C6-D484A989C42F}" type="slidenum">
              <a:rPr lang="en-ZA" smtClean="0"/>
              <a:t>‹#›</a:t>
            </a:fld>
            <a:endParaRPr lang="en-ZA"/>
          </a:p>
        </p:txBody>
      </p:sp>
    </p:spTree>
    <p:extLst>
      <p:ext uri="{BB962C8B-B14F-4D97-AF65-F5344CB8AC3E}">
        <p14:creationId xmlns:p14="http://schemas.microsoft.com/office/powerpoint/2010/main" val="145516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56702" y="320675"/>
            <a:ext cx="9327291"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656702" y="1825625"/>
            <a:ext cx="932729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10/1/2024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D65BC-BA2B-4C48-A7C6-D484A989C42F}" type="slidenum">
              <a:rPr lang="en-ZA" smtClean="0"/>
              <a:t>‹#›</a:t>
            </a:fld>
            <a:endParaRPr lang="en-ZA"/>
          </a:p>
        </p:txBody>
      </p:sp>
    </p:spTree>
    <p:extLst>
      <p:ext uri="{BB962C8B-B14F-4D97-AF65-F5344CB8AC3E}">
        <p14:creationId xmlns:p14="http://schemas.microsoft.com/office/powerpoint/2010/main" val="3060276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43B9CA2-4B31-4ACD-9A9F-B8E6C6420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rcRect t="7099" r="-1" b="30"/>
          <a:stretch/>
        </p:blipFill>
        <p:spPr>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pic>
        <p:nvPicPr>
          <p:cNvPr id="5" name="Picture 4" descr="A group of people standing around a rectangular object&#10;&#10;Description automatically generated">
            <a:extLst>
              <a:ext uri="{FF2B5EF4-FFF2-40B4-BE49-F238E27FC236}">
                <a16:creationId xmlns:a16="http://schemas.microsoft.com/office/drawing/2014/main" id="{0BEC5CBB-31E8-BB3E-D6CE-25158E4D4CF5}"/>
              </a:ext>
            </a:extLst>
          </p:cNvPr>
          <p:cNvPicPr>
            <a:picLocks noChangeAspect="1"/>
          </p:cNvPicPr>
          <p:nvPr/>
        </p:nvPicPr>
        <p:blipFill>
          <a:blip r:embed="rId4" cstate="print">
            <a:extLst>
              <a:ext uri="{28A0092B-C50C-407E-A947-70E740481C1C}">
                <a14:useLocalDpi xmlns:a14="http://schemas.microsoft.com/office/drawing/2010/main" val="0"/>
              </a:ext>
            </a:extLst>
          </a:blip>
          <a:srcRect l="16689" r="8551" b="-4"/>
          <a:stretch/>
        </p:blipFill>
        <p:spPr>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9" name="Picture 8" descr="A person opening a memorial&#10;&#10;Description automatically generated">
            <a:extLst>
              <a:ext uri="{FF2B5EF4-FFF2-40B4-BE49-F238E27FC236}">
                <a16:creationId xmlns:a16="http://schemas.microsoft.com/office/drawing/2014/main" id="{91DA8FA6-D047-753E-DFE7-D179FC8BB54E}"/>
              </a:ext>
            </a:extLst>
          </p:cNvPr>
          <p:cNvPicPr>
            <a:picLocks noChangeAspect="1"/>
          </p:cNvPicPr>
          <p:nvPr/>
        </p:nvPicPr>
        <p:blipFill>
          <a:blip r:embed="rId5" cstate="print">
            <a:extLst>
              <a:ext uri="{28A0092B-C50C-407E-A947-70E740481C1C}">
                <a14:useLocalDpi xmlns:a14="http://schemas.microsoft.com/office/drawing/2010/main" val="0"/>
              </a:ext>
            </a:extLst>
          </a:blip>
          <a:srcRect t="14181" r="-1" b="17124"/>
          <a:stretch/>
        </p:blipFill>
        <p:spPr>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useBgFill="1">
        <p:nvSpPr>
          <p:cNvPr id="12" name="Freeform: Shape 15">
            <a:extLst>
              <a:ext uri="{FF2B5EF4-FFF2-40B4-BE49-F238E27FC236}">
                <a16:creationId xmlns:a16="http://schemas.microsoft.com/office/drawing/2014/main" id="{33F94DB1-BC5D-454D-845C-7BA3A1F46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32965" cy="6858000"/>
          </a:xfrm>
          <a:custGeom>
            <a:avLst/>
            <a:gdLst>
              <a:gd name="connsiteX0" fmla="*/ 0 w 5932965"/>
              <a:gd name="connsiteY0" fmla="*/ 0 h 6858000"/>
              <a:gd name="connsiteX1" fmla="*/ 5140363 w 5932965"/>
              <a:gd name="connsiteY1" fmla="*/ 0 h 6858000"/>
              <a:gd name="connsiteX2" fmla="*/ 5152943 w 5932965"/>
              <a:gd name="connsiteY2" fmla="*/ 23550 h 6858000"/>
              <a:gd name="connsiteX3" fmla="*/ 5932965 w 5932965"/>
              <a:gd name="connsiteY3" fmla="*/ 3479505 h 6858000"/>
              <a:gd name="connsiteX4" fmla="*/ 5262410 w 5932965"/>
              <a:gd name="connsiteY4" fmla="*/ 6708999 h 6858000"/>
              <a:gd name="connsiteX5" fmla="*/ 5190385 w 5932965"/>
              <a:gd name="connsiteY5" fmla="*/ 6858000 h 6858000"/>
              <a:gd name="connsiteX6" fmla="*/ 0 w 59329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2965" h="6858000">
                <a:moveTo>
                  <a:pt x="0" y="0"/>
                </a:moveTo>
                <a:lnTo>
                  <a:pt x="5140363" y="0"/>
                </a:lnTo>
                <a:lnTo>
                  <a:pt x="5152943" y="23550"/>
                </a:lnTo>
                <a:cubicBezTo>
                  <a:pt x="5642847" y="987256"/>
                  <a:pt x="5932965" y="2183538"/>
                  <a:pt x="5932965" y="3479505"/>
                </a:cubicBezTo>
                <a:cubicBezTo>
                  <a:pt x="5932965" y="4675783"/>
                  <a:pt x="5685764" y="5787121"/>
                  <a:pt x="5262410" y="6708999"/>
                </a:cubicBezTo>
                <a:lnTo>
                  <a:pt x="5190385"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Freeform: Shape 17">
            <a:extLst>
              <a:ext uri="{FF2B5EF4-FFF2-40B4-BE49-F238E27FC236}">
                <a16:creationId xmlns:a16="http://schemas.microsoft.com/office/drawing/2014/main" id="{5676B86F-860B-4586-BCAA-C0650C09B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2333" cy="6858000"/>
          </a:xfrm>
          <a:custGeom>
            <a:avLst/>
            <a:gdLst>
              <a:gd name="connsiteX0" fmla="*/ 0 w 5922333"/>
              <a:gd name="connsiteY0" fmla="*/ 0 h 6858000"/>
              <a:gd name="connsiteX1" fmla="*/ 5129731 w 5922333"/>
              <a:gd name="connsiteY1" fmla="*/ 0 h 6858000"/>
              <a:gd name="connsiteX2" fmla="*/ 5142311 w 5922333"/>
              <a:gd name="connsiteY2" fmla="*/ 23550 h 6858000"/>
              <a:gd name="connsiteX3" fmla="*/ 5922333 w 5922333"/>
              <a:gd name="connsiteY3" fmla="*/ 3479505 h 6858000"/>
              <a:gd name="connsiteX4" fmla="*/ 5251778 w 5922333"/>
              <a:gd name="connsiteY4" fmla="*/ 6708999 h 6858000"/>
              <a:gd name="connsiteX5" fmla="*/ 5179753 w 5922333"/>
              <a:gd name="connsiteY5" fmla="*/ 6858000 h 6858000"/>
              <a:gd name="connsiteX6" fmla="*/ 0 w 59223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2333" h="6858000">
                <a:moveTo>
                  <a:pt x="0" y="0"/>
                </a:moveTo>
                <a:lnTo>
                  <a:pt x="5129731" y="0"/>
                </a:lnTo>
                <a:lnTo>
                  <a:pt x="5142311" y="23550"/>
                </a:lnTo>
                <a:cubicBezTo>
                  <a:pt x="5632215" y="987256"/>
                  <a:pt x="5922333" y="2183538"/>
                  <a:pt x="5922333" y="3479505"/>
                </a:cubicBezTo>
                <a:cubicBezTo>
                  <a:pt x="5922333" y="4675783"/>
                  <a:pt x="5675132" y="5787121"/>
                  <a:pt x="5251778" y="6708999"/>
                </a:cubicBezTo>
                <a:lnTo>
                  <a:pt x="5179753"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448056" y="685800"/>
            <a:ext cx="4922338" cy="1325563"/>
          </a:xfrm>
        </p:spPr>
        <p:txBody>
          <a:bodyPr vert="horz" lIns="91440" tIns="45720" rIns="91440" bIns="45720" rtlCol="0" anchor="ctr">
            <a:normAutofit fontScale="90000"/>
          </a:bodyPr>
          <a:lstStyle/>
          <a:p>
            <a:pPr marL="0" marR="0" algn="l">
              <a:spcAft>
                <a:spcPts val="0"/>
              </a:spcAft>
            </a:pPr>
            <a:br>
              <a:rPr lang="en-US" sz="900" b="1" kern="1200" dirty="0">
                <a:solidFill>
                  <a:schemeClr val="tx1"/>
                </a:solidFill>
                <a:latin typeface="+mj-lt"/>
                <a:ea typeface="+mj-ea"/>
                <a:cs typeface="+mj-cs"/>
              </a:rPr>
            </a:br>
            <a:br>
              <a:rPr lang="en-US" sz="900" b="1" kern="1200" dirty="0">
                <a:solidFill>
                  <a:schemeClr val="tx1"/>
                </a:solidFill>
                <a:latin typeface="+mj-lt"/>
                <a:ea typeface="+mj-ea"/>
                <a:cs typeface="+mj-cs"/>
              </a:rPr>
            </a:br>
            <a:br>
              <a:rPr lang="en-US" sz="900" b="1" kern="1200" dirty="0">
                <a:solidFill>
                  <a:schemeClr val="tx1"/>
                </a:solidFill>
                <a:latin typeface="+mj-lt"/>
                <a:ea typeface="+mj-ea"/>
                <a:cs typeface="+mj-cs"/>
              </a:rPr>
            </a:br>
            <a:br>
              <a:rPr lang="en-US" sz="900" b="1" kern="1200" dirty="0">
                <a:solidFill>
                  <a:schemeClr val="tx1"/>
                </a:solidFill>
                <a:latin typeface="+mj-lt"/>
                <a:ea typeface="+mj-ea"/>
                <a:cs typeface="+mj-cs"/>
              </a:rPr>
            </a:br>
            <a:br>
              <a:rPr lang="en-US" sz="900" b="1" kern="1200" dirty="0">
                <a:solidFill>
                  <a:schemeClr val="tx1"/>
                </a:solidFill>
                <a:latin typeface="+mj-lt"/>
                <a:ea typeface="+mj-ea"/>
                <a:cs typeface="+mj-cs"/>
              </a:rPr>
            </a:br>
            <a:br>
              <a:rPr lang="en-US" sz="900" b="1" kern="1200" dirty="0">
                <a:solidFill>
                  <a:schemeClr val="tx1"/>
                </a:solidFill>
                <a:highlight>
                  <a:srgbClr val="FFFFFF"/>
                </a:highlight>
                <a:latin typeface="+mj-lt"/>
                <a:ea typeface="+mj-ea"/>
                <a:cs typeface="+mj-cs"/>
              </a:rPr>
            </a:br>
            <a:br>
              <a:rPr lang="en-US" sz="900" b="1" kern="1200" dirty="0">
                <a:solidFill>
                  <a:schemeClr val="tx1"/>
                </a:solidFill>
                <a:latin typeface="+mj-lt"/>
                <a:ea typeface="+mj-ea"/>
                <a:cs typeface="+mj-cs"/>
              </a:rPr>
            </a:br>
            <a:br>
              <a:rPr lang="en-US" sz="900" b="1" kern="1200" dirty="0">
                <a:solidFill>
                  <a:schemeClr val="tx1"/>
                </a:solidFill>
                <a:latin typeface="+mj-lt"/>
                <a:ea typeface="+mj-ea"/>
                <a:cs typeface="+mj-cs"/>
              </a:rPr>
            </a:br>
            <a:br>
              <a:rPr lang="en-US" sz="900" b="1" kern="1200" dirty="0">
                <a:solidFill>
                  <a:schemeClr val="tx1"/>
                </a:solidFill>
                <a:effectLst>
                  <a:outerShdw blurRad="38100" dist="38100" dir="2700000" algn="tl">
                    <a:srgbClr val="000000">
                      <a:alpha val="43137"/>
                    </a:srgbClr>
                  </a:outerShdw>
                </a:effectLst>
                <a:latin typeface="+mj-lt"/>
                <a:ea typeface="+mj-ea"/>
                <a:cs typeface="+mj-cs"/>
              </a:rPr>
            </a:br>
            <a:br>
              <a:rPr lang="en-US" sz="900" b="1" kern="1200" dirty="0">
                <a:solidFill>
                  <a:schemeClr val="tx1"/>
                </a:solidFill>
                <a:effectLst>
                  <a:outerShdw blurRad="38100" dist="38100" dir="2700000" algn="tl">
                    <a:srgbClr val="000000">
                      <a:alpha val="43137"/>
                    </a:srgbClr>
                  </a:outerShdw>
                </a:effectLst>
                <a:latin typeface="+mj-lt"/>
                <a:ea typeface="+mj-ea"/>
                <a:cs typeface="+mj-cs"/>
              </a:rPr>
            </a:br>
            <a:br>
              <a:rPr lang="en-US" sz="900" b="1" kern="1200" dirty="0">
                <a:solidFill>
                  <a:schemeClr val="tx1"/>
                </a:solidFill>
                <a:latin typeface="+mj-lt"/>
                <a:ea typeface="+mj-ea"/>
                <a:cs typeface="+mj-cs"/>
              </a:rPr>
            </a:br>
            <a:br>
              <a:rPr lang="en-US" sz="900" kern="1200" dirty="0">
                <a:solidFill>
                  <a:schemeClr val="tx1"/>
                </a:solidFill>
                <a:latin typeface="+mj-lt"/>
                <a:ea typeface="+mj-ea"/>
                <a:cs typeface="+mj-cs"/>
              </a:rPr>
            </a:br>
            <a:br>
              <a:rPr lang="en-US" sz="900" kern="1200" dirty="0">
                <a:solidFill>
                  <a:schemeClr val="tx1"/>
                </a:solidFill>
                <a:latin typeface="+mj-lt"/>
                <a:ea typeface="+mj-ea"/>
                <a:cs typeface="+mj-cs"/>
              </a:rPr>
            </a:br>
            <a:br>
              <a:rPr lang="en-US" sz="900" kern="1200" dirty="0">
                <a:solidFill>
                  <a:schemeClr val="tx1"/>
                </a:solidFill>
                <a:latin typeface="+mj-lt"/>
                <a:ea typeface="+mj-ea"/>
                <a:cs typeface="+mj-cs"/>
              </a:rPr>
            </a:br>
            <a:br>
              <a:rPr lang="en-US" sz="900" kern="1200" dirty="0">
                <a:solidFill>
                  <a:schemeClr val="tx1"/>
                </a:solidFill>
                <a:latin typeface="+mj-lt"/>
                <a:ea typeface="+mj-ea"/>
                <a:cs typeface="+mj-cs"/>
              </a:rPr>
            </a:br>
            <a:br>
              <a:rPr lang="en-US" sz="900" kern="1200" dirty="0">
                <a:solidFill>
                  <a:schemeClr val="tx1"/>
                </a:solidFill>
                <a:latin typeface="+mj-lt"/>
                <a:ea typeface="+mj-ea"/>
                <a:cs typeface="+mj-cs"/>
              </a:rPr>
            </a:br>
            <a:r>
              <a:rPr lang="en-US" sz="900" b="1" kern="1200" dirty="0">
                <a:solidFill>
                  <a:schemeClr val="tx1"/>
                </a:solidFill>
                <a:latin typeface="+mj-lt"/>
                <a:ea typeface="+mj-ea"/>
                <a:cs typeface="+mj-cs"/>
              </a:rPr>
              <a:t> </a:t>
            </a:r>
            <a:br>
              <a:rPr lang="en-US" sz="900" b="1" kern="1200" dirty="0">
                <a:solidFill>
                  <a:schemeClr val="tx1"/>
                </a:solidFill>
                <a:effectLst>
                  <a:outerShdw blurRad="38100" dist="38100" dir="2700000" algn="tl">
                    <a:srgbClr val="000000">
                      <a:alpha val="43137"/>
                    </a:srgbClr>
                  </a:outerShdw>
                </a:effectLst>
                <a:latin typeface="+mj-lt"/>
                <a:ea typeface="+mj-ea"/>
                <a:cs typeface="+mj-cs"/>
              </a:rPr>
            </a:br>
            <a:r>
              <a:rPr lang="en-US" sz="900" b="1" kern="1200" dirty="0">
                <a:solidFill>
                  <a:schemeClr val="tx1"/>
                </a:solidFill>
                <a:effectLst>
                  <a:outerShdw blurRad="38100" dist="38100" dir="2700000" algn="tl">
                    <a:srgbClr val="000000">
                      <a:alpha val="43137"/>
                    </a:srgbClr>
                  </a:outerShdw>
                </a:effectLst>
                <a:latin typeface="+mj-lt"/>
                <a:ea typeface="+mj-ea"/>
                <a:cs typeface="+mj-cs"/>
              </a:rPr>
              <a:t> </a:t>
            </a:r>
            <a:br>
              <a:rPr lang="en-US" sz="900" b="1" kern="1200" dirty="0">
                <a:solidFill>
                  <a:schemeClr val="tx1"/>
                </a:solidFill>
                <a:effectLst>
                  <a:outerShdw blurRad="38100" dist="38100" dir="2700000" algn="tl">
                    <a:srgbClr val="000000">
                      <a:alpha val="43137"/>
                    </a:srgbClr>
                  </a:outerShdw>
                </a:effectLst>
                <a:latin typeface="+mj-lt"/>
                <a:ea typeface="+mj-ea"/>
                <a:cs typeface="+mj-cs"/>
              </a:rPr>
            </a:br>
            <a:br>
              <a:rPr lang="en-US" sz="900" b="1" i="1" kern="1200" dirty="0">
                <a:solidFill>
                  <a:schemeClr val="tx1"/>
                </a:solidFill>
                <a:effectLst>
                  <a:outerShdw blurRad="38100" dist="38100" dir="2700000" algn="tl">
                    <a:srgbClr val="000000">
                      <a:alpha val="43137"/>
                    </a:srgbClr>
                  </a:outerShdw>
                </a:effectLst>
                <a:latin typeface="+mj-lt"/>
                <a:ea typeface="+mj-ea"/>
                <a:cs typeface="+mj-cs"/>
              </a:rPr>
            </a:br>
            <a:endParaRPr lang="en-US" sz="900" i="1" kern="1200" dirty="0">
              <a:solidFill>
                <a:schemeClr val="tx1"/>
              </a:solidFill>
              <a:effectLst>
                <a:outerShdw blurRad="38100" dist="38100" dir="2700000" algn="tl">
                  <a:srgbClr val="000000">
                    <a:alpha val="43137"/>
                  </a:srgbClr>
                </a:outerShdw>
              </a:effectLst>
              <a:latin typeface="+mj-lt"/>
              <a:ea typeface="+mj-ea"/>
              <a:cs typeface="+mj-cs"/>
            </a:endParaRPr>
          </a:p>
        </p:txBody>
      </p:sp>
      <p:sp>
        <p:nvSpPr>
          <p:cNvPr id="20" name="Rectangle 19">
            <a:extLst>
              <a:ext uri="{FF2B5EF4-FFF2-40B4-BE49-F238E27FC236}">
                <a16:creationId xmlns:a16="http://schemas.microsoft.com/office/drawing/2014/main" id="{8C818ED5-2F56-4171-9445-3AA4F4462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DE74FCE8-866C-4AFA-B45C-FACE2A60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1" y="2089941"/>
            <a:ext cx="497043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428279" y="1290189"/>
            <a:ext cx="4922338" cy="3999615"/>
          </a:xfrm>
        </p:spPr>
        <p:txBody>
          <a:bodyPr vert="horz" lIns="91440" tIns="45720" rIns="91440" bIns="45720" rtlCol="0">
            <a:normAutofit fontScale="92500" lnSpcReduction="10000"/>
          </a:bodyPr>
          <a:lstStyle/>
          <a:p>
            <a:r>
              <a:rPr lang="en-US" sz="2000" b="1" dirty="0">
                <a:effectLst>
                  <a:outerShdw blurRad="38100" dist="38100" dir="2700000" algn="tl">
                    <a:srgbClr val="000000">
                      <a:alpha val="43137"/>
                    </a:srgbClr>
                  </a:outerShdw>
                </a:effectLst>
              </a:rPr>
              <a:t>Support to Operationalize SADC Regional MCSCC- Regional effort for combating IUU fishing and protection of aquatic biodiversity </a:t>
            </a:r>
            <a:br>
              <a:rPr lang="en-US" sz="2000" b="1" dirty="0">
                <a:effectLst>
                  <a:outerShdw blurRad="38100" dist="38100" dir="2700000" algn="tl">
                    <a:srgbClr val="000000">
                      <a:alpha val="43137"/>
                    </a:srgbClr>
                  </a:outerShdw>
                </a:effectLst>
              </a:rPr>
            </a:br>
            <a:r>
              <a:rPr lang="en-US" sz="2000" b="1" i="1" dirty="0"/>
              <a:t>			</a:t>
            </a:r>
          </a:p>
          <a:p>
            <a:r>
              <a:rPr lang="en-US" sz="2000" b="1" i="1" dirty="0"/>
              <a:t>By: Stanley Ndara </a:t>
            </a:r>
          </a:p>
          <a:p>
            <a:pPr indent="-228600" algn="l">
              <a:buFont typeface="Arial" panose="020B0604020202020204" pitchFamily="34" charset="0"/>
              <a:buChar char="•"/>
            </a:pPr>
            <a:endParaRPr lang="en-US" sz="2000" b="1" i="1" dirty="0"/>
          </a:p>
          <a:p>
            <a:pPr algn="l"/>
            <a:r>
              <a:rPr lang="en-US" sz="2000" b="1" i="1" dirty="0"/>
              <a:t>Chairperson: MCSCC Board of Directors</a:t>
            </a:r>
          </a:p>
          <a:p>
            <a:r>
              <a:rPr lang="en-US" sz="2000" b="1" i="1" dirty="0">
                <a:effectLst>
                  <a:outerShdw blurRad="38100" dist="38100" dir="2700000" algn="tl">
                    <a:srgbClr val="000000">
                      <a:alpha val="43137"/>
                    </a:srgbClr>
                  </a:outerShdw>
                </a:effectLst>
              </a:rPr>
              <a:t>                                                                                                                                                   Mombasa, Kenya </a:t>
            </a:r>
          </a:p>
          <a:p>
            <a:endParaRPr lang="en-US" sz="2000" b="1" i="1" dirty="0">
              <a:effectLst>
                <a:outerShdw blurRad="38100" dist="38100" dir="2700000" algn="tl">
                  <a:srgbClr val="000000">
                    <a:alpha val="43137"/>
                  </a:srgbClr>
                </a:outerShdw>
              </a:effectLst>
            </a:endParaRPr>
          </a:p>
          <a:p>
            <a:r>
              <a:rPr lang="en-US" sz="2000" b="1" i="1" dirty="0">
                <a:effectLst>
                  <a:outerShdw blurRad="38100" dist="38100" dir="2700000" algn="tl">
                    <a:srgbClr val="000000">
                      <a:alpha val="43137"/>
                    </a:srgbClr>
                  </a:outerShdw>
                </a:effectLst>
              </a:rPr>
              <a:t>7 October  2024                                                </a:t>
            </a:r>
          </a:p>
          <a:p>
            <a:pPr algn="l"/>
            <a:r>
              <a:rPr lang="en-US" sz="2000" b="1" i="1" dirty="0"/>
              <a:t>                                                                                                                                                                                  </a:t>
            </a:r>
          </a:p>
          <a:p>
            <a:pPr indent="-228600" algn="l">
              <a:buFont typeface="Arial" panose="020B0604020202020204" pitchFamily="34" charset="0"/>
              <a:buChar char="•"/>
            </a:pPr>
            <a:endParaRPr lang="en-US" sz="2000" b="1" i="1" dirty="0"/>
          </a:p>
          <a:p>
            <a:pPr indent="-228600" algn="l">
              <a:buFont typeface="Arial" panose="020B0604020202020204" pitchFamily="34" charset="0"/>
              <a:buChar char="•"/>
            </a:pPr>
            <a:endParaRPr lang="en-US" sz="2000" dirty="0"/>
          </a:p>
        </p:txBody>
      </p:sp>
      <p:sp>
        <p:nvSpPr>
          <p:cNvPr id="4" name="Rectangle 3"/>
          <p:cNvSpPr/>
          <p:nvPr/>
        </p:nvSpPr>
        <p:spPr>
          <a:xfrm>
            <a:off x="3053180" y="2269816"/>
            <a:ext cx="7614825" cy="400110"/>
          </a:xfrm>
          <a:prstGeom prst="rect">
            <a:avLst/>
          </a:prstGeom>
        </p:spPr>
        <p:txBody>
          <a:bodyPr wrap="square">
            <a:spAutoFit/>
          </a:bodyPr>
          <a:lstStyle/>
          <a:p>
            <a:pPr algn="ctr">
              <a:spcAft>
                <a:spcPts val="600"/>
              </a:spcAft>
            </a:pPr>
            <a:r>
              <a:rPr lang="en-US" sz="2000" dirty="0">
                <a:solidFill>
                  <a:srgbClr val="000000"/>
                </a:solidFill>
                <a:effectLst>
                  <a:outerShdw blurRad="38100" dist="38100" dir="2700000" algn="tl">
                    <a:srgbClr val="000000">
                      <a:alpha val="43137"/>
                    </a:srgbClr>
                  </a:outerShdw>
                </a:effectLst>
                <a:latin typeface="+mj-lt"/>
              </a:rPr>
              <a:t> </a:t>
            </a:r>
            <a:endParaRPr lang="pt-PT" sz="200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78157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7A5CC69A-67D0-098E-122B-394F9E63E25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453791" y="49089"/>
            <a:ext cx="1329364" cy="1254587"/>
          </a:xfrm>
          <a:prstGeom prst="rect">
            <a:avLst/>
          </a:prstGeom>
        </p:spPr>
      </p:pic>
      <p:grpSp>
        <p:nvGrpSpPr>
          <p:cNvPr id="3" name="Group 2">
            <a:extLst>
              <a:ext uri="{FF2B5EF4-FFF2-40B4-BE49-F238E27FC236}">
                <a16:creationId xmlns:a16="http://schemas.microsoft.com/office/drawing/2014/main" id="{56C1A1A4-BF78-D9E5-D815-A5BF4C724D25}"/>
              </a:ext>
            </a:extLst>
          </p:cNvPr>
          <p:cNvGrpSpPr/>
          <p:nvPr/>
        </p:nvGrpSpPr>
        <p:grpSpPr>
          <a:xfrm>
            <a:off x="2316017" y="324694"/>
            <a:ext cx="6670970" cy="703378"/>
            <a:chOff x="1124158" y="-132324"/>
            <a:chExt cx="6670970" cy="1025801"/>
          </a:xfrm>
        </p:grpSpPr>
        <p:sp>
          <p:nvSpPr>
            <p:cNvPr id="4" name="Arrow: Pentagon 3">
              <a:extLst>
                <a:ext uri="{FF2B5EF4-FFF2-40B4-BE49-F238E27FC236}">
                  <a16:creationId xmlns:a16="http://schemas.microsoft.com/office/drawing/2014/main" id="{3D4D2A53-7169-8F84-C60E-595133A8AF07}"/>
                </a:ext>
              </a:extLst>
            </p:cNvPr>
            <p:cNvSpPr/>
            <p:nvPr/>
          </p:nvSpPr>
          <p:spPr>
            <a:xfrm rot="10800000">
              <a:off x="1124158" y="-70909"/>
              <a:ext cx="6670970" cy="791026"/>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8" name="Arrow: Pentagon 4">
              <a:extLst>
                <a:ext uri="{FF2B5EF4-FFF2-40B4-BE49-F238E27FC236}">
                  <a16:creationId xmlns:a16="http://schemas.microsoft.com/office/drawing/2014/main" id="{E4CB476D-A566-6580-B332-577D590DFF7A}"/>
                </a:ext>
              </a:extLst>
            </p:cNvPr>
            <p:cNvSpPr txBox="1"/>
            <p:nvPr/>
          </p:nvSpPr>
          <p:spPr>
            <a:xfrm>
              <a:off x="1124158" y="-132324"/>
              <a:ext cx="6670970" cy="10258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8821" tIns="76200" rIns="142240" bIns="76200" numCol="1" spcCol="1270" anchor="ctr" anchorCtr="0">
              <a:noAutofit/>
            </a:bodyPr>
            <a:lstStyle/>
            <a:p>
              <a:pPr algn="ctr" defTabSz="889000">
                <a:lnSpc>
                  <a:spcPct val="90000"/>
                </a:lnSpc>
                <a:spcBef>
                  <a:spcPct val="0"/>
                </a:spcBef>
                <a:spcAft>
                  <a:spcPct val="35000"/>
                </a:spcAft>
              </a:pPr>
              <a:r>
                <a:rPr lang="en-US" sz="2800" b="1" dirty="0"/>
                <a:t>Countries that Signed the MCSCC Charter</a:t>
              </a:r>
            </a:p>
          </p:txBody>
        </p:sp>
      </p:grpSp>
      <p:pic>
        <p:nvPicPr>
          <p:cNvPr id="2" name="Picture 1">
            <a:extLst>
              <a:ext uri="{FF2B5EF4-FFF2-40B4-BE49-F238E27FC236}">
                <a16:creationId xmlns:a16="http://schemas.microsoft.com/office/drawing/2014/main" id="{B92C4B20-A232-FFBC-ABA8-53D8E19E1A7B}"/>
              </a:ext>
            </a:extLst>
          </p:cNvPr>
          <p:cNvPicPr>
            <a:picLocks noChangeAspect="1"/>
          </p:cNvPicPr>
          <p:nvPr/>
        </p:nvPicPr>
        <p:blipFill>
          <a:blip r:embed="rId4"/>
          <a:stretch>
            <a:fillRect/>
          </a:stretch>
        </p:blipFill>
        <p:spPr>
          <a:xfrm>
            <a:off x="2303766" y="1399634"/>
            <a:ext cx="9455912" cy="4400105"/>
          </a:xfrm>
          <a:prstGeom prst="rect">
            <a:avLst/>
          </a:prstGeom>
        </p:spPr>
      </p:pic>
      <p:sp>
        <p:nvSpPr>
          <p:cNvPr id="5" name="Star: 5 Points 4">
            <a:extLst>
              <a:ext uri="{FF2B5EF4-FFF2-40B4-BE49-F238E27FC236}">
                <a16:creationId xmlns:a16="http://schemas.microsoft.com/office/drawing/2014/main" id="{B85D6929-6538-9E35-577A-8EDD2DDFBFE9}"/>
              </a:ext>
            </a:extLst>
          </p:cNvPr>
          <p:cNvSpPr/>
          <p:nvPr/>
        </p:nvSpPr>
        <p:spPr>
          <a:xfrm>
            <a:off x="2573701" y="2927354"/>
            <a:ext cx="390144" cy="341376"/>
          </a:xfrm>
          <a:prstGeom prst="star5">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tar: 5 Points 5">
            <a:extLst>
              <a:ext uri="{FF2B5EF4-FFF2-40B4-BE49-F238E27FC236}">
                <a16:creationId xmlns:a16="http://schemas.microsoft.com/office/drawing/2014/main" id="{969B5283-5343-0148-9A12-E9F316D9AF33}"/>
              </a:ext>
            </a:extLst>
          </p:cNvPr>
          <p:cNvSpPr/>
          <p:nvPr/>
        </p:nvSpPr>
        <p:spPr>
          <a:xfrm rot="204727">
            <a:off x="6105813" y="2531501"/>
            <a:ext cx="390144" cy="341376"/>
          </a:xfrm>
          <a:prstGeom prst="star5">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AB115E63-4D0E-A418-E830-DBB02F411381}"/>
              </a:ext>
            </a:extLst>
          </p:cNvPr>
          <p:cNvSpPr/>
          <p:nvPr/>
        </p:nvSpPr>
        <p:spPr>
          <a:xfrm>
            <a:off x="3872513" y="3167492"/>
            <a:ext cx="390144" cy="341376"/>
          </a:xfrm>
          <a:prstGeom prst="star5">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35246CF3-D94A-034D-53FC-35BB2BF591A7}"/>
              </a:ext>
            </a:extLst>
          </p:cNvPr>
          <p:cNvSpPr/>
          <p:nvPr/>
        </p:nvSpPr>
        <p:spPr>
          <a:xfrm>
            <a:off x="4470331" y="4672086"/>
            <a:ext cx="390144" cy="341376"/>
          </a:xfrm>
          <a:prstGeom prst="star5">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ar: 5 Points 9">
            <a:extLst>
              <a:ext uri="{FF2B5EF4-FFF2-40B4-BE49-F238E27FC236}">
                <a16:creationId xmlns:a16="http://schemas.microsoft.com/office/drawing/2014/main" id="{7328F033-CB52-9511-ECCA-6727EB30F06F}"/>
              </a:ext>
            </a:extLst>
          </p:cNvPr>
          <p:cNvSpPr/>
          <p:nvPr/>
        </p:nvSpPr>
        <p:spPr>
          <a:xfrm>
            <a:off x="3264224" y="4872408"/>
            <a:ext cx="390144" cy="341376"/>
          </a:xfrm>
          <a:prstGeom prst="star5">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5 Points 10">
            <a:extLst>
              <a:ext uri="{FF2B5EF4-FFF2-40B4-BE49-F238E27FC236}">
                <a16:creationId xmlns:a16="http://schemas.microsoft.com/office/drawing/2014/main" id="{0A5E28D8-ADE9-FFD5-9B6B-031417F7C7B0}"/>
              </a:ext>
            </a:extLst>
          </p:cNvPr>
          <p:cNvSpPr/>
          <p:nvPr/>
        </p:nvSpPr>
        <p:spPr>
          <a:xfrm>
            <a:off x="2726949" y="4322525"/>
            <a:ext cx="390144" cy="341376"/>
          </a:xfrm>
          <a:prstGeom prst="star5">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5 Points 11">
            <a:extLst>
              <a:ext uri="{FF2B5EF4-FFF2-40B4-BE49-F238E27FC236}">
                <a16:creationId xmlns:a16="http://schemas.microsoft.com/office/drawing/2014/main" id="{06EC5296-FFCF-B612-809B-51BE0005E7BD}"/>
              </a:ext>
            </a:extLst>
          </p:cNvPr>
          <p:cNvSpPr/>
          <p:nvPr/>
        </p:nvSpPr>
        <p:spPr>
          <a:xfrm>
            <a:off x="4042318" y="3989334"/>
            <a:ext cx="390144" cy="341376"/>
          </a:xfrm>
          <a:prstGeom prst="star5">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D4381870-399A-1660-459D-E4914F496EF2}"/>
              </a:ext>
            </a:extLst>
          </p:cNvPr>
          <p:cNvSpPr/>
          <p:nvPr/>
        </p:nvSpPr>
        <p:spPr>
          <a:xfrm>
            <a:off x="4975006" y="4330710"/>
            <a:ext cx="390144" cy="341376"/>
          </a:xfrm>
          <a:prstGeom prst="star5">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ar: 5 Points 13">
            <a:extLst>
              <a:ext uri="{FF2B5EF4-FFF2-40B4-BE49-F238E27FC236}">
                <a16:creationId xmlns:a16="http://schemas.microsoft.com/office/drawing/2014/main" id="{07B33E9C-5159-2916-2D28-F12D4A3CFD44}"/>
              </a:ext>
            </a:extLst>
          </p:cNvPr>
          <p:cNvSpPr/>
          <p:nvPr/>
        </p:nvSpPr>
        <p:spPr>
          <a:xfrm>
            <a:off x="4237390" y="2469647"/>
            <a:ext cx="390144" cy="341376"/>
          </a:xfrm>
          <a:prstGeom prst="star5">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5F61DFFA-14F0-2A9E-5E7F-EC6BF1690C63}"/>
              </a:ext>
            </a:extLst>
          </p:cNvPr>
          <p:cNvSpPr/>
          <p:nvPr/>
        </p:nvSpPr>
        <p:spPr>
          <a:xfrm>
            <a:off x="4828136" y="3647958"/>
            <a:ext cx="390144" cy="341376"/>
          </a:xfrm>
          <a:prstGeom prst="star5">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tar: 5 Points 15">
            <a:extLst>
              <a:ext uri="{FF2B5EF4-FFF2-40B4-BE49-F238E27FC236}">
                <a16:creationId xmlns:a16="http://schemas.microsoft.com/office/drawing/2014/main" id="{E70EDD64-CDB8-C528-11FA-BF8E840122E1}"/>
              </a:ext>
            </a:extLst>
          </p:cNvPr>
          <p:cNvSpPr/>
          <p:nvPr/>
        </p:nvSpPr>
        <p:spPr>
          <a:xfrm>
            <a:off x="4237390" y="5275855"/>
            <a:ext cx="390144" cy="341376"/>
          </a:xfrm>
          <a:prstGeom prst="star5">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5 Points 16">
            <a:extLst>
              <a:ext uri="{FF2B5EF4-FFF2-40B4-BE49-F238E27FC236}">
                <a16:creationId xmlns:a16="http://schemas.microsoft.com/office/drawing/2014/main" id="{8F8A6F6C-147F-0B1B-C1B8-A1EDB88C834B}"/>
              </a:ext>
            </a:extLst>
          </p:cNvPr>
          <p:cNvSpPr/>
          <p:nvPr/>
        </p:nvSpPr>
        <p:spPr>
          <a:xfrm>
            <a:off x="3221529" y="3853894"/>
            <a:ext cx="390144" cy="341376"/>
          </a:xfrm>
          <a:prstGeom prst="star5">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184CD63-41D6-5B12-7E45-4A347CA68BD0}"/>
              </a:ext>
            </a:extLst>
          </p:cNvPr>
          <p:cNvSpPr/>
          <p:nvPr/>
        </p:nvSpPr>
        <p:spPr>
          <a:xfrm flipH="1" flipV="1">
            <a:off x="3870033" y="3689663"/>
            <a:ext cx="274628" cy="217024"/>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E29F4238-8220-37AA-2CC0-D696DE125231}"/>
              </a:ext>
            </a:extLst>
          </p:cNvPr>
          <p:cNvSpPr/>
          <p:nvPr/>
        </p:nvSpPr>
        <p:spPr>
          <a:xfrm flipH="1" flipV="1">
            <a:off x="3542406" y="1904551"/>
            <a:ext cx="289513" cy="21186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5299CADE-9394-76FA-B415-757E11CA41BB}"/>
              </a:ext>
            </a:extLst>
          </p:cNvPr>
          <p:cNvSpPr/>
          <p:nvPr/>
        </p:nvSpPr>
        <p:spPr>
          <a:xfrm flipH="1" flipV="1">
            <a:off x="6282913" y="4049991"/>
            <a:ext cx="311504" cy="297944"/>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677F16D-F771-AE65-DA07-940A0B3A0B6D}"/>
              </a:ext>
            </a:extLst>
          </p:cNvPr>
          <p:cNvSpPr/>
          <p:nvPr/>
        </p:nvSpPr>
        <p:spPr>
          <a:xfrm flipH="1" flipV="1">
            <a:off x="5365150" y="2927354"/>
            <a:ext cx="294420" cy="254757"/>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7925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0" name="Slide Number Placeholder 1">
            <a:extLst>
              <a:ext uri="{FF2B5EF4-FFF2-40B4-BE49-F238E27FC236}">
                <a16:creationId xmlns:a16="http://schemas.microsoft.com/office/drawing/2014/main" id="{D547E076-EE31-92CF-2A9A-672F00CD29F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50"/>
              </a:spcBef>
              <a:buClr>
                <a:schemeClr val="accent1"/>
              </a:buClr>
              <a:buSzPct val="80000"/>
              <a:buFont typeface="Wingdings 3" panose="05040102010807070707" pitchFamily="18" charset="2"/>
              <a:buChar char=""/>
              <a:defRPr sz="2400">
                <a:solidFill>
                  <a:srgbClr val="404040"/>
                </a:solidFill>
                <a:latin typeface="Trebuchet MS" panose="020B0603020202020204" pitchFamily="34" charset="0"/>
              </a:defRPr>
            </a:lvl1pPr>
            <a:lvl2pPr marL="557213" indent="-214313">
              <a:spcBef>
                <a:spcPts val="75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2pPr>
            <a:lvl3pPr marL="857250" indent="-171450">
              <a:spcBef>
                <a:spcPts val="750"/>
              </a:spcBef>
              <a:buClr>
                <a:schemeClr val="accent1"/>
              </a:buClr>
              <a:buSzPct val="80000"/>
              <a:buFont typeface="Wingdings 3" panose="05040102010807070707" pitchFamily="18" charset="2"/>
              <a:buChar char=""/>
              <a:defRPr sz="1050">
                <a:solidFill>
                  <a:srgbClr val="404040"/>
                </a:solidFill>
                <a:latin typeface="Trebuchet MS" panose="020B0603020202020204" pitchFamily="34" charset="0"/>
              </a:defRPr>
            </a:lvl3pPr>
            <a:lvl4pPr marL="1200150" indent="-171450">
              <a:spcBef>
                <a:spcPts val="750"/>
              </a:spcBef>
              <a:buClr>
                <a:schemeClr val="accent1"/>
              </a:buClr>
              <a:buSzPct val="80000"/>
              <a:buFont typeface="Wingdings 3" panose="05040102010807070707" pitchFamily="18" charset="2"/>
              <a:buChar char=""/>
              <a:defRPr sz="900">
                <a:solidFill>
                  <a:srgbClr val="404040"/>
                </a:solidFill>
                <a:latin typeface="Trebuchet MS" panose="020B0603020202020204" pitchFamily="34" charset="0"/>
              </a:defRPr>
            </a:lvl4pPr>
            <a:lvl5pPr marL="1543050" indent="-171450">
              <a:spcBef>
                <a:spcPts val="750"/>
              </a:spcBef>
              <a:buClr>
                <a:schemeClr val="accent1"/>
              </a:buClr>
              <a:buSzPct val="80000"/>
              <a:buFont typeface="Wingdings 3" panose="05040102010807070707" pitchFamily="18" charset="2"/>
              <a:buChar char=""/>
              <a:defRPr sz="900">
                <a:solidFill>
                  <a:srgbClr val="404040"/>
                </a:solidFill>
                <a:latin typeface="Trebuchet MS" panose="020B0603020202020204" pitchFamily="34" charset="0"/>
              </a:defRPr>
            </a:lvl5pPr>
            <a:lvl6pPr marL="1885950" indent="-17145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404040"/>
                </a:solidFill>
                <a:latin typeface="Trebuchet MS" panose="020B0603020202020204" pitchFamily="34" charset="0"/>
              </a:defRPr>
            </a:lvl6pPr>
            <a:lvl7pPr marL="2228850" indent="-17145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404040"/>
                </a:solidFill>
                <a:latin typeface="Trebuchet MS" panose="020B0603020202020204" pitchFamily="34" charset="0"/>
              </a:defRPr>
            </a:lvl7pPr>
            <a:lvl8pPr marL="2571750" indent="-17145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404040"/>
                </a:solidFill>
                <a:latin typeface="Trebuchet MS" panose="020B0603020202020204" pitchFamily="34" charset="0"/>
              </a:defRPr>
            </a:lvl8pPr>
            <a:lvl9pPr marL="2914650" indent="-17145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404040"/>
                </a:solidFill>
                <a:latin typeface="Trebuchet MS" panose="020B0603020202020204" pitchFamily="34" charset="0"/>
              </a:defRPr>
            </a:lvl9pPr>
          </a:lstStyle>
          <a:p>
            <a:pPr>
              <a:spcBef>
                <a:spcPct val="0"/>
              </a:spcBef>
              <a:buClrTx/>
              <a:buSzTx/>
              <a:buFontTx/>
              <a:buNone/>
            </a:pPr>
            <a:fld id="{A353F461-CE6C-42B9-B675-9255946E8E8D}" type="slidenum">
              <a:rPr lang="en-GB" altLang="en-US" sz="675">
                <a:solidFill>
                  <a:schemeClr val="tx1"/>
                </a:solidFill>
              </a:rPr>
              <a:pPr>
                <a:spcBef>
                  <a:spcPct val="0"/>
                </a:spcBef>
                <a:buClrTx/>
                <a:buSzTx/>
                <a:buFontTx/>
                <a:buNone/>
              </a:pPr>
              <a:t>3</a:t>
            </a:fld>
            <a:endParaRPr lang="en-GB" altLang="en-US" sz="675">
              <a:solidFill>
                <a:schemeClr val="tx1"/>
              </a:solidFill>
            </a:endParaRPr>
          </a:p>
        </p:txBody>
      </p:sp>
      <p:sp>
        <p:nvSpPr>
          <p:cNvPr id="2" name="Content Placeholder 2">
            <a:extLst>
              <a:ext uri="{FF2B5EF4-FFF2-40B4-BE49-F238E27FC236}">
                <a16:creationId xmlns:a16="http://schemas.microsoft.com/office/drawing/2014/main" id="{F3C91857-5FC9-D450-AC77-0081A683658C}"/>
              </a:ext>
            </a:extLst>
          </p:cNvPr>
          <p:cNvSpPr txBox="1">
            <a:spLocks/>
          </p:cNvSpPr>
          <p:nvPr/>
        </p:nvSpPr>
        <p:spPr bwMode="auto">
          <a:xfrm>
            <a:off x="2133599" y="1386349"/>
            <a:ext cx="9645445" cy="4829256"/>
          </a:xfrm>
          <a:prstGeom prst="rect">
            <a:avLst/>
          </a:prstGeom>
          <a:noFill/>
          <a:ln>
            <a:noFill/>
          </a:ln>
        </p:spPr>
        <p:txBody>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3200"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54012" lvl="1" indent="-342900">
              <a:spcBef>
                <a:spcPct val="20000"/>
              </a:spcBef>
              <a:buClr>
                <a:srgbClr val="0070C0"/>
              </a:buClr>
              <a:defRPr/>
            </a:pPr>
            <a:r>
              <a:rPr lang="en-GB" sz="2200" dirty="0"/>
              <a:t>The Fisheries Monitoring, Control and Surveillance Coordination Centre (MCSCC) is a Regional Organisation </a:t>
            </a:r>
            <a:r>
              <a:rPr lang="en-GB" sz="2200" b="1" dirty="0"/>
              <a:t>established in 2023</a:t>
            </a:r>
            <a:r>
              <a:rPr lang="en-GB" sz="2200" dirty="0"/>
              <a:t> through the Charter by Member States of the Southern African Development Community (SADC).</a:t>
            </a:r>
          </a:p>
          <a:p>
            <a:pPr marL="354012" lvl="1" indent="-342900">
              <a:spcBef>
                <a:spcPct val="20000"/>
              </a:spcBef>
              <a:buClr>
                <a:srgbClr val="0070C0"/>
              </a:buClr>
              <a:defRPr/>
            </a:pPr>
            <a:r>
              <a:rPr lang="en-GB" sz="2200" dirty="0"/>
              <a:t>The MCSCC Board of Directors were appointed through a competitive process</a:t>
            </a:r>
          </a:p>
          <a:p>
            <a:pPr marL="354012" lvl="1" indent="-342900">
              <a:spcBef>
                <a:spcPct val="20000"/>
              </a:spcBef>
              <a:buClr>
                <a:srgbClr val="0070C0"/>
              </a:buClr>
              <a:defRPr/>
            </a:pPr>
            <a:endParaRPr lang="en-GB" sz="1100" dirty="0"/>
          </a:p>
          <a:p>
            <a:pPr marL="354012" lvl="1" indent="-342900">
              <a:spcBef>
                <a:spcPct val="20000"/>
              </a:spcBef>
              <a:buClr>
                <a:srgbClr val="0070C0"/>
              </a:buClr>
              <a:defRPr/>
            </a:pPr>
            <a:r>
              <a:rPr lang="en-GB" sz="2200" dirty="0"/>
              <a:t>The </a:t>
            </a:r>
            <a:r>
              <a:rPr lang="en-GB" sz="2200" b="1" dirty="0"/>
              <a:t>HQ of MCSCC is in Maputo, Mozambique. </a:t>
            </a:r>
            <a:r>
              <a:rPr lang="en-GB" sz="2200" dirty="0"/>
              <a:t>MCSCC has a mandate of </a:t>
            </a:r>
            <a:r>
              <a:rPr lang="en-GB" sz="2200" b="1" dirty="0"/>
              <a:t>coordinating measures </a:t>
            </a:r>
            <a:r>
              <a:rPr lang="en-GB" sz="2200" dirty="0"/>
              <a:t>to improve fisheries monitoring, control and surveillance (MCS) to combat illegal, unreported, and unregulated (IUU) fishing in the SADC region. </a:t>
            </a:r>
          </a:p>
          <a:p>
            <a:pPr marL="354012" lvl="1" indent="-342900">
              <a:spcBef>
                <a:spcPct val="20000"/>
              </a:spcBef>
              <a:buClr>
                <a:srgbClr val="0070C0"/>
              </a:buClr>
              <a:defRPr/>
            </a:pPr>
            <a:endParaRPr lang="en-GB" sz="1100" dirty="0"/>
          </a:p>
          <a:p>
            <a:pPr marL="354012" lvl="1" indent="-342900">
              <a:spcBef>
                <a:spcPct val="20000"/>
              </a:spcBef>
              <a:buClr>
                <a:srgbClr val="0070C0"/>
              </a:buClr>
              <a:defRPr/>
            </a:pPr>
            <a:r>
              <a:rPr lang="en-GB" sz="2200" dirty="0"/>
              <a:t>The principal function of the MCSCC is to </a:t>
            </a:r>
            <a:r>
              <a:rPr lang="en-GB" sz="2200" b="1" dirty="0"/>
              <a:t>exchange and share  Data </a:t>
            </a:r>
            <a:r>
              <a:rPr lang="en-GB" sz="2200" dirty="0"/>
              <a:t>and Information with Member States through the SADC MCSCC Basecamp Platform; </a:t>
            </a:r>
          </a:p>
          <a:p>
            <a:pPr marL="354012" lvl="1" indent="-342900">
              <a:spcBef>
                <a:spcPct val="20000"/>
              </a:spcBef>
              <a:buClr>
                <a:srgbClr val="0070C0"/>
              </a:buClr>
              <a:defRPr/>
            </a:pPr>
            <a:endParaRPr lang="en-GB" sz="1100" dirty="0"/>
          </a:p>
          <a:p>
            <a:pPr marL="354012" lvl="1" indent="-342900">
              <a:spcBef>
                <a:spcPct val="20000"/>
              </a:spcBef>
              <a:buClr>
                <a:srgbClr val="0070C0"/>
              </a:buClr>
              <a:defRPr/>
            </a:pPr>
            <a:endParaRPr lang="en-GB" sz="2200" dirty="0">
              <a:highlight>
                <a:srgbClr val="FFFF00"/>
              </a:highlight>
            </a:endParaRPr>
          </a:p>
          <a:p>
            <a:pPr marL="285750" lvl="1" indent="-274638" algn="just">
              <a:spcBef>
                <a:spcPct val="20000"/>
              </a:spcBef>
              <a:buClr>
                <a:srgbClr val="0070C0"/>
              </a:buClr>
              <a:buFont typeface="Wingdings" panose="05000000000000000000" pitchFamily="2" charset="2"/>
              <a:buChar char="Ø"/>
              <a:defRPr/>
            </a:pPr>
            <a:endParaRPr lang="en-GB" sz="2000" i="1" dirty="0"/>
          </a:p>
          <a:p>
            <a:pPr marL="285750" lvl="1" indent="-342900" algn="just">
              <a:spcBef>
                <a:spcPct val="20000"/>
              </a:spcBef>
              <a:buClr>
                <a:srgbClr val="0070C0"/>
              </a:buClr>
              <a:buFont typeface="Wingdings" panose="05000000000000000000" pitchFamily="2" charset="2"/>
              <a:buChar char="Ø"/>
              <a:defRPr/>
            </a:pPr>
            <a:endParaRPr lang="en-GB" sz="1800" i="1" dirty="0"/>
          </a:p>
          <a:p>
            <a:pPr marL="285750" lvl="1" indent="-342900" algn="just">
              <a:spcBef>
                <a:spcPct val="20000"/>
              </a:spcBef>
              <a:buClr>
                <a:srgbClr val="0070C0"/>
              </a:buClr>
              <a:buFont typeface="Wingdings" panose="05000000000000000000" pitchFamily="2" charset="2"/>
              <a:buChar char="Ø"/>
              <a:defRPr/>
            </a:pPr>
            <a:endParaRPr lang="en-US" i="1" dirty="0"/>
          </a:p>
          <a:p>
            <a:pPr marL="285750" lvl="1" indent="-342900" algn="just">
              <a:spcBef>
                <a:spcPct val="20000"/>
              </a:spcBef>
              <a:buClr>
                <a:srgbClr val="0070C0"/>
              </a:buClr>
              <a:buFont typeface="Wingdings" panose="05000000000000000000" pitchFamily="2" charset="2"/>
              <a:buChar char="Ø"/>
              <a:defRPr/>
            </a:pPr>
            <a:endParaRPr lang="en-US" sz="400" b="1" i="1" dirty="0">
              <a:ea typeface="Calibri" panose="020F0502020204030204" pitchFamily="34" charset="0"/>
            </a:endParaRPr>
          </a:p>
          <a:p>
            <a:pPr marL="285750" lvl="1" indent="-342900" algn="just">
              <a:spcBef>
                <a:spcPct val="20000"/>
              </a:spcBef>
              <a:buClr>
                <a:srgbClr val="0070C0"/>
              </a:buClr>
              <a:buFont typeface="Wingdings" panose="05000000000000000000" pitchFamily="2" charset="2"/>
              <a:buChar char="Ø"/>
              <a:defRPr/>
            </a:pPr>
            <a:endParaRPr lang="pt-PT" sz="2000" b="1" i="1" dirty="0">
              <a:ea typeface="Calibri" panose="020F0502020204030204" pitchFamily="34" charset="0"/>
            </a:endParaRPr>
          </a:p>
        </p:txBody>
      </p:sp>
      <p:pic>
        <p:nvPicPr>
          <p:cNvPr id="11" name="Picture 10">
            <a:extLst>
              <a:ext uri="{FF2B5EF4-FFF2-40B4-BE49-F238E27FC236}">
                <a16:creationId xmlns:a16="http://schemas.microsoft.com/office/drawing/2014/main" id="{ABC771D8-DA06-DBA0-6205-9A2B3E41E5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21334" y="35098"/>
            <a:ext cx="1470660" cy="1470660"/>
          </a:xfrm>
          <a:prstGeom prst="rect">
            <a:avLst/>
          </a:prstGeom>
        </p:spPr>
      </p:pic>
      <p:sp>
        <p:nvSpPr>
          <p:cNvPr id="4" name="TextBox 3">
            <a:extLst>
              <a:ext uri="{FF2B5EF4-FFF2-40B4-BE49-F238E27FC236}">
                <a16:creationId xmlns:a16="http://schemas.microsoft.com/office/drawing/2014/main" id="{62CB0F9B-F42E-B032-2F4A-3222F676D243}"/>
              </a:ext>
            </a:extLst>
          </p:cNvPr>
          <p:cNvSpPr txBox="1"/>
          <p:nvPr/>
        </p:nvSpPr>
        <p:spPr>
          <a:xfrm>
            <a:off x="3048000" y="642396"/>
            <a:ext cx="6096000" cy="523220"/>
          </a:xfrm>
          <a:prstGeom prst="rect">
            <a:avLst/>
          </a:prstGeom>
          <a:noFill/>
        </p:spPr>
        <p:txBody>
          <a:bodyPr wrap="square">
            <a:spAutoFit/>
          </a:bodyPr>
          <a:lstStyle/>
          <a:p>
            <a:pPr lvl="0" algn="ctr"/>
            <a:r>
              <a:rPr lang="en-GB" sz="2800" b="1" i="1" dirty="0">
                <a:effectLst>
                  <a:outerShdw blurRad="38100" dist="38100" dir="2700000" algn="tl">
                    <a:srgbClr val="000000">
                      <a:alpha val="43137"/>
                    </a:srgbClr>
                  </a:outerShdw>
                </a:effectLst>
                <a:latin typeface="+mj-lt"/>
              </a:rPr>
              <a:t>The MCSCC BACKGROUND </a:t>
            </a:r>
          </a:p>
        </p:txBody>
      </p:sp>
    </p:spTree>
    <p:extLst>
      <p:ext uri="{BB962C8B-B14F-4D97-AF65-F5344CB8AC3E}">
        <p14:creationId xmlns:p14="http://schemas.microsoft.com/office/powerpoint/2010/main" val="4072742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C6944-3E92-9B69-A16B-1B23C583FC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6E2871-BC4F-CEAF-C492-FA5A3567A362}"/>
              </a:ext>
            </a:extLst>
          </p:cNvPr>
          <p:cNvSpPr>
            <a:spLocks noGrp="1"/>
          </p:cNvSpPr>
          <p:nvPr>
            <p:ph type="title"/>
          </p:nvPr>
        </p:nvSpPr>
        <p:spPr>
          <a:xfrm>
            <a:off x="4640826" y="320040"/>
            <a:ext cx="4213614" cy="934547"/>
          </a:xfrm>
        </p:spPr>
        <p:txBody>
          <a:bodyPr>
            <a:normAutofit/>
          </a:bodyPr>
          <a:lstStyle/>
          <a:p>
            <a:pPr algn="ctr"/>
            <a:r>
              <a:rPr lang="en-US" sz="2800" b="1" i="1" dirty="0">
                <a:effectLst>
                  <a:outerShdw blurRad="38100" dist="38100" dir="2700000" algn="tl">
                    <a:srgbClr val="000000">
                      <a:alpha val="43137"/>
                    </a:srgbClr>
                  </a:outerShdw>
                </a:effectLst>
                <a:ea typeface="+mn-ea"/>
                <a:cs typeface="+mn-cs"/>
              </a:rPr>
              <a:t>MCSCC key Services (9) </a:t>
            </a:r>
            <a:endParaRPr lang="en-GB" sz="2800" b="1" i="1" dirty="0">
              <a:effectLst>
                <a:outerShdw blurRad="38100" dist="38100" dir="2700000" algn="tl">
                  <a:srgbClr val="000000">
                    <a:alpha val="43137"/>
                  </a:srgbClr>
                </a:outerShdw>
              </a:effectLst>
              <a:ea typeface="+mn-ea"/>
              <a:cs typeface="+mn-cs"/>
            </a:endParaRPr>
          </a:p>
        </p:txBody>
      </p:sp>
      <p:sp>
        <p:nvSpPr>
          <p:cNvPr id="3" name="Content Placeholder 2">
            <a:extLst>
              <a:ext uri="{FF2B5EF4-FFF2-40B4-BE49-F238E27FC236}">
                <a16:creationId xmlns:a16="http://schemas.microsoft.com/office/drawing/2014/main" id="{B02D0B6B-CF93-1D3C-5BAF-1B862E04F436}"/>
              </a:ext>
            </a:extLst>
          </p:cNvPr>
          <p:cNvSpPr>
            <a:spLocks noGrp="1"/>
          </p:cNvSpPr>
          <p:nvPr>
            <p:ph idx="1"/>
          </p:nvPr>
        </p:nvSpPr>
        <p:spPr>
          <a:xfrm>
            <a:off x="2084191" y="1475835"/>
            <a:ext cx="6770249" cy="4693919"/>
          </a:xfrm>
        </p:spPr>
        <p:txBody>
          <a:bodyPr>
            <a:normAutofit fontScale="92500"/>
          </a:bodyPr>
          <a:lstStyle/>
          <a:p>
            <a:pPr marL="0" indent="0">
              <a:buNone/>
            </a:pPr>
            <a:r>
              <a:rPr lang="en-US" sz="2400" dirty="0"/>
              <a:t>1. Develop a regional fishing vessel register;</a:t>
            </a:r>
          </a:p>
          <a:p>
            <a:pPr marL="0" indent="0">
              <a:buNone/>
            </a:pPr>
            <a:r>
              <a:rPr lang="en-US" sz="2400" dirty="0"/>
              <a:t>2. Monitor vessel activity (</a:t>
            </a:r>
            <a:r>
              <a:rPr lang="en-US" sz="2400" dirty="0" err="1"/>
              <a:t>Seavision</a:t>
            </a:r>
            <a:r>
              <a:rPr lang="en-US" sz="2400" dirty="0"/>
              <a:t> AIS, VMS);</a:t>
            </a:r>
          </a:p>
          <a:p>
            <a:pPr marL="0" indent="0">
              <a:buNone/>
            </a:pPr>
            <a:r>
              <a:rPr lang="en-US" sz="2400" dirty="0"/>
              <a:t>3. Share MCS Data and information;</a:t>
            </a:r>
          </a:p>
          <a:p>
            <a:pPr marL="0" indent="0">
              <a:buNone/>
            </a:pPr>
            <a:r>
              <a:rPr lang="en-US" sz="2400" dirty="0"/>
              <a:t>4. Host and facilitate information and communication portal - web based place to access MCS Information;</a:t>
            </a:r>
          </a:p>
          <a:p>
            <a:pPr marL="0" indent="0">
              <a:buNone/>
            </a:pPr>
            <a:r>
              <a:rPr lang="en-US" sz="2400" dirty="0"/>
              <a:t>5. Build and support national MCS capacity;</a:t>
            </a:r>
          </a:p>
          <a:p>
            <a:pPr marL="0" indent="0">
              <a:lnSpc>
                <a:spcPct val="100000"/>
              </a:lnSpc>
              <a:buNone/>
            </a:pPr>
            <a:r>
              <a:rPr lang="en-US" sz="2400" dirty="0"/>
              <a:t>6. Coordinate regional fisheries surveillance; crimes </a:t>
            </a:r>
          </a:p>
          <a:p>
            <a:pPr marL="0" indent="0">
              <a:lnSpc>
                <a:spcPct val="100000"/>
              </a:lnSpc>
              <a:buNone/>
            </a:pPr>
            <a:r>
              <a:rPr lang="en-US" sz="2400" dirty="0"/>
              <a:t>7. Regional Fisheries observer coordination;</a:t>
            </a:r>
          </a:p>
          <a:p>
            <a:pPr marL="0" indent="0">
              <a:lnSpc>
                <a:spcPct val="100000"/>
              </a:lnSpc>
              <a:buNone/>
            </a:pPr>
            <a:r>
              <a:rPr lang="en-US" sz="2400" dirty="0"/>
              <a:t>8. Provide support for fisheries law enforcement and legal expertise;</a:t>
            </a:r>
          </a:p>
          <a:p>
            <a:pPr marL="0" indent="0">
              <a:lnSpc>
                <a:spcPct val="100000"/>
              </a:lnSpc>
              <a:buNone/>
            </a:pPr>
            <a:r>
              <a:rPr lang="en-US" sz="2400" dirty="0"/>
              <a:t>10. Support port state measures implementation.</a:t>
            </a:r>
          </a:p>
          <a:p>
            <a:pPr marL="0" indent="0">
              <a:buNone/>
            </a:pPr>
            <a:endParaRPr lang="en-GB" sz="1400" b="1" dirty="0">
              <a:solidFill>
                <a:prstClr val="white"/>
              </a:solidFill>
              <a:latin typeface="Calibri" panose="020F0502020204030204"/>
            </a:endParaRPr>
          </a:p>
        </p:txBody>
      </p:sp>
      <p:pic>
        <p:nvPicPr>
          <p:cNvPr id="5" name="Picture 4">
            <a:extLst>
              <a:ext uri="{FF2B5EF4-FFF2-40B4-BE49-F238E27FC236}">
                <a16:creationId xmlns:a16="http://schemas.microsoft.com/office/drawing/2014/main" id="{AA5DFFF5-3465-1584-7E3E-7A7A3975BC8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326470" y="0"/>
            <a:ext cx="1329364" cy="1254587"/>
          </a:xfrm>
          <a:prstGeom prst="rect">
            <a:avLst/>
          </a:prstGeom>
        </p:spPr>
      </p:pic>
      <p:pic>
        <p:nvPicPr>
          <p:cNvPr id="8" name="Content Placeholder 3">
            <a:extLst>
              <a:ext uri="{FF2B5EF4-FFF2-40B4-BE49-F238E27FC236}">
                <a16:creationId xmlns:a16="http://schemas.microsoft.com/office/drawing/2014/main" id="{EA77A2AF-AC39-6508-8E9F-6899E178AB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22657" y="1475835"/>
            <a:ext cx="2528199" cy="2095500"/>
          </a:xfrm>
          <a:prstGeom prst="rect">
            <a:avLst/>
          </a:prstGeom>
        </p:spPr>
      </p:pic>
      <p:pic>
        <p:nvPicPr>
          <p:cNvPr id="10" name="Picture 9" descr="A person looking at a large ship&#10;&#10;Description automatically generated with low confidence">
            <a:extLst>
              <a:ext uri="{FF2B5EF4-FFF2-40B4-BE49-F238E27FC236}">
                <a16:creationId xmlns:a16="http://schemas.microsoft.com/office/drawing/2014/main" id="{DC92B334-5FCE-DCC3-45B3-D70418828DE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22657" y="3688595"/>
            <a:ext cx="2528199" cy="2623716"/>
          </a:xfrm>
          <a:prstGeom prst="rect">
            <a:avLst/>
          </a:prstGeom>
          <a:noFill/>
          <a:ln>
            <a:solidFill>
              <a:schemeClr val="tx1"/>
            </a:solidFill>
          </a:ln>
        </p:spPr>
      </p:pic>
    </p:spTree>
    <p:extLst>
      <p:ext uri="{BB962C8B-B14F-4D97-AF65-F5344CB8AC3E}">
        <p14:creationId xmlns:p14="http://schemas.microsoft.com/office/powerpoint/2010/main" val="2738486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AD72-8111-7432-1299-3F1D3E8AF143}"/>
              </a:ext>
            </a:extLst>
          </p:cNvPr>
          <p:cNvSpPr>
            <a:spLocks noGrp="1"/>
          </p:cNvSpPr>
          <p:nvPr>
            <p:ph type="title"/>
          </p:nvPr>
        </p:nvSpPr>
        <p:spPr/>
        <p:txBody>
          <a:bodyPr/>
          <a:lstStyle/>
          <a:p>
            <a:pPr algn="ctr"/>
            <a:r>
              <a:rPr lang="en-US" sz="2800" b="1" i="1" dirty="0">
                <a:effectLst>
                  <a:outerShdw blurRad="38100" dist="38100" dir="2700000" algn="tl">
                    <a:srgbClr val="000000">
                      <a:alpha val="43137"/>
                    </a:srgbClr>
                  </a:outerShdw>
                </a:effectLst>
                <a:cs typeface="Arial" panose="020B0604020202020204" pitchFamily="34" charset="0"/>
              </a:rPr>
              <a:t>Support to MCSCC</a:t>
            </a:r>
          </a:p>
        </p:txBody>
      </p:sp>
      <p:sp>
        <p:nvSpPr>
          <p:cNvPr id="3" name="Content Placeholder 2">
            <a:extLst>
              <a:ext uri="{FF2B5EF4-FFF2-40B4-BE49-F238E27FC236}">
                <a16:creationId xmlns:a16="http://schemas.microsoft.com/office/drawing/2014/main" id="{867BF4E4-9DC5-12C5-1D6E-CA936199E0B6}"/>
              </a:ext>
            </a:extLst>
          </p:cNvPr>
          <p:cNvSpPr>
            <a:spLocks noGrp="1"/>
          </p:cNvSpPr>
          <p:nvPr>
            <p:ph idx="1"/>
          </p:nvPr>
        </p:nvSpPr>
        <p:spPr/>
        <p:txBody>
          <a:bodyPr/>
          <a:lstStyle/>
          <a:p>
            <a:r>
              <a:rPr lang="en-US" sz="2400" dirty="0"/>
              <a:t>AU-IBAR, in collaboration with the SADC Secretariat, supports the operationalization of the SADC Regional Fisheries Monitoring Control and Surveillance Coordination Centre (MCSCC) to combat IUU fishing and protect aquatic biodiversity and the environment in the coastal and marine waters of SADC countries.</a:t>
            </a:r>
          </a:p>
          <a:p>
            <a:r>
              <a:rPr lang="en-US" sz="2400" dirty="0"/>
              <a:t>During the 17th meeting of the SADC Regional Technical Team for the newly appointed members of the Board of Directors (</a:t>
            </a:r>
            <a:r>
              <a:rPr lang="en-US" sz="2400" dirty="0" err="1"/>
              <a:t>BoD</a:t>
            </a:r>
            <a:r>
              <a:rPr lang="en-US" sz="2400" dirty="0"/>
              <a:t>), held from June 19th to 21st, 2024, in Maputo, Mozambique, the primary objective was to induct the new </a:t>
            </a:r>
            <a:r>
              <a:rPr lang="en-US" sz="2400" dirty="0" err="1"/>
              <a:t>BoD</a:t>
            </a:r>
            <a:r>
              <a:rPr lang="en-US" sz="2400" dirty="0"/>
              <a:t> members of the SADC MCSCC.</a:t>
            </a:r>
          </a:p>
          <a:p>
            <a:endParaRPr lang="en-US" sz="1600" dirty="0">
              <a:solidFill>
                <a:srgbClr val="212121"/>
              </a:solidFill>
              <a:latin typeface="Aptos" panose="020B0004020202020204" pitchFamily="34" charset="0"/>
            </a:endParaRPr>
          </a:p>
          <a:p>
            <a:pPr marL="0" indent="0">
              <a:buNone/>
            </a:pPr>
            <a:endParaRPr lang="en-US" sz="2200" i="1" dirty="0"/>
          </a:p>
        </p:txBody>
      </p:sp>
    </p:spTree>
    <p:extLst>
      <p:ext uri="{BB962C8B-B14F-4D97-AF65-F5344CB8AC3E}">
        <p14:creationId xmlns:p14="http://schemas.microsoft.com/office/powerpoint/2010/main" val="42763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AC293-3472-60EB-EE27-E06E78C8224D}"/>
              </a:ext>
            </a:extLst>
          </p:cNvPr>
          <p:cNvSpPr>
            <a:spLocks noGrp="1"/>
          </p:cNvSpPr>
          <p:nvPr>
            <p:ph type="title"/>
          </p:nvPr>
        </p:nvSpPr>
        <p:spPr/>
        <p:txBody>
          <a:bodyPr>
            <a:normAutofit fontScale="90000"/>
          </a:bodyPr>
          <a:lstStyle/>
          <a:p>
            <a:pPr algn="ctr"/>
            <a:br>
              <a:rPr lang="en-US" b="0" i="0" u="none" strike="noStrike" dirty="0">
                <a:solidFill>
                  <a:srgbClr val="212121"/>
                </a:solidFill>
                <a:effectLst/>
                <a:latin typeface="Aptos" panose="020B0004020202020204" pitchFamily="34" charset="0"/>
              </a:rPr>
            </a:br>
            <a:br>
              <a:rPr lang="en-US" b="0" i="0" u="none" strike="noStrike" dirty="0">
                <a:solidFill>
                  <a:srgbClr val="212121"/>
                </a:solidFill>
                <a:effectLst/>
                <a:latin typeface="Aptos" panose="020B0004020202020204" pitchFamily="34" charset="0"/>
              </a:rPr>
            </a:br>
            <a:r>
              <a:rPr lang="en-US" sz="3100" b="1" i="1" dirty="0">
                <a:effectLst>
                  <a:outerShdw blurRad="38100" dist="38100" dir="2700000" algn="tl">
                    <a:srgbClr val="000000">
                      <a:alpha val="43137"/>
                    </a:srgbClr>
                  </a:outerShdw>
                </a:effectLst>
                <a:cs typeface="Arial" panose="020B0604020202020204" pitchFamily="34" charset="0"/>
              </a:rPr>
              <a:t>Objectives</a:t>
            </a:r>
            <a:br>
              <a:rPr lang="en-US" sz="3100" b="1" i="1" dirty="0">
                <a:effectLst>
                  <a:outerShdw blurRad="38100" dist="38100" dir="2700000" algn="tl">
                    <a:srgbClr val="000000">
                      <a:alpha val="43137"/>
                    </a:srgbClr>
                  </a:outerShdw>
                </a:effectLst>
                <a:cs typeface="Arial" panose="020B0604020202020204" pitchFamily="34" charset="0"/>
              </a:rPr>
            </a:br>
            <a:br>
              <a:rPr lang="en-US" dirty="0"/>
            </a:br>
            <a:endParaRPr lang="en-US" dirty="0"/>
          </a:p>
        </p:txBody>
      </p:sp>
      <p:sp>
        <p:nvSpPr>
          <p:cNvPr id="3" name="Content Placeholder 2">
            <a:extLst>
              <a:ext uri="{FF2B5EF4-FFF2-40B4-BE49-F238E27FC236}">
                <a16:creationId xmlns:a16="http://schemas.microsoft.com/office/drawing/2014/main" id="{B6AA3CBB-241B-ECB7-D5A7-3B7E64F10287}"/>
              </a:ext>
            </a:extLst>
          </p:cNvPr>
          <p:cNvSpPr>
            <a:spLocks noGrp="1"/>
          </p:cNvSpPr>
          <p:nvPr>
            <p:ph idx="1"/>
          </p:nvPr>
        </p:nvSpPr>
        <p:spPr/>
        <p:txBody>
          <a:bodyPr>
            <a:normAutofit/>
          </a:bodyPr>
          <a:lstStyle/>
          <a:p>
            <a:pPr algn="l" rtl="0"/>
            <a:r>
              <a:rPr lang="en-US" sz="2400" dirty="0"/>
              <a:t>i. Providing essential information on the MCS Coordination Center;</a:t>
            </a:r>
          </a:p>
          <a:p>
            <a:pPr algn="l" rtl="0"/>
            <a:r>
              <a:rPr lang="en-US" sz="2400" dirty="0"/>
              <a:t>ii. Outlining the roles and responsibilities of board members;</a:t>
            </a:r>
          </a:p>
          <a:p>
            <a:pPr algn="l" rtl="0"/>
            <a:r>
              <a:rPr lang="en-US" sz="2400" dirty="0"/>
              <a:t>iii. Developing a roadmap for strengthening the institutional mechanisms and structures of the SADC MCSCC to effectively coordinate fisheries MCS and law enforcement initiatives;</a:t>
            </a:r>
          </a:p>
          <a:p>
            <a:pPr algn="l" rtl="0"/>
            <a:r>
              <a:rPr lang="en-US" sz="2400" dirty="0"/>
              <a:t>iv. Receiving updates on pertinent activities conducted by regional partners in MCS and fisheries governance;</a:t>
            </a:r>
          </a:p>
          <a:p>
            <a:pPr algn="l" rtl="0"/>
            <a:r>
              <a:rPr lang="en-US" sz="2400" dirty="0"/>
              <a:t>v. Conducting a familiarization visit to the IPMU and MCSCC construction sites in Ka-</a:t>
            </a:r>
            <a:r>
              <a:rPr lang="en-US" sz="2400" dirty="0" err="1"/>
              <a:t>Tembe</a:t>
            </a:r>
            <a:r>
              <a:rPr lang="en-US" sz="2400" dirty="0"/>
              <a:t>.</a:t>
            </a:r>
          </a:p>
          <a:p>
            <a:endParaRPr lang="en-US" dirty="0"/>
          </a:p>
        </p:txBody>
      </p:sp>
    </p:spTree>
    <p:extLst>
      <p:ext uri="{BB962C8B-B14F-4D97-AF65-F5344CB8AC3E}">
        <p14:creationId xmlns:p14="http://schemas.microsoft.com/office/powerpoint/2010/main" val="2317942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F47F3-E226-1E44-4203-8D746F414590}"/>
              </a:ext>
            </a:extLst>
          </p:cNvPr>
          <p:cNvSpPr>
            <a:spLocks noGrp="1"/>
          </p:cNvSpPr>
          <p:nvPr>
            <p:ph type="title"/>
          </p:nvPr>
        </p:nvSpPr>
        <p:spPr/>
        <p:txBody>
          <a:bodyPr>
            <a:normAutofit/>
          </a:bodyPr>
          <a:lstStyle/>
          <a:p>
            <a:pPr algn="ctr"/>
            <a:r>
              <a:rPr lang="en-US" sz="2800" b="1" i="1" dirty="0">
                <a:effectLst>
                  <a:outerShdw blurRad="38100" dist="38100" dir="2700000" algn="tl">
                    <a:srgbClr val="000000">
                      <a:alpha val="43137"/>
                    </a:srgbClr>
                  </a:outerShdw>
                </a:effectLst>
                <a:cs typeface="Arial" panose="020B0604020202020204" pitchFamily="34" charset="0"/>
              </a:rPr>
              <a:t>Key outcomes</a:t>
            </a:r>
          </a:p>
        </p:txBody>
      </p:sp>
      <p:sp>
        <p:nvSpPr>
          <p:cNvPr id="3" name="Content Placeholder 2">
            <a:extLst>
              <a:ext uri="{FF2B5EF4-FFF2-40B4-BE49-F238E27FC236}">
                <a16:creationId xmlns:a16="http://schemas.microsoft.com/office/drawing/2014/main" id="{260D0ABB-11D0-C7A8-8218-78816CC17C1D}"/>
              </a:ext>
            </a:extLst>
          </p:cNvPr>
          <p:cNvSpPr>
            <a:spLocks noGrp="1"/>
          </p:cNvSpPr>
          <p:nvPr>
            <p:ph idx="1"/>
          </p:nvPr>
        </p:nvSpPr>
        <p:spPr/>
        <p:txBody>
          <a:bodyPr/>
          <a:lstStyle/>
          <a:p>
            <a:pPr algn="l"/>
            <a:r>
              <a:rPr lang="en-US" b="0" i="0" u="none" strike="noStrike" dirty="0">
                <a:solidFill>
                  <a:srgbClr val="212121"/>
                </a:solidFill>
                <a:effectLst/>
                <a:latin typeface="Aptos" panose="020B0004020202020204" pitchFamily="34" charset="0"/>
              </a:rPr>
              <a:t>i. The inauguration of the Board of Directors (BOD) for the SADC Fisheries Monitoring Control and Surveillance Coordination Centre (MCSCC).</a:t>
            </a:r>
          </a:p>
          <a:p>
            <a:pPr algn="l"/>
            <a:r>
              <a:rPr lang="en-US" b="0" i="0" u="none" strike="noStrike" dirty="0">
                <a:solidFill>
                  <a:srgbClr val="212121"/>
                </a:solidFill>
                <a:effectLst/>
                <a:latin typeface="Aptos" panose="020B0004020202020204" pitchFamily="34" charset="0"/>
              </a:rPr>
              <a:t>ii. Conducting an orientation for BOD members during the first meeting, facilitated by a regional legal expert.</a:t>
            </a:r>
          </a:p>
          <a:p>
            <a:pPr algn="l"/>
            <a:r>
              <a:rPr lang="en-US" b="0" i="0" u="none" strike="noStrike" dirty="0">
                <a:solidFill>
                  <a:srgbClr val="212121"/>
                </a:solidFill>
                <a:effectLst/>
                <a:latin typeface="Aptos" panose="020B0004020202020204" pitchFamily="34" charset="0"/>
              </a:rPr>
              <a:t>iii. Providing support for board members to visit the Ka-</a:t>
            </a:r>
            <a:r>
              <a:rPr lang="en-US" b="0" i="0" u="none" strike="noStrike" dirty="0" err="1">
                <a:solidFill>
                  <a:srgbClr val="212121"/>
                </a:solidFill>
                <a:effectLst/>
                <a:latin typeface="Aptos" panose="020B0004020202020204" pitchFamily="34" charset="0"/>
              </a:rPr>
              <a:t>Tembe</a:t>
            </a:r>
            <a:r>
              <a:rPr lang="en-US" b="0" i="0" u="none" strike="noStrike" dirty="0">
                <a:solidFill>
                  <a:srgbClr val="212121"/>
                </a:solidFill>
                <a:effectLst/>
                <a:latin typeface="Aptos" panose="020B0004020202020204" pitchFamily="34" charset="0"/>
              </a:rPr>
              <a:t> site in Maputo, where the MCS Centre is currently under construction.</a:t>
            </a:r>
          </a:p>
          <a:p>
            <a:endParaRPr lang="en-US" dirty="0"/>
          </a:p>
          <a:p>
            <a:endParaRPr lang="en-US" dirty="0"/>
          </a:p>
        </p:txBody>
      </p:sp>
    </p:spTree>
    <p:extLst>
      <p:ext uri="{BB962C8B-B14F-4D97-AF65-F5344CB8AC3E}">
        <p14:creationId xmlns:p14="http://schemas.microsoft.com/office/powerpoint/2010/main" val="3820777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4CEA3-7D98-453A-C33E-94834735BF5B}"/>
              </a:ext>
            </a:extLst>
          </p:cNvPr>
          <p:cNvSpPr>
            <a:spLocks noGrp="1"/>
          </p:cNvSpPr>
          <p:nvPr>
            <p:ph type="title"/>
          </p:nvPr>
        </p:nvSpPr>
        <p:spPr/>
        <p:txBody>
          <a:bodyPr>
            <a:normAutofit/>
          </a:bodyPr>
          <a:lstStyle/>
          <a:p>
            <a:pPr algn="ctr"/>
            <a:r>
              <a:rPr lang="en-US" sz="2800" b="1" i="1" dirty="0">
                <a:effectLst>
                  <a:outerShdw blurRad="38100" dist="38100" dir="2700000" algn="tl">
                    <a:srgbClr val="000000">
                      <a:alpha val="43137"/>
                    </a:srgbClr>
                  </a:outerShdw>
                </a:effectLst>
                <a:cs typeface="Arial" panose="020B0604020202020204" pitchFamily="34" charset="0"/>
              </a:rPr>
              <a:t>Key outcomes cont..</a:t>
            </a:r>
          </a:p>
        </p:txBody>
      </p:sp>
      <p:sp>
        <p:nvSpPr>
          <p:cNvPr id="3" name="Content Placeholder 2">
            <a:extLst>
              <a:ext uri="{FF2B5EF4-FFF2-40B4-BE49-F238E27FC236}">
                <a16:creationId xmlns:a16="http://schemas.microsoft.com/office/drawing/2014/main" id="{54024CDB-3332-A1FA-5399-61038A1B2A18}"/>
              </a:ext>
            </a:extLst>
          </p:cNvPr>
          <p:cNvSpPr>
            <a:spLocks noGrp="1"/>
          </p:cNvSpPr>
          <p:nvPr>
            <p:ph idx="1"/>
          </p:nvPr>
        </p:nvSpPr>
        <p:spPr/>
        <p:txBody>
          <a:bodyPr/>
          <a:lstStyle/>
          <a:p>
            <a:pPr algn="l"/>
            <a:r>
              <a:rPr lang="en-US" b="0" i="0" u="none" strike="noStrike" dirty="0">
                <a:solidFill>
                  <a:srgbClr val="212121"/>
                </a:solidFill>
                <a:effectLst/>
                <a:latin typeface="Aptos" panose="020B0004020202020204" pitchFamily="34" charset="0"/>
              </a:rPr>
              <a:t>In a collaborative effort to enhance regional MCS systems for the conservation and protection of fisheries, aquatic biodiversity, and environmental management in the SADC region, AU-IBAR and the SADC Secretariat directed additional support towards the inaugural meeting of the Board of Directors for the SADC MCSCC.</a:t>
            </a:r>
          </a:p>
          <a:p>
            <a:br>
              <a:rPr lang="en-US" dirty="0"/>
            </a:br>
            <a:endParaRPr lang="en-US" dirty="0"/>
          </a:p>
        </p:txBody>
      </p:sp>
    </p:spTree>
    <p:extLst>
      <p:ext uri="{BB962C8B-B14F-4D97-AF65-F5344CB8AC3E}">
        <p14:creationId xmlns:p14="http://schemas.microsoft.com/office/powerpoint/2010/main" val="3331429894"/>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617C3-1438-96D5-7392-A7BCDE6A35D0}"/>
              </a:ext>
            </a:extLst>
          </p:cNvPr>
          <p:cNvSpPr>
            <a:spLocks noGrp="1"/>
          </p:cNvSpPr>
          <p:nvPr>
            <p:ph type="title"/>
          </p:nvPr>
        </p:nvSpPr>
        <p:spPr/>
        <p:txBody>
          <a:bodyPr/>
          <a:lstStyle/>
          <a:p>
            <a:pPr algn="ctr"/>
            <a:r>
              <a:rPr lang="en-US" sz="2800" b="1" i="1" dirty="0">
                <a:effectLst>
                  <a:outerShdw blurRad="38100" dist="38100" dir="2700000" algn="tl">
                    <a:srgbClr val="000000">
                      <a:alpha val="43137"/>
                    </a:srgbClr>
                  </a:outerShdw>
                </a:effectLst>
                <a:cs typeface="Arial" panose="020B0604020202020204" pitchFamily="34" charset="0"/>
              </a:rPr>
              <a:t>Objectives</a:t>
            </a:r>
            <a:br>
              <a:rPr lang="en-US" dirty="0">
                <a:solidFill>
                  <a:srgbClr val="212121"/>
                </a:solidFill>
                <a:latin typeface="Aptos" panose="020B0004020202020204" pitchFamily="34" charset="0"/>
              </a:rPr>
            </a:br>
            <a:endParaRPr lang="en-US" dirty="0"/>
          </a:p>
        </p:txBody>
      </p:sp>
      <p:sp>
        <p:nvSpPr>
          <p:cNvPr id="3" name="Content Placeholder 2">
            <a:extLst>
              <a:ext uri="{FF2B5EF4-FFF2-40B4-BE49-F238E27FC236}">
                <a16:creationId xmlns:a16="http://schemas.microsoft.com/office/drawing/2014/main" id="{9120F6E9-AFBD-8C49-BB10-60D2EC3B6C38}"/>
              </a:ext>
            </a:extLst>
          </p:cNvPr>
          <p:cNvSpPr>
            <a:spLocks noGrp="1"/>
          </p:cNvSpPr>
          <p:nvPr>
            <p:ph idx="1"/>
          </p:nvPr>
        </p:nvSpPr>
        <p:spPr/>
        <p:txBody>
          <a:bodyPr>
            <a:normAutofit fontScale="92500" lnSpcReduction="20000"/>
          </a:bodyPr>
          <a:lstStyle/>
          <a:p>
            <a:pPr algn="l" rtl="0"/>
            <a:r>
              <a:rPr lang="en-US" b="0" i="0" u="none" strike="noStrike" dirty="0">
                <a:solidFill>
                  <a:srgbClr val="212121"/>
                </a:solidFill>
                <a:effectLst/>
                <a:latin typeface="Aptos" panose="020B0004020202020204" pitchFamily="34" charset="0"/>
              </a:rPr>
              <a:t>(i) Review the draft Annual Work Plan and Budget (AWP&amp;B) for the MCSCC, covering the period from April 2024 to March 2026.</a:t>
            </a:r>
          </a:p>
          <a:p>
            <a:pPr algn="l" rtl="0"/>
            <a:r>
              <a:rPr lang="en-US" b="0" i="0" u="none" strike="noStrike" dirty="0">
                <a:solidFill>
                  <a:srgbClr val="212121"/>
                </a:solidFill>
                <a:effectLst/>
                <a:latin typeface="Aptos" panose="020B0004020202020204" pitchFamily="34" charset="0"/>
              </a:rPr>
              <a:t>(ii) Examine MCSCC operational policy documents, including the draft </a:t>
            </a:r>
            <a:r>
              <a:rPr lang="en-US" b="0" i="0" u="none" strike="noStrike" dirty="0" err="1">
                <a:solidFill>
                  <a:srgbClr val="212121"/>
                </a:solidFill>
                <a:effectLst/>
                <a:latin typeface="Aptos" panose="020B0004020202020204" pitchFamily="34" charset="0"/>
              </a:rPr>
              <a:t>BoD</a:t>
            </a:r>
            <a:r>
              <a:rPr lang="en-US" b="0" i="0" u="none" strike="noStrike" dirty="0">
                <a:solidFill>
                  <a:srgbClr val="212121"/>
                </a:solidFill>
                <a:effectLst/>
                <a:latin typeface="Aptos" panose="020B0004020202020204" pitchFamily="34" charset="0"/>
              </a:rPr>
              <a:t> Remuneration Policy, Governance Manual, and the Secretariat’s Organizational Chart with respective job descriptions and salary structure.</a:t>
            </a:r>
          </a:p>
          <a:p>
            <a:pPr algn="l" rtl="0"/>
            <a:r>
              <a:rPr lang="en-US" b="0" i="0" u="none" strike="noStrike" dirty="0">
                <a:solidFill>
                  <a:srgbClr val="212121"/>
                </a:solidFill>
                <a:effectLst/>
                <a:latin typeface="Aptos" panose="020B0004020202020204" pitchFamily="34" charset="0"/>
              </a:rPr>
              <a:t>(iii) Develop terms of reference (TORs) and designate members for </a:t>
            </a:r>
            <a:r>
              <a:rPr lang="en-US" b="0" i="0" u="none" strike="noStrike" dirty="0" err="1">
                <a:solidFill>
                  <a:srgbClr val="212121"/>
                </a:solidFill>
                <a:effectLst/>
                <a:latin typeface="Aptos" panose="020B0004020202020204" pitchFamily="34" charset="0"/>
              </a:rPr>
              <a:t>BoD</a:t>
            </a:r>
            <a:r>
              <a:rPr lang="en-US" b="0" i="0" u="none" strike="noStrike" dirty="0">
                <a:solidFill>
                  <a:srgbClr val="212121"/>
                </a:solidFill>
                <a:effectLst/>
                <a:latin typeface="Aptos" panose="020B0004020202020204" pitchFamily="34" charset="0"/>
              </a:rPr>
              <a:t> sub-committees covering Programs, Human Resources and Governance, and Finance, Audit, Risk, and Compliance.</a:t>
            </a:r>
          </a:p>
          <a:p>
            <a:pPr algn="l" rtl="0"/>
            <a:r>
              <a:rPr lang="en-US" b="0" i="0" u="none" strike="noStrike" dirty="0">
                <a:solidFill>
                  <a:srgbClr val="212121"/>
                </a:solidFill>
                <a:effectLst/>
                <a:latin typeface="Aptos" panose="020B0004020202020204" pitchFamily="34" charset="0"/>
              </a:rPr>
              <a:t>(iv) Review reports from the MCSCC and its associated projects to be presented to the </a:t>
            </a:r>
            <a:r>
              <a:rPr lang="en-US" b="0" i="0" u="none" strike="noStrike" dirty="0" err="1">
                <a:solidFill>
                  <a:srgbClr val="212121"/>
                </a:solidFill>
                <a:effectLst/>
                <a:latin typeface="Aptos" panose="020B0004020202020204" pitchFamily="34" charset="0"/>
              </a:rPr>
              <a:t>BoD</a:t>
            </a:r>
            <a:r>
              <a:rPr lang="en-US" b="0" i="0" u="none" strike="noStrike" dirty="0">
                <a:solidFill>
                  <a:srgbClr val="212121"/>
                </a:solidFill>
                <a:effectLst/>
                <a:latin typeface="Aptos" panose="020B0004020202020204" pitchFamily="34" charset="0"/>
              </a:rPr>
              <a:t>.</a:t>
            </a:r>
          </a:p>
          <a:p>
            <a:endParaRPr lang="en-US" dirty="0"/>
          </a:p>
        </p:txBody>
      </p:sp>
    </p:spTree>
    <p:extLst>
      <p:ext uri="{BB962C8B-B14F-4D97-AF65-F5344CB8AC3E}">
        <p14:creationId xmlns:p14="http://schemas.microsoft.com/office/powerpoint/2010/main" val="1307614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981D7-AB82-ED92-F3A8-357999868B12}"/>
              </a:ext>
            </a:extLst>
          </p:cNvPr>
          <p:cNvSpPr>
            <a:spLocks noGrp="1"/>
          </p:cNvSpPr>
          <p:nvPr>
            <p:ph type="title"/>
          </p:nvPr>
        </p:nvSpPr>
        <p:spPr/>
        <p:txBody>
          <a:bodyPr>
            <a:normAutofit/>
          </a:bodyPr>
          <a:lstStyle/>
          <a:p>
            <a:pPr algn="ctr"/>
            <a:r>
              <a:rPr lang="en-US" sz="2800" b="1" i="1" dirty="0">
                <a:effectLst>
                  <a:outerShdw blurRad="38100" dist="38100" dir="2700000" algn="tl">
                    <a:srgbClr val="000000">
                      <a:alpha val="43137"/>
                    </a:srgbClr>
                  </a:outerShdw>
                </a:effectLst>
                <a:cs typeface="Arial" panose="020B0604020202020204" pitchFamily="34" charset="0"/>
              </a:rPr>
              <a:t>Key outcomes</a:t>
            </a:r>
          </a:p>
        </p:txBody>
      </p:sp>
      <p:sp>
        <p:nvSpPr>
          <p:cNvPr id="3" name="Content Placeholder 2">
            <a:extLst>
              <a:ext uri="{FF2B5EF4-FFF2-40B4-BE49-F238E27FC236}">
                <a16:creationId xmlns:a16="http://schemas.microsoft.com/office/drawing/2014/main" id="{479FA7F8-DA33-F08C-FD37-5CEA759C3A7A}"/>
              </a:ext>
            </a:extLst>
          </p:cNvPr>
          <p:cNvSpPr>
            <a:spLocks noGrp="1"/>
          </p:cNvSpPr>
          <p:nvPr>
            <p:ph idx="1"/>
          </p:nvPr>
        </p:nvSpPr>
        <p:spPr/>
        <p:txBody>
          <a:bodyPr>
            <a:normAutofit fontScale="85000" lnSpcReduction="20000"/>
          </a:bodyPr>
          <a:lstStyle/>
          <a:p>
            <a:pPr algn="l"/>
            <a:r>
              <a:rPr lang="en-US" b="0" i="0" u="none" strike="noStrike" dirty="0">
                <a:solidFill>
                  <a:srgbClr val="212121"/>
                </a:solidFill>
                <a:effectLst/>
                <a:latin typeface="Aptos" panose="020B0004020202020204" pitchFamily="34" charset="0"/>
              </a:rPr>
              <a:t>1. Draft Annual Work Plan and Budget (AWP&amp;B) for the MCSCC covering April 2024 to March 2026 has been formulated.</a:t>
            </a:r>
          </a:p>
          <a:p>
            <a:pPr algn="l"/>
            <a:r>
              <a:rPr lang="en-US" b="0" i="0" u="none" strike="noStrike" dirty="0">
                <a:solidFill>
                  <a:srgbClr val="212121"/>
                </a:solidFill>
                <a:effectLst/>
                <a:latin typeface="Aptos" panose="020B0004020202020204" pitchFamily="34" charset="0"/>
              </a:rPr>
              <a:t>2. Development of the Draft MCSCC Board of Directors (</a:t>
            </a:r>
            <a:r>
              <a:rPr lang="en-US" b="0" i="0" u="none" strike="noStrike" dirty="0" err="1">
                <a:solidFill>
                  <a:srgbClr val="212121"/>
                </a:solidFill>
                <a:effectLst/>
                <a:latin typeface="Aptos" panose="020B0004020202020204" pitchFamily="34" charset="0"/>
              </a:rPr>
              <a:t>BoD</a:t>
            </a:r>
            <a:r>
              <a:rPr lang="en-US" b="0" i="0" u="none" strike="noStrike" dirty="0">
                <a:solidFill>
                  <a:srgbClr val="212121"/>
                </a:solidFill>
                <a:effectLst/>
                <a:latin typeface="Aptos" panose="020B0004020202020204" pitchFamily="34" charset="0"/>
              </a:rPr>
              <a:t>) Remuneration Policy, MCSCC Governance Manual, and the Secretariat’s Organizational Chart, which includes comprehensive job descriptions and a detailed salary structure.</a:t>
            </a:r>
          </a:p>
          <a:p>
            <a:pPr algn="l"/>
            <a:r>
              <a:rPr lang="en-US" b="0" i="0" u="none" strike="noStrike" dirty="0">
                <a:solidFill>
                  <a:srgbClr val="212121"/>
                </a:solidFill>
                <a:effectLst/>
                <a:latin typeface="Aptos" panose="020B0004020202020204" pitchFamily="34" charset="0"/>
              </a:rPr>
              <a:t>3. Terms of Reference (TORs) for and designation of members to </a:t>
            </a:r>
            <a:r>
              <a:rPr lang="en-US" b="0" i="0" u="none" strike="noStrike" dirty="0" err="1">
                <a:solidFill>
                  <a:srgbClr val="212121"/>
                </a:solidFill>
                <a:effectLst/>
                <a:latin typeface="Aptos" panose="020B0004020202020204" pitchFamily="34" charset="0"/>
              </a:rPr>
              <a:t>BoD</a:t>
            </a:r>
            <a:r>
              <a:rPr lang="en-US" b="0" i="0" u="none" strike="noStrike" dirty="0">
                <a:solidFill>
                  <a:srgbClr val="212121"/>
                </a:solidFill>
                <a:effectLst/>
                <a:latin typeface="Aptos" panose="020B0004020202020204" pitchFamily="34" charset="0"/>
              </a:rPr>
              <a:t> Sub-Committees focusing on </a:t>
            </a:r>
            <a:r>
              <a:rPr lang="en-US" b="0" i="0" u="none" strike="noStrike" dirty="0" err="1">
                <a:solidFill>
                  <a:srgbClr val="212121"/>
                </a:solidFill>
                <a:effectLst/>
                <a:latin typeface="Aptos" panose="020B0004020202020204" pitchFamily="34" charset="0"/>
              </a:rPr>
              <a:t>Programmes</a:t>
            </a:r>
            <a:r>
              <a:rPr lang="en-US" b="0" i="0" u="none" strike="noStrike" dirty="0">
                <a:solidFill>
                  <a:srgbClr val="212121"/>
                </a:solidFill>
                <a:effectLst/>
                <a:latin typeface="Aptos" panose="020B0004020202020204" pitchFamily="34" charset="0"/>
              </a:rPr>
              <a:t>, Human Resources and Governance, and Finance, Audit, Risk, and Compliance have been established.</a:t>
            </a:r>
          </a:p>
          <a:p>
            <a:pPr algn="l"/>
            <a:r>
              <a:rPr lang="en-US" b="0" i="0" u="none" strike="noStrike" dirty="0">
                <a:solidFill>
                  <a:srgbClr val="212121"/>
                </a:solidFill>
                <a:effectLst/>
                <a:latin typeface="Aptos" panose="020B0004020202020204" pitchFamily="34" charset="0"/>
              </a:rPr>
              <a:t>4. Receipt of updates from the MCSCC and its associated projects.</a:t>
            </a:r>
          </a:p>
          <a:p>
            <a:r>
              <a:rPr lang="en-US" b="0" i="0" u="none" strike="noStrike" dirty="0">
                <a:solidFill>
                  <a:srgbClr val="212121"/>
                </a:solidFill>
                <a:effectLst/>
                <a:latin typeface="Aptos" panose="020B0004020202020204" pitchFamily="34" charset="0"/>
              </a:rPr>
              <a:t>5. Completion of the MCSCC </a:t>
            </a:r>
            <a:r>
              <a:rPr lang="en-US" b="0" i="0" u="none" strike="noStrike" dirty="0" err="1">
                <a:solidFill>
                  <a:srgbClr val="212121"/>
                </a:solidFill>
                <a:effectLst/>
                <a:latin typeface="Aptos" panose="020B0004020202020204" pitchFamily="34" charset="0"/>
              </a:rPr>
              <a:t>BoD</a:t>
            </a:r>
            <a:r>
              <a:rPr lang="en-US" b="0" i="0" u="none" strike="noStrike" dirty="0">
                <a:solidFill>
                  <a:srgbClr val="212121"/>
                </a:solidFill>
                <a:effectLst/>
                <a:latin typeface="Aptos" panose="020B0004020202020204" pitchFamily="34" charset="0"/>
              </a:rPr>
              <a:t> responsibilities as outlined in Article 15 of the MCSCC Charter in relation to the second </a:t>
            </a:r>
            <a:r>
              <a:rPr lang="en-US" b="0" i="0" u="none" strike="noStrike" dirty="0" err="1">
                <a:solidFill>
                  <a:srgbClr val="212121"/>
                </a:solidFill>
                <a:effectLst/>
                <a:latin typeface="Aptos" panose="020B0004020202020204" pitchFamily="34" charset="0"/>
              </a:rPr>
              <a:t>BoD</a:t>
            </a:r>
            <a:r>
              <a:rPr lang="en-US" b="0" i="0" u="none" strike="noStrike" dirty="0">
                <a:solidFill>
                  <a:srgbClr val="212121"/>
                </a:solidFill>
                <a:effectLst/>
                <a:latin typeface="Aptos" panose="020B0004020202020204" pitchFamily="34" charset="0"/>
              </a:rPr>
              <a:t> meeting</a:t>
            </a:r>
            <a:endParaRPr lang="en-US" dirty="0"/>
          </a:p>
        </p:txBody>
      </p:sp>
    </p:spTree>
    <p:extLst>
      <p:ext uri="{BB962C8B-B14F-4D97-AF65-F5344CB8AC3E}">
        <p14:creationId xmlns:p14="http://schemas.microsoft.com/office/powerpoint/2010/main" val="3316358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group of people posing for a photo&#10;&#10;Description automatically generated">
            <a:extLst>
              <a:ext uri="{FF2B5EF4-FFF2-40B4-BE49-F238E27FC236}">
                <a16:creationId xmlns:a16="http://schemas.microsoft.com/office/drawing/2014/main" id="{216FBC85-C73D-27AE-E3AA-641EA009DC8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spTree>
    <p:extLst>
      <p:ext uri="{BB962C8B-B14F-4D97-AF65-F5344CB8AC3E}">
        <p14:creationId xmlns:p14="http://schemas.microsoft.com/office/powerpoint/2010/main" val="2616208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6BCC8-ABA0-D3BA-8F9A-405074277DB0}"/>
              </a:ext>
            </a:extLst>
          </p:cNvPr>
          <p:cNvSpPr>
            <a:spLocks noGrp="1"/>
          </p:cNvSpPr>
          <p:nvPr>
            <p:ph type="title"/>
          </p:nvPr>
        </p:nvSpPr>
        <p:spPr/>
        <p:txBody>
          <a:bodyPr/>
          <a:lstStyle/>
          <a:p>
            <a:pPr algn="ctr"/>
            <a:r>
              <a:rPr lang="en-US" sz="2800" b="1" i="1" dirty="0">
                <a:latin typeface="Aptos" panose="020B0004020202020204" pitchFamily="34" charset="0"/>
              </a:rPr>
              <a:t>Challenges in the Region</a:t>
            </a:r>
          </a:p>
        </p:txBody>
      </p:sp>
      <p:sp>
        <p:nvSpPr>
          <p:cNvPr id="3" name="Content Placeholder 2">
            <a:extLst>
              <a:ext uri="{FF2B5EF4-FFF2-40B4-BE49-F238E27FC236}">
                <a16:creationId xmlns:a16="http://schemas.microsoft.com/office/drawing/2014/main" id="{8005AFDF-B64D-0641-C244-8FD238A3AADA}"/>
              </a:ext>
            </a:extLst>
          </p:cNvPr>
          <p:cNvSpPr>
            <a:spLocks noGrp="1"/>
          </p:cNvSpPr>
          <p:nvPr>
            <p:ph idx="1"/>
          </p:nvPr>
        </p:nvSpPr>
        <p:spPr>
          <a:xfrm>
            <a:off x="2656702" y="1442167"/>
            <a:ext cx="9327290" cy="4678414"/>
          </a:xfrm>
        </p:spPr>
        <p:txBody>
          <a:bodyPr>
            <a:normAutofit/>
          </a:bodyPr>
          <a:lstStyle/>
          <a:p>
            <a:pPr>
              <a:lnSpc>
                <a:spcPct val="80000"/>
              </a:lnSpc>
            </a:pPr>
            <a:r>
              <a:rPr lang="en-US" sz="2400" dirty="0">
                <a:solidFill>
                  <a:srgbClr val="212121"/>
                </a:solidFill>
                <a:latin typeface="Aptos" panose="020B0004020202020204" pitchFamily="34" charset="0"/>
              </a:rPr>
              <a:t>I</a:t>
            </a:r>
            <a:r>
              <a:rPr lang="en-US" sz="2600" dirty="0">
                <a:solidFill>
                  <a:srgbClr val="212121"/>
                </a:solidFill>
                <a:latin typeface="Aptos" panose="020B0004020202020204" pitchFamily="34" charset="0"/>
              </a:rPr>
              <a:t>nadequate enforcement, and IUU fishing are of concern in many of the region’s industrial fisheries.</a:t>
            </a:r>
          </a:p>
          <a:p>
            <a:pPr>
              <a:lnSpc>
                <a:spcPct val="80000"/>
              </a:lnSpc>
            </a:pPr>
            <a:r>
              <a:rPr lang="en-US" sz="2600" dirty="0">
                <a:solidFill>
                  <a:srgbClr val="212121"/>
                </a:solidFill>
                <a:latin typeface="Aptos" panose="020B0004020202020204" pitchFamily="34" charset="0"/>
              </a:rPr>
              <a:t>Price increases- declining fish availability drives up prices/affordability</a:t>
            </a:r>
          </a:p>
          <a:p>
            <a:pPr>
              <a:lnSpc>
                <a:spcPct val="80000"/>
              </a:lnSpc>
            </a:pPr>
            <a:r>
              <a:rPr lang="en-US" sz="2600" dirty="0">
                <a:solidFill>
                  <a:srgbClr val="212121"/>
                </a:solidFill>
                <a:latin typeface="Aptos" panose="020B0004020202020204" pitchFamily="34" charset="0"/>
              </a:rPr>
              <a:t> Fish caught through IUU may land in European and other markets.</a:t>
            </a:r>
          </a:p>
          <a:p>
            <a:pPr>
              <a:lnSpc>
                <a:spcPct val="80000"/>
              </a:lnSpc>
            </a:pPr>
            <a:r>
              <a:rPr lang="en-US" sz="2600" dirty="0">
                <a:solidFill>
                  <a:srgbClr val="212121"/>
                </a:solidFill>
                <a:latin typeface="Aptos" panose="020B0004020202020204" pitchFamily="34" charset="0"/>
              </a:rPr>
              <a:t>Sub Saharan Africa loses about 10 billion USD through IUU fishing.</a:t>
            </a:r>
          </a:p>
          <a:p>
            <a:pPr>
              <a:lnSpc>
                <a:spcPct val="80000"/>
              </a:lnSpc>
            </a:pPr>
            <a:r>
              <a:rPr lang="en-US" sz="2600" dirty="0">
                <a:solidFill>
                  <a:srgbClr val="212121"/>
                </a:solidFill>
                <a:latin typeface="Aptos" panose="020B0004020202020204" pitchFamily="34" charset="0"/>
              </a:rPr>
              <a:t>Fisheries Crimes, cross-border issues</a:t>
            </a:r>
          </a:p>
          <a:p>
            <a:pPr>
              <a:lnSpc>
                <a:spcPct val="80000"/>
              </a:lnSpc>
            </a:pPr>
            <a:r>
              <a:rPr lang="en-US" sz="2600" dirty="0">
                <a:solidFill>
                  <a:srgbClr val="212121"/>
                </a:solidFill>
                <a:latin typeface="Aptos" panose="020B0004020202020204" pitchFamily="34" charset="0"/>
              </a:rPr>
              <a:t> Vast coastlines</a:t>
            </a:r>
          </a:p>
          <a:p>
            <a:pPr>
              <a:lnSpc>
                <a:spcPct val="80000"/>
              </a:lnSpc>
            </a:pPr>
            <a:r>
              <a:rPr lang="en-US" sz="2600" dirty="0">
                <a:solidFill>
                  <a:srgbClr val="212121"/>
                </a:solidFill>
                <a:latin typeface="Aptos" panose="020B0004020202020204" pitchFamily="34" charset="0"/>
              </a:rPr>
              <a:t>Limited resources</a:t>
            </a:r>
          </a:p>
          <a:p>
            <a:endParaRPr lang="en-US" dirty="0">
              <a:effectLst/>
              <a:latin typeface="Times New Roman" panose="02020603050405020304" pitchFamily="18" charset="0"/>
            </a:endParaRPr>
          </a:p>
          <a:p>
            <a:endParaRPr lang="en-US" dirty="0"/>
          </a:p>
        </p:txBody>
      </p:sp>
    </p:spTree>
    <p:extLst>
      <p:ext uri="{BB962C8B-B14F-4D97-AF65-F5344CB8AC3E}">
        <p14:creationId xmlns:p14="http://schemas.microsoft.com/office/powerpoint/2010/main" val="3865493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656AC-E1A8-BCFC-F12A-BC49910AA8DC}"/>
              </a:ext>
            </a:extLst>
          </p:cNvPr>
          <p:cNvSpPr>
            <a:spLocks noGrp="1"/>
          </p:cNvSpPr>
          <p:nvPr>
            <p:ph type="title"/>
          </p:nvPr>
        </p:nvSpPr>
        <p:spPr/>
        <p:txBody>
          <a:bodyPr/>
          <a:lstStyle/>
          <a:p>
            <a:pPr algn="ctr"/>
            <a:r>
              <a:rPr lang="en-US" sz="2800" b="1" i="1" dirty="0">
                <a:latin typeface="Aptos" panose="020B0004020202020204" pitchFamily="34" charset="0"/>
              </a:rPr>
              <a:t>Opportunities to overcome IUU fishing</a:t>
            </a:r>
          </a:p>
        </p:txBody>
      </p:sp>
      <p:sp>
        <p:nvSpPr>
          <p:cNvPr id="3" name="Content Placeholder 2">
            <a:extLst>
              <a:ext uri="{FF2B5EF4-FFF2-40B4-BE49-F238E27FC236}">
                <a16:creationId xmlns:a16="http://schemas.microsoft.com/office/drawing/2014/main" id="{654FA1FD-AAA5-3381-9B1D-52DDD3570A42}"/>
              </a:ext>
            </a:extLst>
          </p:cNvPr>
          <p:cNvSpPr>
            <a:spLocks noGrp="1"/>
          </p:cNvSpPr>
          <p:nvPr>
            <p:ph idx="1"/>
          </p:nvPr>
        </p:nvSpPr>
        <p:spPr/>
        <p:txBody>
          <a:bodyPr/>
          <a:lstStyle/>
          <a:p>
            <a:pPr>
              <a:lnSpc>
                <a:spcPct val="80000"/>
              </a:lnSpc>
            </a:pPr>
            <a:r>
              <a:rPr lang="en-US" sz="2600" dirty="0">
                <a:solidFill>
                  <a:srgbClr val="212121"/>
                </a:solidFill>
                <a:latin typeface="Aptos" panose="020B0004020202020204" pitchFamily="34" charset="0"/>
              </a:rPr>
              <a:t>Regional cooperation and collaboration</a:t>
            </a:r>
          </a:p>
          <a:p>
            <a:pPr>
              <a:lnSpc>
                <a:spcPct val="80000"/>
              </a:lnSpc>
            </a:pPr>
            <a:r>
              <a:rPr lang="en-US" sz="2600" dirty="0">
                <a:solidFill>
                  <a:srgbClr val="212121"/>
                </a:solidFill>
                <a:latin typeface="Aptos" panose="020B0004020202020204" pitchFamily="34" charset="0"/>
              </a:rPr>
              <a:t>AU-IBAR support</a:t>
            </a:r>
          </a:p>
          <a:p>
            <a:pPr>
              <a:lnSpc>
                <a:spcPct val="80000"/>
              </a:lnSpc>
            </a:pPr>
            <a:r>
              <a:rPr lang="en-US" sz="2600" dirty="0">
                <a:solidFill>
                  <a:srgbClr val="212121"/>
                </a:solidFill>
                <a:latin typeface="Aptos" panose="020B0004020202020204" pitchFamily="34" charset="0"/>
              </a:rPr>
              <a:t>Investment in resources and technology</a:t>
            </a:r>
          </a:p>
          <a:p>
            <a:pPr>
              <a:lnSpc>
                <a:spcPct val="80000"/>
              </a:lnSpc>
            </a:pPr>
            <a:r>
              <a:rPr lang="en-US" sz="2600" dirty="0">
                <a:solidFill>
                  <a:srgbClr val="212121"/>
                </a:solidFill>
                <a:latin typeface="Aptos" panose="020B0004020202020204" pitchFamily="34" charset="0"/>
              </a:rPr>
              <a:t>Strengthen legal frameworks (Lacey-type legislation</a:t>
            </a:r>
            <a:r>
              <a:rPr lang="en-US" dirty="0"/>
              <a:t>)</a:t>
            </a:r>
          </a:p>
        </p:txBody>
      </p:sp>
    </p:spTree>
    <p:extLst>
      <p:ext uri="{BB962C8B-B14F-4D97-AF65-F5344CB8AC3E}">
        <p14:creationId xmlns:p14="http://schemas.microsoft.com/office/powerpoint/2010/main" val="3420096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DEECA-9ECD-6D72-04D4-40BE6A99F1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9B2A45-7964-7DAF-14AC-32FEC1090D54}"/>
              </a:ext>
            </a:extLst>
          </p:cNvPr>
          <p:cNvSpPr>
            <a:spLocks noGrp="1"/>
          </p:cNvSpPr>
          <p:nvPr>
            <p:ph type="title"/>
          </p:nvPr>
        </p:nvSpPr>
        <p:spPr>
          <a:xfrm>
            <a:off x="838200" y="556995"/>
            <a:ext cx="10515600" cy="1133693"/>
          </a:xfrm>
        </p:spPr>
        <p:txBody>
          <a:bodyPr>
            <a:normAutofit/>
          </a:bodyPr>
          <a:lstStyle/>
          <a:p>
            <a:pPr algn="ctr"/>
            <a:r>
              <a:rPr lang="en-US" sz="5200" dirty="0"/>
              <a:t>           </a:t>
            </a:r>
            <a:r>
              <a:rPr lang="en-US" sz="2800" b="1" i="1" dirty="0">
                <a:latin typeface="Aptos" panose="020B0004020202020204" pitchFamily="34" charset="0"/>
              </a:rPr>
              <a:t>Critical MCSCC Requirements</a:t>
            </a:r>
          </a:p>
        </p:txBody>
      </p:sp>
      <p:graphicFrame>
        <p:nvGraphicFramePr>
          <p:cNvPr id="4" name="Content Placeholder 3">
            <a:extLst>
              <a:ext uri="{FF2B5EF4-FFF2-40B4-BE49-F238E27FC236}">
                <a16:creationId xmlns:a16="http://schemas.microsoft.com/office/drawing/2014/main" id="{A233C1C5-26A2-10AC-CF5F-94D9B46990E5}"/>
              </a:ext>
            </a:extLst>
          </p:cNvPr>
          <p:cNvGraphicFramePr>
            <a:graphicFrameLocks noGrp="1"/>
          </p:cNvGraphicFramePr>
          <p:nvPr>
            <p:ph idx="1"/>
            <p:extLst>
              <p:ext uri="{D42A27DB-BD31-4B8C-83A1-F6EECF244321}">
                <p14:modId xmlns:p14="http://schemas.microsoft.com/office/powerpoint/2010/main" val="4185369961"/>
              </p:ext>
            </p:extLst>
          </p:nvPr>
        </p:nvGraphicFramePr>
        <p:xfrm>
          <a:off x="2374490" y="1690688"/>
          <a:ext cx="9233893" cy="4610318"/>
        </p:xfrm>
        <a:graphic>
          <a:graphicData uri="http://schemas.openxmlformats.org/drawingml/2006/table">
            <a:tbl>
              <a:tblPr firstRow="1" firstCol="1" bandRow="1">
                <a:tableStyleId>{5C22544A-7EE6-4342-B048-85BDC9FD1C3A}</a:tableStyleId>
              </a:tblPr>
              <a:tblGrid>
                <a:gridCol w="1290075">
                  <a:extLst>
                    <a:ext uri="{9D8B030D-6E8A-4147-A177-3AD203B41FA5}">
                      <a16:colId xmlns:a16="http://schemas.microsoft.com/office/drawing/2014/main" val="628313768"/>
                    </a:ext>
                  </a:extLst>
                </a:gridCol>
                <a:gridCol w="4200290">
                  <a:extLst>
                    <a:ext uri="{9D8B030D-6E8A-4147-A177-3AD203B41FA5}">
                      <a16:colId xmlns:a16="http://schemas.microsoft.com/office/drawing/2014/main" val="3468137288"/>
                    </a:ext>
                  </a:extLst>
                </a:gridCol>
                <a:gridCol w="1971821">
                  <a:extLst>
                    <a:ext uri="{9D8B030D-6E8A-4147-A177-3AD203B41FA5}">
                      <a16:colId xmlns:a16="http://schemas.microsoft.com/office/drawing/2014/main" val="2701176372"/>
                    </a:ext>
                  </a:extLst>
                </a:gridCol>
                <a:gridCol w="1771707">
                  <a:extLst>
                    <a:ext uri="{9D8B030D-6E8A-4147-A177-3AD203B41FA5}">
                      <a16:colId xmlns:a16="http://schemas.microsoft.com/office/drawing/2014/main" val="2712158758"/>
                    </a:ext>
                  </a:extLst>
                </a:gridCol>
              </a:tblGrid>
              <a:tr h="371159">
                <a:tc>
                  <a:txBody>
                    <a:bodyPr/>
                    <a:lstStyle/>
                    <a:p>
                      <a:pPr marL="0" marR="0">
                        <a:lnSpc>
                          <a:spcPct val="107000"/>
                        </a:lnSpc>
                        <a:spcBef>
                          <a:spcPts val="0"/>
                        </a:spcBef>
                        <a:spcAft>
                          <a:spcPts val="0"/>
                        </a:spcAft>
                      </a:pPr>
                      <a:r>
                        <a:rPr lang="en-US" sz="1900" kern="100" dirty="0">
                          <a:effectLst/>
                          <a:highlight>
                            <a:srgbClr val="D9D9D9"/>
                          </a:highlight>
                        </a:rPr>
                        <a:t>Quantity</a:t>
                      </a:r>
                      <a:endParaRPr lang="en-US" sz="1900" kern="100" dirty="0">
                        <a:effectLst/>
                        <a:highlight>
                          <a:srgbClr val="D9D9D9"/>
                        </a:highligh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highlight>
                            <a:srgbClr val="D9D9D9"/>
                          </a:highlight>
                        </a:rPr>
                        <a:t>Equipment</a:t>
                      </a:r>
                      <a:endParaRPr lang="en-US" sz="1900" kern="100">
                        <a:effectLst/>
                        <a:highlight>
                          <a:srgbClr val="D9D9D9"/>
                        </a:highligh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highlight>
                            <a:srgbClr val="D9D9D9"/>
                          </a:highlight>
                        </a:rPr>
                        <a:t>Amount</a:t>
                      </a:r>
                      <a:endParaRPr lang="en-US" sz="1900" kern="100">
                        <a:effectLst/>
                        <a:highlight>
                          <a:srgbClr val="D9D9D9"/>
                        </a:highligh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highlight>
                            <a:srgbClr val="D9D9D9"/>
                          </a:highlight>
                        </a:rPr>
                        <a:t>Years</a:t>
                      </a:r>
                      <a:endParaRPr lang="en-US" sz="1900" kern="100">
                        <a:effectLst/>
                        <a:highlight>
                          <a:srgbClr val="D9D9D9"/>
                        </a:highlight>
                        <a:latin typeface="Aptos" panose="020B0004020202020204" pitchFamily="34" charset="0"/>
                        <a:ea typeface="Aptos" panose="020B0004020202020204" pitchFamily="34" charset="0"/>
                        <a:cs typeface="Arial" panose="020B0604020202020204" pitchFamily="34" charset="0"/>
                      </a:endParaRPr>
                    </a:p>
                  </a:txBody>
                  <a:tcPr marL="120793" marR="120793" marT="0" marB="0"/>
                </a:tc>
                <a:extLst>
                  <a:ext uri="{0D108BD9-81ED-4DB2-BD59-A6C34878D82A}">
                    <a16:rowId xmlns:a16="http://schemas.microsoft.com/office/drawing/2014/main" val="3381350656"/>
                  </a:ext>
                </a:extLst>
              </a:tr>
              <a:tr h="371159">
                <a:tc>
                  <a:txBody>
                    <a:bodyPr/>
                    <a:lstStyle/>
                    <a:p>
                      <a:pPr marL="0" marR="0" algn="ctr">
                        <a:lnSpc>
                          <a:spcPct val="107000"/>
                        </a:lnSpc>
                        <a:spcBef>
                          <a:spcPts val="0"/>
                        </a:spcBef>
                        <a:spcAft>
                          <a:spcPts val="0"/>
                        </a:spcAft>
                      </a:pPr>
                      <a:r>
                        <a:rPr lang="en-US" sz="1900" kern="100" dirty="0">
                          <a:effectLst/>
                        </a:rPr>
                        <a:t>1</a:t>
                      </a:r>
                      <a:endParaRPr lang="en-US" sz="1900" kern="100" dirty="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Starboard AIS Subscription</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10.000</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 </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extLst>
                  <a:ext uri="{0D108BD9-81ED-4DB2-BD59-A6C34878D82A}">
                    <a16:rowId xmlns:a16="http://schemas.microsoft.com/office/drawing/2014/main" val="2382562084"/>
                  </a:ext>
                </a:extLst>
              </a:tr>
              <a:tr h="371159">
                <a:tc>
                  <a:txBody>
                    <a:bodyPr/>
                    <a:lstStyle/>
                    <a:p>
                      <a:pPr marL="0" marR="0" algn="ctr">
                        <a:lnSpc>
                          <a:spcPct val="107000"/>
                        </a:lnSpc>
                        <a:spcBef>
                          <a:spcPts val="0"/>
                        </a:spcBef>
                        <a:spcAft>
                          <a:spcPts val="0"/>
                        </a:spcAft>
                      </a:pPr>
                      <a:r>
                        <a:rPr lang="en-US" sz="1900" kern="100">
                          <a:effectLst/>
                        </a:rPr>
                        <a:t>2</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Laptop + Software</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3.000</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 </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extLst>
                  <a:ext uri="{0D108BD9-81ED-4DB2-BD59-A6C34878D82A}">
                    <a16:rowId xmlns:a16="http://schemas.microsoft.com/office/drawing/2014/main" val="3771850030"/>
                  </a:ext>
                </a:extLst>
              </a:tr>
              <a:tr h="371159">
                <a:tc>
                  <a:txBody>
                    <a:bodyPr/>
                    <a:lstStyle/>
                    <a:p>
                      <a:pPr marL="0" marR="0" algn="ctr">
                        <a:lnSpc>
                          <a:spcPct val="107000"/>
                        </a:lnSpc>
                        <a:spcBef>
                          <a:spcPts val="0"/>
                        </a:spcBef>
                        <a:spcAft>
                          <a:spcPts val="0"/>
                        </a:spcAft>
                      </a:pPr>
                      <a:r>
                        <a:rPr lang="en-US" sz="1900" kern="100">
                          <a:effectLst/>
                        </a:rPr>
                        <a:t>1</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Desktop + Software</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1.500</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 </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extLst>
                  <a:ext uri="{0D108BD9-81ED-4DB2-BD59-A6C34878D82A}">
                    <a16:rowId xmlns:a16="http://schemas.microsoft.com/office/drawing/2014/main" val="3454580477"/>
                  </a:ext>
                </a:extLst>
              </a:tr>
              <a:tr h="371159">
                <a:tc>
                  <a:txBody>
                    <a:bodyPr/>
                    <a:lstStyle/>
                    <a:p>
                      <a:pPr marL="0" marR="0" algn="ctr">
                        <a:lnSpc>
                          <a:spcPct val="107000"/>
                        </a:lnSpc>
                        <a:spcBef>
                          <a:spcPts val="0"/>
                        </a:spcBef>
                        <a:spcAft>
                          <a:spcPts val="0"/>
                        </a:spcAft>
                      </a:pPr>
                      <a:r>
                        <a:rPr lang="en-US" sz="1900" kern="100">
                          <a:effectLst/>
                        </a:rPr>
                        <a:t>1</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dirty="0">
                          <a:effectLst/>
                        </a:rPr>
                        <a:t>Projector Wall</a:t>
                      </a:r>
                      <a:endParaRPr lang="en-US" sz="1900" kern="100" dirty="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2.000</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 </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extLst>
                  <a:ext uri="{0D108BD9-81ED-4DB2-BD59-A6C34878D82A}">
                    <a16:rowId xmlns:a16="http://schemas.microsoft.com/office/drawing/2014/main" val="1765468349"/>
                  </a:ext>
                </a:extLst>
              </a:tr>
              <a:tr h="371159">
                <a:tc>
                  <a:txBody>
                    <a:bodyPr/>
                    <a:lstStyle/>
                    <a:p>
                      <a:pPr marL="0" marR="0" algn="ctr">
                        <a:lnSpc>
                          <a:spcPct val="107000"/>
                        </a:lnSpc>
                        <a:spcBef>
                          <a:spcPts val="0"/>
                        </a:spcBef>
                        <a:spcAft>
                          <a:spcPts val="0"/>
                        </a:spcAft>
                      </a:pPr>
                      <a:r>
                        <a:rPr lang="en-US" sz="1900" kern="100" dirty="0">
                          <a:effectLst/>
                        </a:rPr>
                        <a:t>1</a:t>
                      </a:r>
                      <a:endParaRPr lang="en-US" sz="1900" kern="100" dirty="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Printer (professional)</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3.000</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 </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extLst>
                  <a:ext uri="{0D108BD9-81ED-4DB2-BD59-A6C34878D82A}">
                    <a16:rowId xmlns:a16="http://schemas.microsoft.com/office/drawing/2014/main" val="23111561"/>
                  </a:ext>
                </a:extLst>
              </a:tr>
              <a:tr h="371159">
                <a:tc>
                  <a:txBody>
                    <a:bodyPr/>
                    <a:lstStyle/>
                    <a:p>
                      <a:pPr marL="0" marR="0" algn="ctr">
                        <a:lnSpc>
                          <a:spcPct val="107000"/>
                        </a:lnSpc>
                        <a:spcBef>
                          <a:spcPts val="0"/>
                        </a:spcBef>
                        <a:spcAft>
                          <a:spcPts val="0"/>
                        </a:spcAft>
                      </a:pPr>
                      <a:r>
                        <a:rPr lang="en-US" sz="1900" kern="100">
                          <a:effectLst/>
                        </a:rPr>
                        <a:t>2</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Scanner</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1.000</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 </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extLst>
                  <a:ext uri="{0D108BD9-81ED-4DB2-BD59-A6C34878D82A}">
                    <a16:rowId xmlns:a16="http://schemas.microsoft.com/office/drawing/2014/main" val="1989825484"/>
                  </a:ext>
                </a:extLst>
              </a:tr>
              <a:tr h="371159">
                <a:tc>
                  <a:txBody>
                    <a:bodyPr/>
                    <a:lstStyle/>
                    <a:p>
                      <a:pPr marL="0" marR="0" algn="ctr">
                        <a:lnSpc>
                          <a:spcPct val="107000"/>
                        </a:lnSpc>
                        <a:spcBef>
                          <a:spcPts val="0"/>
                        </a:spcBef>
                        <a:spcAft>
                          <a:spcPts val="0"/>
                        </a:spcAft>
                      </a:pPr>
                      <a:r>
                        <a:rPr lang="en-US" sz="1900" kern="100">
                          <a:effectLst/>
                        </a:rPr>
                        <a:t> </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Internet subscription</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2.500</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2 Years</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extLst>
                  <a:ext uri="{0D108BD9-81ED-4DB2-BD59-A6C34878D82A}">
                    <a16:rowId xmlns:a16="http://schemas.microsoft.com/office/drawing/2014/main" val="3913856920"/>
                  </a:ext>
                </a:extLst>
              </a:tr>
              <a:tr h="371159">
                <a:tc>
                  <a:txBody>
                    <a:bodyPr/>
                    <a:lstStyle/>
                    <a:p>
                      <a:pPr marL="0" marR="0" algn="ctr">
                        <a:lnSpc>
                          <a:spcPct val="107000"/>
                        </a:lnSpc>
                        <a:spcBef>
                          <a:spcPts val="0"/>
                        </a:spcBef>
                        <a:spcAft>
                          <a:spcPts val="0"/>
                        </a:spcAft>
                      </a:pPr>
                      <a:r>
                        <a:rPr lang="en-US" sz="1900" kern="100">
                          <a:effectLst/>
                        </a:rPr>
                        <a:t> </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dirty="0">
                          <a:effectLst/>
                        </a:rPr>
                        <a:t>Software Training Courses</a:t>
                      </a:r>
                      <a:endParaRPr lang="en-US" sz="1900" kern="100" dirty="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3.000</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 </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extLst>
                  <a:ext uri="{0D108BD9-81ED-4DB2-BD59-A6C34878D82A}">
                    <a16:rowId xmlns:a16="http://schemas.microsoft.com/office/drawing/2014/main" val="93892992"/>
                  </a:ext>
                </a:extLst>
              </a:tr>
              <a:tr h="690831">
                <a:tc>
                  <a:txBody>
                    <a:bodyPr/>
                    <a:lstStyle/>
                    <a:p>
                      <a:pPr marL="0" marR="0" algn="ctr">
                        <a:lnSpc>
                          <a:spcPct val="107000"/>
                        </a:lnSpc>
                        <a:spcBef>
                          <a:spcPts val="0"/>
                        </a:spcBef>
                        <a:spcAft>
                          <a:spcPts val="0"/>
                        </a:spcAft>
                      </a:pPr>
                      <a:r>
                        <a:rPr lang="en-US" sz="1900" kern="100">
                          <a:effectLst/>
                        </a:rPr>
                        <a:t> </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Analytical and operational support mentoring </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30.000</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dirty="0">
                          <a:effectLst/>
                        </a:rPr>
                        <a:t>1 year</a:t>
                      </a:r>
                      <a:endParaRPr lang="en-US" sz="1900" kern="100" dirty="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extLst>
                  <a:ext uri="{0D108BD9-81ED-4DB2-BD59-A6C34878D82A}">
                    <a16:rowId xmlns:a16="http://schemas.microsoft.com/office/drawing/2014/main" val="2534209329"/>
                  </a:ext>
                </a:extLst>
              </a:tr>
              <a:tr h="579056">
                <a:tc>
                  <a:txBody>
                    <a:bodyPr/>
                    <a:lstStyle/>
                    <a:p>
                      <a:pPr marL="0" marR="0" algn="ctr">
                        <a:lnSpc>
                          <a:spcPct val="107000"/>
                        </a:lnSpc>
                        <a:spcBef>
                          <a:spcPts val="0"/>
                        </a:spcBef>
                        <a:spcAft>
                          <a:spcPts val="0"/>
                        </a:spcAft>
                      </a:pPr>
                      <a:r>
                        <a:rPr lang="en-US" sz="1900" kern="100" dirty="0">
                          <a:effectLst/>
                        </a:rPr>
                        <a:t> </a:t>
                      </a:r>
                      <a:endParaRPr lang="en-US" sz="1900" kern="100" dirty="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 </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a:effectLst/>
                        </a:rPr>
                        <a:t> </a:t>
                      </a:r>
                      <a:endParaRPr lang="en-US" sz="1900" kern="10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tc>
                  <a:txBody>
                    <a:bodyPr/>
                    <a:lstStyle/>
                    <a:p>
                      <a:pPr marL="0" marR="0">
                        <a:lnSpc>
                          <a:spcPct val="107000"/>
                        </a:lnSpc>
                        <a:spcBef>
                          <a:spcPts val="0"/>
                        </a:spcBef>
                        <a:spcAft>
                          <a:spcPts val="0"/>
                        </a:spcAft>
                      </a:pPr>
                      <a:r>
                        <a:rPr lang="en-US" sz="1900" kern="100" dirty="0">
                          <a:effectLst/>
                        </a:rPr>
                        <a:t> </a:t>
                      </a:r>
                      <a:endParaRPr lang="en-US" sz="1900" kern="100" dirty="0">
                        <a:effectLst/>
                        <a:latin typeface="Aptos" panose="020B0004020202020204" pitchFamily="34" charset="0"/>
                        <a:ea typeface="Aptos" panose="020B0004020202020204" pitchFamily="34" charset="0"/>
                        <a:cs typeface="Arial" panose="020B0604020202020204" pitchFamily="34" charset="0"/>
                      </a:endParaRPr>
                    </a:p>
                  </a:txBody>
                  <a:tcPr marL="120793" marR="120793" marT="0" marB="0"/>
                </a:tc>
                <a:extLst>
                  <a:ext uri="{0D108BD9-81ED-4DB2-BD59-A6C34878D82A}">
                    <a16:rowId xmlns:a16="http://schemas.microsoft.com/office/drawing/2014/main" val="3733207880"/>
                  </a:ext>
                </a:extLst>
              </a:tr>
            </a:tbl>
          </a:graphicData>
        </a:graphic>
      </p:graphicFrame>
    </p:spTree>
    <p:extLst>
      <p:ext uri="{BB962C8B-B14F-4D97-AF65-F5344CB8AC3E}">
        <p14:creationId xmlns:p14="http://schemas.microsoft.com/office/powerpoint/2010/main" val="2256333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B8177E-C3E6-4033-BE90-492925EC047D}"/>
              </a:ext>
            </a:extLst>
          </p:cNvPr>
          <p:cNvSpPr/>
          <p:nvPr/>
        </p:nvSpPr>
        <p:spPr>
          <a:xfrm>
            <a:off x="1524000" y="857250"/>
            <a:ext cx="9144000" cy="12048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prstClr val="white"/>
              </a:solidFill>
              <a:latin typeface="Calibri" panose="020F0502020204030204"/>
            </a:endParaRPr>
          </a:p>
        </p:txBody>
      </p:sp>
      <p:sp>
        <p:nvSpPr>
          <p:cNvPr id="7" name="Title 1">
            <a:extLst>
              <a:ext uri="{FF2B5EF4-FFF2-40B4-BE49-F238E27FC236}">
                <a16:creationId xmlns:a16="http://schemas.microsoft.com/office/drawing/2014/main" id="{CDC0BAF5-4B51-4798-9616-E7659B91BFA3}"/>
              </a:ext>
            </a:extLst>
          </p:cNvPr>
          <p:cNvSpPr txBox="1">
            <a:spLocks/>
          </p:cNvSpPr>
          <p:nvPr/>
        </p:nvSpPr>
        <p:spPr>
          <a:xfrm>
            <a:off x="4085212" y="930132"/>
            <a:ext cx="4021585" cy="46996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sz="2700" b="1">
              <a:solidFill>
                <a:schemeClr val="bg1"/>
              </a:solidFill>
              <a:latin typeface="Cambria" panose="02040503050406030204" pitchFamily="18" charset="0"/>
              <a:ea typeface="Cambria" panose="02040503050406030204" pitchFamily="18" charset="0"/>
            </a:endParaRPr>
          </a:p>
        </p:txBody>
      </p:sp>
      <p:sp>
        <p:nvSpPr>
          <p:cNvPr id="3" name="TextBox 2"/>
          <p:cNvSpPr txBox="1"/>
          <p:nvPr/>
        </p:nvSpPr>
        <p:spPr>
          <a:xfrm>
            <a:off x="2427111" y="2173711"/>
            <a:ext cx="7672888" cy="2554545"/>
          </a:xfrm>
          <a:prstGeom prst="rect">
            <a:avLst/>
          </a:prstGeom>
          <a:noFill/>
        </p:spPr>
        <p:txBody>
          <a:bodyPr wrap="square" rtlCol="0">
            <a:spAutoFit/>
          </a:bodyPr>
          <a:lstStyle/>
          <a:p>
            <a:pPr algn="ctr"/>
            <a:r>
              <a:rPr lang="pt-PT" sz="3200" b="1" dirty="0">
                <a:effectLst>
                  <a:outerShdw blurRad="38100" dist="38100" dir="2700000" algn="tl">
                    <a:srgbClr val="000000">
                      <a:alpha val="43137"/>
                    </a:srgbClr>
                  </a:outerShdw>
                </a:effectLst>
                <a:latin typeface="+mj-lt"/>
              </a:rPr>
              <a:t>Merci Beaucoup</a:t>
            </a:r>
            <a:endParaRPr lang="en-GB" sz="3200" b="1" dirty="0">
              <a:effectLst>
                <a:outerShdw blurRad="38100" dist="38100" dir="2700000" algn="tl">
                  <a:srgbClr val="000000">
                    <a:alpha val="43137"/>
                  </a:srgbClr>
                </a:outerShdw>
              </a:effectLst>
              <a:latin typeface="+mj-lt"/>
            </a:endParaRPr>
          </a:p>
          <a:p>
            <a:pPr algn="ctr"/>
            <a:r>
              <a:rPr lang="en-GB" sz="3200" b="1" dirty="0">
                <a:effectLst>
                  <a:outerShdw blurRad="38100" dist="38100" dir="2700000" algn="tl">
                    <a:srgbClr val="000000">
                      <a:alpha val="43137"/>
                    </a:srgbClr>
                  </a:outerShdw>
                </a:effectLst>
                <a:latin typeface="+mj-lt"/>
              </a:rPr>
              <a:t>Thank You Very Much</a:t>
            </a:r>
          </a:p>
          <a:p>
            <a:pPr algn="ctr"/>
            <a:r>
              <a:rPr lang="pt-PT" sz="3200" b="1" dirty="0">
                <a:effectLst>
                  <a:outerShdw blurRad="38100" dist="38100" dir="2700000" algn="tl">
                    <a:srgbClr val="000000">
                      <a:alpha val="43137"/>
                    </a:srgbClr>
                  </a:outerShdw>
                </a:effectLst>
                <a:latin typeface="+mj-lt"/>
              </a:rPr>
              <a:t>Muito Obrigada</a:t>
            </a:r>
          </a:p>
          <a:p>
            <a:pPr algn="ctr"/>
            <a:r>
              <a:rPr lang="pt-PT" sz="3200" b="1" dirty="0" err="1">
                <a:effectLst>
                  <a:outerShdw blurRad="38100" dist="38100" dir="2700000" algn="tl">
                    <a:srgbClr val="000000">
                      <a:alpha val="43137"/>
                    </a:srgbClr>
                  </a:outerShdw>
                </a:effectLst>
                <a:latin typeface="+mj-lt"/>
              </a:rPr>
              <a:t>Asante</a:t>
            </a:r>
            <a:r>
              <a:rPr lang="pt-PT" sz="3200" b="1" dirty="0">
                <a:effectLst>
                  <a:outerShdw blurRad="38100" dist="38100" dir="2700000" algn="tl">
                    <a:srgbClr val="000000">
                      <a:alpha val="43137"/>
                    </a:srgbClr>
                  </a:outerShdw>
                </a:effectLst>
                <a:latin typeface="+mj-lt"/>
              </a:rPr>
              <a:t> Sana </a:t>
            </a:r>
          </a:p>
          <a:p>
            <a:pPr algn="ctr"/>
            <a:endParaRPr lang="pt-PT" sz="3200" b="1" dirty="0">
              <a:effectLst>
                <a:outerShdw blurRad="38100" dist="38100" dir="2700000" algn="tl">
                  <a:srgbClr val="000000">
                    <a:alpha val="43137"/>
                  </a:srgbClr>
                </a:outerShdw>
              </a:effectLst>
              <a:latin typeface="+mj-lt"/>
            </a:endParaRPr>
          </a:p>
        </p:txBody>
      </p:sp>
      <p:pic>
        <p:nvPicPr>
          <p:cNvPr id="2" name="Picture 1">
            <a:extLst>
              <a:ext uri="{FF2B5EF4-FFF2-40B4-BE49-F238E27FC236}">
                <a16:creationId xmlns:a16="http://schemas.microsoft.com/office/drawing/2014/main" id="{4704BA7B-36F1-DBA4-4D77-48FABA491F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49290" y="233540"/>
            <a:ext cx="1470660" cy="1470660"/>
          </a:xfrm>
          <a:prstGeom prst="rect">
            <a:avLst/>
          </a:prstGeom>
        </p:spPr>
      </p:pic>
    </p:spTree>
    <p:extLst>
      <p:ext uri="{BB962C8B-B14F-4D97-AF65-F5344CB8AC3E}">
        <p14:creationId xmlns:p14="http://schemas.microsoft.com/office/powerpoint/2010/main" val="3143788825"/>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25119</TotalTime>
  <Words>1023</Words>
  <Application>Microsoft Office PowerPoint</Application>
  <PresentationFormat>Widescreen</PresentationFormat>
  <Paragraphs>128</Paragraphs>
  <Slides>15</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Aptos</vt:lpstr>
      <vt:lpstr>Arial</vt:lpstr>
      <vt:lpstr>Calibri</vt:lpstr>
      <vt:lpstr>Calibri Light</vt:lpstr>
      <vt:lpstr>Cambria</vt:lpstr>
      <vt:lpstr>Times New Roman</vt:lpstr>
      <vt:lpstr>Trebuchet MS</vt:lpstr>
      <vt:lpstr>Wingdings</vt:lpstr>
      <vt:lpstr>Wingdings 3</vt:lpstr>
      <vt:lpstr>Office 2013 - 2022 Theme</vt:lpstr>
      <vt:lpstr>                     </vt:lpstr>
      <vt:lpstr>PowerPoint Presentation</vt:lpstr>
      <vt:lpstr>PowerPoint Presentation</vt:lpstr>
      <vt:lpstr>MCSCC key Services (9) </vt:lpstr>
      <vt:lpstr>Support to MCSCC</vt:lpstr>
      <vt:lpstr>  Objectives  </vt:lpstr>
      <vt:lpstr>Key outcomes</vt:lpstr>
      <vt:lpstr>Key outcomes cont..</vt:lpstr>
      <vt:lpstr>Objectives </vt:lpstr>
      <vt:lpstr>Key outcomes</vt:lpstr>
      <vt:lpstr>PowerPoint Presentation</vt:lpstr>
      <vt:lpstr>Challenges in the Region</vt:lpstr>
      <vt:lpstr>Opportunities to overcome IUU fishing</vt:lpstr>
      <vt:lpstr>           Critical MCSCC Requirements</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Letso Shine Mpho</dc:creator>
  <cp:lastModifiedBy>Mohamed Seisay</cp:lastModifiedBy>
  <cp:revision>581</cp:revision>
  <cp:lastPrinted>2024-06-13T13:41:40Z</cp:lastPrinted>
  <dcterms:created xsi:type="dcterms:W3CDTF">2017-05-23T09:05:39Z</dcterms:created>
  <dcterms:modified xsi:type="dcterms:W3CDTF">2024-10-01T04:52:35Z</dcterms:modified>
</cp:coreProperties>
</file>