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1"/>
  </p:notesMasterIdLst>
  <p:sldIdLst>
    <p:sldId id="387" r:id="rId6"/>
    <p:sldId id="257" r:id="rId7"/>
    <p:sldId id="388" r:id="rId8"/>
    <p:sldId id="371" r:id="rId9"/>
    <p:sldId id="390" r:id="rId10"/>
    <p:sldId id="407" r:id="rId11"/>
    <p:sldId id="374" r:id="rId12"/>
    <p:sldId id="399" r:id="rId13"/>
    <p:sldId id="400" r:id="rId14"/>
    <p:sldId id="401" r:id="rId15"/>
    <p:sldId id="404" r:id="rId16"/>
    <p:sldId id="405" r:id="rId17"/>
    <p:sldId id="403" r:id="rId18"/>
    <p:sldId id="406" r:id="rId19"/>
    <p:sldId id="26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>
      <p:cViewPr varScale="1">
        <p:scale>
          <a:sx n="85" d="100"/>
          <a:sy n="85" d="100"/>
        </p:scale>
        <p:origin x="140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44E75-4DFB-4DB3-B52E-C140C24F6546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C5A14-AFFF-4FF2-81A5-A16D7351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1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C5A14-AFFF-4FF2-81A5-A16D735101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22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5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8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4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06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68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3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4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7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65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304800"/>
          </a:xfrm>
          <a:prstGeom prst="rect">
            <a:avLst/>
          </a:prstGeom>
          <a:solidFill>
            <a:srgbClr val="00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4325" y="365125"/>
            <a:ext cx="2530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b="1">
              <a:solidFill>
                <a:srgbClr val="000000"/>
              </a:solidFill>
            </a:endParaRPr>
          </a:p>
        </p:txBody>
      </p:sp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7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6063"/>
            <a:ext cx="13731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457200"/>
            <a:ext cx="6934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b="1">
                <a:solidFill>
                  <a:srgbClr val="007C30"/>
                </a:solidFill>
                <a:latin typeface="Gill Sans MT" pitchFamily="34" charset="0"/>
              </a:rPr>
              <a:t>African Union</a:t>
            </a:r>
            <a:endParaRPr lang="en-US" altLang="en-US" b="1">
              <a:solidFill>
                <a:srgbClr val="007C30"/>
              </a:solidFill>
              <a:latin typeface="Gill Sans MT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600" b="1">
                <a:solidFill>
                  <a:srgbClr val="A28B59"/>
                </a:solidFill>
                <a:latin typeface="Gill Sans MT" pitchFamily="34" charset="0"/>
              </a:rPr>
              <a:t>Interafrican Bureau for Animal Resources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786188" y="6437313"/>
            <a:ext cx="15001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124200"/>
            <a:ext cx="8196263" cy="2692400"/>
          </a:xfrm>
        </p:spPr>
        <p:txBody>
          <a:bodyPr/>
          <a:lstStyle>
            <a:lvl1pPr algn="ctr">
              <a:defRPr sz="5400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5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801687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929063" y="6286500"/>
            <a:ext cx="15001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68442" y="304800"/>
            <a:ext cx="77184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6C182-E3C6-4605-8AA7-73FBB71B02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237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8DFED-DDEC-430F-B5D3-3B3B71667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464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FB976-32C0-413E-AAEC-975A4EFA8A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3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FDAC-5FF9-40E8-8507-E4B661B0DB3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31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slide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48438"/>
            <a:ext cx="6527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 i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1538" y="6553200"/>
            <a:ext cx="15319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007C30"/>
                </a:solidFill>
                <a:latin typeface="Gill Sans MT" panose="020B0502020104020203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A19B66-FA0B-4753-BB46-51DB6947A6FC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rgbClr val="A28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219200"/>
            <a:ext cx="304800" cy="5638800"/>
          </a:xfrm>
          <a:prstGeom prst="rect">
            <a:avLst/>
          </a:prstGeom>
          <a:solidFill>
            <a:srgbClr val="00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>
              <a:solidFill>
                <a:srgbClr val="002A6C"/>
              </a:solidFill>
              <a:latin typeface="Times" pitchFamily="18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2971800" y="30480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153400" y="63246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400" b="1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82725"/>
            <a:ext cx="81534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Add Bullet (Gill Sans MT 24 pt)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0"/>
            <a:r>
              <a:rPr lang="en-US" altLang="en-US"/>
              <a:t>Add Bullet (Gill Sans MT 24 pt)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29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400" b="1">
          <a:solidFill>
            <a:schemeClr val="tx1"/>
          </a:solidFill>
          <a:latin typeface="Gill Sans MT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5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Gill Sans MT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212" y="1145859"/>
            <a:ext cx="8267431" cy="481369"/>
          </a:xfrm>
        </p:spPr>
        <p:txBody>
          <a:bodyPr>
            <a:normAutofit fontScale="85000" lnSpcReduction="10000"/>
          </a:bodyPr>
          <a:lstStyle/>
          <a:p>
            <a:r>
              <a:rPr lang="en-US" sz="2000" b="1" dirty="0">
                <a:solidFill>
                  <a:srgbClr val="00B0F0"/>
                </a:solidFill>
                <a:latin typeface="Bookman Old Style" panose="02050604050505020204" pitchFamily="18" charset="0"/>
              </a:rPr>
              <a:t>“CONSERVING AQUATIC BIODIVERSITY IN AFRICAN BLUE ECONOMY”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71884"/>
            <a:ext cx="1371600" cy="179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260" y="4713098"/>
            <a:ext cx="1158539" cy="1644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750753"/>
            <a:ext cx="1143000" cy="161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2124" y="4759329"/>
            <a:ext cx="1267447" cy="1791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250"/>
            <a:ext cx="2971800" cy="6927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757" y="232242"/>
            <a:ext cx="3024562" cy="7596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44" y="44678"/>
            <a:ext cx="838200" cy="84299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2CA2B09-F2D1-4611-B827-C642CB53255C}"/>
              </a:ext>
            </a:extLst>
          </p:cNvPr>
          <p:cNvSpPr txBox="1">
            <a:spLocks/>
          </p:cNvSpPr>
          <p:nvPr/>
        </p:nvSpPr>
        <p:spPr>
          <a:xfrm>
            <a:off x="711644" y="1496992"/>
            <a:ext cx="8381999" cy="3353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4163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baseline="0">
                <a:solidFill>
                  <a:schemeClr val="tx1"/>
                </a:solidFill>
                <a:latin typeface="Baskerville Old Face" panose="02020602080505020303" pitchFamily="18" charset="0"/>
                <a:ea typeface="+mj-ea"/>
                <a:cs typeface="+mj-cs"/>
              </a:defRPr>
            </a:lvl1pPr>
          </a:lstStyle>
          <a:p>
            <a:endParaRPr lang="en-US" sz="3600" baseline="30000" dirty="0">
              <a:latin typeface="Book Antiqua" panose="02040602050305030304" pitchFamily="18" charset="0"/>
            </a:endParaRPr>
          </a:p>
          <a:p>
            <a:r>
              <a:rPr lang="en-US" sz="3600" baseline="30000" dirty="0">
                <a:latin typeface="Book Old Style"/>
              </a:rPr>
              <a:t>AQUATIC BIODIVERSITY PROJECT</a:t>
            </a:r>
            <a:endParaRPr lang="en-US" sz="3600" dirty="0">
              <a:latin typeface="Book Old Style"/>
            </a:endParaRPr>
          </a:p>
          <a:p>
            <a:r>
              <a:rPr lang="en-US" sz="1800" dirty="0">
                <a:latin typeface="Book Old Style"/>
              </a:rPr>
              <a:t>3</a:t>
            </a:r>
            <a:r>
              <a:rPr lang="en-US" sz="1800" baseline="30000" dirty="0">
                <a:latin typeface="Book Old Style"/>
              </a:rPr>
              <a:t>rd</a:t>
            </a:r>
            <a:r>
              <a:rPr lang="en-US" sz="1800" dirty="0">
                <a:latin typeface="Book Old Style"/>
              </a:rPr>
              <a:t> PTC &amp; 3</a:t>
            </a:r>
            <a:r>
              <a:rPr lang="en-US" sz="1800" baseline="30000" dirty="0">
                <a:latin typeface="Book Old Style"/>
              </a:rPr>
              <a:t>rd</a:t>
            </a:r>
            <a:r>
              <a:rPr lang="en-US" sz="1800" dirty="0">
                <a:latin typeface="Book Old Style"/>
              </a:rPr>
              <a:t> PSC,</a:t>
            </a:r>
          </a:p>
          <a:p>
            <a:r>
              <a:rPr lang="en-US" sz="1800" dirty="0">
                <a:latin typeface="Book Old Style"/>
              </a:rPr>
              <a:t>07-09 October 2024</a:t>
            </a:r>
          </a:p>
          <a:p>
            <a:r>
              <a:rPr lang="en-US" sz="1800" dirty="0">
                <a:latin typeface="Book Old Style"/>
              </a:rPr>
              <a:t>Mombasa, Kenya</a:t>
            </a:r>
          </a:p>
          <a:p>
            <a:endParaRPr lang="en-US" sz="2400" dirty="0">
              <a:solidFill>
                <a:srgbClr val="FF0000"/>
              </a:solidFill>
              <a:latin typeface="Book Old Style"/>
            </a:endParaRPr>
          </a:p>
          <a:p>
            <a:r>
              <a:rPr lang="en-US" sz="2000" dirty="0">
                <a:solidFill>
                  <a:srgbClr val="FF0000"/>
                </a:solidFill>
                <a:latin typeface="Book Old Style"/>
              </a:rPr>
              <a:t>NCE WORK PLAN OCT 2024 – DEC 2025 </a:t>
            </a:r>
          </a:p>
          <a:p>
            <a:endParaRPr lang="en-US" sz="1600" dirty="0">
              <a:solidFill>
                <a:srgbClr val="FF0000"/>
              </a:solidFill>
              <a:latin typeface="Book Old Style"/>
            </a:endParaRPr>
          </a:p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Book Old Style"/>
                <a:ea typeface="Candara" panose="020E0502030303020204" pitchFamily="34" charset="0"/>
                <a:cs typeface="Times New Roman" panose="02020603050405020304" pitchFamily="18" charset="0"/>
              </a:rPr>
              <a:t>Rasugu K. Oroko – AU-IBAR, Planning &amp; Monitoring</a:t>
            </a:r>
          </a:p>
          <a:p>
            <a:endParaRPr lang="en-US" sz="1600" dirty="0">
              <a:latin typeface="Book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60335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543800" cy="792088"/>
          </a:xfrm>
        </p:spPr>
        <p:txBody>
          <a:bodyPr>
            <a:normAutofit/>
          </a:bodyPr>
          <a:lstStyle/>
          <a:p>
            <a:r>
              <a:rPr lang="en-US" sz="4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Presentation Outline </a:t>
            </a:r>
            <a:endParaRPr lang="en-US" dirty="0">
              <a:solidFill>
                <a:srgbClr val="0066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772816"/>
            <a:ext cx="7848872" cy="4283968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Overview of the Aquatic Biodiversity Project</a:t>
            </a:r>
          </a:p>
          <a:p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Our Approach</a:t>
            </a:r>
          </a:p>
          <a:p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Work Plan Oct 2024 – Dec 2025</a:t>
            </a:r>
          </a:p>
          <a:p>
            <a:pPr marL="0" indent="0">
              <a:buNone/>
            </a:pPr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1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788" y="-15283"/>
            <a:ext cx="9036496" cy="1143000"/>
          </a:xfrm>
        </p:spPr>
        <p:txBody>
          <a:bodyPr>
            <a:noAutofit/>
          </a:bodyPr>
          <a:lstStyle/>
          <a:p>
            <a:r>
              <a:rPr lang="en-GB" sz="3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Overview of the Aquatic Biodiversity Project </a:t>
            </a:r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08720"/>
            <a:ext cx="8208912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The  Aquatic Biodiversity Project: </a:t>
            </a:r>
          </a:p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A 36-month 5.5 M USD Project (15</a:t>
            </a:r>
            <a:r>
              <a:rPr lang="en-US" sz="24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Oct. 2021 – 14</a:t>
            </a:r>
            <a:r>
              <a:rPr lang="en-US" sz="24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Oct. 2024); </a:t>
            </a:r>
            <a:r>
              <a:rPr lang="en-US" sz="2400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Has received a 14-month NCE to Dec 2025</a:t>
            </a:r>
          </a:p>
          <a:p>
            <a:pPr marL="0" indent="0">
              <a:buNone/>
            </a:pP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Key Areas of intervention</a:t>
            </a:r>
            <a:r>
              <a:rPr lang="en-GB" sz="24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Supporting the Ratification and/or alignment with relevant Blue Economy-related international/regional instruments; 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Optimizing the conservation and sustainable utilization of biodiversity;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Strengthening measures for minimizing the negative effects of Coastal and Marine Tourism, oil, gas, deep sea mining, and Building Climate Change on aquatic biodiversity and ecosystems;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Enhancing gender inclusivity (women and youth) in aquatic biodiversity and environmental management</a:t>
            </a:r>
            <a:endParaRPr lang="en-GB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60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9036496" cy="576064"/>
          </a:xfrm>
        </p:spPr>
        <p:txBody>
          <a:bodyPr>
            <a:noAutofit/>
          </a:bodyPr>
          <a:lstStyle/>
          <a:p>
            <a:r>
              <a:rPr lang="en-GB" sz="3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Our Approach </a:t>
            </a:r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080" y="908720"/>
            <a:ext cx="8280920" cy="5472608"/>
          </a:xfrm>
        </p:spPr>
        <p:txBody>
          <a:bodyPr>
            <a:noAutofit/>
          </a:bodyPr>
          <a:lstStyle/>
          <a:p>
            <a:pPr marL="571500" indent="-571500">
              <a:buFont typeface="+mj-lt"/>
              <a:buAutoNum type="romanLcPeriod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Undertaking studies (mainly through Consultancies):</a:t>
            </a:r>
          </a:p>
          <a:p>
            <a:pPr lvl="2" indent="-342900">
              <a:buFontTx/>
              <a:buChar char="-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provide a baseline assessment of the current situation across the continent, and</a:t>
            </a:r>
          </a:p>
          <a:p>
            <a:pPr lvl="2" indent="-342900">
              <a:buFontTx/>
              <a:buChar char="-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lay ground for evidence-based intervention by the project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Continental validation and awareness enhancing workshops for stakeholder:</a:t>
            </a:r>
          </a:p>
          <a:p>
            <a:pPr lvl="2" indent="-342900">
              <a:buFontTx/>
              <a:buChar char="-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Enrichment</a:t>
            </a:r>
          </a:p>
          <a:p>
            <a:pPr lvl="2" indent="-342900">
              <a:buFontTx/>
              <a:buChar char="-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Participation</a:t>
            </a:r>
          </a:p>
          <a:p>
            <a:pPr lvl="2" indent="-342900">
              <a:buFontTx/>
              <a:buChar char="-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Ownership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Support AU MSs &amp; RECs to review and align national policies, regulations and instruments with continental/regional  instruments;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Developing frameworks and models;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Pilot and operationalize recommendations;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466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383" y="1020484"/>
            <a:ext cx="8316416" cy="5877272"/>
          </a:xfrm>
        </p:spPr>
        <p:txBody>
          <a:bodyPr>
            <a:normAutofit/>
          </a:bodyPr>
          <a:lstStyle/>
          <a:p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  <a:p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  <a:p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  <a:p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  <a:p>
            <a:pPr marL="0" indent="0" algn="ctr">
              <a:buNone/>
            </a:pPr>
            <a:r>
              <a:rPr lang="en-US" sz="3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 </a:t>
            </a:r>
            <a:r>
              <a:rPr lang="en-US" sz="4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Oct.</a:t>
            </a:r>
            <a:r>
              <a:rPr lang="en-US" sz="3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 </a:t>
            </a:r>
            <a:r>
              <a:rPr lang="en-US" sz="4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2024 – Dec. 2025 Work Plan</a:t>
            </a:r>
          </a:p>
        </p:txBody>
      </p:sp>
    </p:spTree>
    <p:extLst>
      <p:ext uri="{BB962C8B-B14F-4D97-AF65-F5344CB8AC3E}">
        <p14:creationId xmlns:p14="http://schemas.microsoft.com/office/powerpoint/2010/main" val="143910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788" y="-15283"/>
            <a:ext cx="9036496" cy="1068019"/>
          </a:xfrm>
        </p:spPr>
        <p:txBody>
          <a:bodyPr>
            <a:noAutofit/>
          </a:bodyPr>
          <a:lstStyle/>
          <a:p>
            <a:r>
              <a:rPr lang="en-GB" sz="3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Key Thrusts of the NCE Work Plan</a:t>
            </a:r>
            <a:endParaRPr lang="en-US" sz="3000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80" y="908720"/>
            <a:ext cx="8208912" cy="5256584"/>
          </a:xfrm>
        </p:spPr>
        <p:txBody>
          <a:bodyPr>
            <a:no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Pilot the mechanism for effective participation in relevant aquatic biodiversity and environmental fora</a:t>
            </a:r>
          </a:p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Ratification of instruments related to conservation of biodiversity</a:t>
            </a:r>
          </a:p>
          <a:p>
            <a:r>
              <a:rPr lang="en-US" sz="2000" dirty="0"/>
              <a:t>Enhance MCS Systems for combatting IUU fishing /protecting biodiversity</a:t>
            </a:r>
          </a:p>
          <a:p>
            <a:r>
              <a:rPr lang="en-US" sz="2000" dirty="0"/>
              <a:t>Develop a roadmap for effective implementation &amp; governance of MPAs</a:t>
            </a:r>
          </a:p>
          <a:p>
            <a:r>
              <a:rPr lang="en-US" sz="2000" dirty="0"/>
              <a:t>Develop continental strategies on: 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000" dirty="0"/>
              <a:t>nature-based solutions for combatting biodiversity loss and climate change in aquatic ecosystems 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000" dirty="0"/>
              <a:t>mitigating plastic and microplastic pollution and minimizing the impact on aquatic biodiversity and environment</a:t>
            </a:r>
          </a:p>
          <a:p>
            <a:pPr marL="400050"/>
            <a:r>
              <a:rPr lang="en-US" sz="2000" dirty="0"/>
              <a:t>Implementation Plan for the continental gender inclusivity in aquatic biodiversity and environmental management</a:t>
            </a:r>
          </a:p>
          <a:p>
            <a:r>
              <a:rPr lang="en-US" sz="2000" dirty="0"/>
              <a:t>Regional Blue Economy VCs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000" dirty="0"/>
              <a:t>Identify BE VCs that will create employment for women and youth. </a:t>
            </a:r>
          </a:p>
          <a:p>
            <a:pPr marL="971550" lvl="1" indent="-514350">
              <a:lnSpc>
                <a:spcPct val="107000"/>
              </a:lnSpc>
              <a:buFont typeface="+mj-lt"/>
              <a:buAutoNum type="romanLcPeriod"/>
            </a:pPr>
            <a:r>
              <a:rPr lang="en-US" sz="2000" dirty="0"/>
              <a:t>Identify for strengthening women, youth and private sector organizations along the regional blue chain in aquatic biodiversity</a:t>
            </a:r>
          </a:p>
          <a:p>
            <a:pPr lvl="1"/>
            <a:endParaRPr lang="en-US" sz="2000" dirty="0"/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600" dirty="0"/>
              <a:t>-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741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SO1: Ratify and/or align relevant international/regional instruments related to Africa Blue Economy Strategic Areas (with specific reference to protecting and conserving biodiversity) 1</a:t>
            </a:r>
            <a:b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334651"/>
              </p:ext>
            </p:extLst>
          </p:nvPr>
        </p:nvGraphicFramePr>
        <p:xfrm>
          <a:off x="836204" y="1052736"/>
          <a:ext cx="8056274" cy="5029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5438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559611">
                  <a:extLst>
                    <a:ext uri="{9D8B030D-6E8A-4147-A177-3AD203B41FA5}">
                      <a16:colId xmlns:a16="http://schemas.microsoft.com/office/drawing/2014/main" val="2431456098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80551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6118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966014">
                <a:tc gridSpan="7">
                  <a:txBody>
                    <a:bodyPr/>
                    <a:lstStyle/>
                    <a:p>
                      <a:r>
                        <a:rPr lang="en-US" sz="2000" b="1" dirty="0"/>
                        <a:t>Output 1.1 Mechanisms for active participation of MSs in regional and global initiatives related to aquatic biodiversity and environmental regimes are developed.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3015136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1.1.1.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 the AU endorsed mechanism for effective participation in relevant aquatic biodiversity and environmental fora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6 AU MSs (and 2 trained negotiators) to 2 events to participate in relevant aquatic biodiversity conservation &amp; environ. </a:t>
                      </a:r>
                      <a:r>
                        <a:rPr lang="en-US" sz="2000" i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Mgmt</a:t>
                      </a:r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fora</a:t>
                      </a:r>
                    </a:p>
                    <a:p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- 2(3MSs + 1 Negotiator to provide technical guidance in support of coordinated African Position or Voice)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626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SO1: Ratify and/or align relevant international/regional instruments related to Africa Blue Economy Strategic Areas (with specific reference to protecting and conserving biodiversity) 2</a:t>
            </a:r>
            <a:b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725954"/>
              </p:ext>
            </p:extLst>
          </p:nvPr>
        </p:nvGraphicFramePr>
        <p:xfrm>
          <a:off x="836204" y="1052736"/>
          <a:ext cx="8056274" cy="5184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5438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559611">
                  <a:extLst>
                    <a:ext uri="{9D8B030D-6E8A-4147-A177-3AD203B41FA5}">
                      <a16:colId xmlns:a16="http://schemas.microsoft.com/office/drawing/2014/main" val="2431456098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80551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6118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966014">
                <a:tc gridSpan="7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1.2. Ratification and implementation of conventions and agreements related to conservation of biodiversity in AU MSs and RECs supported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1730464">
                <a:tc rowSpan="2">
                  <a:txBody>
                    <a:bodyPr/>
                    <a:lstStyle/>
                    <a:p>
                      <a:r>
                        <a:rPr lang="en-US" sz="1650" dirty="0">
                          <a:solidFill>
                            <a:schemeClr val="tx1"/>
                          </a:solidFill>
                        </a:rPr>
                        <a:t>1.2.1.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continental and global biodiversity and environmental instruments relevant to sustainable management of Africa blue economy resources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one AU MS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review national policies, regulations and align national instruments with relevant continental and global aquatic biodiversity and environmental instruments</a:t>
                      </a:r>
                      <a:r>
                        <a:rPr lang="en-US" sz="16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440160">
                <a:tc vMerge="1">
                  <a:txBody>
                    <a:bodyPr/>
                    <a:lstStyle/>
                    <a:p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Organize national validation workshops in an AU member state to review and endorse the reviewed national policies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414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33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SO2:  Optimizing conservation and sustainable biodiversity while minimizing conflicts among users of  blue economy resources 1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602983"/>
              </p:ext>
            </p:extLst>
          </p:nvPr>
        </p:nvGraphicFramePr>
        <p:xfrm>
          <a:off x="836204" y="1052737"/>
          <a:ext cx="8056274" cy="5731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7564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4097485">
                  <a:extLst>
                    <a:ext uri="{9D8B030D-6E8A-4147-A177-3AD203B41FA5}">
                      <a16:colId xmlns:a16="http://schemas.microsoft.com/office/drawing/2014/main" val="901682078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74732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 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54768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605336">
                <a:tc gridSpan="7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2.1: Enforceable Regulatory frameworks for effective and sustainable regional MCS (monitoring, control and surveillance) systems developed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1046727">
                <a:tc rowSpan="3"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2.1.1 Enhance Sustainable Monitoring Control and Surveillance (MCS) Systems for conservation and protection of biodiversity: combat IUU and protect aquatic biodiversity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Recruitment of resource person to develop training materials on MCS for effectively combating IUU and protection of aquatic biodiversity and environment 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930650">
                <a:tc vMerge="1">
                  <a:txBody>
                    <a:bodyPr/>
                    <a:lstStyle/>
                    <a:p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of MCS personnel on measures for effective combat of IUU fishing, ABC &amp; EM;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Continuing consultative process on mechanism to establish / strengthen   regional MCS systems in Central African Region </a:t>
                      </a:r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414645"/>
                  </a:ext>
                </a:extLst>
              </a:tr>
              <a:tr h="967477">
                <a:tc vMerge="1">
                  <a:txBody>
                    <a:bodyPr/>
                    <a:lstStyle/>
                    <a:p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Purchase of equipment to strengthen two newly identified regional MCS </a:t>
                      </a:r>
                      <a:r>
                        <a:rPr lang="en-US" sz="18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centres</a:t>
                      </a:r>
                      <a:r>
                        <a:rPr lang="en-US" sz="18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071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627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SO2:  Optimizing conservation and sustainable biodiversity while minimizing conflicts among users of  blue economy resources 2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096043"/>
              </p:ext>
            </p:extLst>
          </p:nvPr>
        </p:nvGraphicFramePr>
        <p:xfrm>
          <a:off x="836204" y="1052737"/>
          <a:ext cx="8056274" cy="536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3628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521421">
                  <a:extLst>
                    <a:ext uri="{9D8B030D-6E8A-4147-A177-3AD203B41FA5}">
                      <a16:colId xmlns:a16="http://schemas.microsoft.com/office/drawing/2014/main" val="2462607512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76849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55077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608756">
                <a:tc gridSpan="7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2.3. Capacities for restoring and conserving threatened aquatic biodiversity and environment strengthened (Marine Protected Areas)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1052641">
                <a:tc rowSpan="2"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2.3.1 Support the protection and rehabilitation of depleted aquatic biodiversity and habitats (Marine Protected Areas - MPAs) in AU MSs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Hire three consultants to develop a roadmap for effective implementation and governance of Marine Protected Areas (MPAs)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Organize three national consultative workshops to validate the three MPA roadmaps 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071372"/>
                  </a:ext>
                </a:extLst>
              </a:tr>
              <a:tr h="1086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2.3.2 Establish Continental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Excellence for capacity building on aquatic biodiversity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Purchase of equipment to support newly recognized </a:t>
                      </a:r>
                      <a:r>
                        <a:rPr lang="en-US" sz="18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CoEs</a:t>
                      </a:r>
                      <a:r>
                        <a:rPr lang="en-US" sz="18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Training and Research in Fisheries, Aquaculture, ABC &amp; EM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  <a:p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0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596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SO3.   Strengthening measures for mitigating the negative impacts of coastal and marine tourism, oil, gas, deep sea mining and climate change on aquatic biodiversity and environment 1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669056"/>
              </p:ext>
            </p:extLst>
          </p:nvPr>
        </p:nvGraphicFramePr>
        <p:xfrm>
          <a:off x="836204" y="1052737"/>
          <a:ext cx="8056274" cy="58113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3628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521421">
                  <a:extLst>
                    <a:ext uri="{9D8B030D-6E8A-4147-A177-3AD203B41FA5}">
                      <a16:colId xmlns:a16="http://schemas.microsoft.com/office/drawing/2014/main" val="2462607512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76849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55077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608756">
                <a:tc gridSpan="7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3.1 Measures for minimizing the negative impacts of climate change on aquatic biodiversity and environment strengthened and implemented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1052641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3.3.1. Mitigate the impact of climate change and pollution on aquatic biodiversity and environment - </a:t>
                      </a:r>
                      <a:r>
                        <a:rPr lang="en-US" sz="18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Continental strategy on nature-based solutions for combatting biodiversity loss and climate change in aquatic ecosystems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Hire a consultant to conduct field assessments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develop 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evidence-based continental strategy on nature-based solutions for combatting biodiversity loss and climate change in aquatic ecosystems 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Facilitate the consultant to conduct field visits to collate information and perspectives on nature-based solutions before the development of the strategy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071372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Hold a virtual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continental stakeholders’ consultation to validate the draft strategy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0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66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SO3.   Strengthening measures for mitigating the negative impacts of coastal and marine tourism, oil, gas, deep sea mining and climate change on aquatic biodiversity and environment 2 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940079"/>
              </p:ext>
            </p:extLst>
          </p:nvPr>
        </p:nvGraphicFramePr>
        <p:xfrm>
          <a:off x="836205" y="1052737"/>
          <a:ext cx="8307796" cy="60364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3053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631363">
                  <a:extLst>
                    <a:ext uri="{9D8B030D-6E8A-4147-A177-3AD203B41FA5}">
                      <a16:colId xmlns:a16="http://schemas.microsoft.com/office/drawing/2014/main" val="2462607512"/>
                    </a:ext>
                  </a:extLst>
                </a:gridCol>
                <a:gridCol w="476676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76676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76676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76676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76676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78874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5537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612027">
                <a:tc gridSpan="7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3.2. Strategies for an integrated strategic framework for sustainable coastal and marine tourism and mining developed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2107485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3.2.1.  Mitigate the impact of plastics and microplastic pollution on aquatic biodiversity and environment - </a:t>
                      </a:r>
                      <a:r>
                        <a:rPr lang="en-US" sz="18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Continental strategy on mitigating plastic and microplastic pollution and minimizing the impact on aquatic biodiversity and environment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Hire a consultant to assess marine waste or debris on aquatic biodiversity and environment and develop an evidence-based continental strategy on mitigating plastic and microplastic pollution and minimizing the impact on aquatic biodiversity and environment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39072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Facilitate the consultant to conduct field visits to collate information and perspectives on plastic and microplastic pollution before developing the strategy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071372"/>
                  </a:ext>
                </a:extLst>
              </a:tr>
              <a:tr h="762416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Hold a virtual consultation to validate the draft strategy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0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990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SO4.  Strengthening gender inclusivity in aquatic biodiversity conservation and environmental management 1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9005996"/>
              </p:ext>
            </p:extLst>
          </p:nvPr>
        </p:nvGraphicFramePr>
        <p:xfrm>
          <a:off x="836204" y="1052737"/>
          <a:ext cx="8056274" cy="55928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3628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521421">
                  <a:extLst>
                    <a:ext uri="{9D8B030D-6E8A-4147-A177-3AD203B41FA5}">
                      <a16:colId xmlns:a16="http://schemas.microsoft.com/office/drawing/2014/main" val="2462607512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76849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55077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608756">
                <a:tc gridSpan="7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4.1. Implementation Plan for the continental strategy on gender inclusivity in aquatic biodiversity and environmental management developed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1052641">
                <a:tc rowSpan="3"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4.1.1. Support AU member states to develop / strengthen gender dimensions in aquatic biodiversity and environmental management - </a:t>
                      </a:r>
                      <a:r>
                        <a:rPr lang="en-US" sz="18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to operationalize the continental strategy for gender inclusivity in ABC &amp; 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Hire a consultant to develop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implementation plan for the operationalization of the continental strategy for gender inclusivity in aquatic biodiversity and environmental management 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Organize a virtual continental stakeholders’ validation workshop to validate the draft implementation plan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071372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 two AU MSs to develop continental strategy for gender-inclusivity-aligned national strategies for gender-inclusivity,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0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137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9000"/>
            <a:ext cx="8388424" cy="1143000"/>
          </a:xfrm>
        </p:spPr>
        <p:txBody>
          <a:bodyPr>
            <a:noAutofit/>
          </a:bodyPr>
          <a:lstStyle/>
          <a:p>
            <a:pPr algn="l"/>
            <a:r>
              <a:rPr lang="en-US" sz="2000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SO4.  Strengthening gender inclusivity in aquatic biodiversity conservation and environmental management 2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4BD79B-E097-4130-9A6A-52D20953A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1461208"/>
              </p:ext>
            </p:extLst>
          </p:nvPr>
        </p:nvGraphicFramePr>
        <p:xfrm>
          <a:off x="836204" y="1052737"/>
          <a:ext cx="8056274" cy="7685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3628">
                  <a:extLst>
                    <a:ext uri="{9D8B030D-6E8A-4147-A177-3AD203B41FA5}">
                      <a16:colId xmlns:a16="http://schemas.microsoft.com/office/drawing/2014/main" val="2471356821"/>
                    </a:ext>
                  </a:extLst>
                </a:gridCol>
                <a:gridCol w="3521421">
                  <a:extLst>
                    <a:ext uri="{9D8B030D-6E8A-4147-A177-3AD203B41FA5}">
                      <a16:colId xmlns:a16="http://schemas.microsoft.com/office/drawing/2014/main" val="2462607512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2677744137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73841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4213760440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1385757005"/>
                    </a:ext>
                  </a:extLst>
                </a:gridCol>
                <a:gridCol w="462245">
                  <a:extLst>
                    <a:ext uri="{9D8B030D-6E8A-4147-A177-3AD203B41FA5}">
                      <a16:colId xmlns:a16="http://schemas.microsoft.com/office/drawing/2014/main" val="3318002792"/>
                    </a:ext>
                  </a:extLst>
                </a:gridCol>
              </a:tblGrid>
              <a:tr h="376849">
                <a:tc rowSpan="2"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r>
                        <a:rPr lang="en-US" sz="2000" dirty="0"/>
                        <a:t>/Activity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Tasks</a:t>
                      </a:r>
                      <a:endParaRPr lang="en-US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Timeframe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97024"/>
                  </a:ext>
                </a:extLst>
              </a:tr>
              <a:tr h="55077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Q1’25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Q2’25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Q3’25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Q4’25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4763"/>
                  </a:ext>
                </a:extLst>
              </a:tr>
              <a:tr h="608756">
                <a:tc gridSpan="7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4.1. Implementation Plan for the continental strategy on gender inclusivity in aquatic biodiversity and environmental management developed 2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06081"/>
                  </a:ext>
                </a:extLst>
              </a:tr>
              <a:tr h="1052641">
                <a:tc rowSpan="3"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4.1.1. Support AU member states to develop / strengthen gender dimensions in aquatic biodiversity and environmental management - </a:t>
                      </a:r>
                      <a:r>
                        <a:rPr lang="en-US" sz="18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  Blue Economy Value Chains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Hire a consultant to assess regional (blue economy) value chain that will create opportunities for employment, especially women and youth </a:t>
                      </a:r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35283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endParaRPr lang="en-US" sz="16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Facilitate the consultant to conduct field visits to collate information and perspectives among stakeholders and ongoing activities on regional (blue economy) value chains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071372"/>
                  </a:ext>
                </a:extLst>
              </a:tr>
              <a:tr h="108603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Organize a virtual continental stakeholders’ workshop to:    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Validate the draft regional (blue economy) value chain that will create opportunities for employment, especially women and youth. 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/ establish or strengthen stakeholder's organizations (women, youth and private sector) along the regional blue chain in aquatic biodiversity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0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718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214438"/>
            <a:ext cx="8358188" cy="535781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dirty="0"/>
              <a:t>THANK YOU</a:t>
            </a:r>
          </a:p>
          <a:p>
            <a:pPr algn="ctr" eaLnBrk="1" hangingPunct="1">
              <a:buFontTx/>
              <a:buNone/>
            </a:pPr>
            <a:endParaRPr lang="en-GB" altLang="en-US" dirty="0"/>
          </a:p>
          <a:p>
            <a:pPr algn="ctr" eaLnBrk="1" hangingPunct="1">
              <a:buFontTx/>
              <a:buNone/>
            </a:pPr>
            <a:endParaRPr lang="en-GB" altLang="en-US" dirty="0"/>
          </a:p>
        </p:txBody>
      </p:sp>
      <p:pic>
        <p:nvPicPr>
          <p:cNvPr id="59395" name="Picture 7" descr="IBAR office 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1634808"/>
            <a:ext cx="5596747" cy="3794441"/>
          </a:xfrm>
          <a:prstGeom prst="rect">
            <a:avLst/>
          </a:prstGeom>
          <a:noFill/>
          <a:ln w="3810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04800" y="5619824"/>
            <a:ext cx="81962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kern="0" dirty="0">
                <a:solidFill>
                  <a:srgbClr val="000000"/>
                </a:solidFill>
                <a:latin typeface="Gill Sans MT" pitchFamily="34" charset="0"/>
              </a:rPr>
              <a:t>Providing Leadership in the Development of Animal Resources for Africa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kern="0" dirty="0">
              <a:solidFill>
                <a:srgbClr val="A28B59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2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-IBAR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99"/>
      </a:hlink>
      <a:folHlink>
        <a:srgbClr val="969696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BCDADAEF99CB4B95BA1CB990D385F3" ma:contentTypeVersion="11" ma:contentTypeDescription="Create a new document." ma:contentTypeScope="" ma:versionID="4de24d473c8c0c8c41526c25c4673258">
  <xsd:schema xmlns:xsd="http://www.w3.org/2001/XMLSchema" xmlns:xs="http://www.w3.org/2001/XMLSchema" xmlns:p="http://schemas.microsoft.com/office/2006/metadata/properties" xmlns:ns3="0634901d-4d6f-4e0e-afc1-0ef93d2d67df" targetNamespace="http://schemas.microsoft.com/office/2006/metadata/properties" ma:root="true" ma:fieldsID="5c94634517ea6a514ab4caf5c33a8437" ns3:_="">
    <xsd:import namespace="0634901d-4d6f-4e0e-afc1-0ef93d2d67d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4901d-4d6f-4e0e-afc1-0ef93d2d67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165C53-774F-41AC-8E85-B132396169DB}">
  <ds:schemaRefs>
    <ds:schemaRef ds:uri="http://www.w3.org/XML/1998/namespace"/>
    <ds:schemaRef ds:uri="http://purl.org/dc/elements/1.1/"/>
    <ds:schemaRef ds:uri="http://schemas.microsoft.com/office/2006/documentManagement/types"/>
    <ds:schemaRef ds:uri="0634901d-4d6f-4e0e-afc1-0ef93d2d67df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F3D403A-E839-4624-BA8A-0425394F25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30FE11-B5FA-46BF-B3D2-AFA341CD30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4901d-4d6f-4e0e-afc1-0ef93d2d67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3rd  Live2Africa TC AND SC Meetings Presentation Template</Template>
  <TotalTime>4534</TotalTime>
  <Words>1511</Words>
  <Application>Microsoft Office PowerPoint</Application>
  <PresentationFormat>On-screen Show (4:3)</PresentationFormat>
  <Paragraphs>171</Paragraphs>
  <Slides>15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Arial</vt:lpstr>
      <vt:lpstr>Book Antiqua</vt:lpstr>
      <vt:lpstr>Book Old Style</vt:lpstr>
      <vt:lpstr>Bookman Old Style</vt:lpstr>
      <vt:lpstr>Calibri</vt:lpstr>
      <vt:lpstr>Candara</vt:lpstr>
      <vt:lpstr>Courier New</vt:lpstr>
      <vt:lpstr>Gill Sans MT</vt:lpstr>
      <vt:lpstr>Segoe UI</vt:lpstr>
      <vt:lpstr>Segoe UI Semibold</vt:lpstr>
      <vt:lpstr>Times</vt:lpstr>
      <vt:lpstr>Times New Roman</vt:lpstr>
      <vt:lpstr>Office Theme</vt:lpstr>
      <vt:lpstr>AU-IBAR</vt:lpstr>
      <vt:lpstr>Microsoft PowerPoint 97-2003 Presentation</vt:lpstr>
      <vt:lpstr>PowerPoint Presentation</vt:lpstr>
      <vt:lpstr>Presentation Outline </vt:lpstr>
      <vt:lpstr>Overview of the Aquatic Biodiversity Project </vt:lpstr>
      <vt:lpstr>Our Approach </vt:lpstr>
      <vt:lpstr>PowerPoint Presentation</vt:lpstr>
      <vt:lpstr>Key Thrusts of the NCE Work Plan</vt:lpstr>
      <vt:lpstr>SO1: Ratify and/or align relevant international/regional instruments related to Africa Blue Economy Strategic Areas (with specific reference to protecting and conserving biodiversity) 1 </vt:lpstr>
      <vt:lpstr>SO1: Ratify and/or align relevant international/regional instruments related to Africa Blue Economy Strategic Areas (with specific reference to protecting and conserving biodiversity) 2 </vt:lpstr>
      <vt:lpstr>SO2:  Optimizing conservation and sustainable biodiversity while minimizing conflicts among users of  blue economy resources 1</vt:lpstr>
      <vt:lpstr>SO2:  Optimizing conservation and sustainable biodiversity while minimizing conflicts among users of  blue economy resources 2</vt:lpstr>
      <vt:lpstr>SO3.   Strengthening measures for mitigating the negative impacts of coastal and marine tourism, oil, gas, deep sea mining and climate change on aquatic biodiversity and environment 1</vt:lpstr>
      <vt:lpstr>SO3.   Strengthening measures for mitigating the negative impacts of coastal and marine tourism, oil, gas, deep sea mining and climate change on aquatic biodiversity and environment 2 </vt:lpstr>
      <vt:lpstr>SO4.  Strengthening gender inclusivity in aquatic biodiversity conservation and environmental management 1</vt:lpstr>
      <vt:lpstr>SO4.  Strengthening gender inclusivity in aquatic biodiversity conservation and environmental management 2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Kennedy Oroko</dc:creator>
  <cp:lastModifiedBy>Mohamed Seisay</cp:lastModifiedBy>
  <cp:revision>290</cp:revision>
  <dcterms:created xsi:type="dcterms:W3CDTF">2021-05-31T04:20:25Z</dcterms:created>
  <dcterms:modified xsi:type="dcterms:W3CDTF">2024-09-24T04:28:54Z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0x010100DDBCDADAEF99CB4B95BA1CB990D385F3</vt:lpwstr>
  </property>
</Properties>
</file>