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81" r:id="rId2"/>
    <p:sldId id="282" r:id="rId3"/>
    <p:sldId id="280" r:id="rId4"/>
    <p:sldId id="283" r:id="rId5"/>
    <p:sldId id="285" r:id="rId6"/>
    <p:sldId id="286" r:id="rId7"/>
    <p:sldId id="284" r:id="rId8"/>
    <p:sldId id="287" r:id="rId9"/>
    <p:sldId id="288" r:id="rId10"/>
    <p:sldId id="289" r:id="rId11"/>
    <p:sldId id="290" r:id="rId12"/>
    <p:sldId id="292" r:id="rId13"/>
    <p:sldId id="293" r:id="rId14"/>
    <p:sldId id="269" r:id="rId15"/>
    <p:sldId id="291" r:id="rId16"/>
    <p:sldId id="298" r:id="rId17"/>
    <p:sldId id="274" r:id="rId18"/>
    <p:sldId id="294" r:id="rId19"/>
    <p:sldId id="296" r:id="rId20"/>
    <p:sldId id="299" r:id="rId21"/>
    <p:sldId id="262" r:id="rId22"/>
    <p:sldId id="300" r:id="rId23"/>
    <p:sldId id="295" r:id="rId24"/>
    <p:sldId id="297" r:id="rId25"/>
  </p:sldIdLst>
  <p:sldSz cx="9144000" cy="5143500" type="screen16x9"/>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067009"/>
    <a:srgbClr val="66FF99"/>
    <a:srgbClr val="CCFFCC"/>
    <a:srgbClr val="FFCC99"/>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038" autoAdjust="0"/>
  </p:normalViewPr>
  <p:slideViewPr>
    <p:cSldViewPr>
      <p:cViewPr>
        <p:scale>
          <a:sx n="60" d="100"/>
          <a:sy n="60" d="100"/>
        </p:scale>
        <p:origin x="-888" y="-173"/>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AU-IBAR\ECOWAS\Writeshop%20documents\FAOSTAT_data_en_3-27-2023-Poultry%20stock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AU-IBAR\ECOWAS\Writeshop%20documents\FAOSTAT_data_en_3-27-2023%20Chickens%20in%20the%20world.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AU-IBAR\ECOWAS\Writeshop%20documents\FAOSTAT_data_en_3-27-2023%20Chicken%20meat%20production.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AU-IBAR\ECOWAS\Writeshop%20documents\FAOSTAT_data_en_3-27-2023%20Chicken%20meat%20ECOWA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AU-IBAR\ECOWAS\Writeshop%20documents\FAOSTAT_data_en_3-27-2023%20Chicken%20meat%20ECOWAS.xls"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E:\AU-IBAR\ECOWAS\Writeshop%20documents\Poultry%20Meat%20Consumption%20Per%20Capita.xlsx" TargetMode="External"/><Relationship Id="rId1" Type="http://schemas.openxmlformats.org/officeDocument/2006/relationships/image" Target="../media/image23.jpeg"/></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10.xml.rels><?xml version="1.0" encoding="UTF-8" standalone="yes"?>
<Relationships xmlns="http://schemas.openxmlformats.org/package/2006/relationships"><Relationship Id="rId1" Type="http://schemas.openxmlformats.org/officeDocument/2006/relationships/oleObject" Target="file:///E:\AU-IBAR\ECOWAS\Writeshop%20documents\FAOSTAT_data_en_3-27-2023%20Chicken%20exports.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AU-IBAR\ECOWAS\Writeshop%20documents\FAOSTAT_data_en_3-27-2023%20Chicken%20import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GB"/>
  <c:chart>
    <c:title>
      <c:tx>
        <c:rich>
          <a:bodyPr/>
          <a:lstStyle/>
          <a:p>
            <a:pPr>
              <a:defRPr sz="1100">
                <a:latin typeface="Arial Narrow" pitchFamily="34" charset="0"/>
              </a:defRPr>
            </a:pPr>
            <a:r>
              <a:rPr lang="en-GB" sz="1100" dirty="0">
                <a:latin typeface="Arial Narrow" pitchFamily="34" charset="0"/>
              </a:rPr>
              <a:t>World Poultry stocks by type ('000s)</a:t>
            </a:r>
          </a:p>
        </c:rich>
      </c:tx>
      <c:layout/>
    </c:title>
    <c:plotArea>
      <c:layout>
        <c:manualLayout>
          <c:layoutTarget val="inner"/>
          <c:xMode val="edge"/>
          <c:yMode val="edge"/>
          <c:x val="0.30569881889763806"/>
          <c:y val="0.24786599591717717"/>
          <c:w val="0.47471369203849517"/>
          <c:h val="0.75213400408282294"/>
        </c:manualLayout>
      </c:layout>
      <c:pieChart>
        <c:varyColors val="1"/>
        <c:ser>
          <c:idx val="0"/>
          <c:order val="0"/>
          <c:dLbls>
            <c:dLbl>
              <c:idx val="0"/>
              <c:layout>
                <c:manualLayout>
                  <c:x val="-0.42683761263579456"/>
                  <c:y val="-0.20920219576605592"/>
                </c:manualLayout>
              </c:layout>
              <c:tx>
                <c:rich>
                  <a:bodyPr/>
                  <a:lstStyle/>
                  <a:p>
                    <a:r>
                      <a:rPr lang="en-US" sz="800" b="1" dirty="0">
                        <a:latin typeface="Arial Narrow" pitchFamily="34" charset="0"/>
                      </a:rPr>
                      <a:t>C</a:t>
                    </a:r>
                    <a:r>
                      <a:rPr lang="en-US" dirty="0"/>
                      <a:t>hickens, 25,856,087, (94%)</a:t>
                    </a:r>
                  </a:p>
                </c:rich>
              </c:tx>
              <c:showVal val="1"/>
              <c:showCatName val="1"/>
              <c:showPercent val="1"/>
            </c:dLbl>
            <c:dLbl>
              <c:idx val="1"/>
              <c:layout>
                <c:manualLayout>
                  <c:x val="-0.14904651402157743"/>
                  <c:y val="9.1138603500175441E-2"/>
                </c:manualLayout>
              </c:layout>
              <c:tx>
                <c:rich>
                  <a:bodyPr/>
                  <a:lstStyle/>
                  <a:p>
                    <a:r>
                      <a:rPr lang="en-US" sz="800" b="1" dirty="0">
                        <a:latin typeface="Arial Narrow" pitchFamily="34" charset="0"/>
                      </a:rPr>
                      <a:t>D</a:t>
                    </a:r>
                    <a:r>
                      <a:rPr lang="en-US" dirty="0"/>
                      <a:t>ucks, 1,099,332, </a:t>
                    </a:r>
                  </a:p>
                  <a:p>
                    <a:r>
                      <a:rPr lang="en-US" dirty="0"/>
                      <a:t>(4%)</a:t>
                    </a:r>
                  </a:p>
                </c:rich>
              </c:tx>
              <c:showVal val="1"/>
              <c:showCatName val="1"/>
              <c:showPercent val="1"/>
            </c:dLbl>
            <c:dLbl>
              <c:idx val="2"/>
              <c:layout>
                <c:manualLayout>
                  <c:x val="-3.467205790158228E-2"/>
                  <c:y val="-2.9363831110071476E-2"/>
                </c:manualLayout>
              </c:layout>
              <c:tx>
                <c:rich>
                  <a:bodyPr/>
                  <a:lstStyle/>
                  <a:p>
                    <a:r>
                      <a:rPr lang="en-US" sz="800" b="1" dirty="0">
                        <a:latin typeface="Arial Narrow" pitchFamily="34" charset="0"/>
                      </a:rPr>
                      <a:t>G</a:t>
                    </a:r>
                    <a:r>
                      <a:rPr lang="en-US" dirty="0"/>
                      <a:t>eese, 363,132, (1%)</a:t>
                    </a:r>
                  </a:p>
                </c:rich>
              </c:tx>
              <c:showVal val="1"/>
              <c:showCatName val="1"/>
              <c:showPercent val="1"/>
            </c:dLbl>
            <c:dLbl>
              <c:idx val="3"/>
              <c:layout>
                <c:manualLayout>
                  <c:x val="0.11374811688858538"/>
                  <c:y val="-7.3142186163041986E-3"/>
                </c:manualLayout>
              </c:layout>
              <c:tx>
                <c:rich>
                  <a:bodyPr/>
                  <a:lstStyle/>
                  <a:p>
                    <a:r>
                      <a:rPr lang="en-US" sz="800" b="1" dirty="0">
                        <a:latin typeface="Arial Narrow" pitchFamily="34" charset="0"/>
                      </a:rPr>
                      <a:t>T</a:t>
                    </a:r>
                    <a:r>
                      <a:rPr lang="en-US" dirty="0"/>
                      <a:t>urkeys, 293,187, </a:t>
                    </a:r>
                  </a:p>
                  <a:p>
                    <a:r>
                      <a:rPr lang="en-US" dirty="0"/>
                      <a:t>(1%)</a:t>
                    </a:r>
                  </a:p>
                </c:rich>
              </c:tx>
              <c:showVal val="1"/>
              <c:showCatName val="1"/>
              <c:showPercent val="1"/>
            </c:dLbl>
            <c:txPr>
              <a:bodyPr/>
              <a:lstStyle/>
              <a:p>
                <a:pPr>
                  <a:defRPr sz="800" b="1">
                    <a:latin typeface="Arial Narrow" pitchFamily="34" charset="0"/>
                  </a:defRPr>
                </a:pPr>
                <a:endParaRPr lang="en-US"/>
              </a:p>
            </c:txPr>
            <c:showVal val="1"/>
            <c:showCatName val="1"/>
            <c:showPercent val="1"/>
            <c:showLeaderLines val="1"/>
          </c:dLbls>
          <c:cat>
            <c:strRef>
              <c:f>Sheet1!$C$2:$C$5</c:f>
              <c:strCache>
                <c:ptCount val="4"/>
                <c:pt idx="0">
                  <c:v>Chickens</c:v>
                </c:pt>
                <c:pt idx="1">
                  <c:v>Ducks</c:v>
                </c:pt>
                <c:pt idx="2">
                  <c:v>Geese</c:v>
                </c:pt>
                <c:pt idx="3">
                  <c:v>Turkeys</c:v>
                </c:pt>
              </c:strCache>
            </c:strRef>
          </c:cat>
          <c:val>
            <c:numRef>
              <c:f>Sheet1!$F$2:$F$5</c:f>
              <c:numCache>
                <c:formatCode>#,##0</c:formatCode>
                <c:ptCount val="4"/>
                <c:pt idx="0">
                  <c:v>25856087</c:v>
                </c:pt>
                <c:pt idx="1">
                  <c:v>1099332</c:v>
                </c:pt>
                <c:pt idx="2">
                  <c:v>363132</c:v>
                </c:pt>
                <c:pt idx="3">
                  <c:v>293187</c:v>
                </c:pt>
              </c:numCache>
            </c:numRef>
          </c:val>
        </c:ser>
        <c:dLbls>
          <c:showCatName val="1"/>
          <c:showPercent val="1"/>
        </c:dLbls>
        <c:firstSliceAng val="0"/>
      </c:pieChart>
    </c:plotArea>
    <c:plotVisOnly val="1"/>
  </c:chart>
  <c:spPr>
    <a:solidFill>
      <a:schemeClr val="lt1"/>
    </a:solidFill>
    <a:ln w="3175" cap="flat" cmpd="thickThin" algn="ctr">
      <a:solidFill>
        <a:schemeClr val="accent4"/>
      </a:solidFill>
      <a:prstDash val="solid"/>
    </a:ln>
    <a:effectLst/>
  </c:spPr>
  <c:txPr>
    <a:bodyPr/>
    <a:lstStyle/>
    <a:p>
      <a:pPr>
        <a:defRPr>
          <a:solidFill>
            <a:schemeClr val="dk1"/>
          </a:solidFill>
          <a:latin typeface="+mn-lt"/>
          <a:ea typeface="+mn-ea"/>
          <a:cs typeface="+mn-cs"/>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style val="3"/>
  <c:chart>
    <c:title>
      <c:tx>
        <c:rich>
          <a:bodyPr/>
          <a:lstStyle/>
          <a:p>
            <a:pPr>
              <a:defRPr sz="1100">
                <a:latin typeface="Arial Narrow" pitchFamily="34" charset="0"/>
              </a:defRPr>
            </a:pPr>
            <a:r>
              <a:rPr lang="en-GB" sz="1100" dirty="0">
                <a:latin typeface="Arial Narrow" pitchFamily="34" charset="0"/>
              </a:rPr>
              <a:t>Number of chickens in the world ('000s)</a:t>
            </a:r>
          </a:p>
        </c:rich>
      </c:tx>
      <c:layout>
        <c:manualLayout>
          <c:xMode val="edge"/>
          <c:yMode val="edge"/>
          <c:x val="4.4287324556530797E-2"/>
          <c:y val="3.306924230641041E-2"/>
        </c:manualLayout>
      </c:layout>
    </c:title>
    <c:view3D>
      <c:rAngAx val="1"/>
    </c:view3D>
    <c:plotArea>
      <c:layout/>
      <c:bar3DChart>
        <c:barDir val="col"/>
        <c:grouping val="clustered"/>
        <c:ser>
          <c:idx val="0"/>
          <c:order val="0"/>
          <c:dLbls>
            <c:delete val="1"/>
          </c:dLbls>
          <c:cat>
            <c:strRef>
              <c:f>Sheet1!$A$3:$A$7</c:f>
              <c:strCache>
                <c:ptCount val="5"/>
                <c:pt idx="0">
                  <c:v>Africa</c:v>
                </c:pt>
                <c:pt idx="1">
                  <c:v>Americas</c:v>
                </c:pt>
                <c:pt idx="2">
                  <c:v>Asia</c:v>
                </c:pt>
                <c:pt idx="3">
                  <c:v>Europe</c:v>
                </c:pt>
                <c:pt idx="4">
                  <c:v>Oceania</c:v>
                </c:pt>
              </c:strCache>
            </c:strRef>
          </c:cat>
          <c:val>
            <c:numRef>
              <c:f>Sheet1!$F$3:$F$7</c:f>
              <c:numCache>
                <c:formatCode>#,##0</c:formatCode>
                <c:ptCount val="5"/>
                <c:pt idx="0">
                  <c:v>2117636</c:v>
                </c:pt>
                <c:pt idx="1">
                  <c:v>5573017</c:v>
                </c:pt>
                <c:pt idx="2">
                  <c:v>15747572</c:v>
                </c:pt>
                <c:pt idx="3">
                  <c:v>2267342</c:v>
                </c:pt>
                <c:pt idx="4">
                  <c:v>150519</c:v>
                </c:pt>
              </c:numCache>
            </c:numRef>
          </c:val>
        </c:ser>
        <c:dLbls>
          <c:showVal val="1"/>
        </c:dLbls>
        <c:shape val="box"/>
        <c:axId val="150670720"/>
        <c:axId val="150676992"/>
        <c:axId val="0"/>
      </c:bar3DChart>
      <c:catAx>
        <c:axId val="150670720"/>
        <c:scaling>
          <c:orientation val="minMax"/>
        </c:scaling>
        <c:axPos val="b"/>
        <c:title>
          <c:tx>
            <c:rich>
              <a:bodyPr/>
              <a:lstStyle/>
              <a:p>
                <a:pPr>
                  <a:defRPr/>
                </a:pPr>
                <a:r>
                  <a:rPr lang="en-GB" dirty="0"/>
                  <a:t>World Region</a:t>
                </a:r>
              </a:p>
            </c:rich>
          </c:tx>
          <c:layout/>
        </c:title>
        <c:majorTickMark val="none"/>
        <c:tickLblPos val="nextTo"/>
        <c:crossAx val="150676992"/>
        <c:crosses val="autoZero"/>
        <c:auto val="1"/>
        <c:lblAlgn val="ctr"/>
        <c:lblOffset val="100"/>
      </c:catAx>
      <c:valAx>
        <c:axId val="150676992"/>
        <c:scaling>
          <c:orientation val="minMax"/>
        </c:scaling>
        <c:axPos val="l"/>
        <c:title>
          <c:tx>
            <c:rich>
              <a:bodyPr/>
              <a:lstStyle/>
              <a:p>
                <a:pPr>
                  <a:defRPr sz="800">
                    <a:latin typeface="Arial Narrow" pitchFamily="34" charset="0"/>
                  </a:defRPr>
                </a:pPr>
                <a:r>
                  <a:rPr lang="en-US" sz="800" dirty="0">
                    <a:latin typeface="Arial Narrow" pitchFamily="34" charset="0"/>
                  </a:rPr>
                  <a:t>Chicken stocks ('000s)</a:t>
                </a:r>
              </a:p>
            </c:rich>
          </c:tx>
          <c:layout/>
        </c:title>
        <c:numFmt formatCode="#,##0" sourceLinked="1"/>
        <c:majorTickMark val="none"/>
        <c:tickLblPos val="nextTo"/>
        <c:crossAx val="150670720"/>
        <c:crosses val="autoZero"/>
        <c:crossBetween val="between"/>
        <c:dispUnits>
          <c:builtInUnit val="millions"/>
          <c:dispUnitsLbl>
            <c:layout/>
            <c:txPr>
              <a:bodyPr/>
              <a:lstStyle/>
              <a:p>
                <a:pPr>
                  <a:defRPr sz="900">
                    <a:latin typeface="Arial Narrow" pitchFamily="34" charset="0"/>
                  </a:defRPr>
                </a:pPr>
                <a:endParaRPr lang="en-US"/>
              </a:p>
            </c:txPr>
          </c:dispUnitsLbl>
        </c:dispUnits>
      </c:valAx>
      <c:dTable>
        <c:showHorzBorder val="1"/>
        <c:showVertBorder val="1"/>
        <c:showOutline val="1"/>
        <c:showKeys val="1"/>
        <c:txPr>
          <a:bodyPr/>
          <a:lstStyle/>
          <a:p>
            <a:pPr rtl="0">
              <a:defRPr sz="700" b="1">
                <a:latin typeface="Arial Narrow" pitchFamily="34" charset="0"/>
              </a:defRPr>
            </a:pPr>
            <a:endParaRPr lang="en-US"/>
          </a:p>
        </c:txPr>
      </c:dTable>
    </c:plotArea>
    <c:plotVisOnly val="1"/>
  </c:chart>
  <c:spPr>
    <a:gradFill rotWithShape="1">
      <a:gsLst>
        <a:gs pos="0">
          <a:schemeClr val="accent3">
            <a:tint val="62000"/>
            <a:satMod val="180000"/>
          </a:schemeClr>
        </a:gs>
        <a:gs pos="65000">
          <a:schemeClr val="accent3">
            <a:tint val="32000"/>
            <a:satMod val="250000"/>
          </a:schemeClr>
        </a:gs>
        <a:gs pos="100000">
          <a:schemeClr val="accent3">
            <a:tint val="23000"/>
            <a:satMod val="300000"/>
          </a:schemeClr>
        </a:gs>
      </a:gsLst>
      <a:lin ang="16200000" scaled="0"/>
    </a:gradFill>
    <a:ln w="9525" cap="flat" cmpd="sng" algn="ctr">
      <a:solidFill>
        <a:schemeClr val="accent3"/>
      </a:solidFill>
      <a:prstDash val="solid"/>
    </a:ln>
    <a:effectLst>
      <a:outerShdw blurRad="50800" dist="38100" dir="5400000" rotWithShape="0">
        <a:srgbClr val="000000">
          <a:alpha val="35000"/>
        </a:srgbClr>
      </a:outerShdw>
    </a:effectLst>
  </c:spPr>
  <c:txPr>
    <a:bodyPr/>
    <a:lstStyle/>
    <a:p>
      <a:pPr>
        <a:defRPr>
          <a:solidFill>
            <a:schemeClr val="dk1"/>
          </a:solidFill>
          <a:latin typeface="+mn-lt"/>
          <a:ea typeface="+mn-ea"/>
          <a:cs typeface="+mn-cs"/>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hart>
    <c:title>
      <c:tx>
        <c:rich>
          <a:bodyPr/>
          <a:lstStyle/>
          <a:p>
            <a:pPr>
              <a:defRPr sz="1200">
                <a:latin typeface="Arial Narrow" pitchFamily="34" charset="0"/>
              </a:defRPr>
            </a:pPr>
            <a:r>
              <a:rPr lang="en-GB" sz="1200" dirty="0">
                <a:latin typeface="Arial Narrow" pitchFamily="34" charset="0"/>
              </a:rPr>
              <a:t>World Chicken meat production, 2021(tons)</a:t>
            </a:r>
          </a:p>
        </c:rich>
      </c:tx>
      <c:layout/>
    </c:title>
    <c:view3D>
      <c:rotX val="30"/>
      <c:perspective val="30"/>
    </c:view3D>
    <c:plotArea>
      <c:layout>
        <c:manualLayout>
          <c:layoutTarget val="inner"/>
          <c:xMode val="edge"/>
          <c:yMode val="edge"/>
          <c:x val="9.4865400180635467E-2"/>
          <c:y val="0.28402535038846932"/>
          <c:w val="0.80379609411793451"/>
          <c:h val="0.65568839090279263"/>
        </c:manualLayout>
      </c:layout>
      <c:pie3DChart>
        <c:varyColors val="1"/>
        <c:ser>
          <c:idx val="0"/>
          <c:order val="0"/>
          <c:explosion val="25"/>
          <c:dLbls>
            <c:dLbl>
              <c:idx val="0"/>
              <c:layout>
                <c:manualLayout>
                  <c:x val="5.4679981408573927E-2"/>
                  <c:y val="2.4246076383309251E-2"/>
                </c:manualLayout>
              </c:layout>
              <c:showCatName val="1"/>
              <c:showPercent val="1"/>
            </c:dLbl>
            <c:dLbl>
              <c:idx val="1"/>
              <c:layout/>
              <c:tx>
                <c:rich>
                  <a:bodyPr/>
                  <a:lstStyle/>
                  <a:p>
                    <a:r>
                      <a:rPr lang="en-US" b="1" dirty="0">
                        <a:solidFill>
                          <a:schemeClr val="tx1"/>
                        </a:solidFill>
                        <a:latin typeface="Arial Narrow" pitchFamily="34" charset="0"/>
                      </a:rPr>
                      <a:t>A</a:t>
                    </a:r>
                    <a:r>
                      <a:rPr lang="en-US" dirty="0">
                        <a:solidFill>
                          <a:schemeClr val="tx1"/>
                        </a:solidFill>
                      </a:rPr>
                      <a:t>mericas
41%</a:t>
                    </a:r>
                  </a:p>
                </c:rich>
              </c:tx>
              <c:showCatName val="1"/>
              <c:showPercent val="1"/>
            </c:dLbl>
            <c:dLbl>
              <c:idx val="2"/>
              <c:layout/>
              <c:tx>
                <c:rich>
                  <a:bodyPr/>
                  <a:lstStyle/>
                  <a:p>
                    <a:r>
                      <a:rPr lang="en-US" b="1" dirty="0">
                        <a:solidFill>
                          <a:schemeClr val="tx1"/>
                        </a:solidFill>
                        <a:latin typeface="Arial Narrow" pitchFamily="34" charset="0"/>
                      </a:rPr>
                      <a:t>A</a:t>
                    </a:r>
                    <a:r>
                      <a:rPr lang="en-US" dirty="0">
                        <a:solidFill>
                          <a:schemeClr val="tx1"/>
                        </a:solidFill>
                      </a:rPr>
                      <a:t>sia
36%</a:t>
                    </a:r>
                  </a:p>
                </c:rich>
              </c:tx>
              <c:showCatName val="1"/>
              <c:showPercent val="1"/>
            </c:dLbl>
            <c:txPr>
              <a:bodyPr/>
              <a:lstStyle/>
              <a:p>
                <a:pPr>
                  <a:defRPr b="1">
                    <a:latin typeface="Arial Narrow" pitchFamily="34" charset="0"/>
                  </a:defRPr>
                </a:pPr>
                <a:endParaRPr lang="en-US"/>
              </a:p>
            </c:txPr>
            <c:showCatName val="1"/>
            <c:showPercent val="1"/>
            <c:showLeaderLines val="1"/>
          </c:dLbls>
          <c:cat>
            <c:strRef>
              <c:f>Sheet1!$A$3:$A$7</c:f>
              <c:strCache>
                <c:ptCount val="5"/>
                <c:pt idx="0">
                  <c:v>Africa</c:v>
                </c:pt>
                <c:pt idx="1">
                  <c:v>Americas</c:v>
                </c:pt>
                <c:pt idx="2">
                  <c:v>Asia</c:v>
                </c:pt>
                <c:pt idx="3">
                  <c:v>Europe</c:v>
                </c:pt>
                <c:pt idx="4">
                  <c:v>Oceania</c:v>
                </c:pt>
              </c:strCache>
            </c:strRef>
          </c:cat>
          <c:val>
            <c:numRef>
              <c:f>Sheet1!$F$3:$F$7</c:f>
              <c:numCache>
                <c:formatCode>#,##0</c:formatCode>
                <c:ptCount val="5"/>
                <c:pt idx="0">
                  <c:v>7250986.5500000007</c:v>
                </c:pt>
                <c:pt idx="1">
                  <c:v>50175664.32</c:v>
                </c:pt>
                <c:pt idx="2">
                  <c:v>43126832.990000002</c:v>
                </c:pt>
                <c:pt idx="3">
                  <c:v>19479424.23</c:v>
                </c:pt>
                <c:pt idx="4">
                  <c:v>1555450.36</c:v>
                </c:pt>
              </c:numCache>
            </c:numRef>
          </c:val>
        </c:ser>
        <c:dLbls>
          <c:showCatName val="1"/>
          <c:showPercent val="1"/>
        </c:dLbls>
      </c:pie3DChart>
    </c:plotArea>
    <c:plotVisOnly val="1"/>
  </c:chart>
  <c:spPr>
    <a:solidFill>
      <a:schemeClr val="tx2"/>
    </a:solidFill>
    <a:ln w="3175">
      <a:solidFill>
        <a:schemeClr val="bg1"/>
      </a:solidFill>
      <a:prstDash val="sysDot"/>
    </a:ln>
  </c:spPr>
  <c:txPr>
    <a:bodyPr/>
    <a:lstStyle/>
    <a:p>
      <a:pPr>
        <a:defRPr>
          <a:solidFill>
            <a:schemeClr val="bg1"/>
          </a:solidFill>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GB"/>
  <c:style val="26"/>
  <c:chart>
    <c:title>
      <c:tx>
        <c:rich>
          <a:bodyPr/>
          <a:lstStyle/>
          <a:p>
            <a:pPr>
              <a:defRPr sz="1600">
                <a:solidFill>
                  <a:schemeClr val="bg1"/>
                </a:solidFill>
                <a:latin typeface="Arial Narrow" pitchFamily="34" charset="0"/>
              </a:defRPr>
            </a:pPr>
            <a:r>
              <a:rPr lang="en-GB" sz="1600" dirty="0" smtClean="0">
                <a:solidFill>
                  <a:schemeClr val="bg1"/>
                </a:solidFill>
                <a:latin typeface="Arial Narrow" pitchFamily="34" charset="0"/>
              </a:rPr>
              <a:t>Africa Vs ECOWAS</a:t>
            </a:r>
            <a:endParaRPr lang="en-GB" sz="1600" dirty="0">
              <a:solidFill>
                <a:schemeClr val="bg1"/>
              </a:solidFill>
              <a:latin typeface="Arial Narrow" pitchFamily="34" charset="0"/>
            </a:endParaRPr>
          </a:p>
        </c:rich>
      </c:tx>
      <c:layout/>
    </c:title>
    <c:plotArea>
      <c:layout>
        <c:manualLayout>
          <c:layoutTarget val="inner"/>
          <c:xMode val="edge"/>
          <c:yMode val="edge"/>
          <c:x val="0.1570520559930009"/>
          <c:y val="0.10287474482356372"/>
          <c:w val="0.73740475595304222"/>
          <c:h val="0.8971252551764366"/>
        </c:manualLayout>
      </c:layout>
      <c:pieChart>
        <c:varyColors val="1"/>
        <c:ser>
          <c:idx val="0"/>
          <c:order val="0"/>
          <c:dLbls>
            <c:dLbl>
              <c:idx val="0"/>
              <c:layout/>
              <c:tx>
                <c:rich>
                  <a:bodyPr/>
                  <a:lstStyle/>
                  <a:p>
                    <a:r>
                      <a:rPr lang="en-US" dirty="0">
                        <a:solidFill>
                          <a:schemeClr val="bg1"/>
                        </a:solidFill>
                      </a:rPr>
                      <a:t>ECOWAS
11%</a:t>
                    </a:r>
                  </a:p>
                </c:rich>
              </c:tx>
              <c:dLblPos val="bestFit"/>
              <c:showCatName val="1"/>
              <c:showPercent val="1"/>
            </c:dLbl>
            <c:dLbl>
              <c:idx val="1"/>
              <c:layout>
                <c:manualLayout>
                  <c:x val="0.1029103237095363"/>
                  <c:y val="-0.23032407407407407"/>
                </c:manualLayout>
              </c:layout>
              <c:tx>
                <c:rich>
                  <a:bodyPr/>
                  <a:lstStyle/>
                  <a:p>
                    <a:pPr>
                      <a:defRPr sz="1100" b="1">
                        <a:solidFill>
                          <a:srgbClr val="FFFF00"/>
                        </a:solidFill>
                        <a:latin typeface="Arial Narrow" pitchFamily="34" charset="0"/>
                      </a:defRPr>
                    </a:pPr>
                    <a:r>
                      <a:rPr lang="en-US" sz="1400" dirty="0">
                        <a:solidFill>
                          <a:srgbClr val="FFFF00"/>
                        </a:solidFill>
                      </a:rPr>
                      <a:t>Africa
89%</a:t>
                    </a:r>
                  </a:p>
                </c:rich>
              </c:tx>
              <c:spPr/>
              <c:dLblPos val="bestFit"/>
              <c:showCatName val="1"/>
              <c:showPercent val="1"/>
            </c:dLbl>
            <c:txPr>
              <a:bodyPr/>
              <a:lstStyle/>
              <a:p>
                <a:pPr>
                  <a:defRPr sz="1100" b="1">
                    <a:latin typeface="Arial Narrow" pitchFamily="34" charset="0"/>
                  </a:defRPr>
                </a:pPr>
                <a:endParaRPr lang="en-US"/>
              </a:p>
            </c:txPr>
            <c:dLblPos val="bestFit"/>
            <c:showCatName val="1"/>
            <c:showPercent val="1"/>
            <c:showLeaderLines val="1"/>
          </c:dLbls>
          <c:cat>
            <c:strRef>
              <c:f>Sheet1!$A$17:$A$18</c:f>
              <c:strCache>
                <c:ptCount val="2"/>
                <c:pt idx="0">
                  <c:v>ECOWAS</c:v>
                </c:pt>
                <c:pt idx="1">
                  <c:v>Africa</c:v>
                </c:pt>
              </c:strCache>
            </c:strRef>
          </c:cat>
          <c:val>
            <c:numRef>
              <c:f>Sheet1!$F$17:$F$18</c:f>
              <c:numCache>
                <c:formatCode>#,##0</c:formatCode>
                <c:ptCount val="2"/>
                <c:pt idx="0">
                  <c:v>898601.20000000007</c:v>
                </c:pt>
                <c:pt idx="1">
                  <c:v>7250986.5500000007</c:v>
                </c:pt>
              </c:numCache>
            </c:numRef>
          </c:val>
        </c:ser>
        <c:dLbls>
          <c:showCatName val="1"/>
          <c:showPercent val="1"/>
        </c:dLbls>
        <c:firstSliceAng val="0"/>
      </c:pieChart>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GB"/>
  <c:style val="4"/>
  <c:chart>
    <c:title>
      <c:tx>
        <c:rich>
          <a:bodyPr/>
          <a:lstStyle/>
          <a:p>
            <a:pPr>
              <a:defRPr sz="1200">
                <a:latin typeface="Arial Narrow" pitchFamily="34" charset="0"/>
              </a:defRPr>
            </a:pPr>
            <a:r>
              <a:rPr lang="en-GB" sz="1200" dirty="0" smtClean="0">
                <a:latin typeface="Arial Narrow" pitchFamily="34" charset="0"/>
              </a:rPr>
              <a:t>Poultry meat production in ECOWAS Countries</a:t>
            </a:r>
            <a:endParaRPr lang="en-GB" sz="1200" dirty="0">
              <a:latin typeface="Arial Narrow" pitchFamily="34" charset="0"/>
            </a:endParaRPr>
          </a:p>
        </c:rich>
      </c:tx>
      <c:layout>
        <c:manualLayout>
          <c:xMode val="edge"/>
          <c:yMode val="edge"/>
          <c:x val="0.19807167890436417"/>
          <c:y val="1.8245099203536782E-2"/>
        </c:manualLayout>
      </c:layout>
    </c:title>
    <c:plotArea>
      <c:layout>
        <c:manualLayout>
          <c:layoutTarget val="inner"/>
          <c:xMode val="edge"/>
          <c:yMode val="edge"/>
          <c:x val="0.28155735221339029"/>
          <c:y val="0.10268950001723952"/>
          <c:w val="0.69920236135378899"/>
          <c:h val="0.86386115144294318"/>
        </c:manualLayout>
      </c:layout>
      <c:barChart>
        <c:barDir val="bar"/>
        <c:grouping val="clustered"/>
        <c:ser>
          <c:idx val="0"/>
          <c:order val="0"/>
          <c:spPr>
            <a:solidFill>
              <a:srgbClr val="002060"/>
            </a:solidFill>
          </c:spPr>
          <c:cat>
            <c:strRef>
              <c:f>Sheet1!$A$2:$A$16</c:f>
              <c:strCache>
                <c:ptCount val="15"/>
                <c:pt idx="0">
                  <c:v>Benin</c:v>
                </c:pt>
                <c:pt idx="1">
                  <c:v>Burkina Faso</c:v>
                </c:pt>
                <c:pt idx="2">
                  <c:v>Cabo Verde</c:v>
                </c:pt>
                <c:pt idx="3">
                  <c:v>Côte d'Ivoire</c:v>
                </c:pt>
                <c:pt idx="4">
                  <c:v>Gambia</c:v>
                </c:pt>
                <c:pt idx="5">
                  <c:v>Ghana</c:v>
                </c:pt>
                <c:pt idx="6">
                  <c:v>Guinea</c:v>
                </c:pt>
                <c:pt idx="7">
                  <c:v>Guinea-Bissau</c:v>
                </c:pt>
                <c:pt idx="8">
                  <c:v>Liberia</c:v>
                </c:pt>
                <c:pt idx="9">
                  <c:v>Mali</c:v>
                </c:pt>
                <c:pt idx="10">
                  <c:v>Niger</c:v>
                </c:pt>
                <c:pt idx="11">
                  <c:v>Nigeria</c:v>
                </c:pt>
                <c:pt idx="12">
                  <c:v>Senegal</c:v>
                </c:pt>
                <c:pt idx="13">
                  <c:v>Sierra Leone</c:v>
                </c:pt>
                <c:pt idx="14">
                  <c:v>Togo</c:v>
                </c:pt>
              </c:strCache>
            </c:strRef>
          </c:cat>
          <c:val>
            <c:numRef>
              <c:f>Sheet1!$F$2:$F$16</c:f>
              <c:numCache>
                <c:formatCode>#,##0</c:formatCode>
                <c:ptCount val="15"/>
                <c:pt idx="0">
                  <c:v>16005</c:v>
                </c:pt>
                <c:pt idx="1">
                  <c:v>204218.06</c:v>
                </c:pt>
                <c:pt idx="2">
                  <c:v>706.15</c:v>
                </c:pt>
                <c:pt idx="3">
                  <c:v>70084.259999999995</c:v>
                </c:pt>
                <c:pt idx="4">
                  <c:v>1629.7</c:v>
                </c:pt>
                <c:pt idx="5">
                  <c:v>74124.27</c:v>
                </c:pt>
                <c:pt idx="6">
                  <c:v>13572.1</c:v>
                </c:pt>
                <c:pt idx="7">
                  <c:v>3059.02</c:v>
                </c:pt>
                <c:pt idx="8">
                  <c:v>14724.68</c:v>
                </c:pt>
                <c:pt idx="9">
                  <c:v>60450.48</c:v>
                </c:pt>
                <c:pt idx="10">
                  <c:v>20268.16</c:v>
                </c:pt>
                <c:pt idx="11">
                  <c:v>241188.1</c:v>
                </c:pt>
                <c:pt idx="12">
                  <c:v>133324.63</c:v>
                </c:pt>
                <c:pt idx="13">
                  <c:v>20580.93</c:v>
                </c:pt>
                <c:pt idx="14">
                  <c:v>24665.66</c:v>
                </c:pt>
              </c:numCache>
            </c:numRef>
          </c:val>
        </c:ser>
        <c:dLbls>
          <c:showVal val="1"/>
        </c:dLbls>
        <c:overlap val="-25"/>
        <c:axId val="151670144"/>
        <c:axId val="151680128"/>
      </c:barChart>
      <c:catAx>
        <c:axId val="151670144"/>
        <c:scaling>
          <c:orientation val="minMax"/>
        </c:scaling>
        <c:axPos val="l"/>
        <c:majorTickMark val="none"/>
        <c:tickLblPos val="nextTo"/>
        <c:txPr>
          <a:bodyPr/>
          <a:lstStyle/>
          <a:p>
            <a:pPr>
              <a:defRPr b="0"/>
            </a:pPr>
            <a:endParaRPr lang="en-US"/>
          </a:p>
        </c:txPr>
        <c:crossAx val="151680128"/>
        <c:crosses val="autoZero"/>
        <c:auto val="1"/>
        <c:lblAlgn val="ctr"/>
        <c:lblOffset val="100"/>
      </c:catAx>
      <c:valAx>
        <c:axId val="151680128"/>
        <c:scaling>
          <c:orientation val="minMax"/>
        </c:scaling>
        <c:delete val="1"/>
        <c:axPos val="b"/>
        <c:numFmt formatCode="#,##0" sourceLinked="1"/>
        <c:majorTickMark val="none"/>
        <c:tickLblPos val="none"/>
        <c:crossAx val="151670144"/>
        <c:crosses val="autoZero"/>
        <c:crossBetween val="between"/>
      </c:valAx>
    </c:plotArea>
    <c:plotVisOnly val="1"/>
  </c:chart>
  <c:txPr>
    <a:bodyPr/>
    <a:lstStyle/>
    <a:p>
      <a:pPr>
        <a:defRPr>
          <a:solidFill>
            <a:schemeClr val="bg1"/>
          </a:solidFill>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GB"/>
  <c:chart>
    <c:title>
      <c:tx>
        <c:rich>
          <a:bodyPr/>
          <a:lstStyle/>
          <a:p>
            <a:pPr>
              <a:defRPr sz="1100"/>
            </a:pPr>
            <a:r>
              <a:rPr lang="en-GB" sz="1100" dirty="0"/>
              <a:t>Per capita </a:t>
            </a:r>
            <a:r>
              <a:rPr lang="en-GB" sz="1100" dirty="0" smtClean="0"/>
              <a:t>consumption </a:t>
            </a:r>
            <a:r>
              <a:rPr lang="en-GB" sz="1100" dirty="0"/>
              <a:t>of </a:t>
            </a:r>
            <a:r>
              <a:rPr lang="en-GB" sz="1100" dirty="0" smtClean="0"/>
              <a:t>poultry </a:t>
            </a:r>
            <a:r>
              <a:rPr lang="en-GB" sz="1100" dirty="0"/>
              <a:t>meat in ECOWAS (kg/year</a:t>
            </a:r>
            <a:r>
              <a:rPr lang="en-GB" sz="1100" dirty="0" smtClean="0"/>
              <a:t>), 2018</a:t>
            </a:r>
            <a:endParaRPr lang="en-GB" sz="1100" dirty="0"/>
          </a:p>
        </c:rich>
      </c:tx>
      <c:layout/>
    </c:title>
    <c:plotArea>
      <c:layout>
        <c:manualLayout>
          <c:layoutTarget val="inner"/>
          <c:xMode val="edge"/>
          <c:yMode val="edge"/>
          <c:x val="0.15236811023622057"/>
          <c:y val="0.25690981335666396"/>
          <c:w val="0.76219160104986905"/>
          <c:h val="0.38821890160352568"/>
        </c:manualLayout>
      </c:layout>
      <c:barChart>
        <c:barDir val="col"/>
        <c:grouping val="clustered"/>
        <c:ser>
          <c:idx val="0"/>
          <c:order val="0"/>
          <c:cat>
            <c:strRef>
              <c:f>Ecowas!$A$4:$A$18</c:f>
              <c:strCache>
                <c:ptCount val="15"/>
                <c:pt idx="0">
                  <c:v>Benin</c:v>
                </c:pt>
                <c:pt idx="1">
                  <c:v>Burkina Faso</c:v>
                </c:pt>
                <c:pt idx="2">
                  <c:v>Cabo Verde</c:v>
                </c:pt>
                <c:pt idx="3">
                  <c:v>Cote d'Ivoire</c:v>
                </c:pt>
                <c:pt idx="4">
                  <c:v>Gambia</c:v>
                </c:pt>
                <c:pt idx="5">
                  <c:v>Ghana</c:v>
                </c:pt>
                <c:pt idx="6">
                  <c:v>Guinea</c:v>
                </c:pt>
                <c:pt idx="7">
                  <c:v>Guinea Bissau</c:v>
                </c:pt>
                <c:pt idx="8">
                  <c:v>Liberia</c:v>
                </c:pt>
                <c:pt idx="9">
                  <c:v>Mali</c:v>
                </c:pt>
                <c:pt idx="10">
                  <c:v>Niger</c:v>
                </c:pt>
                <c:pt idx="11">
                  <c:v>Nigeria</c:v>
                </c:pt>
                <c:pt idx="12">
                  <c:v>Senegal</c:v>
                </c:pt>
                <c:pt idx="13">
                  <c:v>Sierra Leone</c:v>
                </c:pt>
                <c:pt idx="14">
                  <c:v>Togo</c:v>
                </c:pt>
              </c:strCache>
            </c:strRef>
          </c:cat>
          <c:val>
            <c:numRef>
              <c:f>Ecowas!$F$4:$F$18</c:f>
              <c:numCache>
                <c:formatCode>General</c:formatCode>
                <c:ptCount val="15"/>
                <c:pt idx="0">
                  <c:v>9.9500000000000028</c:v>
                </c:pt>
                <c:pt idx="1">
                  <c:v>2.16</c:v>
                </c:pt>
                <c:pt idx="4">
                  <c:v>10.130000000000001</c:v>
                </c:pt>
                <c:pt idx="5">
                  <c:v>9.06</c:v>
                </c:pt>
                <c:pt idx="6">
                  <c:v>2.3499999999999988</c:v>
                </c:pt>
                <c:pt idx="7">
                  <c:v>2.2000000000000002</c:v>
                </c:pt>
                <c:pt idx="8">
                  <c:v>11.3</c:v>
                </c:pt>
                <c:pt idx="9">
                  <c:v>2.38</c:v>
                </c:pt>
                <c:pt idx="10">
                  <c:v>1.0900000000000001</c:v>
                </c:pt>
                <c:pt idx="11">
                  <c:v>1.42</c:v>
                </c:pt>
                <c:pt idx="12">
                  <c:v>6.2</c:v>
                </c:pt>
                <c:pt idx="13">
                  <c:v>3.88</c:v>
                </c:pt>
                <c:pt idx="14">
                  <c:v>7.6</c:v>
                </c:pt>
              </c:numCache>
            </c:numRef>
          </c:val>
        </c:ser>
        <c:axId val="151782528"/>
        <c:axId val="151784448"/>
      </c:barChart>
      <c:catAx>
        <c:axId val="151782528"/>
        <c:scaling>
          <c:orientation val="minMax"/>
        </c:scaling>
        <c:axPos val="b"/>
        <c:title>
          <c:tx>
            <c:rich>
              <a:bodyPr/>
              <a:lstStyle/>
              <a:p>
                <a:pPr>
                  <a:defRPr/>
                </a:pPr>
                <a:r>
                  <a:rPr lang="en-US" dirty="0"/>
                  <a:t>Country</a:t>
                </a:r>
              </a:p>
            </c:rich>
          </c:tx>
          <c:layout/>
        </c:title>
        <c:majorTickMark val="none"/>
        <c:tickLblPos val="nextTo"/>
        <c:txPr>
          <a:bodyPr/>
          <a:lstStyle/>
          <a:p>
            <a:pPr>
              <a:defRPr>
                <a:solidFill>
                  <a:schemeClr val="bg1"/>
                </a:solidFill>
              </a:defRPr>
            </a:pPr>
            <a:endParaRPr lang="en-US"/>
          </a:p>
        </c:txPr>
        <c:crossAx val="151784448"/>
        <c:crosses val="autoZero"/>
        <c:auto val="1"/>
        <c:lblAlgn val="ctr"/>
        <c:lblOffset val="100"/>
      </c:catAx>
      <c:valAx>
        <c:axId val="151784448"/>
        <c:scaling>
          <c:orientation val="minMax"/>
        </c:scaling>
        <c:axPos val="l"/>
        <c:majorGridlines/>
        <c:title>
          <c:tx>
            <c:rich>
              <a:bodyPr/>
              <a:lstStyle/>
              <a:p>
                <a:pPr>
                  <a:defRPr/>
                </a:pPr>
                <a:r>
                  <a:rPr lang="en-US" dirty="0"/>
                  <a:t>kg/person/year</a:t>
                </a:r>
              </a:p>
            </c:rich>
          </c:tx>
          <c:layout/>
        </c:title>
        <c:numFmt formatCode="General" sourceLinked="1"/>
        <c:tickLblPos val="nextTo"/>
        <c:crossAx val="151782528"/>
        <c:crosses val="autoZero"/>
        <c:crossBetween val="between"/>
      </c:valAx>
    </c:plotArea>
    <c:plotVisOnly val="1"/>
  </c:chart>
  <c:spPr>
    <a:blipFill>
      <a:blip xmlns:r="http://schemas.openxmlformats.org/officeDocument/2006/relationships" r:embed="rId1"/>
      <a:tile tx="0" ty="0" sx="100000" sy="100000" flip="none" algn="tl"/>
    </a:blipFill>
    <a:ln w="3175">
      <a:solidFill>
        <a:schemeClr val="bg1"/>
      </a:solidFill>
    </a:ln>
  </c:spPr>
  <c:txPr>
    <a:bodyPr/>
    <a:lstStyle/>
    <a:p>
      <a:pPr>
        <a:defRPr>
          <a:solidFill>
            <a:schemeClr val="bg1"/>
          </a:solidFill>
        </a:defRPr>
      </a:pPr>
      <a:endParaRPr lang="en-US"/>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doughnutChart>
        <c:varyColors val="1"/>
        <c:ser>
          <c:idx val="0"/>
          <c:order val="0"/>
          <c:tx>
            <c:strRef>
              <c:f>Sheet1!$B$1</c:f>
              <c:strCache>
                <c:ptCount val="1"/>
                <c:pt idx="0">
                  <c:v>Sales</c:v>
                </c:pt>
              </c:strCache>
            </c:strRef>
          </c:tx>
          <c:spPr>
            <a:ln>
              <a:noFill/>
            </a:ln>
          </c:spPr>
          <c:dPt>
            <c:idx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800B-4441-91DF-74E10B125D2E}"/>
              </c:ext>
            </c:extLst>
          </c:dPt>
          <c:dPt>
            <c:idx val="1"/>
            <c:spPr>
              <a:solidFill>
                <a:schemeClr val="bg1">
                  <a:lumMod val="95000"/>
                </a:schemeClr>
              </a:solidFill>
              <a:ln w="19050">
                <a:noFill/>
              </a:ln>
              <a:effectLst/>
            </c:spPr>
            <c:extLst xmlns:c16r2="http://schemas.microsoft.com/office/drawing/2015/06/chart">
              <c:ext xmlns:c16="http://schemas.microsoft.com/office/drawing/2014/chart" uri="{C3380CC4-5D6E-409C-BE32-E72D297353CC}">
                <c16:uniqueId val="{00000002-800B-4441-91DF-74E10B125D2E}"/>
              </c:ext>
            </c:extLst>
          </c:dPt>
          <c:cat>
            <c:strRef>
              <c:f>Sheet1!$A$2:$A$3</c:f>
              <c:strCache>
                <c:ptCount val="2"/>
                <c:pt idx="0">
                  <c:v>1st Qtr</c:v>
                </c:pt>
                <c:pt idx="1">
                  <c:v>2nd Qtr</c:v>
                </c:pt>
              </c:strCache>
            </c:strRef>
          </c:cat>
          <c:val>
            <c:numRef>
              <c:f>Sheet1!$B$2:$B$3</c:f>
              <c:numCache>
                <c:formatCode>General</c:formatCode>
                <c:ptCount val="2"/>
                <c:pt idx="0">
                  <c:v>7</c:v>
                </c:pt>
                <c:pt idx="1">
                  <c:v>3</c:v>
                </c:pt>
              </c:numCache>
            </c:numRef>
          </c:val>
          <c:extLst xmlns:c16r2="http://schemas.microsoft.com/office/drawing/2015/06/chart">
            <c:ext xmlns:c16="http://schemas.microsoft.com/office/drawing/2014/chart" uri="{C3380CC4-5D6E-409C-BE32-E72D297353CC}">
              <c16:uniqueId val="{00000000-800B-4441-91DF-74E10B125D2E}"/>
            </c:ext>
          </c:extLst>
        </c:ser>
        <c:firstSliceAng val="0"/>
        <c:holeSize val="75"/>
      </c:doughnut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doughnutChart>
        <c:varyColors val="1"/>
        <c:ser>
          <c:idx val="0"/>
          <c:order val="0"/>
          <c:tx>
            <c:strRef>
              <c:f>Sheet1!$B$1</c:f>
              <c:strCache>
                <c:ptCount val="1"/>
                <c:pt idx="0">
                  <c:v>Sales</c:v>
                </c:pt>
              </c:strCache>
            </c:strRef>
          </c:tx>
          <c:spPr>
            <a:ln>
              <a:noFill/>
            </a:ln>
          </c:spPr>
          <c:dPt>
            <c:idx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800B-4441-91DF-74E10B125D2E}"/>
              </c:ext>
            </c:extLst>
          </c:dPt>
          <c:dPt>
            <c:idx val="1"/>
            <c:spPr>
              <a:noFill/>
              <a:ln w="19050">
                <a:noFill/>
              </a:ln>
              <a:effectLst/>
            </c:spPr>
            <c:extLst xmlns:c16r2="http://schemas.microsoft.com/office/drawing/2015/06/chart">
              <c:ext xmlns:c16="http://schemas.microsoft.com/office/drawing/2014/chart" uri="{C3380CC4-5D6E-409C-BE32-E72D297353CC}">
                <c16:uniqueId val="{00000003-4904-4A22-9907-9ACD7CA47F54}"/>
              </c:ext>
            </c:extLst>
          </c:dPt>
          <c:cat>
            <c:strRef>
              <c:f>Sheet1!$A$2:$A$3</c:f>
              <c:strCache>
                <c:ptCount val="2"/>
                <c:pt idx="0">
                  <c:v>1st Qtr</c:v>
                </c:pt>
                <c:pt idx="1">
                  <c:v>2nd Qtr</c:v>
                </c:pt>
              </c:strCache>
            </c:strRef>
          </c:cat>
          <c:val>
            <c:numRef>
              <c:f>Sheet1!$B$2:$B$3</c:f>
              <c:numCache>
                <c:formatCode>General</c:formatCode>
                <c:ptCount val="2"/>
                <c:pt idx="0">
                  <c:v>7</c:v>
                </c:pt>
                <c:pt idx="1">
                  <c:v>4</c:v>
                </c:pt>
              </c:numCache>
            </c:numRef>
          </c:val>
          <c:extLst xmlns:c16r2="http://schemas.microsoft.com/office/drawing/2015/06/chart">
            <c:ext xmlns:c16="http://schemas.microsoft.com/office/drawing/2014/chart" uri="{C3380CC4-5D6E-409C-BE32-E72D297353CC}">
              <c16:uniqueId val="{00000000-800B-4441-91DF-74E10B125D2E}"/>
            </c:ext>
          </c:extLst>
        </c:ser>
        <c:firstSliceAng val="0"/>
        <c:holeSize val="75"/>
      </c:doughnut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doughnutChart>
        <c:varyColors val="1"/>
        <c:ser>
          <c:idx val="0"/>
          <c:order val="0"/>
          <c:tx>
            <c:strRef>
              <c:f>Sheet1!$B$1</c:f>
              <c:strCache>
                <c:ptCount val="1"/>
                <c:pt idx="0">
                  <c:v>Sales</c:v>
                </c:pt>
              </c:strCache>
            </c:strRef>
          </c:tx>
          <c:spPr>
            <a:ln>
              <a:noFill/>
            </a:ln>
          </c:spPr>
          <c:dPt>
            <c:idx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800B-4441-91DF-74E10B125D2E}"/>
              </c:ext>
            </c:extLst>
          </c:dPt>
          <c:dPt>
            <c:idx val="1"/>
            <c:spPr>
              <a:noFill/>
              <a:ln w="19050">
                <a:noFill/>
              </a:ln>
              <a:effectLst/>
            </c:spPr>
            <c:extLst xmlns:c16r2="http://schemas.microsoft.com/office/drawing/2015/06/chart">
              <c:ext xmlns:c16="http://schemas.microsoft.com/office/drawing/2014/chart" uri="{C3380CC4-5D6E-409C-BE32-E72D297353CC}">
                <c16:uniqueId val="{00000003-4904-4A22-9907-9ACD7CA47F54}"/>
              </c:ext>
            </c:extLst>
          </c:dPt>
          <c:cat>
            <c:strRef>
              <c:f>Sheet1!$A$2:$A$3</c:f>
              <c:strCache>
                <c:ptCount val="2"/>
                <c:pt idx="0">
                  <c:v>1st Qtr</c:v>
                </c:pt>
                <c:pt idx="1">
                  <c:v>2nd Qtr</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0-800B-4441-91DF-74E10B125D2E}"/>
            </c:ext>
          </c:extLst>
        </c:ser>
        <c:firstSliceAng val="0"/>
        <c:holeSize val="75"/>
      </c:doughnut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GB"/>
  <c:chart>
    <c:title>
      <c:tx>
        <c:rich>
          <a:bodyPr/>
          <a:lstStyle/>
          <a:p>
            <a:pPr>
              <a:defRPr sz="1600"/>
            </a:pPr>
            <a:r>
              <a:rPr lang="en-US" sz="1600" dirty="0"/>
              <a:t>Exports of Chicken meat by World Region ('000s) (2021)</a:t>
            </a:r>
          </a:p>
        </c:rich>
      </c:tx>
      <c:layout/>
    </c:title>
    <c:plotArea>
      <c:layout/>
      <c:barChart>
        <c:barDir val="col"/>
        <c:grouping val="stacked"/>
        <c:ser>
          <c:idx val="0"/>
          <c:order val="0"/>
          <c:tx>
            <c:strRef>
              <c:f>Sheet1!$J$3</c:f>
              <c:strCache>
                <c:ptCount val="1"/>
                <c:pt idx="0">
                  <c:v>Quantity (tonnes)</c:v>
                </c:pt>
              </c:strCache>
            </c:strRef>
          </c:tx>
          <c:cat>
            <c:strRef>
              <c:f>Sheet1!$I$4:$I$9</c:f>
              <c:strCache>
                <c:ptCount val="6"/>
                <c:pt idx="0">
                  <c:v>World</c:v>
                </c:pt>
                <c:pt idx="1">
                  <c:v>Africa</c:v>
                </c:pt>
                <c:pt idx="2">
                  <c:v>Americas</c:v>
                </c:pt>
                <c:pt idx="3">
                  <c:v>Asia</c:v>
                </c:pt>
                <c:pt idx="4">
                  <c:v>Europe</c:v>
                </c:pt>
                <c:pt idx="5">
                  <c:v>Oceania</c:v>
                </c:pt>
              </c:strCache>
            </c:strRef>
          </c:cat>
          <c:val>
            <c:numRef>
              <c:f>Sheet1!$J$4:$J$9</c:f>
              <c:numCache>
                <c:formatCode>#,##0</c:formatCode>
                <c:ptCount val="6"/>
                <c:pt idx="0">
                  <c:v>14886588.65</c:v>
                </c:pt>
                <c:pt idx="1">
                  <c:v>61915.360000000001</c:v>
                </c:pt>
                <c:pt idx="2">
                  <c:v>8214914.96</c:v>
                </c:pt>
                <c:pt idx="3">
                  <c:v>1524522.59</c:v>
                </c:pt>
                <c:pt idx="4">
                  <c:v>5020078.3100000005</c:v>
                </c:pt>
                <c:pt idx="5">
                  <c:v>65157.440000000002</c:v>
                </c:pt>
              </c:numCache>
            </c:numRef>
          </c:val>
        </c:ser>
        <c:ser>
          <c:idx val="1"/>
          <c:order val="1"/>
          <c:tx>
            <c:strRef>
              <c:f>Sheet1!$K$3</c:f>
              <c:strCache>
                <c:ptCount val="1"/>
                <c:pt idx="0">
                  <c:v>Value USD ('ooo)</c:v>
                </c:pt>
              </c:strCache>
            </c:strRef>
          </c:tx>
          <c:cat>
            <c:strRef>
              <c:f>Sheet1!$I$4:$I$9</c:f>
              <c:strCache>
                <c:ptCount val="6"/>
                <c:pt idx="0">
                  <c:v>World</c:v>
                </c:pt>
                <c:pt idx="1">
                  <c:v>Africa</c:v>
                </c:pt>
                <c:pt idx="2">
                  <c:v>Americas</c:v>
                </c:pt>
                <c:pt idx="3">
                  <c:v>Asia</c:v>
                </c:pt>
                <c:pt idx="4">
                  <c:v>Europe</c:v>
                </c:pt>
                <c:pt idx="5">
                  <c:v>Oceania</c:v>
                </c:pt>
              </c:strCache>
            </c:strRef>
          </c:cat>
          <c:val>
            <c:numRef>
              <c:f>Sheet1!$K$4:$K$9</c:f>
              <c:numCache>
                <c:formatCode>#,##0</c:formatCode>
                <c:ptCount val="6"/>
                <c:pt idx="0">
                  <c:v>25213572</c:v>
                </c:pt>
                <c:pt idx="1">
                  <c:v>91096</c:v>
                </c:pt>
                <c:pt idx="2">
                  <c:v>11923540</c:v>
                </c:pt>
                <c:pt idx="3">
                  <c:v>2926455</c:v>
                </c:pt>
                <c:pt idx="4">
                  <c:v>10160026</c:v>
                </c:pt>
                <c:pt idx="5">
                  <c:v>112454</c:v>
                </c:pt>
              </c:numCache>
            </c:numRef>
          </c:val>
        </c:ser>
        <c:gapWidth val="95"/>
        <c:overlap val="100"/>
        <c:axId val="151847680"/>
        <c:axId val="151849600"/>
      </c:barChart>
      <c:catAx>
        <c:axId val="151847680"/>
        <c:scaling>
          <c:orientation val="minMax"/>
        </c:scaling>
        <c:axPos val="b"/>
        <c:title>
          <c:tx>
            <c:rich>
              <a:bodyPr/>
              <a:lstStyle/>
              <a:p>
                <a:pPr>
                  <a:defRPr/>
                </a:pPr>
                <a:r>
                  <a:rPr lang="en-US" dirty="0"/>
                  <a:t>World Region</a:t>
                </a:r>
              </a:p>
            </c:rich>
          </c:tx>
          <c:layout/>
        </c:title>
        <c:numFmt formatCode="General" sourceLinked="1"/>
        <c:majorTickMark val="none"/>
        <c:tickLblPos val="nextTo"/>
        <c:crossAx val="151849600"/>
        <c:crosses val="autoZero"/>
        <c:auto val="1"/>
        <c:lblAlgn val="ctr"/>
        <c:lblOffset val="100"/>
      </c:catAx>
      <c:valAx>
        <c:axId val="151849600"/>
        <c:scaling>
          <c:orientation val="minMax"/>
        </c:scaling>
        <c:axPos val="l"/>
        <c:title>
          <c:tx>
            <c:rich>
              <a:bodyPr rot="0" vert="wordArtVert"/>
              <a:lstStyle/>
              <a:p>
                <a:pPr>
                  <a:defRPr/>
                </a:pPr>
                <a:r>
                  <a:rPr lang="en-US" dirty="0"/>
                  <a:t>Quantity &amp; Value</a:t>
                </a:r>
              </a:p>
            </c:rich>
          </c:tx>
          <c:layout/>
        </c:title>
        <c:numFmt formatCode="#,##0" sourceLinked="1"/>
        <c:majorTickMark val="none"/>
        <c:tickLblPos val="nextTo"/>
        <c:crossAx val="151847680"/>
        <c:crosses val="autoZero"/>
        <c:crossBetween val="between"/>
      </c:valAx>
      <c:dTable>
        <c:showHorzBorder val="1"/>
        <c:showVertBorder val="1"/>
        <c:showOutline val="1"/>
        <c:showKeys val="1"/>
      </c:dTable>
    </c:plotArea>
    <c:plotVisOnly val="1"/>
    <c:dispBlanksAs val="gap"/>
  </c:chart>
  <c:txPr>
    <a:bodyPr/>
    <a:lstStyle/>
    <a:p>
      <a:pPr>
        <a:defRPr sz="900" b="1"/>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GB"/>
  <c:chart>
    <c:title>
      <c:tx>
        <c:rich>
          <a:bodyPr/>
          <a:lstStyle/>
          <a:p>
            <a:pPr>
              <a:defRPr sz="1600"/>
            </a:pPr>
            <a:r>
              <a:rPr lang="en-US" sz="1600" dirty="0"/>
              <a:t>Imports of Chicken meat by world region </a:t>
            </a:r>
            <a:r>
              <a:rPr lang="en-US" sz="1600" dirty="0" smtClean="0"/>
              <a:t>(‘000s)(2021</a:t>
            </a:r>
            <a:r>
              <a:rPr lang="en-US" sz="1600" dirty="0"/>
              <a:t>)</a:t>
            </a:r>
          </a:p>
        </c:rich>
      </c:tx>
      <c:layout/>
    </c:title>
    <c:plotArea>
      <c:layout/>
      <c:barChart>
        <c:barDir val="col"/>
        <c:grouping val="stacked"/>
        <c:ser>
          <c:idx val="0"/>
          <c:order val="0"/>
          <c:tx>
            <c:strRef>
              <c:f>Sheet1!$B$1</c:f>
              <c:strCache>
                <c:ptCount val="1"/>
                <c:pt idx="0">
                  <c:v>Quantity(Tonnes)</c:v>
                </c:pt>
              </c:strCache>
            </c:strRef>
          </c:tx>
          <c:cat>
            <c:strRef>
              <c:f>Sheet1!$A$2:$A$7</c:f>
              <c:strCache>
                <c:ptCount val="6"/>
                <c:pt idx="0">
                  <c:v>World</c:v>
                </c:pt>
                <c:pt idx="1">
                  <c:v>Africa</c:v>
                </c:pt>
                <c:pt idx="2">
                  <c:v>Americas</c:v>
                </c:pt>
                <c:pt idx="3">
                  <c:v>Asia</c:v>
                </c:pt>
                <c:pt idx="4">
                  <c:v>Europe</c:v>
                </c:pt>
                <c:pt idx="5">
                  <c:v>Oceania</c:v>
                </c:pt>
              </c:strCache>
            </c:strRef>
          </c:cat>
          <c:val>
            <c:numRef>
              <c:f>Sheet1!$B$2:$B$7</c:f>
              <c:numCache>
                <c:formatCode>#,##0</c:formatCode>
                <c:ptCount val="6"/>
                <c:pt idx="0">
                  <c:v>14477784.42</c:v>
                </c:pt>
                <c:pt idx="1">
                  <c:v>1900432.08</c:v>
                </c:pt>
                <c:pt idx="2">
                  <c:v>2393901</c:v>
                </c:pt>
                <c:pt idx="3">
                  <c:v>6593107.75</c:v>
                </c:pt>
                <c:pt idx="4">
                  <c:v>3487304.67</c:v>
                </c:pt>
                <c:pt idx="5">
                  <c:v>103038.90999999999</c:v>
                </c:pt>
              </c:numCache>
            </c:numRef>
          </c:val>
        </c:ser>
        <c:ser>
          <c:idx val="1"/>
          <c:order val="1"/>
          <c:tx>
            <c:strRef>
              <c:f>Sheet1!$C$1</c:f>
              <c:strCache>
                <c:ptCount val="1"/>
                <c:pt idx="0">
                  <c:v>Va;ue USD ('000)</c:v>
                </c:pt>
              </c:strCache>
            </c:strRef>
          </c:tx>
          <c:cat>
            <c:strRef>
              <c:f>Sheet1!$A$2:$A$7</c:f>
              <c:strCache>
                <c:ptCount val="6"/>
                <c:pt idx="0">
                  <c:v>World</c:v>
                </c:pt>
                <c:pt idx="1">
                  <c:v>Africa</c:v>
                </c:pt>
                <c:pt idx="2">
                  <c:v>Americas</c:v>
                </c:pt>
                <c:pt idx="3">
                  <c:v>Asia</c:v>
                </c:pt>
                <c:pt idx="4">
                  <c:v>Europe</c:v>
                </c:pt>
                <c:pt idx="5">
                  <c:v>Oceania</c:v>
                </c:pt>
              </c:strCache>
            </c:strRef>
          </c:cat>
          <c:val>
            <c:numRef>
              <c:f>Sheet1!$C$2:$C$7</c:f>
              <c:numCache>
                <c:formatCode>#,##0</c:formatCode>
                <c:ptCount val="6"/>
                <c:pt idx="0">
                  <c:v>25032187</c:v>
                </c:pt>
                <c:pt idx="1">
                  <c:v>2125503</c:v>
                </c:pt>
                <c:pt idx="2">
                  <c:v>3230369</c:v>
                </c:pt>
                <c:pt idx="3">
                  <c:v>11498820</c:v>
                </c:pt>
                <c:pt idx="4">
                  <c:v>8015968</c:v>
                </c:pt>
                <c:pt idx="5">
                  <c:v>161527</c:v>
                </c:pt>
              </c:numCache>
            </c:numRef>
          </c:val>
        </c:ser>
        <c:gapWidth val="95"/>
        <c:overlap val="100"/>
        <c:axId val="151880064"/>
        <c:axId val="151881984"/>
      </c:barChart>
      <c:catAx>
        <c:axId val="151880064"/>
        <c:scaling>
          <c:orientation val="minMax"/>
        </c:scaling>
        <c:axPos val="b"/>
        <c:title>
          <c:tx>
            <c:rich>
              <a:bodyPr/>
              <a:lstStyle/>
              <a:p>
                <a:pPr>
                  <a:defRPr/>
                </a:pPr>
                <a:r>
                  <a:rPr lang="en-US" dirty="0"/>
                  <a:t>World Region</a:t>
                </a:r>
              </a:p>
            </c:rich>
          </c:tx>
          <c:layout/>
        </c:title>
        <c:majorTickMark val="none"/>
        <c:tickLblPos val="nextTo"/>
        <c:crossAx val="151881984"/>
        <c:crosses val="autoZero"/>
        <c:auto val="1"/>
        <c:lblAlgn val="ctr"/>
        <c:lblOffset val="100"/>
      </c:catAx>
      <c:valAx>
        <c:axId val="151881984"/>
        <c:scaling>
          <c:orientation val="minMax"/>
        </c:scaling>
        <c:axPos val="l"/>
        <c:title>
          <c:tx>
            <c:rich>
              <a:bodyPr/>
              <a:lstStyle/>
              <a:p>
                <a:pPr>
                  <a:defRPr/>
                </a:pPr>
                <a:r>
                  <a:rPr lang="en-US" dirty="0"/>
                  <a:t>Quantity &amp; Value ('000)</a:t>
                </a:r>
              </a:p>
            </c:rich>
          </c:tx>
          <c:layout/>
        </c:title>
        <c:numFmt formatCode="#,##0" sourceLinked="1"/>
        <c:majorTickMark val="none"/>
        <c:tickLblPos val="nextTo"/>
        <c:crossAx val="151880064"/>
        <c:crosses val="autoZero"/>
        <c:crossBetween val="between"/>
      </c:valAx>
      <c:dTable>
        <c:showHorzBorder val="1"/>
        <c:showVertBorder val="1"/>
        <c:showOutline val="1"/>
        <c:showKeys val="1"/>
        <c:txPr>
          <a:bodyPr/>
          <a:lstStyle/>
          <a:p>
            <a:pPr rtl="0">
              <a:defRPr b="1"/>
            </a:pPr>
            <a:endParaRPr lang="en-US"/>
          </a:p>
        </c:txPr>
      </c:dTable>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2BB2D0-CF58-4B74-A62F-35F9604DF5CF}" type="doc">
      <dgm:prSet loTypeId="urn:microsoft.com/office/officeart/2005/8/layout/cycle7" loCatId="cycle" qsTypeId="urn:microsoft.com/office/officeart/2005/8/quickstyle/simple1" qsCatId="simple" csTypeId="urn:microsoft.com/office/officeart/2005/8/colors/colorful1" csCatId="colorful" phldr="1"/>
      <dgm:spPr/>
      <dgm:t>
        <a:bodyPr/>
        <a:lstStyle/>
        <a:p>
          <a:endParaRPr lang="en-GB"/>
        </a:p>
      </dgm:t>
    </dgm:pt>
    <dgm:pt modelId="{BF494377-D14F-46B3-AB6D-D68B0FEF3C42}">
      <dgm:prSet phldrT="[Text]"/>
      <dgm:spPr/>
      <dgm:t>
        <a:bodyPr/>
        <a:lstStyle/>
        <a:p>
          <a:r>
            <a:rPr lang="en-GB" dirty="0" smtClean="0"/>
            <a:t>Product oriented</a:t>
          </a:r>
          <a:endParaRPr lang="en-GB" dirty="0"/>
        </a:p>
      </dgm:t>
    </dgm:pt>
    <dgm:pt modelId="{48E4C98C-87C3-4F75-8DFE-8D7A80C9C151}" type="parTrans" cxnId="{87DEFCD9-00ED-4A43-836B-60AF476245B3}">
      <dgm:prSet/>
      <dgm:spPr/>
      <dgm:t>
        <a:bodyPr/>
        <a:lstStyle/>
        <a:p>
          <a:endParaRPr lang="en-GB"/>
        </a:p>
      </dgm:t>
    </dgm:pt>
    <dgm:pt modelId="{EE956E9E-3098-4F23-B8CF-482D5C7755C7}" type="sibTrans" cxnId="{87DEFCD9-00ED-4A43-836B-60AF476245B3}">
      <dgm:prSet/>
      <dgm:spPr/>
      <dgm:t>
        <a:bodyPr/>
        <a:lstStyle/>
        <a:p>
          <a:endParaRPr lang="en-GB" dirty="0"/>
        </a:p>
      </dgm:t>
    </dgm:pt>
    <dgm:pt modelId="{320A3FDD-FF77-47D2-B3A7-8400F95E703C}">
      <dgm:prSet phldrT="[Text]"/>
      <dgm:spPr/>
      <dgm:t>
        <a:bodyPr/>
        <a:lstStyle/>
        <a:p>
          <a:r>
            <a:rPr lang="en-GB" dirty="0" smtClean="0"/>
            <a:t>Market oriented</a:t>
          </a:r>
          <a:endParaRPr lang="en-GB" dirty="0"/>
        </a:p>
      </dgm:t>
    </dgm:pt>
    <dgm:pt modelId="{5756862B-1EAA-4C87-9BA2-E39EBDF8868B}" type="parTrans" cxnId="{DE48DD5E-27D5-4B97-A5FB-5DBE8831F2F9}">
      <dgm:prSet/>
      <dgm:spPr/>
      <dgm:t>
        <a:bodyPr/>
        <a:lstStyle/>
        <a:p>
          <a:endParaRPr lang="en-GB"/>
        </a:p>
      </dgm:t>
    </dgm:pt>
    <dgm:pt modelId="{E5007A44-28C3-4D46-A8FD-61A549EC64A5}" type="sibTrans" cxnId="{DE48DD5E-27D5-4B97-A5FB-5DBE8831F2F9}">
      <dgm:prSet/>
      <dgm:spPr/>
      <dgm:t>
        <a:bodyPr/>
        <a:lstStyle/>
        <a:p>
          <a:endParaRPr lang="en-GB" dirty="0"/>
        </a:p>
      </dgm:t>
    </dgm:pt>
    <dgm:pt modelId="{485762C6-DE5F-445E-898F-3D96DE071A0C}">
      <dgm:prSet phldrT="[Text]"/>
      <dgm:spPr/>
      <dgm:t>
        <a:bodyPr/>
        <a:lstStyle/>
        <a:p>
          <a:r>
            <a:rPr lang="en-GB" dirty="0" smtClean="0"/>
            <a:t>Process oriented</a:t>
          </a:r>
          <a:endParaRPr lang="en-GB" dirty="0"/>
        </a:p>
      </dgm:t>
    </dgm:pt>
    <dgm:pt modelId="{21D3B2FC-CA64-49F4-99DC-9DCD2351CE3F}" type="parTrans" cxnId="{9535742C-7B72-4BDE-A2B6-FDC8729CFFD1}">
      <dgm:prSet/>
      <dgm:spPr/>
      <dgm:t>
        <a:bodyPr/>
        <a:lstStyle/>
        <a:p>
          <a:endParaRPr lang="en-GB"/>
        </a:p>
      </dgm:t>
    </dgm:pt>
    <dgm:pt modelId="{A4BE86CA-DC24-49BE-B785-91066C6DF7DB}" type="sibTrans" cxnId="{9535742C-7B72-4BDE-A2B6-FDC8729CFFD1}">
      <dgm:prSet/>
      <dgm:spPr/>
      <dgm:t>
        <a:bodyPr/>
        <a:lstStyle/>
        <a:p>
          <a:endParaRPr lang="en-GB" dirty="0"/>
        </a:p>
      </dgm:t>
    </dgm:pt>
    <dgm:pt modelId="{7139B1CC-228A-4CE8-A830-85A42A99BDF8}" type="pres">
      <dgm:prSet presAssocID="{F12BB2D0-CF58-4B74-A62F-35F9604DF5CF}" presName="Name0" presStyleCnt="0">
        <dgm:presLayoutVars>
          <dgm:dir/>
          <dgm:resizeHandles val="exact"/>
        </dgm:presLayoutVars>
      </dgm:prSet>
      <dgm:spPr/>
      <dgm:t>
        <a:bodyPr/>
        <a:lstStyle/>
        <a:p>
          <a:endParaRPr lang="en-GB"/>
        </a:p>
      </dgm:t>
    </dgm:pt>
    <dgm:pt modelId="{2A62D754-C691-47A4-A1C7-C58F330F78DB}" type="pres">
      <dgm:prSet presAssocID="{BF494377-D14F-46B3-AB6D-D68B0FEF3C42}" presName="node" presStyleLbl="node1" presStyleIdx="0" presStyleCnt="3" custScaleX="108259">
        <dgm:presLayoutVars>
          <dgm:bulletEnabled val="1"/>
        </dgm:presLayoutVars>
      </dgm:prSet>
      <dgm:spPr>
        <a:prstGeom prst="ellipse">
          <a:avLst/>
        </a:prstGeom>
      </dgm:spPr>
      <dgm:t>
        <a:bodyPr/>
        <a:lstStyle/>
        <a:p>
          <a:endParaRPr lang="en-GB"/>
        </a:p>
      </dgm:t>
    </dgm:pt>
    <dgm:pt modelId="{F1AECBF1-8022-47C4-BB42-7BB72B26FCC9}" type="pres">
      <dgm:prSet presAssocID="{EE956E9E-3098-4F23-B8CF-482D5C7755C7}" presName="sibTrans" presStyleLbl="sibTrans2D1" presStyleIdx="0" presStyleCnt="3" custScaleX="137142"/>
      <dgm:spPr/>
      <dgm:t>
        <a:bodyPr/>
        <a:lstStyle/>
        <a:p>
          <a:endParaRPr lang="en-GB"/>
        </a:p>
      </dgm:t>
    </dgm:pt>
    <dgm:pt modelId="{84E7C609-5BCF-40D4-A888-67D2E7417C8C}" type="pres">
      <dgm:prSet presAssocID="{EE956E9E-3098-4F23-B8CF-482D5C7755C7}" presName="connectorText" presStyleLbl="sibTrans2D1" presStyleIdx="0" presStyleCnt="3"/>
      <dgm:spPr/>
      <dgm:t>
        <a:bodyPr/>
        <a:lstStyle/>
        <a:p>
          <a:endParaRPr lang="en-GB"/>
        </a:p>
      </dgm:t>
    </dgm:pt>
    <dgm:pt modelId="{283C9A47-D2CA-4103-B32A-B62B57E10E0A}" type="pres">
      <dgm:prSet presAssocID="{320A3FDD-FF77-47D2-B3A7-8400F95E703C}" presName="node" presStyleLbl="node1" presStyleIdx="1" presStyleCnt="3" custRadScaleRad="115932" custRadScaleInc="-7201">
        <dgm:presLayoutVars>
          <dgm:bulletEnabled val="1"/>
        </dgm:presLayoutVars>
      </dgm:prSet>
      <dgm:spPr>
        <a:prstGeom prst="ellipse">
          <a:avLst/>
        </a:prstGeom>
      </dgm:spPr>
      <dgm:t>
        <a:bodyPr/>
        <a:lstStyle/>
        <a:p>
          <a:endParaRPr lang="en-GB"/>
        </a:p>
      </dgm:t>
    </dgm:pt>
    <dgm:pt modelId="{AC4335E0-CA13-490F-92C3-E2D645429B2A}" type="pres">
      <dgm:prSet presAssocID="{E5007A44-28C3-4D46-A8FD-61A549EC64A5}" presName="sibTrans" presStyleLbl="sibTrans2D1" presStyleIdx="1" presStyleCnt="3" custScaleX="137142"/>
      <dgm:spPr/>
      <dgm:t>
        <a:bodyPr/>
        <a:lstStyle/>
        <a:p>
          <a:endParaRPr lang="en-GB"/>
        </a:p>
      </dgm:t>
    </dgm:pt>
    <dgm:pt modelId="{34AFB93C-56CC-46C1-861B-56EF1270E126}" type="pres">
      <dgm:prSet presAssocID="{E5007A44-28C3-4D46-A8FD-61A549EC64A5}" presName="connectorText" presStyleLbl="sibTrans2D1" presStyleIdx="1" presStyleCnt="3"/>
      <dgm:spPr/>
      <dgm:t>
        <a:bodyPr/>
        <a:lstStyle/>
        <a:p>
          <a:endParaRPr lang="en-GB"/>
        </a:p>
      </dgm:t>
    </dgm:pt>
    <dgm:pt modelId="{FC766B66-BFA1-4790-98E3-B85DB781D67B}" type="pres">
      <dgm:prSet presAssocID="{485762C6-DE5F-445E-898F-3D96DE071A0C}" presName="node" presStyleLbl="node1" presStyleIdx="2" presStyleCnt="3" custRadScaleRad="117010" custRadScaleInc="10376">
        <dgm:presLayoutVars>
          <dgm:bulletEnabled val="1"/>
        </dgm:presLayoutVars>
      </dgm:prSet>
      <dgm:spPr>
        <a:prstGeom prst="ellipse">
          <a:avLst/>
        </a:prstGeom>
      </dgm:spPr>
      <dgm:t>
        <a:bodyPr/>
        <a:lstStyle/>
        <a:p>
          <a:endParaRPr lang="en-GB"/>
        </a:p>
      </dgm:t>
    </dgm:pt>
    <dgm:pt modelId="{F09127AE-59DB-441D-AA0E-B4D8DB47215E}" type="pres">
      <dgm:prSet presAssocID="{A4BE86CA-DC24-49BE-B785-91066C6DF7DB}" presName="sibTrans" presStyleLbl="sibTrans2D1" presStyleIdx="2" presStyleCnt="3" custScaleX="137142"/>
      <dgm:spPr/>
      <dgm:t>
        <a:bodyPr/>
        <a:lstStyle/>
        <a:p>
          <a:endParaRPr lang="en-GB"/>
        </a:p>
      </dgm:t>
    </dgm:pt>
    <dgm:pt modelId="{9358C856-0F91-447A-B1F2-AA1D9E79A0BB}" type="pres">
      <dgm:prSet presAssocID="{A4BE86CA-DC24-49BE-B785-91066C6DF7DB}" presName="connectorText" presStyleLbl="sibTrans2D1" presStyleIdx="2" presStyleCnt="3"/>
      <dgm:spPr/>
      <dgm:t>
        <a:bodyPr/>
        <a:lstStyle/>
        <a:p>
          <a:endParaRPr lang="en-GB"/>
        </a:p>
      </dgm:t>
    </dgm:pt>
  </dgm:ptLst>
  <dgm:cxnLst>
    <dgm:cxn modelId="{98D786CE-4B0B-4AB8-82B2-D797E91D85A2}" type="presOf" srcId="{F12BB2D0-CF58-4B74-A62F-35F9604DF5CF}" destId="{7139B1CC-228A-4CE8-A830-85A42A99BDF8}" srcOrd="0" destOrd="0" presId="urn:microsoft.com/office/officeart/2005/8/layout/cycle7"/>
    <dgm:cxn modelId="{810AAA84-385A-4AC7-8564-95DAC070554E}" type="presOf" srcId="{A4BE86CA-DC24-49BE-B785-91066C6DF7DB}" destId="{F09127AE-59DB-441D-AA0E-B4D8DB47215E}" srcOrd="0" destOrd="0" presId="urn:microsoft.com/office/officeart/2005/8/layout/cycle7"/>
    <dgm:cxn modelId="{EF51D6A4-9ED6-400A-A941-A37041A94D6D}" type="presOf" srcId="{E5007A44-28C3-4D46-A8FD-61A549EC64A5}" destId="{34AFB93C-56CC-46C1-861B-56EF1270E126}" srcOrd="1" destOrd="0" presId="urn:microsoft.com/office/officeart/2005/8/layout/cycle7"/>
    <dgm:cxn modelId="{9115988C-CE1B-485A-B754-C3C7C5256309}" type="presOf" srcId="{A4BE86CA-DC24-49BE-B785-91066C6DF7DB}" destId="{9358C856-0F91-447A-B1F2-AA1D9E79A0BB}" srcOrd="1" destOrd="0" presId="urn:microsoft.com/office/officeart/2005/8/layout/cycle7"/>
    <dgm:cxn modelId="{84F5BF11-94C0-47D0-9A29-1DD9F12F70B6}" type="presOf" srcId="{BF494377-D14F-46B3-AB6D-D68B0FEF3C42}" destId="{2A62D754-C691-47A4-A1C7-C58F330F78DB}" srcOrd="0" destOrd="0" presId="urn:microsoft.com/office/officeart/2005/8/layout/cycle7"/>
    <dgm:cxn modelId="{31F57C17-F04B-43B9-BC5D-E0F7741C7D9B}" type="presOf" srcId="{485762C6-DE5F-445E-898F-3D96DE071A0C}" destId="{FC766B66-BFA1-4790-98E3-B85DB781D67B}" srcOrd="0" destOrd="0" presId="urn:microsoft.com/office/officeart/2005/8/layout/cycle7"/>
    <dgm:cxn modelId="{3ABB18EC-109E-4158-BBC3-978DA0253542}" type="presOf" srcId="{EE956E9E-3098-4F23-B8CF-482D5C7755C7}" destId="{84E7C609-5BCF-40D4-A888-67D2E7417C8C}" srcOrd="1" destOrd="0" presId="urn:microsoft.com/office/officeart/2005/8/layout/cycle7"/>
    <dgm:cxn modelId="{87DEFCD9-00ED-4A43-836B-60AF476245B3}" srcId="{F12BB2D0-CF58-4B74-A62F-35F9604DF5CF}" destId="{BF494377-D14F-46B3-AB6D-D68B0FEF3C42}" srcOrd="0" destOrd="0" parTransId="{48E4C98C-87C3-4F75-8DFE-8D7A80C9C151}" sibTransId="{EE956E9E-3098-4F23-B8CF-482D5C7755C7}"/>
    <dgm:cxn modelId="{DE48DD5E-27D5-4B97-A5FB-5DBE8831F2F9}" srcId="{F12BB2D0-CF58-4B74-A62F-35F9604DF5CF}" destId="{320A3FDD-FF77-47D2-B3A7-8400F95E703C}" srcOrd="1" destOrd="0" parTransId="{5756862B-1EAA-4C87-9BA2-E39EBDF8868B}" sibTransId="{E5007A44-28C3-4D46-A8FD-61A549EC64A5}"/>
    <dgm:cxn modelId="{9535742C-7B72-4BDE-A2B6-FDC8729CFFD1}" srcId="{F12BB2D0-CF58-4B74-A62F-35F9604DF5CF}" destId="{485762C6-DE5F-445E-898F-3D96DE071A0C}" srcOrd="2" destOrd="0" parTransId="{21D3B2FC-CA64-49F4-99DC-9DCD2351CE3F}" sibTransId="{A4BE86CA-DC24-49BE-B785-91066C6DF7DB}"/>
    <dgm:cxn modelId="{6E6594CA-4DC6-4C29-B2C6-455B61ABDE1E}" type="presOf" srcId="{EE956E9E-3098-4F23-B8CF-482D5C7755C7}" destId="{F1AECBF1-8022-47C4-BB42-7BB72B26FCC9}" srcOrd="0" destOrd="0" presId="urn:microsoft.com/office/officeart/2005/8/layout/cycle7"/>
    <dgm:cxn modelId="{A1CEFC1E-9288-4C7B-A85E-227490B4582D}" type="presOf" srcId="{E5007A44-28C3-4D46-A8FD-61A549EC64A5}" destId="{AC4335E0-CA13-490F-92C3-E2D645429B2A}" srcOrd="0" destOrd="0" presId="urn:microsoft.com/office/officeart/2005/8/layout/cycle7"/>
    <dgm:cxn modelId="{E2D45764-B5D7-4E98-BE7C-F9E64DBE44B5}" type="presOf" srcId="{320A3FDD-FF77-47D2-B3A7-8400F95E703C}" destId="{283C9A47-D2CA-4103-B32A-B62B57E10E0A}" srcOrd="0" destOrd="0" presId="urn:microsoft.com/office/officeart/2005/8/layout/cycle7"/>
    <dgm:cxn modelId="{90D1586C-CF80-459F-8281-4E63837CE52F}" type="presParOf" srcId="{7139B1CC-228A-4CE8-A830-85A42A99BDF8}" destId="{2A62D754-C691-47A4-A1C7-C58F330F78DB}" srcOrd="0" destOrd="0" presId="urn:microsoft.com/office/officeart/2005/8/layout/cycle7"/>
    <dgm:cxn modelId="{695BD3D0-C431-409E-B134-1370E92F1B44}" type="presParOf" srcId="{7139B1CC-228A-4CE8-A830-85A42A99BDF8}" destId="{F1AECBF1-8022-47C4-BB42-7BB72B26FCC9}" srcOrd="1" destOrd="0" presId="urn:microsoft.com/office/officeart/2005/8/layout/cycle7"/>
    <dgm:cxn modelId="{6F832988-74F3-4955-B131-87F04EE3A0BE}" type="presParOf" srcId="{F1AECBF1-8022-47C4-BB42-7BB72B26FCC9}" destId="{84E7C609-5BCF-40D4-A888-67D2E7417C8C}" srcOrd="0" destOrd="0" presId="urn:microsoft.com/office/officeart/2005/8/layout/cycle7"/>
    <dgm:cxn modelId="{48B8BD1A-3EA7-437E-B55C-92502262F822}" type="presParOf" srcId="{7139B1CC-228A-4CE8-A830-85A42A99BDF8}" destId="{283C9A47-D2CA-4103-B32A-B62B57E10E0A}" srcOrd="2" destOrd="0" presId="urn:microsoft.com/office/officeart/2005/8/layout/cycle7"/>
    <dgm:cxn modelId="{1DCDEDD7-A336-4D06-BA33-825D93BD9D88}" type="presParOf" srcId="{7139B1CC-228A-4CE8-A830-85A42A99BDF8}" destId="{AC4335E0-CA13-490F-92C3-E2D645429B2A}" srcOrd="3" destOrd="0" presId="urn:microsoft.com/office/officeart/2005/8/layout/cycle7"/>
    <dgm:cxn modelId="{57FA633F-9B6C-4242-B460-0534A98F5E0B}" type="presParOf" srcId="{AC4335E0-CA13-490F-92C3-E2D645429B2A}" destId="{34AFB93C-56CC-46C1-861B-56EF1270E126}" srcOrd="0" destOrd="0" presId="urn:microsoft.com/office/officeart/2005/8/layout/cycle7"/>
    <dgm:cxn modelId="{36D11FB5-E2CA-4F98-869B-476F67B7C231}" type="presParOf" srcId="{7139B1CC-228A-4CE8-A830-85A42A99BDF8}" destId="{FC766B66-BFA1-4790-98E3-B85DB781D67B}" srcOrd="4" destOrd="0" presId="urn:microsoft.com/office/officeart/2005/8/layout/cycle7"/>
    <dgm:cxn modelId="{AA17966E-90D0-4A9E-B832-1A31654739EF}" type="presParOf" srcId="{7139B1CC-228A-4CE8-A830-85A42A99BDF8}" destId="{F09127AE-59DB-441D-AA0E-B4D8DB47215E}" srcOrd="5" destOrd="0" presId="urn:microsoft.com/office/officeart/2005/8/layout/cycle7"/>
    <dgm:cxn modelId="{7F807F97-661C-468D-8F84-81832FDAF2A0}" type="presParOf" srcId="{F09127AE-59DB-441D-AA0E-B4D8DB47215E}" destId="{9358C856-0F91-447A-B1F2-AA1D9E79A0BB}"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77DDE8FC-339A-4A01-8194-BBED78F03116}" type="datetimeFigureOut">
              <a:rPr lang="en-GB" smtClean="0"/>
              <a:pPr/>
              <a:t>29/03/2023</a:t>
            </a:fld>
            <a:endParaRPr lang="en-GB" dirty="0"/>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D2249DB9-9C5E-40DA-B48A-CEDC46088DA5}"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N" dirty="0" smtClean="0"/>
          </a:p>
        </p:txBody>
      </p:sp>
      <p:sp>
        <p:nvSpPr>
          <p:cNvPr id="143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1217613" fontAlgn="base">
              <a:spcBef>
                <a:spcPct val="0"/>
              </a:spcBef>
              <a:spcAft>
                <a:spcPct val="0"/>
              </a:spcAft>
              <a:defRPr/>
            </a:pPr>
            <a:fld id="{1574A16D-EA6C-4080-A29E-4FD71A2500B1}" type="slidenum">
              <a:rPr lang="en-US" smtClean="0"/>
              <a:pPr defTabSz="1217613" fontAlgn="base">
                <a:spcBef>
                  <a:spcPct val="0"/>
                </a:spcBef>
                <a:spcAft>
                  <a:spcPct val="0"/>
                </a:spcAft>
                <a:defRPr/>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We frequently to talk about </a:t>
            </a:r>
          </a:p>
          <a:p>
            <a:r>
              <a:rPr lang="en-GB" sz="1200" kern="1200" dirty="0" smtClean="0">
                <a:solidFill>
                  <a:schemeClr val="tx1"/>
                </a:solidFill>
                <a:latin typeface="+mn-lt"/>
                <a:ea typeface="+mn-ea"/>
                <a:cs typeface="+mn-cs"/>
              </a:rPr>
              <a:t>Value addition</a:t>
            </a:r>
          </a:p>
          <a:p>
            <a:r>
              <a:rPr lang="en-GB" sz="1200" kern="1200" dirty="0" smtClean="0">
                <a:solidFill>
                  <a:schemeClr val="tx1"/>
                </a:solidFill>
                <a:latin typeface="+mn-lt"/>
                <a:ea typeface="+mn-ea"/>
                <a:cs typeface="+mn-cs"/>
              </a:rPr>
              <a:t>Costs of production</a:t>
            </a:r>
          </a:p>
          <a:p>
            <a:r>
              <a:rPr lang="en-GB" sz="1200" kern="1200" dirty="0" smtClean="0">
                <a:solidFill>
                  <a:schemeClr val="tx1"/>
                </a:solidFill>
                <a:latin typeface="+mn-lt"/>
                <a:ea typeface="+mn-ea"/>
                <a:cs typeface="+mn-cs"/>
              </a:rPr>
              <a:t>Price/trade unfairness</a:t>
            </a:r>
            <a:endParaRPr lang="en-GB" dirty="0"/>
          </a:p>
        </p:txBody>
      </p:sp>
      <p:sp>
        <p:nvSpPr>
          <p:cNvPr id="4" name="Slide Number Placeholder 3"/>
          <p:cNvSpPr>
            <a:spLocks noGrp="1"/>
          </p:cNvSpPr>
          <p:nvPr>
            <p:ph type="sldNum" sz="quarter" idx="10"/>
          </p:nvPr>
        </p:nvSpPr>
        <p:spPr/>
        <p:txBody>
          <a:bodyPr/>
          <a:lstStyle/>
          <a:p>
            <a:fld id="{D2249DB9-9C5E-40DA-B48A-CEDC46088DA5}" type="slidenum">
              <a:rPr lang="en-GB" smtClean="0"/>
              <a:pPr/>
              <a:t>3</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Google Shape;318;gc7f2e2ca1a_0_379:notes"/>
          <p:cNvSpPr>
            <a:spLocks noGrp="1" noRot="1" noChangeAspect="1" noTextEdit="1"/>
          </p:cNvSpPr>
          <p:nvPr>
            <p:ph type="sldImg" idx="2"/>
          </p:nvPr>
        </p:nvSpPr>
        <p:spPr bwMode="auto">
          <a:xfrm>
            <a:off x="2286000" y="514350"/>
            <a:ext cx="4572000" cy="257175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16387" name="Google Shape;319;gc7f2e2ca1a_0_379:notes"/>
          <p:cNvSpPr>
            <a:spLocks noGrp="1"/>
          </p:cNvSpPr>
          <p:nvPr>
            <p:ph type="body" idx="1"/>
          </p:nvPr>
        </p:nvSpPr>
        <p:spPr bwMode="auto">
          <a:noFill/>
        </p:spPr>
        <p:txBody>
          <a:bodyPr wrap="square" lIns="91425" tIns="91425" rIns="91425" bIns="91425"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68291B-6056-49A6-98BE-852DFD0DAEBA}" type="slidenum">
              <a:rPr lang="en-US" smtClean="0">
                <a:latin typeface="Arial" charset="0"/>
                <a:cs typeface="Arial" charset="0"/>
              </a:rPr>
              <a:pPr/>
              <a:t>5</a:t>
            </a:fld>
            <a:endParaRPr lang="en-US" dirty="0"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B6DEBF0-3135-4B79-BD65-49996186DBA7}" type="slidenum">
              <a:rPr lang="en-US" smtClean="0">
                <a:latin typeface="Arial" charset="0"/>
                <a:cs typeface="Arial" charset="0"/>
              </a:rPr>
              <a:pPr/>
              <a:t>6</a:t>
            </a:fld>
            <a:endParaRPr lang="en-US" dirty="0"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pPr>
              <a:buNone/>
            </a:pPr>
            <a:endParaRPr lang="en-GB" sz="1200" dirty="0" smtClean="0"/>
          </a:p>
          <a:p>
            <a:r>
              <a:rPr lang="en-GB" sz="1200" dirty="0" smtClean="0"/>
              <a:t>Dairy farmers have a weak and vulnerable socioeconomic position in the dairy market with limited and slow ability to adjust. </a:t>
            </a:r>
            <a:br>
              <a:rPr lang="en-GB" sz="1200" dirty="0" smtClean="0"/>
            </a:br>
            <a:endParaRPr lang="en-GB" sz="1200" dirty="0" smtClean="0"/>
          </a:p>
          <a:p>
            <a:r>
              <a:rPr lang="en-GB" sz="1200" dirty="0" smtClean="0"/>
              <a:t>They improve their value chain position by forming cooperatives that often have different and varied functions.  </a:t>
            </a:r>
            <a:br>
              <a:rPr lang="en-GB" sz="1200" dirty="0" smtClean="0"/>
            </a:br>
            <a:endParaRPr lang="en-GB" sz="1200" dirty="0" smtClean="0"/>
          </a:p>
          <a:p>
            <a:r>
              <a:rPr lang="en-GB" sz="1200" dirty="0" smtClean="0"/>
              <a:t>Africa is a rather small global player in milk production. African countries are pursuing extensive growth strategies, which are increasingly facing natural resource constraints and competitive disadvantages compared to the leading dairy exporter regions </a:t>
            </a:r>
            <a:br>
              <a:rPr lang="en-GB" sz="1200" dirty="0" smtClean="0"/>
            </a:br>
            <a:endParaRPr lang="en-GB" sz="1200" dirty="0" smtClean="0"/>
          </a:p>
          <a:p>
            <a:r>
              <a:rPr lang="en-GB" sz="1200" dirty="0" smtClean="0"/>
              <a:t>More than 50% of the global milk volume is produced in Southeast Asia, the EU, and the U.S. </a:t>
            </a:r>
          </a:p>
          <a:p>
            <a:endParaRPr lang="en-GB" sz="1200" dirty="0" smtClean="0"/>
          </a:p>
          <a:p>
            <a:pPr>
              <a:buNone/>
            </a:pPr>
            <a:r>
              <a:rPr lang="en-GB" sz="1050" dirty="0" smtClean="0"/>
              <a:t>Data Source: FAOSTAT, 2015</a:t>
            </a:r>
          </a:p>
          <a:p>
            <a:endParaRPr lang="en-GB" dirty="0"/>
          </a:p>
        </p:txBody>
      </p:sp>
      <p:sp>
        <p:nvSpPr>
          <p:cNvPr id="4" name="Slide Number Placeholder 3"/>
          <p:cNvSpPr>
            <a:spLocks noGrp="1"/>
          </p:cNvSpPr>
          <p:nvPr>
            <p:ph type="sldNum" sz="quarter" idx="10"/>
          </p:nvPr>
        </p:nvSpPr>
        <p:spPr/>
        <p:txBody>
          <a:bodyPr/>
          <a:lstStyle/>
          <a:p>
            <a:fld id="{D2249DB9-9C5E-40DA-B48A-CEDC46088DA5}" type="slidenum">
              <a:rPr lang="en-GB" smtClean="0"/>
              <a:pPr/>
              <a:t>14</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fontScale="77500" lnSpcReduction="20000"/>
          </a:bodyPr>
          <a:lstStyle/>
          <a:p>
            <a:pPr lvl="2">
              <a:buNone/>
            </a:pPr>
            <a:endParaRPr lang="en-GB" dirty="0"/>
          </a:p>
        </p:txBody>
      </p:sp>
      <p:sp>
        <p:nvSpPr>
          <p:cNvPr id="4" name="Slide Number Placeholder 3"/>
          <p:cNvSpPr>
            <a:spLocks noGrp="1"/>
          </p:cNvSpPr>
          <p:nvPr>
            <p:ph type="sldNum" sz="quarter" idx="10"/>
          </p:nvPr>
        </p:nvSpPr>
        <p:spPr/>
        <p:txBody>
          <a:bodyPr/>
          <a:lstStyle/>
          <a:p>
            <a:fld id="{D2249DB9-9C5E-40DA-B48A-CEDC46088DA5}" type="slidenum">
              <a:rPr lang="en-GB" smtClean="0"/>
              <a:pPr/>
              <a:t>15</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19</a:t>
            </a:fld>
            <a:endParaRPr lang="en-US" dirty="0"/>
          </a:p>
        </p:txBody>
      </p:sp>
    </p:spTree>
    <p:extLst>
      <p:ext uri="{BB962C8B-B14F-4D97-AF65-F5344CB8AC3E}">
        <p14:creationId xmlns:p14="http://schemas.microsoft.com/office/powerpoint/2010/main" xmlns="" val="524702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20</a:t>
            </a:fld>
            <a:endParaRPr lang="en-US" dirty="0"/>
          </a:p>
        </p:txBody>
      </p:sp>
    </p:spTree>
    <p:extLst>
      <p:ext uri="{BB962C8B-B14F-4D97-AF65-F5344CB8AC3E}">
        <p14:creationId xmlns:p14="http://schemas.microsoft.com/office/powerpoint/2010/main" xmlns="" val="524702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IN" dirty="0"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13AC55-2B72-4147-8330-AFF8D9CA0F6B}" type="slidenum">
              <a:rPr lang="en-US"/>
              <a:pPr fontAlgn="base">
                <a:spcBef>
                  <a:spcPct val="0"/>
                </a:spcBef>
                <a:spcAft>
                  <a:spcPct val="0"/>
                </a:spcAft>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1"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314455"/>
            <a:ext cx="7772400" cy="137232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2708705"/>
            <a:ext cx="7772400" cy="899778"/>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3714750"/>
            <a:ext cx="9147765" cy="1434066"/>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9943077-FF71-4A7D-A932-F407E921A3D3}" type="datetimeFigureOut">
              <a:rPr lang="en-GB" smtClean="0"/>
              <a:pPr/>
              <a:t>29/03/2023</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6605D9F-798E-4E96-8E54-E0AC2A7F6B05}"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D6605D9F-798E-4E96-8E54-E0AC2A7F6B05}" type="slidenum">
              <a:rPr lang="en-GB" smtClean="0"/>
              <a:pPr/>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794784"/>
            <a:ext cx="7772400" cy="13716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198784"/>
            <a:ext cx="4572000" cy="1091166"/>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D6605D9F-798E-4E96-8E54-E0AC2A7F6B05}" type="slidenum">
              <a:rPr lang="en-GB" smtClean="0"/>
              <a:pPr/>
              <a:t>‹#›</a:t>
            </a:fld>
            <a:endParaRPr lang="en-GB" dirty="0"/>
          </a:p>
        </p:txBody>
      </p:sp>
      <p:sp>
        <p:nvSpPr>
          <p:cNvPr id="7" name="Chevron 6"/>
          <p:cNvSpPr/>
          <p:nvPr/>
        </p:nvSpPr>
        <p:spPr>
          <a:xfrm>
            <a:off x="3636680"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D6605D9F-798E-4E96-8E54-E0AC2A7F6B05}" type="slidenum">
              <a:rPr lang="en-GB" smtClean="0"/>
              <a:pPr/>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33" y="4057650"/>
            <a:ext cx="4041775"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083222"/>
            <a:ext cx="4040188" cy="2956322"/>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33" y="1083222"/>
            <a:ext cx="4041775" cy="2956322"/>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D6605D9F-798E-4E96-8E54-E0AC2A7F6B05}"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D6605D9F-798E-4E96-8E54-E0AC2A7F6B05}" type="slidenum">
              <a:rPr lang="en-GB" smtClean="0"/>
              <a:pPr/>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D6605D9F-798E-4E96-8E54-E0AC2A7F6B05}"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0"/>
            <a:ext cx="7481776" cy="3429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4016327"/>
            <a:ext cx="3974592" cy="6858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05740"/>
            <a:ext cx="7479792"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4805958"/>
            <a:ext cx="1920240" cy="274320"/>
          </a:xfrm>
        </p:spPr>
        <p:txBody>
          <a:bodyPr/>
          <a:lstStyle>
            <a:extLst/>
          </a:lstStyle>
          <a:p>
            <a:fld id="{C9943077-FF71-4A7D-A932-F407E921A3D3}" type="datetimeFigureOut">
              <a:rPr lang="en-GB" smtClean="0"/>
              <a:pPr/>
              <a:t>29/03/2023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D6605D9F-798E-4E96-8E54-E0AC2A7F6B05}"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4082552"/>
            <a:ext cx="7162800" cy="486174"/>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9943077-FF71-4A7D-A932-F407E921A3D3}" type="datetimeFigureOut">
              <a:rPr lang="en-GB" smtClean="0"/>
              <a:pPr/>
              <a:t>29/03/2023</a:t>
            </a:fld>
            <a:endParaRPr lang="en-GB" dirty="0"/>
          </a:p>
        </p:txBody>
      </p:sp>
      <p:sp>
        <p:nvSpPr>
          <p:cNvPr id="6" name="Footer Placeholder 5"/>
          <p:cNvSpPr>
            <a:spLocks noGrp="1"/>
          </p:cNvSpPr>
          <p:nvPr>
            <p:ph type="ftr" sz="quarter" idx="11"/>
          </p:nvPr>
        </p:nvSpPr>
        <p:spPr>
          <a:xfrm>
            <a:off x="4380081" y="4805958"/>
            <a:ext cx="2350681" cy="273844"/>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6605D9F-798E-4E96-8E54-E0AC2A7F6B05}" type="slidenum">
              <a:rPr lang="en-GB" smtClean="0"/>
              <a:pPr/>
              <a:t>‹#›</a:t>
            </a:fld>
            <a:endParaRPr lang="en-GB" dirty="0"/>
          </a:p>
        </p:txBody>
      </p:sp>
      <p:sp>
        <p:nvSpPr>
          <p:cNvPr id="2" name="Title 1"/>
          <p:cNvSpPr>
            <a:spLocks noGrp="1"/>
          </p:cNvSpPr>
          <p:nvPr>
            <p:ph type="title"/>
          </p:nvPr>
        </p:nvSpPr>
        <p:spPr>
          <a:xfrm>
            <a:off x="228600" y="3648842"/>
            <a:ext cx="8075432" cy="422004"/>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4458704"/>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4454260"/>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4343441"/>
            <a:ext cx="3402314" cy="810651"/>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5" y="4340808"/>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10999"/>
            <a:ext cx="8229600" cy="328955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D6605D9F-798E-4E96-8E54-E0AC2A7F6B05}"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05982"/>
            <a:ext cx="1777470" cy="419457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81"/>
            <a:ext cx="6324600" cy="419457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943077-FF71-4A7D-A932-F407E921A3D3}" type="datetimeFigureOut">
              <a:rPr lang="en-GB" smtClean="0"/>
              <a:pPr/>
              <a:t>29/03/2023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D6605D9F-798E-4E96-8E54-E0AC2A7F6B05}"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Picture Placeholder 5">
            <a:extLst>
              <a:ext uri="{FF2B5EF4-FFF2-40B4-BE49-F238E27FC236}"/>
            </a:extLst>
          </p:cNvPr>
          <p:cNvSpPr>
            <a:spLocks noGrp="1"/>
          </p:cNvSpPr>
          <p:nvPr>
            <p:ph type="pic" sz="quarter" idx="13"/>
          </p:nvPr>
        </p:nvSpPr>
        <p:spPr>
          <a:xfrm>
            <a:off x="0" y="0"/>
            <a:ext cx="9144000" cy="5143500"/>
          </a:xfrm>
        </p:spPr>
        <p:txBody>
          <a:bodyPr rtlCol="0" anchor="ctr">
            <a:normAutofit/>
          </a:bodyPr>
          <a:lstStyle>
            <a:lvl1pPr marL="0" indent="0" algn="ctr">
              <a:buFontTx/>
              <a:buNone/>
              <a:defRPr/>
            </a:lvl1pPr>
          </a:lstStyle>
          <a:p>
            <a:pPr lvl="0"/>
            <a:endParaRPr lang="en-IN" noProof="0" dirty="0"/>
          </a:p>
        </p:txBody>
      </p:sp>
      <p:sp>
        <p:nvSpPr>
          <p:cNvPr id="2" name="Title 1"/>
          <p:cNvSpPr>
            <a:spLocks noGrp="1"/>
          </p:cNvSpPr>
          <p:nvPr>
            <p:ph type="ctrTitle"/>
          </p:nvPr>
        </p:nvSpPr>
        <p:spPr>
          <a:xfrm>
            <a:off x="2819400" y="2959199"/>
            <a:ext cx="5867400" cy="1035357"/>
          </a:xfrm>
        </p:spPr>
        <p:txBody>
          <a:bodyPr lIns="0" rIns="0" anchor="b">
            <a:noAutofit/>
          </a:bodyPr>
          <a:lstStyle>
            <a:lvl1pPr algn="r">
              <a:defRPr lang="en-US" sz="8000" kern="1200" smtClean="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4355928" y="4238738"/>
            <a:ext cx="4330881" cy="330291"/>
          </a:xfrm>
        </p:spPr>
        <p:txBody>
          <a:bodyPr lIns="0" rIns="0">
            <a:normAutofit/>
          </a:bodyPr>
          <a:lstStyle>
            <a:lvl1pPr marL="0" indent="0" algn="r">
              <a:buNone/>
              <a:defRPr lang="en-US" sz="2400" kern="1200" smtClean="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dirty="0"/>
              <a:t>Click to edit Master subtitle style</a:t>
            </a:r>
          </a:p>
        </p:txBody>
      </p:sp>
      <p:sp>
        <p:nvSpPr>
          <p:cNvPr id="12" name="Picture Placeholder 11">
            <a:extLst>
              <a:ext uri="{FF2B5EF4-FFF2-40B4-BE49-F238E27FC236}"/>
            </a:extLst>
          </p:cNvPr>
          <p:cNvSpPr>
            <a:spLocks noGrp="1"/>
          </p:cNvSpPr>
          <p:nvPr>
            <p:ph type="pic" sz="quarter" idx="14"/>
          </p:nvPr>
        </p:nvSpPr>
        <p:spPr>
          <a:xfrm>
            <a:off x="122667" y="1157794"/>
            <a:ext cx="3001533" cy="2993916"/>
          </a:xfrm>
          <a:custGeom>
            <a:avLst/>
            <a:gdLst>
              <a:gd name="connsiteX0" fmla="*/ 1741488 w 3484563"/>
              <a:gd name="connsiteY0" fmla="*/ 0 h 3476625"/>
              <a:gd name="connsiteX1" fmla="*/ 3484563 w 3484563"/>
              <a:gd name="connsiteY1" fmla="*/ 1738313 h 3476625"/>
              <a:gd name="connsiteX2" fmla="*/ 1741488 w 3484563"/>
              <a:gd name="connsiteY2" fmla="*/ 3476625 h 3476625"/>
              <a:gd name="connsiteX3" fmla="*/ 0 w 3484563"/>
              <a:gd name="connsiteY3" fmla="*/ 1738313 h 3476625"/>
            </a:gdLst>
            <a:ahLst/>
            <a:cxnLst>
              <a:cxn ang="0">
                <a:pos x="connsiteX0" y="connsiteY0"/>
              </a:cxn>
              <a:cxn ang="0">
                <a:pos x="connsiteX1" y="connsiteY1"/>
              </a:cxn>
              <a:cxn ang="0">
                <a:pos x="connsiteX2" y="connsiteY2"/>
              </a:cxn>
              <a:cxn ang="0">
                <a:pos x="connsiteX3" y="connsiteY3"/>
              </a:cxn>
            </a:cxnLst>
            <a:rect l="l" t="t" r="r" b="b"/>
            <a:pathLst>
              <a:path w="3484563" h="3476625">
                <a:moveTo>
                  <a:pt x="1741488" y="0"/>
                </a:moveTo>
                <a:lnTo>
                  <a:pt x="3484563" y="1738313"/>
                </a:lnTo>
                <a:lnTo>
                  <a:pt x="1741488" y="3476625"/>
                </a:lnTo>
                <a:lnTo>
                  <a:pt x="0" y="1738313"/>
                </a:lnTo>
                <a:close/>
              </a:path>
            </a:pathLst>
          </a:custGeom>
          <a:solidFill>
            <a:schemeClr val="accent3"/>
          </a:solidFill>
        </p:spPr>
        <p:txBody>
          <a:bodyPr rtlCol="0" anchor="ctr">
            <a:noAutofit/>
          </a:bodyPr>
          <a:lstStyle>
            <a:lvl1pPr marL="0" indent="0" algn="ctr">
              <a:buFontTx/>
              <a:buNone/>
              <a:defRPr sz="2800">
                <a:solidFill>
                  <a:schemeClr val="bg1"/>
                </a:solidFill>
              </a:defRPr>
            </a:lvl1pPr>
          </a:lstStyle>
          <a:p>
            <a:pPr lvl="0"/>
            <a:endParaRPr lang="en-IN" noProof="0" dirty="0"/>
          </a:p>
        </p:txBody>
      </p:sp>
      <p:sp>
        <p:nvSpPr>
          <p:cNvPr id="6" name="Date Placeholder 3"/>
          <p:cNvSpPr>
            <a:spLocks noGrp="1"/>
          </p:cNvSpPr>
          <p:nvPr>
            <p:ph type="dt" sz="half" idx="15"/>
          </p:nvPr>
        </p:nvSpPr>
        <p:spPr/>
        <p:txBody>
          <a:bodyPr/>
          <a:lstStyle>
            <a:lvl1pPr>
              <a:defRPr/>
            </a:lvl1pPr>
          </a:lstStyle>
          <a:p>
            <a:pPr>
              <a:defRPr/>
            </a:pPr>
            <a:fld id="{F4A811F8-BBD3-4EC4-87BD-BE0B5B738CD7}" type="datetimeFigureOut">
              <a:rPr lang="en-US"/>
              <a:pPr>
                <a:defRPr/>
              </a:pPr>
              <a:t>3/29/2023</a:t>
            </a:fld>
            <a:endParaRPr lang="en-US" dirty="0"/>
          </a:p>
        </p:txBody>
      </p:sp>
      <p:sp>
        <p:nvSpPr>
          <p:cNvPr id="7" name="Footer Placeholder 4"/>
          <p:cNvSpPr>
            <a:spLocks noGrp="1"/>
          </p:cNvSpPr>
          <p:nvPr>
            <p:ph type="ftr" sz="quarter" idx="16"/>
          </p:nvPr>
        </p:nvSpPr>
        <p:spPr/>
        <p:txBody>
          <a:bodyPr/>
          <a:lstStyle>
            <a:lvl1pPr>
              <a:defRPr/>
            </a:lvl1pPr>
          </a:lstStyle>
          <a:p>
            <a:pPr>
              <a:defRPr/>
            </a:pPr>
            <a:endParaRPr lang="en-US" dirty="0"/>
          </a:p>
        </p:txBody>
      </p:sp>
      <p:sp>
        <p:nvSpPr>
          <p:cNvPr id="9" name="Slide Number Placeholder 5"/>
          <p:cNvSpPr>
            <a:spLocks noGrp="1"/>
          </p:cNvSpPr>
          <p:nvPr>
            <p:ph type="sldNum" sz="quarter" idx="17"/>
          </p:nvPr>
        </p:nvSpPr>
        <p:spPr/>
        <p:txBody>
          <a:bodyPr/>
          <a:lstStyle>
            <a:lvl1pPr>
              <a:defRPr/>
            </a:lvl1pPr>
          </a:lstStyle>
          <a:p>
            <a:pPr>
              <a:defRPr/>
            </a:pPr>
            <a:fld id="{45908DAB-2899-4B87-A0A0-D38DDF04CD50}"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complementary">
  <p:cSld name="Blank complementary">
    <p:bg>
      <p:bgPr>
        <a:blipFill dpi="0" rotWithShape="0">
          <a:blip r:embed="rId2" cstate="print"/>
          <a:srcRect/>
          <a:stretch>
            <a:fillRect/>
          </a:stretch>
        </a:blipFill>
        <a:effectLst/>
      </p:bgPr>
    </p:bg>
    <p:spTree>
      <p:nvGrpSpPr>
        <p:cNvPr id="1" name="Shape 59"/>
        <p:cNvGrpSpPr/>
        <p:nvPr/>
      </p:nvGrpSpPr>
      <p:grpSpPr>
        <a:xfrm>
          <a:off x="0" y="0"/>
          <a:ext cx="0" cy="0"/>
          <a:chOff x="0" y="0"/>
          <a:chExt cx="0" cy="0"/>
        </a:xfrm>
      </p:grpSpPr>
      <p:sp>
        <p:nvSpPr>
          <p:cNvPr id="2" name="Google Shape;61;p11"/>
          <p:cNvSpPr/>
          <p:nvPr/>
        </p:nvSpPr>
        <p:spPr>
          <a:xfrm>
            <a:off x="487675" y="0"/>
            <a:ext cx="8656320" cy="5143642"/>
          </a:xfrm>
          <a:custGeom>
            <a:avLst/>
            <a:gdLst/>
            <a:ahLst/>
            <a:cxnLst/>
            <a:rect l="l" t="t" r="r" b="b"/>
            <a:pathLst>
              <a:path w="12192000" h="6858190" extrusionOk="0">
                <a:moveTo>
                  <a:pt x="6873113" y="0"/>
                </a:moveTo>
                <a:lnTo>
                  <a:pt x="6454013" y="0"/>
                </a:lnTo>
                <a:lnTo>
                  <a:pt x="6652959" y="209550"/>
                </a:lnTo>
                <a:close/>
                <a:moveTo>
                  <a:pt x="8826818" y="0"/>
                </a:moveTo>
                <a:lnTo>
                  <a:pt x="8412861" y="0"/>
                </a:lnTo>
                <a:lnTo>
                  <a:pt x="8609330" y="206693"/>
                </a:lnTo>
                <a:close/>
                <a:moveTo>
                  <a:pt x="4919345" y="0"/>
                </a:moveTo>
                <a:lnTo>
                  <a:pt x="4494594" y="0"/>
                </a:lnTo>
                <a:lnTo>
                  <a:pt x="4696143" y="212090"/>
                </a:lnTo>
                <a:close/>
                <a:moveTo>
                  <a:pt x="10780395" y="0"/>
                </a:moveTo>
                <a:lnTo>
                  <a:pt x="10371836" y="0"/>
                </a:lnTo>
                <a:lnTo>
                  <a:pt x="10565702" y="204026"/>
                </a:lnTo>
                <a:close/>
                <a:moveTo>
                  <a:pt x="2965450" y="0"/>
                </a:moveTo>
                <a:lnTo>
                  <a:pt x="2535428" y="0"/>
                </a:lnTo>
                <a:lnTo>
                  <a:pt x="2739517" y="214821"/>
                </a:lnTo>
                <a:close/>
                <a:moveTo>
                  <a:pt x="1011873" y="0"/>
                </a:moveTo>
                <a:lnTo>
                  <a:pt x="576263" y="0"/>
                </a:lnTo>
                <a:lnTo>
                  <a:pt x="782955" y="217551"/>
                </a:lnTo>
                <a:close/>
                <a:moveTo>
                  <a:pt x="12192000" y="0"/>
                </a:moveTo>
                <a:lnTo>
                  <a:pt x="11601450" y="0"/>
                </a:lnTo>
                <a:lnTo>
                  <a:pt x="11248390" y="21336"/>
                </a:lnTo>
                <a:lnTo>
                  <a:pt x="11250803" y="0"/>
                </a:lnTo>
                <a:lnTo>
                  <a:pt x="11227816" y="0"/>
                </a:lnTo>
                <a:lnTo>
                  <a:pt x="11248136" y="21336"/>
                </a:lnTo>
                <a:lnTo>
                  <a:pt x="11248136" y="21654"/>
                </a:lnTo>
                <a:lnTo>
                  <a:pt x="11481244" y="266700"/>
                </a:lnTo>
                <a:lnTo>
                  <a:pt x="11031410" y="694182"/>
                </a:lnTo>
                <a:lnTo>
                  <a:pt x="11261979" y="936879"/>
                </a:lnTo>
                <a:lnTo>
                  <a:pt x="10219055" y="999871"/>
                </a:lnTo>
                <a:lnTo>
                  <a:pt x="10330942" y="0"/>
                </a:lnTo>
                <a:lnTo>
                  <a:pt x="9690100" y="0"/>
                </a:lnTo>
                <a:lnTo>
                  <a:pt x="9292272" y="24067"/>
                </a:lnTo>
                <a:lnTo>
                  <a:pt x="9294940" y="0"/>
                </a:lnTo>
                <a:lnTo>
                  <a:pt x="9269095" y="0"/>
                </a:lnTo>
                <a:lnTo>
                  <a:pt x="9291955" y="24067"/>
                </a:lnTo>
                <a:lnTo>
                  <a:pt x="9291955" y="24067"/>
                </a:lnTo>
                <a:lnTo>
                  <a:pt x="9525000" y="269177"/>
                </a:lnTo>
                <a:lnTo>
                  <a:pt x="9074785" y="696595"/>
                </a:lnTo>
                <a:lnTo>
                  <a:pt x="9305417" y="939292"/>
                </a:lnTo>
                <a:lnTo>
                  <a:pt x="8262494" y="1002348"/>
                </a:lnTo>
                <a:lnTo>
                  <a:pt x="8374634" y="0"/>
                </a:lnTo>
                <a:lnTo>
                  <a:pt x="7778052" y="0"/>
                </a:lnTo>
                <a:lnTo>
                  <a:pt x="7335520" y="26734"/>
                </a:lnTo>
                <a:lnTo>
                  <a:pt x="7338505" y="0"/>
                </a:lnTo>
                <a:lnTo>
                  <a:pt x="7309739" y="0"/>
                </a:lnTo>
                <a:lnTo>
                  <a:pt x="7335139" y="26797"/>
                </a:lnTo>
                <a:lnTo>
                  <a:pt x="7335139" y="26797"/>
                </a:lnTo>
                <a:lnTo>
                  <a:pt x="7567740" y="271590"/>
                </a:lnTo>
                <a:lnTo>
                  <a:pt x="7118350" y="699326"/>
                </a:lnTo>
                <a:lnTo>
                  <a:pt x="7348919" y="942023"/>
                </a:lnTo>
                <a:lnTo>
                  <a:pt x="6305995" y="1005078"/>
                </a:lnTo>
                <a:lnTo>
                  <a:pt x="6418390" y="0"/>
                </a:lnTo>
                <a:lnTo>
                  <a:pt x="5866257" y="0"/>
                </a:lnTo>
                <a:lnTo>
                  <a:pt x="5378895" y="29464"/>
                </a:lnTo>
                <a:lnTo>
                  <a:pt x="5382197" y="0"/>
                </a:lnTo>
                <a:lnTo>
                  <a:pt x="5350447" y="0"/>
                </a:lnTo>
                <a:lnTo>
                  <a:pt x="5378450" y="29464"/>
                </a:lnTo>
                <a:lnTo>
                  <a:pt x="5378768" y="29782"/>
                </a:lnTo>
                <a:lnTo>
                  <a:pt x="5611495" y="274574"/>
                </a:lnTo>
                <a:lnTo>
                  <a:pt x="5161598" y="701993"/>
                </a:lnTo>
                <a:lnTo>
                  <a:pt x="5392230" y="944753"/>
                </a:lnTo>
                <a:lnTo>
                  <a:pt x="4349306" y="1007745"/>
                </a:lnTo>
                <a:lnTo>
                  <a:pt x="4462082" y="0"/>
                </a:lnTo>
                <a:lnTo>
                  <a:pt x="3954463" y="0"/>
                </a:lnTo>
                <a:lnTo>
                  <a:pt x="3422650" y="32131"/>
                </a:lnTo>
                <a:lnTo>
                  <a:pt x="3425889" y="0"/>
                </a:lnTo>
                <a:lnTo>
                  <a:pt x="3391408" y="0"/>
                </a:lnTo>
                <a:lnTo>
                  <a:pt x="3422015" y="32195"/>
                </a:lnTo>
                <a:lnTo>
                  <a:pt x="3422015" y="32195"/>
                </a:lnTo>
                <a:lnTo>
                  <a:pt x="3654616" y="277051"/>
                </a:lnTo>
                <a:lnTo>
                  <a:pt x="3205036" y="704850"/>
                </a:lnTo>
                <a:lnTo>
                  <a:pt x="3435350" y="947420"/>
                </a:lnTo>
                <a:lnTo>
                  <a:pt x="2392680" y="1010476"/>
                </a:lnTo>
                <a:lnTo>
                  <a:pt x="2505774" y="0"/>
                </a:lnTo>
                <a:lnTo>
                  <a:pt x="2042605" y="0"/>
                </a:lnTo>
                <a:lnTo>
                  <a:pt x="1465707" y="34862"/>
                </a:lnTo>
                <a:lnTo>
                  <a:pt x="1469644" y="0"/>
                </a:lnTo>
                <a:lnTo>
                  <a:pt x="1432243" y="0"/>
                </a:lnTo>
                <a:lnTo>
                  <a:pt x="1465390" y="34862"/>
                </a:lnTo>
                <a:lnTo>
                  <a:pt x="1465390" y="34862"/>
                </a:lnTo>
                <a:lnTo>
                  <a:pt x="1697990" y="279654"/>
                </a:lnTo>
                <a:lnTo>
                  <a:pt x="1248410" y="707454"/>
                </a:lnTo>
                <a:lnTo>
                  <a:pt x="1479042" y="950151"/>
                </a:lnTo>
                <a:lnTo>
                  <a:pt x="436118" y="1013143"/>
                </a:lnTo>
                <a:lnTo>
                  <a:pt x="549529" y="0"/>
                </a:lnTo>
                <a:lnTo>
                  <a:pt x="130810" y="0"/>
                </a:lnTo>
                <a:lnTo>
                  <a:pt x="0" y="7938"/>
                </a:lnTo>
                <a:lnTo>
                  <a:pt x="0" y="961454"/>
                </a:lnTo>
                <a:lnTo>
                  <a:pt x="203200" y="768350"/>
                </a:lnTo>
                <a:lnTo>
                  <a:pt x="435800" y="1013143"/>
                </a:lnTo>
                <a:lnTo>
                  <a:pt x="435800" y="1013143"/>
                </a:lnTo>
                <a:lnTo>
                  <a:pt x="668465" y="1257935"/>
                </a:lnTo>
                <a:lnTo>
                  <a:pt x="218821" y="1685735"/>
                </a:lnTo>
                <a:lnTo>
                  <a:pt x="680339" y="2171700"/>
                </a:lnTo>
                <a:lnTo>
                  <a:pt x="1130300" y="1743964"/>
                </a:lnTo>
                <a:lnTo>
                  <a:pt x="1362901" y="1988757"/>
                </a:lnTo>
                <a:lnTo>
                  <a:pt x="1362901" y="1989074"/>
                </a:lnTo>
                <a:lnTo>
                  <a:pt x="1595501" y="2233867"/>
                </a:lnTo>
                <a:lnTo>
                  <a:pt x="1145604" y="2661349"/>
                </a:lnTo>
                <a:lnTo>
                  <a:pt x="1607122" y="3147060"/>
                </a:lnTo>
                <a:lnTo>
                  <a:pt x="2057400" y="2719578"/>
                </a:lnTo>
                <a:lnTo>
                  <a:pt x="2290001" y="2964371"/>
                </a:lnTo>
                <a:lnTo>
                  <a:pt x="2290001" y="2964688"/>
                </a:lnTo>
                <a:lnTo>
                  <a:pt x="2522601" y="3209481"/>
                </a:lnTo>
                <a:lnTo>
                  <a:pt x="2072767" y="3636899"/>
                </a:lnTo>
                <a:lnTo>
                  <a:pt x="2534222" y="4122611"/>
                </a:lnTo>
                <a:lnTo>
                  <a:pt x="2984500" y="3695192"/>
                </a:lnTo>
                <a:lnTo>
                  <a:pt x="3217101" y="3939984"/>
                </a:lnTo>
                <a:lnTo>
                  <a:pt x="3217101" y="3939984"/>
                </a:lnTo>
                <a:lnTo>
                  <a:pt x="3449701" y="4184841"/>
                </a:lnTo>
                <a:lnTo>
                  <a:pt x="2999867" y="4612259"/>
                </a:lnTo>
                <a:lnTo>
                  <a:pt x="3461385" y="5097971"/>
                </a:lnTo>
                <a:lnTo>
                  <a:pt x="3911219" y="4670489"/>
                </a:lnTo>
                <a:lnTo>
                  <a:pt x="4143820" y="4915345"/>
                </a:lnTo>
                <a:lnTo>
                  <a:pt x="4144137" y="4915345"/>
                </a:lnTo>
                <a:lnTo>
                  <a:pt x="4376738" y="5160137"/>
                </a:lnTo>
                <a:lnTo>
                  <a:pt x="3926777" y="5588000"/>
                </a:lnTo>
                <a:lnTo>
                  <a:pt x="4388295" y="6073712"/>
                </a:lnTo>
                <a:lnTo>
                  <a:pt x="4838129" y="5646230"/>
                </a:lnTo>
                <a:lnTo>
                  <a:pt x="5070793" y="5891022"/>
                </a:lnTo>
                <a:lnTo>
                  <a:pt x="5070793" y="5891022"/>
                </a:lnTo>
                <a:lnTo>
                  <a:pt x="5303393" y="6135815"/>
                </a:lnTo>
                <a:lnTo>
                  <a:pt x="4853496" y="6563297"/>
                </a:lnTo>
                <a:lnTo>
                  <a:pt x="5132896" y="6857556"/>
                </a:lnTo>
                <a:lnTo>
                  <a:pt x="5516245" y="6857556"/>
                </a:lnTo>
                <a:lnTo>
                  <a:pt x="5764657" y="6621526"/>
                </a:lnTo>
                <a:lnTo>
                  <a:pt x="5989447" y="6858000"/>
                </a:lnTo>
                <a:lnTo>
                  <a:pt x="5999036" y="6858000"/>
                </a:lnTo>
                <a:lnTo>
                  <a:pt x="6114288" y="5828411"/>
                </a:lnTo>
                <a:lnTo>
                  <a:pt x="6344857" y="6071108"/>
                </a:lnTo>
                <a:lnTo>
                  <a:pt x="6794500" y="5643690"/>
                </a:lnTo>
                <a:lnTo>
                  <a:pt x="7027101" y="5888482"/>
                </a:lnTo>
                <a:lnTo>
                  <a:pt x="7027101" y="5888482"/>
                </a:lnTo>
                <a:lnTo>
                  <a:pt x="7259701" y="6133338"/>
                </a:lnTo>
                <a:lnTo>
                  <a:pt x="6809868" y="6560756"/>
                </a:lnTo>
                <a:lnTo>
                  <a:pt x="7040499" y="6803454"/>
                </a:lnTo>
                <a:lnTo>
                  <a:pt x="6142927" y="6858000"/>
                </a:lnTo>
                <a:lnTo>
                  <a:pt x="7035229" y="6858000"/>
                </a:lnTo>
                <a:lnTo>
                  <a:pt x="7041261" y="6804025"/>
                </a:lnTo>
                <a:lnTo>
                  <a:pt x="7092569" y="6858000"/>
                </a:lnTo>
                <a:lnTo>
                  <a:pt x="7470457" y="6858000"/>
                </a:lnTo>
                <a:lnTo>
                  <a:pt x="7721727" y="6619240"/>
                </a:lnTo>
                <a:lnTo>
                  <a:pt x="7948549" y="6858000"/>
                </a:lnTo>
                <a:lnTo>
                  <a:pt x="7955344" y="6858000"/>
                </a:lnTo>
                <a:lnTo>
                  <a:pt x="8070850" y="5825681"/>
                </a:lnTo>
                <a:lnTo>
                  <a:pt x="8301482" y="6068378"/>
                </a:lnTo>
                <a:lnTo>
                  <a:pt x="8751316" y="5640959"/>
                </a:lnTo>
                <a:lnTo>
                  <a:pt x="8983917" y="5885752"/>
                </a:lnTo>
                <a:lnTo>
                  <a:pt x="8983917" y="5886069"/>
                </a:lnTo>
                <a:lnTo>
                  <a:pt x="9216517" y="6130862"/>
                </a:lnTo>
                <a:lnTo>
                  <a:pt x="8766619" y="6558281"/>
                </a:lnTo>
                <a:lnTo>
                  <a:pt x="8997252" y="6801041"/>
                </a:lnTo>
                <a:lnTo>
                  <a:pt x="8054404" y="6858191"/>
                </a:lnTo>
                <a:lnTo>
                  <a:pt x="8991600" y="6858191"/>
                </a:lnTo>
                <a:lnTo>
                  <a:pt x="8997950" y="6801485"/>
                </a:lnTo>
                <a:lnTo>
                  <a:pt x="9051861" y="6858191"/>
                </a:lnTo>
                <a:lnTo>
                  <a:pt x="9424353" y="6858191"/>
                </a:lnTo>
                <a:lnTo>
                  <a:pt x="9678353" y="6616891"/>
                </a:lnTo>
                <a:lnTo>
                  <a:pt x="9907715" y="6858191"/>
                </a:lnTo>
                <a:lnTo>
                  <a:pt x="9911588" y="6858191"/>
                </a:lnTo>
                <a:lnTo>
                  <a:pt x="10027476" y="5823141"/>
                </a:lnTo>
                <a:lnTo>
                  <a:pt x="10258044" y="6065838"/>
                </a:lnTo>
                <a:lnTo>
                  <a:pt x="10707942" y="5638356"/>
                </a:lnTo>
                <a:lnTo>
                  <a:pt x="10940542" y="5883212"/>
                </a:lnTo>
                <a:lnTo>
                  <a:pt x="10940542" y="5883212"/>
                </a:lnTo>
                <a:lnTo>
                  <a:pt x="11173143" y="6128004"/>
                </a:lnTo>
                <a:lnTo>
                  <a:pt x="10723308" y="6555486"/>
                </a:lnTo>
                <a:lnTo>
                  <a:pt x="10953877" y="6798183"/>
                </a:lnTo>
                <a:lnTo>
                  <a:pt x="9966261" y="6857873"/>
                </a:lnTo>
                <a:lnTo>
                  <a:pt x="10947527" y="6857873"/>
                </a:lnTo>
                <a:lnTo>
                  <a:pt x="10953877" y="6798437"/>
                </a:lnTo>
                <a:lnTo>
                  <a:pt x="11010900" y="6858000"/>
                </a:lnTo>
                <a:lnTo>
                  <a:pt x="11377930" y="6858000"/>
                </a:lnTo>
                <a:lnTo>
                  <a:pt x="11634915" y="6613843"/>
                </a:lnTo>
                <a:lnTo>
                  <a:pt x="11866880" y="6858000"/>
                </a:lnTo>
                <a:lnTo>
                  <a:pt x="11867896" y="6858000"/>
                </a:lnTo>
                <a:lnTo>
                  <a:pt x="11984038" y="5820283"/>
                </a:lnTo>
                <a:lnTo>
                  <a:pt x="12192000" y="6039168"/>
                </a:lnTo>
                <a:lnTo>
                  <a:pt x="12192000" y="5160328"/>
                </a:lnTo>
                <a:lnTo>
                  <a:pt x="11753152" y="5577269"/>
                </a:lnTo>
                <a:lnTo>
                  <a:pt x="11983783" y="5820029"/>
                </a:lnTo>
                <a:lnTo>
                  <a:pt x="10941050" y="5883021"/>
                </a:lnTo>
                <a:lnTo>
                  <a:pt x="11057255" y="4844669"/>
                </a:lnTo>
                <a:lnTo>
                  <a:pt x="11287823" y="5087430"/>
                </a:lnTo>
                <a:lnTo>
                  <a:pt x="11737721" y="4659948"/>
                </a:lnTo>
                <a:lnTo>
                  <a:pt x="11970321" y="4904740"/>
                </a:lnTo>
                <a:lnTo>
                  <a:pt x="11970321" y="4905058"/>
                </a:lnTo>
                <a:lnTo>
                  <a:pt x="12191936" y="5138230"/>
                </a:lnTo>
                <a:lnTo>
                  <a:pt x="12191936" y="4891342"/>
                </a:lnTo>
                <a:lnTo>
                  <a:pt x="11970385" y="4904740"/>
                </a:lnTo>
                <a:lnTo>
                  <a:pt x="12086590" y="3866388"/>
                </a:lnTo>
                <a:lnTo>
                  <a:pt x="12192000" y="3977259"/>
                </a:lnTo>
                <a:lnTo>
                  <a:pt x="12192000" y="3304159"/>
                </a:lnTo>
                <a:lnTo>
                  <a:pt x="11855450" y="3623628"/>
                </a:lnTo>
                <a:lnTo>
                  <a:pt x="12086082" y="3866388"/>
                </a:lnTo>
                <a:lnTo>
                  <a:pt x="11043158" y="3929380"/>
                </a:lnTo>
                <a:lnTo>
                  <a:pt x="11159363" y="2891028"/>
                </a:lnTo>
                <a:lnTo>
                  <a:pt x="11389931" y="3133725"/>
                </a:lnTo>
                <a:lnTo>
                  <a:pt x="11839829" y="2706307"/>
                </a:lnTo>
                <a:lnTo>
                  <a:pt x="12072430" y="2951099"/>
                </a:lnTo>
                <a:lnTo>
                  <a:pt x="12072430" y="2951417"/>
                </a:lnTo>
                <a:lnTo>
                  <a:pt x="12192000" y="3076385"/>
                </a:lnTo>
                <a:lnTo>
                  <a:pt x="12192000" y="2943670"/>
                </a:lnTo>
                <a:lnTo>
                  <a:pt x="12073065" y="2950845"/>
                </a:lnTo>
                <a:lnTo>
                  <a:pt x="12189269" y="1912493"/>
                </a:lnTo>
                <a:lnTo>
                  <a:pt x="12192000" y="1915351"/>
                </a:lnTo>
                <a:lnTo>
                  <a:pt x="12192000" y="1447800"/>
                </a:lnTo>
                <a:lnTo>
                  <a:pt x="11958383" y="1670050"/>
                </a:lnTo>
                <a:lnTo>
                  <a:pt x="12189016" y="1912747"/>
                </a:lnTo>
                <a:lnTo>
                  <a:pt x="11146092" y="1975803"/>
                </a:lnTo>
                <a:lnTo>
                  <a:pt x="11262296" y="937451"/>
                </a:lnTo>
                <a:lnTo>
                  <a:pt x="11492865" y="1180148"/>
                </a:lnTo>
                <a:lnTo>
                  <a:pt x="11942762" y="752729"/>
                </a:lnTo>
                <a:lnTo>
                  <a:pt x="12175363" y="996950"/>
                </a:lnTo>
                <a:lnTo>
                  <a:pt x="12175363" y="997268"/>
                </a:lnTo>
                <a:lnTo>
                  <a:pt x="12191746" y="1014476"/>
                </a:lnTo>
                <a:lnTo>
                  <a:pt x="12191746" y="995934"/>
                </a:lnTo>
                <a:lnTo>
                  <a:pt x="12175427" y="996950"/>
                </a:lnTo>
                <a:lnTo>
                  <a:pt x="12191746" y="850900"/>
                </a:lnTo>
                <a:close/>
                <a:moveTo>
                  <a:pt x="9305671" y="939800"/>
                </a:moveTo>
                <a:lnTo>
                  <a:pt x="9536303" y="1182497"/>
                </a:lnTo>
                <a:lnTo>
                  <a:pt x="9986137" y="755015"/>
                </a:lnTo>
                <a:lnTo>
                  <a:pt x="10218738" y="999871"/>
                </a:lnTo>
                <a:lnTo>
                  <a:pt x="10218738" y="999871"/>
                </a:lnTo>
                <a:lnTo>
                  <a:pt x="10451656" y="1244600"/>
                </a:lnTo>
                <a:lnTo>
                  <a:pt x="10001758" y="1672082"/>
                </a:lnTo>
                <a:lnTo>
                  <a:pt x="10232390" y="1914779"/>
                </a:lnTo>
                <a:lnTo>
                  <a:pt x="9189466" y="1977835"/>
                </a:lnTo>
                <a:close/>
                <a:moveTo>
                  <a:pt x="10129774" y="3868991"/>
                </a:moveTo>
                <a:lnTo>
                  <a:pt x="9086850" y="3931857"/>
                </a:lnTo>
                <a:lnTo>
                  <a:pt x="9203055" y="2893505"/>
                </a:lnTo>
                <a:lnTo>
                  <a:pt x="9433687" y="3136202"/>
                </a:lnTo>
                <a:lnTo>
                  <a:pt x="9883521" y="2708783"/>
                </a:lnTo>
                <a:lnTo>
                  <a:pt x="10116185" y="2953576"/>
                </a:lnTo>
                <a:lnTo>
                  <a:pt x="10116185" y="2953576"/>
                </a:lnTo>
                <a:lnTo>
                  <a:pt x="10348785" y="3198368"/>
                </a:lnTo>
                <a:lnTo>
                  <a:pt x="9899142" y="3625850"/>
                </a:lnTo>
                <a:close/>
                <a:moveTo>
                  <a:pt x="8956548" y="1733169"/>
                </a:moveTo>
                <a:lnTo>
                  <a:pt x="9189148" y="1977962"/>
                </a:lnTo>
                <a:lnTo>
                  <a:pt x="9189466" y="1978279"/>
                </a:lnTo>
                <a:lnTo>
                  <a:pt x="9422067" y="2223072"/>
                </a:lnTo>
                <a:lnTo>
                  <a:pt x="8972169" y="2650490"/>
                </a:lnTo>
                <a:lnTo>
                  <a:pt x="9202801" y="2893187"/>
                </a:lnTo>
                <a:lnTo>
                  <a:pt x="8159750" y="2956243"/>
                </a:lnTo>
                <a:lnTo>
                  <a:pt x="8276082" y="1917700"/>
                </a:lnTo>
                <a:lnTo>
                  <a:pt x="8506714" y="2160397"/>
                </a:lnTo>
                <a:close/>
                <a:moveTo>
                  <a:pt x="8173212" y="3871532"/>
                </a:moveTo>
                <a:lnTo>
                  <a:pt x="7130288" y="3934524"/>
                </a:lnTo>
                <a:lnTo>
                  <a:pt x="7246494" y="2896235"/>
                </a:lnTo>
                <a:lnTo>
                  <a:pt x="7477062" y="3138932"/>
                </a:lnTo>
                <a:lnTo>
                  <a:pt x="7926959" y="2711450"/>
                </a:lnTo>
                <a:lnTo>
                  <a:pt x="8159750" y="2956243"/>
                </a:lnTo>
                <a:lnTo>
                  <a:pt x="8159750" y="2956560"/>
                </a:lnTo>
                <a:lnTo>
                  <a:pt x="8392414" y="3201353"/>
                </a:lnTo>
                <a:lnTo>
                  <a:pt x="7942517" y="3628834"/>
                </a:lnTo>
                <a:close/>
                <a:moveTo>
                  <a:pt x="7349109" y="942277"/>
                </a:moveTo>
                <a:lnTo>
                  <a:pt x="7579678" y="1185037"/>
                </a:lnTo>
                <a:lnTo>
                  <a:pt x="8029575" y="757555"/>
                </a:lnTo>
                <a:lnTo>
                  <a:pt x="8262176" y="1002348"/>
                </a:lnTo>
                <a:lnTo>
                  <a:pt x="8262176" y="1002665"/>
                </a:lnTo>
                <a:lnTo>
                  <a:pt x="8494776" y="1247458"/>
                </a:lnTo>
                <a:lnTo>
                  <a:pt x="8045450" y="1674939"/>
                </a:lnTo>
                <a:lnTo>
                  <a:pt x="8275828" y="1917700"/>
                </a:lnTo>
                <a:lnTo>
                  <a:pt x="7232650" y="1980629"/>
                </a:lnTo>
                <a:close/>
                <a:moveTo>
                  <a:pt x="6999859" y="1736027"/>
                </a:moveTo>
                <a:lnTo>
                  <a:pt x="7232650" y="1980692"/>
                </a:lnTo>
                <a:lnTo>
                  <a:pt x="7232650" y="1980692"/>
                </a:lnTo>
                <a:lnTo>
                  <a:pt x="7465251" y="2225485"/>
                </a:lnTo>
                <a:lnTo>
                  <a:pt x="7015417" y="2652967"/>
                </a:lnTo>
                <a:lnTo>
                  <a:pt x="7245985" y="2895664"/>
                </a:lnTo>
                <a:lnTo>
                  <a:pt x="6203252" y="2959100"/>
                </a:lnTo>
                <a:lnTo>
                  <a:pt x="6319457" y="1920748"/>
                </a:lnTo>
                <a:lnTo>
                  <a:pt x="6550089" y="2163445"/>
                </a:lnTo>
                <a:close/>
                <a:moveTo>
                  <a:pt x="6216650" y="3874199"/>
                </a:moveTo>
                <a:lnTo>
                  <a:pt x="5173663" y="3937000"/>
                </a:lnTo>
                <a:lnTo>
                  <a:pt x="5289868" y="2898648"/>
                </a:lnTo>
                <a:lnTo>
                  <a:pt x="5520500" y="3141345"/>
                </a:lnTo>
                <a:lnTo>
                  <a:pt x="5970334" y="2713927"/>
                </a:lnTo>
                <a:lnTo>
                  <a:pt x="6202998" y="2959100"/>
                </a:lnTo>
                <a:lnTo>
                  <a:pt x="6202998" y="2959100"/>
                </a:lnTo>
                <a:lnTo>
                  <a:pt x="6435598" y="3203956"/>
                </a:lnTo>
                <a:lnTo>
                  <a:pt x="5985764" y="3631375"/>
                </a:lnTo>
                <a:close/>
                <a:moveTo>
                  <a:pt x="5392484" y="945007"/>
                </a:moveTo>
                <a:lnTo>
                  <a:pt x="5623116" y="1187450"/>
                </a:lnTo>
                <a:lnTo>
                  <a:pt x="6072950" y="760032"/>
                </a:lnTo>
                <a:lnTo>
                  <a:pt x="6305550" y="1005078"/>
                </a:lnTo>
                <a:lnTo>
                  <a:pt x="6305550" y="1005078"/>
                </a:lnTo>
                <a:lnTo>
                  <a:pt x="6538151" y="1249934"/>
                </a:lnTo>
                <a:lnTo>
                  <a:pt x="6088253" y="1677353"/>
                </a:lnTo>
                <a:lnTo>
                  <a:pt x="6318885" y="1920050"/>
                </a:lnTo>
                <a:lnTo>
                  <a:pt x="5275961" y="1983105"/>
                </a:lnTo>
                <a:close/>
                <a:moveTo>
                  <a:pt x="5043234" y="1738757"/>
                </a:moveTo>
                <a:lnTo>
                  <a:pt x="5275834" y="1983550"/>
                </a:lnTo>
                <a:lnTo>
                  <a:pt x="5275834" y="1983867"/>
                </a:lnTo>
                <a:lnTo>
                  <a:pt x="5508435" y="2228660"/>
                </a:lnTo>
                <a:lnTo>
                  <a:pt x="5058537" y="2656142"/>
                </a:lnTo>
                <a:lnTo>
                  <a:pt x="5289550" y="2898648"/>
                </a:lnTo>
                <a:lnTo>
                  <a:pt x="4246690" y="2961640"/>
                </a:lnTo>
                <a:lnTo>
                  <a:pt x="4362895" y="1923288"/>
                </a:lnTo>
                <a:lnTo>
                  <a:pt x="4593527" y="2166049"/>
                </a:lnTo>
                <a:close/>
                <a:moveTo>
                  <a:pt x="3435922" y="947738"/>
                </a:moveTo>
                <a:lnTo>
                  <a:pt x="3666490" y="1190435"/>
                </a:lnTo>
                <a:lnTo>
                  <a:pt x="4116388" y="762953"/>
                </a:lnTo>
                <a:lnTo>
                  <a:pt x="4348988" y="1007809"/>
                </a:lnTo>
                <a:lnTo>
                  <a:pt x="4348988" y="1007809"/>
                </a:lnTo>
                <a:lnTo>
                  <a:pt x="4581652" y="1252601"/>
                </a:lnTo>
                <a:lnTo>
                  <a:pt x="4131755" y="1680083"/>
                </a:lnTo>
                <a:lnTo>
                  <a:pt x="4362450" y="1923034"/>
                </a:lnTo>
                <a:lnTo>
                  <a:pt x="3319526" y="1986089"/>
                </a:lnTo>
                <a:close/>
                <a:moveTo>
                  <a:pt x="1363091" y="1988757"/>
                </a:moveTo>
                <a:lnTo>
                  <a:pt x="1479550" y="950405"/>
                </a:lnTo>
                <a:lnTo>
                  <a:pt x="1710182" y="1193102"/>
                </a:lnTo>
                <a:lnTo>
                  <a:pt x="2160016" y="765683"/>
                </a:lnTo>
                <a:lnTo>
                  <a:pt x="2392680" y="1010476"/>
                </a:lnTo>
                <a:lnTo>
                  <a:pt x="2392680" y="1010793"/>
                </a:lnTo>
                <a:lnTo>
                  <a:pt x="2625281" y="1255586"/>
                </a:lnTo>
                <a:lnTo>
                  <a:pt x="2175447" y="1682750"/>
                </a:lnTo>
                <a:lnTo>
                  <a:pt x="2406015" y="1925511"/>
                </a:lnTo>
                <a:close/>
                <a:moveTo>
                  <a:pt x="2290191" y="2964371"/>
                </a:moveTo>
                <a:lnTo>
                  <a:pt x="2406650" y="1926019"/>
                </a:lnTo>
                <a:lnTo>
                  <a:pt x="2637219" y="2168716"/>
                </a:lnTo>
                <a:lnTo>
                  <a:pt x="3087116" y="1741297"/>
                </a:lnTo>
                <a:lnTo>
                  <a:pt x="3319716" y="1986089"/>
                </a:lnTo>
                <a:lnTo>
                  <a:pt x="3319716" y="1986089"/>
                </a:lnTo>
                <a:lnTo>
                  <a:pt x="3552317" y="2230946"/>
                </a:lnTo>
                <a:lnTo>
                  <a:pt x="3102483" y="2658364"/>
                </a:lnTo>
                <a:lnTo>
                  <a:pt x="3333115" y="2901061"/>
                </a:lnTo>
                <a:close/>
                <a:moveTo>
                  <a:pt x="3217291" y="3939984"/>
                </a:moveTo>
                <a:lnTo>
                  <a:pt x="3333306" y="2901950"/>
                </a:lnTo>
                <a:lnTo>
                  <a:pt x="3563874" y="3144647"/>
                </a:lnTo>
                <a:lnTo>
                  <a:pt x="4013772" y="2717165"/>
                </a:lnTo>
                <a:lnTo>
                  <a:pt x="4246372" y="2962021"/>
                </a:lnTo>
                <a:lnTo>
                  <a:pt x="4246372" y="2962021"/>
                </a:lnTo>
                <a:lnTo>
                  <a:pt x="4479290" y="3206750"/>
                </a:lnTo>
                <a:lnTo>
                  <a:pt x="4029393" y="3634232"/>
                </a:lnTo>
                <a:lnTo>
                  <a:pt x="4260025" y="3876929"/>
                </a:lnTo>
                <a:close/>
                <a:moveTo>
                  <a:pt x="4144391" y="4915535"/>
                </a:moveTo>
                <a:lnTo>
                  <a:pt x="4260596" y="3877247"/>
                </a:lnTo>
                <a:lnTo>
                  <a:pt x="4491228" y="4119944"/>
                </a:lnTo>
                <a:lnTo>
                  <a:pt x="4941062" y="3692462"/>
                </a:lnTo>
                <a:lnTo>
                  <a:pt x="5173345" y="3937000"/>
                </a:lnTo>
                <a:lnTo>
                  <a:pt x="5173345" y="3937318"/>
                </a:lnTo>
                <a:lnTo>
                  <a:pt x="5405946" y="4182110"/>
                </a:lnTo>
                <a:lnTo>
                  <a:pt x="4956366" y="4610100"/>
                </a:lnTo>
                <a:lnTo>
                  <a:pt x="5186998" y="4852797"/>
                </a:lnTo>
                <a:close/>
                <a:moveTo>
                  <a:pt x="5883402" y="5585397"/>
                </a:moveTo>
                <a:lnTo>
                  <a:pt x="6113971" y="5828094"/>
                </a:lnTo>
                <a:lnTo>
                  <a:pt x="5071047" y="5891149"/>
                </a:lnTo>
                <a:lnTo>
                  <a:pt x="5187252" y="4852797"/>
                </a:lnTo>
                <a:lnTo>
                  <a:pt x="5417884" y="5095494"/>
                </a:lnTo>
                <a:lnTo>
                  <a:pt x="5867781" y="4668076"/>
                </a:lnTo>
                <a:lnTo>
                  <a:pt x="6100382" y="4912868"/>
                </a:lnTo>
                <a:lnTo>
                  <a:pt x="6100382" y="4913186"/>
                </a:lnTo>
                <a:lnTo>
                  <a:pt x="6332982" y="5157978"/>
                </a:lnTo>
                <a:close/>
                <a:moveTo>
                  <a:pt x="6100699" y="4912868"/>
                </a:moveTo>
                <a:lnTo>
                  <a:pt x="6216650" y="3874516"/>
                </a:lnTo>
                <a:lnTo>
                  <a:pt x="6447219" y="4117213"/>
                </a:lnTo>
                <a:lnTo>
                  <a:pt x="6897116" y="3689731"/>
                </a:lnTo>
                <a:lnTo>
                  <a:pt x="7129717" y="3934587"/>
                </a:lnTo>
                <a:lnTo>
                  <a:pt x="7129717" y="3934587"/>
                </a:lnTo>
                <a:lnTo>
                  <a:pt x="7362318" y="4179380"/>
                </a:lnTo>
                <a:lnTo>
                  <a:pt x="6912483" y="4606862"/>
                </a:lnTo>
                <a:lnTo>
                  <a:pt x="7143750" y="4849813"/>
                </a:lnTo>
                <a:close/>
                <a:moveTo>
                  <a:pt x="7839964" y="5582730"/>
                </a:moveTo>
                <a:lnTo>
                  <a:pt x="8070850" y="5825427"/>
                </a:lnTo>
                <a:lnTo>
                  <a:pt x="7027926" y="5888482"/>
                </a:lnTo>
                <a:lnTo>
                  <a:pt x="7143750" y="4850130"/>
                </a:lnTo>
                <a:lnTo>
                  <a:pt x="7374445" y="5092700"/>
                </a:lnTo>
                <a:lnTo>
                  <a:pt x="7824344" y="4665218"/>
                </a:lnTo>
                <a:lnTo>
                  <a:pt x="8056944" y="4910011"/>
                </a:lnTo>
                <a:lnTo>
                  <a:pt x="8056944" y="4910011"/>
                </a:lnTo>
                <a:lnTo>
                  <a:pt x="8289607" y="5154803"/>
                </a:lnTo>
                <a:close/>
                <a:moveTo>
                  <a:pt x="8057261" y="4910138"/>
                </a:moveTo>
                <a:lnTo>
                  <a:pt x="8173466" y="3871786"/>
                </a:lnTo>
                <a:lnTo>
                  <a:pt x="8404098" y="4114800"/>
                </a:lnTo>
                <a:lnTo>
                  <a:pt x="8853932" y="3687382"/>
                </a:lnTo>
                <a:lnTo>
                  <a:pt x="9086850" y="3931857"/>
                </a:lnTo>
                <a:lnTo>
                  <a:pt x="9086850" y="3931857"/>
                </a:lnTo>
                <a:lnTo>
                  <a:pt x="9319451" y="4176649"/>
                </a:lnTo>
                <a:lnTo>
                  <a:pt x="8869553" y="4604068"/>
                </a:lnTo>
                <a:lnTo>
                  <a:pt x="9100185" y="4846765"/>
                </a:lnTo>
                <a:close/>
                <a:moveTo>
                  <a:pt x="9796590" y="5579999"/>
                </a:moveTo>
                <a:lnTo>
                  <a:pt x="10027158" y="5822950"/>
                </a:lnTo>
                <a:lnTo>
                  <a:pt x="8984234" y="5886006"/>
                </a:lnTo>
                <a:lnTo>
                  <a:pt x="9100439" y="4847654"/>
                </a:lnTo>
                <a:lnTo>
                  <a:pt x="9331071" y="5090351"/>
                </a:lnTo>
                <a:lnTo>
                  <a:pt x="9780905" y="4662932"/>
                </a:lnTo>
                <a:lnTo>
                  <a:pt x="10013569" y="4907725"/>
                </a:lnTo>
                <a:lnTo>
                  <a:pt x="10013569" y="4907725"/>
                </a:lnTo>
                <a:lnTo>
                  <a:pt x="10246169" y="5152581"/>
                </a:lnTo>
                <a:close/>
                <a:moveTo>
                  <a:pt x="11276140" y="4174236"/>
                </a:moveTo>
                <a:lnTo>
                  <a:pt x="10826306" y="4601718"/>
                </a:lnTo>
                <a:lnTo>
                  <a:pt x="11056874" y="4844415"/>
                </a:lnTo>
                <a:lnTo>
                  <a:pt x="10013950" y="4907471"/>
                </a:lnTo>
                <a:lnTo>
                  <a:pt x="10130155" y="3869119"/>
                </a:lnTo>
                <a:lnTo>
                  <a:pt x="10360787" y="4111816"/>
                </a:lnTo>
                <a:lnTo>
                  <a:pt x="10810684" y="3684334"/>
                </a:lnTo>
                <a:lnTo>
                  <a:pt x="11043285" y="3929126"/>
                </a:lnTo>
                <a:lnTo>
                  <a:pt x="11043285" y="3929126"/>
                </a:lnTo>
                <a:close/>
                <a:moveTo>
                  <a:pt x="11378756" y="2220341"/>
                </a:moveTo>
                <a:lnTo>
                  <a:pt x="10928794" y="2647950"/>
                </a:lnTo>
                <a:lnTo>
                  <a:pt x="11159363" y="2890647"/>
                </a:lnTo>
                <a:lnTo>
                  <a:pt x="10116439" y="2953639"/>
                </a:lnTo>
                <a:lnTo>
                  <a:pt x="10232644" y="1915351"/>
                </a:lnTo>
                <a:lnTo>
                  <a:pt x="10463276" y="2158048"/>
                </a:lnTo>
                <a:lnTo>
                  <a:pt x="10913173" y="1730566"/>
                </a:lnTo>
                <a:lnTo>
                  <a:pt x="11145774" y="1975358"/>
                </a:lnTo>
                <a:lnTo>
                  <a:pt x="11145774" y="1975676"/>
                </a:lnTo>
                <a:close/>
                <a:moveTo>
                  <a:pt x="12192000" y="6858000"/>
                </a:moveTo>
                <a:lnTo>
                  <a:pt x="12192000" y="6838950"/>
                </a:lnTo>
                <a:lnTo>
                  <a:pt x="11878310" y="6858000"/>
                </a:lnTo>
                <a:close/>
              </a:path>
            </a:pathLst>
          </a:custGeom>
          <a:gradFill>
            <a:gsLst>
              <a:gs pos="0">
                <a:srgbClr val="011733">
                  <a:alpha val="16862"/>
                </a:srgbClr>
              </a:gs>
              <a:gs pos="80000">
                <a:srgbClr val="011733">
                  <a:alpha val="0"/>
                </a:srgbClr>
              </a:gs>
              <a:gs pos="100000">
                <a:srgbClr val="011733">
                  <a:alpha val="0"/>
                </a:srgbClr>
              </a:gs>
            </a:gsLst>
            <a:lin ang="8100019" scaled="0"/>
          </a:gradFill>
          <a:ln>
            <a:noFill/>
          </a:ln>
        </p:spPr>
        <p:txBody>
          <a:bodyPr spcFirstLastPara="1" lIns="91425" tIns="45700" rIns="91425" bIns="45700" anchor="ctr"/>
          <a:lstStyle/>
          <a:p>
            <a:pPr fontAlgn="auto">
              <a:spcBef>
                <a:spcPts val="0"/>
              </a:spcBef>
              <a:spcAft>
                <a:spcPts val="0"/>
              </a:spcAft>
              <a:defRPr/>
            </a:pPr>
            <a:endParaRPr dirty="0">
              <a:solidFill>
                <a:srgbClr val="000000"/>
              </a:solidFill>
              <a:latin typeface="Calibri"/>
              <a:ea typeface="Calibri"/>
              <a:cs typeface="Calibri"/>
              <a:sym typeface="Calibri"/>
            </a:endParaRPr>
          </a:p>
        </p:txBody>
      </p:sp>
      <p:sp>
        <p:nvSpPr>
          <p:cNvPr id="3" name="Google Shape;60;p11"/>
          <p:cNvSpPr txBox="1">
            <a:spLocks noGrp="1"/>
          </p:cNvSpPr>
          <p:nvPr>
            <p:ph type="sldNum" idx="10"/>
          </p:nvPr>
        </p:nvSpPr>
        <p:spPr>
          <a:xfrm>
            <a:off x="8404234" y="4673207"/>
            <a:ext cx="549275" cy="394097"/>
          </a:xfrm>
        </p:spPr>
        <p:txBody>
          <a:bodyPr spcFirstLastPara="1" wrap="square" lIns="0" tIns="0" rIns="0" bIns="0"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defRPr/>
            </a:pPr>
            <a:fld id="{F98941E4-EF75-4174-B209-3005014FA27D}" type="slidenum">
              <a:rPr lang="en"/>
              <a:pPr>
                <a:defRPr/>
              </a:pPr>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7_Title Slid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xmlns="" id="{2755FD07-32D4-4A25-A7A2-13926211B760}"/>
              </a:ext>
            </a:extLst>
          </p:cNvPr>
          <p:cNvSpPr>
            <a:spLocks noGrp="1"/>
          </p:cNvSpPr>
          <p:nvPr>
            <p:ph type="pic" sz="quarter" idx="16" hasCustomPrompt="1"/>
          </p:nvPr>
        </p:nvSpPr>
        <p:spPr>
          <a:xfrm>
            <a:off x="0" y="1"/>
            <a:ext cx="9144000" cy="2390775"/>
          </a:xfrm>
          <a:prstGeom prst="rect">
            <a:avLst/>
          </a:prstGeom>
          <a:solidFill>
            <a:schemeClr val="bg1">
              <a:lumMod val="85000"/>
            </a:schemeClr>
          </a:solidFill>
        </p:spPr>
        <p:txBody>
          <a:bodyPr wrap="square" anchor="ctr">
            <a:noAutofit/>
          </a:bodyPr>
          <a:lstStyle>
            <a:lvl1pPr algn="ctr">
              <a:defRPr sz="1600" b="0" i="0">
                <a:latin typeface="Titillium" charset="0"/>
                <a:ea typeface="Titillium" charset="0"/>
                <a:cs typeface="Titillium" charset="0"/>
              </a:defRPr>
            </a:lvl1pPr>
          </a:lstStyle>
          <a:p>
            <a:r>
              <a:rPr lang="en-US" dirty="0"/>
              <a:t>Insert Image</a:t>
            </a:r>
          </a:p>
        </p:txBody>
      </p:sp>
      <p:sp>
        <p:nvSpPr>
          <p:cNvPr id="6" name="Title 1">
            <a:extLst>
              <a:ext uri="{FF2B5EF4-FFF2-40B4-BE49-F238E27FC236}">
                <a16:creationId xmlns:a16="http://schemas.microsoft.com/office/drawing/2014/main" xmlns="" id="{51F7B841-B016-4EA6-B35A-56DF9234E7A6}"/>
              </a:ext>
            </a:extLst>
          </p:cNvPr>
          <p:cNvSpPr>
            <a:spLocks noGrp="1"/>
          </p:cNvSpPr>
          <p:nvPr>
            <p:ph type="title"/>
          </p:nvPr>
        </p:nvSpPr>
        <p:spPr>
          <a:xfrm>
            <a:off x="542925" y="30390"/>
            <a:ext cx="8115300" cy="723275"/>
          </a:xfrm>
        </p:spPr>
        <p:txBody>
          <a:bodyPr>
            <a:spAutoFit/>
          </a:bodyPr>
          <a:lstStyle>
            <a:lvl1pPr>
              <a:defRPr lang="en-GB" dirty="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Master title style</a:t>
            </a:r>
            <a:endParaRPr lang="en-GB" dirty="0"/>
          </a:p>
        </p:txBody>
      </p:sp>
      <p:sp>
        <p:nvSpPr>
          <p:cNvPr id="8" name="Text Placeholder 5">
            <a:extLst>
              <a:ext uri="{FF2B5EF4-FFF2-40B4-BE49-F238E27FC236}">
                <a16:creationId xmlns:a16="http://schemas.microsoft.com/office/drawing/2014/main" xmlns="" id="{4E848E19-DAF4-49BB-B133-74C5F04FFF33}"/>
              </a:ext>
            </a:extLst>
          </p:cNvPr>
          <p:cNvSpPr>
            <a:spLocks noGrp="1"/>
          </p:cNvSpPr>
          <p:nvPr>
            <p:ph type="body" sz="quarter" idx="17"/>
          </p:nvPr>
        </p:nvSpPr>
        <p:spPr>
          <a:xfrm>
            <a:off x="542926" y="632564"/>
            <a:ext cx="8115300" cy="184666"/>
          </a:xfrm>
        </p:spPr>
        <p:txBody>
          <a:bodyPr lIns="90000"/>
          <a:lstStyle>
            <a:lvl1pPr>
              <a:defRPr>
                <a:solidFill>
                  <a:schemeClr val="tx1"/>
                </a:solidFill>
              </a:defRPr>
            </a:lvl1pPr>
          </a:lstStyle>
          <a:p>
            <a:pPr lvl="0"/>
            <a:r>
              <a:rPr lang="en-US" dirty="0"/>
              <a:t>Edit Master text styles</a:t>
            </a:r>
          </a:p>
        </p:txBody>
      </p:sp>
    </p:spTree>
    <p:extLst>
      <p:ext uri="{BB962C8B-B14F-4D97-AF65-F5344CB8AC3E}">
        <p14:creationId xmlns:p14="http://schemas.microsoft.com/office/powerpoint/2010/main" xmlns="" val="2852567077"/>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4458704"/>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4454260"/>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4343441"/>
            <a:ext cx="3402314" cy="810651"/>
          </a:xfrm>
          <a:prstGeom prst="rtTriangle">
            <a:avLst/>
          </a:prstGeom>
          <a:blipFill>
            <a:blip r:embed="rId16"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5" y="4340808"/>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110997"/>
            <a:ext cx="8229600" cy="3394472"/>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4805958"/>
            <a:ext cx="1920240" cy="274320"/>
          </a:xfrm>
          <a:prstGeom prst="rect">
            <a:avLst/>
          </a:prstGeom>
        </p:spPr>
        <p:txBody>
          <a:bodyPr vert="horz" anchor="b"/>
          <a:lstStyle>
            <a:lvl1pPr algn="l" eaLnBrk="1" latinLnBrk="0" hangingPunct="1">
              <a:defRPr kumimoji="0" sz="1000">
                <a:solidFill>
                  <a:schemeClr val="tx1"/>
                </a:solidFill>
              </a:defRPr>
            </a:lvl1pPr>
            <a:extLst/>
          </a:lstStyle>
          <a:p>
            <a:fld id="{C9943077-FF71-4A7D-A932-F407E921A3D3}" type="datetimeFigureOut">
              <a:rPr lang="en-GB" smtClean="0"/>
              <a:pPr/>
              <a:t>29/03/2023</a:t>
            </a:fld>
            <a:endParaRPr lang="en-GB" dirty="0"/>
          </a:p>
        </p:txBody>
      </p:sp>
      <p:sp>
        <p:nvSpPr>
          <p:cNvPr id="22" name="Footer Placeholder 21"/>
          <p:cNvSpPr>
            <a:spLocks noGrp="1"/>
          </p:cNvSpPr>
          <p:nvPr>
            <p:ph type="ftr" sz="quarter" idx="3"/>
          </p:nvPr>
        </p:nvSpPr>
        <p:spPr>
          <a:xfrm>
            <a:off x="4380081" y="4805958"/>
            <a:ext cx="2350681" cy="273844"/>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4805958"/>
            <a:ext cx="365760" cy="273844"/>
          </a:xfrm>
          <a:prstGeom prst="rect">
            <a:avLst/>
          </a:prstGeom>
        </p:spPr>
        <p:txBody>
          <a:bodyPr vert="horz" anchor="b"/>
          <a:lstStyle>
            <a:lvl1pPr algn="r" eaLnBrk="1" latinLnBrk="0" hangingPunct="1">
              <a:defRPr kumimoji="0" sz="1000" b="0">
                <a:solidFill>
                  <a:schemeClr val="tx1"/>
                </a:solidFill>
              </a:defRPr>
            </a:lvl1pPr>
            <a:extLst/>
          </a:lstStyle>
          <a:p>
            <a:fld id="{D6605D9F-798E-4E96-8E54-E0AC2A7F6B0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chart" Target="../charts/chart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chart" Target="../charts/chart7.xml"/><Relationship Id="rId7" Type="http://schemas.openxmlformats.org/officeDocument/2006/relationships/image" Target="../media/image24.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chart" Target="../charts/chart9.xml"/><Relationship Id="rId4" Type="http://schemas.openxmlformats.org/officeDocument/2006/relationships/chart" Target="../charts/chart8.xml"/><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5.jpe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7.jpeg"/><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8.jpeg"/><Relationship Id="rId11" Type="http://schemas.openxmlformats.org/officeDocument/2006/relationships/image" Target="../media/image42.jpeg"/><Relationship Id="rId5" Type="http://schemas.openxmlformats.org/officeDocument/2006/relationships/image" Target="../media/image37.jpeg"/><Relationship Id="rId10" Type="http://schemas.openxmlformats.org/officeDocument/2006/relationships/image" Target="../media/image41.png"/><Relationship Id="rId4" Type="http://schemas.openxmlformats.org/officeDocument/2006/relationships/image" Target="../media/image36.jpeg"/><Relationship Id="rId9"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4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a:extLst>
              <a:ext uri="{FF2B5EF4-FFF2-40B4-BE49-F238E27FC236}"/>
            </a:extLst>
          </p:cNvPr>
          <p:cNvSpPr>
            <a:spLocks/>
          </p:cNvSpPr>
          <p:nvPr/>
        </p:nvSpPr>
        <p:spPr bwMode="auto">
          <a:xfrm>
            <a:off x="3175" y="-2381"/>
            <a:ext cx="4041775" cy="4057650"/>
          </a:xfrm>
          <a:custGeom>
            <a:avLst/>
            <a:gdLst>
              <a:gd name="T0" fmla="*/ 2495 w 3394"/>
              <a:gd name="T1" fmla="*/ 0 h 3408"/>
              <a:gd name="T2" fmla="*/ 0 w 3394"/>
              <a:gd name="T3" fmla="*/ 0 h 3408"/>
              <a:gd name="T4" fmla="*/ 0 w 3394"/>
              <a:gd name="T5" fmla="*/ 2476 h 3408"/>
              <a:gd name="T6" fmla="*/ 933 w 3394"/>
              <a:gd name="T7" fmla="*/ 3408 h 3408"/>
              <a:gd name="T8" fmla="*/ 3394 w 3394"/>
              <a:gd name="T9" fmla="*/ 953 h 3408"/>
              <a:gd name="T10" fmla="*/ 3394 w 3394"/>
              <a:gd name="T11" fmla="*/ 896 h 3408"/>
              <a:gd name="T12" fmla="*/ 2495 w 3394"/>
              <a:gd name="T13" fmla="*/ 0 h 3408"/>
            </a:gdLst>
            <a:ahLst/>
            <a:cxnLst>
              <a:cxn ang="0">
                <a:pos x="T0" y="T1"/>
              </a:cxn>
              <a:cxn ang="0">
                <a:pos x="T2" y="T3"/>
              </a:cxn>
              <a:cxn ang="0">
                <a:pos x="T4" y="T5"/>
              </a:cxn>
              <a:cxn ang="0">
                <a:pos x="T6" y="T7"/>
              </a:cxn>
              <a:cxn ang="0">
                <a:pos x="T8" y="T9"/>
              </a:cxn>
              <a:cxn ang="0">
                <a:pos x="T10" y="T11"/>
              </a:cxn>
              <a:cxn ang="0">
                <a:pos x="T12" y="T13"/>
              </a:cxn>
            </a:cxnLst>
            <a:rect l="0" t="0" r="r" b="b"/>
            <a:pathLst>
              <a:path w="3394" h="3408">
                <a:moveTo>
                  <a:pt x="2495" y="0"/>
                </a:moveTo>
                <a:lnTo>
                  <a:pt x="0" y="0"/>
                </a:lnTo>
                <a:lnTo>
                  <a:pt x="0" y="2476"/>
                </a:lnTo>
                <a:lnTo>
                  <a:pt x="933" y="3408"/>
                </a:lnTo>
                <a:lnTo>
                  <a:pt x="3394" y="953"/>
                </a:lnTo>
                <a:lnTo>
                  <a:pt x="3394" y="896"/>
                </a:lnTo>
                <a:lnTo>
                  <a:pt x="2495" y="0"/>
                </a:lnTo>
                <a:close/>
              </a:path>
            </a:pathLst>
          </a:custGeom>
          <a:solidFill>
            <a:schemeClr val="accent2">
              <a:lumMod val="20000"/>
              <a:lumOff val="80000"/>
              <a:alpha val="80000"/>
            </a:schemeClr>
          </a:solidFill>
          <a:ln>
            <a:noFill/>
          </a:ln>
        </p:spPr>
        <p:txBody>
          <a:bodyPr/>
          <a:lstStyle/>
          <a:p>
            <a:pPr defTabSz="1218987" fontAlgn="auto">
              <a:spcBef>
                <a:spcPts val="0"/>
              </a:spcBef>
              <a:spcAft>
                <a:spcPts val="0"/>
              </a:spcAft>
              <a:defRPr/>
            </a:pPr>
            <a:endParaRPr lang="en-IN" dirty="0">
              <a:latin typeface="+mn-lt"/>
              <a:cs typeface="+mn-cs"/>
            </a:endParaRPr>
          </a:p>
        </p:txBody>
      </p:sp>
      <p:sp>
        <p:nvSpPr>
          <p:cNvPr id="8" name="Freeform 7">
            <a:extLst>
              <a:ext uri="{FF2B5EF4-FFF2-40B4-BE49-F238E27FC236}"/>
            </a:extLst>
          </p:cNvPr>
          <p:cNvSpPr>
            <a:spLocks/>
          </p:cNvSpPr>
          <p:nvPr/>
        </p:nvSpPr>
        <p:spPr bwMode="auto">
          <a:xfrm>
            <a:off x="566738" y="552452"/>
            <a:ext cx="2300287" cy="2295525"/>
          </a:xfrm>
          <a:custGeom>
            <a:avLst/>
            <a:gdLst>
              <a:gd name="T0" fmla="*/ 966 w 1932"/>
              <a:gd name="T1" fmla="*/ 1928 h 1928"/>
              <a:gd name="T2" fmla="*/ 0 w 1932"/>
              <a:gd name="T3" fmla="*/ 964 h 1928"/>
              <a:gd name="T4" fmla="*/ 966 w 1932"/>
              <a:gd name="T5" fmla="*/ 0 h 1928"/>
              <a:gd name="T6" fmla="*/ 1932 w 1932"/>
              <a:gd name="T7" fmla="*/ 964 h 1928"/>
              <a:gd name="T8" fmla="*/ 966 w 1932"/>
              <a:gd name="T9" fmla="*/ 1928 h 1928"/>
            </a:gdLst>
            <a:ahLst/>
            <a:cxnLst>
              <a:cxn ang="0">
                <a:pos x="T0" y="T1"/>
              </a:cxn>
              <a:cxn ang="0">
                <a:pos x="T2" y="T3"/>
              </a:cxn>
              <a:cxn ang="0">
                <a:pos x="T4" y="T5"/>
              </a:cxn>
              <a:cxn ang="0">
                <a:pos x="T6" y="T7"/>
              </a:cxn>
              <a:cxn ang="0">
                <a:pos x="T8" y="T9"/>
              </a:cxn>
            </a:cxnLst>
            <a:rect l="0" t="0" r="r" b="b"/>
            <a:pathLst>
              <a:path w="1932" h="1928">
                <a:moveTo>
                  <a:pt x="966" y="1928"/>
                </a:moveTo>
                <a:lnTo>
                  <a:pt x="0" y="964"/>
                </a:lnTo>
                <a:lnTo>
                  <a:pt x="966" y="0"/>
                </a:lnTo>
                <a:lnTo>
                  <a:pt x="1932" y="964"/>
                </a:lnTo>
                <a:lnTo>
                  <a:pt x="966" y="1928"/>
                </a:lnTo>
                <a:close/>
              </a:path>
            </a:pathLst>
          </a:custGeom>
          <a:solidFill>
            <a:schemeClr val="accent3">
              <a:alpha val="90000"/>
            </a:schemeClr>
          </a:solidFill>
          <a:ln>
            <a:noFill/>
          </a:ln>
        </p:spPr>
        <p:txBody>
          <a:bodyPr/>
          <a:lstStyle/>
          <a:p>
            <a:pPr defTabSz="1218987" fontAlgn="auto">
              <a:spcBef>
                <a:spcPts val="0"/>
              </a:spcBef>
              <a:spcAft>
                <a:spcPts val="0"/>
              </a:spcAft>
              <a:defRPr/>
            </a:pPr>
            <a:endParaRPr lang="en-IN" dirty="0">
              <a:latin typeface="+mn-lt"/>
              <a:cs typeface="+mn-cs"/>
            </a:endParaRPr>
          </a:p>
        </p:txBody>
      </p:sp>
      <p:sp>
        <p:nvSpPr>
          <p:cNvPr id="10" name="Freeform 9">
            <a:extLst>
              <a:ext uri="{FF2B5EF4-FFF2-40B4-BE49-F238E27FC236}"/>
            </a:extLst>
          </p:cNvPr>
          <p:cNvSpPr>
            <a:spLocks/>
          </p:cNvSpPr>
          <p:nvPr/>
        </p:nvSpPr>
        <p:spPr bwMode="auto">
          <a:xfrm>
            <a:off x="566738" y="2847979"/>
            <a:ext cx="2300287" cy="2294335"/>
          </a:xfrm>
          <a:custGeom>
            <a:avLst/>
            <a:gdLst>
              <a:gd name="T0" fmla="*/ 966 w 1932"/>
              <a:gd name="T1" fmla="*/ 1927 h 1927"/>
              <a:gd name="T2" fmla="*/ 0 w 1932"/>
              <a:gd name="T3" fmla="*/ 963 h 1927"/>
              <a:gd name="T4" fmla="*/ 966 w 1932"/>
              <a:gd name="T5" fmla="*/ 0 h 1927"/>
              <a:gd name="T6" fmla="*/ 1932 w 1932"/>
              <a:gd name="T7" fmla="*/ 963 h 1927"/>
              <a:gd name="T8" fmla="*/ 966 w 1932"/>
              <a:gd name="T9" fmla="*/ 1927 h 1927"/>
            </a:gdLst>
            <a:ahLst/>
            <a:cxnLst>
              <a:cxn ang="0">
                <a:pos x="T0" y="T1"/>
              </a:cxn>
              <a:cxn ang="0">
                <a:pos x="T2" y="T3"/>
              </a:cxn>
              <a:cxn ang="0">
                <a:pos x="T4" y="T5"/>
              </a:cxn>
              <a:cxn ang="0">
                <a:pos x="T6" y="T7"/>
              </a:cxn>
              <a:cxn ang="0">
                <a:pos x="T8" y="T9"/>
              </a:cxn>
            </a:cxnLst>
            <a:rect l="0" t="0" r="r" b="b"/>
            <a:pathLst>
              <a:path w="1932" h="1927">
                <a:moveTo>
                  <a:pt x="966" y="1927"/>
                </a:moveTo>
                <a:lnTo>
                  <a:pt x="0" y="963"/>
                </a:lnTo>
                <a:lnTo>
                  <a:pt x="966" y="0"/>
                </a:lnTo>
                <a:lnTo>
                  <a:pt x="1932" y="963"/>
                </a:lnTo>
                <a:lnTo>
                  <a:pt x="966" y="1927"/>
                </a:lnTo>
                <a:close/>
              </a:path>
            </a:pathLst>
          </a:custGeom>
          <a:solidFill>
            <a:schemeClr val="accent2">
              <a:lumMod val="75000"/>
              <a:alpha val="90000"/>
            </a:schemeClr>
          </a:solidFill>
          <a:ln>
            <a:noFill/>
          </a:ln>
        </p:spPr>
        <p:txBody>
          <a:bodyPr/>
          <a:lstStyle/>
          <a:p>
            <a:pPr defTabSz="1218987" fontAlgn="auto">
              <a:spcBef>
                <a:spcPts val="0"/>
              </a:spcBef>
              <a:spcAft>
                <a:spcPts val="0"/>
              </a:spcAft>
              <a:defRPr/>
            </a:pPr>
            <a:endParaRPr lang="en-IN" dirty="0">
              <a:latin typeface="+mn-lt"/>
              <a:cs typeface="+mn-cs"/>
            </a:endParaRPr>
          </a:p>
        </p:txBody>
      </p:sp>
      <p:sp>
        <p:nvSpPr>
          <p:cNvPr id="11" name="Freeform 10">
            <a:extLst>
              <a:ext uri="{FF2B5EF4-FFF2-40B4-BE49-F238E27FC236}"/>
            </a:extLst>
          </p:cNvPr>
          <p:cNvSpPr>
            <a:spLocks/>
          </p:cNvSpPr>
          <p:nvPr/>
        </p:nvSpPr>
        <p:spPr bwMode="auto">
          <a:xfrm>
            <a:off x="1717676" y="1700217"/>
            <a:ext cx="2301875" cy="2294335"/>
          </a:xfrm>
          <a:custGeom>
            <a:avLst/>
            <a:gdLst>
              <a:gd name="T0" fmla="*/ 966 w 1933"/>
              <a:gd name="T1" fmla="*/ 1927 h 1927"/>
              <a:gd name="T2" fmla="*/ 0 w 1933"/>
              <a:gd name="T3" fmla="*/ 964 h 1927"/>
              <a:gd name="T4" fmla="*/ 966 w 1933"/>
              <a:gd name="T5" fmla="*/ 0 h 1927"/>
              <a:gd name="T6" fmla="*/ 1933 w 1933"/>
              <a:gd name="T7" fmla="*/ 964 h 1927"/>
              <a:gd name="T8" fmla="*/ 966 w 1933"/>
              <a:gd name="T9" fmla="*/ 1927 h 1927"/>
            </a:gdLst>
            <a:ahLst/>
            <a:cxnLst>
              <a:cxn ang="0">
                <a:pos x="T0" y="T1"/>
              </a:cxn>
              <a:cxn ang="0">
                <a:pos x="T2" y="T3"/>
              </a:cxn>
              <a:cxn ang="0">
                <a:pos x="T4" y="T5"/>
              </a:cxn>
              <a:cxn ang="0">
                <a:pos x="T6" y="T7"/>
              </a:cxn>
              <a:cxn ang="0">
                <a:pos x="T8" y="T9"/>
              </a:cxn>
            </a:cxnLst>
            <a:rect l="0" t="0" r="r" b="b"/>
            <a:pathLst>
              <a:path w="1933" h="1927">
                <a:moveTo>
                  <a:pt x="966" y="1927"/>
                </a:moveTo>
                <a:lnTo>
                  <a:pt x="0" y="964"/>
                </a:lnTo>
                <a:lnTo>
                  <a:pt x="966" y="0"/>
                </a:lnTo>
                <a:lnTo>
                  <a:pt x="1933" y="964"/>
                </a:lnTo>
                <a:lnTo>
                  <a:pt x="966" y="1927"/>
                </a:lnTo>
                <a:close/>
              </a:path>
            </a:pathLst>
          </a:custGeom>
          <a:solidFill>
            <a:schemeClr val="accent1">
              <a:lumMod val="50000"/>
              <a:alpha val="90000"/>
            </a:schemeClr>
          </a:solidFill>
          <a:ln>
            <a:noFill/>
          </a:ln>
        </p:spPr>
        <p:txBody>
          <a:bodyPr/>
          <a:lstStyle/>
          <a:p>
            <a:pPr defTabSz="1218987" fontAlgn="auto">
              <a:spcBef>
                <a:spcPts val="0"/>
              </a:spcBef>
              <a:spcAft>
                <a:spcPts val="0"/>
              </a:spcAft>
              <a:defRPr/>
            </a:pPr>
            <a:endParaRPr lang="en-IN" dirty="0">
              <a:latin typeface="+mn-lt"/>
              <a:cs typeface="+mn-cs"/>
            </a:endParaRPr>
          </a:p>
        </p:txBody>
      </p:sp>
      <p:sp>
        <p:nvSpPr>
          <p:cNvPr id="15" name="Freeform 14">
            <a:extLst>
              <a:ext uri="{FF2B5EF4-FFF2-40B4-BE49-F238E27FC236}"/>
            </a:extLst>
          </p:cNvPr>
          <p:cNvSpPr>
            <a:spLocks/>
          </p:cNvSpPr>
          <p:nvPr/>
        </p:nvSpPr>
        <p:spPr bwMode="auto">
          <a:xfrm>
            <a:off x="2128838" y="962027"/>
            <a:ext cx="1479550" cy="1476375"/>
          </a:xfrm>
          <a:custGeom>
            <a:avLst/>
            <a:gdLst>
              <a:gd name="T0" fmla="*/ 621 w 1243"/>
              <a:gd name="T1" fmla="*/ 1240 h 1240"/>
              <a:gd name="T2" fmla="*/ 0 w 1243"/>
              <a:gd name="T3" fmla="*/ 620 h 1240"/>
              <a:gd name="T4" fmla="*/ 621 w 1243"/>
              <a:gd name="T5" fmla="*/ 0 h 1240"/>
              <a:gd name="T6" fmla="*/ 1243 w 1243"/>
              <a:gd name="T7" fmla="*/ 620 h 1240"/>
              <a:gd name="T8" fmla="*/ 621 w 1243"/>
              <a:gd name="T9" fmla="*/ 1240 h 1240"/>
            </a:gdLst>
            <a:ahLst/>
            <a:cxnLst>
              <a:cxn ang="0">
                <a:pos x="T0" y="T1"/>
              </a:cxn>
              <a:cxn ang="0">
                <a:pos x="T2" y="T3"/>
              </a:cxn>
              <a:cxn ang="0">
                <a:pos x="T4" y="T5"/>
              </a:cxn>
              <a:cxn ang="0">
                <a:pos x="T6" y="T7"/>
              </a:cxn>
              <a:cxn ang="0">
                <a:pos x="T8" y="T9"/>
              </a:cxn>
            </a:cxnLst>
            <a:rect l="0" t="0" r="r" b="b"/>
            <a:pathLst>
              <a:path w="1243" h="1240">
                <a:moveTo>
                  <a:pt x="621" y="1240"/>
                </a:moveTo>
                <a:lnTo>
                  <a:pt x="0" y="620"/>
                </a:lnTo>
                <a:lnTo>
                  <a:pt x="621" y="0"/>
                </a:lnTo>
                <a:lnTo>
                  <a:pt x="1243" y="620"/>
                </a:lnTo>
                <a:lnTo>
                  <a:pt x="621" y="1240"/>
                </a:lnTo>
                <a:close/>
              </a:path>
            </a:pathLst>
          </a:custGeom>
          <a:solidFill>
            <a:schemeClr val="accent1">
              <a:lumMod val="60000"/>
              <a:lumOff val="40000"/>
            </a:schemeClr>
          </a:solidFill>
          <a:ln>
            <a:noFill/>
          </a:ln>
        </p:spPr>
        <p:txBody>
          <a:bodyPr/>
          <a:lstStyle/>
          <a:p>
            <a:pPr defTabSz="1218987" fontAlgn="auto">
              <a:spcBef>
                <a:spcPts val="0"/>
              </a:spcBef>
              <a:spcAft>
                <a:spcPts val="0"/>
              </a:spcAft>
              <a:defRPr/>
            </a:pPr>
            <a:endParaRPr lang="en-IN" dirty="0">
              <a:latin typeface="+mn-lt"/>
              <a:cs typeface="+mn-cs"/>
            </a:endParaRPr>
          </a:p>
        </p:txBody>
      </p:sp>
      <p:sp>
        <p:nvSpPr>
          <p:cNvPr id="17" name="Rectangle 16">
            <a:extLst>
              <a:ext uri="{FF2B5EF4-FFF2-40B4-BE49-F238E27FC236}"/>
            </a:extLst>
          </p:cNvPr>
          <p:cNvSpPr/>
          <p:nvPr/>
        </p:nvSpPr>
        <p:spPr>
          <a:xfrm>
            <a:off x="1431927" y="1995687"/>
            <a:ext cx="7712075" cy="108012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987" fontAlgn="auto">
              <a:spcBef>
                <a:spcPts val="0"/>
              </a:spcBef>
              <a:spcAft>
                <a:spcPts val="0"/>
              </a:spcAft>
              <a:defRPr/>
            </a:pPr>
            <a:endParaRPr lang="en-IN" dirty="0"/>
          </a:p>
        </p:txBody>
      </p:sp>
      <p:sp>
        <p:nvSpPr>
          <p:cNvPr id="5128" name="Freeform 6"/>
          <p:cNvSpPr>
            <a:spLocks/>
          </p:cNvSpPr>
          <p:nvPr/>
        </p:nvSpPr>
        <p:spPr bwMode="auto">
          <a:xfrm>
            <a:off x="3175" y="-2381"/>
            <a:ext cx="4041775" cy="4057650"/>
          </a:xfrm>
          <a:custGeom>
            <a:avLst/>
            <a:gdLst>
              <a:gd name="T0" fmla="*/ 2147483647 w 3394"/>
              <a:gd name="T1" fmla="*/ 0 h 3408"/>
              <a:gd name="T2" fmla="*/ 0 w 3394"/>
              <a:gd name="T3" fmla="*/ 0 h 3408"/>
              <a:gd name="T4" fmla="*/ 0 w 3394"/>
              <a:gd name="T5" fmla="*/ 2147483647 h 3408"/>
              <a:gd name="T6" fmla="*/ 2147483647 w 3394"/>
              <a:gd name="T7" fmla="*/ 2147483647 h 3408"/>
              <a:gd name="T8" fmla="*/ 2147483647 w 3394"/>
              <a:gd name="T9" fmla="*/ 2147483647 h 3408"/>
              <a:gd name="T10" fmla="*/ 2147483647 w 3394"/>
              <a:gd name="T11" fmla="*/ 2147483647 h 3408"/>
              <a:gd name="T12" fmla="*/ 2147483647 w 3394"/>
              <a:gd name="T13" fmla="*/ 0 h 3408"/>
              <a:gd name="T14" fmla="*/ 0 60000 65536"/>
              <a:gd name="T15" fmla="*/ 0 60000 65536"/>
              <a:gd name="T16" fmla="*/ 0 60000 65536"/>
              <a:gd name="T17" fmla="*/ 0 60000 65536"/>
              <a:gd name="T18" fmla="*/ 0 60000 65536"/>
              <a:gd name="T19" fmla="*/ 0 60000 65536"/>
              <a:gd name="T20" fmla="*/ 0 60000 65536"/>
              <a:gd name="T21" fmla="*/ 0 w 3394"/>
              <a:gd name="T22" fmla="*/ 0 h 3408"/>
              <a:gd name="T23" fmla="*/ 3394 w 3394"/>
              <a:gd name="T24" fmla="*/ 3408 h 3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4" h="3408">
                <a:moveTo>
                  <a:pt x="2495" y="0"/>
                </a:moveTo>
                <a:lnTo>
                  <a:pt x="0" y="0"/>
                </a:lnTo>
                <a:lnTo>
                  <a:pt x="0" y="2476"/>
                </a:lnTo>
                <a:lnTo>
                  <a:pt x="933" y="3408"/>
                </a:lnTo>
                <a:lnTo>
                  <a:pt x="3394" y="953"/>
                </a:lnTo>
                <a:lnTo>
                  <a:pt x="3394" y="896"/>
                </a:lnTo>
                <a:lnTo>
                  <a:pt x="2495" y="0"/>
                </a:lnTo>
              </a:path>
            </a:pathLst>
          </a:custGeom>
          <a:noFill/>
          <a:ln w="9525">
            <a:noFill/>
            <a:round/>
            <a:headEnd/>
            <a:tailEnd/>
          </a:ln>
        </p:spPr>
        <p:txBody>
          <a:bodyPr/>
          <a:lstStyle/>
          <a:p>
            <a:endParaRPr lang="en-GB" dirty="0"/>
          </a:p>
        </p:txBody>
      </p:sp>
      <p:pic>
        <p:nvPicPr>
          <p:cNvPr id="9" name="Picture Placeholder 8">
            <a:extLst>
              <a:ext uri="{FF2B5EF4-FFF2-40B4-BE49-F238E27FC236}"/>
            </a:extLst>
          </p:cNvPr>
          <p:cNvPicPr>
            <a:picLocks noGrp="1" noChangeAspect="1"/>
          </p:cNvPicPr>
          <p:nvPr>
            <p:ph type="pic" sz="quarter" idx="14"/>
          </p:nvPr>
        </p:nvPicPr>
        <p:blipFill>
          <a:blip r:embed="rId3" cstate="print"/>
          <a:stretch>
            <a:fillRect/>
          </a:stretch>
        </p:blipFill>
        <p:spPr>
          <a:xfrm>
            <a:off x="122238" y="1569323"/>
            <a:ext cx="2577554" cy="2076642"/>
          </a:xfrm>
          <a:effectLst>
            <a:outerShdw blurRad="444500" dist="190500" dir="2700000" algn="tl" rotWithShape="0">
              <a:prstClr val="black">
                <a:alpha val="23000"/>
              </a:prstClr>
            </a:outerShdw>
          </a:effectLst>
        </p:spPr>
      </p:pic>
      <p:sp>
        <p:nvSpPr>
          <p:cNvPr id="5130" name="Title 28"/>
          <p:cNvSpPr>
            <a:spLocks noGrp="1"/>
          </p:cNvSpPr>
          <p:nvPr>
            <p:ph type="ctrTitle"/>
          </p:nvPr>
        </p:nvSpPr>
        <p:spPr>
          <a:xfrm>
            <a:off x="3419872" y="1995687"/>
            <a:ext cx="5543550" cy="1035844"/>
          </a:xfrm>
        </p:spPr>
        <p:txBody>
          <a:bodyPr/>
          <a:lstStyle/>
          <a:p>
            <a:pPr eaLnBrk="1" hangingPunct="1"/>
            <a:r>
              <a:rPr lang="en-IN" sz="2800" b="1" dirty="0" smtClean="0">
                <a:solidFill>
                  <a:schemeClr val="tx1"/>
                </a:solidFill>
                <a:latin typeface="Aharoni" pitchFamily="2" charset="-79"/>
                <a:cs typeface="Aharoni" pitchFamily="2" charset="-79"/>
              </a:rPr>
              <a:t>Writeshop for a harmonized poultry regional strategy</a:t>
            </a:r>
            <a:endParaRPr lang="en-IN" sz="2800" b="1" dirty="0">
              <a:solidFill>
                <a:schemeClr val="tx1"/>
              </a:solidFill>
              <a:latin typeface="Aharoni" pitchFamily="2" charset="-79"/>
              <a:cs typeface="Aharoni" pitchFamily="2" charset="-79"/>
            </a:endParaRPr>
          </a:p>
        </p:txBody>
      </p:sp>
      <p:sp>
        <p:nvSpPr>
          <p:cNvPr id="21" name="TextBox 20"/>
          <p:cNvSpPr txBox="1"/>
          <p:nvPr/>
        </p:nvSpPr>
        <p:spPr>
          <a:xfrm>
            <a:off x="5652120" y="3435850"/>
            <a:ext cx="3312368" cy="64633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fontAlgn="auto">
              <a:spcBef>
                <a:spcPts val="0"/>
              </a:spcBef>
              <a:spcAft>
                <a:spcPts val="0"/>
              </a:spcAft>
              <a:defRPr/>
            </a:pPr>
            <a:r>
              <a:rPr lang="en-GB" b="1" spc="50" dirty="0" smtClean="0">
                <a:ln w="11430"/>
                <a:solidFill>
                  <a:srgbClr val="002060"/>
                </a:solidFill>
                <a:effectLst>
                  <a:outerShdw blurRad="38100" dist="38100" dir="2700000" algn="tl">
                    <a:srgbClr val="000000">
                      <a:alpha val="43137"/>
                    </a:srgbClr>
                  </a:outerShdw>
                </a:effectLst>
              </a:rPr>
              <a:t>28-30</a:t>
            </a:r>
            <a:r>
              <a:rPr lang="en-GB" b="1" spc="50" dirty="0" smtClean="0">
                <a:ln w="11430"/>
                <a:solidFill>
                  <a:srgbClr val="002060"/>
                </a:solidFill>
                <a:effectLst>
                  <a:outerShdw blurRad="38100" dist="38100" dir="2700000" algn="tl">
                    <a:srgbClr val="000000">
                      <a:alpha val="43137"/>
                    </a:srgbClr>
                  </a:outerShdw>
                </a:effectLst>
                <a:latin typeface="+mn-lt"/>
                <a:cs typeface="+mn-cs"/>
              </a:rPr>
              <a:t> March, 2023</a:t>
            </a:r>
          </a:p>
          <a:p>
            <a:pPr algn="r" fontAlgn="auto">
              <a:spcBef>
                <a:spcPts val="0"/>
              </a:spcBef>
              <a:spcAft>
                <a:spcPts val="0"/>
              </a:spcAft>
              <a:defRPr/>
            </a:pPr>
            <a:r>
              <a:rPr lang="en-GB" b="1" spc="50" dirty="0" smtClean="0">
                <a:ln w="11430"/>
                <a:solidFill>
                  <a:srgbClr val="002060"/>
                </a:solidFill>
                <a:effectLst>
                  <a:outerShdw blurRad="38100" dist="38100" dir="2700000" algn="tl">
                    <a:srgbClr val="000000">
                      <a:alpha val="43137"/>
                    </a:srgbClr>
                  </a:outerShdw>
                </a:effectLst>
              </a:rPr>
              <a:t>Abidjan, Côte d’Ivoire</a:t>
            </a:r>
            <a:endParaRPr lang="en-GB" b="1" spc="50" dirty="0">
              <a:ln w="11430"/>
              <a:solidFill>
                <a:srgbClr val="002060"/>
              </a:solidFill>
              <a:effectLst>
                <a:outerShdw blurRad="38100" dist="38100" dir="2700000" algn="tl">
                  <a:srgbClr val="000000">
                    <a:alpha val="43137"/>
                  </a:srgbClr>
                </a:outerShdw>
              </a:effectLst>
              <a:latin typeface="+mn-lt"/>
              <a:cs typeface="+mn-cs"/>
            </a:endParaRPr>
          </a:p>
        </p:txBody>
      </p:sp>
      <p:sp>
        <p:nvSpPr>
          <p:cNvPr id="22" name="Title 1"/>
          <p:cNvSpPr txBox="1">
            <a:spLocks/>
          </p:cNvSpPr>
          <p:nvPr/>
        </p:nvSpPr>
        <p:spPr>
          <a:xfrm>
            <a:off x="3347864" y="771550"/>
            <a:ext cx="5400600" cy="958503"/>
          </a:xfrm>
          <a:prstGeom prst="rect">
            <a:avLst/>
          </a:prstGeom>
        </p:spPr>
        <p:txBody>
          <a:bodyPr lIns="0" rIns="0" anchor="b">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en-GB" dirty="0" smtClean="0">
                <a:ln w="11430"/>
                <a:solidFill>
                  <a:schemeClr val="accent2">
                    <a:lumMod val="50000"/>
                  </a:schemeClr>
                </a:solidFill>
                <a:latin typeface="Aharoni" pitchFamily="2" charset="-79"/>
                <a:ea typeface="Open Sans" panose="020B0606030504020204" pitchFamily="34" charset="0"/>
                <a:cs typeface="Aharoni" pitchFamily="2" charset="-79"/>
              </a:rPr>
              <a:t>Dynamics and prospects of the </a:t>
            </a:r>
          </a:p>
          <a:p>
            <a:pPr algn="r" fontAlgn="auto">
              <a:spcAft>
                <a:spcPts val="0"/>
              </a:spcAft>
              <a:defRPr/>
            </a:pPr>
            <a:r>
              <a:rPr lang="en-GB" dirty="0" smtClean="0">
                <a:ln w="11430"/>
                <a:solidFill>
                  <a:schemeClr val="accent2">
                    <a:lumMod val="50000"/>
                  </a:schemeClr>
                </a:solidFill>
                <a:latin typeface="Aharoni" pitchFamily="2" charset="-79"/>
                <a:ea typeface="Open Sans" panose="020B0606030504020204" pitchFamily="34" charset="0"/>
                <a:cs typeface="Aharoni" pitchFamily="2" charset="-79"/>
              </a:rPr>
              <a:t>West Africa Poultry value chain </a:t>
            </a:r>
          </a:p>
          <a:p>
            <a:pPr algn="r" fontAlgn="auto">
              <a:spcAft>
                <a:spcPts val="0"/>
              </a:spcAft>
              <a:defRPr/>
            </a:pPr>
            <a:r>
              <a:rPr lang="en-GB" dirty="0" smtClean="0">
                <a:ln w="11430"/>
                <a:solidFill>
                  <a:schemeClr val="accent2">
                    <a:lumMod val="50000"/>
                  </a:schemeClr>
                </a:solidFill>
                <a:latin typeface="Aharoni" pitchFamily="2" charset="-79"/>
                <a:ea typeface="Open Sans" panose="020B0606030504020204" pitchFamily="34" charset="0"/>
                <a:cs typeface="Aharoni" pitchFamily="2" charset="-79"/>
              </a:rPr>
              <a:t>in the regional, continental &amp; global context</a:t>
            </a:r>
            <a:endParaRPr lang="en-GB" dirty="0">
              <a:ln w="11430"/>
              <a:solidFill>
                <a:schemeClr val="accent2">
                  <a:lumMod val="50000"/>
                </a:schemeClr>
              </a:solidFill>
              <a:latin typeface="Aharoni" pitchFamily="2" charset="-79"/>
              <a:ea typeface="Open Sans" panose="020B0606030504020204" pitchFamily="34" charset="0"/>
              <a:cs typeface="Aharoni" pitchFamily="2" charset="-79"/>
            </a:endParaRPr>
          </a:p>
        </p:txBody>
      </p:sp>
      <p:pic>
        <p:nvPicPr>
          <p:cNvPr id="5134" name="Picture 23" descr="AU-IBAR logo.png"/>
          <p:cNvPicPr>
            <a:picLocks noChangeAspect="1"/>
          </p:cNvPicPr>
          <p:nvPr/>
        </p:nvPicPr>
        <p:blipFill>
          <a:blip r:embed="rId4" cstate="print"/>
          <a:srcRect/>
          <a:stretch>
            <a:fillRect/>
          </a:stretch>
        </p:blipFill>
        <p:spPr bwMode="auto">
          <a:xfrm>
            <a:off x="3563888" y="195486"/>
            <a:ext cx="2651870" cy="504056"/>
          </a:xfrm>
          <a:prstGeom prst="rect">
            <a:avLst/>
          </a:prstGeom>
          <a:noFill/>
          <a:ln w="9525">
            <a:noFill/>
            <a:miter lim="800000"/>
            <a:headEnd/>
            <a:tailEnd/>
          </a:ln>
        </p:spPr>
      </p:pic>
      <p:pic>
        <p:nvPicPr>
          <p:cNvPr id="5135" name="Picture 24" descr="EU logo.bmp"/>
          <p:cNvPicPr>
            <a:picLocks noChangeAspect="1"/>
          </p:cNvPicPr>
          <p:nvPr/>
        </p:nvPicPr>
        <p:blipFill>
          <a:blip r:embed="rId5" cstate="print"/>
          <a:srcRect/>
          <a:stretch>
            <a:fillRect/>
          </a:stretch>
        </p:blipFill>
        <p:spPr bwMode="auto">
          <a:xfrm>
            <a:off x="8172400" y="195490"/>
            <a:ext cx="679450" cy="446485"/>
          </a:xfrm>
          <a:prstGeom prst="rect">
            <a:avLst/>
          </a:prstGeom>
          <a:noFill/>
          <a:ln w="9525">
            <a:noFill/>
            <a:miter lim="800000"/>
            <a:headEnd/>
            <a:tailEnd/>
          </a:ln>
        </p:spPr>
      </p:pic>
      <p:sp>
        <p:nvSpPr>
          <p:cNvPr id="5136" name="TextBox 15"/>
          <p:cNvSpPr txBox="1">
            <a:spLocks noChangeArrowheads="1"/>
          </p:cNvSpPr>
          <p:nvPr/>
        </p:nvSpPr>
        <p:spPr bwMode="auto">
          <a:xfrm>
            <a:off x="6228192" y="4299946"/>
            <a:ext cx="2700337" cy="584775"/>
          </a:xfrm>
          <a:prstGeom prst="rect">
            <a:avLst/>
          </a:prstGeom>
          <a:noFill/>
          <a:ln w="9525">
            <a:noFill/>
            <a:miter lim="800000"/>
            <a:headEnd/>
            <a:tailEnd/>
          </a:ln>
        </p:spPr>
        <p:txBody>
          <a:bodyPr>
            <a:spAutoFit/>
          </a:bodyPr>
          <a:lstStyle/>
          <a:p>
            <a:pPr algn="r"/>
            <a:r>
              <a:rPr lang="en-GB" sz="1600" b="1" dirty="0">
                <a:solidFill>
                  <a:srgbClr val="002060"/>
                </a:solidFill>
                <a:latin typeface="BlackChancery" pitchFamily="2" charset="0"/>
              </a:rPr>
              <a:t>Ariong Abbey</a:t>
            </a:r>
          </a:p>
          <a:p>
            <a:pPr algn="r"/>
            <a:r>
              <a:rPr lang="en-GB" sz="1600" b="1" dirty="0" smtClean="0">
                <a:solidFill>
                  <a:srgbClr val="002060"/>
                </a:solidFill>
                <a:latin typeface="BlackChancery" pitchFamily="2" charset="0"/>
              </a:rPr>
              <a:t> Lead Regional Facilitator</a:t>
            </a:r>
            <a:endParaRPr lang="en-GB" sz="1600" b="1" dirty="0">
              <a:solidFill>
                <a:srgbClr val="002060"/>
              </a:solidFill>
              <a:latin typeface="BlackChancery" pitchFamily="2" charset="0"/>
            </a:endParaRPr>
          </a:p>
        </p:txBody>
      </p:sp>
      <p:pic>
        <p:nvPicPr>
          <p:cNvPr id="29698" name="Picture 2" descr="Image result for ecowas symbol"/>
          <p:cNvPicPr>
            <a:picLocks noChangeAspect="1" noChangeArrowheads="1"/>
          </p:cNvPicPr>
          <p:nvPr/>
        </p:nvPicPr>
        <p:blipFill>
          <a:blip r:embed="rId6" cstate="print"/>
          <a:srcRect/>
          <a:stretch>
            <a:fillRect/>
          </a:stretch>
        </p:blipFill>
        <p:spPr bwMode="auto">
          <a:xfrm>
            <a:off x="6948264" y="195486"/>
            <a:ext cx="514183" cy="51817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26625" name="Picture 1"/>
          <p:cNvPicPr>
            <a:picLocks noChangeAspect="1" noChangeArrowheads="1"/>
          </p:cNvPicPr>
          <p:nvPr/>
        </p:nvPicPr>
        <p:blipFill>
          <a:blip r:embed="rId3" cstate="print"/>
          <a:stretch>
            <a:fillRect/>
          </a:stretch>
        </p:blipFill>
        <p:spPr bwMode="auto">
          <a:xfrm>
            <a:off x="251520" y="1851670"/>
            <a:ext cx="3744416" cy="1368152"/>
          </a:xfrm>
          <a:prstGeom prst="rect">
            <a:avLst/>
          </a:prstGeom>
          <a:noFill/>
          <a:ln w="9525">
            <a:noFill/>
            <a:miter lim="800000"/>
            <a:headEnd/>
            <a:tailEnd/>
          </a:ln>
          <a:effectLst/>
        </p:spPr>
      </p:pic>
      <p:sp>
        <p:nvSpPr>
          <p:cNvPr id="2" name="Content Placeholder 1"/>
          <p:cNvSpPr>
            <a:spLocks noGrp="1"/>
          </p:cNvSpPr>
          <p:nvPr>
            <p:ph idx="1"/>
          </p:nvPr>
        </p:nvSpPr>
        <p:spPr>
          <a:xfrm>
            <a:off x="4211960" y="0"/>
            <a:ext cx="4474840" cy="5143500"/>
          </a:xfrm>
          <a:blipFill>
            <a:blip r:embed="rId4" cstate="print"/>
            <a:tile tx="0" ty="0" sx="100000" sy="100000" flip="none" algn="tl"/>
          </a:blipFill>
          <a:ln>
            <a:solidFill>
              <a:srgbClr val="0070C0"/>
            </a:solid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66928" indent="-457200" fontAlgn="auto">
              <a:spcAft>
                <a:spcPts val="0"/>
              </a:spcAft>
              <a:buFont typeface="Wingdings 3" pitchFamily="18" charset="2"/>
              <a:buNone/>
              <a:defRPr/>
            </a:pPr>
            <a:endParaRPr lang="en-GB" sz="1800" b="1" dirty="0" smtClean="0">
              <a:ln w="11430"/>
              <a:solidFill>
                <a:srgbClr val="002060"/>
              </a:solidFill>
              <a:effectLst>
                <a:outerShdw blurRad="50800" dist="39000" dir="5460000" algn="tl">
                  <a:srgbClr val="000000">
                    <a:alpha val="38000"/>
                  </a:srgbClr>
                </a:outerShdw>
              </a:effectLst>
              <a:latin typeface="Candara" pitchFamily="34" charset="0"/>
            </a:endParaRPr>
          </a:p>
          <a:p>
            <a:pPr marL="566928" indent="-457200" fontAlgn="auto">
              <a:spcAft>
                <a:spcPts val="0"/>
              </a:spcAft>
              <a:buFont typeface="Wingdings" pitchFamily="2" charset="2"/>
              <a:buChar char="v"/>
              <a:defRPr/>
            </a:pPr>
            <a:r>
              <a:rPr lang="en-GB" sz="2000" b="1" dirty="0" smtClean="0">
                <a:ln w="11430"/>
                <a:solidFill>
                  <a:srgbClr val="002060"/>
                </a:solidFill>
                <a:effectLst>
                  <a:outerShdw blurRad="50800" dist="39000" dir="5460000" algn="tl">
                    <a:srgbClr val="000000">
                      <a:alpha val="38000"/>
                    </a:srgbClr>
                  </a:outerShdw>
                </a:effectLst>
                <a:latin typeface="Candara" pitchFamily="34" charset="0"/>
              </a:rPr>
              <a:t>Value &amp; Value chains</a:t>
            </a:r>
            <a:br>
              <a:rPr lang="en-GB" sz="2000" b="1" dirty="0" smtClean="0">
                <a:ln w="11430"/>
                <a:solidFill>
                  <a:srgbClr val="002060"/>
                </a:solidFill>
                <a:effectLst>
                  <a:outerShdw blurRad="50800" dist="39000" dir="5460000" algn="tl">
                    <a:srgbClr val="000000">
                      <a:alpha val="38000"/>
                    </a:srgbClr>
                  </a:outerShdw>
                </a:effectLst>
                <a:latin typeface="Candara" pitchFamily="34" charset="0"/>
              </a:rPr>
            </a:br>
            <a:endParaRPr lang="en-GB" sz="2000" b="1" dirty="0" smtClean="0">
              <a:ln w="11430"/>
              <a:solidFill>
                <a:srgbClr val="002060"/>
              </a:solidFill>
              <a:effectLst>
                <a:outerShdw blurRad="50800" dist="39000" dir="5460000" algn="tl">
                  <a:srgbClr val="000000">
                    <a:alpha val="38000"/>
                  </a:srgbClr>
                </a:outerShdw>
              </a:effectLst>
              <a:latin typeface="Candara" pitchFamily="34" charset="0"/>
            </a:endParaRPr>
          </a:p>
          <a:p>
            <a:pPr marL="566928" indent="-457200" fontAlgn="auto">
              <a:spcAft>
                <a:spcPts val="0"/>
              </a:spcAft>
              <a:buFont typeface="Wingdings" pitchFamily="2" charset="2"/>
              <a:buChar char="v"/>
              <a:defRPr/>
            </a:pPr>
            <a:r>
              <a:rPr lang="en-GB" sz="2000" b="1" dirty="0" smtClean="0">
                <a:ln w="11430"/>
                <a:solidFill>
                  <a:srgbClr val="002060"/>
                </a:solidFill>
                <a:effectLst>
                  <a:outerShdw blurRad="50800" dist="39000" dir="5460000" algn="tl">
                    <a:srgbClr val="000000">
                      <a:alpha val="38000"/>
                    </a:srgbClr>
                  </a:outerShdw>
                </a:effectLst>
                <a:latin typeface="Candara" pitchFamily="34" charset="0"/>
              </a:rPr>
              <a:t>Poultry meat production: Global, Africa &amp; West Africa</a:t>
            </a:r>
            <a:br>
              <a:rPr lang="en-GB" sz="2000" b="1" dirty="0" smtClean="0">
                <a:ln w="11430"/>
                <a:solidFill>
                  <a:srgbClr val="002060"/>
                </a:solidFill>
                <a:effectLst>
                  <a:outerShdw blurRad="50800" dist="39000" dir="5460000" algn="tl">
                    <a:srgbClr val="000000">
                      <a:alpha val="38000"/>
                    </a:srgbClr>
                  </a:outerShdw>
                </a:effectLst>
                <a:latin typeface="Candara" pitchFamily="34" charset="0"/>
              </a:rPr>
            </a:br>
            <a:endParaRPr lang="en-GB" sz="2000" b="1" dirty="0" smtClean="0">
              <a:ln w="11430"/>
              <a:solidFill>
                <a:srgbClr val="002060"/>
              </a:solidFill>
              <a:effectLst>
                <a:outerShdw blurRad="50800" dist="39000" dir="5460000" algn="tl">
                  <a:srgbClr val="000000">
                    <a:alpha val="38000"/>
                  </a:srgbClr>
                </a:outerShdw>
              </a:effectLst>
              <a:latin typeface="Candara" pitchFamily="34" charset="0"/>
            </a:endParaRPr>
          </a:p>
          <a:p>
            <a:pPr marL="566928" indent="-457200" fontAlgn="auto">
              <a:spcAft>
                <a:spcPts val="0"/>
              </a:spcAft>
              <a:buFont typeface="Wingdings" pitchFamily="2" charset="2"/>
              <a:buChar char="v"/>
              <a:defRPr/>
            </a:pPr>
            <a:r>
              <a:rPr lang="en-GB" sz="2000" b="1" dirty="0" smtClean="0">
                <a:ln w="11430"/>
                <a:solidFill>
                  <a:srgbClr val="002060"/>
                </a:solidFill>
                <a:effectLst>
                  <a:outerShdw blurRad="50800" dist="39000" dir="5460000" algn="tl">
                    <a:srgbClr val="000000">
                      <a:alpha val="38000"/>
                    </a:srgbClr>
                  </a:outerShdw>
                </a:effectLst>
                <a:latin typeface="Candara" pitchFamily="34" charset="0"/>
              </a:rPr>
              <a:t>Consumption and the global retail market</a:t>
            </a:r>
            <a:br>
              <a:rPr lang="en-GB" sz="2000" b="1" dirty="0" smtClean="0">
                <a:ln w="11430"/>
                <a:solidFill>
                  <a:srgbClr val="002060"/>
                </a:solidFill>
                <a:effectLst>
                  <a:outerShdw blurRad="50800" dist="39000" dir="5460000" algn="tl">
                    <a:srgbClr val="000000">
                      <a:alpha val="38000"/>
                    </a:srgbClr>
                  </a:outerShdw>
                </a:effectLst>
                <a:latin typeface="Candara" pitchFamily="34" charset="0"/>
              </a:rPr>
            </a:br>
            <a:endParaRPr lang="en-GB" sz="2000" b="1" dirty="0" smtClean="0">
              <a:ln w="11430"/>
              <a:solidFill>
                <a:srgbClr val="002060"/>
              </a:solidFill>
              <a:effectLst>
                <a:outerShdw blurRad="50800" dist="39000" dir="5460000" algn="tl">
                  <a:srgbClr val="000000">
                    <a:alpha val="38000"/>
                  </a:srgbClr>
                </a:outerShdw>
              </a:effectLst>
              <a:latin typeface="Candara" pitchFamily="34" charset="0"/>
            </a:endParaRPr>
          </a:p>
          <a:p>
            <a:pPr marL="566928" indent="-457200" fontAlgn="auto">
              <a:spcAft>
                <a:spcPts val="0"/>
              </a:spcAft>
              <a:buFont typeface="Wingdings" pitchFamily="2" charset="2"/>
              <a:buChar char="v"/>
              <a:defRPr/>
            </a:pPr>
            <a:r>
              <a:rPr lang="en-GB" sz="2000" b="1" dirty="0" smtClean="0">
                <a:ln w="11430"/>
                <a:solidFill>
                  <a:srgbClr val="002060"/>
                </a:solidFill>
                <a:effectLst>
                  <a:outerShdw blurRad="50800" dist="39000" dir="5460000" algn="tl">
                    <a:srgbClr val="000000">
                      <a:alpha val="38000"/>
                    </a:srgbClr>
                  </a:outerShdw>
                </a:effectLst>
                <a:latin typeface="Candara" pitchFamily="34" charset="0"/>
              </a:rPr>
              <a:t>Poultry meat trade</a:t>
            </a:r>
            <a:br>
              <a:rPr lang="en-GB" sz="2000" b="1" dirty="0" smtClean="0">
                <a:ln w="11430"/>
                <a:solidFill>
                  <a:srgbClr val="002060"/>
                </a:solidFill>
                <a:effectLst>
                  <a:outerShdw blurRad="50800" dist="39000" dir="5460000" algn="tl">
                    <a:srgbClr val="000000">
                      <a:alpha val="38000"/>
                    </a:srgbClr>
                  </a:outerShdw>
                </a:effectLst>
                <a:latin typeface="Candara" pitchFamily="34" charset="0"/>
              </a:rPr>
            </a:br>
            <a:endParaRPr lang="en-GB" sz="2000" b="1" dirty="0" smtClean="0">
              <a:ln w="11430"/>
              <a:solidFill>
                <a:srgbClr val="002060"/>
              </a:solidFill>
              <a:effectLst>
                <a:outerShdw blurRad="50800" dist="39000" dir="5460000" algn="tl">
                  <a:srgbClr val="000000">
                    <a:alpha val="38000"/>
                  </a:srgbClr>
                </a:outerShdw>
              </a:effectLst>
              <a:latin typeface="Candara" pitchFamily="34" charset="0"/>
            </a:endParaRPr>
          </a:p>
          <a:p>
            <a:pPr marL="566928" indent="-457200" fontAlgn="auto">
              <a:spcAft>
                <a:spcPts val="0"/>
              </a:spcAft>
              <a:buFont typeface="Wingdings" pitchFamily="2" charset="2"/>
              <a:buChar char="v"/>
              <a:defRPr/>
            </a:pPr>
            <a:r>
              <a:rPr lang="en-GB" sz="2000" b="1" dirty="0" smtClean="0">
                <a:ln w="11430"/>
                <a:solidFill>
                  <a:srgbClr val="002060"/>
                </a:solidFill>
                <a:effectLst>
                  <a:outerShdw blurRad="50800" dist="39000" dir="5460000" algn="tl">
                    <a:srgbClr val="000000">
                      <a:alpha val="38000"/>
                    </a:srgbClr>
                  </a:outerShdw>
                </a:effectLst>
                <a:latin typeface="Candara" pitchFamily="34" charset="0"/>
              </a:rPr>
              <a:t>Value chain relationships</a:t>
            </a:r>
            <a:br>
              <a:rPr lang="en-GB" sz="2000" b="1" dirty="0" smtClean="0">
                <a:ln w="11430"/>
                <a:solidFill>
                  <a:srgbClr val="002060"/>
                </a:solidFill>
                <a:effectLst>
                  <a:outerShdw blurRad="50800" dist="39000" dir="5460000" algn="tl">
                    <a:srgbClr val="000000">
                      <a:alpha val="38000"/>
                    </a:srgbClr>
                  </a:outerShdw>
                </a:effectLst>
                <a:latin typeface="Candara" pitchFamily="34" charset="0"/>
              </a:rPr>
            </a:br>
            <a:endParaRPr lang="en-GB" sz="2000" b="1" dirty="0" smtClean="0">
              <a:ln w="11430"/>
              <a:solidFill>
                <a:srgbClr val="002060"/>
              </a:solidFill>
              <a:effectLst>
                <a:outerShdw blurRad="50800" dist="39000" dir="5460000" algn="tl">
                  <a:srgbClr val="000000">
                    <a:alpha val="38000"/>
                  </a:srgbClr>
                </a:outerShdw>
              </a:effectLst>
              <a:latin typeface="Candara" pitchFamily="34" charset="0"/>
            </a:endParaRPr>
          </a:p>
          <a:p>
            <a:pPr marL="566928" indent="-457200" fontAlgn="auto">
              <a:spcAft>
                <a:spcPts val="0"/>
              </a:spcAft>
              <a:buFont typeface="Wingdings" pitchFamily="2" charset="2"/>
              <a:buChar char="v"/>
              <a:defRPr/>
            </a:pPr>
            <a:r>
              <a:rPr lang="en-GB" sz="2000" b="1" dirty="0" smtClean="0">
                <a:ln w="11430"/>
                <a:solidFill>
                  <a:srgbClr val="002060"/>
                </a:solidFill>
                <a:effectLst>
                  <a:outerShdw blurRad="50800" dist="39000" dir="5460000" algn="tl">
                    <a:srgbClr val="000000">
                      <a:alpha val="38000"/>
                    </a:srgbClr>
                  </a:outerShdw>
                </a:effectLst>
                <a:latin typeface="Candara" pitchFamily="34" charset="0"/>
              </a:rPr>
              <a:t>Poultry in ECOWAS</a:t>
            </a:r>
            <a:r>
              <a:rPr lang="en-GB" sz="1800" b="1" dirty="0" smtClean="0">
                <a:ln w="11430"/>
                <a:solidFill>
                  <a:srgbClr val="002060"/>
                </a:solidFill>
                <a:effectLst>
                  <a:outerShdw blurRad="50800" dist="39000" dir="5460000" algn="tl">
                    <a:srgbClr val="000000">
                      <a:alpha val="38000"/>
                    </a:srgbClr>
                  </a:outerShdw>
                </a:effectLst>
                <a:latin typeface="Candara" pitchFamily="34" charset="0"/>
              </a:rPr>
              <a:t/>
            </a:r>
            <a:br>
              <a:rPr lang="en-GB" sz="1800" b="1" dirty="0" smtClean="0">
                <a:ln w="11430"/>
                <a:solidFill>
                  <a:srgbClr val="002060"/>
                </a:solidFill>
                <a:effectLst>
                  <a:outerShdw blurRad="50800" dist="39000" dir="5460000" algn="tl">
                    <a:srgbClr val="000000">
                      <a:alpha val="38000"/>
                    </a:srgbClr>
                  </a:outerShdw>
                </a:effectLst>
                <a:latin typeface="Candara" pitchFamily="34" charset="0"/>
              </a:rPr>
            </a:br>
            <a:endParaRPr lang="en-GB" sz="1800" b="1" dirty="0" smtClean="0">
              <a:ln w="11430"/>
              <a:solidFill>
                <a:srgbClr val="002060"/>
              </a:solidFill>
              <a:effectLst>
                <a:outerShdw blurRad="50800" dist="39000" dir="5460000" algn="tl">
                  <a:srgbClr val="000000">
                    <a:alpha val="38000"/>
                  </a:srgbClr>
                </a:outerShdw>
              </a:effectLst>
              <a:latin typeface="Candara" pitchFamily="34" charset="0"/>
            </a:endParaRPr>
          </a:p>
          <a:p>
            <a:pPr marL="365760" indent="-256032" fontAlgn="auto">
              <a:spcAft>
                <a:spcPts val="0"/>
              </a:spcAft>
              <a:buFont typeface="Wingdings 3"/>
              <a:buChar char=""/>
              <a:defRPr/>
            </a:pPr>
            <a:endParaRPr lang="en-GB" sz="1800" b="1" dirty="0" smtClean="0">
              <a:ln w="11430"/>
              <a:solidFill>
                <a:srgbClr val="002060"/>
              </a:solidFill>
              <a:effectLst>
                <a:outerShdw blurRad="50800" dist="39000" dir="5460000" algn="tl">
                  <a:srgbClr val="000000">
                    <a:alpha val="38000"/>
                  </a:srgbClr>
                </a:outerShdw>
              </a:effectLst>
              <a:latin typeface="Candara" pitchFamily="34" charset="0"/>
            </a:endParaRPr>
          </a:p>
          <a:p>
            <a:pPr marL="365760" indent="-256032" fontAlgn="auto">
              <a:spcAft>
                <a:spcPts val="0"/>
              </a:spcAft>
              <a:buFont typeface="Wingdings 3"/>
              <a:buChar char=""/>
              <a:defRPr/>
            </a:pPr>
            <a:endParaRPr lang="en-GB" sz="1800" b="1" dirty="0">
              <a:ln w="11430"/>
              <a:solidFill>
                <a:srgbClr val="002060"/>
              </a:solidFill>
              <a:effectLst>
                <a:outerShdw blurRad="50800" dist="39000" dir="5460000" algn="tl">
                  <a:srgbClr val="000000">
                    <a:alpha val="38000"/>
                  </a:srgbClr>
                </a:outerShdw>
              </a:effectLst>
              <a:latin typeface="Candara" pitchFamily="34" charset="0"/>
            </a:endParaRPr>
          </a:p>
        </p:txBody>
      </p:sp>
      <p:sp>
        <p:nvSpPr>
          <p:cNvPr id="3" name="Title 2"/>
          <p:cNvSpPr>
            <a:spLocks noGrp="1"/>
          </p:cNvSpPr>
          <p:nvPr>
            <p:ph type="title"/>
          </p:nvPr>
        </p:nvSpPr>
        <p:spPr>
          <a:xfrm>
            <a:off x="251520" y="843558"/>
            <a:ext cx="3528392" cy="666074"/>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Aft>
                <a:spcPts val="0"/>
              </a:spcAft>
              <a:defRPr/>
            </a:pPr>
            <a: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t/>
            </a:r>
            <a:b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br>
            <a: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t/>
            </a:r>
            <a:b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br>
            <a: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t>Scene setting outline:</a:t>
            </a:r>
            <a:b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br>
            <a: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t/>
            </a:r>
            <a:br>
              <a:rPr lang="en-GB" sz="2800" dirty="0" smtClean="0">
                <a:ln w="11430"/>
                <a:solidFill>
                  <a:srgbClr val="002060"/>
                </a:solidFill>
                <a:effectLst>
                  <a:outerShdw blurRad="38100" dist="38100" dir="2700000" algn="tl">
                    <a:srgbClr val="000000">
                      <a:alpha val="43137"/>
                    </a:srgbClr>
                  </a:outerShdw>
                </a:effectLst>
                <a:latin typeface="Arial Narrow" pitchFamily="34" charset="0"/>
                <a:cs typeface="Aharoni" pitchFamily="2" charset="-79"/>
              </a:rPr>
            </a:br>
            <a:endParaRPr lang="en-GB" sz="2800" dirty="0">
              <a:ln w="11430"/>
              <a:solidFill>
                <a:srgbClr val="002060"/>
              </a:solidFill>
              <a:effectLst>
                <a:outerShdw blurRad="38100" dist="38100" dir="2700000" algn="tl">
                  <a:srgbClr val="000000">
                    <a:alpha val="43137"/>
                  </a:srgbClr>
                </a:outerShdw>
              </a:effectLst>
              <a:latin typeface="Arial Narrow" pitchFamily="34" charset="0"/>
              <a:cs typeface="Aharoni" pitchFamily="2" charset="-79"/>
            </a:endParaRPr>
          </a:p>
        </p:txBody>
      </p:sp>
      <p:sp>
        <p:nvSpPr>
          <p:cNvPr id="5" name="Horizontal Scroll 4"/>
          <p:cNvSpPr/>
          <p:nvPr/>
        </p:nvSpPr>
        <p:spPr>
          <a:xfrm>
            <a:off x="1259632" y="3363838"/>
            <a:ext cx="1728192" cy="855940"/>
          </a:xfrm>
          <a:prstGeom prst="horizontalScroll">
            <a:avLst>
              <a:gd name="adj" fmla="val 25000"/>
            </a:avLst>
          </a:prstGeom>
          <a:ln/>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1100" b="1" spc="0"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Bookman Old Style" pitchFamily="18" charset="0"/>
              </a:rPr>
              <a:t>Focus: </a:t>
            </a:r>
            <a:endParaRPr lang="en-US" sz="1100" b="1" spc="0"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Bookman Old Style" pitchFamily="18" charset="0"/>
            </a:endParaRPr>
          </a:p>
          <a:p>
            <a:pPr algn="ctr"/>
            <a:r>
              <a:rPr lang="en-US" sz="1100" b="1" spc="0"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Bookman Old Style" pitchFamily="18" charset="0"/>
              </a:rPr>
              <a:t>Poultry meat </a:t>
            </a:r>
            <a:endParaRPr lang="en-US" sz="1100" b="1" spc="0" dirty="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Bookman Old Styl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04788"/>
            <a:ext cx="8892480" cy="926802"/>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GB" sz="2800" spc="50" dirty="0" smtClean="0">
                <a:ln w="11430"/>
                <a:solidFill>
                  <a:schemeClr val="tx1"/>
                </a:solidFill>
                <a:effectLst>
                  <a:outerShdw blurRad="38100" dist="38100" dir="2700000" algn="tl">
                    <a:srgbClr val="000000">
                      <a:alpha val="43137"/>
                    </a:srgbClr>
                  </a:outerShdw>
                </a:effectLst>
              </a:rPr>
              <a:t>Who determines the value of a product ?</a:t>
            </a:r>
            <a:r>
              <a:rPr lang="en-GB" sz="28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GB" sz="28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GB" sz="1600" spc="50" dirty="0" smtClean="0">
                <a:ln w="11430"/>
                <a:solidFill>
                  <a:srgbClr val="002060"/>
                </a:solidFill>
                <a:effectLst/>
              </a:rPr>
              <a:t>Does the cost of production </a:t>
            </a:r>
            <a:r>
              <a:rPr lang="en-GB" sz="1600" spc="50" dirty="0" smtClean="0">
                <a:ln w="11430"/>
                <a:solidFill>
                  <a:srgbClr val="002060"/>
                </a:solidFill>
                <a:effectLst/>
              </a:rPr>
              <a:t>plus profit really </a:t>
            </a:r>
            <a:r>
              <a:rPr lang="en-GB" sz="1600" spc="50" dirty="0" smtClean="0">
                <a:ln w="11430"/>
                <a:solidFill>
                  <a:srgbClr val="002060"/>
                </a:solidFill>
                <a:effectLst/>
              </a:rPr>
              <a:t>mean the “value” of that product?</a:t>
            </a:r>
            <a:r>
              <a:rPr lang="en-GB" sz="2800" spc="50" dirty="0" smtClean="0">
                <a:ln w="11430"/>
                <a:solidFill>
                  <a:srgbClr val="002060"/>
                </a:solidFill>
                <a:effectLst/>
              </a:rPr>
              <a:t/>
            </a:r>
            <a:br>
              <a:rPr lang="en-GB" sz="2800" spc="50" dirty="0" smtClean="0">
                <a:ln w="11430"/>
                <a:solidFill>
                  <a:srgbClr val="002060"/>
                </a:solidFill>
                <a:effectLst/>
              </a:rPr>
            </a:br>
            <a:r>
              <a:rPr lang="en-GB" sz="1600" spc="50" dirty="0" smtClean="0">
                <a:ln w="11430"/>
                <a:solidFill>
                  <a:srgbClr val="002060"/>
                </a:solidFill>
                <a:effectLst/>
              </a:rPr>
              <a:t>Does </a:t>
            </a:r>
            <a:r>
              <a:rPr lang="en-GB" sz="1600" spc="50" dirty="0" smtClean="0">
                <a:ln w="11430"/>
                <a:solidFill>
                  <a:srgbClr val="002060"/>
                </a:solidFill>
                <a:effectLst/>
              </a:rPr>
              <a:t>“value addition” really mean “value” of the product?</a:t>
            </a:r>
            <a:endParaRPr lang="en-GB" sz="2800" spc="50" dirty="0">
              <a:ln w="11430"/>
              <a:solidFill>
                <a:srgbClr val="002060"/>
              </a:solidFill>
              <a:effectLst/>
            </a:endParaRPr>
          </a:p>
        </p:txBody>
      </p:sp>
      <p:sp>
        <p:nvSpPr>
          <p:cNvPr id="3" name="Text Placeholder 2"/>
          <p:cNvSpPr>
            <a:spLocks noGrp="1"/>
          </p:cNvSpPr>
          <p:nvPr>
            <p:ph type="body" idx="1"/>
          </p:nvPr>
        </p:nvSpPr>
        <p:spPr>
          <a:xfrm>
            <a:off x="467544" y="3147814"/>
            <a:ext cx="4040188" cy="1193304"/>
          </a:xfrm>
          <a:solidFill>
            <a:srgbClr val="002060"/>
          </a:solidFill>
        </p:spPr>
        <p:txBody>
          <a:bodyPr>
            <a:normAutofit/>
          </a:bodyPr>
          <a:lstStyle/>
          <a:p>
            <a:endParaRPr lang="en-GB" sz="2000" dirty="0" smtClean="0"/>
          </a:p>
          <a:p>
            <a:pPr algn="ctr"/>
            <a:r>
              <a:rPr lang="en-GB" sz="2000" dirty="0" smtClean="0"/>
              <a:t>No buyers</a:t>
            </a:r>
          </a:p>
          <a:p>
            <a:pPr algn="ctr"/>
            <a:r>
              <a:rPr lang="en-GB" b="1" u="sng" dirty="0" smtClean="0">
                <a:latin typeface="BlackChancery" pitchFamily="2" charset="0"/>
              </a:rPr>
              <a:t>Value-</a:t>
            </a:r>
            <a:r>
              <a:rPr lang="en-GB" sz="2000" dirty="0" smtClean="0">
                <a:latin typeface="BlackChancery" pitchFamily="2" charset="0"/>
              </a:rPr>
              <a:t>less</a:t>
            </a:r>
          </a:p>
          <a:p>
            <a:endParaRPr lang="en-GB" sz="2000" dirty="0"/>
          </a:p>
        </p:txBody>
      </p:sp>
      <p:sp>
        <p:nvSpPr>
          <p:cNvPr id="4" name="Text Placeholder 3"/>
          <p:cNvSpPr>
            <a:spLocks noGrp="1"/>
          </p:cNvSpPr>
          <p:nvPr>
            <p:ph type="body" sz="half" idx="3"/>
          </p:nvPr>
        </p:nvSpPr>
        <p:spPr>
          <a:xfrm>
            <a:off x="4644016" y="3147814"/>
            <a:ext cx="4041775" cy="1193304"/>
          </a:xfrm>
          <a:solidFill>
            <a:srgbClr val="002060"/>
          </a:solidFill>
        </p:spPr>
        <p:txBody>
          <a:bodyPr>
            <a:normAutofit/>
          </a:bodyPr>
          <a:lstStyle/>
          <a:p>
            <a:pPr algn="ctr"/>
            <a:endParaRPr lang="en-GB" sz="1800" dirty="0" smtClean="0"/>
          </a:p>
          <a:p>
            <a:pPr algn="ctr"/>
            <a:r>
              <a:rPr lang="en-GB" sz="1800" dirty="0" smtClean="0"/>
              <a:t> There are buyers</a:t>
            </a:r>
          </a:p>
          <a:p>
            <a:pPr algn="ctr"/>
            <a:r>
              <a:rPr lang="en-GB" sz="2600" u="sng" dirty="0" smtClean="0">
                <a:latin typeface="BlackChancery" pitchFamily="2" charset="0"/>
              </a:rPr>
              <a:t>Value</a:t>
            </a:r>
            <a:r>
              <a:rPr lang="en-GB" u="sng" dirty="0" smtClean="0">
                <a:latin typeface="BlackChancery" pitchFamily="2" charset="0"/>
              </a:rPr>
              <a:t>-</a:t>
            </a:r>
            <a:r>
              <a:rPr lang="en-GB" sz="2200" dirty="0" smtClean="0">
                <a:latin typeface="BlackChancery" pitchFamily="2" charset="0"/>
              </a:rPr>
              <a:t>able</a:t>
            </a:r>
            <a:endParaRPr lang="en-GB" sz="1800" dirty="0" smtClean="0">
              <a:latin typeface="BlackChancery" pitchFamily="2" charset="0"/>
            </a:endParaRPr>
          </a:p>
          <a:p>
            <a:endParaRPr lang="en-GB" sz="1800" dirty="0"/>
          </a:p>
        </p:txBody>
      </p:sp>
      <p:pic>
        <p:nvPicPr>
          <p:cNvPr id="8" name="Content Placeholder 7" descr="Pouring milk away.jpg"/>
          <p:cNvPicPr>
            <a:picLocks noGrp="1" noChangeAspect="1"/>
          </p:cNvPicPr>
          <p:nvPr>
            <p:ph sz="quarter" idx="2"/>
          </p:nvPr>
        </p:nvPicPr>
        <p:blipFill>
          <a:blip r:embed="rId3" cstate="print"/>
          <a:stretch>
            <a:fillRect/>
          </a:stretch>
        </p:blipFill>
        <p:spPr>
          <a:xfrm>
            <a:off x="1187624" y="1304409"/>
            <a:ext cx="2664296" cy="1598577"/>
          </a:xfrm>
          <a:prstGeom prst="ellipse">
            <a:avLst/>
          </a:prstGeom>
        </p:spPr>
      </p:pic>
      <p:pic>
        <p:nvPicPr>
          <p:cNvPr id="9" name="Content Placeholder 8" descr="Driniking milk aggressively.jpg"/>
          <p:cNvPicPr>
            <a:picLocks noGrp="1" noChangeAspect="1"/>
          </p:cNvPicPr>
          <p:nvPr>
            <p:ph sz="quarter" idx="4"/>
          </p:nvPr>
        </p:nvPicPr>
        <p:blipFill>
          <a:blip r:embed="rId4" cstate="print"/>
          <a:stretch>
            <a:fillRect/>
          </a:stretch>
        </p:blipFill>
        <p:spPr>
          <a:xfrm>
            <a:off x="5602166" y="1275608"/>
            <a:ext cx="2252348" cy="1689261"/>
          </a:xfrm>
          <a:prstGeom prst="ellipse">
            <a:avLst/>
          </a:prstGeom>
        </p:spPr>
      </p:pic>
      <p:pic>
        <p:nvPicPr>
          <p:cNvPr id="2054" name="Picture 6" descr="sad face transparent png - crying emoji transparent background PNG image  with transparent background | TOPpng"/>
          <p:cNvPicPr>
            <a:picLocks noChangeAspect="1" noChangeArrowheads="1"/>
          </p:cNvPicPr>
          <p:nvPr/>
        </p:nvPicPr>
        <p:blipFill>
          <a:blip r:embed="rId5" cstate="print"/>
          <a:srcRect/>
          <a:stretch>
            <a:fillRect/>
          </a:stretch>
        </p:blipFill>
        <p:spPr bwMode="auto">
          <a:xfrm>
            <a:off x="3635896" y="2427736"/>
            <a:ext cx="648072" cy="662690"/>
          </a:xfrm>
          <a:prstGeom prst="rect">
            <a:avLst/>
          </a:prstGeom>
          <a:solidFill>
            <a:schemeClr val="accent1"/>
          </a:solidFill>
        </p:spPr>
      </p:pic>
      <p:pic>
        <p:nvPicPr>
          <p:cNvPr id="2056" name="Picture 8" descr="Emoji Emojis Emoticonos Emoticono Feliz Happy Reir - Happy Face Emoji -  1024x1005 PNG Download - PNGkit"/>
          <p:cNvPicPr>
            <a:picLocks noChangeAspect="1" noChangeArrowheads="1"/>
          </p:cNvPicPr>
          <p:nvPr/>
        </p:nvPicPr>
        <p:blipFill>
          <a:blip r:embed="rId6" cstate="print"/>
          <a:srcRect/>
          <a:stretch>
            <a:fillRect/>
          </a:stretch>
        </p:blipFill>
        <p:spPr bwMode="auto">
          <a:xfrm>
            <a:off x="7884368" y="2499742"/>
            <a:ext cx="654206" cy="673326"/>
          </a:xfrm>
          <a:prstGeom prst="rect">
            <a:avLst/>
          </a:prstGeom>
          <a:noFill/>
        </p:spPr>
      </p:pic>
      <p:sp>
        <p:nvSpPr>
          <p:cNvPr id="2058" name="Rectangle 10"/>
          <p:cNvSpPr>
            <a:spLocks noChangeArrowheads="1"/>
          </p:cNvSpPr>
          <p:nvPr/>
        </p:nvSpPr>
        <p:spPr bwMode="auto">
          <a:xfrm>
            <a:off x="395536" y="4308170"/>
            <a:ext cx="8496944" cy="794802"/>
          </a:xfrm>
          <a:prstGeom prst="horizontalScroll">
            <a:avLst>
              <a:gd name="adj" fmla="val 25000"/>
            </a:avLst>
          </a:prstGeom>
          <a:solidFill>
            <a:schemeClr val="accent4">
              <a:lumMod val="20000"/>
              <a:lumOff val="80000"/>
            </a:schemeClr>
          </a:solidFill>
          <a:ln w="3175">
            <a:solidFill>
              <a:schemeClr val="tx1"/>
            </a:solid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ndara" pitchFamily="34" charset="0"/>
                <a:ea typeface="Calibri" pitchFamily="34" charset="0"/>
                <a:cs typeface="Times New Roman" pitchFamily="18" charset="0"/>
              </a:rPr>
              <a:t>Value is ultimately determined by the end market. </a:t>
            </a:r>
            <a:endParaRPr kumimoji="0" lang="en-GB" sz="44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054"/>
                                        </p:tgtEl>
                                        <p:attrNameLst>
                                          <p:attrName>style.visibility</p:attrName>
                                        </p:attrNameLst>
                                      </p:cBhvr>
                                      <p:to>
                                        <p:strVal val="visible"/>
                                      </p:to>
                                    </p:set>
                                    <p:anim calcmode="lin" valueType="num">
                                      <p:cBhvr additive="base">
                                        <p:cTn id="24" dur="500" fill="hold"/>
                                        <p:tgtEl>
                                          <p:spTgt spid="2054"/>
                                        </p:tgtEl>
                                        <p:attrNameLst>
                                          <p:attrName>ppt_x</p:attrName>
                                        </p:attrNameLst>
                                      </p:cBhvr>
                                      <p:tavLst>
                                        <p:tav tm="0">
                                          <p:val>
                                            <p:strVal val="#ppt_x"/>
                                          </p:val>
                                        </p:tav>
                                        <p:tav tm="100000">
                                          <p:val>
                                            <p:strVal val="#ppt_x"/>
                                          </p:val>
                                        </p:tav>
                                      </p:tavLst>
                                    </p:anim>
                                    <p:anim calcmode="lin" valueType="num">
                                      <p:cBhvr additive="base">
                                        <p:cTn id="25"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056"/>
                                        </p:tgtEl>
                                        <p:attrNameLst>
                                          <p:attrName>style.visibility</p:attrName>
                                        </p:attrNameLst>
                                      </p:cBhvr>
                                      <p:to>
                                        <p:strVal val="visible"/>
                                      </p:to>
                                    </p:set>
                                    <p:anim calcmode="lin" valueType="num">
                                      <p:cBhvr additive="base">
                                        <p:cTn id="30" dur="500" fill="hold"/>
                                        <p:tgtEl>
                                          <p:spTgt spid="2056"/>
                                        </p:tgtEl>
                                        <p:attrNameLst>
                                          <p:attrName>ppt_x</p:attrName>
                                        </p:attrNameLst>
                                      </p:cBhvr>
                                      <p:tavLst>
                                        <p:tav tm="0">
                                          <p:val>
                                            <p:strVal val="#ppt_x"/>
                                          </p:val>
                                        </p:tav>
                                        <p:tav tm="100000">
                                          <p:val>
                                            <p:strVal val="#ppt_x"/>
                                          </p:val>
                                        </p:tav>
                                      </p:tavLst>
                                    </p:anim>
                                    <p:anim calcmode="lin" valueType="num">
                                      <p:cBhvr additive="base">
                                        <p:cTn id="31"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bg/>
                                          </p:spTgt>
                                        </p:tgtEl>
                                        <p:attrNameLst>
                                          <p:attrName>style.visibility</p:attrName>
                                        </p:attrNameLst>
                                      </p:cBhvr>
                                      <p:to>
                                        <p:strVal val="visible"/>
                                      </p:to>
                                    </p:set>
                                    <p:anim calcmode="lin" valueType="num">
                                      <p:cBhvr additive="base">
                                        <p:cTn id="36" dur="500" fill="hold"/>
                                        <p:tgtEl>
                                          <p:spTgt spid="3">
                                            <p:bg/>
                                          </p:spTgt>
                                        </p:tgtEl>
                                        <p:attrNameLst>
                                          <p:attrName>ppt_x</p:attrName>
                                        </p:attrNameLst>
                                      </p:cBhvr>
                                      <p:tavLst>
                                        <p:tav tm="0">
                                          <p:val>
                                            <p:strVal val="#ppt_x"/>
                                          </p:val>
                                        </p:tav>
                                        <p:tav tm="100000">
                                          <p:val>
                                            <p:strVal val="#ppt_x"/>
                                          </p:val>
                                        </p:tav>
                                      </p:tavLst>
                                    </p:anim>
                                    <p:anim calcmode="lin" valueType="num">
                                      <p:cBhvr additive="base">
                                        <p:cTn id="37"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 calcmode="lin" valueType="num">
                                      <p:cBhvr additive="base">
                                        <p:cTn id="4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 calcmode="lin" valueType="num">
                                      <p:cBhvr additive="base">
                                        <p:cTn id="4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bg/>
                                          </p:spTgt>
                                        </p:tgtEl>
                                        <p:attrNameLst>
                                          <p:attrName>style.visibility</p:attrName>
                                        </p:attrNameLst>
                                      </p:cBhvr>
                                      <p:to>
                                        <p:strVal val="visible"/>
                                      </p:to>
                                    </p:set>
                                    <p:anim calcmode="lin" valueType="num">
                                      <p:cBhvr additive="base">
                                        <p:cTn id="54" dur="500" fill="hold"/>
                                        <p:tgtEl>
                                          <p:spTgt spid="4">
                                            <p:bg/>
                                          </p:spTgt>
                                        </p:tgtEl>
                                        <p:attrNameLst>
                                          <p:attrName>ppt_x</p:attrName>
                                        </p:attrNameLst>
                                      </p:cBhvr>
                                      <p:tavLst>
                                        <p:tav tm="0">
                                          <p:val>
                                            <p:strVal val="#ppt_x"/>
                                          </p:val>
                                        </p:tav>
                                        <p:tav tm="100000">
                                          <p:val>
                                            <p:strVal val="#ppt_x"/>
                                          </p:val>
                                        </p:tav>
                                      </p:tavLst>
                                    </p:anim>
                                    <p:anim calcmode="lin" valueType="num">
                                      <p:cBhvr additive="base">
                                        <p:cTn id="55"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
                                            <p:txEl>
                                              <p:pRg st="1" end="1"/>
                                            </p:txEl>
                                          </p:spTgt>
                                        </p:tgtEl>
                                        <p:attrNameLst>
                                          <p:attrName>style.visibility</p:attrName>
                                        </p:attrNameLst>
                                      </p:cBhvr>
                                      <p:to>
                                        <p:strVal val="visible"/>
                                      </p:to>
                                    </p:set>
                                    <p:anim calcmode="lin" valueType="num">
                                      <p:cBhvr additive="base">
                                        <p:cTn id="6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4">
                                            <p:txEl>
                                              <p:pRg st="2" end="2"/>
                                            </p:txEl>
                                          </p:spTgt>
                                        </p:tgtEl>
                                        <p:attrNameLst>
                                          <p:attrName>style.visibility</p:attrName>
                                        </p:attrNameLst>
                                      </p:cBhvr>
                                      <p:to>
                                        <p:strVal val="visible"/>
                                      </p:to>
                                    </p:set>
                                    <p:anim calcmode="lin" valueType="num">
                                      <p:cBhvr additive="base">
                                        <p:cTn id="6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8" presetClass="entr" presetSubtype="16" fill="hold" grpId="0" nodeType="clickEffect">
                                  <p:stCondLst>
                                    <p:cond delay="0"/>
                                  </p:stCondLst>
                                  <p:childTnLst>
                                    <p:set>
                                      <p:cBhvr>
                                        <p:cTn id="71" dur="1" fill="hold">
                                          <p:stCondLst>
                                            <p:cond delay="0"/>
                                          </p:stCondLst>
                                        </p:cTn>
                                        <p:tgtEl>
                                          <p:spTgt spid="2058"/>
                                        </p:tgtEl>
                                        <p:attrNameLst>
                                          <p:attrName>style.visibility</p:attrName>
                                        </p:attrNameLst>
                                      </p:cBhvr>
                                      <p:to>
                                        <p:strVal val="visible"/>
                                      </p:to>
                                    </p:set>
                                    <p:animEffect transition="in" filter="diamond(in)">
                                      <p:cBhvr>
                                        <p:cTn id="72" dur="30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205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alphaModFix amt="31000"/>
            <a:lum/>
          </a:blip>
          <a:srcRect/>
          <a:tile tx="50800" ty="0" sx="100000" sy="100000" flip="none" algn="tl"/>
        </a:blipFill>
        <a:effectLst/>
      </p:bgPr>
    </p:bg>
    <p:spTree>
      <p:nvGrpSpPr>
        <p:cNvPr id="1" name=""/>
        <p:cNvGrpSpPr/>
        <p:nvPr/>
      </p:nvGrpSpPr>
      <p:grpSpPr>
        <a:xfrm>
          <a:off x="0" y="0"/>
          <a:ext cx="0" cy="0"/>
          <a:chOff x="0" y="0"/>
          <a:chExt cx="0" cy="0"/>
        </a:xfrm>
      </p:grpSpPr>
      <p:sp>
        <p:nvSpPr>
          <p:cNvPr id="322" name="Google Shape;322;p35"/>
          <p:cNvSpPr>
            <a:spLocks noGrp="1"/>
          </p:cNvSpPr>
          <p:nvPr>
            <p:ph type="sldNum" sz="quarter" idx="10"/>
          </p:nvPr>
        </p:nvSpPr>
        <p:spPr/>
        <p:txBody>
          <a:bodyPr/>
          <a:lstStyle/>
          <a:p>
            <a:pPr>
              <a:defRPr/>
            </a:pPr>
            <a:fld id="{4D9781B9-FF5A-4653-A538-B3D9CDE616BF}" type="slidenum">
              <a:rPr lang="en"/>
              <a:pPr>
                <a:defRPr/>
              </a:pPr>
              <a:t>4</a:t>
            </a:fld>
            <a:endParaRPr dirty="0"/>
          </a:p>
        </p:txBody>
      </p:sp>
      <p:sp>
        <p:nvSpPr>
          <p:cNvPr id="323" name="Google Shape;323;p35"/>
          <p:cNvSpPr txBox="1">
            <a:spLocks noGrp="1"/>
          </p:cNvSpPr>
          <p:nvPr>
            <p:ph type="body" idx="4294967295"/>
          </p:nvPr>
        </p:nvSpPr>
        <p:spPr>
          <a:xfrm>
            <a:off x="3707904" y="1347614"/>
            <a:ext cx="4752528" cy="3096344"/>
          </a:xfrm>
        </p:spPr>
        <p:txBody>
          <a:bodyPr spcFirstLastPara="1" lIns="0" tIns="0" rIns="0" bIns="0" rtlCol="0">
            <a:noAutofit/>
          </a:bodyPr>
          <a:lstStyle/>
          <a:p>
            <a:pPr marL="457200" indent="-457200">
              <a:spcBef>
                <a:spcPts val="0"/>
              </a:spcBef>
              <a:buFont typeface="+mj-lt"/>
              <a:buAutoNum type="arabicPeriod"/>
              <a:defRPr/>
            </a:pPr>
            <a:endParaRPr lang="en-GB" sz="14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endParaRPr>
          </a:p>
          <a:p>
            <a:pPr marL="457200" indent="-457200">
              <a:spcBef>
                <a:spcPts val="0"/>
              </a:spcBef>
              <a:buFont typeface="+mj-lt"/>
              <a:buAutoNum type="arabicPeriod"/>
              <a:defRPr/>
            </a:pPr>
            <a:r>
              <a:rPr lang="en-GB" sz="14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Catalytic strategies must be directly an clearly linked to </a:t>
            </a:r>
            <a:r>
              <a:rPr lang="en-GB" sz="1400" b="1"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Candara" pitchFamily="34" charset="0"/>
                <a:cs typeface="Arial" pitchFamily="34" charset="0"/>
              </a:rPr>
              <a:t>end market opportunities</a:t>
            </a:r>
            <a:r>
              <a:rPr lang="en-GB" sz="1400" b="1" dirty="0" smtClean="0">
                <a:latin typeface="Century Gothic" pitchFamily="34" charset="0"/>
              </a:rPr>
              <a:t/>
            </a:r>
            <a:br>
              <a:rPr lang="en-GB" sz="1400" b="1" dirty="0" smtClean="0">
                <a:latin typeface="Century Gothic" pitchFamily="34" charset="0"/>
              </a:rPr>
            </a:br>
            <a:endParaRPr lang="en-GB" sz="1400" b="1" dirty="0" smtClean="0">
              <a:latin typeface="Century Gothic" pitchFamily="34" charset="0"/>
            </a:endParaRPr>
          </a:p>
          <a:p>
            <a:pPr marL="457200" indent="-457200">
              <a:spcBef>
                <a:spcPts val="0"/>
              </a:spcBef>
              <a:buFont typeface="+mj-lt"/>
              <a:buAutoNum type="arabicPeriod"/>
              <a:defRPr/>
            </a:pPr>
            <a:r>
              <a:rPr lang="en-GB" sz="14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Identify and quantify end market opportunities </a:t>
            </a:r>
            <a:r>
              <a:rPr lang="en-GB" sz="1400" b="1" dirty="0" smtClean="0">
                <a:latin typeface="Century Gothic" pitchFamily="34" charset="0"/>
              </a:rPr>
              <a:t/>
            </a:r>
            <a:br>
              <a:rPr lang="en-GB" sz="1400" b="1" dirty="0" smtClean="0">
                <a:latin typeface="Century Gothic" pitchFamily="34" charset="0"/>
              </a:rPr>
            </a:br>
            <a:endParaRPr lang="en-GB" sz="1400" b="1" dirty="0" smtClean="0">
              <a:latin typeface="Century Gothic" pitchFamily="34" charset="0"/>
            </a:endParaRPr>
          </a:p>
          <a:p>
            <a:pPr marL="457200" indent="-457200">
              <a:spcBef>
                <a:spcPts val="0"/>
              </a:spcBef>
              <a:buFont typeface="+mj-lt"/>
              <a:buAutoNum type="arabicPeriod"/>
              <a:defRPr/>
            </a:pPr>
            <a:r>
              <a:rPr lang="en-GB" sz="14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End markets are not homogeneous – </a:t>
            </a:r>
            <a:r>
              <a:rPr lang="en-GB" sz="1400" b="1" i="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price, product, quality etc segments</a:t>
            </a:r>
            <a:r>
              <a:rPr lang="en-GB" sz="14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 </a:t>
            </a:r>
            <a:r>
              <a:rPr lang="en-GB" sz="1400" b="1" dirty="0" smtClean="0">
                <a:latin typeface="Century Gothic" pitchFamily="34" charset="0"/>
              </a:rPr>
              <a:t/>
            </a:r>
            <a:br>
              <a:rPr lang="en-GB" sz="1400" b="1" dirty="0" smtClean="0">
                <a:latin typeface="Century Gothic" pitchFamily="34" charset="0"/>
              </a:rPr>
            </a:br>
            <a:endParaRPr lang="en-GB" sz="1400" b="1" dirty="0" smtClean="0">
              <a:latin typeface="Century Gothic" pitchFamily="34" charset="0"/>
            </a:endParaRPr>
          </a:p>
          <a:p>
            <a:pPr marL="457200" indent="-457200">
              <a:spcBef>
                <a:spcPts val="0"/>
              </a:spcBef>
              <a:buFont typeface="+mj-lt"/>
              <a:buAutoNum type="arabicPeriod"/>
              <a:defRPr/>
            </a:pPr>
            <a:r>
              <a:rPr lang="en-GB" sz="14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Critical Success Factors (CSF’s) vary widely.</a:t>
            </a:r>
            <a:endParaRPr lang="en-GB" sz="1400" b="1" dirty="0" smtClean="0">
              <a:latin typeface="Century Gothic" pitchFamily="34" charset="0"/>
            </a:endParaRPr>
          </a:p>
          <a:p>
            <a:pPr marL="457200" indent="-457200" eaLnBrk="1" fontAlgn="auto" hangingPunct="1">
              <a:spcBef>
                <a:spcPts val="0"/>
              </a:spcBef>
              <a:spcAft>
                <a:spcPts val="0"/>
              </a:spcAft>
              <a:buFont typeface="+mj-lt"/>
              <a:buAutoNum type="arabicPeriod"/>
              <a:defRPr/>
            </a:pPr>
            <a:endParaRPr lang="en-GB" sz="1400" b="1" dirty="0" smtClean="0">
              <a:latin typeface="Century Gothic" pitchFamily="34" charset="0"/>
            </a:endParaRPr>
          </a:p>
          <a:p>
            <a:pPr marL="457200" indent="-457200">
              <a:spcBef>
                <a:spcPts val="0"/>
              </a:spcBef>
              <a:buFont typeface="+mj-lt"/>
              <a:buAutoNum type="arabicPeriod"/>
              <a:defRPr/>
            </a:pPr>
            <a:r>
              <a:rPr lang="en-GB" sz="14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Market entry through a collective effort using a Unique Selling Proposition (USP) based on comparative advantages.  </a:t>
            </a:r>
            <a:endParaRPr lang="en-GB" sz="1400" b="1" dirty="0" smtClean="0">
              <a:latin typeface="Century Gothic" pitchFamily="34" charset="0"/>
            </a:endParaRPr>
          </a:p>
          <a:p>
            <a:pPr marL="457200" indent="-457200" eaLnBrk="1" fontAlgn="auto" hangingPunct="1">
              <a:spcBef>
                <a:spcPts val="0"/>
              </a:spcBef>
              <a:spcAft>
                <a:spcPts val="0"/>
              </a:spcAft>
              <a:buFont typeface="+mj-lt"/>
              <a:buAutoNum type="arabicPeriod"/>
              <a:defRPr/>
            </a:pPr>
            <a:endParaRPr lang="en-GB" sz="1400" b="1" dirty="0" smtClean="0">
              <a:latin typeface="Century Gothic" pitchFamily="34" charset="0"/>
            </a:endParaRPr>
          </a:p>
          <a:p>
            <a:pPr marL="0" indent="0" eaLnBrk="1" fontAlgn="auto" hangingPunct="1">
              <a:spcBef>
                <a:spcPts val="0"/>
              </a:spcBef>
              <a:spcAft>
                <a:spcPts val="0"/>
              </a:spcAft>
              <a:buFont typeface="Arial" pitchFamily="34" charset="0"/>
              <a:buNone/>
              <a:defRPr/>
            </a:pPr>
            <a:endParaRPr lang="en-GB" sz="1400" dirty="0" smtClean="0"/>
          </a:p>
          <a:p>
            <a:pPr marL="0" indent="0" eaLnBrk="1" fontAlgn="auto" hangingPunct="1">
              <a:spcBef>
                <a:spcPts val="0"/>
              </a:spcBef>
              <a:spcAft>
                <a:spcPts val="0"/>
              </a:spcAft>
              <a:buFont typeface="Arial" pitchFamily="34" charset="0"/>
              <a:buNone/>
              <a:defRPr/>
            </a:pPr>
            <a:endParaRPr sz="1400" dirty="0">
              <a:solidFill>
                <a:schemeClr val="lt1"/>
              </a:solidFill>
            </a:endParaRPr>
          </a:p>
        </p:txBody>
      </p:sp>
      <p:sp>
        <p:nvSpPr>
          <p:cNvPr id="325" name="Google Shape;325;p35"/>
          <p:cNvSpPr/>
          <p:nvPr/>
        </p:nvSpPr>
        <p:spPr>
          <a:xfrm rot="20467455" flipH="1">
            <a:off x="107504" y="1347616"/>
            <a:ext cx="2808312" cy="1944213"/>
          </a:xfrm>
          <a:custGeom>
            <a:avLst/>
            <a:gdLst/>
            <a:ahLst/>
            <a:cxnLst/>
            <a:rect l="l" t="t" r="r" b="b"/>
            <a:pathLst>
              <a:path w="16218" h="14752" extrusionOk="0">
                <a:moveTo>
                  <a:pt x="7694" y="0"/>
                </a:moveTo>
                <a:lnTo>
                  <a:pt x="7279" y="25"/>
                </a:lnTo>
                <a:lnTo>
                  <a:pt x="6863" y="74"/>
                </a:lnTo>
                <a:lnTo>
                  <a:pt x="6473" y="123"/>
                </a:lnTo>
                <a:lnTo>
                  <a:pt x="6082" y="196"/>
                </a:lnTo>
                <a:lnTo>
                  <a:pt x="5691" y="293"/>
                </a:lnTo>
                <a:lnTo>
                  <a:pt x="5325" y="416"/>
                </a:lnTo>
                <a:lnTo>
                  <a:pt x="4958" y="538"/>
                </a:lnTo>
                <a:lnTo>
                  <a:pt x="4592" y="660"/>
                </a:lnTo>
                <a:lnTo>
                  <a:pt x="4250" y="831"/>
                </a:lnTo>
                <a:lnTo>
                  <a:pt x="3908" y="977"/>
                </a:lnTo>
                <a:lnTo>
                  <a:pt x="3566" y="1173"/>
                </a:lnTo>
                <a:lnTo>
                  <a:pt x="3249" y="1368"/>
                </a:lnTo>
                <a:lnTo>
                  <a:pt x="2956" y="1563"/>
                </a:lnTo>
                <a:lnTo>
                  <a:pt x="2663" y="1783"/>
                </a:lnTo>
                <a:lnTo>
                  <a:pt x="2370" y="2003"/>
                </a:lnTo>
                <a:lnTo>
                  <a:pt x="2101" y="2247"/>
                </a:lnTo>
                <a:lnTo>
                  <a:pt x="1857" y="2492"/>
                </a:lnTo>
                <a:lnTo>
                  <a:pt x="1612" y="2760"/>
                </a:lnTo>
                <a:lnTo>
                  <a:pt x="1393" y="3029"/>
                </a:lnTo>
                <a:lnTo>
                  <a:pt x="1173" y="3298"/>
                </a:lnTo>
                <a:lnTo>
                  <a:pt x="977" y="3591"/>
                </a:lnTo>
                <a:lnTo>
                  <a:pt x="807" y="3884"/>
                </a:lnTo>
                <a:lnTo>
                  <a:pt x="636" y="4201"/>
                </a:lnTo>
                <a:lnTo>
                  <a:pt x="489" y="4519"/>
                </a:lnTo>
                <a:lnTo>
                  <a:pt x="367" y="4836"/>
                </a:lnTo>
                <a:lnTo>
                  <a:pt x="245" y="5154"/>
                </a:lnTo>
                <a:lnTo>
                  <a:pt x="172" y="5496"/>
                </a:lnTo>
                <a:lnTo>
                  <a:pt x="98" y="5838"/>
                </a:lnTo>
                <a:lnTo>
                  <a:pt x="49" y="6179"/>
                </a:lnTo>
                <a:lnTo>
                  <a:pt x="1" y="6521"/>
                </a:lnTo>
                <a:lnTo>
                  <a:pt x="1" y="6888"/>
                </a:lnTo>
                <a:lnTo>
                  <a:pt x="1" y="7254"/>
                </a:lnTo>
                <a:lnTo>
                  <a:pt x="49" y="7645"/>
                </a:lnTo>
                <a:lnTo>
                  <a:pt x="98" y="8011"/>
                </a:lnTo>
                <a:lnTo>
                  <a:pt x="196" y="8353"/>
                </a:lnTo>
                <a:lnTo>
                  <a:pt x="294" y="8719"/>
                </a:lnTo>
                <a:lnTo>
                  <a:pt x="416" y="9061"/>
                </a:lnTo>
                <a:lnTo>
                  <a:pt x="562" y="9403"/>
                </a:lnTo>
                <a:lnTo>
                  <a:pt x="733" y="9745"/>
                </a:lnTo>
                <a:lnTo>
                  <a:pt x="904" y="10063"/>
                </a:lnTo>
                <a:lnTo>
                  <a:pt x="1100" y="10356"/>
                </a:lnTo>
                <a:lnTo>
                  <a:pt x="1344" y="10673"/>
                </a:lnTo>
                <a:lnTo>
                  <a:pt x="1564" y="10966"/>
                </a:lnTo>
                <a:lnTo>
                  <a:pt x="1832" y="11235"/>
                </a:lnTo>
                <a:lnTo>
                  <a:pt x="2101" y="11504"/>
                </a:lnTo>
                <a:lnTo>
                  <a:pt x="2394" y="11772"/>
                </a:lnTo>
                <a:lnTo>
                  <a:pt x="2687" y="12017"/>
                </a:lnTo>
                <a:lnTo>
                  <a:pt x="2492" y="12383"/>
                </a:lnTo>
                <a:lnTo>
                  <a:pt x="2272" y="12749"/>
                </a:lnTo>
                <a:lnTo>
                  <a:pt x="2028" y="13140"/>
                </a:lnTo>
                <a:lnTo>
                  <a:pt x="1710" y="13506"/>
                </a:lnTo>
                <a:lnTo>
                  <a:pt x="1368" y="13873"/>
                </a:lnTo>
                <a:lnTo>
                  <a:pt x="1173" y="14044"/>
                </a:lnTo>
                <a:lnTo>
                  <a:pt x="953" y="14190"/>
                </a:lnTo>
                <a:lnTo>
                  <a:pt x="733" y="14337"/>
                </a:lnTo>
                <a:lnTo>
                  <a:pt x="513" y="14483"/>
                </a:lnTo>
                <a:lnTo>
                  <a:pt x="269" y="14581"/>
                </a:lnTo>
                <a:lnTo>
                  <a:pt x="1" y="14703"/>
                </a:lnTo>
                <a:lnTo>
                  <a:pt x="123" y="14703"/>
                </a:lnTo>
                <a:lnTo>
                  <a:pt x="489" y="14752"/>
                </a:lnTo>
                <a:lnTo>
                  <a:pt x="1368" y="14752"/>
                </a:lnTo>
                <a:lnTo>
                  <a:pt x="1710" y="14728"/>
                </a:lnTo>
                <a:lnTo>
                  <a:pt x="2101" y="14654"/>
                </a:lnTo>
                <a:lnTo>
                  <a:pt x="2492" y="14581"/>
                </a:lnTo>
                <a:lnTo>
                  <a:pt x="2907" y="14459"/>
                </a:lnTo>
                <a:lnTo>
                  <a:pt x="3322" y="14312"/>
                </a:lnTo>
                <a:lnTo>
                  <a:pt x="3762" y="14117"/>
                </a:lnTo>
                <a:lnTo>
                  <a:pt x="4177" y="13873"/>
                </a:lnTo>
                <a:lnTo>
                  <a:pt x="4592" y="13604"/>
                </a:lnTo>
                <a:lnTo>
                  <a:pt x="4983" y="13238"/>
                </a:lnTo>
                <a:lnTo>
                  <a:pt x="5349" y="13360"/>
                </a:lnTo>
                <a:lnTo>
                  <a:pt x="5716" y="13482"/>
                </a:lnTo>
                <a:lnTo>
                  <a:pt x="6106" y="13555"/>
                </a:lnTo>
                <a:lnTo>
                  <a:pt x="6497" y="13628"/>
                </a:lnTo>
                <a:lnTo>
                  <a:pt x="6888" y="13702"/>
                </a:lnTo>
                <a:lnTo>
                  <a:pt x="7279" y="13751"/>
                </a:lnTo>
                <a:lnTo>
                  <a:pt x="7694" y="13775"/>
                </a:lnTo>
                <a:lnTo>
                  <a:pt x="8524" y="13775"/>
                </a:lnTo>
                <a:lnTo>
                  <a:pt x="8939" y="13751"/>
                </a:lnTo>
                <a:lnTo>
                  <a:pt x="9355" y="13702"/>
                </a:lnTo>
                <a:lnTo>
                  <a:pt x="9745" y="13628"/>
                </a:lnTo>
                <a:lnTo>
                  <a:pt x="10136" y="13555"/>
                </a:lnTo>
                <a:lnTo>
                  <a:pt x="10527" y="13458"/>
                </a:lnTo>
                <a:lnTo>
                  <a:pt x="10893" y="13360"/>
                </a:lnTo>
                <a:lnTo>
                  <a:pt x="11260" y="13238"/>
                </a:lnTo>
                <a:lnTo>
                  <a:pt x="11626" y="13091"/>
                </a:lnTo>
                <a:lnTo>
                  <a:pt x="11968" y="12945"/>
                </a:lnTo>
                <a:lnTo>
                  <a:pt x="12310" y="12774"/>
                </a:lnTo>
                <a:lnTo>
                  <a:pt x="12652" y="12603"/>
                </a:lnTo>
                <a:lnTo>
                  <a:pt x="12969" y="12407"/>
                </a:lnTo>
                <a:lnTo>
                  <a:pt x="13262" y="12212"/>
                </a:lnTo>
                <a:lnTo>
                  <a:pt x="13555" y="11992"/>
                </a:lnTo>
                <a:lnTo>
                  <a:pt x="13848" y="11748"/>
                </a:lnTo>
                <a:lnTo>
                  <a:pt x="14117" y="11528"/>
                </a:lnTo>
                <a:lnTo>
                  <a:pt x="14361" y="11259"/>
                </a:lnTo>
                <a:lnTo>
                  <a:pt x="14606" y="11015"/>
                </a:lnTo>
                <a:lnTo>
                  <a:pt x="14825" y="10747"/>
                </a:lnTo>
                <a:lnTo>
                  <a:pt x="15045" y="10453"/>
                </a:lnTo>
                <a:lnTo>
                  <a:pt x="15241" y="10160"/>
                </a:lnTo>
                <a:lnTo>
                  <a:pt x="15412" y="9867"/>
                </a:lnTo>
                <a:lnTo>
                  <a:pt x="15582" y="9574"/>
                </a:lnTo>
                <a:lnTo>
                  <a:pt x="15729" y="9257"/>
                </a:lnTo>
                <a:lnTo>
                  <a:pt x="15851" y="8939"/>
                </a:lnTo>
                <a:lnTo>
                  <a:pt x="15973" y="8597"/>
                </a:lnTo>
                <a:lnTo>
                  <a:pt x="16047" y="8280"/>
                </a:lnTo>
                <a:lnTo>
                  <a:pt x="16120" y="7938"/>
                </a:lnTo>
                <a:lnTo>
                  <a:pt x="16169" y="7596"/>
                </a:lnTo>
                <a:lnTo>
                  <a:pt x="16217" y="7230"/>
                </a:lnTo>
                <a:lnTo>
                  <a:pt x="16217" y="6888"/>
                </a:lnTo>
                <a:lnTo>
                  <a:pt x="16217" y="6521"/>
                </a:lnTo>
                <a:lnTo>
                  <a:pt x="16169" y="6179"/>
                </a:lnTo>
                <a:lnTo>
                  <a:pt x="16120" y="5838"/>
                </a:lnTo>
                <a:lnTo>
                  <a:pt x="16047" y="5496"/>
                </a:lnTo>
                <a:lnTo>
                  <a:pt x="15973" y="5154"/>
                </a:lnTo>
                <a:lnTo>
                  <a:pt x="15851" y="4836"/>
                </a:lnTo>
                <a:lnTo>
                  <a:pt x="15729" y="4519"/>
                </a:lnTo>
                <a:lnTo>
                  <a:pt x="15582" y="4201"/>
                </a:lnTo>
                <a:lnTo>
                  <a:pt x="15412" y="3884"/>
                </a:lnTo>
                <a:lnTo>
                  <a:pt x="15241" y="3591"/>
                </a:lnTo>
                <a:lnTo>
                  <a:pt x="15045" y="3298"/>
                </a:lnTo>
                <a:lnTo>
                  <a:pt x="14825" y="3029"/>
                </a:lnTo>
                <a:lnTo>
                  <a:pt x="14606" y="2760"/>
                </a:lnTo>
                <a:lnTo>
                  <a:pt x="14361" y="2492"/>
                </a:lnTo>
                <a:lnTo>
                  <a:pt x="14117" y="2247"/>
                </a:lnTo>
                <a:lnTo>
                  <a:pt x="13848" y="2003"/>
                </a:lnTo>
                <a:lnTo>
                  <a:pt x="13555" y="1783"/>
                </a:lnTo>
                <a:lnTo>
                  <a:pt x="13262" y="1563"/>
                </a:lnTo>
                <a:lnTo>
                  <a:pt x="12969" y="1368"/>
                </a:lnTo>
                <a:lnTo>
                  <a:pt x="12652" y="1173"/>
                </a:lnTo>
                <a:lnTo>
                  <a:pt x="12310" y="977"/>
                </a:lnTo>
                <a:lnTo>
                  <a:pt x="11968" y="831"/>
                </a:lnTo>
                <a:lnTo>
                  <a:pt x="11626" y="660"/>
                </a:lnTo>
                <a:lnTo>
                  <a:pt x="11260" y="538"/>
                </a:lnTo>
                <a:lnTo>
                  <a:pt x="10893" y="416"/>
                </a:lnTo>
                <a:lnTo>
                  <a:pt x="10527" y="293"/>
                </a:lnTo>
                <a:lnTo>
                  <a:pt x="10136" y="196"/>
                </a:lnTo>
                <a:lnTo>
                  <a:pt x="9745" y="123"/>
                </a:lnTo>
                <a:lnTo>
                  <a:pt x="9355" y="74"/>
                </a:lnTo>
                <a:lnTo>
                  <a:pt x="8939" y="25"/>
                </a:lnTo>
                <a:lnTo>
                  <a:pt x="8524" y="0"/>
                </a:lnTo>
                <a:close/>
              </a:path>
            </a:pathLst>
          </a:custGeom>
          <a:blipFill>
            <a:blip r:embed="rId4" cstate="print"/>
            <a:tile tx="0" ty="0" sx="100000" sy="100000" flip="none" algn="tl"/>
          </a:blipFill>
          <a:ln>
            <a:noFill/>
          </a:ln>
        </p:spPr>
        <p:txBody>
          <a:bodyPr spcFirstLastPara="1" lIns="91425" tIns="91425" rIns="91425" bIns="91425" anchor="ctr"/>
          <a:lstStyle/>
          <a:p>
            <a:pPr algn="ctr" fontAlgn="auto">
              <a:spcBef>
                <a:spcPts val="0"/>
              </a:spcBef>
              <a:spcAft>
                <a:spcPts val="0"/>
              </a:spcAft>
              <a:defRPr/>
            </a:pPr>
            <a:r>
              <a:rPr lang="en-GB" b="1" dirty="0" smtClean="0">
                <a:solidFill>
                  <a:srgbClr val="FFFF00"/>
                </a:solidFill>
                <a:latin typeface="Century Gothic" pitchFamily="34" charset="0"/>
                <a:cs typeface="+mn-cs"/>
              </a:rPr>
              <a:t>Value chain commercialization &amp; transformation...</a:t>
            </a:r>
            <a:endParaRPr b="1" dirty="0">
              <a:solidFill>
                <a:srgbClr val="FFFF00"/>
              </a:solidFill>
              <a:latin typeface="Century Gothic" pitchFamily="34" charset="0"/>
              <a:cs typeface="+mn-cs"/>
            </a:endParaRPr>
          </a:p>
        </p:txBody>
      </p:sp>
      <p:sp>
        <p:nvSpPr>
          <p:cNvPr id="8" name="Title 2"/>
          <p:cNvSpPr txBox="1">
            <a:spLocks/>
          </p:cNvSpPr>
          <p:nvPr/>
        </p:nvSpPr>
        <p:spPr>
          <a:xfrm>
            <a:off x="3491880" y="195486"/>
            <a:ext cx="5184576" cy="1008112"/>
          </a:xfrm>
          <a:prstGeom prst="ellipseRibbon2">
            <a:avLst>
              <a:gd name="adj1" fmla="val 33848"/>
              <a:gd name="adj2" fmla="val 58340"/>
              <a:gd name="adj3" fmla="val 12500"/>
            </a:avLst>
          </a:prstGeom>
          <a:blipFill>
            <a:blip r:embed="rId3" cstate="print"/>
            <a:tile tx="0" ty="0" sx="100000" sy="100000" flip="none" algn="tl"/>
          </a:blipFill>
          <a:ln w="3175">
            <a:solidFill>
              <a:schemeClr val="tx1"/>
            </a:solidFill>
          </a:ln>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GB" sz="2000" b="1" dirty="0" smtClean="0">
                <a:ln w="11430"/>
                <a:solidFill>
                  <a:srgbClr val="FF0000"/>
                </a:solidFill>
                <a:effectLst>
                  <a:outerShdw blurRad="50800" dist="39000" dir="5460000" algn="tl">
                    <a:srgbClr val="000000">
                      <a:alpha val="38000"/>
                    </a:srgbClr>
                  </a:outerShdw>
                </a:effectLst>
                <a:latin typeface="Aharoni" pitchFamily="2" charset="-79"/>
                <a:ea typeface="+mj-ea"/>
                <a:cs typeface="Aharoni" pitchFamily="2" charset="-79"/>
              </a:rPr>
              <a:t>The End Market </a:t>
            </a:r>
          </a:p>
          <a:p>
            <a:pPr algn="ctr" fontAlgn="auto">
              <a:spcAft>
                <a:spcPts val="0"/>
              </a:spcAft>
              <a:defRPr/>
            </a:pPr>
            <a:r>
              <a:rPr lang="en-GB" sz="2000" b="1" dirty="0" smtClean="0">
                <a:ln w="11430"/>
                <a:solidFill>
                  <a:srgbClr val="FF0000"/>
                </a:solidFill>
                <a:effectLst>
                  <a:outerShdw blurRad="50800" dist="39000" dir="5460000" algn="tl">
                    <a:srgbClr val="000000">
                      <a:alpha val="38000"/>
                    </a:srgbClr>
                  </a:outerShdw>
                </a:effectLst>
                <a:latin typeface="Aharoni" pitchFamily="2" charset="-79"/>
                <a:ea typeface="+mj-ea"/>
                <a:cs typeface="Aharoni" pitchFamily="2" charset="-79"/>
              </a:rPr>
              <a:t>as a starting point</a:t>
            </a:r>
            <a:endParaRPr lang="en-GB" sz="2000" b="1" dirty="0">
              <a:ln w="11430"/>
              <a:solidFill>
                <a:srgbClr val="FF0000"/>
              </a:solidFill>
              <a:effectLst>
                <a:outerShdw blurRad="50800" dist="39000" dir="5460000" algn="tl">
                  <a:srgbClr val="000000">
                    <a:alpha val="38000"/>
                  </a:srgbClr>
                </a:outerShdw>
              </a:effectLst>
              <a:latin typeface="Aharoni" pitchFamily="2" charset="-79"/>
              <a:ea typeface="+mj-ea"/>
              <a:cs typeface="Aharoni" pitchFamily="2" charset="-79"/>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9793" y="411510"/>
            <a:ext cx="6048672" cy="1188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9714" tIns="0" rIns="69714" bIns="34857" anchor="ctr"/>
          <a:lstStyle/>
          <a:p>
            <a:pPr>
              <a:lnSpc>
                <a:spcPct val="150000"/>
              </a:lnSpc>
              <a:defRPr/>
            </a:pPr>
            <a:endParaRPr lang="en-GB" sz="15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endParaRPr>
          </a:p>
          <a:p>
            <a:pPr marL="348569" indent="-348569">
              <a:lnSpc>
                <a:spcPct val="150000"/>
              </a:lnSpc>
              <a:buFont typeface="Wingdings" pitchFamily="2" charset="2"/>
              <a:buChar char="§"/>
              <a:defRPr/>
            </a:pPr>
            <a:r>
              <a:rPr lang="en-GB" sz="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Entails </a:t>
            </a:r>
            <a:r>
              <a:rPr lang="en-GB" sz="15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3 </a:t>
            </a:r>
            <a:r>
              <a:rPr lang="en-GB" sz="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key elements – Who, What &amp; Why (Micro level)</a:t>
            </a:r>
            <a:endParaRPr lang="en-GB" sz="15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endParaRPr>
          </a:p>
          <a:p>
            <a:pPr marL="348569" indent="-348569">
              <a:lnSpc>
                <a:spcPct val="150000"/>
              </a:lnSpc>
              <a:buFont typeface="Wingdings" pitchFamily="2" charset="2"/>
              <a:buChar char="§"/>
              <a:defRPr/>
            </a:pPr>
            <a:r>
              <a:rPr lang="en-GB" sz="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Relies on support services (Messo level)</a:t>
            </a:r>
          </a:p>
          <a:p>
            <a:pPr marL="348569" indent="-348569">
              <a:lnSpc>
                <a:spcPct val="150000"/>
              </a:lnSpc>
              <a:buFont typeface="Wingdings" pitchFamily="2" charset="2"/>
              <a:buChar char="§"/>
              <a:defRPr/>
            </a:pPr>
            <a:r>
              <a:rPr lang="en-GB" sz="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Operates in an enabling environment canvas (Macro level) </a:t>
            </a:r>
            <a:r>
              <a:rPr lang="en-GB" sz="15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t/>
            </a:r>
            <a:br>
              <a:rPr lang="en-GB" sz="15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rPr>
            </a:br>
            <a:endParaRPr lang="en-GB" sz="15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ndara" pitchFamily="34" charset="0"/>
              <a:cs typeface="Arial" pitchFamily="34" charset="0"/>
            </a:endParaRPr>
          </a:p>
        </p:txBody>
      </p:sp>
      <p:sp>
        <p:nvSpPr>
          <p:cNvPr id="3" name="Rectangle 2"/>
          <p:cNvSpPr/>
          <p:nvPr/>
        </p:nvSpPr>
        <p:spPr>
          <a:xfrm>
            <a:off x="0" y="4030268"/>
            <a:ext cx="9144000" cy="485775"/>
          </a:xfrm>
          <a:prstGeom prst="rect">
            <a:avLst/>
          </a:prstGeom>
          <a:solidFill>
            <a:schemeClr val="accent6">
              <a:lumMod val="50000"/>
              <a:alpha val="81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69714" tIns="34857" rIns="69714" bIns="34857" anchor="ctr"/>
          <a:lstStyle/>
          <a:p>
            <a:pPr algn="ctr">
              <a:defRPr/>
            </a:pPr>
            <a:r>
              <a:rPr lang="en-GB" sz="1200" b="1" dirty="0" smtClean="0">
                <a:latin typeface="Comic Sans MS" pitchFamily="66" charset="0"/>
              </a:rPr>
              <a:t>The Value Chain</a:t>
            </a:r>
            <a:endParaRPr lang="en-US" sz="1200" b="1" dirty="0">
              <a:latin typeface="Comic Sans MS" pitchFamily="66" charset="0"/>
            </a:endParaRPr>
          </a:p>
        </p:txBody>
      </p:sp>
      <p:sp>
        <p:nvSpPr>
          <p:cNvPr id="106" name="Rectangle 105"/>
          <p:cNvSpPr/>
          <p:nvPr/>
        </p:nvSpPr>
        <p:spPr>
          <a:xfrm>
            <a:off x="0" y="411510"/>
            <a:ext cx="2411760" cy="393560"/>
          </a:xfrm>
          <a:prstGeom prst="rect">
            <a:avLst/>
          </a:prstGeom>
        </p:spPr>
        <p:txBody>
          <a:bodyPr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en-US" sz="21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The Value Chain</a:t>
            </a:r>
            <a:endParaRPr lang="en-US" sz="21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8" name="Oval 7"/>
          <p:cNvSpPr/>
          <p:nvPr/>
        </p:nvSpPr>
        <p:spPr>
          <a:xfrm>
            <a:off x="684212" y="2031206"/>
            <a:ext cx="2592673" cy="1782366"/>
          </a:xfrm>
          <a:prstGeom prst="ellipse">
            <a:avLst/>
          </a:prstGeom>
          <a:solidFill>
            <a:srgbClr val="007A37"/>
          </a:solidFill>
        </p:spPr>
        <p:style>
          <a:lnRef idx="2">
            <a:schemeClr val="accent1">
              <a:shade val="50000"/>
            </a:schemeClr>
          </a:lnRef>
          <a:fillRef idx="1">
            <a:schemeClr val="accent1"/>
          </a:fillRef>
          <a:effectRef idx="0">
            <a:schemeClr val="accent1"/>
          </a:effectRef>
          <a:fontRef idx="minor">
            <a:schemeClr val="lt1"/>
          </a:fontRef>
        </p:style>
        <p:txBody>
          <a:bodyPr lIns="69714" tIns="34857" rIns="69714" bIns="34857" anchor="ctr"/>
          <a:lstStyle/>
          <a:p>
            <a:pPr algn="ctr">
              <a:defRPr/>
            </a:pPr>
            <a:endParaRPr lang="en-GB" sz="2400" dirty="0">
              <a:latin typeface="Deutsch Gothic" pitchFamily="2" charset="0"/>
            </a:endParaRPr>
          </a:p>
          <a:p>
            <a:pPr algn="ctr">
              <a:defRPr/>
            </a:pPr>
            <a:r>
              <a:rPr lang="en-GB" b="1" dirty="0" smtClean="0">
                <a:latin typeface="BlackChancery" pitchFamily="2" charset="0"/>
              </a:rPr>
              <a:t>An Alliance of</a:t>
            </a:r>
            <a:endParaRPr lang="en-GB" b="1" dirty="0">
              <a:latin typeface="BlackChancery" pitchFamily="2" charset="0"/>
            </a:endParaRPr>
          </a:p>
          <a:p>
            <a:pPr algn="ctr">
              <a:defRPr/>
            </a:pPr>
            <a:r>
              <a:rPr lang="en-GB" b="1" dirty="0">
                <a:latin typeface="BlackChancery" pitchFamily="2" charset="0"/>
              </a:rPr>
              <a:t>_____________</a:t>
            </a:r>
          </a:p>
          <a:p>
            <a:pPr algn="ctr">
              <a:defRPr/>
            </a:pPr>
            <a:r>
              <a:rPr lang="en-GB" sz="1600" dirty="0" smtClean="0">
                <a:latin typeface="BlackChancery" pitchFamily="2" charset="0"/>
              </a:rPr>
              <a:t>Collaborating and Connected Actors </a:t>
            </a:r>
            <a:endParaRPr lang="en-GB" sz="1600" dirty="0">
              <a:latin typeface="BlackChancery" pitchFamily="2" charset="0"/>
            </a:endParaRPr>
          </a:p>
        </p:txBody>
      </p:sp>
      <p:sp>
        <p:nvSpPr>
          <p:cNvPr id="9" name="Oval 8"/>
          <p:cNvSpPr/>
          <p:nvPr/>
        </p:nvSpPr>
        <p:spPr>
          <a:xfrm>
            <a:off x="3456496" y="2031206"/>
            <a:ext cx="2591451" cy="1782366"/>
          </a:xfrm>
          <a:prstGeom prst="ellipse">
            <a:avLst/>
          </a:prstGeom>
          <a:solidFill>
            <a:srgbClr val="007A37"/>
          </a:solidFill>
        </p:spPr>
        <p:style>
          <a:lnRef idx="2">
            <a:schemeClr val="accent1">
              <a:shade val="50000"/>
            </a:schemeClr>
          </a:lnRef>
          <a:fillRef idx="1">
            <a:schemeClr val="accent1"/>
          </a:fillRef>
          <a:effectRef idx="0">
            <a:schemeClr val="accent1"/>
          </a:effectRef>
          <a:fontRef idx="minor">
            <a:schemeClr val="lt1"/>
          </a:fontRef>
        </p:style>
        <p:txBody>
          <a:bodyPr lIns="69714" tIns="34857" rIns="69714" bIns="34857" anchor="ctr"/>
          <a:lstStyle/>
          <a:p>
            <a:pPr algn="ctr">
              <a:defRPr/>
            </a:pPr>
            <a:endParaRPr lang="en-GB" sz="2400" dirty="0">
              <a:latin typeface="Deutsch Gothic" pitchFamily="2" charset="0"/>
            </a:endParaRPr>
          </a:p>
          <a:p>
            <a:pPr algn="ctr">
              <a:defRPr/>
            </a:pPr>
            <a:r>
              <a:rPr lang="en-GB" b="1" dirty="0" smtClean="0">
                <a:latin typeface="BlackChancery" pitchFamily="2" charset="0"/>
              </a:rPr>
              <a:t>Involved in</a:t>
            </a:r>
            <a:endParaRPr lang="en-GB" b="1" dirty="0">
              <a:latin typeface="BlackChancery" pitchFamily="2" charset="0"/>
            </a:endParaRPr>
          </a:p>
          <a:p>
            <a:pPr algn="ctr">
              <a:defRPr/>
            </a:pPr>
            <a:r>
              <a:rPr lang="en-GB" b="1" dirty="0">
                <a:latin typeface="BlackChancery" pitchFamily="2" charset="0"/>
              </a:rPr>
              <a:t>_____________</a:t>
            </a:r>
          </a:p>
          <a:p>
            <a:pPr algn="ctr">
              <a:defRPr/>
            </a:pPr>
            <a:r>
              <a:rPr lang="en-GB" sz="1600" dirty="0" smtClean="0">
                <a:latin typeface="BlackChancery" pitchFamily="2" charset="0"/>
              </a:rPr>
              <a:t>Processes and Linkages</a:t>
            </a:r>
            <a:endParaRPr lang="en-GB" sz="1600" dirty="0">
              <a:latin typeface="BlackChancery" pitchFamily="2" charset="0"/>
            </a:endParaRPr>
          </a:p>
        </p:txBody>
      </p:sp>
      <p:sp>
        <p:nvSpPr>
          <p:cNvPr id="10" name="Oval 9"/>
          <p:cNvSpPr/>
          <p:nvPr/>
        </p:nvSpPr>
        <p:spPr>
          <a:xfrm>
            <a:off x="6227549" y="2031206"/>
            <a:ext cx="2592673" cy="1782366"/>
          </a:xfrm>
          <a:prstGeom prst="ellipse">
            <a:avLst/>
          </a:prstGeom>
          <a:solidFill>
            <a:srgbClr val="007A37"/>
          </a:solidFill>
        </p:spPr>
        <p:style>
          <a:lnRef idx="2">
            <a:schemeClr val="accent1">
              <a:shade val="50000"/>
            </a:schemeClr>
          </a:lnRef>
          <a:fillRef idx="1">
            <a:schemeClr val="accent1"/>
          </a:fillRef>
          <a:effectRef idx="0">
            <a:schemeClr val="accent1"/>
          </a:effectRef>
          <a:fontRef idx="minor">
            <a:schemeClr val="lt1"/>
          </a:fontRef>
        </p:style>
        <p:txBody>
          <a:bodyPr lIns="69714" tIns="34857" rIns="69714" bIns="34857" anchor="ctr"/>
          <a:lstStyle/>
          <a:p>
            <a:pPr algn="ctr">
              <a:defRPr/>
            </a:pPr>
            <a:endParaRPr lang="en-GB" sz="2400" dirty="0">
              <a:latin typeface="Deutsch Gothic" pitchFamily="2" charset="0"/>
            </a:endParaRPr>
          </a:p>
          <a:p>
            <a:pPr algn="ctr">
              <a:defRPr/>
            </a:pPr>
            <a:r>
              <a:rPr lang="en-GB" b="1" dirty="0" smtClean="0">
                <a:latin typeface="BlackChancery" pitchFamily="2" charset="0"/>
              </a:rPr>
              <a:t>Required to </a:t>
            </a:r>
            <a:endParaRPr lang="en-GB" b="1" dirty="0">
              <a:latin typeface="BlackChancery" pitchFamily="2" charset="0"/>
            </a:endParaRPr>
          </a:p>
          <a:p>
            <a:pPr algn="ctr">
              <a:defRPr/>
            </a:pPr>
            <a:r>
              <a:rPr lang="en-GB" b="1" dirty="0">
                <a:latin typeface="BlackChancery" pitchFamily="2" charset="0"/>
              </a:rPr>
              <a:t>_____________</a:t>
            </a:r>
          </a:p>
          <a:p>
            <a:pPr algn="ctr">
              <a:defRPr/>
            </a:pPr>
            <a:r>
              <a:rPr lang="en-GB" sz="1600" dirty="0" smtClean="0">
                <a:latin typeface="BlackChancery" pitchFamily="2" charset="0"/>
              </a:rPr>
              <a:t>Bring a product from production to consumers</a:t>
            </a:r>
            <a:endParaRPr lang="en-GB" sz="1600" dirty="0">
              <a:latin typeface="BlackChancery" pitchFamily="2" charset="0"/>
            </a:endParaRPr>
          </a:p>
        </p:txBody>
      </p:sp>
      <p:sp>
        <p:nvSpPr>
          <p:cNvPr id="11" name="Rectangle 10"/>
          <p:cNvSpPr/>
          <p:nvPr/>
        </p:nvSpPr>
        <p:spPr>
          <a:xfrm>
            <a:off x="1691687" y="1761664"/>
            <a:ext cx="652743" cy="593615"/>
          </a:xfrm>
          <a:prstGeom prst="rect">
            <a:avLst/>
          </a:prstGeom>
          <a:noFill/>
          <a:ln w="3175">
            <a:noFill/>
          </a:ln>
        </p:spPr>
        <p:txBody>
          <a:bodyPr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1</a:t>
            </a:r>
            <a:endParaRPr lang="en-US" sz="3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2" name="Rectangle 11"/>
          <p:cNvSpPr/>
          <p:nvPr/>
        </p:nvSpPr>
        <p:spPr>
          <a:xfrm>
            <a:off x="4427985" y="1761664"/>
            <a:ext cx="652743" cy="593615"/>
          </a:xfrm>
          <a:prstGeom prst="rect">
            <a:avLst/>
          </a:prstGeom>
          <a:noFill/>
          <a:ln w="3175">
            <a:noFill/>
          </a:ln>
        </p:spPr>
        <p:txBody>
          <a:bodyPr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2</a:t>
            </a:r>
          </a:p>
        </p:txBody>
      </p:sp>
      <p:sp>
        <p:nvSpPr>
          <p:cNvPr id="13" name="Rectangle 12"/>
          <p:cNvSpPr/>
          <p:nvPr/>
        </p:nvSpPr>
        <p:spPr>
          <a:xfrm>
            <a:off x="7164295" y="1815670"/>
            <a:ext cx="652743" cy="593615"/>
          </a:xfrm>
          <a:prstGeom prst="rect">
            <a:avLst/>
          </a:prstGeom>
          <a:noFill/>
          <a:ln w="3175">
            <a:noFill/>
          </a:ln>
        </p:spPr>
        <p:txBody>
          <a:bodyPr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3</a:t>
            </a:r>
          </a:p>
        </p:txBody>
      </p:sp>
      <p:sp>
        <p:nvSpPr>
          <p:cNvPr id="14" name="Rectangle 13"/>
          <p:cNvSpPr/>
          <p:nvPr/>
        </p:nvSpPr>
        <p:spPr>
          <a:xfrm>
            <a:off x="2483774" y="1851670"/>
            <a:ext cx="724751" cy="316616"/>
          </a:xfrm>
          <a:prstGeom prst="rect">
            <a:avLst/>
          </a:prstGeom>
          <a:noFill/>
          <a:ln w="3175">
            <a:noFill/>
          </a:ln>
        </p:spPr>
        <p:txBody>
          <a:bodyPr wrap="square"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1600" b="1" spc="38" dirty="0" smtClean="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rPr>
              <a:t>Who?</a:t>
            </a:r>
            <a:endParaRPr lang="en-US" sz="1600" b="1" spc="38" dirty="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5" name="Rectangle 14"/>
          <p:cNvSpPr/>
          <p:nvPr/>
        </p:nvSpPr>
        <p:spPr>
          <a:xfrm>
            <a:off x="5004048" y="1779662"/>
            <a:ext cx="792088" cy="316616"/>
          </a:xfrm>
          <a:prstGeom prst="rect">
            <a:avLst/>
          </a:prstGeom>
          <a:noFill/>
          <a:ln w="3175">
            <a:noFill/>
          </a:ln>
        </p:spPr>
        <p:txBody>
          <a:bodyPr wrap="square"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1600" b="1" spc="38" dirty="0" smtClean="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rPr>
              <a:t>What?</a:t>
            </a:r>
            <a:endParaRPr lang="en-US" sz="1600" b="1" spc="38" dirty="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6" name="Rectangle 15"/>
          <p:cNvSpPr/>
          <p:nvPr/>
        </p:nvSpPr>
        <p:spPr>
          <a:xfrm>
            <a:off x="7668344" y="1779662"/>
            <a:ext cx="792088" cy="316616"/>
          </a:xfrm>
          <a:prstGeom prst="rect">
            <a:avLst/>
          </a:prstGeom>
          <a:noFill/>
          <a:ln w="3175">
            <a:noFill/>
          </a:ln>
        </p:spPr>
        <p:txBody>
          <a:bodyPr wrap="square"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1600" b="1" spc="38" dirty="0" smtClean="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rPr>
              <a:t>Why?</a:t>
            </a:r>
            <a:endParaRPr lang="en-US" sz="1600" b="1" spc="38" dirty="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endParaRPr>
          </a:p>
        </p:txBody>
      </p:sp>
      <p:pic>
        <p:nvPicPr>
          <p:cNvPr id="1026" name="Picture 2"/>
          <p:cNvPicPr>
            <a:picLocks noChangeAspect="1" noChangeArrowheads="1"/>
          </p:cNvPicPr>
          <p:nvPr/>
        </p:nvPicPr>
        <p:blipFill>
          <a:blip r:embed="rId3" cstate="print"/>
          <a:stretch>
            <a:fillRect/>
          </a:stretch>
        </p:blipFill>
        <p:spPr bwMode="auto">
          <a:xfrm>
            <a:off x="395536" y="843558"/>
            <a:ext cx="1641727" cy="88448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723878"/>
            <a:ext cx="9144000" cy="503613"/>
          </a:xfrm>
          <a:prstGeom prst="rect">
            <a:avLst/>
          </a:prstGeom>
          <a:solidFill>
            <a:schemeClr val="accent6">
              <a:alpha val="81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69714" tIns="34857" rIns="69714" bIns="34857" anchor="ctr"/>
          <a:lstStyle/>
          <a:p>
            <a:pPr algn="ctr">
              <a:defRPr/>
            </a:pPr>
            <a:r>
              <a:rPr lang="en-GB" sz="1600" b="1" dirty="0" smtClean="0">
                <a:latin typeface="Century Gothic" pitchFamily="34" charset="0"/>
              </a:rPr>
              <a:t>It targets several market segments simultaneously to reduce dependency risks </a:t>
            </a:r>
            <a:endParaRPr lang="en-US" sz="1600" b="1" dirty="0">
              <a:latin typeface="Century Gothic" pitchFamily="34" charset="0"/>
            </a:endParaRPr>
          </a:p>
        </p:txBody>
      </p:sp>
      <p:sp>
        <p:nvSpPr>
          <p:cNvPr id="7" name="Horizontal Scroll 6"/>
          <p:cNvSpPr/>
          <p:nvPr/>
        </p:nvSpPr>
        <p:spPr>
          <a:xfrm>
            <a:off x="4932040" y="483518"/>
            <a:ext cx="3672408" cy="3078454"/>
          </a:xfrm>
          <a:prstGeom prst="horizontalScroll">
            <a:avLst>
              <a:gd name="adj" fmla="val 17460"/>
            </a:avLst>
          </a:prstGeom>
          <a:solidFill>
            <a:srgbClr val="144820"/>
          </a:solidFill>
        </p:spPr>
        <p:style>
          <a:lnRef idx="2">
            <a:schemeClr val="accent1">
              <a:shade val="50000"/>
            </a:schemeClr>
          </a:lnRef>
          <a:fillRef idx="1">
            <a:schemeClr val="accent1"/>
          </a:fillRef>
          <a:effectRef idx="0">
            <a:schemeClr val="accent1"/>
          </a:effectRef>
          <a:fontRef idx="minor">
            <a:schemeClr val="lt1"/>
          </a:fontRef>
        </p:style>
        <p:txBody>
          <a:bodyPr lIns="54893" tIns="34857" rIns="69714" bIns="34857" anchor="ctr"/>
          <a:lstStyle/>
          <a:p>
            <a:pPr marL="348569" indent="-348569">
              <a:lnSpc>
                <a:spcPct val="150000"/>
              </a:lnSpc>
              <a:defRPr/>
            </a:pPr>
            <a:r>
              <a:rPr lang="en-GB" sz="12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rPr>
              <a:t>        </a:t>
            </a:r>
            <a:r>
              <a:rPr lang="en-GB" sz="16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rPr>
              <a:t>Primary components</a:t>
            </a:r>
            <a:endParaRPr lang="en-GB" sz="12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endParaRPr>
          </a:p>
          <a:p>
            <a:pPr marL="805769" lvl="1" indent="-348569">
              <a:lnSpc>
                <a:spcPct val="150000"/>
              </a:lnSpc>
              <a:buFont typeface="+mj-lt"/>
              <a:buAutoNum type="arabicPeriod"/>
              <a:defRPr/>
            </a:pPr>
            <a:r>
              <a:rPr lang="en-GB" sz="12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rPr>
              <a:t>Coordination &amp; Linkages</a:t>
            </a:r>
            <a:endParaRPr lang="en-GB" sz="1200" b="1" dirty="0">
              <a:ln w="1905"/>
              <a:solidFill>
                <a:schemeClr val="bg1"/>
              </a:solidFill>
              <a:effectLst>
                <a:innerShdw blurRad="69850" dist="43180" dir="5400000">
                  <a:srgbClr val="000000">
                    <a:alpha val="65000"/>
                  </a:srgbClr>
                </a:innerShdw>
              </a:effectLst>
              <a:latin typeface="Century Gothic" pitchFamily="34" charset="0"/>
              <a:cs typeface="Arial" pitchFamily="34" charset="0"/>
            </a:endParaRPr>
          </a:p>
          <a:p>
            <a:pPr marL="805769" lvl="1" indent="-348569">
              <a:lnSpc>
                <a:spcPct val="150000"/>
              </a:lnSpc>
              <a:buFont typeface="+mj-lt"/>
              <a:buAutoNum type="arabicPeriod"/>
              <a:defRPr/>
            </a:pPr>
            <a:r>
              <a:rPr lang="en-GB" sz="12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rPr>
              <a:t>Policies &amp; Protocols</a:t>
            </a:r>
            <a:endParaRPr lang="en-GB" sz="1200" b="1" dirty="0">
              <a:ln w="1905"/>
              <a:solidFill>
                <a:schemeClr val="bg1"/>
              </a:solidFill>
              <a:effectLst>
                <a:innerShdw blurRad="69850" dist="43180" dir="5400000">
                  <a:srgbClr val="000000">
                    <a:alpha val="65000"/>
                  </a:srgbClr>
                </a:innerShdw>
              </a:effectLst>
              <a:latin typeface="Century Gothic" pitchFamily="34" charset="0"/>
              <a:cs typeface="Arial" pitchFamily="34" charset="0"/>
            </a:endParaRPr>
          </a:p>
          <a:p>
            <a:pPr marL="805769" lvl="1" indent="-348569">
              <a:lnSpc>
                <a:spcPct val="150000"/>
              </a:lnSpc>
              <a:buFont typeface="+mj-lt"/>
              <a:buAutoNum type="arabicPeriod"/>
              <a:defRPr/>
            </a:pPr>
            <a:r>
              <a:rPr lang="en-GB" sz="12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rPr>
              <a:t>Technologies</a:t>
            </a:r>
            <a:endParaRPr lang="en-GB" sz="1200" b="1" dirty="0">
              <a:ln w="1905"/>
              <a:solidFill>
                <a:schemeClr val="bg1"/>
              </a:solidFill>
              <a:effectLst>
                <a:innerShdw blurRad="69850" dist="43180" dir="5400000">
                  <a:srgbClr val="000000">
                    <a:alpha val="65000"/>
                  </a:srgbClr>
                </a:innerShdw>
              </a:effectLst>
              <a:latin typeface="Century Gothic" pitchFamily="34" charset="0"/>
              <a:cs typeface="Arial" pitchFamily="34" charset="0"/>
            </a:endParaRPr>
          </a:p>
          <a:p>
            <a:pPr marL="805769" lvl="1" indent="-348569">
              <a:lnSpc>
                <a:spcPct val="150000"/>
              </a:lnSpc>
              <a:buFont typeface="+mj-lt"/>
              <a:buAutoNum type="arabicPeriod"/>
              <a:defRPr/>
            </a:pPr>
            <a:r>
              <a:rPr lang="en-GB" sz="12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rPr>
              <a:t>Exports &amp; Imports</a:t>
            </a:r>
          </a:p>
          <a:p>
            <a:pPr marL="805769" lvl="1" indent="-348569">
              <a:lnSpc>
                <a:spcPct val="150000"/>
              </a:lnSpc>
              <a:buFont typeface="+mj-lt"/>
              <a:buAutoNum type="arabicPeriod"/>
              <a:defRPr/>
            </a:pPr>
            <a:r>
              <a:rPr lang="en-GB" sz="1200" b="1" dirty="0" smtClean="0">
                <a:ln w="1905"/>
                <a:solidFill>
                  <a:schemeClr val="bg1"/>
                </a:solidFill>
                <a:effectLst>
                  <a:innerShdw blurRad="69850" dist="43180" dir="5400000">
                    <a:srgbClr val="000000">
                      <a:alpha val="65000"/>
                    </a:srgbClr>
                  </a:innerShdw>
                </a:effectLst>
                <a:latin typeface="Century Gothic" pitchFamily="34" charset="0"/>
                <a:cs typeface="Arial" pitchFamily="34" charset="0"/>
              </a:rPr>
              <a:t>Skills development </a:t>
            </a:r>
            <a:endParaRPr lang="en-GB" sz="1200" b="1" dirty="0">
              <a:ln w="1905"/>
              <a:solidFill>
                <a:schemeClr val="bg1"/>
              </a:solidFill>
              <a:effectLst>
                <a:innerShdw blurRad="69850" dist="43180" dir="5400000">
                  <a:srgbClr val="000000">
                    <a:alpha val="65000"/>
                  </a:srgbClr>
                </a:innerShdw>
              </a:effectLst>
              <a:latin typeface="Century Gothic" pitchFamily="34" charset="0"/>
              <a:cs typeface="Arial" pitchFamily="34" charset="0"/>
            </a:endParaRPr>
          </a:p>
        </p:txBody>
      </p:sp>
      <p:sp>
        <p:nvSpPr>
          <p:cNvPr id="8" name="Rectangle 7"/>
          <p:cNvSpPr/>
          <p:nvPr/>
        </p:nvSpPr>
        <p:spPr>
          <a:xfrm>
            <a:off x="251520" y="267494"/>
            <a:ext cx="3168352" cy="716726"/>
          </a:xfrm>
          <a:prstGeom prst="rect">
            <a:avLst/>
          </a:prstGeom>
        </p:spPr>
        <p:txBody>
          <a:bodyPr wrap="square" lIns="69714" tIns="34857" rIns="69714" bIns="3485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en-US" sz="21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The Regional Value Chain</a:t>
            </a:r>
            <a:endParaRPr lang="en-US" sz="21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9" name="Oval 8"/>
          <p:cNvSpPr/>
          <p:nvPr/>
        </p:nvSpPr>
        <p:spPr>
          <a:xfrm>
            <a:off x="395536" y="915566"/>
            <a:ext cx="2160240" cy="208823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latin typeface="BlackChancery" pitchFamily="2" charset="0"/>
              </a:rPr>
              <a:t>Separate but inter-linked and Coordinated chain activities across geographies</a:t>
            </a:r>
            <a:endParaRPr lang="en-GB" sz="1600" b="1" dirty="0">
              <a:latin typeface="BlackChancery" pitchFamily="2" charset="0"/>
            </a:endParaRPr>
          </a:p>
        </p:txBody>
      </p:sp>
      <p:pic>
        <p:nvPicPr>
          <p:cNvPr id="2050" name="Picture 2" descr="253 Bicycle Chain High Res Illustrations - Getty Images"/>
          <p:cNvPicPr>
            <a:picLocks noChangeAspect="1" noChangeArrowheads="1"/>
          </p:cNvPicPr>
          <p:nvPr/>
        </p:nvPicPr>
        <p:blipFill>
          <a:blip r:embed="rId3" cstate="print"/>
          <a:srcRect/>
          <a:stretch>
            <a:fillRect/>
          </a:stretch>
        </p:blipFill>
        <p:spPr bwMode="auto">
          <a:xfrm>
            <a:off x="2771800" y="1347614"/>
            <a:ext cx="1886928" cy="1224136"/>
          </a:xfrm>
          <a:prstGeom prst="rect">
            <a:avLst/>
          </a:prstGeom>
          <a:noFill/>
        </p:spPr>
      </p:pic>
      <p:pic>
        <p:nvPicPr>
          <p:cNvPr id="10" name="Picture 4" descr="question-mark.jpg"/>
          <p:cNvPicPr>
            <a:picLocks noChangeAspect="1"/>
          </p:cNvPicPr>
          <p:nvPr/>
        </p:nvPicPr>
        <p:blipFill>
          <a:blip r:embed="rId4" cstate="print"/>
          <a:srcRect/>
          <a:stretch>
            <a:fillRect/>
          </a:stretch>
        </p:blipFill>
        <p:spPr bwMode="auto">
          <a:xfrm>
            <a:off x="8100392" y="4299942"/>
            <a:ext cx="792088" cy="697479"/>
          </a:xfrm>
          <a:prstGeom prst="rect">
            <a:avLst/>
          </a:prstGeom>
          <a:noFill/>
          <a:ln w="9525">
            <a:noFill/>
            <a:miter lim="800000"/>
            <a:headEnd/>
            <a:tailEnd/>
          </a:ln>
        </p:spPr>
      </p:pic>
      <p:sp>
        <p:nvSpPr>
          <p:cNvPr id="11" name="Title 2"/>
          <p:cNvSpPr txBox="1">
            <a:spLocks/>
          </p:cNvSpPr>
          <p:nvPr/>
        </p:nvSpPr>
        <p:spPr>
          <a:xfrm>
            <a:off x="3347864" y="4443958"/>
            <a:ext cx="4824536" cy="432048"/>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1500" dirty="0" smtClean="0">
                <a:ln w="11430"/>
                <a:effectLst>
                  <a:outerShdw blurRad="38100" dist="38100" dir="2700000" algn="tl">
                    <a:srgbClr val="000000">
                      <a:alpha val="43137"/>
                    </a:srgbClr>
                  </a:outerShdw>
                </a:effectLst>
                <a:latin typeface="Arial Narrow" pitchFamily="34" charset="0"/>
                <a:ea typeface="+mj-ea"/>
                <a:cs typeface="Aharoni" pitchFamily="2" charset="-79"/>
              </a:rPr>
              <a:t>How can</a:t>
            </a:r>
            <a:r>
              <a:rPr kumimoji="0" lang="en-GB" sz="1500" i="0" u="none" strike="noStrike" kern="1200" cap="none" spc="0" normalizeH="0" baseline="0" noProof="0" dirty="0" smtClean="0">
                <a:ln w="11430"/>
                <a:effectLst>
                  <a:outerShdw blurRad="38100" dist="38100" dir="2700000" algn="tl">
                    <a:srgbClr val="000000">
                      <a:alpha val="43137"/>
                    </a:srgbClr>
                  </a:outerShdw>
                </a:effectLst>
                <a:uLnTx/>
                <a:uFillTx/>
                <a:latin typeface="Arial Narrow" pitchFamily="34" charset="0"/>
                <a:ea typeface="+mj-ea"/>
                <a:cs typeface="Aharoni" pitchFamily="2" charset="-79"/>
              </a:rPr>
              <a:t> the </a:t>
            </a:r>
            <a:r>
              <a:rPr lang="en-GB" sz="1500" dirty="0" smtClean="0">
                <a:ln w="11430"/>
                <a:effectLst>
                  <a:outerShdw blurRad="38100" dist="38100" dir="2700000" algn="tl">
                    <a:srgbClr val="000000">
                      <a:alpha val="43137"/>
                    </a:srgbClr>
                  </a:outerShdw>
                </a:effectLst>
                <a:latin typeface="Arial Narrow" pitchFamily="34" charset="0"/>
                <a:ea typeface="+mj-ea"/>
                <a:cs typeface="Aharoni" pitchFamily="2" charset="-79"/>
              </a:rPr>
              <a:t>Poultry</a:t>
            </a:r>
            <a:r>
              <a:rPr kumimoji="0" lang="en-GB" sz="1500" i="0" u="none" strike="noStrike" kern="1200" cap="none" spc="0" normalizeH="0" baseline="0" noProof="0" dirty="0" smtClean="0">
                <a:ln w="11430"/>
                <a:effectLst>
                  <a:outerShdw blurRad="38100" dist="38100" dir="2700000" algn="tl">
                    <a:srgbClr val="000000">
                      <a:alpha val="43137"/>
                    </a:srgbClr>
                  </a:outerShdw>
                </a:effectLst>
                <a:uLnTx/>
                <a:uFillTx/>
                <a:latin typeface="Arial Narrow" pitchFamily="34" charset="0"/>
                <a:ea typeface="+mj-ea"/>
                <a:cs typeface="Aharoni" pitchFamily="2" charset="-79"/>
              </a:rPr>
              <a:t> development Plans/Priorities be synchronized </a:t>
            </a: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915566"/>
            <a:ext cx="8229600" cy="1152128"/>
          </a:xfrm>
        </p:spPr>
        <p:txBody>
          <a:bodyPr>
            <a:noAutofit/>
          </a:bodyPr>
          <a:lstStyle/>
          <a:p>
            <a:pPr algn="ctr">
              <a:spcBef>
                <a:spcPts val="0"/>
              </a:spcBef>
              <a:buNone/>
            </a:pPr>
            <a:r>
              <a:rPr lang="en-GB" sz="16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lackChancery" pitchFamily="2" charset="0"/>
              </a:rPr>
              <a:t>Basic difference is the </a:t>
            </a:r>
            <a:r>
              <a:rPr lang="en-GB" sz="1600" b="1" u="sng"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BlackChancery" pitchFamily="2" charset="0"/>
              </a:rPr>
              <a:t>fundamental shift in focus </a:t>
            </a:r>
          </a:p>
          <a:p>
            <a:pPr algn="ctr">
              <a:spcBef>
                <a:spcPts val="0"/>
              </a:spcBef>
              <a:buNone/>
            </a:pPr>
            <a:endParaRPr lang="en-GB" sz="16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lackChancery" pitchFamily="2" charset="0"/>
            </a:endParaRPr>
          </a:p>
          <a:p>
            <a:pPr>
              <a:spcBef>
                <a:spcPts val="0"/>
              </a:spcBef>
              <a:buNone/>
            </a:pPr>
            <a:r>
              <a:rPr lang="en-GB" sz="1600" b="1"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BlackChancery" pitchFamily="2" charset="0"/>
                <a:cs typeface="Aharoni" pitchFamily="2" charset="-79"/>
              </a:rPr>
              <a:t>			</a:t>
            </a:r>
            <a:r>
              <a:rPr lang="en-GB" sz="1600" b="1"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 Grazing Mace" pitchFamily="2" charset="0"/>
                <a:cs typeface="Aharoni" pitchFamily="2" charset="-79"/>
              </a:rPr>
              <a:t>FROM :</a:t>
            </a:r>
            <a:r>
              <a:rPr lang="en-GB" sz="16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lackChancery" pitchFamily="2" charset="0"/>
              </a:rPr>
              <a:t>	Supply base and producers          - Supply push</a:t>
            </a:r>
          </a:p>
          <a:p>
            <a:pPr>
              <a:spcBef>
                <a:spcPts val="0"/>
              </a:spcBef>
              <a:buNone/>
            </a:pPr>
            <a:r>
              <a:rPr lang="en-GB" sz="1600" b="1"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BlackChancery" pitchFamily="2" charset="0"/>
                <a:cs typeface="Aharoni" pitchFamily="2" charset="-79"/>
              </a:rPr>
              <a:t>			</a:t>
            </a:r>
            <a:r>
              <a:rPr lang="en-GB" sz="1600" b="1"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 Grazing Mace" pitchFamily="2" charset="0"/>
                <a:cs typeface="Aharoni" pitchFamily="2" charset="-79"/>
              </a:rPr>
              <a:t>TO:</a:t>
            </a:r>
            <a:r>
              <a:rPr lang="en-GB" sz="16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 Grazing Mace" pitchFamily="2" charset="0"/>
                <a:cs typeface="Aharoni" pitchFamily="2" charset="-79"/>
              </a:rPr>
              <a:t>	</a:t>
            </a:r>
            <a:r>
              <a:rPr lang="en-GB" sz="16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lackChancery" pitchFamily="2" charset="0"/>
              </a:rPr>
              <a:t>End Market base and consumers - Product pull</a:t>
            </a:r>
            <a:endParaRPr lang="en-GB" sz="16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lackChancery" pitchFamily="2" charset="0"/>
            </a:endParaRPr>
          </a:p>
        </p:txBody>
      </p:sp>
      <p:sp>
        <p:nvSpPr>
          <p:cNvPr id="3" name="Title 2"/>
          <p:cNvSpPr>
            <a:spLocks noGrp="1"/>
          </p:cNvSpPr>
          <p:nvPr>
            <p:ph type="title"/>
          </p:nvPr>
        </p:nvSpPr>
        <p:spPr>
          <a:xfrm>
            <a:off x="539552" y="195486"/>
            <a:ext cx="7992888" cy="594066"/>
          </a:xfrm>
          <a:prstGeom prst="ribbon2">
            <a:avLst>
              <a:gd name="adj1" fmla="val 16667"/>
              <a:gd name="adj2" fmla="val 72306"/>
            </a:avLst>
          </a:prstGeom>
          <a:blipFill>
            <a:blip r:embed="rId2" cstate="print"/>
            <a:tile tx="0" ty="0" sx="100000" sy="100000" flip="none" algn="tl"/>
          </a:blipFill>
          <a:ln w="3175">
            <a:solidFill>
              <a:schemeClr val="tx1"/>
            </a:solidFill>
          </a:ln>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GB" sz="2400" dirty="0" smtClean="0">
                <a:ln w="11430"/>
                <a:solidFill>
                  <a:schemeClr val="tx2">
                    <a:lumMod val="50000"/>
                  </a:schemeClr>
                </a:solidFill>
                <a:effectLst>
                  <a:outerShdw blurRad="50800" dist="39000" dir="5460000" algn="tl">
                    <a:srgbClr val="000000">
                      <a:alpha val="38000"/>
                    </a:srgbClr>
                  </a:outerShdw>
                </a:effectLst>
              </a:rPr>
              <a:t>Value chain </a:t>
            </a:r>
            <a:r>
              <a:rPr lang="en-GB" sz="2400" dirty="0" smtClean="0">
                <a:ln w="11430"/>
                <a:solidFill>
                  <a:srgbClr val="FF0000"/>
                </a:solidFill>
                <a:effectLst>
                  <a:outerShdw blurRad="50800" dist="39000" dir="5460000" algn="tl">
                    <a:srgbClr val="000000">
                      <a:alpha val="38000"/>
                    </a:srgbClr>
                  </a:outerShdw>
                </a:effectLst>
              </a:rPr>
              <a:t>Vs</a:t>
            </a:r>
            <a:r>
              <a:rPr lang="en-GB" sz="2400" dirty="0" smtClean="0">
                <a:ln w="11430"/>
                <a:solidFill>
                  <a:schemeClr val="tx2">
                    <a:lumMod val="50000"/>
                  </a:schemeClr>
                </a:solidFill>
                <a:effectLst>
                  <a:outerShdw blurRad="50800" dist="39000" dir="5460000" algn="tl">
                    <a:srgbClr val="000000">
                      <a:alpha val="38000"/>
                    </a:srgbClr>
                  </a:outerShdw>
                </a:effectLst>
              </a:rPr>
              <a:t> Supply chain</a:t>
            </a:r>
            <a:endParaRPr lang="en-GB" sz="2400" dirty="0">
              <a:ln w="11430"/>
              <a:solidFill>
                <a:schemeClr val="tx2">
                  <a:lumMod val="50000"/>
                </a:schemeClr>
              </a:solidFill>
              <a:effectLst>
                <a:outerShdw blurRad="50800" dist="39000" dir="5460000" algn="tl">
                  <a:srgbClr val="000000">
                    <a:alpha val="38000"/>
                  </a:srgbClr>
                </a:outerShdw>
              </a:effectLst>
            </a:endParaRPr>
          </a:p>
        </p:txBody>
      </p:sp>
      <p:pic>
        <p:nvPicPr>
          <p:cNvPr id="4098" name="Picture 2" descr="Image result for push"/>
          <p:cNvPicPr>
            <a:picLocks noChangeAspect="1" noChangeArrowheads="1"/>
          </p:cNvPicPr>
          <p:nvPr/>
        </p:nvPicPr>
        <p:blipFill>
          <a:blip r:embed="rId3" cstate="print"/>
          <a:srcRect/>
          <a:stretch>
            <a:fillRect/>
          </a:stretch>
        </p:blipFill>
        <p:spPr bwMode="auto">
          <a:xfrm>
            <a:off x="2483768" y="3057804"/>
            <a:ext cx="4536504" cy="1188132"/>
          </a:xfrm>
          <a:prstGeom prst="rect">
            <a:avLst/>
          </a:prstGeom>
          <a:noFill/>
        </p:spPr>
      </p:pic>
      <p:sp>
        <p:nvSpPr>
          <p:cNvPr id="5" name="Rectangle 4"/>
          <p:cNvSpPr/>
          <p:nvPr/>
        </p:nvSpPr>
        <p:spPr>
          <a:xfrm>
            <a:off x="1187624" y="4299942"/>
            <a:ext cx="2304256" cy="369332"/>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b="1" dirty="0" smtClean="0">
                <a:ln w="11430"/>
                <a:solidFill>
                  <a:srgbClr val="067009"/>
                </a:solidFill>
                <a:effectLst>
                  <a:outerShdw blurRad="80000" dist="40000" dir="5040000" algn="tl">
                    <a:srgbClr val="000000">
                      <a:alpha val="30000"/>
                    </a:srgbClr>
                  </a:outerShdw>
                </a:effectLst>
              </a:rPr>
              <a:t>Supply push</a:t>
            </a:r>
            <a:endParaRPr lang="en-US" b="1" dirty="0">
              <a:ln w="11430"/>
              <a:solidFill>
                <a:srgbClr val="067009"/>
              </a:solidFill>
              <a:effectLst>
                <a:outerShdw blurRad="80000" dist="40000" dir="5040000" algn="tl">
                  <a:srgbClr val="000000">
                    <a:alpha val="30000"/>
                  </a:srgbClr>
                </a:outerShdw>
              </a:effectLst>
            </a:endParaRPr>
          </a:p>
        </p:txBody>
      </p:sp>
      <p:sp>
        <p:nvSpPr>
          <p:cNvPr id="6" name="Rectangle 5"/>
          <p:cNvSpPr/>
          <p:nvPr/>
        </p:nvSpPr>
        <p:spPr>
          <a:xfrm>
            <a:off x="5580112" y="2787774"/>
            <a:ext cx="2807179" cy="369332"/>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b="1" cap="none" spc="0" dirty="0" smtClean="0">
                <a:ln w="11430"/>
                <a:solidFill>
                  <a:srgbClr val="C00000"/>
                </a:solidFill>
                <a:effectLst>
                  <a:outerShdw blurRad="80000" dist="40000" dir="5040000" algn="tl">
                    <a:srgbClr val="000000">
                      <a:alpha val="30000"/>
                    </a:srgbClr>
                  </a:outerShdw>
                </a:effectLst>
              </a:rPr>
              <a:t>Consumer demand pull</a:t>
            </a:r>
            <a:endParaRPr lang="en-US" b="1" cap="none" spc="0" dirty="0">
              <a:ln w="11430"/>
              <a:solidFill>
                <a:srgbClr val="C00000"/>
              </a:solidFill>
              <a:effectLst>
                <a:outerShdw blurRad="80000" dist="40000" dir="5040000" algn="tl">
                  <a:srgbClr val="000000">
                    <a:alpha val="30000"/>
                  </a:srgbClr>
                </a:outerShdw>
              </a:effectLst>
            </a:endParaRPr>
          </a:p>
        </p:txBody>
      </p:sp>
      <p:sp>
        <p:nvSpPr>
          <p:cNvPr id="7" name="Left Arrow 6"/>
          <p:cNvSpPr/>
          <p:nvPr/>
        </p:nvSpPr>
        <p:spPr>
          <a:xfrm>
            <a:off x="2627784" y="2427734"/>
            <a:ext cx="5760640" cy="468052"/>
          </a:xfrm>
          <a:prstGeom prst="leftArrow">
            <a:avLst>
              <a:gd name="adj1" fmla="val 53848"/>
              <a:gd name="adj2" fmla="val 167065"/>
            </a:avLst>
          </a:prstGeom>
          <a:solidFill>
            <a:srgbClr val="C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600" b="1" dirty="0" smtClean="0">
                <a:latin typeface="Aharoni" pitchFamily="2" charset="-79"/>
                <a:cs typeface="Aharoni" pitchFamily="2" charset="-79"/>
              </a:rPr>
              <a:t>     Product            Value chain          End market</a:t>
            </a:r>
            <a:endParaRPr lang="en-GB" sz="1600" b="1" dirty="0">
              <a:latin typeface="Aharoni" pitchFamily="2" charset="-79"/>
              <a:cs typeface="Aharoni" pitchFamily="2" charset="-79"/>
            </a:endParaRPr>
          </a:p>
        </p:txBody>
      </p:sp>
      <p:sp>
        <p:nvSpPr>
          <p:cNvPr id="8" name="Right Arrow 7"/>
          <p:cNvSpPr/>
          <p:nvPr/>
        </p:nvSpPr>
        <p:spPr>
          <a:xfrm>
            <a:off x="1403648" y="4515966"/>
            <a:ext cx="6192688" cy="627534"/>
          </a:xfrm>
          <a:prstGeom prst="rightArrow">
            <a:avLst>
              <a:gd name="adj1" fmla="val 50000"/>
              <a:gd name="adj2" fmla="val 129795"/>
            </a:avLst>
          </a:prstGeom>
          <a:solidFill>
            <a:srgbClr val="067009"/>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600" b="1" dirty="0" smtClean="0">
                <a:latin typeface="Aharoni" pitchFamily="2" charset="-79"/>
                <a:cs typeface="Aharoni" pitchFamily="2" charset="-79"/>
              </a:rPr>
              <a:t>Product            Supply chain            Customer</a:t>
            </a:r>
            <a:endParaRPr lang="en-GB" sz="1600" b="1" dirty="0">
              <a:latin typeface="Aharoni" pitchFamily="2" charset="-79"/>
              <a:cs typeface="Aharoni" pitchFamily="2" charset="-79"/>
            </a:endParaRPr>
          </a:p>
        </p:txBody>
      </p:sp>
      <p:sp>
        <p:nvSpPr>
          <p:cNvPr id="9" name="Curved Right Arrow 8"/>
          <p:cNvSpPr/>
          <p:nvPr/>
        </p:nvSpPr>
        <p:spPr>
          <a:xfrm>
            <a:off x="1907704" y="1491630"/>
            <a:ext cx="360040" cy="432048"/>
          </a:xfrm>
          <a:prstGeom prst="curvedRigh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Oval 9"/>
          <p:cNvSpPr/>
          <p:nvPr/>
        </p:nvSpPr>
        <p:spPr>
          <a:xfrm>
            <a:off x="7668344" y="4515967"/>
            <a:ext cx="122413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tx1"/>
                </a:solidFill>
                <a:effectLst>
                  <a:outerShdw blurRad="38100" dist="38100" dir="2700000" algn="tl">
                    <a:srgbClr val="000000">
                      <a:alpha val="43137"/>
                    </a:srgbClr>
                  </a:outerShdw>
                </a:effectLst>
                <a:latin typeface="Arial Narrow" pitchFamily="34" charset="0"/>
              </a:rPr>
              <a:t>Customer request</a:t>
            </a:r>
            <a:endParaRPr lang="en-GB" sz="1000" b="1" dirty="0">
              <a:solidFill>
                <a:schemeClr val="tx1"/>
              </a:solidFill>
              <a:effectLst>
                <a:outerShdw blurRad="38100" dist="38100" dir="2700000" algn="tl">
                  <a:srgbClr val="000000">
                    <a:alpha val="43137"/>
                  </a:srgbClr>
                </a:outerShdw>
              </a:effectLst>
              <a:latin typeface="Arial Narrow" pitchFamily="34" charset="0"/>
            </a:endParaRPr>
          </a:p>
        </p:txBody>
      </p:sp>
      <p:sp>
        <p:nvSpPr>
          <p:cNvPr id="11" name="Oval 10"/>
          <p:cNvSpPr/>
          <p:nvPr/>
        </p:nvSpPr>
        <p:spPr>
          <a:xfrm>
            <a:off x="7596336" y="3219822"/>
            <a:ext cx="122413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tx1"/>
                </a:solidFill>
                <a:effectLst>
                  <a:outerShdw blurRad="38100" dist="38100" dir="2700000" algn="tl">
                    <a:srgbClr val="000000">
                      <a:alpha val="43137"/>
                    </a:srgbClr>
                  </a:outerShdw>
                </a:effectLst>
                <a:latin typeface="Arial Narrow" pitchFamily="34" charset="0"/>
              </a:rPr>
              <a:t>Competitive advantage</a:t>
            </a:r>
            <a:endParaRPr lang="en-GB" sz="1000" b="1" dirty="0">
              <a:solidFill>
                <a:schemeClr val="tx1"/>
              </a:solidFill>
              <a:effectLst>
                <a:outerShdw blurRad="38100" dist="38100" dir="2700000" algn="tl">
                  <a:srgbClr val="000000">
                    <a:alpha val="43137"/>
                  </a:srgbClr>
                </a:outerShdw>
              </a:effectLst>
              <a:latin typeface="Arial Narrow" pitchFamily="34" charset="0"/>
            </a:endParaRPr>
          </a:p>
        </p:txBody>
      </p:sp>
      <p:pic>
        <p:nvPicPr>
          <p:cNvPr id="18433" name="Picture 1"/>
          <p:cNvPicPr>
            <a:picLocks noChangeAspect="1" noChangeArrowheads="1"/>
          </p:cNvPicPr>
          <p:nvPr/>
        </p:nvPicPr>
        <p:blipFill>
          <a:blip r:embed="rId4" cstate="print"/>
          <a:srcRect/>
          <a:stretch>
            <a:fillRect/>
          </a:stretch>
        </p:blipFill>
        <p:spPr bwMode="auto">
          <a:xfrm>
            <a:off x="323528" y="3075806"/>
            <a:ext cx="1625013" cy="853132"/>
          </a:xfrm>
          <a:prstGeom prst="rect">
            <a:avLst/>
          </a:prstGeom>
          <a:noFill/>
          <a:ln w="9525">
            <a:noFill/>
            <a:miter lim="800000"/>
            <a:headEnd/>
            <a:tailEnd/>
          </a:ln>
          <a:effectLst/>
        </p:spPr>
      </p:pic>
      <p:pic>
        <p:nvPicPr>
          <p:cNvPr id="18434" name="Picture 2"/>
          <p:cNvPicPr>
            <a:picLocks noChangeAspect="1" noChangeArrowheads="1"/>
          </p:cNvPicPr>
          <p:nvPr/>
        </p:nvPicPr>
        <p:blipFill>
          <a:blip r:embed="rId5" cstate="print"/>
          <a:srcRect/>
          <a:stretch>
            <a:fillRect/>
          </a:stretch>
        </p:blipFill>
        <p:spPr bwMode="auto">
          <a:xfrm>
            <a:off x="1691680" y="2859782"/>
            <a:ext cx="144016" cy="204946"/>
          </a:xfrm>
          <a:prstGeom prst="rect">
            <a:avLst/>
          </a:prstGeom>
          <a:noFill/>
          <a:ln w="9525">
            <a:noFill/>
            <a:miter lim="800000"/>
            <a:headEnd/>
            <a:tailEnd/>
          </a:ln>
          <a:effectLst/>
        </p:spPr>
      </p:pic>
      <p:pic>
        <p:nvPicPr>
          <p:cNvPr id="15" name="Picture 2"/>
          <p:cNvPicPr>
            <a:picLocks noChangeAspect="1" noChangeArrowheads="1"/>
          </p:cNvPicPr>
          <p:nvPr/>
        </p:nvPicPr>
        <p:blipFill>
          <a:blip r:embed="rId5" cstate="print"/>
          <a:srcRect/>
          <a:stretch>
            <a:fillRect/>
          </a:stretch>
        </p:blipFill>
        <p:spPr bwMode="auto">
          <a:xfrm>
            <a:off x="611560" y="2859782"/>
            <a:ext cx="144016" cy="2049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374868-ECAD-4C80-8C0C-00C853783F3E}"/>
              </a:ext>
            </a:extLst>
          </p:cNvPr>
          <p:cNvSpPr>
            <a:spLocks noGrp="1"/>
          </p:cNvSpPr>
          <p:nvPr>
            <p:ph type="title"/>
          </p:nvPr>
        </p:nvSpPr>
        <p:spPr>
          <a:xfrm>
            <a:off x="179512" y="339502"/>
            <a:ext cx="2016224" cy="58357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sz="2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Global </a:t>
            </a:r>
            <a:r>
              <a:rPr lang="en-IN"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Poultry </a:t>
            </a:r>
            <a:br>
              <a:rPr lang="en-IN"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IN"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 figures</a:t>
            </a:r>
            <a:endParaRPr lang="en-IN" sz="2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3" name="Group 523">
            <a:extLst>
              <a:ext uri="{FF2B5EF4-FFF2-40B4-BE49-F238E27FC236}">
                <a16:creationId xmlns:a16="http://schemas.microsoft.com/office/drawing/2014/main" xmlns="" id="{ACBA00CE-5ACB-4B68-8A36-57A6B7651BD3}"/>
              </a:ext>
            </a:extLst>
          </p:cNvPr>
          <p:cNvGrpSpPr/>
          <p:nvPr/>
        </p:nvGrpSpPr>
        <p:grpSpPr>
          <a:xfrm>
            <a:off x="2051720" y="123478"/>
            <a:ext cx="2808312" cy="1224136"/>
            <a:chOff x="9525" y="1588"/>
            <a:chExt cx="13574713" cy="8258176"/>
          </a:xfrm>
          <a:solidFill>
            <a:schemeClr val="accent1"/>
          </a:solidFill>
        </p:grpSpPr>
        <p:sp>
          <p:nvSpPr>
            <p:cNvPr id="525" name="Oval 5">
              <a:extLst>
                <a:ext uri="{FF2B5EF4-FFF2-40B4-BE49-F238E27FC236}">
                  <a16:creationId xmlns:a16="http://schemas.microsoft.com/office/drawing/2014/main" xmlns="" id="{3A9FD62D-8BE9-4D82-AAA0-B78D0B9DE736}"/>
                </a:ext>
              </a:extLst>
            </p:cNvPr>
            <p:cNvSpPr>
              <a:spLocks noChangeArrowheads="1"/>
            </p:cNvSpPr>
            <p:nvPr/>
          </p:nvSpPr>
          <p:spPr bwMode="auto">
            <a:xfrm>
              <a:off x="3683000" y="8047039"/>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26" name="Oval 6">
              <a:extLst>
                <a:ext uri="{FF2B5EF4-FFF2-40B4-BE49-F238E27FC236}">
                  <a16:creationId xmlns:a16="http://schemas.microsoft.com/office/drawing/2014/main" xmlns="" id="{D8B5BB3C-1F7C-44EC-A375-9F20DB00A7FF}"/>
                </a:ext>
              </a:extLst>
            </p:cNvPr>
            <p:cNvSpPr>
              <a:spLocks noChangeArrowheads="1"/>
            </p:cNvSpPr>
            <p:nvPr/>
          </p:nvSpPr>
          <p:spPr bwMode="auto">
            <a:xfrm>
              <a:off x="3683000" y="7732714"/>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27" name="Oval 7">
              <a:extLst>
                <a:ext uri="{FF2B5EF4-FFF2-40B4-BE49-F238E27FC236}">
                  <a16:creationId xmlns:a16="http://schemas.microsoft.com/office/drawing/2014/main" xmlns="" id="{38C1BFB8-CC2E-4C5B-B446-89F9C498F79C}"/>
                </a:ext>
              </a:extLst>
            </p:cNvPr>
            <p:cNvSpPr>
              <a:spLocks noChangeArrowheads="1"/>
            </p:cNvSpPr>
            <p:nvPr/>
          </p:nvSpPr>
          <p:spPr bwMode="auto">
            <a:xfrm>
              <a:off x="3683000" y="7453314"/>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28" name="Oval 8">
              <a:extLst>
                <a:ext uri="{FF2B5EF4-FFF2-40B4-BE49-F238E27FC236}">
                  <a16:creationId xmlns:a16="http://schemas.microsoft.com/office/drawing/2014/main" xmlns="" id="{AA7DE040-590B-47F1-8EB3-94251FEA95F8}"/>
                </a:ext>
              </a:extLst>
            </p:cNvPr>
            <p:cNvSpPr>
              <a:spLocks noChangeArrowheads="1"/>
            </p:cNvSpPr>
            <p:nvPr/>
          </p:nvSpPr>
          <p:spPr bwMode="auto">
            <a:xfrm>
              <a:off x="3683000" y="7175501"/>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29" name="Oval 9">
              <a:extLst>
                <a:ext uri="{FF2B5EF4-FFF2-40B4-BE49-F238E27FC236}">
                  <a16:creationId xmlns:a16="http://schemas.microsoft.com/office/drawing/2014/main" xmlns="" id="{CE394C40-8931-4B4A-A4CD-C28D64966CF1}"/>
                </a:ext>
              </a:extLst>
            </p:cNvPr>
            <p:cNvSpPr>
              <a:spLocks noChangeArrowheads="1"/>
            </p:cNvSpPr>
            <p:nvPr/>
          </p:nvSpPr>
          <p:spPr bwMode="auto">
            <a:xfrm>
              <a:off x="3683000" y="68659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0" name="Oval 10">
              <a:extLst>
                <a:ext uri="{FF2B5EF4-FFF2-40B4-BE49-F238E27FC236}">
                  <a16:creationId xmlns:a16="http://schemas.microsoft.com/office/drawing/2014/main" xmlns="" id="{B4B94117-AA4F-4A6F-BB36-DC4D5F6E5C19}"/>
                </a:ext>
              </a:extLst>
            </p:cNvPr>
            <p:cNvSpPr>
              <a:spLocks noChangeArrowheads="1"/>
            </p:cNvSpPr>
            <p:nvPr/>
          </p:nvSpPr>
          <p:spPr bwMode="auto">
            <a:xfrm>
              <a:off x="3683000" y="658177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1" name="Oval 11">
              <a:extLst>
                <a:ext uri="{FF2B5EF4-FFF2-40B4-BE49-F238E27FC236}">
                  <a16:creationId xmlns:a16="http://schemas.microsoft.com/office/drawing/2014/main" xmlns="" id="{3B7E8222-98B8-49E8-AA72-E2491E35A35B}"/>
                </a:ext>
              </a:extLst>
            </p:cNvPr>
            <p:cNvSpPr>
              <a:spLocks noChangeArrowheads="1"/>
            </p:cNvSpPr>
            <p:nvPr/>
          </p:nvSpPr>
          <p:spPr bwMode="auto">
            <a:xfrm>
              <a:off x="3960813" y="658177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2" name="Oval 12">
              <a:extLst>
                <a:ext uri="{FF2B5EF4-FFF2-40B4-BE49-F238E27FC236}">
                  <a16:creationId xmlns:a16="http://schemas.microsoft.com/office/drawing/2014/main" xmlns="" id="{B9D35028-0A08-48F5-B692-C258A29ADB0B}"/>
                </a:ext>
              </a:extLst>
            </p:cNvPr>
            <p:cNvSpPr>
              <a:spLocks noChangeArrowheads="1"/>
            </p:cNvSpPr>
            <p:nvPr/>
          </p:nvSpPr>
          <p:spPr bwMode="auto">
            <a:xfrm>
              <a:off x="3960813" y="6865939"/>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3" name="Oval 13">
              <a:extLst>
                <a:ext uri="{FF2B5EF4-FFF2-40B4-BE49-F238E27FC236}">
                  <a16:creationId xmlns:a16="http://schemas.microsoft.com/office/drawing/2014/main" xmlns="" id="{077EC799-6143-4C19-AB1F-3EFB9FBBD148}"/>
                </a:ext>
              </a:extLst>
            </p:cNvPr>
            <p:cNvSpPr>
              <a:spLocks noChangeArrowheads="1"/>
            </p:cNvSpPr>
            <p:nvPr/>
          </p:nvSpPr>
          <p:spPr bwMode="auto">
            <a:xfrm>
              <a:off x="4240213" y="658177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4" name="Oval 14">
              <a:extLst>
                <a:ext uri="{FF2B5EF4-FFF2-40B4-BE49-F238E27FC236}">
                  <a16:creationId xmlns:a16="http://schemas.microsoft.com/office/drawing/2014/main" xmlns="" id="{E25BE20E-34DE-49BD-8BB3-C1DFEE51AC33}"/>
                </a:ext>
              </a:extLst>
            </p:cNvPr>
            <p:cNvSpPr>
              <a:spLocks noChangeArrowheads="1"/>
            </p:cNvSpPr>
            <p:nvPr/>
          </p:nvSpPr>
          <p:spPr bwMode="auto">
            <a:xfrm>
              <a:off x="3683000" y="63023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5" name="Oval 15">
              <a:extLst>
                <a:ext uri="{FF2B5EF4-FFF2-40B4-BE49-F238E27FC236}">
                  <a16:creationId xmlns:a16="http://schemas.microsoft.com/office/drawing/2014/main" xmlns="" id="{B2B2FFD3-F770-4D9D-8F8E-B4531C12EB01}"/>
                </a:ext>
              </a:extLst>
            </p:cNvPr>
            <p:cNvSpPr>
              <a:spLocks noChangeArrowheads="1"/>
            </p:cNvSpPr>
            <p:nvPr/>
          </p:nvSpPr>
          <p:spPr bwMode="auto">
            <a:xfrm>
              <a:off x="3960813" y="63023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6" name="Oval 16">
              <a:extLst>
                <a:ext uri="{FF2B5EF4-FFF2-40B4-BE49-F238E27FC236}">
                  <a16:creationId xmlns:a16="http://schemas.microsoft.com/office/drawing/2014/main" xmlns="" id="{DC34F87B-8BA5-44AF-BED1-7F0906D7EB27}"/>
                </a:ext>
              </a:extLst>
            </p:cNvPr>
            <p:cNvSpPr>
              <a:spLocks noChangeArrowheads="1"/>
            </p:cNvSpPr>
            <p:nvPr/>
          </p:nvSpPr>
          <p:spPr bwMode="auto">
            <a:xfrm>
              <a:off x="4240213" y="63023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7" name="Oval 17">
              <a:extLst>
                <a:ext uri="{FF2B5EF4-FFF2-40B4-BE49-F238E27FC236}">
                  <a16:creationId xmlns:a16="http://schemas.microsoft.com/office/drawing/2014/main" xmlns="" id="{E1715D87-721E-4C5A-A902-0C4D28517D5F}"/>
                </a:ext>
              </a:extLst>
            </p:cNvPr>
            <p:cNvSpPr>
              <a:spLocks noChangeArrowheads="1"/>
            </p:cNvSpPr>
            <p:nvPr/>
          </p:nvSpPr>
          <p:spPr bwMode="auto">
            <a:xfrm>
              <a:off x="4554538" y="63023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8" name="Oval 18">
              <a:extLst>
                <a:ext uri="{FF2B5EF4-FFF2-40B4-BE49-F238E27FC236}">
                  <a16:creationId xmlns:a16="http://schemas.microsoft.com/office/drawing/2014/main" xmlns="" id="{9B32A02A-8F7C-4580-98D4-9B3E9EE45E6D}"/>
                </a:ext>
              </a:extLst>
            </p:cNvPr>
            <p:cNvSpPr>
              <a:spLocks noChangeArrowheads="1"/>
            </p:cNvSpPr>
            <p:nvPr/>
          </p:nvSpPr>
          <p:spPr bwMode="auto">
            <a:xfrm>
              <a:off x="3683000" y="6024564"/>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39" name="Oval 19">
              <a:extLst>
                <a:ext uri="{FF2B5EF4-FFF2-40B4-BE49-F238E27FC236}">
                  <a16:creationId xmlns:a16="http://schemas.microsoft.com/office/drawing/2014/main" xmlns="" id="{2A1AE3A5-8A7A-49D1-82BE-05B449E195E5}"/>
                </a:ext>
              </a:extLst>
            </p:cNvPr>
            <p:cNvSpPr>
              <a:spLocks noChangeArrowheads="1"/>
            </p:cNvSpPr>
            <p:nvPr/>
          </p:nvSpPr>
          <p:spPr bwMode="auto">
            <a:xfrm>
              <a:off x="3405188" y="6024564"/>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0" name="Oval 20">
              <a:extLst>
                <a:ext uri="{FF2B5EF4-FFF2-40B4-BE49-F238E27FC236}">
                  <a16:creationId xmlns:a16="http://schemas.microsoft.com/office/drawing/2014/main" xmlns="" id="{14A375A8-BBBA-40AA-82DD-B04CFE65F520}"/>
                </a:ext>
              </a:extLst>
            </p:cNvPr>
            <p:cNvSpPr>
              <a:spLocks noChangeArrowheads="1"/>
            </p:cNvSpPr>
            <p:nvPr/>
          </p:nvSpPr>
          <p:spPr bwMode="auto">
            <a:xfrm>
              <a:off x="3960813" y="6024564"/>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1" name="Oval 21">
              <a:extLst>
                <a:ext uri="{FF2B5EF4-FFF2-40B4-BE49-F238E27FC236}">
                  <a16:creationId xmlns:a16="http://schemas.microsoft.com/office/drawing/2014/main" xmlns="" id="{A91C96B3-812A-49B9-8A6D-5AF913F775F4}"/>
                </a:ext>
              </a:extLst>
            </p:cNvPr>
            <p:cNvSpPr>
              <a:spLocks noChangeArrowheads="1"/>
            </p:cNvSpPr>
            <p:nvPr/>
          </p:nvSpPr>
          <p:spPr bwMode="auto">
            <a:xfrm>
              <a:off x="4240213" y="6024564"/>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2" name="Oval 22">
              <a:extLst>
                <a:ext uri="{FF2B5EF4-FFF2-40B4-BE49-F238E27FC236}">
                  <a16:creationId xmlns:a16="http://schemas.microsoft.com/office/drawing/2014/main" xmlns="" id="{34B2E004-025F-4CFF-9B33-17EEDE62A171}"/>
                </a:ext>
              </a:extLst>
            </p:cNvPr>
            <p:cNvSpPr>
              <a:spLocks noChangeArrowheads="1"/>
            </p:cNvSpPr>
            <p:nvPr/>
          </p:nvSpPr>
          <p:spPr bwMode="auto">
            <a:xfrm>
              <a:off x="4554538" y="6024564"/>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3" name="Oval 23">
              <a:extLst>
                <a:ext uri="{FF2B5EF4-FFF2-40B4-BE49-F238E27FC236}">
                  <a16:creationId xmlns:a16="http://schemas.microsoft.com/office/drawing/2014/main" xmlns="" id="{673E5C12-C96A-46F1-9A15-0BA2CA9D4953}"/>
                </a:ext>
              </a:extLst>
            </p:cNvPr>
            <p:cNvSpPr>
              <a:spLocks noChangeArrowheads="1"/>
            </p:cNvSpPr>
            <p:nvPr/>
          </p:nvSpPr>
          <p:spPr bwMode="auto">
            <a:xfrm>
              <a:off x="3683000" y="5745164"/>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4" name="Oval 24">
              <a:extLst>
                <a:ext uri="{FF2B5EF4-FFF2-40B4-BE49-F238E27FC236}">
                  <a16:creationId xmlns:a16="http://schemas.microsoft.com/office/drawing/2014/main" xmlns="" id="{6EE30639-57BE-49CB-8012-CD279BA83BF6}"/>
                </a:ext>
              </a:extLst>
            </p:cNvPr>
            <p:cNvSpPr>
              <a:spLocks noChangeArrowheads="1"/>
            </p:cNvSpPr>
            <p:nvPr/>
          </p:nvSpPr>
          <p:spPr bwMode="auto">
            <a:xfrm>
              <a:off x="3405188" y="5745164"/>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5" name="Oval 25">
              <a:extLst>
                <a:ext uri="{FF2B5EF4-FFF2-40B4-BE49-F238E27FC236}">
                  <a16:creationId xmlns:a16="http://schemas.microsoft.com/office/drawing/2014/main" xmlns="" id="{11A0F353-60B9-45A2-B552-1F6980B790D6}"/>
                </a:ext>
              </a:extLst>
            </p:cNvPr>
            <p:cNvSpPr>
              <a:spLocks noChangeArrowheads="1"/>
            </p:cNvSpPr>
            <p:nvPr/>
          </p:nvSpPr>
          <p:spPr bwMode="auto">
            <a:xfrm>
              <a:off x="3125788" y="5745164"/>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6" name="Oval 26">
              <a:extLst>
                <a:ext uri="{FF2B5EF4-FFF2-40B4-BE49-F238E27FC236}">
                  <a16:creationId xmlns:a16="http://schemas.microsoft.com/office/drawing/2014/main" xmlns="" id="{69977407-3F69-4850-8A18-4CD744D10D39}"/>
                </a:ext>
              </a:extLst>
            </p:cNvPr>
            <p:cNvSpPr>
              <a:spLocks noChangeArrowheads="1"/>
            </p:cNvSpPr>
            <p:nvPr/>
          </p:nvSpPr>
          <p:spPr bwMode="auto">
            <a:xfrm>
              <a:off x="3960813" y="5745164"/>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7" name="Oval 27">
              <a:extLst>
                <a:ext uri="{FF2B5EF4-FFF2-40B4-BE49-F238E27FC236}">
                  <a16:creationId xmlns:a16="http://schemas.microsoft.com/office/drawing/2014/main" xmlns="" id="{0BCC164D-2039-434D-92BC-B88D10041A08}"/>
                </a:ext>
              </a:extLst>
            </p:cNvPr>
            <p:cNvSpPr>
              <a:spLocks noChangeArrowheads="1"/>
            </p:cNvSpPr>
            <p:nvPr/>
          </p:nvSpPr>
          <p:spPr bwMode="auto">
            <a:xfrm>
              <a:off x="3683000" y="54356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8" name="Oval 28">
              <a:extLst>
                <a:ext uri="{FF2B5EF4-FFF2-40B4-BE49-F238E27FC236}">
                  <a16:creationId xmlns:a16="http://schemas.microsoft.com/office/drawing/2014/main" xmlns="" id="{B26E52A6-ECF2-4A1B-B747-D368B0A71A5A}"/>
                </a:ext>
              </a:extLst>
            </p:cNvPr>
            <p:cNvSpPr>
              <a:spLocks noChangeArrowheads="1"/>
            </p:cNvSpPr>
            <p:nvPr/>
          </p:nvSpPr>
          <p:spPr bwMode="auto">
            <a:xfrm>
              <a:off x="3405188" y="54356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49" name="Oval 29">
              <a:extLst>
                <a:ext uri="{FF2B5EF4-FFF2-40B4-BE49-F238E27FC236}">
                  <a16:creationId xmlns:a16="http://schemas.microsoft.com/office/drawing/2014/main" xmlns="" id="{6140199F-BCD0-448B-852B-7A098A50D4CB}"/>
                </a:ext>
              </a:extLst>
            </p:cNvPr>
            <p:cNvSpPr>
              <a:spLocks noChangeArrowheads="1"/>
            </p:cNvSpPr>
            <p:nvPr/>
          </p:nvSpPr>
          <p:spPr bwMode="auto">
            <a:xfrm>
              <a:off x="3125788" y="54356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0" name="Oval 30">
              <a:extLst>
                <a:ext uri="{FF2B5EF4-FFF2-40B4-BE49-F238E27FC236}">
                  <a16:creationId xmlns:a16="http://schemas.microsoft.com/office/drawing/2014/main" xmlns="" id="{0100E570-A9DC-40BD-B21E-87328051F8F3}"/>
                </a:ext>
              </a:extLst>
            </p:cNvPr>
            <p:cNvSpPr>
              <a:spLocks noChangeArrowheads="1"/>
            </p:cNvSpPr>
            <p:nvPr/>
          </p:nvSpPr>
          <p:spPr bwMode="auto">
            <a:xfrm>
              <a:off x="3960813" y="54356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1" name="Oval 31">
              <a:extLst>
                <a:ext uri="{FF2B5EF4-FFF2-40B4-BE49-F238E27FC236}">
                  <a16:creationId xmlns:a16="http://schemas.microsoft.com/office/drawing/2014/main" xmlns="" id="{E4EFD11A-D6DE-45A1-B684-EE7D3619F8E9}"/>
                </a:ext>
              </a:extLst>
            </p:cNvPr>
            <p:cNvSpPr>
              <a:spLocks noChangeArrowheads="1"/>
            </p:cNvSpPr>
            <p:nvPr/>
          </p:nvSpPr>
          <p:spPr bwMode="auto">
            <a:xfrm>
              <a:off x="3683000" y="515778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2" name="Oval 32">
              <a:extLst>
                <a:ext uri="{FF2B5EF4-FFF2-40B4-BE49-F238E27FC236}">
                  <a16:creationId xmlns:a16="http://schemas.microsoft.com/office/drawing/2014/main" xmlns="" id="{DE3B1C6B-04DC-4484-8893-F4091069D1D9}"/>
                </a:ext>
              </a:extLst>
            </p:cNvPr>
            <p:cNvSpPr>
              <a:spLocks noChangeArrowheads="1"/>
            </p:cNvSpPr>
            <p:nvPr/>
          </p:nvSpPr>
          <p:spPr bwMode="auto">
            <a:xfrm>
              <a:off x="3405188" y="515778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3" name="Oval 33">
              <a:extLst>
                <a:ext uri="{FF2B5EF4-FFF2-40B4-BE49-F238E27FC236}">
                  <a16:creationId xmlns:a16="http://schemas.microsoft.com/office/drawing/2014/main" xmlns="" id="{DBE6A68B-B0CE-4391-8EBC-C6B3DA0EC475}"/>
                </a:ext>
              </a:extLst>
            </p:cNvPr>
            <p:cNvSpPr>
              <a:spLocks noChangeArrowheads="1"/>
            </p:cNvSpPr>
            <p:nvPr/>
          </p:nvSpPr>
          <p:spPr bwMode="auto">
            <a:xfrm>
              <a:off x="3125788" y="5157789"/>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4" name="Oval 34">
              <a:extLst>
                <a:ext uri="{FF2B5EF4-FFF2-40B4-BE49-F238E27FC236}">
                  <a16:creationId xmlns:a16="http://schemas.microsoft.com/office/drawing/2014/main" xmlns="" id="{A3ADB58E-7EF3-4D53-8348-627AEE449D08}"/>
                </a:ext>
              </a:extLst>
            </p:cNvPr>
            <p:cNvSpPr>
              <a:spLocks noChangeArrowheads="1"/>
            </p:cNvSpPr>
            <p:nvPr/>
          </p:nvSpPr>
          <p:spPr bwMode="auto">
            <a:xfrm>
              <a:off x="3095625" y="487838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5" name="Oval 35">
              <a:extLst>
                <a:ext uri="{FF2B5EF4-FFF2-40B4-BE49-F238E27FC236}">
                  <a16:creationId xmlns:a16="http://schemas.microsoft.com/office/drawing/2014/main" xmlns="" id="{F96ED3A2-D85B-4E00-A180-60AC0B7D42B5}"/>
                </a:ext>
              </a:extLst>
            </p:cNvPr>
            <p:cNvSpPr>
              <a:spLocks noChangeArrowheads="1"/>
            </p:cNvSpPr>
            <p:nvPr/>
          </p:nvSpPr>
          <p:spPr bwMode="auto">
            <a:xfrm>
              <a:off x="2817813" y="4878389"/>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6" name="Oval 36">
              <a:extLst>
                <a:ext uri="{FF2B5EF4-FFF2-40B4-BE49-F238E27FC236}">
                  <a16:creationId xmlns:a16="http://schemas.microsoft.com/office/drawing/2014/main" xmlns="" id="{3FC535B2-CCEA-4C36-AB93-1C071445A691}"/>
                </a:ext>
              </a:extLst>
            </p:cNvPr>
            <p:cNvSpPr>
              <a:spLocks noChangeArrowheads="1"/>
            </p:cNvSpPr>
            <p:nvPr/>
          </p:nvSpPr>
          <p:spPr bwMode="auto">
            <a:xfrm>
              <a:off x="2551113" y="4587876"/>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7" name="Oval 37">
              <a:extLst>
                <a:ext uri="{FF2B5EF4-FFF2-40B4-BE49-F238E27FC236}">
                  <a16:creationId xmlns:a16="http://schemas.microsoft.com/office/drawing/2014/main" xmlns="" id="{C9951C85-F348-4810-9EFE-47ECE28ABB73}"/>
                </a:ext>
              </a:extLst>
            </p:cNvPr>
            <p:cNvSpPr>
              <a:spLocks noChangeArrowheads="1"/>
            </p:cNvSpPr>
            <p:nvPr/>
          </p:nvSpPr>
          <p:spPr bwMode="auto">
            <a:xfrm>
              <a:off x="2266950" y="4587876"/>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8" name="Oval 38">
              <a:extLst>
                <a:ext uri="{FF2B5EF4-FFF2-40B4-BE49-F238E27FC236}">
                  <a16:creationId xmlns:a16="http://schemas.microsoft.com/office/drawing/2014/main" xmlns="" id="{5627266A-16A8-4FAD-8599-24639844AC78}"/>
                </a:ext>
              </a:extLst>
            </p:cNvPr>
            <p:cNvSpPr>
              <a:spLocks noChangeArrowheads="1"/>
            </p:cNvSpPr>
            <p:nvPr/>
          </p:nvSpPr>
          <p:spPr bwMode="auto">
            <a:xfrm>
              <a:off x="2551113" y="4310064"/>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59" name="Oval 39">
              <a:extLst>
                <a:ext uri="{FF2B5EF4-FFF2-40B4-BE49-F238E27FC236}">
                  <a16:creationId xmlns:a16="http://schemas.microsoft.com/office/drawing/2014/main" xmlns="" id="{3057D31B-F06D-4E6C-BA8A-F7B3223C106A}"/>
                </a:ext>
              </a:extLst>
            </p:cNvPr>
            <p:cNvSpPr>
              <a:spLocks noChangeArrowheads="1"/>
            </p:cNvSpPr>
            <p:nvPr/>
          </p:nvSpPr>
          <p:spPr bwMode="auto">
            <a:xfrm>
              <a:off x="2266950" y="4310064"/>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0" name="Oval 40">
              <a:extLst>
                <a:ext uri="{FF2B5EF4-FFF2-40B4-BE49-F238E27FC236}">
                  <a16:creationId xmlns:a16="http://schemas.microsoft.com/office/drawing/2014/main" xmlns="" id="{225011DF-38A0-4594-8463-A29E533177BD}"/>
                </a:ext>
              </a:extLst>
            </p:cNvPr>
            <p:cNvSpPr>
              <a:spLocks noChangeArrowheads="1"/>
            </p:cNvSpPr>
            <p:nvPr/>
          </p:nvSpPr>
          <p:spPr bwMode="auto">
            <a:xfrm>
              <a:off x="1987550" y="4310064"/>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1" name="Oval 41">
              <a:extLst>
                <a:ext uri="{FF2B5EF4-FFF2-40B4-BE49-F238E27FC236}">
                  <a16:creationId xmlns:a16="http://schemas.microsoft.com/office/drawing/2014/main" xmlns="" id="{B80F5072-E323-41E0-9F1B-D4A171432C8D}"/>
                </a:ext>
              </a:extLst>
            </p:cNvPr>
            <p:cNvSpPr>
              <a:spLocks noChangeArrowheads="1"/>
            </p:cNvSpPr>
            <p:nvPr/>
          </p:nvSpPr>
          <p:spPr bwMode="auto">
            <a:xfrm>
              <a:off x="2551113" y="40306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2" name="Oval 42">
              <a:extLst>
                <a:ext uri="{FF2B5EF4-FFF2-40B4-BE49-F238E27FC236}">
                  <a16:creationId xmlns:a16="http://schemas.microsoft.com/office/drawing/2014/main" xmlns="" id="{46264E01-DA1C-4BC8-91E3-204F0AC12DD0}"/>
                </a:ext>
              </a:extLst>
            </p:cNvPr>
            <p:cNvSpPr>
              <a:spLocks noChangeArrowheads="1"/>
            </p:cNvSpPr>
            <p:nvPr/>
          </p:nvSpPr>
          <p:spPr bwMode="auto">
            <a:xfrm>
              <a:off x="2266950" y="403066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3" name="Oval 43">
              <a:extLst>
                <a:ext uri="{FF2B5EF4-FFF2-40B4-BE49-F238E27FC236}">
                  <a16:creationId xmlns:a16="http://schemas.microsoft.com/office/drawing/2014/main" xmlns="" id="{E2EB3B2C-454C-4197-B2B2-8F2C0C934EAA}"/>
                </a:ext>
              </a:extLst>
            </p:cNvPr>
            <p:cNvSpPr>
              <a:spLocks noChangeArrowheads="1"/>
            </p:cNvSpPr>
            <p:nvPr/>
          </p:nvSpPr>
          <p:spPr bwMode="auto">
            <a:xfrm>
              <a:off x="1987550" y="4030664"/>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4" name="Oval 44">
              <a:extLst>
                <a:ext uri="{FF2B5EF4-FFF2-40B4-BE49-F238E27FC236}">
                  <a16:creationId xmlns:a16="http://schemas.microsoft.com/office/drawing/2014/main" xmlns="" id="{35AD0737-9F9E-4366-AB3C-6188F0211C0F}"/>
                </a:ext>
              </a:extLst>
            </p:cNvPr>
            <p:cNvSpPr>
              <a:spLocks noChangeArrowheads="1"/>
            </p:cNvSpPr>
            <p:nvPr/>
          </p:nvSpPr>
          <p:spPr bwMode="auto">
            <a:xfrm>
              <a:off x="1709738" y="403066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5" name="Oval 45">
              <a:extLst>
                <a:ext uri="{FF2B5EF4-FFF2-40B4-BE49-F238E27FC236}">
                  <a16:creationId xmlns:a16="http://schemas.microsoft.com/office/drawing/2014/main" xmlns="" id="{673CE8A1-17E7-4CE3-AA0F-E351AF7814D7}"/>
                </a:ext>
              </a:extLst>
            </p:cNvPr>
            <p:cNvSpPr>
              <a:spLocks noChangeArrowheads="1"/>
            </p:cNvSpPr>
            <p:nvPr/>
          </p:nvSpPr>
          <p:spPr bwMode="auto">
            <a:xfrm>
              <a:off x="3386138" y="40306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6" name="Oval 46">
              <a:extLst>
                <a:ext uri="{FF2B5EF4-FFF2-40B4-BE49-F238E27FC236}">
                  <a16:creationId xmlns:a16="http://schemas.microsoft.com/office/drawing/2014/main" xmlns="" id="{A7D45719-C905-4E81-A47F-36F488856FF2}"/>
                </a:ext>
              </a:extLst>
            </p:cNvPr>
            <p:cNvSpPr>
              <a:spLocks noChangeArrowheads="1"/>
            </p:cNvSpPr>
            <p:nvPr/>
          </p:nvSpPr>
          <p:spPr bwMode="auto">
            <a:xfrm>
              <a:off x="3108325" y="403066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7" name="Oval 47">
              <a:extLst>
                <a:ext uri="{FF2B5EF4-FFF2-40B4-BE49-F238E27FC236}">
                  <a16:creationId xmlns:a16="http://schemas.microsoft.com/office/drawing/2014/main" xmlns="" id="{8212586B-CDB2-4F5D-B833-E3C100606FDC}"/>
                </a:ext>
              </a:extLst>
            </p:cNvPr>
            <p:cNvSpPr>
              <a:spLocks noChangeArrowheads="1"/>
            </p:cNvSpPr>
            <p:nvPr/>
          </p:nvSpPr>
          <p:spPr bwMode="auto">
            <a:xfrm>
              <a:off x="2828925" y="40306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8" name="Oval 48">
              <a:extLst>
                <a:ext uri="{FF2B5EF4-FFF2-40B4-BE49-F238E27FC236}">
                  <a16:creationId xmlns:a16="http://schemas.microsoft.com/office/drawing/2014/main" xmlns="" id="{88EA85E4-C887-45CD-A68F-78E1B600D2C4}"/>
                </a:ext>
              </a:extLst>
            </p:cNvPr>
            <p:cNvSpPr>
              <a:spLocks noChangeArrowheads="1"/>
            </p:cNvSpPr>
            <p:nvPr/>
          </p:nvSpPr>
          <p:spPr bwMode="auto">
            <a:xfrm>
              <a:off x="2551113" y="37512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69" name="Oval 49">
              <a:extLst>
                <a:ext uri="{FF2B5EF4-FFF2-40B4-BE49-F238E27FC236}">
                  <a16:creationId xmlns:a16="http://schemas.microsoft.com/office/drawing/2014/main" xmlns="" id="{9C911A34-79A6-4099-9269-02903102FDE8}"/>
                </a:ext>
              </a:extLst>
            </p:cNvPr>
            <p:cNvSpPr>
              <a:spLocks noChangeArrowheads="1"/>
            </p:cNvSpPr>
            <p:nvPr/>
          </p:nvSpPr>
          <p:spPr bwMode="auto">
            <a:xfrm>
              <a:off x="2266950" y="375126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0" name="Oval 50">
              <a:extLst>
                <a:ext uri="{FF2B5EF4-FFF2-40B4-BE49-F238E27FC236}">
                  <a16:creationId xmlns:a16="http://schemas.microsoft.com/office/drawing/2014/main" xmlns="" id="{5B6BACAA-2094-4DE8-9E11-69D25D615B59}"/>
                </a:ext>
              </a:extLst>
            </p:cNvPr>
            <p:cNvSpPr>
              <a:spLocks noChangeArrowheads="1"/>
            </p:cNvSpPr>
            <p:nvPr/>
          </p:nvSpPr>
          <p:spPr bwMode="auto">
            <a:xfrm>
              <a:off x="1987550" y="3751264"/>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1" name="Oval 51">
              <a:extLst>
                <a:ext uri="{FF2B5EF4-FFF2-40B4-BE49-F238E27FC236}">
                  <a16:creationId xmlns:a16="http://schemas.microsoft.com/office/drawing/2014/main" xmlns="" id="{0E2FA825-9AE1-4342-BBBA-AEA1DE33ED46}"/>
                </a:ext>
              </a:extLst>
            </p:cNvPr>
            <p:cNvSpPr>
              <a:spLocks noChangeArrowheads="1"/>
            </p:cNvSpPr>
            <p:nvPr/>
          </p:nvSpPr>
          <p:spPr bwMode="auto">
            <a:xfrm>
              <a:off x="1709738" y="375126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2" name="Oval 52">
              <a:extLst>
                <a:ext uri="{FF2B5EF4-FFF2-40B4-BE49-F238E27FC236}">
                  <a16:creationId xmlns:a16="http://schemas.microsoft.com/office/drawing/2014/main" xmlns="" id="{665AEF5C-36DA-4F73-ADC5-81670329DFBD}"/>
                </a:ext>
              </a:extLst>
            </p:cNvPr>
            <p:cNvSpPr>
              <a:spLocks noChangeArrowheads="1"/>
            </p:cNvSpPr>
            <p:nvPr/>
          </p:nvSpPr>
          <p:spPr bwMode="auto">
            <a:xfrm>
              <a:off x="3386138" y="37512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3" name="Oval 53">
              <a:extLst>
                <a:ext uri="{FF2B5EF4-FFF2-40B4-BE49-F238E27FC236}">
                  <a16:creationId xmlns:a16="http://schemas.microsoft.com/office/drawing/2014/main" xmlns="" id="{9BD5D655-C9B5-443A-8437-7AA5D566E618}"/>
                </a:ext>
              </a:extLst>
            </p:cNvPr>
            <p:cNvSpPr>
              <a:spLocks noChangeArrowheads="1"/>
            </p:cNvSpPr>
            <p:nvPr/>
          </p:nvSpPr>
          <p:spPr bwMode="auto">
            <a:xfrm>
              <a:off x="3108325" y="375126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4" name="Oval 54">
              <a:extLst>
                <a:ext uri="{FF2B5EF4-FFF2-40B4-BE49-F238E27FC236}">
                  <a16:creationId xmlns:a16="http://schemas.microsoft.com/office/drawing/2014/main" xmlns="" id="{7D38D9F8-46D6-466F-AEEB-6861F5793C12}"/>
                </a:ext>
              </a:extLst>
            </p:cNvPr>
            <p:cNvSpPr>
              <a:spLocks noChangeArrowheads="1"/>
            </p:cNvSpPr>
            <p:nvPr/>
          </p:nvSpPr>
          <p:spPr bwMode="auto">
            <a:xfrm>
              <a:off x="2828925" y="37512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5" name="Oval 55">
              <a:extLst>
                <a:ext uri="{FF2B5EF4-FFF2-40B4-BE49-F238E27FC236}">
                  <a16:creationId xmlns:a16="http://schemas.microsoft.com/office/drawing/2014/main" xmlns="" id="{0D790DBB-327F-4C6D-9A1F-3198568F1675}"/>
                </a:ext>
              </a:extLst>
            </p:cNvPr>
            <p:cNvSpPr>
              <a:spLocks noChangeArrowheads="1"/>
            </p:cNvSpPr>
            <p:nvPr/>
          </p:nvSpPr>
          <p:spPr bwMode="auto">
            <a:xfrm>
              <a:off x="2551113" y="343693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6" name="Oval 56">
              <a:extLst>
                <a:ext uri="{FF2B5EF4-FFF2-40B4-BE49-F238E27FC236}">
                  <a16:creationId xmlns:a16="http://schemas.microsoft.com/office/drawing/2014/main" xmlns="" id="{2E18A21C-CA3D-4A3A-912E-46C3F1507F0A}"/>
                </a:ext>
              </a:extLst>
            </p:cNvPr>
            <p:cNvSpPr>
              <a:spLocks noChangeArrowheads="1"/>
            </p:cNvSpPr>
            <p:nvPr/>
          </p:nvSpPr>
          <p:spPr bwMode="auto">
            <a:xfrm>
              <a:off x="2266950" y="34369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7" name="Oval 57">
              <a:extLst>
                <a:ext uri="{FF2B5EF4-FFF2-40B4-BE49-F238E27FC236}">
                  <a16:creationId xmlns:a16="http://schemas.microsoft.com/office/drawing/2014/main" xmlns="" id="{1D3BC81B-63F9-48EE-B34B-B69F40CF9B4E}"/>
                </a:ext>
              </a:extLst>
            </p:cNvPr>
            <p:cNvSpPr>
              <a:spLocks noChangeArrowheads="1"/>
            </p:cNvSpPr>
            <p:nvPr/>
          </p:nvSpPr>
          <p:spPr bwMode="auto">
            <a:xfrm>
              <a:off x="1987550" y="3436939"/>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8" name="Oval 58">
              <a:extLst>
                <a:ext uri="{FF2B5EF4-FFF2-40B4-BE49-F238E27FC236}">
                  <a16:creationId xmlns:a16="http://schemas.microsoft.com/office/drawing/2014/main" xmlns="" id="{EFF47CA5-3875-4944-AD42-A9E7D457FD99}"/>
                </a:ext>
              </a:extLst>
            </p:cNvPr>
            <p:cNvSpPr>
              <a:spLocks noChangeArrowheads="1"/>
            </p:cNvSpPr>
            <p:nvPr/>
          </p:nvSpPr>
          <p:spPr bwMode="auto">
            <a:xfrm>
              <a:off x="1709738" y="34369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79" name="Oval 59">
              <a:extLst>
                <a:ext uri="{FF2B5EF4-FFF2-40B4-BE49-F238E27FC236}">
                  <a16:creationId xmlns:a16="http://schemas.microsoft.com/office/drawing/2014/main" xmlns="" id="{58C4CAE6-6C13-400D-9505-98219E1AF851}"/>
                </a:ext>
              </a:extLst>
            </p:cNvPr>
            <p:cNvSpPr>
              <a:spLocks noChangeArrowheads="1"/>
            </p:cNvSpPr>
            <p:nvPr/>
          </p:nvSpPr>
          <p:spPr bwMode="auto">
            <a:xfrm>
              <a:off x="3386138" y="343693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0" name="Oval 60">
              <a:extLst>
                <a:ext uri="{FF2B5EF4-FFF2-40B4-BE49-F238E27FC236}">
                  <a16:creationId xmlns:a16="http://schemas.microsoft.com/office/drawing/2014/main" xmlns="" id="{7ADB3EFD-58D4-4112-BB51-246166D15A28}"/>
                </a:ext>
              </a:extLst>
            </p:cNvPr>
            <p:cNvSpPr>
              <a:spLocks noChangeArrowheads="1"/>
            </p:cNvSpPr>
            <p:nvPr/>
          </p:nvSpPr>
          <p:spPr bwMode="auto">
            <a:xfrm>
              <a:off x="3695700" y="34369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1" name="Oval 61">
              <a:extLst>
                <a:ext uri="{FF2B5EF4-FFF2-40B4-BE49-F238E27FC236}">
                  <a16:creationId xmlns:a16="http://schemas.microsoft.com/office/drawing/2014/main" xmlns="" id="{2C7908D6-B91A-4BE2-8FBE-560D244F2E59}"/>
                </a:ext>
              </a:extLst>
            </p:cNvPr>
            <p:cNvSpPr>
              <a:spLocks noChangeArrowheads="1"/>
            </p:cNvSpPr>
            <p:nvPr/>
          </p:nvSpPr>
          <p:spPr bwMode="auto">
            <a:xfrm>
              <a:off x="3973513" y="34369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2" name="Oval 62">
              <a:extLst>
                <a:ext uri="{FF2B5EF4-FFF2-40B4-BE49-F238E27FC236}">
                  <a16:creationId xmlns:a16="http://schemas.microsoft.com/office/drawing/2014/main" xmlns="" id="{629FDB6A-39DA-4FA9-B75A-650F795B9C07}"/>
                </a:ext>
              </a:extLst>
            </p:cNvPr>
            <p:cNvSpPr>
              <a:spLocks noChangeArrowheads="1"/>
            </p:cNvSpPr>
            <p:nvPr/>
          </p:nvSpPr>
          <p:spPr bwMode="auto">
            <a:xfrm>
              <a:off x="3108325" y="3436939"/>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3" name="Oval 63">
              <a:extLst>
                <a:ext uri="{FF2B5EF4-FFF2-40B4-BE49-F238E27FC236}">
                  <a16:creationId xmlns:a16="http://schemas.microsoft.com/office/drawing/2014/main" xmlns="" id="{0AFB15E5-B5FA-4CE7-9759-F50EC45F204A}"/>
                </a:ext>
              </a:extLst>
            </p:cNvPr>
            <p:cNvSpPr>
              <a:spLocks noChangeArrowheads="1"/>
            </p:cNvSpPr>
            <p:nvPr/>
          </p:nvSpPr>
          <p:spPr bwMode="auto">
            <a:xfrm>
              <a:off x="2828925" y="343693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4" name="Oval 64">
              <a:extLst>
                <a:ext uri="{FF2B5EF4-FFF2-40B4-BE49-F238E27FC236}">
                  <a16:creationId xmlns:a16="http://schemas.microsoft.com/office/drawing/2014/main" xmlns="" id="{A1CD8E8B-D82E-43E6-A21E-922A9A59A209}"/>
                </a:ext>
              </a:extLst>
            </p:cNvPr>
            <p:cNvSpPr>
              <a:spLocks noChangeArrowheads="1"/>
            </p:cNvSpPr>
            <p:nvPr/>
          </p:nvSpPr>
          <p:spPr bwMode="auto">
            <a:xfrm>
              <a:off x="2551113" y="315753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5" name="Oval 65">
              <a:extLst>
                <a:ext uri="{FF2B5EF4-FFF2-40B4-BE49-F238E27FC236}">
                  <a16:creationId xmlns:a16="http://schemas.microsoft.com/office/drawing/2014/main" xmlns="" id="{A3EEB8C1-8E8B-4A64-B97B-A9F0EB400A08}"/>
                </a:ext>
              </a:extLst>
            </p:cNvPr>
            <p:cNvSpPr>
              <a:spLocks noChangeArrowheads="1"/>
            </p:cNvSpPr>
            <p:nvPr/>
          </p:nvSpPr>
          <p:spPr bwMode="auto">
            <a:xfrm>
              <a:off x="2266950" y="31575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6" name="Oval 66">
              <a:extLst>
                <a:ext uri="{FF2B5EF4-FFF2-40B4-BE49-F238E27FC236}">
                  <a16:creationId xmlns:a16="http://schemas.microsoft.com/office/drawing/2014/main" xmlns="" id="{C29CA137-0FC9-426E-91E1-87AF723775FA}"/>
                </a:ext>
              </a:extLst>
            </p:cNvPr>
            <p:cNvSpPr>
              <a:spLocks noChangeArrowheads="1"/>
            </p:cNvSpPr>
            <p:nvPr/>
          </p:nvSpPr>
          <p:spPr bwMode="auto">
            <a:xfrm>
              <a:off x="1987550" y="3157539"/>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7" name="Oval 67">
              <a:extLst>
                <a:ext uri="{FF2B5EF4-FFF2-40B4-BE49-F238E27FC236}">
                  <a16:creationId xmlns:a16="http://schemas.microsoft.com/office/drawing/2014/main" xmlns="" id="{FED13A28-DC72-464D-8B36-2D37F0E80B4A}"/>
                </a:ext>
              </a:extLst>
            </p:cNvPr>
            <p:cNvSpPr>
              <a:spLocks noChangeArrowheads="1"/>
            </p:cNvSpPr>
            <p:nvPr/>
          </p:nvSpPr>
          <p:spPr bwMode="auto">
            <a:xfrm>
              <a:off x="1709738" y="31575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8" name="Oval 68">
              <a:extLst>
                <a:ext uri="{FF2B5EF4-FFF2-40B4-BE49-F238E27FC236}">
                  <a16:creationId xmlns:a16="http://schemas.microsoft.com/office/drawing/2014/main" xmlns="" id="{C7416CF7-9D55-4BDE-B71A-FC95C29415AE}"/>
                </a:ext>
              </a:extLst>
            </p:cNvPr>
            <p:cNvSpPr>
              <a:spLocks noChangeArrowheads="1"/>
            </p:cNvSpPr>
            <p:nvPr/>
          </p:nvSpPr>
          <p:spPr bwMode="auto">
            <a:xfrm>
              <a:off x="1401763" y="3157539"/>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89" name="Oval 69">
              <a:extLst>
                <a:ext uri="{FF2B5EF4-FFF2-40B4-BE49-F238E27FC236}">
                  <a16:creationId xmlns:a16="http://schemas.microsoft.com/office/drawing/2014/main" xmlns="" id="{CD1340F4-B8CB-4236-BCD1-3D711D5B152D}"/>
                </a:ext>
              </a:extLst>
            </p:cNvPr>
            <p:cNvSpPr>
              <a:spLocks noChangeArrowheads="1"/>
            </p:cNvSpPr>
            <p:nvPr/>
          </p:nvSpPr>
          <p:spPr bwMode="auto">
            <a:xfrm>
              <a:off x="3386138" y="315753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0" name="Oval 70">
              <a:extLst>
                <a:ext uri="{FF2B5EF4-FFF2-40B4-BE49-F238E27FC236}">
                  <a16:creationId xmlns:a16="http://schemas.microsoft.com/office/drawing/2014/main" xmlns="" id="{707106C2-C154-44F8-89DF-B922E10795E9}"/>
                </a:ext>
              </a:extLst>
            </p:cNvPr>
            <p:cNvSpPr>
              <a:spLocks noChangeArrowheads="1"/>
            </p:cNvSpPr>
            <p:nvPr/>
          </p:nvSpPr>
          <p:spPr bwMode="auto">
            <a:xfrm>
              <a:off x="3695700" y="31575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1" name="Oval 71">
              <a:extLst>
                <a:ext uri="{FF2B5EF4-FFF2-40B4-BE49-F238E27FC236}">
                  <a16:creationId xmlns:a16="http://schemas.microsoft.com/office/drawing/2014/main" xmlns="" id="{E28F07D6-14BA-4D43-AA67-7340DAA70849}"/>
                </a:ext>
              </a:extLst>
            </p:cNvPr>
            <p:cNvSpPr>
              <a:spLocks noChangeArrowheads="1"/>
            </p:cNvSpPr>
            <p:nvPr/>
          </p:nvSpPr>
          <p:spPr bwMode="auto">
            <a:xfrm>
              <a:off x="3973513" y="3157539"/>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2" name="Oval 72">
              <a:extLst>
                <a:ext uri="{FF2B5EF4-FFF2-40B4-BE49-F238E27FC236}">
                  <a16:creationId xmlns:a16="http://schemas.microsoft.com/office/drawing/2014/main" xmlns="" id="{E15F87B1-B1EA-4D2D-8000-ACD74C776FAA}"/>
                </a:ext>
              </a:extLst>
            </p:cNvPr>
            <p:cNvSpPr>
              <a:spLocks noChangeArrowheads="1"/>
            </p:cNvSpPr>
            <p:nvPr/>
          </p:nvSpPr>
          <p:spPr bwMode="auto">
            <a:xfrm>
              <a:off x="3108325" y="3157539"/>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3" name="Oval 73">
              <a:extLst>
                <a:ext uri="{FF2B5EF4-FFF2-40B4-BE49-F238E27FC236}">
                  <a16:creationId xmlns:a16="http://schemas.microsoft.com/office/drawing/2014/main" xmlns="" id="{9D32E4F2-60A1-42C2-8C73-7B7AA49EE3C1}"/>
                </a:ext>
              </a:extLst>
            </p:cNvPr>
            <p:cNvSpPr>
              <a:spLocks noChangeArrowheads="1"/>
            </p:cNvSpPr>
            <p:nvPr/>
          </p:nvSpPr>
          <p:spPr bwMode="auto">
            <a:xfrm>
              <a:off x="2828925" y="315753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4" name="Oval 74">
              <a:extLst>
                <a:ext uri="{FF2B5EF4-FFF2-40B4-BE49-F238E27FC236}">
                  <a16:creationId xmlns:a16="http://schemas.microsoft.com/office/drawing/2014/main" xmlns="" id="{1833693C-FE7B-496D-B3C2-FD11C540F35A}"/>
                </a:ext>
              </a:extLst>
            </p:cNvPr>
            <p:cNvSpPr>
              <a:spLocks noChangeArrowheads="1"/>
            </p:cNvSpPr>
            <p:nvPr/>
          </p:nvSpPr>
          <p:spPr bwMode="auto">
            <a:xfrm>
              <a:off x="1122363" y="2582864"/>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5" name="Oval 75">
              <a:extLst>
                <a:ext uri="{FF2B5EF4-FFF2-40B4-BE49-F238E27FC236}">
                  <a16:creationId xmlns:a16="http://schemas.microsoft.com/office/drawing/2014/main" xmlns="" id="{0F2A3A0D-0BCB-43A8-A525-ED9F8D45643A}"/>
                </a:ext>
              </a:extLst>
            </p:cNvPr>
            <p:cNvSpPr>
              <a:spLocks noChangeArrowheads="1"/>
            </p:cNvSpPr>
            <p:nvPr/>
          </p:nvSpPr>
          <p:spPr bwMode="auto">
            <a:xfrm>
              <a:off x="844550" y="2582864"/>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6" name="Oval 76">
              <a:extLst>
                <a:ext uri="{FF2B5EF4-FFF2-40B4-BE49-F238E27FC236}">
                  <a16:creationId xmlns:a16="http://schemas.microsoft.com/office/drawing/2014/main" xmlns="" id="{829DED8D-A760-47F4-94AF-8142CA3C1284}"/>
                </a:ext>
              </a:extLst>
            </p:cNvPr>
            <p:cNvSpPr>
              <a:spLocks noChangeArrowheads="1"/>
            </p:cNvSpPr>
            <p:nvPr/>
          </p:nvSpPr>
          <p:spPr bwMode="auto">
            <a:xfrm>
              <a:off x="566738" y="2582864"/>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7" name="Oval 77">
              <a:extLst>
                <a:ext uri="{FF2B5EF4-FFF2-40B4-BE49-F238E27FC236}">
                  <a16:creationId xmlns:a16="http://schemas.microsoft.com/office/drawing/2014/main" xmlns="" id="{06054278-52B8-44C2-94BB-F387998A0675}"/>
                </a:ext>
              </a:extLst>
            </p:cNvPr>
            <p:cNvSpPr>
              <a:spLocks noChangeArrowheads="1"/>
            </p:cNvSpPr>
            <p:nvPr/>
          </p:nvSpPr>
          <p:spPr bwMode="auto">
            <a:xfrm>
              <a:off x="287338" y="2582864"/>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8" name="Oval 78">
              <a:extLst>
                <a:ext uri="{FF2B5EF4-FFF2-40B4-BE49-F238E27FC236}">
                  <a16:creationId xmlns:a16="http://schemas.microsoft.com/office/drawing/2014/main" xmlns="" id="{227B2615-3B5B-467A-8763-7A3C29B3B7BC}"/>
                </a:ext>
              </a:extLst>
            </p:cNvPr>
            <p:cNvSpPr>
              <a:spLocks noChangeArrowheads="1"/>
            </p:cNvSpPr>
            <p:nvPr/>
          </p:nvSpPr>
          <p:spPr bwMode="auto">
            <a:xfrm>
              <a:off x="287338" y="286067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599" name="Oval 79">
              <a:extLst>
                <a:ext uri="{FF2B5EF4-FFF2-40B4-BE49-F238E27FC236}">
                  <a16:creationId xmlns:a16="http://schemas.microsoft.com/office/drawing/2014/main" xmlns="" id="{4ECFCC15-2F15-4041-83AE-AD89E0978766}"/>
                </a:ext>
              </a:extLst>
            </p:cNvPr>
            <p:cNvSpPr>
              <a:spLocks noChangeArrowheads="1"/>
            </p:cNvSpPr>
            <p:nvPr/>
          </p:nvSpPr>
          <p:spPr bwMode="auto">
            <a:xfrm>
              <a:off x="1957388" y="2582864"/>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0" name="Oval 80">
              <a:extLst>
                <a:ext uri="{FF2B5EF4-FFF2-40B4-BE49-F238E27FC236}">
                  <a16:creationId xmlns:a16="http://schemas.microsoft.com/office/drawing/2014/main" xmlns="" id="{4A321252-82E8-4741-916F-04039FE03149}"/>
                </a:ext>
              </a:extLst>
            </p:cNvPr>
            <p:cNvSpPr>
              <a:spLocks noChangeArrowheads="1"/>
            </p:cNvSpPr>
            <p:nvPr/>
          </p:nvSpPr>
          <p:spPr bwMode="auto">
            <a:xfrm>
              <a:off x="2266950" y="2582864"/>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1" name="Oval 81">
              <a:extLst>
                <a:ext uri="{FF2B5EF4-FFF2-40B4-BE49-F238E27FC236}">
                  <a16:creationId xmlns:a16="http://schemas.microsoft.com/office/drawing/2014/main" xmlns="" id="{69B67D4E-2A65-437B-AE42-5F9C2C62C1E3}"/>
                </a:ext>
              </a:extLst>
            </p:cNvPr>
            <p:cNvSpPr>
              <a:spLocks noChangeArrowheads="1"/>
            </p:cNvSpPr>
            <p:nvPr/>
          </p:nvSpPr>
          <p:spPr bwMode="auto">
            <a:xfrm>
              <a:off x="2551113" y="2582864"/>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2" name="Oval 82">
              <a:extLst>
                <a:ext uri="{FF2B5EF4-FFF2-40B4-BE49-F238E27FC236}">
                  <a16:creationId xmlns:a16="http://schemas.microsoft.com/office/drawing/2014/main" xmlns="" id="{23F800CB-C0CD-4DD8-BB55-A9CB3541D480}"/>
                </a:ext>
              </a:extLst>
            </p:cNvPr>
            <p:cNvSpPr>
              <a:spLocks noChangeArrowheads="1"/>
            </p:cNvSpPr>
            <p:nvPr/>
          </p:nvSpPr>
          <p:spPr bwMode="auto">
            <a:xfrm>
              <a:off x="1679575" y="2582864"/>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3" name="Oval 83">
              <a:extLst>
                <a:ext uri="{FF2B5EF4-FFF2-40B4-BE49-F238E27FC236}">
                  <a16:creationId xmlns:a16="http://schemas.microsoft.com/office/drawing/2014/main" xmlns="" id="{7F7D0FE2-5523-40BE-86B0-EC36C43E0A7D}"/>
                </a:ext>
              </a:extLst>
            </p:cNvPr>
            <p:cNvSpPr>
              <a:spLocks noChangeArrowheads="1"/>
            </p:cNvSpPr>
            <p:nvPr/>
          </p:nvSpPr>
          <p:spPr bwMode="auto">
            <a:xfrm>
              <a:off x="1401763" y="2582864"/>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4" name="Oval 84">
              <a:extLst>
                <a:ext uri="{FF2B5EF4-FFF2-40B4-BE49-F238E27FC236}">
                  <a16:creationId xmlns:a16="http://schemas.microsoft.com/office/drawing/2014/main" xmlns="" id="{877FB716-F593-4B56-AC50-A12274D1AE80}"/>
                </a:ext>
              </a:extLst>
            </p:cNvPr>
            <p:cNvSpPr>
              <a:spLocks noChangeArrowheads="1"/>
            </p:cNvSpPr>
            <p:nvPr/>
          </p:nvSpPr>
          <p:spPr bwMode="auto">
            <a:xfrm>
              <a:off x="1122363" y="23034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5" name="Oval 85">
              <a:extLst>
                <a:ext uri="{FF2B5EF4-FFF2-40B4-BE49-F238E27FC236}">
                  <a16:creationId xmlns:a16="http://schemas.microsoft.com/office/drawing/2014/main" xmlns="" id="{4D29682C-C3C5-4570-96B1-ABF7236ACC41}"/>
                </a:ext>
              </a:extLst>
            </p:cNvPr>
            <p:cNvSpPr>
              <a:spLocks noChangeArrowheads="1"/>
            </p:cNvSpPr>
            <p:nvPr/>
          </p:nvSpPr>
          <p:spPr bwMode="auto">
            <a:xfrm>
              <a:off x="844550" y="23034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6" name="Oval 86">
              <a:extLst>
                <a:ext uri="{FF2B5EF4-FFF2-40B4-BE49-F238E27FC236}">
                  <a16:creationId xmlns:a16="http://schemas.microsoft.com/office/drawing/2014/main" xmlns="" id="{1580938C-51FF-45B6-BF18-B8A6D5CC4406}"/>
                </a:ext>
              </a:extLst>
            </p:cNvPr>
            <p:cNvSpPr>
              <a:spLocks noChangeArrowheads="1"/>
            </p:cNvSpPr>
            <p:nvPr/>
          </p:nvSpPr>
          <p:spPr bwMode="auto">
            <a:xfrm>
              <a:off x="566738" y="230346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7" name="Oval 87">
              <a:extLst>
                <a:ext uri="{FF2B5EF4-FFF2-40B4-BE49-F238E27FC236}">
                  <a16:creationId xmlns:a16="http://schemas.microsoft.com/office/drawing/2014/main" xmlns="" id="{2B63C1EC-0E28-4911-998E-9CB8E9231B5D}"/>
                </a:ext>
              </a:extLst>
            </p:cNvPr>
            <p:cNvSpPr>
              <a:spLocks noChangeArrowheads="1"/>
            </p:cNvSpPr>
            <p:nvPr/>
          </p:nvSpPr>
          <p:spPr bwMode="auto">
            <a:xfrm>
              <a:off x="287338" y="23034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8" name="Oval 88">
              <a:extLst>
                <a:ext uri="{FF2B5EF4-FFF2-40B4-BE49-F238E27FC236}">
                  <a16:creationId xmlns:a16="http://schemas.microsoft.com/office/drawing/2014/main" xmlns="" id="{B8F36673-A29D-4B0F-850E-BC08441D6FB3}"/>
                </a:ext>
              </a:extLst>
            </p:cNvPr>
            <p:cNvSpPr>
              <a:spLocks noChangeArrowheads="1"/>
            </p:cNvSpPr>
            <p:nvPr/>
          </p:nvSpPr>
          <p:spPr bwMode="auto">
            <a:xfrm>
              <a:off x="1957388" y="23034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09" name="Oval 89">
              <a:extLst>
                <a:ext uri="{FF2B5EF4-FFF2-40B4-BE49-F238E27FC236}">
                  <a16:creationId xmlns:a16="http://schemas.microsoft.com/office/drawing/2014/main" xmlns="" id="{EAD17E26-FB72-42C5-B21C-E24220BB69AD}"/>
                </a:ext>
              </a:extLst>
            </p:cNvPr>
            <p:cNvSpPr>
              <a:spLocks noChangeArrowheads="1"/>
            </p:cNvSpPr>
            <p:nvPr/>
          </p:nvSpPr>
          <p:spPr bwMode="auto">
            <a:xfrm>
              <a:off x="2266950" y="230346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0" name="Oval 90">
              <a:extLst>
                <a:ext uri="{FF2B5EF4-FFF2-40B4-BE49-F238E27FC236}">
                  <a16:creationId xmlns:a16="http://schemas.microsoft.com/office/drawing/2014/main" xmlns="" id="{811DEFF7-5E5D-4468-8373-DE70F99005B9}"/>
                </a:ext>
              </a:extLst>
            </p:cNvPr>
            <p:cNvSpPr>
              <a:spLocks noChangeArrowheads="1"/>
            </p:cNvSpPr>
            <p:nvPr/>
          </p:nvSpPr>
          <p:spPr bwMode="auto">
            <a:xfrm>
              <a:off x="2551113" y="23034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1" name="Oval 91">
              <a:extLst>
                <a:ext uri="{FF2B5EF4-FFF2-40B4-BE49-F238E27FC236}">
                  <a16:creationId xmlns:a16="http://schemas.microsoft.com/office/drawing/2014/main" xmlns="" id="{12569176-9F1F-40C0-9D36-0439827FA2E0}"/>
                </a:ext>
              </a:extLst>
            </p:cNvPr>
            <p:cNvSpPr>
              <a:spLocks noChangeArrowheads="1"/>
            </p:cNvSpPr>
            <p:nvPr/>
          </p:nvSpPr>
          <p:spPr bwMode="auto">
            <a:xfrm>
              <a:off x="2828925" y="23034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2" name="Oval 92">
              <a:extLst>
                <a:ext uri="{FF2B5EF4-FFF2-40B4-BE49-F238E27FC236}">
                  <a16:creationId xmlns:a16="http://schemas.microsoft.com/office/drawing/2014/main" xmlns="" id="{D7E77B70-BE1A-4685-A506-8E131300BB06}"/>
                </a:ext>
              </a:extLst>
            </p:cNvPr>
            <p:cNvSpPr>
              <a:spLocks noChangeArrowheads="1"/>
            </p:cNvSpPr>
            <p:nvPr/>
          </p:nvSpPr>
          <p:spPr bwMode="auto">
            <a:xfrm>
              <a:off x="1679575" y="230346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3" name="Oval 93">
              <a:extLst>
                <a:ext uri="{FF2B5EF4-FFF2-40B4-BE49-F238E27FC236}">
                  <a16:creationId xmlns:a16="http://schemas.microsoft.com/office/drawing/2014/main" xmlns="" id="{4D53B316-91BA-4908-BF0D-60151A0F4BA8}"/>
                </a:ext>
              </a:extLst>
            </p:cNvPr>
            <p:cNvSpPr>
              <a:spLocks noChangeArrowheads="1"/>
            </p:cNvSpPr>
            <p:nvPr/>
          </p:nvSpPr>
          <p:spPr bwMode="auto">
            <a:xfrm>
              <a:off x="1401763" y="230346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4" name="Oval 94">
              <a:extLst>
                <a:ext uri="{FF2B5EF4-FFF2-40B4-BE49-F238E27FC236}">
                  <a16:creationId xmlns:a16="http://schemas.microsoft.com/office/drawing/2014/main" xmlns="" id="{9924DF06-B196-4438-985C-4F8393DC1D8D}"/>
                </a:ext>
              </a:extLst>
            </p:cNvPr>
            <p:cNvSpPr>
              <a:spLocks noChangeArrowheads="1"/>
            </p:cNvSpPr>
            <p:nvPr/>
          </p:nvSpPr>
          <p:spPr bwMode="auto">
            <a:xfrm>
              <a:off x="1122363"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5" name="Oval 95">
              <a:extLst>
                <a:ext uri="{FF2B5EF4-FFF2-40B4-BE49-F238E27FC236}">
                  <a16:creationId xmlns:a16="http://schemas.microsoft.com/office/drawing/2014/main" xmlns="" id="{7715696C-F147-4342-9925-A74000D66C3A}"/>
                </a:ext>
              </a:extLst>
            </p:cNvPr>
            <p:cNvSpPr>
              <a:spLocks noChangeArrowheads="1"/>
            </p:cNvSpPr>
            <p:nvPr/>
          </p:nvSpPr>
          <p:spPr bwMode="auto">
            <a:xfrm>
              <a:off x="844550"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6" name="Oval 96">
              <a:extLst>
                <a:ext uri="{FF2B5EF4-FFF2-40B4-BE49-F238E27FC236}">
                  <a16:creationId xmlns:a16="http://schemas.microsoft.com/office/drawing/2014/main" xmlns="" id="{12F0981D-447E-4ED2-B18A-548682B8AF01}"/>
                </a:ext>
              </a:extLst>
            </p:cNvPr>
            <p:cNvSpPr>
              <a:spLocks noChangeArrowheads="1"/>
            </p:cNvSpPr>
            <p:nvPr/>
          </p:nvSpPr>
          <p:spPr bwMode="auto">
            <a:xfrm>
              <a:off x="566738" y="20256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7" name="Oval 97">
              <a:extLst>
                <a:ext uri="{FF2B5EF4-FFF2-40B4-BE49-F238E27FC236}">
                  <a16:creationId xmlns:a16="http://schemas.microsoft.com/office/drawing/2014/main" xmlns="" id="{8C9EA051-111B-4C6D-BE84-6381E48B0F70}"/>
                </a:ext>
              </a:extLst>
            </p:cNvPr>
            <p:cNvSpPr>
              <a:spLocks noChangeArrowheads="1"/>
            </p:cNvSpPr>
            <p:nvPr/>
          </p:nvSpPr>
          <p:spPr bwMode="auto">
            <a:xfrm>
              <a:off x="287338"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8" name="Oval 98">
              <a:extLst>
                <a:ext uri="{FF2B5EF4-FFF2-40B4-BE49-F238E27FC236}">
                  <a16:creationId xmlns:a16="http://schemas.microsoft.com/office/drawing/2014/main" xmlns="" id="{965DD164-9298-4E81-AAE8-FAA6FBF69504}"/>
                </a:ext>
              </a:extLst>
            </p:cNvPr>
            <p:cNvSpPr>
              <a:spLocks noChangeArrowheads="1"/>
            </p:cNvSpPr>
            <p:nvPr/>
          </p:nvSpPr>
          <p:spPr bwMode="auto">
            <a:xfrm>
              <a:off x="9525" y="20256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19" name="Oval 99">
              <a:extLst>
                <a:ext uri="{FF2B5EF4-FFF2-40B4-BE49-F238E27FC236}">
                  <a16:creationId xmlns:a16="http://schemas.microsoft.com/office/drawing/2014/main" xmlns="" id="{91C84F7A-E07B-42B1-93CA-23D06147493D}"/>
                </a:ext>
              </a:extLst>
            </p:cNvPr>
            <p:cNvSpPr>
              <a:spLocks noChangeArrowheads="1"/>
            </p:cNvSpPr>
            <p:nvPr/>
          </p:nvSpPr>
          <p:spPr bwMode="auto">
            <a:xfrm>
              <a:off x="1957388"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0" name="Oval 100">
              <a:extLst>
                <a:ext uri="{FF2B5EF4-FFF2-40B4-BE49-F238E27FC236}">
                  <a16:creationId xmlns:a16="http://schemas.microsoft.com/office/drawing/2014/main" xmlns="" id="{37F772FB-92A3-4B6C-915A-1563538CDBC0}"/>
                </a:ext>
              </a:extLst>
            </p:cNvPr>
            <p:cNvSpPr>
              <a:spLocks noChangeArrowheads="1"/>
            </p:cNvSpPr>
            <p:nvPr/>
          </p:nvSpPr>
          <p:spPr bwMode="auto">
            <a:xfrm>
              <a:off x="2266950"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1" name="Oval 101">
              <a:extLst>
                <a:ext uri="{FF2B5EF4-FFF2-40B4-BE49-F238E27FC236}">
                  <a16:creationId xmlns:a16="http://schemas.microsoft.com/office/drawing/2014/main" xmlns="" id="{17644271-0A5E-4F79-965C-C647F777746D}"/>
                </a:ext>
              </a:extLst>
            </p:cNvPr>
            <p:cNvSpPr>
              <a:spLocks noChangeArrowheads="1"/>
            </p:cNvSpPr>
            <p:nvPr/>
          </p:nvSpPr>
          <p:spPr bwMode="auto">
            <a:xfrm>
              <a:off x="2551113"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2" name="Oval 102">
              <a:extLst>
                <a:ext uri="{FF2B5EF4-FFF2-40B4-BE49-F238E27FC236}">
                  <a16:creationId xmlns:a16="http://schemas.microsoft.com/office/drawing/2014/main" xmlns="" id="{AAF12A11-6B8E-4C14-A247-79AE5D64F2C3}"/>
                </a:ext>
              </a:extLst>
            </p:cNvPr>
            <p:cNvSpPr>
              <a:spLocks noChangeArrowheads="1"/>
            </p:cNvSpPr>
            <p:nvPr/>
          </p:nvSpPr>
          <p:spPr bwMode="auto">
            <a:xfrm>
              <a:off x="2828925"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3" name="Oval 103">
              <a:extLst>
                <a:ext uri="{FF2B5EF4-FFF2-40B4-BE49-F238E27FC236}">
                  <a16:creationId xmlns:a16="http://schemas.microsoft.com/office/drawing/2014/main" xmlns="" id="{827E1DED-20E4-41CD-8F6C-2215E5CE2F6C}"/>
                </a:ext>
              </a:extLst>
            </p:cNvPr>
            <p:cNvSpPr>
              <a:spLocks noChangeArrowheads="1"/>
            </p:cNvSpPr>
            <p:nvPr/>
          </p:nvSpPr>
          <p:spPr bwMode="auto">
            <a:xfrm>
              <a:off x="1679575"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4" name="Oval 104">
              <a:extLst>
                <a:ext uri="{FF2B5EF4-FFF2-40B4-BE49-F238E27FC236}">
                  <a16:creationId xmlns:a16="http://schemas.microsoft.com/office/drawing/2014/main" xmlns="" id="{4801042A-A18D-4393-BE22-A87E842E1F23}"/>
                </a:ext>
              </a:extLst>
            </p:cNvPr>
            <p:cNvSpPr>
              <a:spLocks noChangeArrowheads="1"/>
            </p:cNvSpPr>
            <p:nvPr/>
          </p:nvSpPr>
          <p:spPr bwMode="auto">
            <a:xfrm>
              <a:off x="1401763" y="20256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5" name="Oval 105">
              <a:extLst>
                <a:ext uri="{FF2B5EF4-FFF2-40B4-BE49-F238E27FC236}">
                  <a16:creationId xmlns:a16="http://schemas.microsoft.com/office/drawing/2014/main" xmlns="" id="{39208265-0EF9-4316-98CE-3E63217A285D}"/>
                </a:ext>
              </a:extLst>
            </p:cNvPr>
            <p:cNvSpPr>
              <a:spLocks noChangeArrowheads="1"/>
            </p:cNvSpPr>
            <p:nvPr/>
          </p:nvSpPr>
          <p:spPr bwMode="auto">
            <a:xfrm>
              <a:off x="7943850"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6" name="Oval 106">
              <a:extLst>
                <a:ext uri="{FF2B5EF4-FFF2-40B4-BE49-F238E27FC236}">
                  <a16:creationId xmlns:a16="http://schemas.microsoft.com/office/drawing/2014/main" xmlns="" id="{8AD1F402-5615-420D-B30D-D43A75AE5C5E}"/>
                </a:ext>
              </a:extLst>
            </p:cNvPr>
            <p:cNvSpPr>
              <a:spLocks noChangeArrowheads="1"/>
            </p:cNvSpPr>
            <p:nvPr/>
          </p:nvSpPr>
          <p:spPr bwMode="auto">
            <a:xfrm>
              <a:off x="7664450"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7" name="Oval 107">
              <a:extLst>
                <a:ext uri="{FF2B5EF4-FFF2-40B4-BE49-F238E27FC236}">
                  <a16:creationId xmlns:a16="http://schemas.microsoft.com/office/drawing/2014/main" xmlns="" id="{44C77453-FC26-45FC-BC3A-C2E13F2FDC2D}"/>
                </a:ext>
              </a:extLst>
            </p:cNvPr>
            <p:cNvSpPr>
              <a:spLocks noChangeArrowheads="1"/>
            </p:cNvSpPr>
            <p:nvPr/>
          </p:nvSpPr>
          <p:spPr bwMode="auto">
            <a:xfrm>
              <a:off x="7386638"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8" name="Oval 108">
              <a:extLst>
                <a:ext uri="{FF2B5EF4-FFF2-40B4-BE49-F238E27FC236}">
                  <a16:creationId xmlns:a16="http://schemas.microsoft.com/office/drawing/2014/main" xmlns="" id="{5821CD03-606C-4197-A55E-825D0BE25444}"/>
                </a:ext>
              </a:extLst>
            </p:cNvPr>
            <p:cNvSpPr>
              <a:spLocks noChangeArrowheads="1"/>
            </p:cNvSpPr>
            <p:nvPr/>
          </p:nvSpPr>
          <p:spPr bwMode="auto">
            <a:xfrm>
              <a:off x="7108825"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29" name="Oval 109">
              <a:extLst>
                <a:ext uri="{FF2B5EF4-FFF2-40B4-BE49-F238E27FC236}">
                  <a16:creationId xmlns:a16="http://schemas.microsoft.com/office/drawing/2014/main" xmlns="" id="{5F2ECAAA-24EE-44C9-B066-E726CAED92C9}"/>
                </a:ext>
              </a:extLst>
            </p:cNvPr>
            <p:cNvSpPr>
              <a:spLocks noChangeArrowheads="1"/>
            </p:cNvSpPr>
            <p:nvPr/>
          </p:nvSpPr>
          <p:spPr bwMode="auto">
            <a:xfrm>
              <a:off x="7386638" y="17462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0" name="Oval 110">
              <a:extLst>
                <a:ext uri="{FF2B5EF4-FFF2-40B4-BE49-F238E27FC236}">
                  <a16:creationId xmlns:a16="http://schemas.microsoft.com/office/drawing/2014/main" xmlns="" id="{0BE55475-810D-42BF-AC97-4A6A0176AD33}"/>
                </a:ext>
              </a:extLst>
            </p:cNvPr>
            <p:cNvSpPr>
              <a:spLocks noChangeArrowheads="1"/>
            </p:cNvSpPr>
            <p:nvPr/>
          </p:nvSpPr>
          <p:spPr bwMode="auto">
            <a:xfrm>
              <a:off x="7108825" y="17462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1" name="Oval 111">
              <a:extLst>
                <a:ext uri="{FF2B5EF4-FFF2-40B4-BE49-F238E27FC236}">
                  <a16:creationId xmlns:a16="http://schemas.microsoft.com/office/drawing/2014/main" xmlns="" id="{28E54206-16E9-4F16-82F1-EA9497A2A130}"/>
                </a:ext>
              </a:extLst>
            </p:cNvPr>
            <p:cNvSpPr>
              <a:spLocks noChangeArrowheads="1"/>
            </p:cNvSpPr>
            <p:nvPr/>
          </p:nvSpPr>
          <p:spPr bwMode="auto">
            <a:xfrm>
              <a:off x="6829425"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2" name="Oval 112">
              <a:extLst>
                <a:ext uri="{FF2B5EF4-FFF2-40B4-BE49-F238E27FC236}">
                  <a16:creationId xmlns:a16="http://schemas.microsoft.com/office/drawing/2014/main" xmlns="" id="{7FE0FFCB-957C-460E-819D-C0A98054108C}"/>
                </a:ext>
              </a:extLst>
            </p:cNvPr>
            <p:cNvSpPr>
              <a:spLocks noChangeArrowheads="1"/>
            </p:cNvSpPr>
            <p:nvPr/>
          </p:nvSpPr>
          <p:spPr bwMode="auto">
            <a:xfrm>
              <a:off x="8778875"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3" name="Oval 113">
              <a:extLst>
                <a:ext uri="{FF2B5EF4-FFF2-40B4-BE49-F238E27FC236}">
                  <a16:creationId xmlns:a16="http://schemas.microsoft.com/office/drawing/2014/main" xmlns="" id="{7B0C236A-7BD9-4C6F-B21B-EDECDD54838F}"/>
                </a:ext>
              </a:extLst>
            </p:cNvPr>
            <p:cNvSpPr>
              <a:spLocks noChangeArrowheads="1"/>
            </p:cNvSpPr>
            <p:nvPr/>
          </p:nvSpPr>
          <p:spPr bwMode="auto">
            <a:xfrm>
              <a:off x="9093200"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4" name="Oval 114">
              <a:extLst>
                <a:ext uri="{FF2B5EF4-FFF2-40B4-BE49-F238E27FC236}">
                  <a16:creationId xmlns:a16="http://schemas.microsoft.com/office/drawing/2014/main" xmlns="" id="{3958FE36-5594-4D5B-93CA-E476695E52BF}"/>
                </a:ext>
              </a:extLst>
            </p:cNvPr>
            <p:cNvSpPr>
              <a:spLocks noChangeArrowheads="1"/>
            </p:cNvSpPr>
            <p:nvPr/>
          </p:nvSpPr>
          <p:spPr bwMode="auto">
            <a:xfrm>
              <a:off x="9372600"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5" name="Oval 115">
              <a:extLst>
                <a:ext uri="{FF2B5EF4-FFF2-40B4-BE49-F238E27FC236}">
                  <a16:creationId xmlns:a16="http://schemas.microsoft.com/office/drawing/2014/main" xmlns="" id="{89B8C007-C120-43BC-AB4C-9B58CA51C55D}"/>
                </a:ext>
              </a:extLst>
            </p:cNvPr>
            <p:cNvSpPr>
              <a:spLocks noChangeArrowheads="1"/>
            </p:cNvSpPr>
            <p:nvPr/>
          </p:nvSpPr>
          <p:spPr bwMode="auto">
            <a:xfrm>
              <a:off x="9650413"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6" name="Oval 116">
              <a:extLst>
                <a:ext uri="{FF2B5EF4-FFF2-40B4-BE49-F238E27FC236}">
                  <a16:creationId xmlns:a16="http://schemas.microsoft.com/office/drawing/2014/main" xmlns="" id="{A57C581F-46D2-4BCC-BEDB-74B94A8C4F0F}"/>
                </a:ext>
              </a:extLst>
            </p:cNvPr>
            <p:cNvSpPr>
              <a:spLocks noChangeArrowheads="1"/>
            </p:cNvSpPr>
            <p:nvPr/>
          </p:nvSpPr>
          <p:spPr bwMode="auto">
            <a:xfrm>
              <a:off x="8501063"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7" name="Oval 117">
              <a:extLst>
                <a:ext uri="{FF2B5EF4-FFF2-40B4-BE49-F238E27FC236}">
                  <a16:creationId xmlns:a16="http://schemas.microsoft.com/office/drawing/2014/main" xmlns="" id="{9207E1C3-7CFF-460E-B8B2-B9B321DA5364}"/>
                </a:ext>
              </a:extLst>
            </p:cNvPr>
            <p:cNvSpPr>
              <a:spLocks noChangeArrowheads="1"/>
            </p:cNvSpPr>
            <p:nvPr/>
          </p:nvSpPr>
          <p:spPr bwMode="auto">
            <a:xfrm>
              <a:off x="8221663"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8" name="Oval 118">
              <a:extLst>
                <a:ext uri="{FF2B5EF4-FFF2-40B4-BE49-F238E27FC236}">
                  <a16:creationId xmlns:a16="http://schemas.microsoft.com/office/drawing/2014/main" xmlns="" id="{DB9180F0-999C-4148-8A54-177E478BD2F1}"/>
                </a:ext>
              </a:extLst>
            </p:cNvPr>
            <p:cNvSpPr>
              <a:spLocks noChangeArrowheads="1"/>
            </p:cNvSpPr>
            <p:nvPr/>
          </p:nvSpPr>
          <p:spPr bwMode="auto">
            <a:xfrm>
              <a:off x="11079163"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39" name="Oval 119">
              <a:extLst>
                <a:ext uri="{FF2B5EF4-FFF2-40B4-BE49-F238E27FC236}">
                  <a16:creationId xmlns:a16="http://schemas.microsoft.com/office/drawing/2014/main" xmlns="" id="{F6264873-510B-46F9-9A05-6B37FD5890F6}"/>
                </a:ext>
              </a:extLst>
            </p:cNvPr>
            <p:cNvSpPr>
              <a:spLocks noChangeArrowheads="1"/>
            </p:cNvSpPr>
            <p:nvPr/>
          </p:nvSpPr>
          <p:spPr bwMode="auto">
            <a:xfrm>
              <a:off x="10799763"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0" name="Oval 120">
              <a:extLst>
                <a:ext uri="{FF2B5EF4-FFF2-40B4-BE49-F238E27FC236}">
                  <a16:creationId xmlns:a16="http://schemas.microsoft.com/office/drawing/2014/main" xmlns="" id="{798AB9F9-9328-4830-A3F0-588E77758326}"/>
                </a:ext>
              </a:extLst>
            </p:cNvPr>
            <p:cNvSpPr>
              <a:spLocks noChangeArrowheads="1"/>
            </p:cNvSpPr>
            <p:nvPr/>
          </p:nvSpPr>
          <p:spPr bwMode="auto">
            <a:xfrm>
              <a:off x="10521950"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1" name="Oval 121">
              <a:extLst>
                <a:ext uri="{FF2B5EF4-FFF2-40B4-BE49-F238E27FC236}">
                  <a16:creationId xmlns:a16="http://schemas.microsoft.com/office/drawing/2014/main" xmlns="" id="{80AA95B8-CDC6-44AC-B4CA-3F665F86B377}"/>
                </a:ext>
              </a:extLst>
            </p:cNvPr>
            <p:cNvSpPr>
              <a:spLocks noChangeArrowheads="1"/>
            </p:cNvSpPr>
            <p:nvPr/>
          </p:nvSpPr>
          <p:spPr bwMode="auto">
            <a:xfrm>
              <a:off x="10244138"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2" name="Oval 122">
              <a:extLst>
                <a:ext uri="{FF2B5EF4-FFF2-40B4-BE49-F238E27FC236}">
                  <a16:creationId xmlns:a16="http://schemas.microsoft.com/office/drawing/2014/main" xmlns="" id="{C4821DBE-BD48-4C2B-823C-D5A04A58BA35}"/>
                </a:ext>
              </a:extLst>
            </p:cNvPr>
            <p:cNvSpPr>
              <a:spLocks noChangeArrowheads="1"/>
            </p:cNvSpPr>
            <p:nvPr/>
          </p:nvSpPr>
          <p:spPr bwMode="auto">
            <a:xfrm>
              <a:off x="9964738"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3" name="Oval 123">
              <a:extLst>
                <a:ext uri="{FF2B5EF4-FFF2-40B4-BE49-F238E27FC236}">
                  <a16:creationId xmlns:a16="http://schemas.microsoft.com/office/drawing/2014/main" xmlns="" id="{37CAA99C-DD43-40DF-B43C-68AC1B34C71B}"/>
                </a:ext>
              </a:extLst>
            </p:cNvPr>
            <p:cNvSpPr>
              <a:spLocks noChangeArrowheads="1"/>
            </p:cNvSpPr>
            <p:nvPr/>
          </p:nvSpPr>
          <p:spPr bwMode="auto">
            <a:xfrm>
              <a:off x="11914188"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4" name="Oval 124">
              <a:extLst>
                <a:ext uri="{FF2B5EF4-FFF2-40B4-BE49-F238E27FC236}">
                  <a16:creationId xmlns:a16="http://schemas.microsoft.com/office/drawing/2014/main" xmlns="" id="{526B2524-ED2E-40C1-9B99-03DFF6FB4837}"/>
                </a:ext>
              </a:extLst>
            </p:cNvPr>
            <p:cNvSpPr>
              <a:spLocks noChangeArrowheads="1"/>
            </p:cNvSpPr>
            <p:nvPr/>
          </p:nvSpPr>
          <p:spPr bwMode="auto">
            <a:xfrm>
              <a:off x="12228513"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5" name="Oval 125">
              <a:extLst>
                <a:ext uri="{FF2B5EF4-FFF2-40B4-BE49-F238E27FC236}">
                  <a16:creationId xmlns:a16="http://schemas.microsoft.com/office/drawing/2014/main" xmlns="" id="{EADE8FB0-CE4A-4581-B4EE-125DB79C6E85}"/>
                </a:ext>
              </a:extLst>
            </p:cNvPr>
            <p:cNvSpPr>
              <a:spLocks noChangeArrowheads="1"/>
            </p:cNvSpPr>
            <p:nvPr/>
          </p:nvSpPr>
          <p:spPr bwMode="auto">
            <a:xfrm>
              <a:off x="12506325"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6" name="Oval 126">
              <a:extLst>
                <a:ext uri="{FF2B5EF4-FFF2-40B4-BE49-F238E27FC236}">
                  <a16:creationId xmlns:a16="http://schemas.microsoft.com/office/drawing/2014/main" xmlns="" id="{0855B566-FDD9-40E2-B0CE-7EE06518DD51}"/>
                </a:ext>
              </a:extLst>
            </p:cNvPr>
            <p:cNvSpPr>
              <a:spLocks noChangeArrowheads="1"/>
            </p:cNvSpPr>
            <p:nvPr/>
          </p:nvSpPr>
          <p:spPr bwMode="auto">
            <a:xfrm>
              <a:off x="12785725"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7" name="Oval 127">
              <a:extLst>
                <a:ext uri="{FF2B5EF4-FFF2-40B4-BE49-F238E27FC236}">
                  <a16:creationId xmlns:a16="http://schemas.microsoft.com/office/drawing/2014/main" xmlns="" id="{3215F6A9-1BEE-4BDE-981E-C23C59DE29B8}"/>
                </a:ext>
              </a:extLst>
            </p:cNvPr>
            <p:cNvSpPr>
              <a:spLocks noChangeArrowheads="1"/>
            </p:cNvSpPr>
            <p:nvPr/>
          </p:nvSpPr>
          <p:spPr bwMode="auto">
            <a:xfrm>
              <a:off x="13100050"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8" name="Oval 128">
              <a:extLst>
                <a:ext uri="{FF2B5EF4-FFF2-40B4-BE49-F238E27FC236}">
                  <a16:creationId xmlns:a16="http://schemas.microsoft.com/office/drawing/2014/main" xmlns="" id="{87DF89B5-FF1B-4060-A35E-F477B8440044}"/>
                </a:ext>
              </a:extLst>
            </p:cNvPr>
            <p:cNvSpPr>
              <a:spLocks noChangeArrowheads="1"/>
            </p:cNvSpPr>
            <p:nvPr/>
          </p:nvSpPr>
          <p:spPr bwMode="auto">
            <a:xfrm>
              <a:off x="13377863" y="20256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49" name="Oval 129">
              <a:extLst>
                <a:ext uri="{FF2B5EF4-FFF2-40B4-BE49-F238E27FC236}">
                  <a16:creationId xmlns:a16="http://schemas.microsoft.com/office/drawing/2014/main" xmlns="" id="{42311A61-D326-4903-95BB-497FEA2EFE9F}"/>
                </a:ext>
              </a:extLst>
            </p:cNvPr>
            <p:cNvSpPr>
              <a:spLocks noChangeArrowheads="1"/>
            </p:cNvSpPr>
            <p:nvPr/>
          </p:nvSpPr>
          <p:spPr bwMode="auto">
            <a:xfrm>
              <a:off x="11634788" y="20256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0" name="Oval 130">
              <a:extLst>
                <a:ext uri="{FF2B5EF4-FFF2-40B4-BE49-F238E27FC236}">
                  <a16:creationId xmlns:a16="http://schemas.microsoft.com/office/drawing/2014/main" xmlns="" id="{3D4A7ABF-15E8-4AF9-B218-FBDA6A02AF0D}"/>
                </a:ext>
              </a:extLst>
            </p:cNvPr>
            <p:cNvSpPr>
              <a:spLocks noChangeArrowheads="1"/>
            </p:cNvSpPr>
            <p:nvPr/>
          </p:nvSpPr>
          <p:spPr bwMode="auto">
            <a:xfrm>
              <a:off x="11356975" y="20256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1" name="Oval 131">
              <a:extLst>
                <a:ext uri="{FF2B5EF4-FFF2-40B4-BE49-F238E27FC236}">
                  <a16:creationId xmlns:a16="http://schemas.microsoft.com/office/drawing/2014/main" xmlns="" id="{2BE2B2A4-A335-4EDD-9BBB-944815891DA0}"/>
                </a:ext>
              </a:extLst>
            </p:cNvPr>
            <p:cNvSpPr>
              <a:spLocks noChangeArrowheads="1"/>
            </p:cNvSpPr>
            <p:nvPr/>
          </p:nvSpPr>
          <p:spPr bwMode="auto">
            <a:xfrm>
              <a:off x="6829425" y="31400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2" name="Oval 132">
              <a:extLst>
                <a:ext uri="{FF2B5EF4-FFF2-40B4-BE49-F238E27FC236}">
                  <a16:creationId xmlns:a16="http://schemas.microsoft.com/office/drawing/2014/main" xmlns="" id="{E52AAD6D-D92C-4726-8F81-A2E968851A81}"/>
                </a:ext>
              </a:extLst>
            </p:cNvPr>
            <p:cNvSpPr>
              <a:spLocks noChangeArrowheads="1"/>
            </p:cNvSpPr>
            <p:nvPr/>
          </p:nvSpPr>
          <p:spPr bwMode="auto">
            <a:xfrm>
              <a:off x="6551613"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3" name="Oval 133">
              <a:extLst>
                <a:ext uri="{FF2B5EF4-FFF2-40B4-BE49-F238E27FC236}">
                  <a16:creationId xmlns:a16="http://schemas.microsoft.com/office/drawing/2014/main" xmlns="" id="{FC682C12-482E-4C88-A4E4-116FC6E6CB19}"/>
                </a:ext>
              </a:extLst>
            </p:cNvPr>
            <p:cNvSpPr>
              <a:spLocks noChangeArrowheads="1"/>
            </p:cNvSpPr>
            <p:nvPr/>
          </p:nvSpPr>
          <p:spPr bwMode="auto">
            <a:xfrm>
              <a:off x="6273800"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4" name="Oval 134">
              <a:extLst>
                <a:ext uri="{FF2B5EF4-FFF2-40B4-BE49-F238E27FC236}">
                  <a16:creationId xmlns:a16="http://schemas.microsoft.com/office/drawing/2014/main" xmlns="" id="{7A2996E1-98CE-4480-9E18-A60320175819}"/>
                </a:ext>
              </a:extLst>
            </p:cNvPr>
            <p:cNvSpPr>
              <a:spLocks noChangeArrowheads="1"/>
            </p:cNvSpPr>
            <p:nvPr/>
          </p:nvSpPr>
          <p:spPr bwMode="auto">
            <a:xfrm>
              <a:off x="5994400" y="31400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5" name="Oval 135">
              <a:extLst>
                <a:ext uri="{FF2B5EF4-FFF2-40B4-BE49-F238E27FC236}">
                  <a16:creationId xmlns:a16="http://schemas.microsoft.com/office/drawing/2014/main" xmlns="" id="{9BCCF4FB-07F6-4FEA-AA36-001BB189291B}"/>
                </a:ext>
              </a:extLst>
            </p:cNvPr>
            <p:cNvSpPr>
              <a:spLocks noChangeArrowheads="1"/>
            </p:cNvSpPr>
            <p:nvPr/>
          </p:nvSpPr>
          <p:spPr bwMode="auto">
            <a:xfrm>
              <a:off x="5994400"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6" name="Oval 136">
              <a:extLst>
                <a:ext uri="{FF2B5EF4-FFF2-40B4-BE49-F238E27FC236}">
                  <a16:creationId xmlns:a16="http://schemas.microsoft.com/office/drawing/2014/main" xmlns="" id="{F514DB22-E340-4C45-B694-E5ED285D615C}"/>
                </a:ext>
              </a:extLst>
            </p:cNvPr>
            <p:cNvSpPr>
              <a:spLocks noChangeArrowheads="1"/>
            </p:cNvSpPr>
            <p:nvPr/>
          </p:nvSpPr>
          <p:spPr bwMode="auto">
            <a:xfrm>
              <a:off x="5716588"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7" name="Oval 137">
              <a:extLst>
                <a:ext uri="{FF2B5EF4-FFF2-40B4-BE49-F238E27FC236}">
                  <a16:creationId xmlns:a16="http://schemas.microsoft.com/office/drawing/2014/main" xmlns="" id="{530470CE-2A30-4B6C-9C1F-057310250BC4}"/>
                </a:ext>
              </a:extLst>
            </p:cNvPr>
            <p:cNvSpPr>
              <a:spLocks noChangeArrowheads="1"/>
            </p:cNvSpPr>
            <p:nvPr/>
          </p:nvSpPr>
          <p:spPr bwMode="auto">
            <a:xfrm>
              <a:off x="7664450" y="31400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8" name="Oval 138">
              <a:extLst>
                <a:ext uri="{FF2B5EF4-FFF2-40B4-BE49-F238E27FC236}">
                  <a16:creationId xmlns:a16="http://schemas.microsoft.com/office/drawing/2014/main" xmlns="" id="{35EDCA0D-F3A2-4960-80DC-5950B413FD8A}"/>
                </a:ext>
              </a:extLst>
            </p:cNvPr>
            <p:cNvSpPr>
              <a:spLocks noChangeArrowheads="1"/>
            </p:cNvSpPr>
            <p:nvPr/>
          </p:nvSpPr>
          <p:spPr bwMode="auto">
            <a:xfrm>
              <a:off x="7980363"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59" name="Oval 139">
              <a:extLst>
                <a:ext uri="{FF2B5EF4-FFF2-40B4-BE49-F238E27FC236}">
                  <a16:creationId xmlns:a16="http://schemas.microsoft.com/office/drawing/2014/main" xmlns="" id="{8220C148-C6A3-4E12-A283-85998763A29F}"/>
                </a:ext>
              </a:extLst>
            </p:cNvPr>
            <p:cNvSpPr>
              <a:spLocks noChangeArrowheads="1"/>
            </p:cNvSpPr>
            <p:nvPr/>
          </p:nvSpPr>
          <p:spPr bwMode="auto">
            <a:xfrm>
              <a:off x="8258175"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0" name="Oval 140">
              <a:extLst>
                <a:ext uri="{FF2B5EF4-FFF2-40B4-BE49-F238E27FC236}">
                  <a16:creationId xmlns:a16="http://schemas.microsoft.com/office/drawing/2014/main" xmlns="" id="{44D8EE9A-9456-4810-9A6C-391D235F2652}"/>
                </a:ext>
              </a:extLst>
            </p:cNvPr>
            <p:cNvSpPr>
              <a:spLocks noChangeArrowheads="1"/>
            </p:cNvSpPr>
            <p:nvPr/>
          </p:nvSpPr>
          <p:spPr bwMode="auto">
            <a:xfrm>
              <a:off x="8535988" y="31400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1" name="Oval 141">
              <a:extLst>
                <a:ext uri="{FF2B5EF4-FFF2-40B4-BE49-F238E27FC236}">
                  <a16:creationId xmlns:a16="http://schemas.microsoft.com/office/drawing/2014/main" xmlns="" id="{D1381175-4A54-419F-AF35-0DD46A6F56FE}"/>
                </a:ext>
              </a:extLst>
            </p:cNvPr>
            <p:cNvSpPr>
              <a:spLocks noChangeArrowheads="1"/>
            </p:cNvSpPr>
            <p:nvPr/>
          </p:nvSpPr>
          <p:spPr bwMode="auto">
            <a:xfrm>
              <a:off x="7386638" y="31400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2" name="Oval 142">
              <a:extLst>
                <a:ext uri="{FF2B5EF4-FFF2-40B4-BE49-F238E27FC236}">
                  <a16:creationId xmlns:a16="http://schemas.microsoft.com/office/drawing/2014/main" xmlns="" id="{C162FA67-DC18-4CB2-A41F-FD3956809350}"/>
                </a:ext>
              </a:extLst>
            </p:cNvPr>
            <p:cNvSpPr>
              <a:spLocks noChangeArrowheads="1"/>
            </p:cNvSpPr>
            <p:nvPr/>
          </p:nvSpPr>
          <p:spPr bwMode="auto">
            <a:xfrm>
              <a:off x="7108825"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3" name="Oval 143">
              <a:extLst>
                <a:ext uri="{FF2B5EF4-FFF2-40B4-BE49-F238E27FC236}">
                  <a16:creationId xmlns:a16="http://schemas.microsoft.com/office/drawing/2014/main" xmlns="" id="{F5B01E21-0760-4990-A181-646212ECFC2F}"/>
                </a:ext>
              </a:extLst>
            </p:cNvPr>
            <p:cNvSpPr>
              <a:spLocks noChangeArrowheads="1"/>
            </p:cNvSpPr>
            <p:nvPr/>
          </p:nvSpPr>
          <p:spPr bwMode="auto">
            <a:xfrm>
              <a:off x="9964738" y="31400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4" name="Oval 144">
              <a:extLst>
                <a:ext uri="{FF2B5EF4-FFF2-40B4-BE49-F238E27FC236}">
                  <a16:creationId xmlns:a16="http://schemas.microsoft.com/office/drawing/2014/main" xmlns="" id="{4C12ADB6-7B27-4C59-BEF6-78D081B62083}"/>
                </a:ext>
              </a:extLst>
            </p:cNvPr>
            <p:cNvSpPr>
              <a:spLocks noChangeArrowheads="1"/>
            </p:cNvSpPr>
            <p:nvPr/>
          </p:nvSpPr>
          <p:spPr bwMode="auto">
            <a:xfrm>
              <a:off x="9686925"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5" name="Oval 145">
              <a:extLst>
                <a:ext uri="{FF2B5EF4-FFF2-40B4-BE49-F238E27FC236}">
                  <a16:creationId xmlns:a16="http://schemas.microsoft.com/office/drawing/2014/main" xmlns="" id="{2200C4BB-3ED9-4D4C-9E3F-13811E77DF2D}"/>
                </a:ext>
              </a:extLst>
            </p:cNvPr>
            <p:cNvSpPr>
              <a:spLocks noChangeArrowheads="1"/>
            </p:cNvSpPr>
            <p:nvPr/>
          </p:nvSpPr>
          <p:spPr bwMode="auto">
            <a:xfrm>
              <a:off x="9407525" y="314007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6" name="Oval 146">
              <a:extLst>
                <a:ext uri="{FF2B5EF4-FFF2-40B4-BE49-F238E27FC236}">
                  <a16:creationId xmlns:a16="http://schemas.microsoft.com/office/drawing/2014/main" xmlns="" id="{512E6398-794E-4592-AA66-05CE7076DFB2}"/>
                </a:ext>
              </a:extLst>
            </p:cNvPr>
            <p:cNvSpPr>
              <a:spLocks noChangeArrowheads="1"/>
            </p:cNvSpPr>
            <p:nvPr/>
          </p:nvSpPr>
          <p:spPr bwMode="auto">
            <a:xfrm>
              <a:off x="9129713" y="314007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7" name="Oval 147">
              <a:extLst>
                <a:ext uri="{FF2B5EF4-FFF2-40B4-BE49-F238E27FC236}">
                  <a16:creationId xmlns:a16="http://schemas.microsoft.com/office/drawing/2014/main" xmlns="" id="{40ED2ABB-3439-412A-AFC1-7DD7EF95F686}"/>
                </a:ext>
              </a:extLst>
            </p:cNvPr>
            <p:cNvSpPr>
              <a:spLocks noChangeArrowheads="1"/>
            </p:cNvSpPr>
            <p:nvPr/>
          </p:nvSpPr>
          <p:spPr bwMode="auto">
            <a:xfrm>
              <a:off x="8851900" y="314007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8" name="Oval 148">
              <a:extLst>
                <a:ext uri="{FF2B5EF4-FFF2-40B4-BE49-F238E27FC236}">
                  <a16:creationId xmlns:a16="http://schemas.microsoft.com/office/drawing/2014/main" xmlns="" id="{0B1DBFDA-7ED1-47D4-9F4E-D3A1AB334110}"/>
                </a:ext>
              </a:extLst>
            </p:cNvPr>
            <p:cNvSpPr>
              <a:spLocks noChangeArrowheads="1"/>
            </p:cNvSpPr>
            <p:nvPr/>
          </p:nvSpPr>
          <p:spPr bwMode="auto">
            <a:xfrm>
              <a:off x="10799763" y="31400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69" name="Oval 149">
              <a:extLst>
                <a:ext uri="{FF2B5EF4-FFF2-40B4-BE49-F238E27FC236}">
                  <a16:creationId xmlns:a16="http://schemas.microsoft.com/office/drawing/2014/main" xmlns="" id="{1F5025FA-AA44-4765-A4E0-1AD848295CE4}"/>
                </a:ext>
              </a:extLst>
            </p:cNvPr>
            <p:cNvSpPr>
              <a:spLocks noChangeArrowheads="1"/>
            </p:cNvSpPr>
            <p:nvPr/>
          </p:nvSpPr>
          <p:spPr bwMode="auto">
            <a:xfrm>
              <a:off x="11115675" y="314007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0" name="Oval 150">
              <a:extLst>
                <a:ext uri="{FF2B5EF4-FFF2-40B4-BE49-F238E27FC236}">
                  <a16:creationId xmlns:a16="http://schemas.microsoft.com/office/drawing/2014/main" xmlns="" id="{C0B06A68-A687-4C6B-BE6A-31D181EB79B6}"/>
                </a:ext>
              </a:extLst>
            </p:cNvPr>
            <p:cNvSpPr>
              <a:spLocks noChangeArrowheads="1"/>
            </p:cNvSpPr>
            <p:nvPr/>
          </p:nvSpPr>
          <p:spPr bwMode="auto">
            <a:xfrm>
              <a:off x="11393488" y="314007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1" name="Oval 151">
              <a:extLst>
                <a:ext uri="{FF2B5EF4-FFF2-40B4-BE49-F238E27FC236}">
                  <a16:creationId xmlns:a16="http://schemas.microsoft.com/office/drawing/2014/main" xmlns="" id="{1511622E-474E-4600-A06B-162AFE6467EB}"/>
                </a:ext>
              </a:extLst>
            </p:cNvPr>
            <p:cNvSpPr>
              <a:spLocks noChangeArrowheads="1"/>
            </p:cNvSpPr>
            <p:nvPr/>
          </p:nvSpPr>
          <p:spPr bwMode="auto">
            <a:xfrm>
              <a:off x="12265025" y="2789239"/>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2" name="Oval 152">
              <a:extLst>
                <a:ext uri="{FF2B5EF4-FFF2-40B4-BE49-F238E27FC236}">
                  <a16:creationId xmlns:a16="http://schemas.microsoft.com/office/drawing/2014/main" xmlns="" id="{9CE5D9E3-9470-4815-A8A4-6A3435D1AC88}"/>
                </a:ext>
              </a:extLst>
            </p:cNvPr>
            <p:cNvSpPr>
              <a:spLocks noChangeArrowheads="1"/>
            </p:cNvSpPr>
            <p:nvPr/>
          </p:nvSpPr>
          <p:spPr bwMode="auto">
            <a:xfrm>
              <a:off x="12228513" y="3157539"/>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3" name="Oval 153">
              <a:extLst>
                <a:ext uri="{FF2B5EF4-FFF2-40B4-BE49-F238E27FC236}">
                  <a16:creationId xmlns:a16="http://schemas.microsoft.com/office/drawing/2014/main" xmlns="" id="{DCE29935-5AD4-41ED-9D75-4E4AAB5BA40F}"/>
                </a:ext>
              </a:extLst>
            </p:cNvPr>
            <p:cNvSpPr>
              <a:spLocks noChangeArrowheads="1"/>
            </p:cNvSpPr>
            <p:nvPr/>
          </p:nvSpPr>
          <p:spPr bwMode="auto">
            <a:xfrm>
              <a:off x="11634788" y="3751264"/>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4" name="Oval 154">
              <a:extLst>
                <a:ext uri="{FF2B5EF4-FFF2-40B4-BE49-F238E27FC236}">
                  <a16:creationId xmlns:a16="http://schemas.microsoft.com/office/drawing/2014/main" xmlns="" id="{6A65C0E9-B8DA-4745-A4AE-86466A581942}"/>
                </a:ext>
              </a:extLst>
            </p:cNvPr>
            <p:cNvSpPr>
              <a:spLocks noChangeArrowheads="1"/>
            </p:cNvSpPr>
            <p:nvPr/>
          </p:nvSpPr>
          <p:spPr bwMode="auto">
            <a:xfrm>
              <a:off x="11393488" y="403066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5" name="Oval 155">
              <a:extLst>
                <a:ext uri="{FF2B5EF4-FFF2-40B4-BE49-F238E27FC236}">
                  <a16:creationId xmlns:a16="http://schemas.microsoft.com/office/drawing/2014/main" xmlns="" id="{34A0D6DF-00DE-4D8F-91CD-1426A66E4741}"/>
                </a:ext>
              </a:extLst>
            </p:cNvPr>
            <p:cNvSpPr>
              <a:spLocks noChangeArrowheads="1"/>
            </p:cNvSpPr>
            <p:nvPr/>
          </p:nvSpPr>
          <p:spPr bwMode="auto">
            <a:xfrm>
              <a:off x="10521950"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6" name="Oval 156">
              <a:extLst>
                <a:ext uri="{FF2B5EF4-FFF2-40B4-BE49-F238E27FC236}">
                  <a16:creationId xmlns:a16="http://schemas.microsoft.com/office/drawing/2014/main" xmlns="" id="{EFB3892C-5D10-498C-8C1C-BB50CB051AB4}"/>
                </a:ext>
              </a:extLst>
            </p:cNvPr>
            <p:cNvSpPr>
              <a:spLocks noChangeArrowheads="1"/>
            </p:cNvSpPr>
            <p:nvPr/>
          </p:nvSpPr>
          <p:spPr bwMode="auto">
            <a:xfrm>
              <a:off x="10244138" y="31400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7" name="Oval 157">
              <a:extLst>
                <a:ext uri="{FF2B5EF4-FFF2-40B4-BE49-F238E27FC236}">
                  <a16:creationId xmlns:a16="http://schemas.microsoft.com/office/drawing/2014/main" xmlns="" id="{5BA57080-BBBD-4A1F-AF6D-76776E7BD36F}"/>
                </a:ext>
              </a:extLst>
            </p:cNvPr>
            <p:cNvSpPr>
              <a:spLocks noChangeArrowheads="1"/>
            </p:cNvSpPr>
            <p:nvPr/>
          </p:nvSpPr>
          <p:spPr bwMode="auto">
            <a:xfrm>
              <a:off x="6829425" y="34544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8" name="Oval 158">
              <a:extLst>
                <a:ext uri="{FF2B5EF4-FFF2-40B4-BE49-F238E27FC236}">
                  <a16:creationId xmlns:a16="http://schemas.microsoft.com/office/drawing/2014/main" xmlns="" id="{1D13FAA7-7BDD-4D7E-B60C-AA60DA8EA1B9}"/>
                </a:ext>
              </a:extLst>
            </p:cNvPr>
            <p:cNvSpPr>
              <a:spLocks noChangeArrowheads="1"/>
            </p:cNvSpPr>
            <p:nvPr/>
          </p:nvSpPr>
          <p:spPr bwMode="auto">
            <a:xfrm>
              <a:off x="6551613"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79" name="Oval 159">
              <a:extLst>
                <a:ext uri="{FF2B5EF4-FFF2-40B4-BE49-F238E27FC236}">
                  <a16:creationId xmlns:a16="http://schemas.microsoft.com/office/drawing/2014/main" xmlns="" id="{50F67DD5-6B0D-4761-A4A7-010B4F0B0547}"/>
                </a:ext>
              </a:extLst>
            </p:cNvPr>
            <p:cNvSpPr>
              <a:spLocks noChangeArrowheads="1"/>
            </p:cNvSpPr>
            <p:nvPr/>
          </p:nvSpPr>
          <p:spPr bwMode="auto">
            <a:xfrm>
              <a:off x="6273800"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0" name="Oval 160">
              <a:extLst>
                <a:ext uri="{FF2B5EF4-FFF2-40B4-BE49-F238E27FC236}">
                  <a16:creationId xmlns:a16="http://schemas.microsoft.com/office/drawing/2014/main" xmlns="" id="{CCE8B079-161B-4B8A-A89C-E42C219739FE}"/>
                </a:ext>
              </a:extLst>
            </p:cNvPr>
            <p:cNvSpPr>
              <a:spLocks noChangeArrowheads="1"/>
            </p:cNvSpPr>
            <p:nvPr/>
          </p:nvSpPr>
          <p:spPr bwMode="auto">
            <a:xfrm>
              <a:off x="5994400" y="34544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1" name="Oval 161">
              <a:extLst>
                <a:ext uri="{FF2B5EF4-FFF2-40B4-BE49-F238E27FC236}">
                  <a16:creationId xmlns:a16="http://schemas.microsoft.com/office/drawing/2014/main" xmlns="" id="{1EC8E15D-F9C4-4102-A16A-7272660A45A4}"/>
                </a:ext>
              </a:extLst>
            </p:cNvPr>
            <p:cNvSpPr>
              <a:spLocks noChangeArrowheads="1"/>
            </p:cNvSpPr>
            <p:nvPr/>
          </p:nvSpPr>
          <p:spPr bwMode="auto">
            <a:xfrm>
              <a:off x="7664450" y="34544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2" name="Oval 162">
              <a:extLst>
                <a:ext uri="{FF2B5EF4-FFF2-40B4-BE49-F238E27FC236}">
                  <a16:creationId xmlns:a16="http://schemas.microsoft.com/office/drawing/2014/main" xmlns="" id="{66A6D647-105F-4161-A701-302A73FCDC40}"/>
                </a:ext>
              </a:extLst>
            </p:cNvPr>
            <p:cNvSpPr>
              <a:spLocks noChangeArrowheads="1"/>
            </p:cNvSpPr>
            <p:nvPr/>
          </p:nvSpPr>
          <p:spPr bwMode="auto">
            <a:xfrm>
              <a:off x="7980363"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3" name="Oval 163">
              <a:extLst>
                <a:ext uri="{FF2B5EF4-FFF2-40B4-BE49-F238E27FC236}">
                  <a16:creationId xmlns:a16="http://schemas.microsoft.com/office/drawing/2014/main" xmlns="" id="{BFB2F24F-93A5-455E-A9EB-FE113A26012D}"/>
                </a:ext>
              </a:extLst>
            </p:cNvPr>
            <p:cNvSpPr>
              <a:spLocks noChangeArrowheads="1"/>
            </p:cNvSpPr>
            <p:nvPr/>
          </p:nvSpPr>
          <p:spPr bwMode="auto">
            <a:xfrm>
              <a:off x="8258175"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4" name="Oval 164">
              <a:extLst>
                <a:ext uri="{FF2B5EF4-FFF2-40B4-BE49-F238E27FC236}">
                  <a16:creationId xmlns:a16="http://schemas.microsoft.com/office/drawing/2014/main" xmlns="" id="{F8484510-3348-46D5-BE15-8506ABB5FA70}"/>
                </a:ext>
              </a:extLst>
            </p:cNvPr>
            <p:cNvSpPr>
              <a:spLocks noChangeArrowheads="1"/>
            </p:cNvSpPr>
            <p:nvPr/>
          </p:nvSpPr>
          <p:spPr bwMode="auto">
            <a:xfrm>
              <a:off x="8535988" y="34544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5" name="Oval 165">
              <a:extLst>
                <a:ext uri="{FF2B5EF4-FFF2-40B4-BE49-F238E27FC236}">
                  <a16:creationId xmlns:a16="http://schemas.microsoft.com/office/drawing/2014/main" xmlns="" id="{E0F90EAC-2A9D-45C2-ACF0-DF5B79FEE6A2}"/>
                </a:ext>
              </a:extLst>
            </p:cNvPr>
            <p:cNvSpPr>
              <a:spLocks noChangeArrowheads="1"/>
            </p:cNvSpPr>
            <p:nvPr/>
          </p:nvSpPr>
          <p:spPr bwMode="auto">
            <a:xfrm>
              <a:off x="7386638" y="34544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6" name="Oval 166">
              <a:extLst>
                <a:ext uri="{FF2B5EF4-FFF2-40B4-BE49-F238E27FC236}">
                  <a16:creationId xmlns:a16="http://schemas.microsoft.com/office/drawing/2014/main" xmlns="" id="{5F908ED5-51BD-45F4-A067-D4FD2A6305F1}"/>
                </a:ext>
              </a:extLst>
            </p:cNvPr>
            <p:cNvSpPr>
              <a:spLocks noChangeArrowheads="1"/>
            </p:cNvSpPr>
            <p:nvPr/>
          </p:nvSpPr>
          <p:spPr bwMode="auto">
            <a:xfrm>
              <a:off x="7108825"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7" name="Oval 167">
              <a:extLst>
                <a:ext uri="{FF2B5EF4-FFF2-40B4-BE49-F238E27FC236}">
                  <a16:creationId xmlns:a16="http://schemas.microsoft.com/office/drawing/2014/main" xmlns="" id="{AE4029BC-FCA5-4A79-B84D-383B12F9AF4D}"/>
                </a:ext>
              </a:extLst>
            </p:cNvPr>
            <p:cNvSpPr>
              <a:spLocks noChangeArrowheads="1"/>
            </p:cNvSpPr>
            <p:nvPr/>
          </p:nvSpPr>
          <p:spPr bwMode="auto">
            <a:xfrm>
              <a:off x="9964738" y="34544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8" name="Oval 168">
              <a:extLst>
                <a:ext uri="{FF2B5EF4-FFF2-40B4-BE49-F238E27FC236}">
                  <a16:creationId xmlns:a16="http://schemas.microsoft.com/office/drawing/2014/main" xmlns="" id="{6A511F17-3C4D-465A-964C-E16C325612CD}"/>
                </a:ext>
              </a:extLst>
            </p:cNvPr>
            <p:cNvSpPr>
              <a:spLocks noChangeArrowheads="1"/>
            </p:cNvSpPr>
            <p:nvPr/>
          </p:nvSpPr>
          <p:spPr bwMode="auto">
            <a:xfrm>
              <a:off x="9686925"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89" name="Oval 169">
              <a:extLst>
                <a:ext uri="{FF2B5EF4-FFF2-40B4-BE49-F238E27FC236}">
                  <a16:creationId xmlns:a16="http://schemas.microsoft.com/office/drawing/2014/main" xmlns="" id="{D5A48664-F687-424A-8845-53700FDCB71E}"/>
                </a:ext>
              </a:extLst>
            </p:cNvPr>
            <p:cNvSpPr>
              <a:spLocks noChangeArrowheads="1"/>
            </p:cNvSpPr>
            <p:nvPr/>
          </p:nvSpPr>
          <p:spPr bwMode="auto">
            <a:xfrm>
              <a:off x="9407525" y="345440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0" name="Oval 170">
              <a:extLst>
                <a:ext uri="{FF2B5EF4-FFF2-40B4-BE49-F238E27FC236}">
                  <a16:creationId xmlns:a16="http://schemas.microsoft.com/office/drawing/2014/main" xmlns="" id="{E39CA677-6535-40EE-B470-CDB7B744E05A}"/>
                </a:ext>
              </a:extLst>
            </p:cNvPr>
            <p:cNvSpPr>
              <a:spLocks noChangeArrowheads="1"/>
            </p:cNvSpPr>
            <p:nvPr/>
          </p:nvSpPr>
          <p:spPr bwMode="auto">
            <a:xfrm>
              <a:off x="9129713" y="345440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1" name="Oval 171">
              <a:extLst>
                <a:ext uri="{FF2B5EF4-FFF2-40B4-BE49-F238E27FC236}">
                  <a16:creationId xmlns:a16="http://schemas.microsoft.com/office/drawing/2014/main" xmlns="" id="{EAA6DEFC-68A6-4421-B1C9-42BD78213CE7}"/>
                </a:ext>
              </a:extLst>
            </p:cNvPr>
            <p:cNvSpPr>
              <a:spLocks noChangeArrowheads="1"/>
            </p:cNvSpPr>
            <p:nvPr/>
          </p:nvSpPr>
          <p:spPr bwMode="auto">
            <a:xfrm>
              <a:off x="8851900" y="345440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2" name="Oval 172">
              <a:extLst>
                <a:ext uri="{FF2B5EF4-FFF2-40B4-BE49-F238E27FC236}">
                  <a16:creationId xmlns:a16="http://schemas.microsoft.com/office/drawing/2014/main" xmlns="" id="{1F033582-0003-4A9A-B2F9-096DBCCD63FC}"/>
                </a:ext>
              </a:extLst>
            </p:cNvPr>
            <p:cNvSpPr>
              <a:spLocks noChangeArrowheads="1"/>
            </p:cNvSpPr>
            <p:nvPr/>
          </p:nvSpPr>
          <p:spPr bwMode="auto">
            <a:xfrm>
              <a:off x="10799763" y="34544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3" name="Oval 173">
              <a:extLst>
                <a:ext uri="{FF2B5EF4-FFF2-40B4-BE49-F238E27FC236}">
                  <a16:creationId xmlns:a16="http://schemas.microsoft.com/office/drawing/2014/main" xmlns="" id="{A01433AC-8747-467D-94FC-831AC52373BC}"/>
                </a:ext>
              </a:extLst>
            </p:cNvPr>
            <p:cNvSpPr>
              <a:spLocks noChangeArrowheads="1"/>
            </p:cNvSpPr>
            <p:nvPr/>
          </p:nvSpPr>
          <p:spPr bwMode="auto">
            <a:xfrm>
              <a:off x="11115675" y="345440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4" name="Oval 174">
              <a:extLst>
                <a:ext uri="{FF2B5EF4-FFF2-40B4-BE49-F238E27FC236}">
                  <a16:creationId xmlns:a16="http://schemas.microsoft.com/office/drawing/2014/main" xmlns="" id="{E92274CF-A5E6-430A-9C78-8A77BD6B8FEE}"/>
                </a:ext>
              </a:extLst>
            </p:cNvPr>
            <p:cNvSpPr>
              <a:spLocks noChangeArrowheads="1"/>
            </p:cNvSpPr>
            <p:nvPr/>
          </p:nvSpPr>
          <p:spPr bwMode="auto">
            <a:xfrm>
              <a:off x="11393488" y="345440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5" name="Oval 175">
              <a:extLst>
                <a:ext uri="{FF2B5EF4-FFF2-40B4-BE49-F238E27FC236}">
                  <a16:creationId xmlns:a16="http://schemas.microsoft.com/office/drawing/2014/main" xmlns="" id="{03BBBFD4-D8FA-4047-81B1-B3F918D0FE80}"/>
                </a:ext>
              </a:extLst>
            </p:cNvPr>
            <p:cNvSpPr>
              <a:spLocks noChangeArrowheads="1"/>
            </p:cNvSpPr>
            <p:nvPr/>
          </p:nvSpPr>
          <p:spPr bwMode="auto">
            <a:xfrm>
              <a:off x="10521950"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6" name="Oval 176">
              <a:extLst>
                <a:ext uri="{FF2B5EF4-FFF2-40B4-BE49-F238E27FC236}">
                  <a16:creationId xmlns:a16="http://schemas.microsoft.com/office/drawing/2014/main" xmlns="" id="{F78E0D36-4922-4568-8456-3F4CA79D7C05}"/>
                </a:ext>
              </a:extLst>
            </p:cNvPr>
            <p:cNvSpPr>
              <a:spLocks noChangeArrowheads="1"/>
            </p:cNvSpPr>
            <p:nvPr/>
          </p:nvSpPr>
          <p:spPr bwMode="auto">
            <a:xfrm>
              <a:off x="10244138" y="34544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7" name="Oval 177">
              <a:extLst>
                <a:ext uri="{FF2B5EF4-FFF2-40B4-BE49-F238E27FC236}">
                  <a16:creationId xmlns:a16="http://schemas.microsoft.com/office/drawing/2014/main" xmlns="" id="{CF619AD1-1214-4C33-AD63-C83D2CA27C9E}"/>
                </a:ext>
              </a:extLst>
            </p:cNvPr>
            <p:cNvSpPr>
              <a:spLocks noChangeArrowheads="1"/>
            </p:cNvSpPr>
            <p:nvPr/>
          </p:nvSpPr>
          <p:spPr bwMode="auto">
            <a:xfrm>
              <a:off x="5994400" y="4291014"/>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8" name="Oval 178">
              <a:extLst>
                <a:ext uri="{FF2B5EF4-FFF2-40B4-BE49-F238E27FC236}">
                  <a16:creationId xmlns:a16="http://schemas.microsoft.com/office/drawing/2014/main" xmlns="" id="{89DC98E6-A65C-4B34-93C2-0CB30D24A629}"/>
                </a:ext>
              </a:extLst>
            </p:cNvPr>
            <p:cNvSpPr>
              <a:spLocks noChangeArrowheads="1"/>
            </p:cNvSpPr>
            <p:nvPr/>
          </p:nvSpPr>
          <p:spPr bwMode="auto">
            <a:xfrm>
              <a:off x="5716588" y="429101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699" name="Oval 179">
              <a:extLst>
                <a:ext uri="{FF2B5EF4-FFF2-40B4-BE49-F238E27FC236}">
                  <a16:creationId xmlns:a16="http://schemas.microsoft.com/office/drawing/2014/main" xmlns="" id="{AC4A5D5F-305B-40FA-9417-194FF62AE532}"/>
                </a:ext>
              </a:extLst>
            </p:cNvPr>
            <p:cNvSpPr>
              <a:spLocks noChangeArrowheads="1"/>
            </p:cNvSpPr>
            <p:nvPr/>
          </p:nvSpPr>
          <p:spPr bwMode="auto">
            <a:xfrm>
              <a:off x="6829425" y="4291014"/>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0" name="Oval 180">
              <a:extLst>
                <a:ext uri="{FF2B5EF4-FFF2-40B4-BE49-F238E27FC236}">
                  <a16:creationId xmlns:a16="http://schemas.microsoft.com/office/drawing/2014/main" xmlns="" id="{CD79C154-8E27-4474-A95C-B9206BE8CD82}"/>
                </a:ext>
              </a:extLst>
            </p:cNvPr>
            <p:cNvSpPr>
              <a:spLocks noChangeArrowheads="1"/>
            </p:cNvSpPr>
            <p:nvPr/>
          </p:nvSpPr>
          <p:spPr bwMode="auto">
            <a:xfrm>
              <a:off x="7145338" y="429101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1" name="Oval 181">
              <a:extLst>
                <a:ext uri="{FF2B5EF4-FFF2-40B4-BE49-F238E27FC236}">
                  <a16:creationId xmlns:a16="http://schemas.microsoft.com/office/drawing/2014/main" xmlns="" id="{0C6C5CC4-E089-4714-8E2D-8926D4B186DC}"/>
                </a:ext>
              </a:extLst>
            </p:cNvPr>
            <p:cNvSpPr>
              <a:spLocks noChangeArrowheads="1"/>
            </p:cNvSpPr>
            <p:nvPr/>
          </p:nvSpPr>
          <p:spPr bwMode="auto">
            <a:xfrm>
              <a:off x="7423150" y="429101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2" name="Oval 182">
              <a:extLst>
                <a:ext uri="{FF2B5EF4-FFF2-40B4-BE49-F238E27FC236}">
                  <a16:creationId xmlns:a16="http://schemas.microsoft.com/office/drawing/2014/main" xmlns="" id="{9FBF4150-C8FE-4330-8598-B19E9774724D}"/>
                </a:ext>
              </a:extLst>
            </p:cNvPr>
            <p:cNvSpPr>
              <a:spLocks noChangeArrowheads="1"/>
            </p:cNvSpPr>
            <p:nvPr/>
          </p:nvSpPr>
          <p:spPr bwMode="auto">
            <a:xfrm>
              <a:off x="7700963" y="4291014"/>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3" name="Oval 183">
              <a:extLst>
                <a:ext uri="{FF2B5EF4-FFF2-40B4-BE49-F238E27FC236}">
                  <a16:creationId xmlns:a16="http://schemas.microsoft.com/office/drawing/2014/main" xmlns="" id="{4628BA0E-67C5-452A-A77D-F141B011F46F}"/>
                </a:ext>
              </a:extLst>
            </p:cNvPr>
            <p:cNvSpPr>
              <a:spLocks noChangeArrowheads="1"/>
            </p:cNvSpPr>
            <p:nvPr/>
          </p:nvSpPr>
          <p:spPr bwMode="auto">
            <a:xfrm>
              <a:off x="6551613" y="429101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4" name="Oval 184">
              <a:extLst>
                <a:ext uri="{FF2B5EF4-FFF2-40B4-BE49-F238E27FC236}">
                  <a16:creationId xmlns:a16="http://schemas.microsoft.com/office/drawing/2014/main" xmlns="" id="{FBCAC8B8-D688-4CA0-85EE-1C8942EB61EA}"/>
                </a:ext>
              </a:extLst>
            </p:cNvPr>
            <p:cNvSpPr>
              <a:spLocks noChangeArrowheads="1"/>
            </p:cNvSpPr>
            <p:nvPr/>
          </p:nvSpPr>
          <p:spPr bwMode="auto">
            <a:xfrm>
              <a:off x="6273800" y="429101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5" name="Oval 185">
              <a:extLst>
                <a:ext uri="{FF2B5EF4-FFF2-40B4-BE49-F238E27FC236}">
                  <a16:creationId xmlns:a16="http://schemas.microsoft.com/office/drawing/2014/main" xmlns="" id="{0F6667FD-EA2A-4A00-9C86-3BD1109DA9BA}"/>
                </a:ext>
              </a:extLst>
            </p:cNvPr>
            <p:cNvSpPr>
              <a:spLocks noChangeArrowheads="1"/>
            </p:cNvSpPr>
            <p:nvPr/>
          </p:nvSpPr>
          <p:spPr bwMode="auto">
            <a:xfrm>
              <a:off x="9129713" y="429101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6" name="Oval 186">
              <a:extLst>
                <a:ext uri="{FF2B5EF4-FFF2-40B4-BE49-F238E27FC236}">
                  <a16:creationId xmlns:a16="http://schemas.microsoft.com/office/drawing/2014/main" xmlns="" id="{CABAAF8A-0EC5-419B-AC26-B27FE5BA04D6}"/>
                </a:ext>
              </a:extLst>
            </p:cNvPr>
            <p:cNvSpPr>
              <a:spLocks noChangeArrowheads="1"/>
            </p:cNvSpPr>
            <p:nvPr/>
          </p:nvSpPr>
          <p:spPr bwMode="auto">
            <a:xfrm>
              <a:off x="8851900" y="429101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7" name="Oval 187">
              <a:extLst>
                <a:ext uri="{FF2B5EF4-FFF2-40B4-BE49-F238E27FC236}">
                  <a16:creationId xmlns:a16="http://schemas.microsoft.com/office/drawing/2014/main" xmlns="" id="{B1E7F647-B7E8-4AC5-9375-BD1FDE507EB5}"/>
                </a:ext>
              </a:extLst>
            </p:cNvPr>
            <p:cNvSpPr>
              <a:spLocks noChangeArrowheads="1"/>
            </p:cNvSpPr>
            <p:nvPr/>
          </p:nvSpPr>
          <p:spPr bwMode="auto">
            <a:xfrm>
              <a:off x="8572500" y="429101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8" name="Oval 188">
              <a:extLst>
                <a:ext uri="{FF2B5EF4-FFF2-40B4-BE49-F238E27FC236}">
                  <a16:creationId xmlns:a16="http://schemas.microsoft.com/office/drawing/2014/main" xmlns="" id="{6F7B5F42-F7F8-4ACD-8FB9-FBD03F093E2F}"/>
                </a:ext>
              </a:extLst>
            </p:cNvPr>
            <p:cNvSpPr>
              <a:spLocks noChangeArrowheads="1"/>
            </p:cNvSpPr>
            <p:nvPr/>
          </p:nvSpPr>
          <p:spPr bwMode="auto">
            <a:xfrm>
              <a:off x="8294688" y="429101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09" name="Oval 189">
              <a:extLst>
                <a:ext uri="{FF2B5EF4-FFF2-40B4-BE49-F238E27FC236}">
                  <a16:creationId xmlns:a16="http://schemas.microsoft.com/office/drawing/2014/main" xmlns="" id="{8DE58258-4EDB-431E-92F5-79552FCB9CCE}"/>
                </a:ext>
              </a:extLst>
            </p:cNvPr>
            <p:cNvSpPr>
              <a:spLocks noChangeArrowheads="1"/>
            </p:cNvSpPr>
            <p:nvPr/>
          </p:nvSpPr>
          <p:spPr bwMode="auto">
            <a:xfrm>
              <a:off x="8016875" y="429101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0" name="Oval 190">
              <a:extLst>
                <a:ext uri="{FF2B5EF4-FFF2-40B4-BE49-F238E27FC236}">
                  <a16:creationId xmlns:a16="http://schemas.microsoft.com/office/drawing/2014/main" xmlns="" id="{2F501CE7-2CB6-463F-99A9-7FA0FA6FBF78}"/>
                </a:ext>
              </a:extLst>
            </p:cNvPr>
            <p:cNvSpPr>
              <a:spLocks noChangeArrowheads="1"/>
            </p:cNvSpPr>
            <p:nvPr/>
          </p:nvSpPr>
          <p:spPr bwMode="auto">
            <a:xfrm>
              <a:off x="9964738" y="4291014"/>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1" name="Oval 191">
              <a:extLst>
                <a:ext uri="{FF2B5EF4-FFF2-40B4-BE49-F238E27FC236}">
                  <a16:creationId xmlns:a16="http://schemas.microsoft.com/office/drawing/2014/main" xmlns="" id="{589830BE-A5F0-4B80-B94A-B4033CAB267C}"/>
                </a:ext>
              </a:extLst>
            </p:cNvPr>
            <p:cNvSpPr>
              <a:spLocks noChangeArrowheads="1"/>
            </p:cNvSpPr>
            <p:nvPr/>
          </p:nvSpPr>
          <p:spPr bwMode="auto">
            <a:xfrm>
              <a:off x="10279063" y="429101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2" name="Oval 192">
              <a:extLst>
                <a:ext uri="{FF2B5EF4-FFF2-40B4-BE49-F238E27FC236}">
                  <a16:creationId xmlns:a16="http://schemas.microsoft.com/office/drawing/2014/main" xmlns="" id="{F12B8409-E1AA-4A2B-95EE-88490B041F77}"/>
                </a:ext>
              </a:extLst>
            </p:cNvPr>
            <p:cNvSpPr>
              <a:spLocks noChangeArrowheads="1"/>
            </p:cNvSpPr>
            <p:nvPr/>
          </p:nvSpPr>
          <p:spPr bwMode="auto">
            <a:xfrm>
              <a:off x="10558463" y="4291014"/>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3" name="Oval 193">
              <a:extLst>
                <a:ext uri="{FF2B5EF4-FFF2-40B4-BE49-F238E27FC236}">
                  <a16:creationId xmlns:a16="http://schemas.microsoft.com/office/drawing/2014/main" xmlns="" id="{832A1FD6-3D9A-4538-B932-DC948B7B9574}"/>
                </a:ext>
              </a:extLst>
            </p:cNvPr>
            <p:cNvSpPr>
              <a:spLocks noChangeArrowheads="1"/>
            </p:cNvSpPr>
            <p:nvPr/>
          </p:nvSpPr>
          <p:spPr bwMode="auto">
            <a:xfrm>
              <a:off x="9686925" y="4291014"/>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4" name="Oval 194">
              <a:extLst>
                <a:ext uri="{FF2B5EF4-FFF2-40B4-BE49-F238E27FC236}">
                  <a16:creationId xmlns:a16="http://schemas.microsoft.com/office/drawing/2014/main" xmlns="" id="{9A1E7DDB-F50E-4A7D-B302-D8A9DF85B2D3}"/>
                </a:ext>
              </a:extLst>
            </p:cNvPr>
            <p:cNvSpPr>
              <a:spLocks noChangeArrowheads="1"/>
            </p:cNvSpPr>
            <p:nvPr/>
          </p:nvSpPr>
          <p:spPr bwMode="auto">
            <a:xfrm>
              <a:off x="9407525" y="4291014"/>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5" name="Oval 195">
              <a:extLst>
                <a:ext uri="{FF2B5EF4-FFF2-40B4-BE49-F238E27FC236}">
                  <a16:creationId xmlns:a16="http://schemas.microsoft.com/office/drawing/2014/main" xmlns="" id="{7B31085A-5425-4A1A-AB08-B94DF67E154F}"/>
                </a:ext>
              </a:extLst>
            </p:cNvPr>
            <p:cNvSpPr>
              <a:spLocks noChangeArrowheads="1"/>
            </p:cNvSpPr>
            <p:nvPr/>
          </p:nvSpPr>
          <p:spPr bwMode="auto">
            <a:xfrm>
              <a:off x="5994400" y="4570414"/>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6" name="Oval 196">
              <a:extLst>
                <a:ext uri="{FF2B5EF4-FFF2-40B4-BE49-F238E27FC236}">
                  <a16:creationId xmlns:a16="http://schemas.microsoft.com/office/drawing/2014/main" xmlns="" id="{0A0F6B1C-0A3C-4F18-A8E2-2952FCF29D2E}"/>
                </a:ext>
              </a:extLst>
            </p:cNvPr>
            <p:cNvSpPr>
              <a:spLocks noChangeArrowheads="1"/>
            </p:cNvSpPr>
            <p:nvPr/>
          </p:nvSpPr>
          <p:spPr bwMode="auto">
            <a:xfrm>
              <a:off x="5716588" y="4570414"/>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7" name="Oval 197">
              <a:extLst>
                <a:ext uri="{FF2B5EF4-FFF2-40B4-BE49-F238E27FC236}">
                  <a16:creationId xmlns:a16="http://schemas.microsoft.com/office/drawing/2014/main" xmlns="" id="{A9E85203-E672-4569-9D30-B88317809B0E}"/>
                </a:ext>
              </a:extLst>
            </p:cNvPr>
            <p:cNvSpPr>
              <a:spLocks noChangeArrowheads="1"/>
            </p:cNvSpPr>
            <p:nvPr/>
          </p:nvSpPr>
          <p:spPr bwMode="auto">
            <a:xfrm>
              <a:off x="6829425" y="4570414"/>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8" name="Oval 198">
              <a:extLst>
                <a:ext uri="{FF2B5EF4-FFF2-40B4-BE49-F238E27FC236}">
                  <a16:creationId xmlns:a16="http://schemas.microsoft.com/office/drawing/2014/main" xmlns="" id="{350D7A8E-1D8F-4641-B05A-33D8674F5BFE}"/>
                </a:ext>
              </a:extLst>
            </p:cNvPr>
            <p:cNvSpPr>
              <a:spLocks noChangeArrowheads="1"/>
            </p:cNvSpPr>
            <p:nvPr/>
          </p:nvSpPr>
          <p:spPr bwMode="auto">
            <a:xfrm>
              <a:off x="7145338" y="4570414"/>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19" name="Oval 199">
              <a:extLst>
                <a:ext uri="{FF2B5EF4-FFF2-40B4-BE49-F238E27FC236}">
                  <a16:creationId xmlns:a16="http://schemas.microsoft.com/office/drawing/2014/main" xmlns="" id="{24BFDB58-4759-4E7B-8395-688FED409FDE}"/>
                </a:ext>
              </a:extLst>
            </p:cNvPr>
            <p:cNvSpPr>
              <a:spLocks noChangeArrowheads="1"/>
            </p:cNvSpPr>
            <p:nvPr/>
          </p:nvSpPr>
          <p:spPr bwMode="auto">
            <a:xfrm>
              <a:off x="7423150" y="4570414"/>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0" name="Oval 200">
              <a:extLst>
                <a:ext uri="{FF2B5EF4-FFF2-40B4-BE49-F238E27FC236}">
                  <a16:creationId xmlns:a16="http://schemas.microsoft.com/office/drawing/2014/main" xmlns="" id="{53BBB948-EFAC-4D6F-B1E8-B6E60758ADD2}"/>
                </a:ext>
              </a:extLst>
            </p:cNvPr>
            <p:cNvSpPr>
              <a:spLocks noChangeArrowheads="1"/>
            </p:cNvSpPr>
            <p:nvPr/>
          </p:nvSpPr>
          <p:spPr bwMode="auto">
            <a:xfrm>
              <a:off x="7700963" y="4570414"/>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1" name="Oval 201">
              <a:extLst>
                <a:ext uri="{FF2B5EF4-FFF2-40B4-BE49-F238E27FC236}">
                  <a16:creationId xmlns:a16="http://schemas.microsoft.com/office/drawing/2014/main" xmlns="" id="{51D72098-C03D-4B8A-9AC8-345BD7499F97}"/>
                </a:ext>
              </a:extLst>
            </p:cNvPr>
            <p:cNvSpPr>
              <a:spLocks noChangeArrowheads="1"/>
            </p:cNvSpPr>
            <p:nvPr/>
          </p:nvSpPr>
          <p:spPr bwMode="auto">
            <a:xfrm>
              <a:off x="6551613" y="4570414"/>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2" name="Oval 202">
              <a:extLst>
                <a:ext uri="{FF2B5EF4-FFF2-40B4-BE49-F238E27FC236}">
                  <a16:creationId xmlns:a16="http://schemas.microsoft.com/office/drawing/2014/main" xmlns="" id="{7B69A810-A82E-4055-B485-F3AAAE676A52}"/>
                </a:ext>
              </a:extLst>
            </p:cNvPr>
            <p:cNvSpPr>
              <a:spLocks noChangeArrowheads="1"/>
            </p:cNvSpPr>
            <p:nvPr/>
          </p:nvSpPr>
          <p:spPr bwMode="auto">
            <a:xfrm>
              <a:off x="6273800" y="4570414"/>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3" name="Oval 203">
              <a:extLst>
                <a:ext uri="{FF2B5EF4-FFF2-40B4-BE49-F238E27FC236}">
                  <a16:creationId xmlns:a16="http://schemas.microsoft.com/office/drawing/2014/main" xmlns="" id="{B15FF9AC-2C9C-4500-8D31-04881DDCA91D}"/>
                </a:ext>
              </a:extLst>
            </p:cNvPr>
            <p:cNvSpPr>
              <a:spLocks noChangeArrowheads="1"/>
            </p:cNvSpPr>
            <p:nvPr/>
          </p:nvSpPr>
          <p:spPr bwMode="auto">
            <a:xfrm>
              <a:off x="9129713" y="4570414"/>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4" name="Oval 204">
              <a:extLst>
                <a:ext uri="{FF2B5EF4-FFF2-40B4-BE49-F238E27FC236}">
                  <a16:creationId xmlns:a16="http://schemas.microsoft.com/office/drawing/2014/main" xmlns="" id="{D3C09300-4039-4723-9D35-70E86831B50B}"/>
                </a:ext>
              </a:extLst>
            </p:cNvPr>
            <p:cNvSpPr>
              <a:spLocks noChangeArrowheads="1"/>
            </p:cNvSpPr>
            <p:nvPr/>
          </p:nvSpPr>
          <p:spPr bwMode="auto">
            <a:xfrm>
              <a:off x="8294688" y="4570414"/>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5" name="Oval 206">
              <a:extLst>
                <a:ext uri="{FF2B5EF4-FFF2-40B4-BE49-F238E27FC236}">
                  <a16:creationId xmlns:a16="http://schemas.microsoft.com/office/drawing/2014/main" xmlns="" id="{0A2C9947-E963-4180-8823-8FDF029A93CF}"/>
                </a:ext>
              </a:extLst>
            </p:cNvPr>
            <p:cNvSpPr>
              <a:spLocks noChangeArrowheads="1"/>
            </p:cNvSpPr>
            <p:nvPr/>
          </p:nvSpPr>
          <p:spPr bwMode="auto">
            <a:xfrm>
              <a:off x="8016876" y="4570413"/>
              <a:ext cx="20478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6" name="Oval 207">
              <a:extLst>
                <a:ext uri="{FF2B5EF4-FFF2-40B4-BE49-F238E27FC236}">
                  <a16:creationId xmlns:a16="http://schemas.microsoft.com/office/drawing/2014/main" xmlns="" id="{D81FFA82-2A84-417D-B3B4-0710FEBF2D71}"/>
                </a:ext>
              </a:extLst>
            </p:cNvPr>
            <p:cNvSpPr>
              <a:spLocks noChangeArrowheads="1"/>
            </p:cNvSpPr>
            <p:nvPr/>
          </p:nvSpPr>
          <p:spPr bwMode="auto">
            <a:xfrm>
              <a:off x="5994401" y="4884738"/>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7" name="Oval 208">
              <a:extLst>
                <a:ext uri="{FF2B5EF4-FFF2-40B4-BE49-F238E27FC236}">
                  <a16:creationId xmlns:a16="http://schemas.microsoft.com/office/drawing/2014/main" xmlns="" id="{ED9C1A8E-797C-4506-AC55-18E8BF66487F}"/>
                </a:ext>
              </a:extLst>
            </p:cNvPr>
            <p:cNvSpPr>
              <a:spLocks noChangeArrowheads="1"/>
            </p:cNvSpPr>
            <p:nvPr/>
          </p:nvSpPr>
          <p:spPr bwMode="auto">
            <a:xfrm>
              <a:off x="5716588" y="4884738"/>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8" name="Oval 209">
              <a:extLst>
                <a:ext uri="{FF2B5EF4-FFF2-40B4-BE49-F238E27FC236}">
                  <a16:creationId xmlns:a16="http://schemas.microsoft.com/office/drawing/2014/main" xmlns="" id="{1EAE258A-429B-4883-BA5B-E1D05B5EF2E7}"/>
                </a:ext>
              </a:extLst>
            </p:cNvPr>
            <p:cNvSpPr>
              <a:spLocks noChangeArrowheads="1"/>
            </p:cNvSpPr>
            <p:nvPr/>
          </p:nvSpPr>
          <p:spPr bwMode="auto">
            <a:xfrm>
              <a:off x="6829426" y="4884738"/>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29" name="Oval 210">
              <a:extLst>
                <a:ext uri="{FF2B5EF4-FFF2-40B4-BE49-F238E27FC236}">
                  <a16:creationId xmlns:a16="http://schemas.microsoft.com/office/drawing/2014/main" xmlns="" id="{38622642-266B-40A6-9654-4833CA279F4E}"/>
                </a:ext>
              </a:extLst>
            </p:cNvPr>
            <p:cNvSpPr>
              <a:spLocks noChangeArrowheads="1"/>
            </p:cNvSpPr>
            <p:nvPr/>
          </p:nvSpPr>
          <p:spPr bwMode="auto">
            <a:xfrm>
              <a:off x="7145338" y="4884738"/>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0" name="Oval 211">
              <a:extLst>
                <a:ext uri="{FF2B5EF4-FFF2-40B4-BE49-F238E27FC236}">
                  <a16:creationId xmlns:a16="http://schemas.microsoft.com/office/drawing/2014/main" xmlns="" id="{9216B4F9-AC60-49EB-A5B1-77312FA3F016}"/>
                </a:ext>
              </a:extLst>
            </p:cNvPr>
            <p:cNvSpPr>
              <a:spLocks noChangeArrowheads="1"/>
            </p:cNvSpPr>
            <p:nvPr/>
          </p:nvSpPr>
          <p:spPr bwMode="auto">
            <a:xfrm>
              <a:off x="7423151" y="4884738"/>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1" name="Oval 212">
              <a:extLst>
                <a:ext uri="{FF2B5EF4-FFF2-40B4-BE49-F238E27FC236}">
                  <a16:creationId xmlns:a16="http://schemas.microsoft.com/office/drawing/2014/main" xmlns="" id="{20185420-0B4E-4C6A-AEB0-32BD72610106}"/>
                </a:ext>
              </a:extLst>
            </p:cNvPr>
            <p:cNvSpPr>
              <a:spLocks noChangeArrowheads="1"/>
            </p:cNvSpPr>
            <p:nvPr/>
          </p:nvSpPr>
          <p:spPr bwMode="auto">
            <a:xfrm>
              <a:off x="7700963" y="4884738"/>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2" name="Oval 213">
              <a:extLst>
                <a:ext uri="{FF2B5EF4-FFF2-40B4-BE49-F238E27FC236}">
                  <a16:creationId xmlns:a16="http://schemas.microsoft.com/office/drawing/2014/main" xmlns="" id="{5D40A37C-C171-4834-AFF7-8C6ADCBCD22E}"/>
                </a:ext>
              </a:extLst>
            </p:cNvPr>
            <p:cNvSpPr>
              <a:spLocks noChangeArrowheads="1"/>
            </p:cNvSpPr>
            <p:nvPr/>
          </p:nvSpPr>
          <p:spPr bwMode="auto">
            <a:xfrm>
              <a:off x="6551613" y="4884738"/>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3" name="Oval 214">
              <a:extLst>
                <a:ext uri="{FF2B5EF4-FFF2-40B4-BE49-F238E27FC236}">
                  <a16:creationId xmlns:a16="http://schemas.microsoft.com/office/drawing/2014/main" xmlns="" id="{E7EA22C9-73F1-46D5-B71D-7572DFED57F4}"/>
                </a:ext>
              </a:extLst>
            </p:cNvPr>
            <p:cNvSpPr>
              <a:spLocks noChangeArrowheads="1"/>
            </p:cNvSpPr>
            <p:nvPr/>
          </p:nvSpPr>
          <p:spPr bwMode="auto">
            <a:xfrm>
              <a:off x="6273801" y="4884738"/>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4" name="Oval 215">
              <a:extLst>
                <a:ext uri="{FF2B5EF4-FFF2-40B4-BE49-F238E27FC236}">
                  <a16:creationId xmlns:a16="http://schemas.microsoft.com/office/drawing/2014/main" xmlns="" id="{A509F4C1-7AC8-4748-9399-9FAD0E9C8475}"/>
                </a:ext>
              </a:extLst>
            </p:cNvPr>
            <p:cNvSpPr>
              <a:spLocks noChangeArrowheads="1"/>
            </p:cNvSpPr>
            <p:nvPr/>
          </p:nvSpPr>
          <p:spPr bwMode="auto">
            <a:xfrm>
              <a:off x="8294688" y="4884738"/>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5" name="Oval 216">
              <a:extLst>
                <a:ext uri="{FF2B5EF4-FFF2-40B4-BE49-F238E27FC236}">
                  <a16:creationId xmlns:a16="http://schemas.microsoft.com/office/drawing/2014/main" xmlns="" id="{205CFDF5-1740-46DB-99AE-C72385CE6FFD}"/>
                </a:ext>
              </a:extLst>
            </p:cNvPr>
            <p:cNvSpPr>
              <a:spLocks noChangeArrowheads="1"/>
            </p:cNvSpPr>
            <p:nvPr/>
          </p:nvSpPr>
          <p:spPr bwMode="auto">
            <a:xfrm>
              <a:off x="9129713" y="4830763"/>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6" name="Oval 217">
              <a:extLst>
                <a:ext uri="{FF2B5EF4-FFF2-40B4-BE49-F238E27FC236}">
                  <a16:creationId xmlns:a16="http://schemas.microsoft.com/office/drawing/2014/main" xmlns="" id="{B7B0C1EB-7154-403C-B003-D6A317A7F33F}"/>
                </a:ext>
              </a:extLst>
            </p:cNvPr>
            <p:cNvSpPr>
              <a:spLocks noChangeArrowheads="1"/>
            </p:cNvSpPr>
            <p:nvPr/>
          </p:nvSpPr>
          <p:spPr bwMode="auto">
            <a:xfrm>
              <a:off x="9129713" y="5145088"/>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7" name="Oval 218">
              <a:extLst>
                <a:ext uri="{FF2B5EF4-FFF2-40B4-BE49-F238E27FC236}">
                  <a16:creationId xmlns:a16="http://schemas.microsoft.com/office/drawing/2014/main" xmlns="" id="{F74FC1C0-CDAC-4E1E-A53C-0A3C3508576A}"/>
                </a:ext>
              </a:extLst>
            </p:cNvPr>
            <p:cNvSpPr>
              <a:spLocks noChangeArrowheads="1"/>
            </p:cNvSpPr>
            <p:nvPr/>
          </p:nvSpPr>
          <p:spPr bwMode="auto">
            <a:xfrm>
              <a:off x="8016876" y="4884738"/>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8" name="Oval 219">
              <a:extLst>
                <a:ext uri="{FF2B5EF4-FFF2-40B4-BE49-F238E27FC236}">
                  <a16:creationId xmlns:a16="http://schemas.microsoft.com/office/drawing/2014/main" xmlns="" id="{3F717DF4-C248-4B3E-A619-B6ECEF7C1E65}"/>
                </a:ext>
              </a:extLst>
            </p:cNvPr>
            <p:cNvSpPr>
              <a:spLocks noChangeArrowheads="1"/>
            </p:cNvSpPr>
            <p:nvPr/>
          </p:nvSpPr>
          <p:spPr bwMode="auto">
            <a:xfrm>
              <a:off x="5994401" y="5164138"/>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39" name="Oval 220">
              <a:extLst>
                <a:ext uri="{FF2B5EF4-FFF2-40B4-BE49-F238E27FC236}">
                  <a16:creationId xmlns:a16="http://schemas.microsoft.com/office/drawing/2014/main" xmlns="" id="{06324DFC-F590-4906-94ED-D660788ED629}"/>
                </a:ext>
              </a:extLst>
            </p:cNvPr>
            <p:cNvSpPr>
              <a:spLocks noChangeArrowheads="1"/>
            </p:cNvSpPr>
            <p:nvPr/>
          </p:nvSpPr>
          <p:spPr bwMode="auto">
            <a:xfrm>
              <a:off x="5716588" y="5164138"/>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0" name="Oval 221">
              <a:extLst>
                <a:ext uri="{FF2B5EF4-FFF2-40B4-BE49-F238E27FC236}">
                  <a16:creationId xmlns:a16="http://schemas.microsoft.com/office/drawing/2014/main" xmlns="" id="{553BF791-175D-4277-B2D4-407DC478BFBF}"/>
                </a:ext>
              </a:extLst>
            </p:cNvPr>
            <p:cNvSpPr>
              <a:spLocks noChangeArrowheads="1"/>
            </p:cNvSpPr>
            <p:nvPr/>
          </p:nvSpPr>
          <p:spPr bwMode="auto">
            <a:xfrm>
              <a:off x="6829426" y="5164138"/>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1" name="Oval 222">
              <a:extLst>
                <a:ext uri="{FF2B5EF4-FFF2-40B4-BE49-F238E27FC236}">
                  <a16:creationId xmlns:a16="http://schemas.microsoft.com/office/drawing/2014/main" xmlns="" id="{950665A9-505A-4334-B27D-E6B188974ACF}"/>
                </a:ext>
              </a:extLst>
            </p:cNvPr>
            <p:cNvSpPr>
              <a:spLocks noChangeArrowheads="1"/>
            </p:cNvSpPr>
            <p:nvPr/>
          </p:nvSpPr>
          <p:spPr bwMode="auto">
            <a:xfrm>
              <a:off x="7145338" y="5164138"/>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2" name="Oval 223">
              <a:extLst>
                <a:ext uri="{FF2B5EF4-FFF2-40B4-BE49-F238E27FC236}">
                  <a16:creationId xmlns:a16="http://schemas.microsoft.com/office/drawing/2014/main" xmlns="" id="{D5F97ABB-6408-432F-BD66-F09633EB63A5}"/>
                </a:ext>
              </a:extLst>
            </p:cNvPr>
            <p:cNvSpPr>
              <a:spLocks noChangeArrowheads="1"/>
            </p:cNvSpPr>
            <p:nvPr/>
          </p:nvSpPr>
          <p:spPr bwMode="auto">
            <a:xfrm>
              <a:off x="7423151" y="5164138"/>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3" name="Oval 224">
              <a:extLst>
                <a:ext uri="{FF2B5EF4-FFF2-40B4-BE49-F238E27FC236}">
                  <a16:creationId xmlns:a16="http://schemas.microsoft.com/office/drawing/2014/main" xmlns="" id="{5D1ABB6E-4BB5-4264-B86B-AB551903766A}"/>
                </a:ext>
              </a:extLst>
            </p:cNvPr>
            <p:cNvSpPr>
              <a:spLocks noChangeArrowheads="1"/>
            </p:cNvSpPr>
            <p:nvPr/>
          </p:nvSpPr>
          <p:spPr bwMode="auto">
            <a:xfrm>
              <a:off x="7700963" y="5164138"/>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4" name="Oval 225">
              <a:extLst>
                <a:ext uri="{FF2B5EF4-FFF2-40B4-BE49-F238E27FC236}">
                  <a16:creationId xmlns:a16="http://schemas.microsoft.com/office/drawing/2014/main" xmlns="" id="{0F2B1340-A647-4815-A8EB-BACF14CFB0CD}"/>
                </a:ext>
              </a:extLst>
            </p:cNvPr>
            <p:cNvSpPr>
              <a:spLocks noChangeArrowheads="1"/>
            </p:cNvSpPr>
            <p:nvPr/>
          </p:nvSpPr>
          <p:spPr bwMode="auto">
            <a:xfrm>
              <a:off x="6551613" y="5164138"/>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5" name="Oval 226">
              <a:extLst>
                <a:ext uri="{FF2B5EF4-FFF2-40B4-BE49-F238E27FC236}">
                  <a16:creationId xmlns:a16="http://schemas.microsoft.com/office/drawing/2014/main" xmlns="" id="{FA433EC4-8F19-40A5-9C7D-048383859CAE}"/>
                </a:ext>
              </a:extLst>
            </p:cNvPr>
            <p:cNvSpPr>
              <a:spLocks noChangeArrowheads="1"/>
            </p:cNvSpPr>
            <p:nvPr/>
          </p:nvSpPr>
          <p:spPr bwMode="auto">
            <a:xfrm>
              <a:off x="6273801" y="5164138"/>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6" name="Oval 227">
              <a:extLst>
                <a:ext uri="{FF2B5EF4-FFF2-40B4-BE49-F238E27FC236}">
                  <a16:creationId xmlns:a16="http://schemas.microsoft.com/office/drawing/2014/main" xmlns="" id="{6EB0B936-AD25-4E7B-BA69-DFDD56EEDEF2}"/>
                </a:ext>
              </a:extLst>
            </p:cNvPr>
            <p:cNvSpPr>
              <a:spLocks noChangeArrowheads="1"/>
            </p:cNvSpPr>
            <p:nvPr/>
          </p:nvSpPr>
          <p:spPr bwMode="auto">
            <a:xfrm>
              <a:off x="8016876" y="5164138"/>
              <a:ext cx="20478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7" name="Oval 228">
              <a:extLst>
                <a:ext uri="{FF2B5EF4-FFF2-40B4-BE49-F238E27FC236}">
                  <a16:creationId xmlns:a16="http://schemas.microsoft.com/office/drawing/2014/main" xmlns="" id="{8FEE1664-F5B5-4C4A-9438-1B29B459F204}"/>
                </a:ext>
              </a:extLst>
            </p:cNvPr>
            <p:cNvSpPr>
              <a:spLocks noChangeArrowheads="1"/>
            </p:cNvSpPr>
            <p:nvPr/>
          </p:nvSpPr>
          <p:spPr bwMode="auto">
            <a:xfrm>
              <a:off x="6829426" y="54419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8" name="Oval 229">
              <a:extLst>
                <a:ext uri="{FF2B5EF4-FFF2-40B4-BE49-F238E27FC236}">
                  <a16:creationId xmlns:a16="http://schemas.microsoft.com/office/drawing/2014/main" xmlns="" id="{0AF6E03E-27FA-4D68-83E4-AA33A59ED916}"/>
                </a:ext>
              </a:extLst>
            </p:cNvPr>
            <p:cNvSpPr>
              <a:spLocks noChangeArrowheads="1"/>
            </p:cNvSpPr>
            <p:nvPr/>
          </p:nvSpPr>
          <p:spPr bwMode="auto">
            <a:xfrm>
              <a:off x="7145338" y="54419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49" name="Oval 230">
              <a:extLst>
                <a:ext uri="{FF2B5EF4-FFF2-40B4-BE49-F238E27FC236}">
                  <a16:creationId xmlns:a16="http://schemas.microsoft.com/office/drawing/2014/main" xmlns="" id="{08E8C1B6-0FDC-4795-9FB1-E6BB427F50B5}"/>
                </a:ext>
              </a:extLst>
            </p:cNvPr>
            <p:cNvSpPr>
              <a:spLocks noChangeArrowheads="1"/>
            </p:cNvSpPr>
            <p:nvPr/>
          </p:nvSpPr>
          <p:spPr bwMode="auto">
            <a:xfrm>
              <a:off x="7423151" y="54419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0" name="Oval 231">
              <a:extLst>
                <a:ext uri="{FF2B5EF4-FFF2-40B4-BE49-F238E27FC236}">
                  <a16:creationId xmlns:a16="http://schemas.microsoft.com/office/drawing/2014/main" xmlns="" id="{F58B01A6-B506-48A2-807C-A725BFBBE575}"/>
                </a:ext>
              </a:extLst>
            </p:cNvPr>
            <p:cNvSpPr>
              <a:spLocks noChangeArrowheads="1"/>
            </p:cNvSpPr>
            <p:nvPr/>
          </p:nvSpPr>
          <p:spPr bwMode="auto">
            <a:xfrm>
              <a:off x="7700963" y="54419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1" name="Oval 232">
              <a:extLst>
                <a:ext uri="{FF2B5EF4-FFF2-40B4-BE49-F238E27FC236}">
                  <a16:creationId xmlns:a16="http://schemas.microsoft.com/office/drawing/2014/main" xmlns="" id="{F6E7782B-269E-42C8-B34D-D02A7FFB81E5}"/>
                </a:ext>
              </a:extLst>
            </p:cNvPr>
            <p:cNvSpPr>
              <a:spLocks noChangeArrowheads="1"/>
            </p:cNvSpPr>
            <p:nvPr/>
          </p:nvSpPr>
          <p:spPr bwMode="auto">
            <a:xfrm>
              <a:off x="8016876" y="54419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2" name="Oval 233">
              <a:extLst>
                <a:ext uri="{FF2B5EF4-FFF2-40B4-BE49-F238E27FC236}">
                  <a16:creationId xmlns:a16="http://schemas.microsoft.com/office/drawing/2014/main" xmlns="" id="{3C0566B8-E1EC-4139-AA2A-675E4F919375}"/>
                </a:ext>
              </a:extLst>
            </p:cNvPr>
            <p:cNvSpPr>
              <a:spLocks noChangeArrowheads="1"/>
            </p:cNvSpPr>
            <p:nvPr/>
          </p:nvSpPr>
          <p:spPr bwMode="auto">
            <a:xfrm>
              <a:off x="6829426" y="57213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3" name="Oval 234">
              <a:extLst>
                <a:ext uri="{FF2B5EF4-FFF2-40B4-BE49-F238E27FC236}">
                  <a16:creationId xmlns:a16="http://schemas.microsoft.com/office/drawing/2014/main" xmlns="" id="{E93D3855-5828-467A-8353-572C5F3061EF}"/>
                </a:ext>
              </a:extLst>
            </p:cNvPr>
            <p:cNvSpPr>
              <a:spLocks noChangeArrowheads="1"/>
            </p:cNvSpPr>
            <p:nvPr/>
          </p:nvSpPr>
          <p:spPr bwMode="auto">
            <a:xfrm>
              <a:off x="7145338" y="57213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4" name="Oval 235">
              <a:extLst>
                <a:ext uri="{FF2B5EF4-FFF2-40B4-BE49-F238E27FC236}">
                  <a16:creationId xmlns:a16="http://schemas.microsoft.com/office/drawing/2014/main" xmlns="" id="{C848D956-E333-46C8-BCE6-01814270496E}"/>
                </a:ext>
              </a:extLst>
            </p:cNvPr>
            <p:cNvSpPr>
              <a:spLocks noChangeArrowheads="1"/>
            </p:cNvSpPr>
            <p:nvPr/>
          </p:nvSpPr>
          <p:spPr bwMode="auto">
            <a:xfrm>
              <a:off x="7423151" y="572135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5" name="Oval 236">
              <a:extLst>
                <a:ext uri="{FF2B5EF4-FFF2-40B4-BE49-F238E27FC236}">
                  <a16:creationId xmlns:a16="http://schemas.microsoft.com/office/drawing/2014/main" xmlns="" id="{BDC442D2-EB9E-4C45-BC50-71536426E148}"/>
                </a:ext>
              </a:extLst>
            </p:cNvPr>
            <p:cNvSpPr>
              <a:spLocks noChangeArrowheads="1"/>
            </p:cNvSpPr>
            <p:nvPr/>
          </p:nvSpPr>
          <p:spPr bwMode="auto">
            <a:xfrm>
              <a:off x="6829426" y="59991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6" name="Oval 237">
              <a:extLst>
                <a:ext uri="{FF2B5EF4-FFF2-40B4-BE49-F238E27FC236}">
                  <a16:creationId xmlns:a16="http://schemas.microsoft.com/office/drawing/2014/main" xmlns="" id="{1E41A6BD-21A5-4DF1-B494-3E735772B8F3}"/>
                </a:ext>
              </a:extLst>
            </p:cNvPr>
            <p:cNvSpPr>
              <a:spLocks noChangeArrowheads="1"/>
            </p:cNvSpPr>
            <p:nvPr/>
          </p:nvSpPr>
          <p:spPr bwMode="auto">
            <a:xfrm>
              <a:off x="7145338" y="59991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7" name="Oval 238">
              <a:extLst>
                <a:ext uri="{FF2B5EF4-FFF2-40B4-BE49-F238E27FC236}">
                  <a16:creationId xmlns:a16="http://schemas.microsoft.com/office/drawing/2014/main" xmlns="" id="{55C8FAB0-C326-4904-BC48-20062B504C40}"/>
                </a:ext>
              </a:extLst>
            </p:cNvPr>
            <p:cNvSpPr>
              <a:spLocks noChangeArrowheads="1"/>
            </p:cNvSpPr>
            <p:nvPr/>
          </p:nvSpPr>
          <p:spPr bwMode="auto">
            <a:xfrm>
              <a:off x="7423151" y="59991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8" name="Oval 239">
              <a:extLst>
                <a:ext uri="{FF2B5EF4-FFF2-40B4-BE49-F238E27FC236}">
                  <a16:creationId xmlns:a16="http://schemas.microsoft.com/office/drawing/2014/main" xmlns="" id="{D0FFC22F-D31B-41D0-B96B-A8C08BA2D7B0}"/>
                </a:ext>
              </a:extLst>
            </p:cNvPr>
            <p:cNvSpPr>
              <a:spLocks noChangeArrowheads="1"/>
            </p:cNvSpPr>
            <p:nvPr/>
          </p:nvSpPr>
          <p:spPr bwMode="auto">
            <a:xfrm>
              <a:off x="6829426" y="62785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59" name="Oval 240">
              <a:extLst>
                <a:ext uri="{FF2B5EF4-FFF2-40B4-BE49-F238E27FC236}">
                  <a16:creationId xmlns:a16="http://schemas.microsoft.com/office/drawing/2014/main" xmlns="" id="{128DD1BB-8D9D-49FD-90B6-4ED756945F89}"/>
                </a:ext>
              </a:extLst>
            </p:cNvPr>
            <p:cNvSpPr>
              <a:spLocks noChangeArrowheads="1"/>
            </p:cNvSpPr>
            <p:nvPr/>
          </p:nvSpPr>
          <p:spPr bwMode="auto">
            <a:xfrm>
              <a:off x="7145338" y="62785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0" name="Oval 241">
              <a:extLst>
                <a:ext uri="{FF2B5EF4-FFF2-40B4-BE49-F238E27FC236}">
                  <a16:creationId xmlns:a16="http://schemas.microsoft.com/office/drawing/2014/main" xmlns="" id="{A6D79BAD-2900-4107-940E-9E2C3A048F52}"/>
                </a:ext>
              </a:extLst>
            </p:cNvPr>
            <p:cNvSpPr>
              <a:spLocks noChangeArrowheads="1"/>
            </p:cNvSpPr>
            <p:nvPr/>
          </p:nvSpPr>
          <p:spPr bwMode="auto">
            <a:xfrm>
              <a:off x="6829426" y="65881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1" name="Oval 242">
              <a:extLst>
                <a:ext uri="{FF2B5EF4-FFF2-40B4-BE49-F238E27FC236}">
                  <a16:creationId xmlns:a16="http://schemas.microsoft.com/office/drawing/2014/main" xmlns="" id="{4D36FB53-583D-4B81-9D06-BC7D0E0953ED}"/>
                </a:ext>
              </a:extLst>
            </p:cNvPr>
            <p:cNvSpPr>
              <a:spLocks noChangeArrowheads="1"/>
            </p:cNvSpPr>
            <p:nvPr/>
          </p:nvSpPr>
          <p:spPr bwMode="auto">
            <a:xfrm>
              <a:off x="7145338" y="65881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2" name="Oval 243">
              <a:extLst>
                <a:ext uri="{FF2B5EF4-FFF2-40B4-BE49-F238E27FC236}">
                  <a16:creationId xmlns:a16="http://schemas.microsoft.com/office/drawing/2014/main" xmlns="" id="{AF681850-3116-46EF-B7CA-AC0DFA4E63BE}"/>
                </a:ext>
              </a:extLst>
            </p:cNvPr>
            <p:cNvSpPr>
              <a:spLocks noChangeArrowheads="1"/>
            </p:cNvSpPr>
            <p:nvPr/>
          </p:nvSpPr>
          <p:spPr bwMode="auto">
            <a:xfrm>
              <a:off x="7423151" y="62785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3" name="Oval 244">
              <a:extLst>
                <a:ext uri="{FF2B5EF4-FFF2-40B4-BE49-F238E27FC236}">
                  <a16:creationId xmlns:a16="http://schemas.microsoft.com/office/drawing/2014/main" xmlns="" id="{EF50E9F7-D7E9-4A6C-BFBD-440C9BD30FFF}"/>
                </a:ext>
              </a:extLst>
            </p:cNvPr>
            <p:cNvSpPr>
              <a:spLocks noChangeArrowheads="1"/>
            </p:cNvSpPr>
            <p:nvPr/>
          </p:nvSpPr>
          <p:spPr bwMode="auto">
            <a:xfrm>
              <a:off x="7980363" y="59991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4" name="Oval 245">
              <a:extLst>
                <a:ext uri="{FF2B5EF4-FFF2-40B4-BE49-F238E27FC236}">
                  <a16:creationId xmlns:a16="http://schemas.microsoft.com/office/drawing/2014/main" xmlns="" id="{BA4EDE62-0007-498D-A347-CCF3192592FA}"/>
                </a:ext>
              </a:extLst>
            </p:cNvPr>
            <p:cNvSpPr>
              <a:spLocks noChangeArrowheads="1"/>
            </p:cNvSpPr>
            <p:nvPr/>
          </p:nvSpPr>
          <p:spPr bwMode="auto">
            <a:xfrm>
              <a:off x="7980363" y="62785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5" name="Oval 246">
              <a:extLst>
                <a:ext uri="{FF2B5EF4-FFF2-40B4-BE49-F238E27FC236}">
                  <a16:creationId xmlns:a16="http://schemas.microsoft.com/office/drawing/2014/main" xmlns="" id="{0D0ED341-EB58-49B3-AEC7-1F52C3E28194}"/>
                </a:ext>
              </a:extLst>
            </p:cNvPr>
            <p:cNvSpPr>
              <a:spLocks noChangeArrowheads="1"/>
            </p:cNvSpPr>
            <p:nvPr/>
          </p:nvSpPr>
          <p:spPr bwMode="auto">
            <a:xfrm>
              <a:off x="7700963" y="572135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6" name="Oval 247">
              <a:extLst>
                <a:ext uri="{FF2B5EF4-FFF2-40B4-BE49-F238E27FC236}">
                  <a16:creationId xmlns:a16="http://schemas.microsoft.com/office/drawing/2014/main" xmlns="" id="{E059543D-84B4-44C5-80FD-357017CACEB2}"/>
                </a:ext>
              </a:extLst>
            </p:cNvPr>
            <p:cNvSpPr>
              <a:spLocks noChangeArrowheads="1"/>
            </p:cNvSpPr>
            <p:nvPr/>
          </p:nvSpPr>
          <p:spPr bwMode="auto">
            <a:xfrm>
              <a:off x="9964738" y="4570413"/>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7" name="Oval 248">
              <a:extLst>
                <a:ext uri="{FF2B5EF4-FFF2-40B4-BE49-F238E27FC236}">
                  <a16:creationId xmlns:a16="http://schemas.microsoft.com/office/drawing/2014/main" xmlns="" id="{B6E31E7C-AA73-43A1-92F5-1D9CEB3708C3}"/>
                </a:ext>
              </a:extLst>
            </p:cNvPr>
            <p:cNvSpPr>
              <a:spLocks noChangeArrowheads="1"/>
            </p:cNvSpPr>
            <p:nvPr/>
          </p:nvSpPr>
          <p:spPr bwMode="auto">
            <a:xfrm>
              <a:off x="10279063" y="4570413"/>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8" name="Oval 249">
              <a:extLst>
                <a:ext uri="{FF2B5EF4-FFF2-40B4-BE49-F238E27FC236}">
                  <a16:creationId xmlns:a16="http://schemas.microsoft.com/office/drawing/2014/main" xmlns="" id="{4866B212-85F5-4D3E-BB89-CB2720BC27B1}"/>
                </a:ext>
              </a:extLst>
            </p:cNvPr>
            <p:cNvSpPr>
              <a:spLocks noChangeArrowheads="1"/>
            </p:cNvSpPr>
            <p:nvPr/>
          </p:nvSpPr>
          <p:spPr bwMode="auto">
            <a:xfrm>
              <a:off x="9964738" y="4848226"/>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69" name="Oval 250">
              <a:extLst>
                <a:ext uri="{FF2B5EF4-FFF2-40B4-BE49-F238E27FC236}">
                  <a16:creationId xmlns:a16="http://schemas.microsoft.com/office/drawing/2014/main" xmlns="" id="{3E24828C-960E-412D-95DC-22F78F001942}"/>
                </a:ext>
              </a:extLst>
            </p:cNvPr>
            <p:cNvSpPr>
              <a:spLocks noChangeArrowheads="1"/>
            </p:cNvSpPr>
            <p:nvPr/>
          </p:nvSpPr>
          <p:spPr bwMode="auto">
            <a:xfrm>
              <a:off x="10279063" y="4848226"/>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0" name="Oval 251">
              <a:extLst>
                <a:ext uri="{FF2B5EF4-FFF2-40B4-BE49-F238E27FC236}">
                  <a16:creationId xmlns:a16="http://schemas.microsoft.com/office/drawing/2014/main" xmlns="" id="{521B99AA-92E0-4CD8-9850-34616B9B4C11}"/>
                </a:ext>
              </a:extLst>
            </p:cNvPr>
            <p:cNvSpPr>
              <a:spLocks noChangeArrowheads="1"/>
            </p:cNvSpPr>
            <p:nvPr/>
          </p:nvSpPr>
          <p:spPr bwMode="auto">
            <a:xfrm>
              <a:off x="10279063" y="5164138"/>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1" name="Oval 252">
              <a:extLst>
                <a:ext uri="{FF2B5EF4-FFF2-40B4-BE49-F238E27FC236}">
                  <a16:creationId xmlns:a16="http://schemas.microsoft.com/office/drawing/2014/main" xmlns="" id="{42FF679D-1CF2-4870-99D3-27B01E973106}"/>
                </a:ext>
              </a:extLst>
            </p:cNvPr>
            <p:cNvSpPr>
              <a:spLocks noChangeArrowheads="1"/>
            </p:cNvSpPr>
            <p:nvPr/>
          </p:nvSpPr>
          <p:spPr bwMode="auto">
            <a:xfrm>
              <a:off x="10836276" y="5164138"/>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2" name="Oval 253">
              <a:extLst>
                <a:ext uri="{FF2B5EF4-FFF2-40B4-BE49-F238E27FC236}">
                  <a16:creationId xmlns:a16="http://schemas.microsoft.com/office/drawing/2014/main" xmlns="" id="{F5724098-AFBA-4C4F-88E8-30F5EF0395BB}"/>
                </a:ext>
              </a:extLst>
            </p:cNvPr>
            <p:cNvSpPr>
              <a:spLocks noChangeArrowheads="1"/>
            </p:cNvSpPr>
            <p:nvPr/>
          </p:nvSpPr>
          <p:spPr bwMode="auto">
            <a:xfrm>
              <a:off x="10558463" y="4570413"/>
              <a:ext cx="20478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3" name="Oval 254">
              <a:extLst>
                <a:ext uri="{FF2B5EF4-FFF2-40B4-BE49-F238E27FC236}">
                  <a16:creationId xmlns:a16="http://schemas.microsoft.com/office/drawing/2014/main" xmlns="" id="{0F4A4EFC-FC4A-4F60-9D9A-0D4E2BF280D0}"/>
                </a:ext>
              </a:extLst>
            </p:cNvPr>
            <p:cNvSpPr>
              <a:spLocks noChangeArrowheads="1"/>
            </p:cNvSpPr>
            <p:nvPr/>
          </p:nvSpPr>
          <p:spPr bwMode="auto">
            <a:xfrm>
              <a:off x="9686926" y="4570413"/>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4" name="Oval 255">
              <a:extLst>
                <a:ext uri="{FF2B5EF4-FFF2-40B4-BE49-F238E27FC236}">
                  <a16:creationId xmlns:a16="http://schemas.microsoft.com/office/drawing/2014/main" xmlns="" id="{48366B02-678F-4004-83D5-615DA0876234}"/>
                </a:ext>
              </a:extLst>
            </p:cNvPr>
            <p:cNvSpPr>
              <a:spLocks noChangeArrowheads="1"/>
            </p:cNvSpPr>
            <p:nvPr/>
          </p:nvSpPr>
          <p:spPr bwMode="auto">
            <a:xfrm>
              <a:off x="9407526" y="4570413"/>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5" name="Oval 256">
              <a:extLst>
                <a:ext uri="{FF2B5EF4-FFF2-40B4-BE49-F238E27FC236}">
                  <a16:creationId xmlns:a16="http://schemas.microsoft.com/office/drawing/2014/main" xmlns="" id="{61F0FBE2-BF7B-481A-AF9E-B76EE1C39DC4}"/>
                </a:ext>
              </a:extLst>
            </p:cNvPr>
            <p:cNvSpPr>
              <a:spLocks noChangeArrowheads="1"/>
            </p:cNvSpPr>
            <p:nvPr/>
          </p:nvSpPr>
          <p:spPr bwMode="auto">
            <a:xfrm>
              <a:off x="6829426" y="37338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6" name="Oval 257">
              <a:extLst>
                <a:ext uri="{FF2B5EF4-FFF2-40B4-BE49-F238E27FC236}">
                  <a16:creationId xmlns:a16="http://schemas.microsoft.com/office/drawing/2014/main" xmlns="" id="{9B5A4BDC-D854-4F68-8EB7-C60F3A3C7BB4}"/>
                </a:ext>
              </a:extLst>
            </p:cNvPr>
            <p:cNvSpPr>
              <a:spLocks noChangeArrowheads="1"/>
            </p:cNvSpPr>
            <p:nvPr/>
          </p:nvSpPr>
          <p:spPr bwMode="auto">
            <a:xfrm>
              <a:off x="6551613"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7" name="Oval 258">
              <a:extLst>
                <a:ext uri="{FF2B5EF4-FFF2-40B4-BE49-F238E27FC236}">
                  <a16:creationId xmlns:a16="http://schemas.microsoft.com/office/drawing/2014/main" xmlns="" id="{8368DB6A-958D-4953-AF15-573BFF8FCAC4}"/>
                </a:ext>
              </a:extLst>
            </p:cNvPr>
            <p:cNvSpPr>
              <a:spLocks noChangeArrowheads="1"/>
            </p:cNvSpPr>
            <p:nvPr/>
          </p:nvSpPr>
          <p:spPr bwMode="auto">
            <a:xfrm>
              <a:off x="6273801"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8" name="Oval 259">
              <a:extLst>
                <a:ext uri="{FF2B5EF4-FFF2-40B4-BE49-F238E27FC236}">
                  <a16:creationId xmlns:a16="http://schemas.microsoft.com/office/drawing/2014/main" xmlns="" id="{4F617FDB-DFE0-45D9-9789-E4285D0D138E}"/>
                </a:ext>
              </a:extLst>
            </p:cNvPr>
            <p:cNvSpPr>
              <a:spLocks noChangeArrowheads="1"/>
            </p:cNvSpPr>
            <p:nvPr/>
          </p:nvSpPr>
          <p:spPr bwMode="auto">
            <a:xfrm>
              <a:off x="5994401" y="37338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79" name="Oval 260">
              <a:extLst>
                <a:ext uri="{FF2B5EF4-FFF2-40B4-BE49-F238E27FC236}">
                  <a16:creationId xmlns:a16="http://schemas.microsoft.com/office/drawing/2014/main" xmlns="" id="{D283993F-A168-452D-BD8B-9AA2EDBED43E}"/>
                </a:ext>
              </a:extLst>
            </p:cNvPr>
            <p:cNvSpPr>
              <a:spLocks noChangeArrowheads="1"/>
            </p:cNvSpPr>
            <p:nvPr/>
          </p:nvSpPr>
          <p:spPr bwMode="auto">
            <a:xfrm>
              <a:off x="6273801" y="4013201"/>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0" name="Oval 261">
              <a:extLst>
                <a:ext uri="{FF2B5EF4-FFF2-40B4-BE49-F238E27FC236}">
                  <a16:creationId xmlns:a16="http://schemas.microsoft.com/office/drawing/2014/main" xmlns="" id="{37339317-E5E8-4F91-A5E9-4BBF3E29E69F}"/>
                </a:ext>
              </a:extLst>
            </p:cNvPr>
            <p:cNvSpPr>
              <a:spLocks noChangeArrowheads="1"/>
            </p:cNvSpPr>
            <p:nvPr/>
          </p:nvSpPr>
          <p:spPr bwMode="auto">
            <a:xfrm>
              <a:off x="5994401" y="4013201"/>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1" name="Oval 262">
              <a:extLst>
                <a:ext uri="{FF2B5EF4-FFF2-40B4-BE49-F238E27FC236}">
                  <a16:creationId xmlns:a16="http://schemas.microsoft.com/office/drawing/2014/main" xmlns="" id="{9EB1ECA5-9F2A-46A8-AB64-76018C2481DF}"/>
                </a:ext>
              </a:extLst>
            </p:cNvPr>
            <p:cNvSpPr>
              <a:spLocks noChangeArrowheads="1"/>
            </p:cNvSpPr>
            <p:nvPr/>
          </p:nvSpPr>
          <p:spPr bwMode="auto">
            <a:xfrm>
              <a:off x="7664451" y="37338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2" name="Oval 263">
              <a:extLst>
                <a:ext uri="{FF2B5EF4-FFF2-40B4-BE49-F238E27FC236}">
                  <a16:creationId xmlns:a16="http://schemas.microsoft.com/office/drawing/2014/main" xmlns="" id="{EFD01CED-6131-44DF-BA8E-52EB8BC07FFE}"/>
                </a:ext>
              </a:extLst>
            </p:cNvPr>
            <p:cNvSpPr>
              <a:spLocks noChangeArrowheads="1"/>
            </p:cNvSpPr>
            <p:nvPr/>
          </p:nvSpPr>
          <p:spPr bwMode="auto">
            <a:xfrm>
              <a:off x="7980363"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3" name="Oval 264">
              <a:extLst>
                <a:ext uri="{FF2B5EF4-FFF2-40B4-BE49-F238E27FC236}">
                  <a16:creationId xmlns:a16="http://schemas.microsoft.com/office/drawing/2014/main" xmlns="" id="{7A69DDA5-03E7-4CBE-B5DB-1539AD1E2052}"/>
                </a:ext>
              </a:extLst>
            </p:cNvPr>
            <p:cNvSpPr>
              <a:spLocks noChangeArrowheads="1"/>
            </p:cNvSpPr>
            <p:nvPr/>
          </p:nvSpPr>
          <p:spPr bwMode="auto">
            <a:xfrm>
              <a:off x="8258176"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4" name="Oval 265">
              <a:extLst>
                <a:ext uri="{FF2B5EF4-FFF2-40B4-BE49-F238E27FC236}">
                  <a16:creationId xmlns:a16="http://schemas.microsoft.com/office/drawing/2014/main" xmlns="" id="{DA18F5A5-FB08-4869-BCB4-BBA8DD1881F8}"/>
                </a:ext>
              </a:extLst>
            </p:cNvPr>
            <p:cNvSpPr>
              <a:spLocks noChangeArrowheads="1"/>
            </p:cNvSpPr>
            <p:nvPr/>
          </p:nvSpPr>
          <p:spPr bwMode="auto">
            <a:xfrm>
              <a:off x="8535988" y="37338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5" name="Oval 266">
              <a:extLst>
                <a:ext uri="{FF2B5EF4-FFF2-40B4-BE49-F238E27FC236}">
                  <a16:creationId xmlns:a16="http://schemas.microsoft.com/office/drawing/2014/main" xmlns="" id="{899E000E-BE48-44B1-91FB-6C4885320DD7}"/>
                </a:ext>
              </a:extLst>
            </p:cNvPr>
            <p:cNvSpPr>
              <a:spLocks noChangeArrowheads="1"/>
            </p:cNvSpPr>
            <p:nvPr/>
          </p:nvSpPr>
          <p:spPr bwMode="auto">
            <a:xfrm>
              <a:off x="7108826"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6" name="Oval 267">
              <a:extLst>
                <a:ext uri="{FF2B5EF4-FFF2-40B4-BE49-F238E27FC236}">
                  <a16:creationId xmlns:a16="http://schemas.microsoft.com/office/drawing/2014/main" xmlns="" id="{9CE3439B-606C-48F6-9454-03090A119219}"/>
                </a:ext>
              </a:extLst>
            </p:cNvPr>
            <p:cNvSpPr>
              <a:spLocks noChangeArrowheads="1"/>
            </p:cNvSpPr>
            <p:nvPr/>
          </p:nvSpPr>
          <p:spPr bwMode="auto">
            <a:xfrm>
              <a:off x="9964738" y="37338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7" name="Oval 268">
              <a:extLst>
                <a:ext uri="{FF2B5EF4-FFF2-40B4-BE49-F238E27FC236}">
                  <a16:creationId xmlns:a16="http://schemas.microsoft.com/office/drawing/2014/main" xmlns="" id="{A7DEB041-D8BC-47FE-A123-5F9F328A5844}"/>
                </a:ext>
              </a:extLst>
            </p:cNvPr>
            <p:cNvSpPr>
              <a:spLocks noChangeArrowheads="1"/>
            </p:cNvSpPr>
            <p:nvPr/>
          </p:nvSpPr>
          <p:spPr bwMode="auto">
            <a:xfrm>
              <a:off x="9686926"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8" name="Oval 269">
              <a:extLst>
                <a:ext uri="{FF2B5EF4-FFF2-40B4-BE49-F238E27FC236}">
                  <a16:creationId xmlns:a16="http://schemas.microsoft.com/office/drawing/2014/main" xmlns="" id="{D69D4D91-D170-41DA-8316-B4A2D8F1A7CC}"/>
                </a:ext>
              </a:extLst>
            </p:cNvPr>
            <p:cNvSpPr>
              <a:spLocks noChangeArrowheads="1"/>
            </p:cNvSpPr>
            <p:nvPr/>
          </p:nvSpPr>
          <p:spPr bwMode="auto">
            <a:xfrm>
              <a:off x="9407526" y="373380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89" name="Oval 270">
              <a:extLst>
                <a:ext uri="{FF2B5EF4-FFF2-40B4-BE49-F238E27FC236}">
                  <a16:creationId xmlns:a16="http://schemas.microsoft.com/office/drawing/2014/main" xmlns="" id="{A5024D0C-2368-446A-80E5-4566F60E00B1}"/>
                </a:ext>
              </a:extLst>
            </p:cNvPr>
            <p:cNvSpPr>
              <a:spLocks noChangeArrowheads="1"/>
            </p:cNvSpPr>
            <p:nvPr/>
          </p:nvSpPr>
          <p:spPr bwMode="auto">
            <a:xfrm>
              <a:off x="9129713" y="373380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0" name="Oval 271">
              <a:extLst>
                <a:ext uri="{FF2B5EF4-FFF2-40B4-BE49-F238E27FC236}">
                  <a16:creationId xmlns:a16="http://schemas.microsoft.com/office/drawing/2014/main" xmlns="" id="{D780C8AC-8F66-487A-BA8F-C1B528E810BA}"/>
                </a:ext>
              </a:extLst>
            </p:cNvPr>
            <p:cNvSpPr>
              <a:spLocks noChangeArrowheads="1"/>
            </p:cNvSpPr>
            <p:nvPr/>
          </p:nvSpPr>
          <p:spPr bwMode="auto">
            <a:xfrm>
              <a:off x="8851901" y="373380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1" name="Oval 272">
              <a:extLst>
                <a:ext uri="{FF2B5EF4-FFF2-40B4-BE49-F238E27FC236}">
                  <a16:creationId xmlns:a16="http://schemas.microsoft.com/office/drawing/2014/main" xmlns="" id="{BF7CDC5C-4681-49B2-9B3B-C01773076522}"/>
                </a:ext>
              </a:extLst>
            </p:cNvPr>
            <p:cNvSpPr>
              <a:spLocks noChangeArrowheads="1"/>
            </p:cNvSpPr>
            <p:nvPr/>
          </p:nvSpPr>
          <p:spPr bwMode="auto">
            <a:xfrm>
              <a:off x="10799763" y="3733801"/>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2" name="Oval 273">
              <a:extLst>
                <a:ext uri="{FF2B5EF4-FFF2-40B4-BE49-F238E27FC236}">
                  <a16:creationId xmlns:a16="http://schemas.microsoft.com/office/drawing/2014/main" xmlns="" id="{9DF0FD8D-043F-4819-8EA0-FD1C82B420A3}"/>
                </a:ext>
              </a:extLst>
            </p:cNvPr>
            <p:cNvSpPr>
              <a:spLocks noChangeArrowheads="1"/>
            </p:cNvSpPr>
            <p:nvPr/>
          </p:nvSpPr>
          <p:spPr bwMode="auto">
            <a:xfrm>
              <a:off x="11115676" y="373380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3" name="Oval 274">
              <a:extLst>
                <a:ext uri="{FF2B5EF4-FFF2-40B4-BE49-F238E27FC236}">
                  <a16:creationId xmlns:a16="http://schemas.microsoft.com/office/drawing/2014/main" xmlns="" id="{326F85C3-ACEC-49B1-BC7A-A409E036DE98}"/>
                </a:ext>
              </a:extLst>
            </p:cNvPr>
            <p:cNvSpPr>
              <a:spLocks noChangeArrowheads="1"/>
            </p:cNvSpPr>
            <p:nvPr/>
          </p:nvSpPr>
          <p:spPr bwMode="auto">
            <a:xfrm>
              <a:off x="10521951"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4" name="Oval 275">
              <a:extLst>
                <a:ext uri="{FF2B5EF4-FFF2-40B4-BE49-F238E27FC236}">
                  <a16:creationId xmlns:a16="http://schemas.microsoft.com/office/drawing/2014/main" xmlns="" id="{C7C7523F-F0F3-4A90-985C-EDDE7A24EEE7}"/>
                </a:ext>
              </a:extLst>
            </p:cNvPr>
            <p:cNvSpPr>
              <a:spLocks noChangeArrowheads="1"/>
            </p:cNvSpPr>
            <p:nvPr/>
          </p:nvSpPr>
          <p:spPr bwMode="auto">
            <a:xfrm>
              <a:off x="10244138" y="37338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5" name="Oval 276">
              <a:extLst>
                <a:ext uri="{FF2B5EF4-FFF2-40B4-BE49-F238E27FC236}">
                  <a16:creationId xmlns:a16="http://schemas.microsoft.com/office/drawing/2014/main" xmlns="" id="{9B360ECD-48E1-44CE-AE21-71CE8DAF18C2}"/>
                </a:ext>
              </a:extLst>
            </p:cNvPr>
            <p:cNvSpPr>
              <a:spLocks noChangeArrowheads="1"/>
            </p:cNvSpPr>
            <p:nvPr/>
          </p:nvSpPr>
          <p:spPr bwMode="auto">
            <a:xfrm>
              <a:off x="7664451" y="4013201"/>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6" name="Oval 277">
              <a:extLst>
                <a:ext uri="{FF2B5EF4-FFF2-40B4-BE49-F238E27FC236}">
                  <a16:creationId xmlns:a16="http://schemas.microsoft.com/office/drawing/2014/main" xmlns="" id="{0E46615F-95E7-4BCA-A02B-9003F228910F}"/>
                </a:ext>
              </a:extLst>
            </p:cNvPr>
            <p:cNvSpPr>
              <a:spLocks noChangeArrowheads="1"/>
            </p:cNvSpPr>
            <p:nvPr/>
          </p:nvSpPr>
          <p:spPr bwMode="auto">
            <a:xfrm>
              <a:off x="7980363" y="4013201"/>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7" name="Oval 278">
              <a:extLst>
                <a:ext uri="{FF2B5EF4-FFF2-40B4-BE49-F238E27FC236}">
                  <a16:creationId xmlns:a16="http://schemas.microsoft.com/office/drawing/2014/main" xmlns="" id="{10FA0848-A096-4594-B523-FEDC903FCB95}"/>
                </a:ext>
              </a:extLst>
            </p:cNvPr>
            <p:cNvSpPr>
              <a:spLocks noChangeArrowheads="1"/>
            </p:cNvSpPr>
            <p:nvPr/>
          </p:nvSpPr>
          <p:spPr bwMode="auto">
            <a:xfrm>
              <a:off x="7072313" y="4013201"/>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8" name="Oval 279">
              <a:extLst>
                <a:ext uri="{FF2B5EF4-FFF2-40B4-BE49-F238E27FC236}">
                  <a16:creationId xmlns:a16="http://schemas.microsoft.com/office/drawing/2014/main" xmlns="" id="{767B5B8F-1737-4250-B316-A0C581113DE9}"/>
                </a:ext>
              </a:extLst>
            </p:cNvPr>
            <p:cNvSpPr>
              <a:spLocks noChangeArrowheads="1"/>
            </p:cNvSpPr>
            <p:nvPr/>
          </p:nvSpPr>
          <p:spPr bwMode="auto">
            <a:xfrm>
              <a:off x="7386638" y="4013201"/>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799" name="Oval 280">
              <a:extLst>
                <a:ext uri="{FF2B5EF4-FFF2-40B4-BE49-F238E27FC236}">
                  <a16:creationId xmlns:a16="http://schemas.microsoft.com/office/drawing/2014/main" xmlns="" id="{B83E78B3-FCDB-48ED-85C1-6C807835BDD1}"/>
                </a:ext>
              </a:extLst>
            </p:cNvPr>
            <p:cNvSpPr>
              <a:spLocks noChangeArrowheads="1"/>
            </p:cNvSpPr>
            <p:nvPr/>
          </p:nvSpPr>
          <p:spPr bwMode="auto">
            <a:xfrm>
              <a:off x="8258176" y="4013201"/>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0" name="Oval 281">
              <a:extLst>
                <a:ext uri="{FF2B5EF4-FFF2-40B4-BE49-F238E27FC236}">
                  <a16:creationId xmlns:a16="http://schemas.microsoft.com/office/drawing/2014/main" xmlns="" id="{FA57FD4D-3FF4-42B7-935C-D3FF287441BA}"/>
                </a:ext>
              </a:extLst>
            </p:cNvPr>
            <p:cNvSpPr>
              <a:spLocks noChangeArrowheads="1"/>
            </p:cNvSpPr>
            <p:nvPr/>
          </p:nvSpPr>
          <p:spPr bwMode="auto">
            <a:xfrm>
              <a:off x="8535988" y="4013201"/>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1" name="Oval 282">
              <a:extLst>
                <a:ext uri="{FF2B5EF4-FFF2-40B4-BE49-F238E27FC236}">
                  <a16:creationId xmlns:a16="http://schemas.microsoft.com/office/drawing/2014/main" xmlns="" id="{9BAB4879-2BFC-4C48-B7D4-C7654E1D5396}"/>
                </a:ext>
              </a:extLst>
            </p:cNvPr>
            <p:cNvSpPr>
              <a:spLocks noChangeArrowheads="1"/>
            </p:cNvSpPr>
            <p:nvPr/>
          </p:nvSpPr>
          <p:spPr bwMode="auto">
            <a:xfrm>
              <a:off x="9964738" y="4013201"/>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2" name="Oval 283">
              <a:extLst>
                <a:ext uri="{FF2B5EF4-FFF2-40B4-BE49-F238E27FC236}">
                  <a16:creationId xmlns:a16="http://schemas.microsoft.com/office/drawing/2014/main" xmlns="" id="{8D74733B-8057-4DBE-8C63-B7B8F468177C}"/>
                </a:ext>
              </a:extLst>
            </p:cNvPr>
            <p:cNvSpPr>
              <a:spLocks noChangeArrowheads="1"/>
            </p:cNvSpPr>
            <p:nvPr/>
          </p:nvSpPr>
          <p:spPr bwMode="auto">
            <a:xfrm>
              <a:off x="9686926" y="4013201"/>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3" name="Oval 284">
              <a:extLst>
                <a:ext uri="{FF2B5EF4-FFF2-40B4-BE49-F238E27FC236}">
                  <a16:creationId xmlns:a16="http://schemas.microsoft.com/office/drawing/2014/main" xmlns="" id="{542BA5F0-D517-4AE1-A12D-A867BE546B3C}"/>
                </a:ext>
              </a:extLst>
            </p:cNvPr>
            <p:cNvSpPr>
              <a:spLocks noChangeArrowheads="1"/>
            </p:cNvSpPr>
            <p:nvPr/>
          </p:nvSpPr>
          <p:spPr bwMode="auto">
            <a:xfrm>
              <a:off x="9407526" y="4013201"/>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4" name="Oval 285">
              <a:extLst>
                <a:ext uri="{FF2B5EF4-FFF2-40B4-BE49-F238E27FC236}">
                  <a16:creationId xmlns:a16="http://schemas.microsoft.com/office/drawing/2014/main" xmlns="" id="{F12B5CF9-26F9-41C8-A43C-7760968BAF2C}"/>
                </a:ext>
              </a:extLst>
            </p:cNvPr>
            <p:cNvSpPr>
              <a:spLocks noChangeArrowheads="1"/>
            </p:cNvSpPr>
            <p:nvPr/>
          </p:nvSpPr>
          <p:spPr bwMode="auto">
            <a:xfrm>
              <a:off x="9129713" y="4013201"/>
              <a:ext cx="20637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5" name="Oval 286">
              <a:extLst>
                <a:ext uri="{FF2B5EF4-FFF2-40B4-BE49-F238E27FC236}">
                  <a16:creationId xmlns:a16="http://schemas.microsoft.com/office/drawing/2014/main" xmlns="" id="{A368FDCE-7F60-4929-AFE8-7931BCEE258B}"/>
                </a:ext>
              </a:extLst>
            </p:cNvPr>
            <p:cNvSpPr>
              <a:spLocks noChangeArrowheads="1"/>
            </p:cNvSpPr>
            <p:nvPr/>
          </p:nvSpPr>
          <p:spPr bwMode="auto">
            <a:xfrm>
              <a:off x="8851901" y="4013201"/>
              <a:ext cx="20478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6" name="Oval 287">
              <a:extLst>
                <a:ext uri="{FF2B5EF4-FFF2-40B4-BE49-F238E27FC236}">
                  <a16:creationId xmlns:a16="http://schemas.microsoft.com/office/drawing/2014/main" xmlns="" id="{63583A05-BF6C-48EC-90E6-5770A425C004}"/>
                </a:ext>
              </a:extLst>
            </p:cNvPr>
            <p:cNvSpPr>
              <a:spLocks noChangeArrowheads="1"/>
            </p:cNvSpPr>
            <p:nvPr/>
          </p:nvSpPr>
          <p:spPr bwMode="auto">
            <a:xfrm>
              <a:off x="10799763" y="4013201"/>
              <a:ext cx="212725"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7" name="Oval 288">
              <a:extLst>
                <a:ext uri="{FF2B5EF4-FFF2-40B4-BE49-F238E27FC236}">
                  <a16:creationId xmlns:a16="http://schemas.microsoft.com/office/drawing/2014/main" xmlns="" id="{B2788F01-0924-482B-8B3D-9DB4A5771CD4}"/>
                </a:ext>
              </a:extLst>
            </p:cNvPr>
            <p:cNvSpPr>
              <a:spLocks noChangeArrowheads="1"/>
            </p:cNvSpPr>
            <p:nvPr/>
          </p:nvSpPr>
          <p:spPr bwMode="auto">
            <a:xfrm>
              <a:off x="10521951" y="4013201"/>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8" name="Oval 289">
              <a:extLst>
                <a:ext uri="{FF2B5EF4-FFF2-40B4-BE49-F238E27FC236}">
                  <a16:creationId xmlns:a16="http://schemas.microsoft.com/office/drawing/2014/main" xmlns="" id="{F3D6BD97-3EC6-4039-AC98-39C446AD0C87}"/>
                </a:ext>
              </a:extLst>
            </p:cNvPr>
            <p:cNvSpPr>
              <a:spLocks noChangeArrowheads="1"/>
            </p:cNvSpPr>
            <p:nvPr/>
          </p:nvSpPr>
          <p:spPr bwMode="auto">
            <a:xfrm>
              <a:off x="10244138" y="4013201"/>
              <a:ext cx="21113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09" name="Oval 290">
              <a:extLst>
                <a:ext uri="{FF2B5EF4-FFF2-40B4-BE49-F238E27FC236}">
                  <a16:creationId xmlns:a16="http://schemas.microsoft.com/office/drawing/2014/main" xmlns="" id="{D6988841-BBF7-466F-BCB2-3A0140899018}"/>
                </a:ext>
              </a:extLst>
            </p:cNvPr>
            <p:cNvSpPr>
              <a:spLocks noChangeArrowheads="1"/>
            </p:cNvSpPr>
            <p:nvPr/>
          </p:nvSpPr>
          <p:spPr bwMode="auto">
            <a:xfrm>
              <a:off x="10836276" y="57213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0" name="Oval 291">
              <a:extLst>
                <a:ext uri="{FF2B5EF4-FFF2-40B4-BE49-F238E27FC236}">
                  <a16:creationId xmlns:a16="http://schemas.microsoft.com/office/drawing/2014/main" xmlns="" id="{C2DB7D67-8582-4516-BA64-183ED4491807}"/>
                </a:ext>
              </a:extLst>
            </p:cNvPr>
            <p:cNvSpPr>
              <a:spLocks noChangeArrowheads="1"/>
            </p:cNvSpPr>
            <p:nvPr/>
          </p:nvSpPr>
          <p:spPr bwMode="auto">
            <a:xfrm>
              <a:off x="10558463" y="57213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1" name="Oval 292">
              <a:extLst>
                <a:ext uri="{FF2B5EF4-FFF2-40B4-BE49-F238E27FC236}">
                  <a16:creationId xmlns:a16="http://schemas.microsoft.com/office/drawing/2014/main" xmlns="" id="{A61DC748-E556-4519-A168-39E2CD0B75C8}"/>
                </a:ext>
              </a:extLst>
            </p:cNvPr>
            <p:cNvSpPr>
              <a:spLocks noChangeArrowheads="1"/>
            </p:cNvSpPr>
            <p:nvPr/>
          </p:nvSpPr>
          <p:spPr bwMode="auto">
            <a:xfrm>
              <a:off x="10558463" y="54419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2" name="Oval 293">
              <a:extLst>
                <a:ext uri="{FF2B5EF4-FFF2-40B4-BE49-F238E27FC236}">
                  <a16:creationId xmlns:a16="http://schemas.microsoft.com/office/drawing/2014/main" xmlns="" id="{D04E7C2E-B75E-4C90-8A20-64F3C834F7A9}"/>
                </a:ext>
              </a:extLst>
            </p:cNvPr>
            <p:cNvSpPr>
              <a:spLocks noChangeArrowheads="1"/>
            </p:cNvSpPr>
            <p:nvPr/>
          </p:nvSpPr>
          <p:spPr bwMode="auto">
            <a:xfrm>
              <a:off x="9964738" y="54419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3" name="Oval 294">
              <a:extLst>
                <a:ext uri="{FF2B5EF4-FFF2-40B4-BE49-F238E27FC236}">
                  <a16:creationId xmlns:a16="http://schemas.microsoft.com/office/drawing/2014/main" xmlns="" id="{47E53823-B19B-4DA9-90B8-B6C2835C8DEF}"/>
                </a:ext>
              </a:extLst>
            </p:cNvPr>
            <p:cNvSpPr>
              <a:spLocks noChangeArrowheads="1"/>
            </p:cNvSpPr>
            <p:nvPr/>
          </p:nvSpPr>
          <p:spPr bwMode="auto">
            <a:xfrm>
              <a:off x="10279063" y="57213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4" name="Oval 295">
              <a:extLst>
                <a:ext uri="{FF2B5EF4-FFF2-40B4-BE49-F238E27FC236}">
                  <a16:creationId xmlns:a16="http://schemas.microsoft.com/office/drawing/2014/main" xmlns="" id="{74AF37AD-73F8-4724-8EFD-930E5AB0E029}"/>
                </a:ext>
              </a:extLst>
            </p:cNvPr>
            <p:cNvSpPr>
              <a:spLocks noChangeArrowheads="1"/>
            </p:cNvSpPr>
            <p:nvPr/>
          </p:nvSpPr>
          <p:spPr bwMode="auto">
            <a:xfrm>
              <a:off x="11671301" y="5721351"/>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5" name="Oval 296">
              <a:extLst>
                <a:ext uri="{FF2B5EF4-FFF2-40B4-BE49-F238E27FC236}">
                  <a16:creationId xmlns:a16="http://schemas.microsoft.com/office/drawing/2014/main" xmlns="" id="{C3077833-8EC5-4D6F-9D6E-32F78C8A08FE}"/>
                </a:ext>
              </a:extLst>
            </p:cNvPr>
            <p:cNvSpPr>
              <a:spLocks noChangeArrowheads="1"/>
            </p:cNvSpPr>
            <p:nvPr/>
          </p:nvSpPr>
          <p:spPr bwMode="auto">
            <a:xfrm>
              <a:off x="11393488" y="57213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6" name="Oval 297">
              <a:extLst>
                <a:ext uri="{FF2B5EF4-FFF2-40B4-BE49-F238E27FC236}">
                  <a16:creationId xmlns:a16="http://schemas.microsoft.com/office/drawing/2014/main" xmlns="" id="{EC329456-39A3-4645-82A6-0D7971750FB6}"/>
                </a:ext>
              </a:extLst>
            </p:cNvPr>
            <p:cNvSpPr>
              <a:spLocks noChangeArrowheads="1"/>
            </p:cNvSpPr>
            <p:nvPr/>
          </p:nvSpPr>
          <p:spPr bwMode="auto">
            <a:xfrm>
              <a:off x="11115676" y="5721351"/>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7" name="Oval 298">
              <a:extLst>
                <a:ext uri="{FF2B5EF4-FFF2-40B4-BE49-F238E27FC236}">
                  <a16:creationId xmlns:a16="http://schemas.microsoft.com/office/drawing/2014/main" xmlns="" id="{11353EF1-1D92-4FE9-A966-CC061D79DBEA}"/>
                </a:ext>
              </a:extLst>
            </p:cNvPr>
            <p:cNvSpPr>
              <a:spLocks noChangeArrowheads="1"/>
            </p:cNvSpPr>
            <p:nvPr/>
          </p:nvSpPr>
          <p:spPr bwMode="auto">
            <a:xfrm>
              <a:off x="10836276" y="630872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8" name="Oval 299">
              <a:extLst>
                <a:ext uri="{FF2B5EF4-FFF2-40B4-BE49-F238E27FC236}">
                  <a16:creationId xmlns:a16="http://schemas.microsoft.com/office/drawing/2014/main" xmlns="" id="{69EA5F8F-6B9B-41F2-99DC-DCDD95F75C22}"/>
                </a:ext>
              </a:extLst>
            </p:cNvPr>
            <p:cNvSpPr>
              <a:spLocks noChangeArrowheads="1"/>
            </p:cNvSpPr>
            <p:nvPr/>
          </p:nvSpPr>
          <p:spPr bwMode="auto">
            <a:xfrm>
              <a:off x="10558463" y="630872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19" name="Oval 300">
              <a:extLst>
                <a:ext uri="{FF2B5EF4-FFF2-40B4-BE49-F238E27FC236}">
                  <a16:creationId xmlns:a16="http://schemas.microsoft.com/office/drawing/2014/main" xmlns="" id="{1D799F00-6CF9-444B-8157-C9CE61AA264A}"/>
                </a:ext>
              </a:extLst>
            </p:cNvPr>
            <p:cNvSpPr>
              <a:spLocks noChangeArrowheads="1"/>
            </p:cNvSpPr>
            <p:nvPr/>
          </p:nvSpPr>
          <p:spPr bwMode="auto">
            <a:xfrm>
              <a:off x="11671301" y="630872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0" name="Oval 301">
              <a:extLst>
                <a:ext uri="{FF2B5EF4-FFF2-40B4-BE49-F238E27FC236}">
                  <a16:creationId xmlns:a16="http://schemas.microsoft.com/office/drawing/2014/main" xmlns="" id="{435B457F-1870-4C59-9444-A307587EE1B8}"/>
                </a:ext>
              </a:extLst>
            </p:cNvPr>
            <p:cNvSpPr>
              <a:spLocks noChangeArrowheads="1"/>
            </p:cNvSpPr>
            <p:nvPr/>
          </p:nvSpPr>
          <p:spPr bwMode="auto">
            <a:xfrm>
              <a:off x="11393488" y="630872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1" name="Oval 302">
              <a:extLst>
                <a:ext uri="{FF2B5EF4-FFF2-40B4-BE49-F238E27FC236}">
                  <a16:creationId xmlns:a16="http://schemas.microsoft.com/office/drawing/2014/main" xmlns="" id="{B4A1A651-9F6A-4629-BD38-00ADCD0400F5}"/>
                </a:ext>
              </a:extLst>
            </p:cNvPr>
            <p:cNvSpPr>
              <a:spLocks noChangeArrowheads="1"/>
            </p:cNvSpPr>
            <p:nvPr/>
          </p:nvSpPr>
          <p:spPr bwMode="auto">
            <a:xfrm>
              <a:off x="11115676" y="630872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2" name="Oval 303">
              <a:extLst>
                <a:ext uri="{FF2B5EF4-FFF2-40B4-BE49-F238E27FC236}">
                  <a16:creationId xmlns:a16="http://schemas.microsoft.com/office/drawing/2014/main" xmlns="" id="{9F398A7F-8E11-4F1A-8410-C76ADEA1B4F0}"/>
                </a:ext>
              </a:extLst>
            </p:cNvPr>
            <p:cNvSpPr>
              <a:spLocks noChangeArrowheads="1"/>
            </p:cNvSpPr>
            <p:nvPr/>
          </p:nvSpPr>
          <p:spPr bwMode="auto">
            <a:xfrm>
              <a:off x="10836276" y="6588126"/>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3" name="Oval 304">
              <a:extLst>
                <a:ext uri="{FF2B5EF4-FFF2-40B4-BE49-F238E27FC236}">
                  <a16:creationId xmlns:a16="http://schemas.microsoft.com/office/drawing/2014/main" xmlns="" id="{2FA2607C-F845-40BF-AF9F-EE34F34168DE}"/>
                </a:ext>
              </a:extLst>
            </p:cNvPr>
            <p:cNvSpPr>
              <a:spLocks noChangeArrowheads="1"/>
            </p:cNvSpPr>
            <p:nvPr/>
          </p:nvSpPr>
          <p:spPr bwMode="auto">
            <a:xfrm>
              <a:off x="10558463" y="6588126"/>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4" name="Oval 305">
              <a:extLst>
                <a:ext uri="{FF2B5EF4-FFF2-40B4-BE49-F238E27FC236}">
                  <a16:creationId xmlns:a16="http://schemas.microsoft.com/office/drawing/2014/main" xmlns="" id="{0ED939C6-A8E2-4B6A-BBD4-6750711055A3}"/>
                </a:ext>
              </a:extLst>
            </p:cNvPr>
            <p:cNvSpPr>
              <a:spLocks noChangeArrowheads="1"/>
            </p:cNvSpPr>
            <p:nvPr/>
          </p:nvSpPr>
          <p:spPr bwMode="auto">
            <a:xfrm>
              <a:off x="11671301" y="6588126"/>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5" name="Oval 306">
              <a:extLst>
                <a:ext uri="{FF2B5EF4-FFF2-40B4-BE49-F238E27FC236}">
                  <a16:creationId xmlns:a16="http://schemas.microsoft.com/office/drawing/2014/main" xmlns="" id="{99B60829-AF66-4DD9-8E99-55245751CDCB}"/>
                </a:ext>
              </a:extLst>
            </p:cNvPr>
            <p:cNvSpPr>
              <a:spLocks noChangeArrowheads="1"/>
            </p:cNvSpPr>
            <p:nvPr/>
          </p:nvSpPr>
          <p:spPr bwMode="auto">
            <a:xfrm>
              <a:off x="11980863" y="65881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6" name="Oval 307">
              <a:extLst>
                <a:ext uri="{FF2B5EF4-FFF2-40B4-BE49-F238E27FC236}">
                  <a16:creationId xmlns:a16="http://schemas.microsoft.com/office/drawing/2014/main" xmlns="" id="{01130A42-4B6E-4566-B504-99D1355C86E8}"/>
                </a:ext>
              </a:extLst>
            </p:cNvPr>
            <p:cNvSpPr>
              <a:spLocks noChangeArrowheads="1"/>
            </p:cNvSpPr>
            <p:nvPr/>
          </p:nvSpPr>
          <p:spPr bwMode="auto">
            <a:xfrm>
              <a:off x="11393488" y="6588126"/>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7" name="Oval 308">
              <a:extLst>
                <a:ext uri="{FF2B5EF4-FFF2-40B4-BE49-F238E27FC236}">
                  <a16:creationId xmlns:a16="http://schemas.microsoft.com/office/drawing/2014/main" xmlns="" id="{8BD2CBD9-985B-4089-91F2-16AFD6914DE8}"/>
                </a:ext>
              </a:extLst>
            </p:cNvPr>
            <p:cNvSpPr>
              <a:spLocks noChangeArrowheads="1"/>
            </p:cNvSpPr>
            <p:nvPr/>
          </p:nvSpPr>
          <p:spPr bwMode="auto">
            <a:xfrm>
              <a:off x="11115676" y="6588126"/>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8" name="Oval 309">
              <a:extLst>
                <a:ext uri="{FF2B5EF4-FFF2-40B4-BE49-F238E27FC236}">
                  <a16:creationId xmlns:a16="http://schemas.microsoft.com/office/drawing/2014/main" xmlns="" id="{D28B2003-2573-40C1-B154-D0D5BC3F886D}"/>
                </a:ext>
              </a:extLst>
            </p:cNvPr>
            <p:cNvSpPr>
              <a:spLocks noChangeArrowheads="1"/>
            </p:cNvSpPr>
            <p:nvPr/>
          </p:nvSpPr>
          <p:spPr bwMode="auto">
            <a:xfrm>
              <a:off x="10836276" y="68659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29" name="Oval 310">
              <a:extLst>
                <a:ext uri="{FF2B5EF4-FFF2-40B4-BE49-F238E27FC236}">
                  <a16:creationId xmlns:a16="http://schemas.microsoft.com/office/drawing/2014/main" xmlns="" id="{CE623C76-2D49-4A48-B116-C3A0288F4AFA}"/>
                </a:ext>
              </a:extLst>
            </p:cNvPr>
            <p:cNvSpPr>
              <a:spLocks noChangeArrowheads="1"/>
            </p:cNvSpPr>
            <p:nvPr/>
          </p:nvSpPr>
          <p:spPr bwMode="auto">
            <a:xfrm>
              <a:off x="11671301" y="68659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0" name="Oval 311">
              <a:extLst>
                <a:ext uri="{FF2B5EF4-FFF2-40B4-BE49-F238E27FC236}">
                  <a16:creationId xmlns:a16="http://schemas.microsoft.com/office/drawing/2014/main" xmlns="" id="{BA2CFAF9-61C8-4B04-B687-0D71C8E03CDC}"/>
                </a:ext>
              </a:extLst>
            </p:cNvPr>
            <p:cNvSpPr>
              <a:spLocks noChangeArrowheads="1"/>
            </p:cNvSpPr>
            <p:nvPr/>
          </p:nvSpPr>
          <p:spPr bwMode="auto">
            <a:xfrm>
              <a:off x="11671301" y="7181851"/>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1" name="Oval 312">
              <a:extLst>
                <a:ext uri="{FF2B5EF4-FFF2-40B4-BE49-F238E27FC236}">
                  <a16:creationId xmlns:a16="http://schemas.microsoft.com/office/drawing/2014/main" xmlns="" id="{92F68C66-75AF-4C13-AAE1-BE84BF441972}"/>
                </a:ext>
              </a:extLst>
            </p:cNvPr>
            <p:cNvSpPr>
              <a:spLocks noChangeArrowheads="1"/>
            </p:cNvSpPr>
            <p:nvPr/>
          </p:nvSpPr>
          <p:spPr bwMode="auto">
            <a:xfrm>
              <a:off x="12542838" y="7459663"/>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2" name="Oval 313">
              <a:extLst>
                <a:ext uri="{FF2B5EF4-FFF2-40B4-BE49-F238E27FC236}">
                  <a16:creationId xmlns:a16="http://schemas.microsoft.com/office/drawing/2014/main" xmlns="" id="{AA955623-0F77-418B-8596-179FD676254D}"/>
                </a:ext>
              </a:extLst>
            </p:cNvPr>
            <p:cNvSpPr>
              <a:spLocks noChangeArrowheads="1"/>
            </p:cNvSpPr>
            <p:nvPr/>
          </p:nvSpPr>
          <p:spPr bwMode="auto">
            <a:xfrm>
              <a:off x="12822238" y="7181851"/>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3" name="Oval 314">
              <a:extLst>
                <a:ext uri="{FF2B5EF4-FFF2-40B4-BE49-F238E27FC236}">
                  <a16:creationId xmlns:a16="http://schemas.microsoft.com/office/drawing/2014/main" xmlns="" id="{9AFF8FFC-AB82-4D2B-BFA5-A1C2EC62331E}"/>
                </a:ext>
              </a:extLst>
            </p:cNvPr>
            <p:cNvSpPr>
              <a:spLocks noChangeArrowheads="1"/>
            </p:cNvSpPr>
            <p:nvPr/>
          </p:nvSpPr>
          <p:spPr bwMode="auto">
            <a:xfrm>
              <a:off x="11393488" y="6865938"/>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4" name="Oval 315">
              <a:extLst>
                <a:ext uri="{FF2B5EF4-FFF2-40B4-BE49-F238E27FC236}">
                  <a16:creationId xmlns:a16="http://schemas.microsoft.com/office/drawing/2014/main" xmlns="" id="{79BDE8B2-30C3-46D8-905E-3921BA5EA138}"/>
                </a:ext>
              </a:extLst>
            </p:cNvPr>
            <p:cNvSpPr>
              <a:spLocks noChangeArrowheads="1"/>
            </p:cNvSpPr>
            <p:nvPr/>
          </p:nvSpPr>
          <p:spPr bwMode="auto">
            <a:xfrm>
              <a:off x="11115676" y="6865938"/>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5" name="Oval 316">
              <a:extLst>
                <a:ext uri="{FF2B5EF4-FFF2-40B4-BE49-F238E27FC236}">
                  <a16:creationId xmlns:a16="http://schemas.microsoft.com/office/drawing/2014/main" xmlns="" id="{2D00AB57-FB1C-4A02-81EF-6FEF7DB78F8D}"/>
                </a:ext>
              </a:extLst>
            </p:cNvPr>
            <p:cNvSpPr>
              <a:spLocks noChangeArrowheads="1"/>
            </p:cNvSpPr>
            <p:nvPr/>
          </p:nvSpPr>
          <p:spPr bwMode="auto">
            <a:xfrm>
              <a:off x="11393488" y="5999163"/>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6" name="Oval 317">
              <a:extLst>
                <a:ext uri="{FF2B5EF4-FFF2-40B4-BE49-F238E27FC236}">
                  <a16:creationId xmlns:a16="http://schemas.microsoft.com/office/drawing/2014/main" xmlns="" id="{9B4785A4-C78D-46F0-9BDF-43D8B884A6EA}"/>
                </a:ext>
              </a:extLst>
            </p:cNvPr>
            <p:cNvSpPr>
              <a:spLocks noChangeArrowheads="1"/>
            </p:cNvSpPr>
            <p:nvPr/>
          </p:nvSpPr>
          <p:spPr bwMode="auto">
            <a:xfrm>
              <a:off x="11115676" y="5999163"/>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7" name="Oval 318">
              <a:extLst>
                <a:ext uri="{FF2B5EF4-FFF2-40B4-BE49-F238E27FC236}">
                  <a16:creationId xmlns:a16="http://schemas.microsoft.com/office/drawing/2014/main" xmlns="" id="{DF6345C6-E346-44CC-B3FB-63C8A583EE37}"/>
                </a:ext>
              </a:extLst>
            </p:cNvPr>
            <p:cNvSpPr>
              <a:spLocks noChangeArrowheads="1"/>
            </p:cNvSpPr>
            <p:nvPr/>
          </p:nvSpPr>
          <p:spPr bwMode="auto">
            <a:xfrm>
              <a:off x="8778876"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8" name="Oval 319">
              <a:extLst>
                <a:ext uri="{FF2B5EF4-FFF2-40B4-BE49-F238E27FC236}">
                  <a16:creationId xmlns:a16="http://schemas.microsoft.com/office/drawing/2014/main" xmlns="" id="{8C686311-9662-4A4E-9EC7-403251AB62CD}"/>
                </a:ext>
              </a:extLst>
            </p:cNvPr>
            <p:cNvSpPr>
              <a:spLocks noChangeArrowheads="1"/>
            </p:cNvSpPr>
            <p:nvPr/>
          </p:nvSpPr>
          <p:spPr bwMode="auto">
            <a:xfrm>
              <a:off x="9093201"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39" name="Oval 320">
              <a:extLst>
                <a:ext uri="{FF2B5EF4-FFF2-40B4-BE49-F238E27FC236}">
                  <a16:creationId xmlns:a16="http://schemas.microsoft.com/office/drawing/2014/main" xmlns="" id="{C4FA9DC1-916E-4801-81AA-487FA686F782}"/>
                </a:ext>
              </a:extLst>
            </p:cNvPr>
            <p:cNvSpPr>
              <a:spLocks noChangeArrowheads="1"/>
            </p:cNvSpPr>
            <p:nvPr/>
          </p:nvSpPr>
          <p:spPr bwMode="auto">
            <a:xfrm>
              <a:off x="9372601"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0" name="Oval 321">
              <a:extLst>
                <a:ext uri="{FF2B5EF4-FFF2-40B4-BE49-F238E27FC236}">
                  <a16:creationId xmlns:a16="http://schemas.microsoft.com/office/drawing/2014/main" xmlns="" id="{AB47390B-29CD-4918-811B-C25B82D110DE}"/>
                </a:ext>
              </a:extLst>
            </p:cNvPr>
            <p:cNvSpPr>
              <a:spLocks noChangeArrowheads="1"/>
            </p:cNvSpPr>
            <p:nvPr/>
          </p:nvSpPr>
          <p:spPr bwMode="auto">
            <a:xfrm>
              <a:off x="9650413"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1" name="Oval 322">
              <a:extLst>
                <a:ext uri="{FF2B5EF4-FFF2-40B4-BE49-F238E27FC236}">
                  <a16:creationId xmlns:a16="http://schemas.microsoft.com/office/drawing/2014/main" xmlns="" id="{8A65B8E6-CDC6-4047-837F-238D8022F893}"/>
                </a:ext>
              </a:extLst>
            </p:cNvPr>
            <p:cNvSpPr>
              <a:spLocks noChangeArrowheads="1"/>
            </p:cNvSpPr>
            <p:nvPr/>
          </p:nvSpPr>
          <p:spPr bwMode="auto">
            <a:xfrm>
              <a:off x="11079163"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2" name="Oval 323">
              <a:extLst>
                <a:ext uri="{FF2B5EF4-FFF2-40B4-BE49-F238E27FC236}">
                  <a16:creationId xmlns:a16="http://schemas.microsoft.com/office/drawing/2014/main" xmlns="" id="{DCE49C2B-B120-48DD-9CBA-A053EB23EF9B}"/>
                </a:ext>
              </a:extLst>
            </p:cNvPr>
            <p:cNvSpPr>
              <a:spLocks noChangeArrowheads="1"/>
            </p:cNvSpPr>
            <p:nvPr/>
          </p:nvSpPr>
          <p:spPr bwMode="auto">
            <a:xfrm>
              <a:off x="10799763"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3" name="Oval 324">
              <a:extLst>
                <a:ext uri="{FF2B5EF4-FFF2-40B4-BE49-F238E27FC236}">
                  <a16:creationId xmlns:a16="http://schemas.microsoft.com/office/drawing/2014/main" xmlns="" id="{84656AEA-5B96-495C-BADB-DD76A6B2F0A7}"/>
                </a:ext>
              </a:extLst>
            </p:cNvPr>
            <p:cNvSpPr>
              <a:spLocks noChangeArrowheads="1"/>
            </p:cNvSpPr>
            <p:nvPr/>
          </p:nvSpPr>
          <p:spPr bwMode="auto">
            <a:xfrm>
              <a:off x="10521951"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4" name="Oval 325">
              <a:extLst>
                <a:ext uri="{FF2B5EF4-FFF2-40B4-BE49-F238E27FC236}">
                  <a16:creationId xmlns:a16="http://schemas.microsoft.com/office/drawing/2014/main" xmlns="" id="{8A319AF1-5868-4443-BC42-ECBCEA2198B2}"/>
                </a:ext>
              </a:extLst>
            </p:cNvPr>
            <p:cNvSpPr>
              <a:spLocks noChangeArrowheads="1"/>
            </p:cNvSpPr>
            <p:nvPr/>
          </p:nvSpPr>
          <p:spPr bwMode="auto">
            <a:xfrm>
              <a:off x="10244138"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5" name="Oval 326">
              <a:extLst>
                <a:ext uri="{FF2B5EF4-FFF2-40B4-BE49-F238E27FC236}">
                  <a16:creationId xmlns:a16="http://schemas.microsoft.com/office/drawing/2014/main" xmlns="" id="{66FBCF58-5DB7-42FB-A91D-010A298C1CDE}"/>
                </a:ext>
              </a:extLst>
            </p:cNvPr>
            <p:cNvSpPr>
              <a:spLocks noChangeArrowheads="1"/>
            </p:cNvSpPr>
            <p:nvPr/>
          </p:nvSpPr>
          <p:spPr bwMode="auto">
            <a:xfrm>
              <a:off x="9964738"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6" name="Oval 327">
              <a:extLst>
                <a:ext uri="{FF2B5EF4-FFF2-40B4-BE49-F238E27FC236}">
                  <a16:creationId xmlns:a16="http://schemas.microsoft.com/office/drawing/2014/main" xmlns="" id="{8F65FD32-799C-4544-9E8A-CD846068EBA0}"/>
                </a:ext>
              </a:extLst>
            </p:cNvPr>
            <p:cNvSpPr>
              <a:spLocks noChangeArrowheads="1"/>
            </p:cNvSpPr>
            <p:nvPr/>
          </p:nvSpPr>
          <p:spPr bwMode="auto">
            <a:xfrm>
              <a:off x="11914188"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7" name="Oval 328">
              <a:extLst>
                <a:ext uri="{FF2B5EF4-FFF2-40B4-BE49-F238E27FC236}">
                  <a16:creationId xmlns:a16="http://schemas.microsoft.com/office/drawing/2014/main" xmlns="" id="{8B337259-4B28-46FA-8291-7FFCD4899D77}"/>
                </a:ext>
              </a:extLst>
            </p:cNvPr>
            <p:cNvSpPr>
              <a:spLocks noChangeArrowheads="1"/>
            </p:cNvSpPr>
            <p:nvPr/>
          </p:nvSpPr>
          <p:spPr bwMode="auto">
            <a:xfrm>
              <a:off x="11634788"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8" name="Oval 329">
              <a:extLst>
                <a:ext uri="{FF2B5EF4-FFF2-40B4-BE49-F238E27FC236}">
                  <a16:creationId xmlns:a16="http://schemas.microsoft.com/office/drawing/2014/main" xmlns="" id="{75C10639-F809-41DE-9590-EF0DAEC61132}"/>
                </a:ext>
              </a:extLst>
            </p:cNvPr>
            <p:cNvSpPr>
              <a:spLocks noChangeArrowheads="1"/>
            </p:cNvSpPr>
            <p:nvPr/>
          </p:nvSpPr>
          <p:spPr bwMode="auto">
            <a:xfrm>
              <a:off x="11356976"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49" name="Oval 330">
              <a:extLst>
                <a:ext uri="{FF2B5EF4-FFF2-40B4-BE49-F238E27FC236}">
                  <a16:creationId xmlns:a16="http://schemas.microsoft.com/office/drawing/2014/main" xmlns="" id="{8B0C2CD2-901D-4768-BF92-7E93E7C0AD80}"/>
                </a:ext>
              </a:extLst>
            </p:cNvPr>
            <p:cNvSpPr>
              <a:spLocks noChangeArrowheads="1"/>
            </p:cNvSpPr>
            <p:nvPr/>
          </p:nvSpPr>
          <p:spPr bwMode="auto">
            <a:xfrm>
              <a:off x="9093201"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0" name="Oval 331">
              <a:extLst>
                <a:ext uri="{FF2B5EF4-FFF2-40B4-BE49-F238E27FC236}">
                  <a16:creationId xmlns:a16="http://schemas.microsoft.com/office/drawing/2014/main" xmlns="" id="{8B81B69C-1AE1-4C81-A8F8-148997B76781}"/>
                </a:ext>
              </a:extLst>
            </p:cNvPr>
            <p:cNvSpPr>
              <a:spLocks noChangeArrowheads="1"/>
            </p:cNvSpPr>
            <p:nvPr/>
          </p:nvSpPr>
          <p:spPr bwMode="auto">
            <a:xfrm>
              <a:off x="9372601"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1" name="Oval 332">
              <a:extLst>
                <a:ext uri="{FF2B5EF4-FFF2-40B4-BE49-F238E27FC236}">
                  <a16:creationId xmlns:a16="http://schemas.microsoft.com/office/drawing/2014/main" xmlns="" id="{9D930DD5-BA6A-4CE8-B66E-FC6697211365}"/>
                </a:ext>
              </a:extLst>
            </p:cNvPr>
            <p:cNvSpPr>
              <a:spLocks noChangeArrowheads="1"/>
            </p:cNvSpPr>
            <p:nvPr/>
          </p:nvSpPr>
          <p:spPr bwMode="auto">
            <a:xfrm>
              <a:off x="9650413"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2" name="Oval 333">
              <a:extLst>
                <a:ext uri="{FF2B5EF4-FFF2-40B4-BE49-F238E27FC236}">
                  <a16:creationId xmlns:a16="http://schemas.microsoft.com/office/drawing/2014/main" xmlns="" id="{52DB53EC-F4E5-4214-9D99-D1139B473DA9}"/>
                </a:ext>
              </a:extLst>
            </p:cNvPr>
            <p:cNvSpPr>
              <a:spLocks noChangeArrowheads="1"/>
            </p:cNvSpPr>
            <p:nvPr/>
          </p:nvSpPr>
          <p:spPr bwMode="auto">
            <a:xfrm>
              <a:off x="11079163"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3" name="Oval 334">
              <a:extLst>
                <a:ext uri="{FF2B5EF4-FFF2-40B4-BE49-F238E27FC236}">
                  <a16:creationId xmlns:a16="http://schemas.microsoft.com/office/drawing/2014/main" xmlns="" id="{C9DBF4CF-EFD9-4AF0-A231-5D69FF2F847F}"/>
                </a:ext>
              </a:extLst>
            </p:cNvPr>
            <p:cNvSpPr>
              <a:spLocks noChangeArrowheads="1"/>
            </p:cNvSpPr>
            <p:nvPr/>
          </p:nvSpPr>
          <p:spPr bwMode="auto">
            <a:xfrm>
              <a:off x="10799763"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4" name="Oval 335">
              <a:extLst>
                <a:ext uri="{FF2B5EF4-FFF2-40B4-BE49-F238E27FC236}">
                  <a16:creationId xmlns:a16="http://schemas.microsoft.com/office/drawing/2014/main" xmlns="" id="{7A36E768-3665-4DC0-9066-28C5CB336F8D}"/>
                </a:ext>
              </a:extLst>
            </p:cNvPr>
            <p:cNvSpPr>
              <a:spLocks noChangeArrowheads="1"/>
            </p:cNvSpPr>
            <p:nvPr/>
          </p:nvSpPr>
          <p:spPr bwMode="auto">
            <a:xfrm>
              <a:off x="10521951"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5" name="Oval 336">
              <a:extLst>
                <a:ext uri="{FF2B5EF4-FFF2-40B4-BE49-F238E27FC236}">
                  <a16:creationId xmlns:a16="http://schemas.microsoft.com/office/drawing/2014/main" xmlns="" id="{C5C52CC7-E0C7-4EAE-A510-0E9B5F8D8256}"/>
                </a:ext>
              </a:extLst>
            </p:cNvPr>
            <p:cNvSpPr>
              <a:spLocks noChangeArrowheads="1"/>
            </p:cNvSpPr>
            <p:nvPr/>
          </p:nvSpPr>
          <p:spPr bwMode="auto">
            <a:xfrm>
              <a:off x="10244138"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6" name="Oval 337">
              <a:extLst>
                <a:ext uri="{FF2B5EF4-FFF2-40B4-BE49-F238E27FC236}">
                  <a16:creationId xmlns:a16="http://schemas.microsoft.com/office/drawing/2014/main" xmlns="" id="{940B0621-2624-45AB-8AD4-C0B136FD39E8}"/>
                </a:ext>
              </a:extLst>
            </p:cNvPr>
            <p:cNvSpPr>
              <a:spLocks noChangeArrowheads="1"/>
            </p:cNvSpPr>
            <p:nvPr/>
          </p:nvSpPr>
          <p:spPr bwMode="auto">
            <a:xfrm>
              <a:off x="9964738"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7" name="Oval 338">
              <a:extLst>
                <a:ext uri="{FF2B5EF4-FFF2-40B4-BE49-F238E27FC236}">
                  <a16:creationId xmlns:a16="http://schemas.microsoft.com/office/drawing/2014/main" xmlns="" id="{8E02B4A7-969A-4E8B-98BF-07BB5749EC71}"/>
                </a:ext>
              </a:extLst>
            </p:cNvPr>
            <p:cNvSpPr>
              <a:spLocks noChangeArrowheads="1"/>
            </p:cNvSpPr>
            <p:nvPr/>
          </p:nvSpPr>
          <p:spPr bwMode="auto">
            <a:xfrm>
              <a:off x="9650413" y="115252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8" name="Oval 339">
              <a:extLst>
                <a:ext uri="{FF2B5EF4-FFF2-40B4-BE49-F238E27FC236}">
                  <a16:creationId xmlns:a16="http://schemas.microsoft.com/office/drawing/2014/main" xmlns="" id="{E33791EA-3208-4942-B754-DA63D83728EF}"/>
                </a:ext>
              </a:extLst>
            </p:cNvPr>
            <p:cNvSpPr>
              <a:spLocks noChangeArrowheads="1"/>
            </p:cNvSpPr>
            <p:nvPr/>
          </p:nvSpPr>
          <p:spPr bwMode="auto">
            <a:xfrm>
              <a:off x="10244138" y="115252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59" name="Oval 340">
              <a:extLst>
                <a:ext uri="{FF2B5EF4-FFF2-40B4-BE49-F238E27FC236}">
                  <a16:creationId xmlns:a16="http://schemas.microsoft.com/office/drawing/2014/main" xmlns="" id="{B0E6C26F-7C60-4A94-ADC2-13CA887C1047}"/>
                </a:ext>
              </a:extLst>
            </p:cNvPr>
            <p:cNvSpPr>
              <a:spLocks noChangeArrowheads="1"/>
            </p:cNvSpPr>
            <p:nvPr/>
          </p:nvSpPr>
          <p:spPr bwMode="auto">
            <a:xfrm>
              <a:off x="9964738" y="115252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0" name="Oval 341">
              <a:extLst>
                <a:ext uri="{FF2B5EF4-FFF2-40B4-BE49-F238E27FC236}">
                  <a16:creationId xmlns:a16="http://schemas.microsoft.com/office/drawing/2014/main" xmlns="" id="{EBE9897C-ECC1-4A31-9710-2CD1E0305753}"/>
                </a:ext>
              </a:extLst>
            </p:cNvPr>
            <p:cNvSpPr>
              <a:spLocks noChangeArrowheads="1"/>
            </p:cNvSpPr>
            <p:nvPr/>
          </p:nvSpPr>
          <p:spPr bwMode="auto">
            <a:xfrm>
              <a:off x="10244138" y="87471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1" name="Oval 342">
              <a:extLst>
                <a:ext uri="{FF2B5EF4-FFF2-40B4-BE49-F238E27FC236}">
                  <a16:creationId xmlns:a16="http://schemas.microsoft.com/office/drawing/2014/main" xmlns="" id="{21263AEA-92A4-404E-A31A-2287B5861CDA}"/>
                </a:ext>
              </a:extLst>
            </p:cNvPr>
            <p:cNvSpPr>
              <a:spLocks noChangeArrowheads="1"/>
            </p:cNvSpPr>
            <p:nvPr/>
          </p:nvSpPr>
          <p:spPr bwMode="auto">
            <a:xfrm>
              <a:off x="9964738" y="87471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2" name="Oval 343">
              <a:extLst>
                <a:ext uri="{FF2B5EF4-FFF2-40B4-BE49-F238E27FC236}">
                  <a16:creationId xmlns:a16="http://schemas.microsoft.com/office/drawing/2014/main" xmlns="" id="{21ECB3EA-988C-4C7E-A265-4F7D54535320}"/>
                </a:ext>
              </a:extLst>
            </p:cNvPr>
            <p:cNvSpPr>
              <a:spLocks noChangeArrowheads="1"/>
            </p:cNvSpPr>
            <p:nvPr/>
          </p:nvSpPr>
          <p:spPr bwMode="auto">
            <a:xfrm>
              <a:off x="9964738" y="5953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3" name="Oval 344">
              <a:extLst>
                <a:ext uri="{FF2B5EF4-FFF2-40B4-BE49-F238E27FC236}">
                  <a16:creationId xmlns:a16="http://schemas.microsoft.com/office/drawing/2014/main" xmlns="" id="{8D9694EE-2095-47F4-BEE6-8151FCC3F86C}"/>
                </a:ext>
              </a:extLst>
            </p:cNvPr>
            <p:cNvSpPr>
              <a:spLocks noChangeArrowheads="1"/>
            </p:cNvSpPr>
            <p:nvPr/>
          </p:nvSpPr>
          <p:spPr bwMode="auto">
            <a:xfrm>
              <a:off x="11356976"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4" name="Oval 345">
              <a:extLst>
                <a:ext uri="{FF2B5EF4-FFF2-40B4-BE49-F238E27FC236}">
                  <a16:creationId xmlns:a16="http://schemas.microsoft.com/office/drawing/2014/main" xmlns="" id="{98A6FE66-A3F2-4EE8-93F1-774E5B5A6F97}"/>
                </a:ext>
              </a:extLst>
            </p:cNvPr>
            <p:cNvSpPr>
              <a:spLocks noChangeArrowheads="1"/>
            </p:cNvSpPr>
            <p:nvPr/>
          </p:nvSpPr>
          <p:spPr bwMode="auto">
            <a:xfrm>
              <a:off x="11356976" y="115252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5" name="Oval 346">
              <a:extLst>
                <a:ext uri="{FF2B5EF4-FFF2-40B4-BE49-F238E27FC236}">
                  <a16:creationId xmlns:a16="http://schemas.microsoft.com/office/drawing/2014/main" xmlns="" id="{69C6D5E3-5C96-4C9C-8131-0B9FF4DFA3FD}"/>
                </a:ext>
              </a:extLst>
            </p:cNvPr>
            <p:cNvSpPr>
              <a:spLocks noChangeArrowheads="1"/>
            </p:cNvSpPr>
            <p:nvPr/>
          </p:nvSpPr>
          <p:spPr bwMode="auto">
            <a:xfrm>
              <a:off x="7664451"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6" name="Oval 347">
              <a:extLst>
                <a:ext uri="{FF2B5EF4-FFF2-40B4-BE49-F238E27FC236}">
                  <a16:creationId xmlns:a16="http://schemas.microsoft.com/office/drawing/2014/main" xmlns="" id="{24275825-997C-4AE9-83DC-6AC12AE54D44}"/>
                </a:ext>
              </a:extLst>
            </p:cNvPr>
            <p:cNvSpPr>
              <a:spLocks noChangeArrowheads="1"/>
            </p:cNvSpPr>
            <p:nvPr/>
          </p:nvSpPr>
          <p:spPr bwMode="auto">
            <a:xfrm>
              <a:off x="7386638"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7" name="Oval 348">
              <a:extLst>
                <a:ext uri="{FF2B5EF4-FFF2-40B4-BE49-F238E27FC236}">
                  <a16:creationId xmlns:a16="http://schemas.microsoft.com/office/drawing/2014/main" xmlns="" id="{B5D763D5-90F1-4F0F-B4BC-ACC17B4321B2}"/>
                </a:ext>
              </a:extLst>
            </p:cNvPr>
            <p:cNvSpPr>
              <a:spLocks noChangeArrowheads="1"/>
            </p:cNvSpPr>
            <p:nvPr/>
          </p:nvSpPr>
          <p:spPr bwMode="auto">
            <a:xfrm>
              <a:off x="7108826"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8" name="Oval 349">
              <a:extLst>
                <a:ext uri="{FF2B5EF4-FFF2-40B4-BE49-F238E27FC236}">
                  <a16:creationId xmlns:a16="http://schemas.microsoft.com/office/drawing/2014/main" xmlns="" id="{00A1D45F-F03D-4502-B341-A2F5A294723C}"/>
                </a:ext>
              </a:extLst>
            </p:cNvPr>
            <p:cNvSpPr>
              <a:spLocks noChangeArrowheads="1"/>
            </p:cNvSpPr>
            <p:nvPr/>
          </p:nvSpPr>
          <p:spPr bwMode="auto">
            <a:xfrm>
              <a:off x="6829426"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69" name="Oval 350">
              <a:extLst>
                <a:ext uri="{FF2B5EF4-FFF2-40B4-BE49-F238E27FC236}">
                  <a16:creationId xmlns:a16="http://schemas.microsoft.com/office/drawing/2014/main" xmlns="" id="{02D3173E-7345-4786-9BAF-1F1F15E9D6B2}"/>
                </a:ext>
              </a:extLst>
            </p:cNvPr>
            <p:cNvSpPr>
              <a:spLocks noChangeArrowheads="1"/>
            </p:cNvSpPr>
            <p:nvPr/>
          </p:nvSpPr>
          <p:spPr bwMode="auto">
            <a:xfrm>
              <a:off x="6551613"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0" name="Oval 351">
              <a:extLst>
                <a:ext uri="{FF2B5EF4-FFF2-40B4-BE49-F238E27FC236}">
                  <a16:creationId xmlns:a16="http://schemas.microsoft.com/office/drawing/2014/main" xmlns="" id="{D5DAEAF5-7CCF-4C47-B431-74B534DB7100}"/>
                </a:ext>
              </a:extLst>
            </p:cNvPr>
            <p:cNvSpPr>
              <a:spLocks noChangeArrowheads="1"/>
            </p:cNvSpPr>
            <p:nvPr/>
          </p:nvSpPr>
          <p:spPr bwMode="auto">
            <a:xfrm>
              <a:off x="8501063"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1" name="Oval 352">
              <a:extLst>
                <a:ext uri="{FF2B5EF4-FFF2-40B4-BE49-F238E27FC236}">
                  <a16:creationId xmlns:a16="http://schemas.microsoft.com/office/drawing/2014/main" xmlns="" id="{F78D9AF4-9657-45DC-AE70-C37F6B9D10C3}"/>
                </a:ext>
              </a:extLst>
            </p:cNvPr>
            <p:cNvSpPr>
              <a:spLocks noChangeArrowheads="1"/>
            </p:cNvSpPr>
            <p:nvPr/>
          </p:nvSpPr>
          <p:spPr bwMode="auto">
            <a:xfrm>
              <a:off x="8815388"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2" name="Oval 353">
              <a:extLst>
                <a:ext uri="{FF2B5EF4-FFF2-40B4-BE49-F238E27FC236}">
                  <a16:creationId xmlns:a16="http://schemas.microsoft.com/office/drawing/2014/main" xmlns="" id="{3F89895B-1DA4-456D-9121-76634E3391AD}"/>
                </a:ext>
              </a:extLst>
            </p:cNvPr>
            <p:cNvSpPr>
              <a:spLocks noChangeArrowheads="1"/>
            </p:cNvSpPr>
            <p:nvPr/>
          </p:nvSpPr>
          <p:spPr bwMode="auto">
            <a:xfrm>
              <a:off x="9093201"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3" name="Oval 354">
              <a:extLst>
                <a:ext uri="{FF2B5EF4-FFF2-40B4-BE49-F238E27FC236}">
                  <a16:creationId xmlns:a16="http://schemas.microsoft.com/office/drawing/2014/main" xmlns="" id="{9DE93E94-315F-41CB-AE29-683B5923EFFE}"/>
                </a:ext>
              </a:extLst>
            </p:cNvPr>
            <p:cNvSpPr>
              <a:spLocks noChangeArrowheads="1"/>
            </p:cNvSpPr>
            <p:nvPr/>
          </p:nvSpPr>
          <p:spPr bwMode="auto">
            <a:xfrm>
              <a:off x="9372601"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4" name="Oval 355">
              <a:extLst>
                <a:ext uri="{FF2B5EF4-FFF2-40B4-BE49-F238E27FC236}">
                  <a16:creationId xmlns:a16="http://schemas.microsoft.com/office/drawing/2014/main" xmlns="" id="{34806281-81CB-4132-B98F-2964C8BCB86B}"/>
                </a:ext>
              </a:extLst>
            </p:cNvPr>
            <p:cNvSpPr>
              <a:spLocks noChangeArrowheads="1"/>
            </p:cNvSpPr>
            <p:nvPr/>
          </p:nvSpPr>
          <p:spPr bwMode="auto">
            <a:xfrm>
              <a:off x="8221663"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5" name="Oval 356">
              <a:extLst>
                <a:ext uri="{FF2B5EF4-FFF2-40B4-BE49-F238E27FC236}">
                  <a16:creationId xmlns:a16="http://schemas.microsoft.com/office/drawing/2014/main" xmlns="" id="{A3FE002C-6E5C-4629-A259-46DE0C02DD09}"/>
                </a:ext>
              </a:extLst>
            </p:cNvPr>
            <p:cNvSpPr>
              <a:spLocks noChangeArrowheads="1"/>
            </p:cNvSpPr>
            <p:nvPr/>
          </p:nvSpPr>
          <p:spPr bwMode="auto">
            <a:xfrm>
              <a:off x="8221663"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6" name="Oval 357">
              <a:extLst>
                <a:ext uri="{FF2B5EF4-FFF2-40B4-BE49-F238E27FC236}">
                  <a16:creationId xmlns:a16="http://schemas.microsoft.com/office/drawing/2014/main" xmlns="" id="{3369B17C-A82A-475C-9B1C-DE3DC160F330}"/>
                </a:ext>
              </a:extLst>
            </p:cNvPr>
            <p:cNvSpPr>
              <a:spLocks noChangeArrowheads="1"/>
            </p:cNvSpPr>
            <p:nvPr/>
          </p:nvSpPr>
          <p:spPr bwMode="auto">
            <a:xfrm>
              <a:off x="8535988" y="11160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7" name="Oval 358">
              <a:extLst>
                <a:ext uri="{FF2B5EF4-FFF2-40B4-BE49-F238E27FC236}">
                  <a16:creationId xmlns:a16="http://schemas.microsoft.com/office/drawing/2014/main" xmlns="" id="{113651B1-F982-4825-8474-23F6BDE74E6D}"/>
                </a:ext>
              </a:extLst>
            </p:cNvPr>
            <p:cNvSpPr>
              <a:spLocks noChangeArrowheads="1"/>
            </p:cNvSpPr>
            <p:nvPr/>
          </p:nvSpPr>
          <p:spPr bwMode="auto">
            <a:xfrm>
              <a:off x="8221663"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8" name="Oval 359">
              <a:extLst>
                <a:ext uri="{FF2B5EF4-FFF2-40B4-BE49-F238E27FC236}">
                  <a16:creationId xmlns:a16="http://schemas.microsoft.com/office/drawing/2014/main" xmlns="" id="{1ADCF6E2-7F33-4EE1-812A-E76EC2DCAA0E}"/>
                </a:ext>
              </a:extLst>
            </p:cNvPr>
            <p:cNvSpPr>
              <a:spLocks noChangeArrowheads="1"/>
            </p:cNvSpPr>
            <p:nvPr/>
          </p:nvSpPr>
          <p:spPr bwMode="auto">
            <a:xfrm>
              <a:off x="7943851"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79" name="Oval 360">
              <a:extLst>
                <a:ext uri="{FF2B5EF4-FFF2-40B4-BE49-F238E27FC236}">
                  <a16:creationId xmlns:a16="http://schemas.microsoft.com/office/drawing/2014/main" xmlns="" id="{45E05188-85CE-4EEB-82A5-6C62548F8D73}"/>
                </a:ext>
              </a:extLst>
            </p:cNvPr>
            <p:cNvSpPr>
              <a:spLocks noChangeArrowheads="1"/>
            </p:cNvSpPr>
            <p:nvPr/>
          </p:nvSpPr>
          <p:spPr bwMode="auto">
            <a:xfrm>
              <a:off x="10799763"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0" name="Oval 361">
              <a:extLst>
                <a:ext uri="{FF2B5EF4-FFF2-40B4-BE49-F238E27FC236}">
                  <a16:creationId xmlns:a16="http://schemas.microsoft.com/office/drawing/2014/main" xmlns="" id="{47995DB8-99FD-4AB4-997D-956468B2E4F5}"/>
                </a:ext>
              </a:extLst>
            </p:cNvPr>
            <p:cNvSpPr>
              <a:spLocks noChangeArrowheads="1"/>
            </p:cNvSpPr>
            <p:nvPr/>
          </p:nvSpPr>
          <p:spPr bwMode="auto">
            <a:xfrm>
              <a:off x="10521951"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1" name="Oval 362">
              <a:extLst>
                <a:ext uri="{FF2B5EF4-FFF2-40B4-BE49-F238E27FC236}">
                  <a16:creationId xmlns:a16="http://schemas.microsoft.com/office/drawing/2014/main" xmlns="" id="{DBB43D7F-4FC4-4328-A21D-B68885032A8E}"/>
                </a:ext>
              </a:extLst>
            </p:cNvPr>
            <p:cNvSpPr>
              <a:spLocks noChangeArrowheads="1"/>
            </p:cNvSpPr>
            <p:nvPr/>
          </p:nvSpPr>
          <p:spPr bwMode="auto">
            <a:xfrm>
              <a:off x="10244138"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2" name="Oval 363">
              <a:extLst>
                <a:ext uri="{FF2B5EF4-FFF2-40B4-BE49-F238E27FC236}">
                  <a16:creationId xmlns:a16="http://schemas.microsoft.com/office/drawing/2014/main" xmlns="" id="{8F5D1EF1-0056-4A76-9429-2CB2A156C740}"/>
                </a:ext>
              </a:extLst>
            </p:cNvPr>
            <p:cNvSpPr>
              <a:spLocks noChangeArrowheads="1"/>
            </p:cNvSpPr>
            <p:nvPr/>
          </p:nvSpPr>
          <p:spPr bwMode="auto">
            <a:xfrm>
              <a:off x="9964738"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3" name="Oval 364">
              <a:extLst>
                <a:ext uri="{FF2B5EF4-FFF2-40B4-BE49-F238E27FC236}">
                  <a16:creationId xmlns:a16="http://schemas.microsoft.com/office/drawing/2014/main" xmlns="" id="{ADF0E2B8-6F1A-4710-9C9B-9EF25AA6B5E3}"/>
                </a:ext>
              </a:extLst>
            </p:cNvPr>
            <p:cNvSpPr>
              <a:spLocks noChangeArrowheads="1"/>
            </p:cNvSpPr>
            <p:nvPr/>
          </p:nvSpPr>
          <p:spPr bwMode="auto">
            <a:xfrm>
              <a:off x="9686926"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4" name="Oval 365">
              <a:extLst>
                <a:ext uri="{FF2B5EF4-FFF2-40B4-BE49-F238E27FC236}">
                  <a16:creationId xmlns:a16="http://schemas.microsoft.com/office/drawing/2014/main" xmlns="" id="{C67104CF-B17F-4FAB-9A3C-03E9B4D7F7FD}"/>
                </a:ext>
              </a:extLst>
            </p:cNvPr>
            <p:cNvSpPr>
              <a:spLocks noChangeArrowheads="1"/>
            </p:cNvSpPr>
            <p:nvPr/>
          </p:nvSpPr>
          <p:spPr bwMode="auto">
            <a:xfrm>
              <a:off x="11634788" y="2303463"/>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5" name="Oval 366">
              <a:extLst>
                <a:ext uri="{FF2B5EF4-FFF2-40B4-BE49-F238E27FC236}">
                  <a16:creationId xmlns:a16="http://schemas.microsoft.com/office/drawing/2014/main" xmlns="" id="{7AA921D6-BDA4-4484-B03C-64BF117783E1}"/>
                </a:ext>
              </a:extLst>
            </p:cNvPr>
            <p:cNvSpPr>
              <a:spLocks noChangeArrowheads="1"/>
            </p:cNvSpPr>
            <p:nvPr/>
          </p:nvSpPr>
          <p:spPr bwMode="auto">
            <a:xfrm>
              <a:off x="11950701" y="2303463"/>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6" name="Oval 367">
              <a:extLst>
                <a:ext uri="{FF2B5EF4-FFF2-40B4-BE49-F238E27FC236}">
                  <a16:creationId xmlns:a16="http://schemas.microsoft.com/office/drawing/2014/main" xmlns="" id="{A4D4B179-7FF9-4BF8-AC23-9E29E3F8ECA8}"/>
                </a:ext>
              </a:extLst>
            </p:cNvPr>
            <p:cNvSpPr>
              <a:spLocks noChangeArrowheads="1"/>
            </p:cNvSpPr>
            <p:nvPr/>
          </p:nvSpPr>
          <p:spPr bwMode="auto">
            <a:xfrm>
              <a:off x="12228513" y="2303463"/>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7" name="Oval 368">
              <a:extLst>
                <a:ext uri="{FF2B5EF4-FFF2-40B4-BE49-F238E27FC236}">
                  <a16:creationId xmlns:a16="http://schemas.microsoft.com/office/drawing/2014/main" xmlns="" id="{54B2416A-3C2D-4818-A0C1-D6A22C8E8D93}"/>
                </a:ext>
              </a:extLst>
            </p:cNvPr>
            <p:cNvSpPr>
              <a:spLocks noChangeArrowheads="1"/>
            </p:cNvSpPr>
            <p:nvPr/>
          </p:nvSpPr>
          <p:spPr bwMode="auto">
            <a:xfrm>
              <a:off x="12506326" y="2303463"/>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8" name="Oval 369">
              <a:extLst>
                <a:ext uri="{FF2B5EF4-FFF2-40B4-BE49-F238E27FC236}">
                  <a16:creationId xmlns:a16="http://schemas.microsoft.com/office/drawing/2014/main" xmlns="" id="{28C68FBD-AD31-44F1-AF01-5D9521EDEA3F}"/>
                </a:ext>
              </a:extLst>
            </p:cNvPr>
            <p:cNvSpPr>
              <a:spLocks noChangeArrowheads="1"/>
            </p:cNvSpPr>
            <p:nvPr/>
          </p:nvSpPr>
          <p:spPr bwMode="auto">
            <a:xfrm>
              <a:off x="12822238" y="2303463"/>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89" name="Oval 370">
              <a:extLst>
                <a:ext uri="{FF2B5EF4-FFF2-40B4-BE49-F238E27FC236}">
                  <a16:creationId xmlns:a16="http://schemas.microsoft.com/office/drawing/2014/main" xmlns="" id="{FCF93E96-631D-49A1-B490-9F26DAF7C0CA}"/>
                </a:ext>
              </a:extLst>
            </p:cNvPr>
            <p:cNvSpPr>
              <a:spLocks noChangeArrowheads="1"/>
            </p:cNvSpPr>
            <p:nvPr/>
          </p:nvSpPr>
          <p:spPr bwMode="auto">
            <a:xfrm>
              <a:off x="13100051" y="2303463"/>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0" name="Oval 371">
              <a:extLst>
                <a:ext uri="{FF2B5EF4-FFF2-40B4-BE49-F238E27FC236}">
                  <a16:creationId xmlns:a16="http://schemas.microsoft.com/office/drawing/2014/main" xmlns="" id="{216B5DB9-FFB5-4F08-A084-F82CC728E485}"/>
                </a:ext>
              </a:extLst>
            </p:cNvPr>
            <p:cNvSpPr>
              <a:spLocks noChangeArrowheads="1"/>
            </p:cNvSpPr>
            <p:nvPr/>
          </p:nvSpPr>
          <p:spPr bwMode="auto">
            <a:xfrm>
              <a:off x="11356976"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1" name="Oval 372">
              <a:extLst>
                <a:ext uri="{FF2B5EF4-FFF2-40B4-BE49-F238E27FC236}">
                  <a16:creationId xmlns:a16="http://schemas.microsoft.com/office/drawing/2014/main" xmlns="" id="{AD9E5B87-D747-4155-9005-9D4B7420872F}"/>
                </a:ext>
              </a:extLst>
            </p:cNvPr>
            <p:cNvSpPr>
              <a:spLocks noChangeArrowheads="1"/>
            </p:cNvSpPr>
            <p:nvPr/>
          </p:nvSpPr>
          <p:spPr bwMode="auto">
            <a:xfrm>
              <a:off x="11079163" y="2303463"/>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2" name="Oval 373">
              <a:extLst>
                <a:ext uri="{FF2B5EF4-FFF2-40B4-BE49-F238E27FC236}">
                  <a16:creationId xmlns:a16="http://schemas.microsoft.com/office/drawing/2014/main" xmlns="" id="{859B3EC9-7DF4-4C8F-8E62-11E5E2D2F66F}"/>
                </a:ext>
              </a:extLst>
            </p:cNvPr>
            <p:cNvSpPr>
              <a:spLocks noChangeArrowheads="1"/>
            </p:cNvSpPr>
            <p:nvPr/>
          </p:nvSpPr>
          <p:spPr bwMode="auto">
            <a:xfrm>
              <a:off x="7664451"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3" name="Oval 374">
              <a:extLst>
                <a:ext uri="{FF2B5EF4-FFF2-40B4-BE49-F238E27FC236}">
                  <a16:creationId xmlns:a16="http://schemas.microsoft.com/office/drawing/2014/main" xmlns="" id="{46C72381-E598-4A94-B1D3-79C0930D8D32}"/>
                </a:ext>
              </a:extLst>
            </p:cNvPr>
            <p:cNvSpPr>
              <a:spLocks noChangeArrowheads="1"/>
            </p:cNvSpPr>
            <p:nvPr/>
          </p:nvSpPr>
          <p:spPr bwMode="auto">
            <a:xfrm>
              <a:off x="7386638"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4" name="Oval 375">
              <a:extLst>
                <a:ext uri="{FF2B5EF4-FFF2-40B4-BE49-F238E27FC236}">
                  <a16:creationId xmlns:a16="http://schemas.microsoft.com/office/drawing/2014/main" xmlns="" id="{D690865C-3BBF-47E1-9556-790E825D4D47}"/>
                </a:ext>
              </a:extLst>
            </p:cNvPr>
            <p:cNvSpPr>
              <a:spLocks noChangeArrowheads="1"/>
            </p:cNvSpPr>
            <p:nvPr/>
          </p:nvSpPr>
          <p:spPr bwMode="auto">
            <a:xfrm>
              <a:off x="6829426"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5" name="Oval 376">
              <a:extLst>
                <a:ext uri="{FF2B5EF4-FFF2-40B4-BE49-F238E27FC236}">
                  <a16:creationId xmlns:a16="http://schemas.microsoft.com/office/drawing/2014/main" xmlns="" id="{D18BC9FD-8F54-4CD3-8142-2AE2E89BA18F}"/>
                </a:ext>
              </a:extLst>
            </p:cNvPr>
            <p:cNvSpPr>
              <a:spLocks noChangeArrowheads="1"/>
            </p:cNvSpPr>
            <p:nvPr/>
          </p:nvSpPr>
          <p:spPr bwMode="auto">
            <a:xfrm>
              <a:off x="6551613"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6" name="Oval 377">
              <a:extLst>
                <a:ext uri="{FF2B5EF4-FFF2-40B4-BE49-F238E27FC236}">
                  <a16:creationId xmlns:a16="http://schemas.microsoft.com/office/drawing/2014/main" xmlns="" id="{302A4E66-DFDE-405F-9CE2-97F003BE8585}"/>
                </a:ext>
              </a:extLst>
            </p:cNvPr>
            <p:cNvSpPr>
              <a:spLocks noChangeArrowheads="1"/>
            </p:cNvSpPr>
            <p:nvPr/>
          </p:nvSpPr>
          <p:spPr bwMode="auto">
            <a:xfrm>
              <a:off x="8501063"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7" name="Oval 378">
              <a:extLst>
                <a:ext uri="{FF2B5EF4-FFF2-40B4-BE49-F238E27FC236}">
                  <a16:creationId xmlns:a16="http://schemas.microsoft.com/office/drawing/2014/main" xmlns="" id="{47F2DDBB-BAD0-4A97-8F68-EFDB722184D7}"/>
                </a:ext>
              </a:extLst>
            </p:cNvPr>
            <p:cNvSpPr>
              <a:spLocks noChangeArrowheads="1"/>
            </p:cNvSpPr>
            <p:nvPr/>
          </p:nvSpPr>
          <p:spPr bwMode="auto">
            <a:xfrm>
              <a:off x="8815388"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8" name="Oval 379">
              <a:extLst>
                <a:ext uri="{FF2B5EF4-FFF2-40B4-BE49-F238E27FC236}">
                  <a16:creationId xmlns:a16="http://schemas.microsoft.com/office/drawing/2014/main" xmlns="" id="{B35D5D23-E84E-4E8A-A487-29AB90F6AF06}"/>
                </a:ext>
              </a:extLst>
            </p:cNvPr>
            <p:cNvSpPr>
              <a:spLocks noChangeArrowheads="1"/>
            </p:cNvSpPr>
            <p:nvPr/>
          </p:nvSpPr>
          <p:spPr bwMode="auto">
            <a:xfrm>
              <a:off x="9093201"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899" name="Oval 380">
              <a:extLst>
                <a:ext uri="{FF2B5EF4-FFF2-40B4-BE49-F238E27FC236}">
                  <a16:creationId xmlns:a16="http://schemas.microsoft.com/office/drawing/2014/main" xmlns="" id="{90B80F67-8A4E-4F9D-AC51-8A25D1BA5EBF}"/>
                </a:ext>
              </a:extLst>
            </p:cNvPr>
            <p:cNvSpPr>
              <a:spLocks noChangeArrowheads="1"/>
            </p:cNvSpPr>
            <p:nvPr/>
          </p:nvSpPr>
          <p:spPr bwMode="auto">
            <a:xfrm>
              <a:off x="9372601"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0" name="Oval 381">
              <a:extLst>
                <a:ext uri="{FF2B5EF4-FFF2-40B4-BE49-F238E27FC236}">
                  <a16:creationId xmlns:a16="http://schemas.microsoft.com/office/drawing/2014/main" xmlns="" id="{17B3B93B-8AED-4F99-B2FA-5F5C37ED32D9}"/>
                </a:ext>
              </a:extLst>
            </p:cNvPr>
            <p:cNvSpPr>
              <a:spLocks noChangeArrowheads="1"/>
            </p:cNvSpPr>
            <p:nvPr/>
          </p:nvSpPr>
          <p:spPr bwMode="auto">
            <a:xfrm>
              <a:off x="8221663"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1" name="Oval 382">
              <a:extLst>
                <a:ext uri="{FF2B5EF4-FFF2-40B4-BE49-F238E27FC236}">
                  <a16:creationId xmlns:a16="http://schemas.microsoft.com/office/drawing/2014/main" xmlns="" id="{9AFA94AA-7D44-4B93-8D92-B763F2A0A9F5}"/>
                </a:ext>
              </a:extLst>
            </p:cNvPr>
            <p:cNvSpPr>
              <a:spLocks noChangeArrowheads="1"/>
            </p:cNvSpPr>
            <p:nvPr/>
          </p:nvSpPr>
          <p:spPr bwMode="auto">
            <a:xfrm>
              <a:off x="7943851"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2" name="Oval 383">
              <a:extLst>
                <a:ext uri="{FF2B5EF4-FFF2-40B4-BE49-F238E27FC236}">
                  <a16:creationId xmlns:a16="http://schemas.microsoft.com/office/drawing/2014/main" xmlns="" id="{7635021F-DC1E-49A3-BCB5-5352A6F8183A}"/>
                </a:ext>
              </a:extLst>
            </p:cNvPr>
            <p:cNvSpPr>
              <a:spLocks noChangeArrowheads="1"/>
            </p:cNvSpPr>
            <p:nvPr/>
          </p:nvSpPr>
          <p:spPr bwMode="auto">
            <a:xfrm>
              <a:off x="10799763"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3" name="Oval 384">
              <a:extLst>
                <a:ext uri="{FF2B5EF4-FFF2-40B4-BE49-F238E27FC236}">
                  <a16:creationId xmlns:a16="http://schemas.microsoft.com/office/drawing/2014/main" xmlns="" id="{61D25A7A-F8E1-40CA-93FD-F590183CA280}"/>
                </a:ext>
              </a:extLst>
            </p:cNvPr>
            <p:cNvSpPr>
              <a:spLocks noChangeArrowheads="1"/>
            </p:cNvSpPr>
            <p:nvPr/>
          </p:nvSpPr>
          <p:spPr bwMode="auto">
            <a:xfrm>
              <a:off x="10521951"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4" name="Oval 385">
              <a:extLst>
                <a:ext uri="{FF2B5EF4-FFF2-40B4-BE49-F238E27FC236}">
                  <a16:creationId xmlns:a16="http://schemas.microsoft.com/office/drawing/2014/main" xmlns="" id="{2738B433-DC10-4551-80EB-E8B0A6F0F4E4}"/>
                </a:ext>
              </a:extLst>
            </p:cNvPr>
            <p:cNvSpPr>
              <a:spLocks noChangeArrowheads="1"/>
            </p:cNvSpPr>
            <p:nvPr/>
          </p:nvSpPr>
          <p:spPr bwMode="auto">
            <a:xfrm>
              <a:off x="10244138"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5" name="Oval 386">
              <a:extLst>
                <a:ext uri="{FF2B5EF4-FFF2-40B4-BE49-F238E27FC236}">
                  <a16:creationId xmlns:a16="http://schemas.microsoft.com/office/drawing/2014/main" xmlns="" id="{1646054B-EAB3-4C2E-86AC-3B3D3D65EEA0}"/>
                </a:ext>
              </a:extLst>
            </p:cNvPr>
            <p:cNvSpPr>
              <a:spLocks noChangeArrowheads="1"/>
            </p:cNvSpPr>
            <p:nvPr/>
          </p:nvSpPr>
          <p:spPr bwMode="auto">
            <a:xfrm>
              <a:off x="9964738"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6" name="Oval 387">
              <a:extLst>
                <a:ext uri="{FF2B5EF4-FFF2-40B4-BE49-F238E27FC236}">
                  <a16:creationId xmlns:a16="http://schemas.microsoft.com/office/drawing/2014/main" xmlns="" id="{7262CAC0-707E-482E-92F9-33B13A227A82}"/>
                </a:ext>
              </a:extLst>
            </p:cNvPr>
            <p:cNvSpPr>
              <a:spLocks noChangeArrowheads="1"/>
            </p:cNvSpPr>
            <p:nvPr/>
          </p:nvSpPr>
          <p:spPr bwMode="auto">
            <a:xfrm>
              <a:off x="9686926"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7" name="Oval 388">
              <a:extLst>
                <a:ext uri="{FF2B5EF4-FFF2-40B4-BE49-F238E27FC236}">
                  <a16:creationId xmlns:a16="http://schemas.microsoft.com/office/drawing/2014/main" xmlns="" id="{6B9DE047-4DF2-45AF-A8F1-205497730753}"/>
                </a:ext>
              </a:extLst>
            </p:cNvPr>
            <p:cNvSpPr>
              <a:spLocks noChangeArrowheads="1"/>
            </p:cNvSpPr>
            <p:nvPr/>
          </p:nvSpPr>
          <p:spPr bwMode="auto">
            <a:xfrm>
              <a:off x="11634788"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8" name="Oval 389">
              <a:extLst>
                <a:ext uri="{FF2B5EF4-FFF2-40B4-BE49-F238E27FC236}">
                  <a16:creationId xmlns:a16="http://schemas.microsoft.com/office/drawing/2014/main" xmlns="" id="{BA44656A-3AB3-417C-95F0-61169A2E2836}"/>
                </a:ext>
              </a:extLst>
            </p:cNvPr>
            <p:cNvSpPr>
              <a:spLocks noChangeArrowheads="1"/>
            </p:cNvSpPr>
            <p:nvPr/>
          </p:nvSpPr>
          <p:spPr bwMode="auto">
            <a:xfrm>
              <a:off x="11950701" y="2582863"/>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09" name="Oval 390">
              <a:extLst>
                <a:ext uri="{FF2B5EF4-FFF2-40B4-BE49-F238E27FC236}">
                  <a16:creationId xmlns:a16="http://schemas.microsoft.com/office/drawing/2014/main" xmlns="" id="{547C5255-DB64-4094-AE3F-AFAB31701156}"/>
                </a:ext>
              </a:extLst>
            </p:cNvPr>
            <p:cNvSpPr>
              <a:spLocks noChangeArrowheads="1"/>
            </p:cNvSpPr>
            <p:nvPr/>
          </p:nvSpPr>
          <p:spPr bwMode="auto">
            <a:xfrm>
              <a:off x="12506326" y="2582863"/>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0" name="Oval 391">
              <a:extLst>
                <a:ext uri="{FF2B5EF4-FFF2-40B4-BE49-F238E27FC236}">
                  <a16:creationId xmlns:a16="http://schemas.microsoft.com/office/drawing/2014/main" xmlns="" id="{DE927B9F-4E41-4B39-9646-0C6D34607E15}"/>
                </a:ext>
              </a:extLst>
            </p:cNvPr>
            <p:cNvSpPr>
              <a:spLocks noChangeArrowheads="1"/>
            </p:cNvSpPr>
            <p:nvPr/>
          </p:nvSpPr>
          <p:spPr bwMode="auto">
            <a:xfrm>
              <a:off x="12822238" y="2582863"/>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1" name="Oval 392">
              <a:extLst>
                <a:ext uri="{FF2B5EF4-FFF2-40B4-BE49-F238E27FC236}">
                  <a16:creationId xmlns:a16="http://schemas.microsoft.com/office/drawing/2014/main" xmlns="" id="{861829DD-916E-4947-9EF4-1AF956A44D1C}"/>
                </a:ext>
              </a:extLst>
            </p:cNvPr>
            <p:cNvSpPr>
              <a:spLocks noChangeArrowheads="1"/>
            </p:cNvSpPr>
            <p:nvPr/>
          </p:nvSpPr>
          <p:spPr bwMode="auto">
            <a:xfrm>
              <a:off x="11356976"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2" name="Oval 393">
              <a:extLst>
                <a:ext uri="{FF2B5EF4-FFF2-40B4-BE49-F238E27FC236}">
                  <a16:creationId xmlns:a16="http://schemas.microsoft.com/office/drawing/2014/main" xmlns="" id="{CA558B2D-A73E-49EB-9B19-98B586B531C1}"/>
                </a:ext>
              </a:extLst>
            </p:cNvPr>
            <p:cNvSpPr>
              <a:spLocks noChangeArrowheads="1"/>
            </p:cNvSpPr>
            <p:nvPr/>
          </p:nvSpPr>
          <p:spPr bwMode="auto">
            <a:xfrm>
              <a:off x="11079163" y="258286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3" name="Oval 394">
              <a:extLst>
                <a:ext uri="{FF2B5EF4-FFF2-40B4-BE49-F238E27FC236}">
                  <a16:creationId xmlns:a16="http://schemas.microsoft.com/office/drawing/2014/main" xmlns="" id="{168C8DE2-9257-4E33-B0D5-1DAF0A255534}"/>
                </a:ext>
              </a:extLst>
            </p:cNvPr>
            <p:cNvSpPr>
              <a:spLocks noChangeArrowheads="1"/>
            </p:cNvSpPr>
            <p:nvPr/>
          </p:nvSpPr>
          <p:spPr bwMode="auto">
            <a:xfrm>
              <a:off x="7664451"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4" name="Oval 395">
              <a:extLst>
                <a:ext uri="{FF2B5EF4-FFF2-40B4-BE49-F238E27FC236}">
                  <a16:creationId xmlns:a16="http://schemas.microsoft.com/office/drawing/2014/main" xmlns="" id="{E678D351-A334-47F3-832F-173BED96F78B}"/>
                </a:ext>
              </a:extLst>
            </p:cNvPr>
            <p:cNvSpPr>
              <a:spLocks noChangeArrowheads="1"/>
            </p:cNvSpPr>
            <p:nvPr/>
          </p:nvSpPr>
          <p:spPr bwMode="auto">
            <a:xfrm>
              <a:off x="7386638"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5" name="Oval 396">
              <a:extLst>
                <a:ext uri="{FF2B5EF4-FFF2-40B4-BE49-F238E27FC236}">
                  <a16:creationId xmlns:a16="http://schemas.microsoft.com/office/drawing/2014/main" xmlns="" id="{3AA8173F-C360-4A4C-A98C-121DBE2D0C23}"/>
                </a:ext>
              </a:extLst>
            </p:cNvPr>
            <p:cNvSpPr>
              <a:spLocks noChangeArrowheads="1"/>
            </p:cNvSpPr>
            <p:nvPr/>
          </p:nvSpPr>
          <p:spPr bwMode="auto">
            <a:xfrm>
              <a:off x="7072313"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6" name="Oval 397">
              <a:extLst>
                <a:ext uri="{FF2B5EF4-FFF2-40B4-BE49-F238E27FC236}">
                  <a16:creationId xmlns:a16="http://schemas.microsoft.com/office/drawing/2014/main" xmlns="" id="{ACBBF89C-FE45-4CB1-969C-2E13A3DE5BF2}"/>
                </a:ext>
              </a:extLst>
            </p:cNvPr>
            <p:cNvSpPr>
              <a:spLocks noChangeArrowheads="1"/>
            </p:cNvSpPr>
            <p:nvPr/>
          </p:nvSpPr>
          <p:spPr bwMode="auto">
            <a:xfrm>
              <a:off x="6792913"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7" name="Oval 398">
              <a:extLst>
                <a:ext uri="{FF2B5EF4-FFF2-40B4-BE49-F238E27FC236}">
                  <a16:creationId xmlns:a16="http://schemas.microsoft.com/office/drawing/2014/main" xmlns="" id="{35845DC9-367B-4176-A5D8-1E00845C507D}"/>
                </a:ext>
              </a:extLst>
            </p:cNvPr>
            <p:cNvSpPr>
              <a:spLocks noChangeArrowheads="1"/>
            </p:cNvSpPr>
            <p:nvPr/>
          </p:nvSpPr>
          <p:spPr bwMode="auto">
            <a:xfrm>
              <a:off x="8501063"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8" name="Oval 399">
              <a:extLst>
                <a:ext uri="{FF2B5EF4-FFF2-40B4-BE49-F238E27FC236}">
                  <a16:creationId xmlns:a16="http://schemas.microsoft.com/office/drawing/2014/main" xmlns="" id="{6A54D5F0-8134-41BA-A5C3-D26E0DE58995}"/>
                </a:ext>
              </a:extLst>
            </p:cNvPr>
            <p:cNvSpPr>
              <a:spLocks noChangeArrowheads="1"/>
            </p:cNvSpPr>
            <p:nvPr/>
          </p:nvSpPr>
          <p:spPr bwMode="auto">
            <a:xfrm>
              <a:off x="8815388"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19" name="Oval 400">
              <a:extLst>
                <a:ext uri="{FF2B5EF4-FFF2-40B4-BE49-F238E27FC236}">
                  <a16:creationId xmlns:a16="http://schemas.microsoft.com/office/drawing/2014/main" xmlns="" id="{17CCF4B6-3317-499C-AA20-7ACB23DC22FD}"/>
                </a:ext>
              </a:extLst>
            </p:cNvPr>
            <p:cNvSpPr>
              <a:spLocks noChangeArrowheads="1"/>
            </p:cNvSpPr>
            <p:nvPr/>
          </p:nvSpPr>
          <p:spPr bwMode="auto">
            <a:xfrm>
              <a:off x="9093201"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0" name="Oval 401">
              <a:extLst>
                <a:ext uri="{FF2B5EF4-FFF2-40B4-BE49-F238E27FC236}">
                  <a16:creationId xmlns:a16="http://schemas.microsoft.com/office/drawing/2014/main" xmlns="" id="{A13C0558-162C-4890-A843-21A04D878AE9}"/>
                </a:ext>
              </a:extLst>
            </p:cNvPr>
            <p:cNvSpPr>
              <a:spLocks noChangeArrowheads="1"/>
            </p:cNvSpPr>
            <p:nvPr/>
          </p:nvSpPr>
          <p:spPr bwMode="auto">
            <a:xfrm>
              <a:off x="9372601"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1" name="Oval 402">
              <a:extLst>
                <a:ext uri="{FF2B5EF4-FFF2-40B4-BE49-F238E27FC236}">
                  <a16:creationId xmlns:a16="http://schemas.microsoft.com/office/drawing/2014/main" xmlns="" id="{E6B7D59B-BB39-4BBF-8B13-37CDC973180D}"/>
                </a:ext>
              </a:extLst>
            </p:cNvPr>
            <p:cNvSpPr>
              <a:spLocks noChangeArrowheads="1"/>
            </p:cNvSpPr>
            <p:nvPr/>
          </p:nvSpPr>
          <p:spPr bwMode="auto">
            <a:xfrm>
              <a:off x="8221663"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2" name="Oval 403">
              <a:extLst>
                <a:ext uri="{FF2B5EF4-FFF2-40B4-BE49-F238E27FC236}">
                  <a16:creationId xmlns:a16="http://schemas.microsoft.com/office/drawing/2014/main" xmlns="" id="{9A41CF9D-B7B8-4F1B-9F7B-AF809B2ACDF1}"/>
                </a:ext>
              </a:extLst>
            </p:cNvPr>
            <p:cNvSpPr>
              <a:spLocks noChangeArrowheads="1"/>
            </p:cNvSpPr>
            <p:nvPr/>
          </p:nvSpPr>
          <p:spPr bwMode="auto">
            <a:xfrm>
              <a:off x="7943851"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3" name="Oval 404">
              <a:extLst>
                <a:ext uri="{FF2B5EF4-FFF2-40B4-BE49-F238E27FC236}">
                  <a16:creationId xmlns:a16="http://schemas.microsoft.com/office/drawing/2014/main" xmlns="" id="{DE5C53DD-B1EA-43EA-A195-17048FD2799B}"/>
                </a:ext>
              </a:extLst>
            </p:cNvPr>
            <p:cNvSpPr>
              <a:spLocks noChangeArrowheads="1"/>
            </p:cNvSpPr>
            <p:nvPr/>
          </p:nvSpPr>
          <p:spPr bwMode="auto">
            <a:xfrm>
              <a:off x="10799763"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4" name="Oval 405">
              <a:extLst>
                <a:ext uri="{FF2B5EF4-FFF2-40B4-BE49-F238E27FC236}">
                  <a16:creationId xmlns:a16="http://schemas.microsoft.com/office/drawing/2014/main" xmlns="" id="{DE6F9EE8-AB63-4375-B0B6-8ABFD472FB37}"/>
                </a:ext>
              </a:extLst>
            </p:cNvPr>
            <p:cNvSpPr>
              <a:spLocks noChangeArrowheads="1"/>
            </p:cNvSpPr>
            <p:nvPr/>
          </p:nvSpPr>
          <p:spPr bwMode="auto">
            <a:xfrm>
              <a:off x="10521951"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5" name="Oval 407">
              <a:extLst>
                <a:ext uri="{FF2B5EF4-FFF2-40B4-BE49-F238E27FC236}">
                  <a16:creationId xmlns:a16="http://schemas.microsoft.com/office/drawing/2014/main" xmlns="" id="{E4BB4BBD-AC53-4F78-A39C-4F722BFDA641}"/>
                </a:ext>
              </a:extLst>
            </p:cNvPr>
            <p:cNvSpPr>
              <a:spLocks noChangeArrowheads="1"/>
            </p:cNvSpPr>
            <p:nvPr/>
          </p:nvSpPr>
          <p:spPr bwMode="auto">
            <a:xfrm>
              <a:off x="10244138"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6" name="Oval 408">
              <a:extLst>
                <a:ext uri="{FF2B5EF4-FFF2-40B4-BE49-F238E27FC236}">
                  <a16:creationId xmlns:a16="http://schemas.microsoft.com/office/drawing/2014/main" xmlns="" id="{63070B71-2564-49AB-B542-C48402834E5D}"/>
                </a:ext>
              </a:extLst>
            </p:cNvPr>
            <p:cNvSpPr>
              <a:spLocks noChangeArrowheads="1"/>
            </p:cNvSpPr>
            <p:nvPr/>
          </p:nvSpPr>
          <p:spPr bwMode="auto">
            <a:xfrm>
              <a:off x="9964738" y="2860676"/>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7" name="Oval 409">
              <a:extLst>
                <a:ext uri="{FF2B5EF4-FFF2-40B4-BE49-F238E27FC236}">
                  <a16:creationId xmlns:a16="http://schemas.microsoft.com/office/drawing/2014/main" xmlns="" id="{5BF633E4-9F41-476A-8A7D-8E47B246331E}"/>
                </a:ext>
              </a:extLst>
            </p:cNvPr>
            <p:cNvSpPr>
              <a:spLocks noChangeArrowheads="1"/>
            </p:cNvSpPr>
            <p:nvPr/>
          </p:nvSpPr>
          <p:spPr bwMode="auto">
            <a:xfrm>
              <a:off x="9686925"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8" name="Oval 410">
              <a:extLst>
                <a:ext uri="{FF2B5EF4-FFF2-40B4-BE49-F238E27FC236}">
                  <a16:creationId xmlns:a16="http://schemas.microsoft.com/office/drawing/2014/main" xmlns="" id="{CCCDDABA-11BE-4682-BE0F-7B018B67A0D5}"/>
                </a:ext>
              </a:extLst>
            </p:cNvPr>
            <p:cNvSpPr>
              <a:spLocks noChangeArrowheads="1"/>
            </p:cNvSpPr>
            <p:nvPr/>
          </p:nvSpPr>
          <p:spPr bwMode="auto">
            <a:xfrm>
              <a:off x="11356975"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29" name="Oval 411">
              <a:extLst>
                <a:ext uri="{FF2B5EF4-FFF2-40B4-BE49-F238E27FC236}">
                  <a16:creationId xmlns:a16="http://schemas.microsoft.com/office/drawing/2014/main" xmlns="" id="{F514AB1F-5FAC-479F-BAB3-F79F33D5CBAF}"/>
                </a:ext>
              </a:extLst>
            </p:cNvPr>
            <p:cNvSpPr>
              <a:spLocks noChangeArrowheads="1"/>
            </p:cNvSpPr>
            <p:nvPr/>
          </p:nvSpPr>
          <p:spPr bwMode="auto">
            <a:xfrm>
              <a:off x="11079163" y="2860676"/>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0" name="Oval 412">
              <a:extLst>
                <a:ext uri="{FF2B5EF4-FFF2-40B4-BE49-F238E27FC236}">
                  <a16:creationId xmlns:a16="http://schemas.microsoft.com/office/drawing/2014/main" xmlns="" id="{F5C9C95B-458E-4D18-B571-3660088085F8}"/>
                </a:ext>
              </a:extLst>
            </p:cNvPr>
            <p:cNvSpPr>
              <a:spLocks noChangeArrowheads="1"/>
            </p:cNvSpPr>
            <p:nvPr/>
          </p:nvSpPr>
          <p:spPr bwMode="auto">
            <a:xfrm>
              <a:off x="1401763" y="1709738"/>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1" name="Oval 413">
              <a:extLst>
                <a:ext uri="{FF2B5EF4-FFF2-40B4-BE49-F238E27FC236}">
                  <a16:creationId xmlns:a16="http://schemas.microsoft.com/office/drawing/2014/main" xmlns="" id="{3B7FB89B-240C-4EAC-BD10-B383962F65FE}"/>
                </a:ext>
              </a:extLst>
            </p:cNvPr>
            <p:cNvSpPr>
              <a:spLocks noChangeArrowheads="1"/>
            </p:cNvSpPr>
            <p:nvPr/>
          </p:nvSpPr>
          <p:spPr bwMode="auto">
            <a:xfrm>
              <a:off x="1122363" y="17097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2" name="Oval 414">
              <a:extLst>
                <a:ext uri="{FF2B5EF4-FFF2-40B4-BE49-F238E27FC236}">
                  <a16:creationId xmlns:a16="http://schemas.microsoft.com/office/drawing/2014/main" xmlns="" id="{25DCC19B-4E2C-4D55-B526-1DE79A14B131}"/>
                </a:ext>
              </a:extLst>
            </p:cNvPr>
            <p:cNvSpPr>
              <a:spLocks noChangeArrowheads="1"/>
            </p:cNvSpPr>
            <p:nvPr/>
          </p:nvSpPr>
          <p:spPr bwMode="auto">
            <a:xfrm>
              <a:off x="844550" y="17097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3" name="Oval 415">
              <a:extLst>
                <a:ext uri="{FF2B5EF4-FFF2-40B4-BE49-F238E27FC236}">
                  <a16:creationId xmlns:a16="http://schemas.microsoft.com/office/drawing/2014/main" xmlns="" id="{776C8595-8B7F-47AC-B951-857F8C121A1D}"/>
                </a:ext>
              </a:extLst>
            </p:cNvPr>
            <p:cNvSpPr>
              <a:spLocks noChangeArrowheads="1"/>
            </p:cNvSpPr>
            <p:nvPr/>
          </p:nvSpPr>
          <p:spPr bwMode="auto">
            <a:xfrm>
              <a:off x="566738" y="1709738"/>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4" name="Oval 416">
              <a:extLst>
                <a:ext uri="{FF2B5EF4-FFF2-40B4-BE49-F238E27FC236}">
                  <a16:creationId xmlns:a16="http://schemas.microsoft.com/office/drawing/2014/main" xmlns="" id="{B6B80D63-674C-4390-8538-7C1C254CE0A2}"/>
                </a:ext>
              </a:extLst>
            </p:cNvPr>
            <p:cNvSpPr>
              <a:spLocks noChangeArrowheads="1"/>
            </p:cNvSpPr>
            <p:nvPr/>
          </p:nvSpPr>
          <p:spPr bwMode="auto">
            <a:xfrm>
              <a:off x="287338" y="17097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5" name="Oval 417">
              <a:extLst>
                <a:ext uri="{FF2B5EF4-FFF2-40B4-BE49-F238E27FC236}">
                  <a16:creationId xmlns:a16="http://schemas.microsoft.com/office/drawing/2014/main" xmlns="" id="{1740FB0C-0C48-4691-916F-F0D9D1DABE63}"/>
                </a:ext>
              </a:extLst>
            </p:cNvPr>
            <p:cNvSpPr>
              <a:spLocks noChangeArrowheads="1"/>
            </p:cNvSpPr>
            <p:nvPr/>
          </p:nvSpPr>
          <p:spPr bwMode="auto">
            <a:xfrm>
              <a:off x="2236788" y="1709738"/>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6" name="Oval 418">
              <a:extLst>
                <a:ext uri="{FF2B5EF4-FFF2-40B4-BE49-F238E27FC236}">
                  <a16:creationId xmlns:a16="http://schemas.microsoft.com/office/drawing/2014/main" xmlns="" id="{E1500957-32E0-45A3-B031-06C85982F4C3}"/>
                </a:ext>
              </a:extLst>
            </p:cNvPr>
            <p:cNvSpPr>
              <a:spLocks noChangeArrowheads="1"/>
            </p:cNvSpPr>
            <p:nvPr/>
          </p:nvSpPr>
          <p:spPr bwMode="auto">
            <a:xfrm>
              <a:off x="2551113" y="17097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7" name="Oval 419">
              <a:extLst>
                <a:ext uri="{FF2B5EF4-FFF2-40B4-BE49-F238E27FC236}">
                  <a16:creationId xmlns:a16="http://schemas.microsoft.com/office/drawing/2014/main" xmlns="" id="{9440D12F-2149-4156-A61F-CCA4DCC664A9}"/>
                </a:ext>
              </a:extLst>
            </p:cNvPr>
            <p:cNvSpPr>
              <a:spLocks noChangeArrowheads="1"/>
            </p:cNvSpPr>
            <p:nvPr/>
          </p:nvSpPr>
          <p:spPr bwMode="auto">
            <a:xfrm>
              <a:off x="2828925" y="17097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8" name="Oval 420">
              <a:extLst>
                <a:ext uri="{FF2B5EF4-FFF2-40B4-BE49-F238E27FC236}">
                  <a16:creationId xmlns:a16="http://schemas.microsoft.com/office/drawing/2014/main" xmlns="" id="{7F6C2715-D13F-4241-B62D-55DCE5E471F8}"/>
                </a:ext>
              </a:extLst>
            </p:cNvPr>
            <p:cNvSpPr>
              <a:spLocks noChangeArrowheads="1"/>
            </p:cNvSpPr>
            <p:nvPr/>
          </p:nvSpPr>
          <p:spPr bwMode="auto">
            <a:xfrm>
              <a:off x="3108325" y="1709738"/>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39" name="Oval 421">
              <a:extLst>
                <a:ext uri="{FF2B5EF4-FFF2-40B4-BE49-F238E27FC236}">
                  <a16:creationId xmlns:a16="http://schemas.microsoft.com/office/drawing/2014/main" xmlns="" id="{C6936246-9097-43DD-80ED-4707EF456586}"/>
                </a:ext>
              </a:extLst>
            </p:cNvPr>
            <p:cNvSpPr>
              <a:spLocks noChangeArrowheads="1"/>
            </p:cNvSpPr>
            <p:nvPr/>
          </p:nvSpPr>
          <p:spPr bwMode="auto">
            <a:xfrm>
              <a:off x="3416300"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0" name="Oval 422">
              <a:extLst>
                <a:ext uri="{FF2B5EF4-FFF2-40B4-BE49-F238E27FC236}">
                  <a16:creationId xmlns:a16="http://schemas.microsoft.com/office/drawing/2014/main" xmlns="" id="{4DA6505A-8CC9-4D66-8F88-372DA85CA2E2}"/>
                </a:ext>
              </a:extLst>
            </p:cNvPr>
            <p:cNvSpPr>
              <a:spLocks noChangeArrowheads="1"/>
            </p:cNvSpPr>
            <p:nvPr/>
          </p:nvSpPr>
          <p:spPr bwMode="auto">
            <a:xfrm>
              <a:off x="1957388" y="17097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1" name="Oval 423">
              <a:extLst>
                <a:ext uri="{FF2B5EF4-FFF2-40B4-BE49-F238E27FC236}">
                  <a16:creationId xmlns:a16="http://schemas.microsoft.com/office/drawing/2014/main" xmlns="" id="{2D2B55A2-07C7-4DAF-B331-837902A96E49}"/>
                </a:ext>
              </a:extLst>
            </p:cNvPr>
            <p:cNvSpPr>
              <a:spLocks noChangeArrowheads="1"/>
            </p:cNvSpPr>
            <p:nvPr/>
          </p:nvSpPr>
          <p:spPr bwMode="auto">
            <a:xfrm>
              <a:off x="1679575" y="1709738"/>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2" name="Oval 424">
              <a:extLst>
                <a:ext uri="{FF2B5EF4-FFF2-40B4-BE49-F238E27FC236}">
                  <a16:creationId xmlns:a16="http://schemas.microsoft.com/office/drawing/2014/main" xmlns="" id="{D7B6E789-C766-46B8-BD54-DAE88FFC1ECB}"/>
                </a:ext>
              </a:extLst>
            </p:cNvPr>
            <p:cNvSpPr>
              <a:spLocks noChangeArrowheads="1"/>
            </p:cNvSpPr>
            <p:nvPr/>
          </p:nvSpPr>
          <p:spPr bwMode="auto">
            <a:xfrm>
              <a:off x="2236788" y="1431926"/>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3" name="Oval 425">
              <a:extLst>
                <a:ext uri="{FF2B5EF4-FFF2-40B4-BE49-F238E27FC236}">
                  <a16:creationId xmlns:a16="http://schemas.microsoft.com/office/drawing/2014/main" xmlns="" id="{20FF1DB5-2F0D-48DE-98CE-B80B0FF20D5B}"/>
                </a:ext>
              </a:extLst>
            </p:cNvPr>
            <p:cNvSpPr>
              <a:spLocks noChangeArrowheads="1"/>
            </p:cNvSpPr>
            <p:nvPr/>
          </p:nvSpPr>
          <p:spPr bwMode="auto">
            <a:xfrm>
              <a:off x="2551113" y="1431926"/>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4" name="Oval 426">
              <a:extLst>
                <a:ext uri="{FF2B5EF4-FFF2-40B4-BE49-F238E27FC236}">
                  <a16:creationId xmlns:a16="http://schemas.microsoft.com/office/drawing/2014/main" xmlns="" id="{1A6F9CB7-D905-4B13-9276-1114D0EA4918}"/>
                </a:ext>
              </a:extLst>
            </p:cNvPr>
            <p:cNvSpPr>
              <a:spLocks noChangeArrowheads="1"/>
            </p:cNvSpPr>
            <p:nvPr/>
          </p:nvSpPr>
          <p:spPr bwMode="auto">
            <a:xfrm>
              <a:off x="2828925" y="1431926"/>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5" name="Oval 427">
              <a:extLst>
                <a:ext uri="{FF2B5EF4-FFF2-40B4-BE49-F238E27FC236}">
                  <a16:creationId xmlns:a16="http://schemas.microsoft.com/office/drawing/2014/main" xmlns="" id="{B489D53F-BB48-4B83-82E7-F78EE58D3338}"/>
                </a:ext>
              </a:extLst>
            </p:cNvPr>
            <p:cNvSpPr>
              <a:spLocks noChangeArrowheads="1"/>
            </p:cNvSpPr>
            <p:nvPr/>
          </p:nvSpPr>
          <p:spPr bwMode="auto">
            <a:xfrm>
              <a:off x="3108325" y="1431926"/>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6" name="Oval 428">
              <a:extLst>
                <a:ext uri="{FF2B5EF4-FFF2-40B4-BE49-F238E27FC236}">
                  <a16:creationId xmlns:a16="http://schemas.microsoft.com/office/drawing/2014/main" xmlns="" id="{98654BD2-AC10-4112-A853-C71B1D1FEA8C}"/>
                </a:ext>
              </a:extLst>
            </p:cNvPr>
            <p:cNvSpPr>
              <a:spLocks noChangeArrowheads="1"/>
            </p:cNvSpPr>
            <p:nvPr/>
          </p:nvSpPr>
          <p:spPr bwMode="auto">
            <a:xfrm>
              <a:off x="3416300"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7" name="Oval 429">
              <a:extLst>
                <a:ext uri="{FF2B5EF4-FFF2-40B4-BE49-F238E27FC236}">
                  <a16:creationId xmlns:a16="http://schemas.microsoft.com/office/drawing/2014/main" xmlns="" id="{FC4B15B9-26BE-43E8-ABBF-B9593F541ED5}"/>
                </a:ext>
              </a:extLst>
            </p:cNvPr>
            <p:cNvSpPr>
              <a:spLocks noChangeArrowheads="1"/>
            </p:cNvSpPr>
            <p:nvPr/>
          </p:nvSpPr>
          <p:spPr bwMode="auto">
            <a:xfrm>
              <a:off x="1957388" y="1431926"/>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8" name="Oval 430">
              <a:extLst>
                <a:ext uri="{FF2B5EF4-FFF2-40B4-BE49-F238E27FC236}">
                  <a16:creationId xmlns:a16="http://schemas.microsoft.com/office/drawing/2014/main" xmlns="" id="{D7198260-E9C0-4414-B050-FB6E28D7A76C}"/>
                </a:ext>
              </a:extLst>
            </p:cNvPr>
            <p:cNvSpPr>
              <a:spLocks noChangeArrowheads="1"/>
            </p:cNvSpPr>
            <p:nvPr/>
          </p:nvSpPr>
          <p:spPr bwMode="auto">
            <a:xfrm>
              <a:off x="1679575" y="1431926"/>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49" name="Oval 431">
              <a:extLst>
                <a:ext uri="{FF2B5EF4-FFF2-40B4-BE49-F238E27FC236}">
                  <a16:creationId xmlns:a16="http://schemas.microsoft.com/office/drawing/2014/main" xmlns="" id="{56BE8C01-0F1C-4230-85D5-E68ABDAEB4CB}"/>
                </a:ext>
              </a:extLst>
            </p:cNvPr>
            <p:cNvSpPr>
              <a:spLocks noChangeArrowheads="1"/>
            </p:cNvSpPr>
            <p:nvPr/>
          </p:nvSpPr>
          <p:spPr bwMode="auto">
            <a:xfrm>
              <a:off x="2236788" y="115252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0" name="Oval 432">
              <a:extLst>
                <a:ext uri="{FF2B5EF4-FFF2-40B4-BE49-F238E27FC236}">
                  <a16:creationId xmlns:a16="http://schemas.microsoft.com/office/drawing/2014/main" xmlns="" id="{6CC5DE26-B0A4-4E4F-AC4F-D17297EF0A32}"/>
                </a:ext>
              </a:extLst>
            </p:cNvPr>
            <p:cNvSpPr>
              <a:spLocks noChangeArrowheads="1"/>
            </p:cNvSpPr>
            <p:nvPr/>
          </p:nvSpPr>
          <p:spPr bwMode="auto">
            <a:xfrm>
              <a:off x="2551113" y="115252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1" name="Oval 433">
              <a:extLst>
                <a:ext uri="{FF2B5EF4-FFF2-40B4-BE49-F238E27FC236}">
                  <a16:creationId xmlns:a16="http://schemas.microsoft.com/office/drawing/2014/main" xmlns="" id="{81E71738-7E99-4418-852E-420B52985921}"/>
                </a:ext>
              </a:extLst>
            </p:cNvPr>
            <p:cNvSpPr>
              <a:spLocks noChangeArrowheads="1"/>
            </p:cNvSpPr>
            <p:nvPr/>
          </p:nvSpPr>
          <p:spPr bwMode="auto">
            <a:xfrm>
              <a:off x="2828925" y="115252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2" name="Oval 434">
              <a:extLst>
                <a:ext uri="{FF2B5EF4-FFF2-40B4-BE49-F238E27FC236}">
                  <a16:creationId xmlns:a16="http://schemas.microsoft.com/office/drawing/2014/main" xmlns="" id="{06B9CE75-D543-4105-8647-0DE2CF12BBD1}"/>
                </a:ext>
              </a:extLst>
            </p:cNvPr>
            <p:cNvSpPr>
              <a:spLocks noChangeArrowheads="1"/>
            </p:cNvSpPr>
            <p:nvPr/>
          </p:nvSpPr>
          <p:spPr bwMode="auto">
            <a:xfrm>
              <a:off x="3108325" y="1152526"/>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3" name="Oval 435">
              <a:extLst>
                <a:ext uri="{FF2B5EF4-FFF2-40B4-BE49-F238E27FC236}">
                  <a16:creationId xmlns:a16="http://schemas.microsoft.com/office/drawing/2014/main" xmlns="" id="{CD7C373C-93DA-4861-9749-1E693BA9C1DB}"/>
                </a:ext>
              </a:extLst>
            </p:cNvPr>
            <p:cNvSpPr>
              <a:spLocks noChangeArrowheads="1"/>
            </p:cNvSpPr>
            <p:nvPr/>
          </p:nvSpPr>
          <p:spPr bwMode="auto">
            <a:xfrm>
              <a:off x="1957388" y="115252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4" name="Oval 436">
              <a:extLst>
                <a:ext uri="{FF2B5EF4-FFF2-40B4-BE49-F238E27FC236}">
                  <a16:creationId xmlns:a16="http://schemas.microsoft.com/office/drawing/2014/main" xmlns="" id="{BF30225D-0A54-4A4A-A57D-ED31C6A1FEDB}"/>
                </a:ext>
              </a:extLst>
            </p:cNvPr>
            <p:cNvSpPr>
              <a:spLocks noChangeArrowheads="1"/>
            </p:cNvSpPr>
            <p:nvPr/>
          </p:nvSpPr>
          <p:spPr bwMode="auto">
            <a:xfrm>
              <a:off x="2236788" y="874713"/>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5" name="Oval 437">
              <a:extLst>
                <a:ext uri="{FF2B5EF4-FFF2-40B4-BE49-F238E27FC236}">
                  <a16:creationId xmlns:a16="http://schemas.microsoft.com/office/drawing/2014/main" xmlns="" id="{37C0A9E3-98AC-46BC-B32A-B5289552E32C}"/>
                </a:ext>
              </a:extLst>
            </p:cNvPr>
            <p:cNvSpPr>
              <a:spLocks noChangeArrowheads="1"/>
            </p:cNvSpPr>
            <p:nvPr/>
          </p:nvSpPr>
          <p:spPr bwMode="auto">
            <a:xfrm>
              <a:off x="2551113" y="874713"/>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6" name="Oval 438">
              <a:extLst>
                <a:ext uri="{FF2B5EF4-FFF2-40B4-BE49-F238E27FC236}">
                  <a16:creationId xmlns:a16="http://schemas.microsoft.com/office/drawing/2014/main" xmlns="" id="{14E06E16-EF73-4233-A666-C62B91196804}"/>
                </a:ext>
              </a:extLst>
            </p:cNvPr>
            <p:cNvSpPr>
              <a:spLocks noChangeArrowheads="1"/>
            </p:cNvSpPr>
            <p:nvPr/>
          </p:nvSpPr>
          <p:spPr bwMode="auto">
            <a:xfrm>
              <a:off x="2828925" y="874713"/>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7" name="Oval 439">
              <a:extLst>
                <a:ext uri="{FF2B5EF4-FFF2-40B4-BE49-F238E27FC236}">
                  <a16:creationId xmlns:a16="http://schemas.microsoft.com/office/drawing/2014/main" xmlns="" id="{BB22F818-A149-435C-93E4-5182AFCCC3E9}"/>
                </a:ext>
              </a:extLst>
            </p:cNvPr>
            <p:cNvSpPr>
              <a:spLocks noChangeArrowheads="1"/>
            </p:cNvSpPr>
            <p:nvPr/>
          </p:nvSpPr>
          <p:spPr bwMode="auto">
            <a:xfrm>
              <a:off x="3108325" y="874713"/>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8" name="Oval 440">
              <a:extLst>
                <a:ext uri="{FF2B5EF4-FFF2-40B4-BE49-F238E27FC236}">
                  <a16:creationId xmlns:a16="http://schemas.microsoft.com/office/drawing/2014/main" xmlns="" id="{5E6A436E-74A5-4F1C-A6CF-2FBE660DB354}"/>
                </a:ext>
              </a:extLst>
            </p:cNvPr>
            <p:cNvSpPr>
              <a:spLocks noChangeArrowheads="1"/>
            </p:cNvSpPr>
            <p:nvPr/>
          </p:nvSpPr>
          <p:spPr bwMode="auto">
            <a:xfrm>
              <a:off x="1957388" y="874713"/>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59" name="Oval 441">
              <a:extLst>
                <a:ext uri="{FF2B5EF4-FFF2-40B4-BE49-F238E27FC236}">
                  <a16:creationId xmlns:a16="http://schemas.microsoft.com/office/drawing/2014/main" xmlns="" id="{680B8114-8BCD-4B3E-B987-38841BC58B8C}"/>
                </a:ext>
              </a:extLst>
            </p:cNvPr>
            <p:cNvSpPr>
              <a:spLocks noChangeArrowheads="1"/>
            </p:cNvSpPr>
            <p:nvPr/>
          </p:nvSpPr>
          <p:spPr bwMode="auto">
            <a:xfrm>
              <a:off x="2236788" y="595313"/>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0" name="Oval 442">
              <a:extLst>
                <a:ext uri="{FF2B5EF4-FFF2-40B4-BE49-F238E27FC236}">
                  <a16:creationId xmlns:a16="http://schemas.microsoft.com/office/drawing/2014/main" xmlns="" id="{3C8DCB2F-5769-4994-82B0-274A16614CD7}"/>
                </a:ext>
              </a:extLst>
            </p:cNvPr>
            <p:cNvSpPr>
              <a:spLocks noChangeArrowheads="1"/>
            </p:cNvSpPr>
            <p:nvPr/>
          </p:nvSpPr>
          <p:spPr bwMode="auto">
            <a:xfrm>
              <a:off x="2551113" y="595313"/>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1" name="Oval 443">
              <a:extLst>
                <a:ext uri="{FF2B5EF4-FFF2-40B4-BE49-F238E27FC236}">
                  <a16:creationId xmlns:a16="http://schemas.microsoft.com/office/drawing/2014/main" xmlns="" id="{0FE71DB2-2DD6-4241-A34C-4E6C4D13A83B}"/>
                </a:ext>
              </a:extLst>
            </p:cNvPr>
            <p:cNvSpPr>
              <a:spLocks noChangeArrowheads="1"/>
            </p:cNvSpPr>
            <p:nvPr/>
          </p:nvSpPr>
          <p:spPr bwMode="auto">
            <a:xfrm>
              <a:off x="2828925" y="595313"/>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2" name="Oval 444">
              <a:extLst>
                <a:ext uri="{FF2B5EF4-FFF2-40B4-BE49-F238E27FC236}">
                  <a16:creationId xmlns:a16="http://schemas.microsoft.com/office/drawing/2014/main" xmlns="" id="{609D5EA7-720C-4977-9F31-E0BE521178BE}"/>
                </a:ext>
              </a:extLst>
            </p:cNvPr>
            <p:cNvSpPr>
              <a:spLocks noChangeArrowheads="1"/>
            </p:cNvSpPr>
            <p:nvPr/>
          </p:nvSpPr>
          <p:spPr bwMode="auto">
            <a:xfrm>
              <a:off x="3108325" y="595313"/>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3" name="Oval 445">
              <a:extLst>
                <a:ext uri="{FF2B5EF4-FFF2-40B4-BE49-F238E27FC236}">
                  <a16:creationId xmlns:a16="http://schemas.microsoft.com/office/drawing/2014/main" xmlns="" id="{A54E79EB-EA82-4229-BC5F-65CA8262B1B4}"/>
                </a:ext>
              </a:extLst>
            </p:cNvPr>
            <p:cNvSpPr>
              <a:spLocks noChangeArrowheads="1"/>
            </p:cNvSpPr>
            <p:nvPr/>
          </p:nvSpPr>
          <p:spPr bwMode="auto">
            <a:xfrm>
              <a:off x="1957388" y="595313"/>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4" name="Oval 446">
              <a:extLst>
                <a:ext uri="{FF2B5EF4-FFF2-40B4-BE49-F238E27FC236}">
                  <a16:creationId xmlns:a16="http://schemas.microsoft.com/office/drawing/2014/main" xmlns="" id="{D763B725-5E2B-4ACC-A996-C169A51DBD0C}"/>
                </a:ext>
              </a:extLst>
            </p:cNvPr>
            <p:cNvSpPr>
              <a:spLocks noChangeArrowheads="1"/>
            </p:cNvSpPr>
            <p:nvPr/>
          </p:nvSpPr>
          <p:spPr bwMode="auto">
            <a:xfrm>
              <a:off x="3695700" y="59531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5" name="Oval 447">
              <a:extLst>
                <a:ext uri="{FF2B5EF4-FFF2-40B4-BE49-F238E27FC236}">
                  <a16:creationId xmlns:a16="http://schemas.microsoft.com/office/drawing/2014/main" xmlns="" id="{FEB6C69B-9F49-404F-AF9C-1974AFDF38FE}"/>
                </a:ext>
              </a:extLst>
            </p:cNvPr>
            <p:cNvSpPr>
              <a:spLocks noChangeArrowheads="1"/>
            </p:cNvSpPr>
            <p:nvPr/>
          </p:nvSpPr>
          <p:spPr bwMode="auto">
            <a:xfrm>
              <a:off x="4010025" y="59531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6" name="Oval 448">
              <a:extLst>
                <a:ext uri="{FF2B5EF4-FFF2-40B4-BE49-F238E27FC236}">
                  <a16:creationId xmlns:a16="http://schemas.microsoft.com/office/drawing/2014/main" xmlns="" id="{E1D161E6-74FA-4E2B-8681-2E1884FF2F98}"/>
                </a:ext>
              </a:extLst>
            </p:cNvPr>
            <p:cNvSpPr>
              <a:spLocks noChangeArrowheads="1"/>
            </p:cNvSpPr>
            <p:nvPr/>
          </p:nvSpPr>
          <p:spPr bwMode="auto">
            <a:xfrm>
              <a:off x="4287838" y="5953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7" name="Oval 449">
              <a:extLst>
                <a:ext uri="{FF2B5EF4-FFF2-40B4-BE49-F238E27FC236}">
                  <a16:creationId xmlns:a16="http://schemas.microsoft.com/office/drawing/2014/main" xmlns="" id="{2EBE90D9-7C90-4F24-9966-57BE1B3B15DE}"/>
                </a:ext>
              </a:extLst>
            </p:cNvPr>
            <p:cNvSpPr>
              <a:spLocks noChangeArrowheads="1"/>
            </p:cNvSpPr>
            <p:nvPr/>
          </p:nvSpPr>
          <p:spPr bwMode="auto">
            <a:xfrm>
              <a:off x="4565650" y="5953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8" name="Oval 450">
              <a:extLst>
                <a:ext uri="{FF2B5EF4-FFF2-40B4-BE49-F238E27FC236}">
                  <a16:creationId xmlns:a16="http://schemas.microsoft.com/office/drawing/2014/main" xmlns="" id="{9C44DE81-9926-4FAA-A266-5814400CFEDB}"/>
                </a:ext>
              </a:extLst>
            </p:cNvPr>
            <p:cNvSpPr>
              <a:spLocks noChangeArrowheads="1"/>
            </p:cNvSpPr>
            <p:nvPr/>
          </p:nvSpPr>
          <p:spPr bwMode="auto">
            <a:xfrm>
              <a:off x="4845050" y="59531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69" name="Oval 451">
              <a:extLst>
                <a:ext uri="{FF2B5EF4-FFF2-40B4-BE49-F238E27FC236}">
                  <a16:creationId xmlns:a16="http://schemas.microsoft.com/office/drawing/2014/main" xmlns="" id="{7B15E889-E97C-43BF-8782-8BEB17351B3C}"/>
                </a:ext>
              </a:extLst>
            </p:cNvPr>
            <p:cNvSpPr>
              <a:spLocks noChangeArrowheads="1"/>
            </p:cNvSpPr>
            <p:nvPr/>
          </p:nvSpPr>
          <p:spPr bwMode="auto">
            <a:xfrm>
              <a:off x="5122863" y="5953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0" name="Oval 452">
              <a:extLst>
                <a:ext uri="{FF2B5EF4-FFF2-40B4-BE49-F238E27FC236}">
                  <a16:creationId xmlns:a16="http://schemas.microsoft.com/office/drawing/2014/main" xmlns="" id="{E56C7C50-62FB-42D4-BEB0-9630752C6A6A}"/>
                </a:ext>
              </a:extLst>
            </p:cNvPr>
            <p:cNvSpPr>
              <a:spLocks noChangeArrowheads="1"/>
            </p:cNvSpPr>
            <p:nvPr/>
          </p:nvSpPr>
          <p:spPr bwMode="auto">
            <a:xfrm>
              <a:off x="5402263" y="59531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1" name="Oval 453">
              <a:extLst>
                <a:ext uri="{FF2B5EF4-FFF2-40B4-BE49-F238E27FC236}">
                  <a16:creationId xmlns:a16="http://schemas.microsoft.com/office/drawing/2014/main" xmlns="" id="{A9A43F78-7860-4AC3-9DA8-FCD214753570}"/>
                </a:ext>
              </a:extLst>
            </p:cNvPr>
            <p:cNvSpPr>
              <a:spLocks noChangeArrowheads="1"/>
            </p:cNvSpPr>
            <p:nvPr/>
          </p:nvSpPr>
          <p:spPr bwMode="auto">
            <a:xfrm>
              <a:off x="3695700" y="87471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2" name="Oval 454">
              <a:extLst>
                <a:ext uri="{FF2B5EF4-FFF2-40B4-BE49-F238E27FC236}">
                  <a16:creationId xmlns:a16="http://schemas.microsoft.com/office/drawing/2014/main" xmlns="" id="{1E2F1B95-046F-4716-A47E-29F5F34761A9}"/>
                </a:ext>
              </a:extLst>
            </p:cNvPr>
            <p:cNvSpPr>
              <a:spLocks noChangeArrowheads="1"/>
            </p:cNvSpPr>
            <p:nvPr/>
          </p:nvSpPr>
          <p:spPr bwMode="auto">
            <a:xfrm>
              <a:off x="4010025" y="87471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3" name="Oval 455">
              <a:extLst>
                <a:ext uri="{FF2B5EF4-FFF2-40B4-BE49-F238E27FC236}">
                  <a16:creationId xmlns:a16="http://schemas.microsoft.com/office/drawing/2014/main" xmlns="" id="{84FFC22C-A2DB-413C-8787-646BBA28CE19}"/>
                </a:ext>
              </a:extLst>
            </p:cNvPr>
            <p:cNvSpPr>
              <a:spLocks noChangeArrowheads="1"/>
            </p:cNvSpPr>
            <p:nvPr/>
          </p:nvSpPr>
          <p:spPr bwMode="auto">
            <a:xfrm>
              <a:off x="4287838" y="87471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4" name="Oval 456">
              <a:extLst>
                <a:ext uri="{FF2B5EF4-FFF2-40B4-BE49-F238E27FC236}">
                  <a16:creationId xmlns:a16="http://schemas.microsoft.com/office/drawing/2014/main" xmlns="" id="{180A6579-3A07-4CE2-9044-F25EFE3E28BC}"/>
                </a:ext>
              </a:extLst>
            </p:cNvPr>
            <p:cNvSpPr>
              <a:spLocks noChangeArrowheads="1"/>
            </p:cNvSpPr>
            <p:nvPr/>
          </p:nvSpPr>
          <p:spPr bwMode="auto">
            <a:xfrm>
              <a:off x="4565650" y="87471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5" name="Oval 457">
              <a:extLst>
                <a:ext uri="{FF2B5EF4-FFF2-40B4-BE49-F238E27FC236}">
                  <a16:creationId xmlns:a16="http://schemas.microsoft.com/office/drawing/2014/main" xmlns="" id="{9C07D019-7356-4E63-9DAB-FCF49CDB707C}"/>
                </a:ext>
              </a:extLst>
            </p:cNvPr>
            <p:cNvSpPr>
              <a:spLocks noChangeArrowheads="1"/>
            </p:cNvSpPr>
            <p:nvPr/>
          </p:nvSpPr>
          <p:spPr bwMode="auto">
            <a:xfrm>
              <a:off x="4845050" y="87471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6" name="Oval 458">
              <a:extLst>
                <a:ext uri="{FF2B5EF4-FFF2-40B4-BE49-F238E27FC236}">
                  <a16:creationId xmlns:a16="http://schemas.microsoft.com/office/drawing/2014/main" xmlns="" id="{02B01F31-F3CA-416F-890B-3F16CEC51164}"/>
                </a:ext>
              </a:extLst>
            </p:cNvPr>
            <p:cNvSpPr>
              <a:spLocks noChangeArrowheads="1"/>
            </p:cNvSpPr>
            <p:nvPr/>
          </p:nvSpPr>
          <p:spPr bwMode="auto">
            <a:xfrm>
              <a:off x="5122863" y="87471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7" name="Oval 459">
              <a:extLst>
                <a:ext uri="{FF2B5EF4-FFF2-40B4-BE49-F238E27FC236}">
                  <a16:creationId xmlns:a16="http://schemas.microsoft.com/office/drawing/2014/main" xmlns="" id="{2CA56B48-552B-4F06-844A-E777CCB3229D}"/>
                </a:ext>
              </a:extLst>
            </p:cNvPr>
            <p:cNvSpPr>
              <a:spLocks noChangeArrowheads="1"/>
            </p:cNvSpPr>
            <p:nvPr/>
          </p:nvSpPr>
          <p:spPr bwMode="auto">
            <a:xfrm>
              <a:off x="5402263" y="874713"/>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8" name="Oval 460">
              <a:extLst>
                <a:ext uri="{FF2B5EF4-FFF2-40B4-BE49-F238E27FC236}">
                  <a16:creationId xmlns:a16="http://schemas.microsoft.com/office/drawing/2014/main" xmlns="" id="{CDE1A26F-2A67-44F1-B24A-94BFDD450FA5}"/>
                </a:ext>
              </a:extLst>
            </p:cNvPr>
            <p:cNvSpPr>
              <a:spLocks noChangeArrowheads="1"/>
            </p:cNvSpPr>
            <p:nvPr/>
          </p:nvSpPr>
          <p:spPr bwMode="auto">
            <a:xfrm>
              <a:off x="4287838" y="11160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79" name="Oval 461">
              <a:extLst>
                <a:ext uri="{FF2B5EF4-FFF2-40B4-BE49-F238E27FC236}">
                  <a16:creationId xmlns:a16="http://schemas.microsoft.com/office/drawing/2014/main" xmlns="" id="{73CEA7D6-2AD0-411E-81B9-0A759C66C4FB}"/>
                </a:ext>
              </a:extLst>
            </p:cNvPr>
            <p:cNvSpPr>
              <a:spLocks noChangeArrowheads="1"/>
            </p:cNvSpPr>
            <p:nvPr/>
          </p:nvSpPr>
          <p:spPr bwMode="auto">
            <a:xfrm>
              <a:off x="4565650" y="11160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0" name="Oval 462">
              <a:extLst>
                <a:ext uri="{FF2B5EF4-FFF2-40B4-BE49-F238E27FC236}">
                  <a16:creationId xmlns:a16="http://schemas.microsoft.com/office/drawing/2014/main" xmlns="" id="{9C3FB4E5-96BA-4173-BB23-94E4A5BF78A3}"/>
                </a:ext>
              </a:extLst>
            </p:cNvPr>
            <p:cNvSpPr>
              <a:spLocks noChangeArrowheads="1"/>
            </p:cNvSpPr>
            <p:nvPr/>
          </p:nvSpPr>
          <p:spPr bwMode="auto">
            <a:xfrm>
              <a:off x="4845050" y="111601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1" name="Oval 463">
              <a:extLst>
                <a:ext uri="{FF2B5EF4-FFF2-40B4-BE49-F238E27FC236}">
                  <a16:creationId xmlns:a16="http://schemas.microsoft.com/office/drawing/2014/main" xmlns="" id="{49FAC4E6-5557-4A73-8E2F-8F1A8AE45D6C}"/>
                </a:ext>
              </a:extLst>
            </p:cNvPr>
            <p:cNvSpPr>
              <a:spLocks noChangeArrowheads="1"/>
            </p:cNvSpPr>
            <p:nvPr/>
          </p:nvSpPr>
          <p:spPr bwMode="auto">
            <a:xfrm>
              <a:off x="5122863" y="11160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2" name="Oval 464">
              <a:extLst>
                <a:ext uri="{FF2B5EF4-FFF2-40B4-BE49-F238E27FC236}">
                  <a16:creationId xmlns:a16="http://schemas.microsoft.com/office/drawing/2014/main" xmlns="" id="{A40189EB-CD8C-4709-9615-AF6662C4F684}"/>
                </a:ext>
              </a:extLst>
            </p:cNvPr>
            <p:cNvSpPr>
              <a:spLocks noChangeArrowheads="1"/>
            </p:cNvSpPr>
            <p:nvPr/>
          </p:nvSpPr>
          <p:spPr bwMode="auto">
            <a:xfrm>
              <a:off x="5402263" y="111601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3" name="Oval 465">
              <a:extLst>
                <a:ext uri="{FF2B5EF4-FFF2-40B4-BE49-F238E27FC236}">
                  <a16:creationId xmlns:a16="http://schemas.microsoft.com/office/drawing/2014/main" xmlns="" id="{0FE61CDB-4F99-41FA-98AB-01021A5273C2}"/>
                </a:ext>
              </a:extLst>
            </p:cNvPr>
            <p:cNvSpPr>
              <a:spLocks noChangeArrowheads="1"/>
            </p:cNvSpPr>
            <p:nvPr/>
          </p:nvSpPr>
          <p:spPr bwMode="auto">
            <a:xfrm>
              <a:off x="4287838"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4" name="Oval 466">
              <a:extLst>
                <a:ext uri="{FF2B5EF4-FFF2-40B4-BE49-F238E27FC236}">
                  <a16:creationId xmlns:a16="http://schemas.microsoft.com/office/drawing/2014/main" xmlns="" id="{A78EA071-DF83-443C-BB04-2D69E859CD75}"/>
                </a:ext>
              </a:extLst>
            </p:cNvPr>
            <p:cNvSpPr>
              <a:spLocks noChangeArrowheads="1"/>
            </p:cNvSpPr>
            <p:nvPr/>
          </p:nvSpPr>
          <p:spPr bwMode="auto">
            <a:xfrm>
              <a:off x="4565650"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5" name="Oval 467">
              <a:extLst>
                <a:ext uri="{FF2B5EF4-FFF2-40B4-BE49-F238E27FC236}">
                  <a16:creationId xmlns:a16="http://schemas.microsoft.com/office/drawing/2014/main" xmlns="" id="{7151F39C-1339-456B-AF20-D76916DD744F}"/>
                </a:ext>
              </a:extLst>
            </p:cNvPr>
            <p:cNvSpPr>
              <a:spLocks noChangeArrowheads="1"/>
            </p:cNvSpPr>
            <p:nvPr/>
          </p:nvSpPr>
          <p:spPr bwMode="auto">
            <a:xfrm>
              <a:off x="4845050"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6" name="Oval 468">
              <a:extLst>
                <a:ext uri="{FF2B5EF4-FFF2-40B4-BE49-F238E27FC236}">
                  <a16:creationId xmlns:a16="http://schemas.microsoft.com/office/drawing/2014/main" xmlns="" id="{B842967F-7225-401F-A0EB-7D50EBD1FAA7}"/>
                </a:ext>
              </a:extLst>
            </p:cNvPr>
            <p:cNvSpPr>
              <a:spLocks noChangeArrowheads="1"/>
            </p:cNvSpPr>
            <p:nvPr/>
          </p:nvSpPr>
          <p:spPr bwMode="auto">
            <a:xfrm>
              <a:off x="5122863" y="1431926"/>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7" name="Oval 469">
              <a:extLst>
                <a:ext uri="{FF2B5EF4-FFF2-40B4-BE49-F238E27FC236}">
                  <a16:creationId xmlns:a16="http://schemas.microsoft.com/office/drawing/2014/main" xmlns="" id="{B660B6ED-5D55-40B8-A23F-076DF2E3E4E7}"/>
                </a:ext>
              </a:extLst>
            </p:cNvPr>
            <p:cNvSpPr>
              <a:spLocks noChangeArrowheads="1"/>
            </p:cNvSpPr>
            <p:nvPr/>
          </p:nvSpPr>
          <p:spPr bwMode="auto">
            <a:xfrm>
              <a:off x="5402263" y="1431926"/>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8" name="Oval 470">
              <a:extLst>
                <a:ext uri="{FF2B5EF4-FFF2-40B4-BE49-F238E27FC236}">
                  <a16:creationId xmlns:a16="http://schemas.microsoft.com/office/drawing/2014/main" xmlns="" id="{C6497E6A-C252-48E3-9E9E-FF0F3A037808}"/>
                </a:ext>
              </a:extLst>
            </p:cNvPr>
            <p:cNvSpPr>
              <a:spLocks noChangeArrowheads="1"/>
            </p:cNvSpPr>
            <p:nvPr/>
          </p:nvSpPr>
          <p:spPr bwMode="auto">
            <a:xfrm>
              <a:off x="4287838"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89" name="Oval 471">
              <a:extLst>
                <a:ext uri="{FF2B5EF4-FFF2-40B4-BE49-F238E27FC236}">
                  <a16:creationId xmlns:a16="http://schemas.microsoft.com/office/drawing/2014/main" xmlns="" id="{4F14757B-4602-4F4E-9A6F-1EF78120AE24}"/>
                </a:ext>
              </a:extLst>
            </p:cNvPr>
            <p:cNvSpPr>
              <a:spLocks noChangeArrowheads="1"/>
            </p:cNvSpPr>
            <p:nvPr/>
          </p:nvSpPr>
          <p:spPr bwMode="auto">
            <a:xfrm>
              <a:off x="4565650"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0" name="Oval 472">
              <a:extLst>
                <a:ext uri="{FF2B5EF4-FFF2-40B4-BE49-F238E27FC236}">
                  <a16:creationId xmlns:a16="http://schemas.microsoft.com/office/drawing/2014/main" xmlns="" id="{2B983000-52BF-4669-BB5A-7CDF2B2628CB}"/>
                </a:ext>
              </a:extLst>
            </p:cNvPr>
            <p:cNvSpPr>
              <a:spLocks noChangeArrowheads="1"/>
            </p:cNvSpPr>
            <p:nvPr/>
          </p:nvSpPr>
          <p:spPr bwMode="auto">
            <a:xfrm>
              <a:off x="4845050"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1" name="Oval 473">
              <a:extLst>
                <a:ext uri="{FF2B5EF4-FFF2-40B4-BE49-F238E27FC236}">
                  <a16:creationId xmlns:a16="http://schemas.microsoft.com/office/drawing/2014/main" xmlns="" id="{BE6ACAF6-C288-4C56-8537-C7D4CE5715C2}"/>
                </a:ext>
              </a:extLst>
            </p:cNvPr>
            <p:cNvSpPr>
              <a:spLocks noChangeArrowheads="1"/>
            </p:cNvSpPr>
            <p:nvPr/>
          </p:nvSpPr>
          <p:spPr bwMode="auto">
            <a:xfrm>
              <a:off x="5122863" y="170973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2" name="Oval 474">
              <a:extLst>
                <a:ext uri="{FF2B5EF4-FFF2-40B4-BE49-F238E27FC236}">
                  <a16:creationId xmlns:a16="http://schemas.microsoft.com/office/drawing/2014/main" xmlns="" id="{42CE3DB6-C262-4A5D-B335-21775AC4C861}"/>
                </a:ext>
              </a:extLst>
            </p:cNvPr>
            <p:cNvSpPr>
              <a:spLocks noChangeArrowheads="1"/>
            </p:cNvSpPr>
            <p:nvPr/>
          </p:nvSpPr>
          <p:spPr bwMode="auto">
            <a:xfrm>
              <a:off x="5402263" y="170973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3" name="Oval 475">
              <a:extLst>
                <a:ext uri="{FF2B5EF4-FFF2-40B4-BE49-F238E27FC236}">
                  <a16:creationId xmlns:a16="http://schemas.microsoft.com/office/drawing/2014/main" xmlns="" id="{78922C1B-EA19-4560-B615-8D909EF537F3}"/>
                </a:ext>
              </a:extLst>
            </p:cNvPr>
            <p:cNvSpPr>
              <a:spLocks noChangeArrowheads="1"/>
            </p:cNvSpPr>
            <p:nvPr/>
          </p:nvSpPr>
          <p:spPr bwMode="auto">
            <a:xfrm>
              <a:off x="4287838" y="198913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4" name="Oval 476">
              <a:extLst>
                <a:ext uri="{FF2B5EF4-FFF2-40B4-BE49-F238E27FC236}">
                  <a16:creationId xmlns:a16="http://schemas.microsoft.com/office/drawing/2014/main" xmlns="" id="{2ABCE5CF-9969-4367-AC4B-DBF67E9A6D6D}"/>
                </a:ext>
              </a:extLst>
            </p:cNvPr>
            <p:cNvSpPr>
              <a:spLocks noChangeArrowheads="1"/>
            </p:cNvSpPr>
            <p:nvPr/>
          </p:nvSpPr>
          <p:spPr bwMode="auto">
            <a:xfrm>
              <a:off x="4565650" y="198913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5" name="Oval 477">
              <a:extLst>
                <a:ext uri="{FF2B5EF4-FFF2-40B4-BE49-F238E27FC236}">
                  <a16:creationId xmlns:a16="http://schemas.microsoft.com/office/drawing/2014/main" xmlns="" id="{9C46455F-4FC9-4211-8D9D-62C40C2627C6}"/>
                </a:ext>
              </a:extLst>
            </p:cNvPr>
            <p:cNvSpPr>
              <a:spLocks noChangeArrowheads="1"/>
            </p:cNvSpPr>
            <p:nvPr/>
          </p:nvSpPr>
          <p:spPr bwMode="auto">
            <a:xfrm>
              <a:off x="4845050" y="1989138"/>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6" name="Oval 478">
              <a:extLst>
                <a:ext uri="{FF2B5EF4-FFF2-40B4-BE49-F238E27FC236}">
                  <a16:creationId xmlns:a16="http://schemas.microsoft.com/office/drawing/2014/main" xmlns="" id="{99FC8558-C386-4003-A4AE-0D9FE7A002D7}"/>
                </a:ext>
              </a:extLst>
            </p:cNvPr>
            <p:cNvSpPr>
              <a:spLocks noChangeArrowheads="1"/>
            </p:cNvSpPr>
            <p:nvPr/>
          </p:nvSpPr>
          <p:spPr bwMode="auto">
            <a:xfrm>
              <a:off x="4287838" y="2266951"/>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7" name="Oval 479">
              <a:extLst>
                <a:ext uri="{FF2B5EF4-FFF2-40B4-BE49-F238E27FC236}">
                  <a16:creationId xmlns:a16="http://schemas.microsoft.com/office/drawing/2014/main" xmlns="" id="{61ADA9F3-053A-4DBA-9729-7605CC33849D}"/>
                </a:ext>
              </a:extLst>
            </p:cNvPr>
            <p:cNvSpPr>
              <a:spLocks noChangeArrowheads="1"/>
            </p:cNvSpPr>
            <p:nvPr/>
          </p:nvSpPr>
          <p:spPr bwMode="auto">
            <a:xfrm>
              <a:off x="4565650" y="2266951"/>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8" name="Oval 480">
              <a:extLst>
                <a:ext uri="{FF2B5EF4-FFF2-40B4-BE49-F238E27FC236}">
                  <a16:creationId xmlns:a16="http://schemas.microsoft.com/office/drawing/2014/main" xmlns="" id="{58F0062E-84D8-4A86-8D25-AD19CDEB5B7F}"/>
                </a:ext>
              </a:extLst>
            </p:cNvPr>
            <p:cNvSpPr>
              <a:spLocks noChangeArrowheads="1"/>
            </p:cNvSpPr>
            <p:nvPr/>
          </p:nvSpPr>
          <p:spPr bwMode="auto">
            <a:xfrm>
              <a:off x="4565650" y="2582863"/>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999" name="Oval 481">
              <a:extLst>
                <a:ext uri="{FF2B5EF4-FFF2-40B4-BE49-F238E27FC236}">
                  <a16:creationId xmlns:a16="http://schemas.microsoft.com/office/drawing/2014/main" xmlns="" id="{46E39D62-8CBA-4A3D-9B76-341B42B14027}"/>
                </a:ext>
              </a:extLst>
            </p:cNvPr>
            <p:cNvSpPr>
              <a:spLocks noChangeArrowheads="1"/>
            </p:cNvSpPr>
            <p:nvPr/>
          </p:nvSpPr>
          <p:spPr bwMode="auto">
            <a:xfrm>
              <a:off x="4845050" y="2266951"/>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0" name="Oval 482">
              <a:extLst>
                <a:ext uri="{FF2B5EF4-FFF2-40B4-BE49-F238E27FC236}">
                  <a16:creationId xmlns:a16="http://schemas.microsoft.com/office/drawing/2014/main" xmlns="" id="{8E16C5D3-91B9-4983-AB1D-F05E801733BB}"/>
                </a:ext>
              </a:extLst>
            </p:cNvPr>
            <p:cNvSpPr>
              <a:spLocks noChangeArrowheads="1"/>
            </p:cNvSpPr>
            <p:nvPr/>
          </p:nvSpPr>
          <p:spPr bwMode="auto">
            <a:xfrm>
              <a:off x="5402263" y="2266951"/>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1" name="Oval 483">
              <a:extLst>
                <a:ext uri="{FF2B5EF4-FFF2-40B4-BE49-F238E27FC236}">
                  <a16:creationId xmlns:a16="http://schemas.microsoft.com/office/drawing/2014/main" xmlns="" id="{60974F8B-7AA6-4F4E-883A-A3B416DC0AF7}"/>
                </a:ext>
              </a:extLst>
            </p:cNvPr>
            <p:cNvSpPr>
              <a:spLocks noChangeArrowheads="1"/>
            </p:cNvSpPr>
            <p:nvPr/>
          </p:nvSpPr>
          <p:spPr bwMode="auto">
            <a:xfrm>
              <a:off x="5680075" y="2266951"/>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2" name="Oval 484">
              <a:extLst>
                <a:ext uri="{FF2B5EF4-FFF2-40B4-BE49-F238E27FC236}">
                  <a16:creationId xmlns:a16="http://schemas.microsoft.com/office/drawing/2014/main" xmlns="" id="{F6120E3A-7CB5-4B89-98CA-21E6E4BAD120}"/>
                </a:ext>
              </a:extLst>
            </p:cNvPr>
            <p:cNvSpPr>
              <a:spLocks noChangeArrowheads="1"/>
            </p:cNvSpPr>
            <p:nvPr/>
          </p:nvSpPr>
          <p:spPr bwMode="auto">
            <a:xfrm>
              <a:off x="5122863" y="198913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3" name="Oval 485">
              <a:extLst>
                <a:ext uri="{FF2B5EF4-FFF2-40B4-BE49-F238E27FC236}">
                  <a16:creationId xmlns:a16="http://schemas.microsoft.com/office/drawing/2014/main" xmlns="" id="{25910E6A-C235-4D3B-8794-D2306A91383F}"/>
                </a:ext>
              </a:extLst>
            </p:cNvPr>
            <p:cNvSpPr>
              <a:spLocks noChangeArrowheads="1"/>
            </p:cNvSpPr>
            <p:nvPr/>
          </p:nvSpPr>
          <p:spPr bwMode="auto">
            <a:xfrm>
              <a:off x="4010025" y="280988"/>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4" name="Oval 486">
              <a:extLst>
                <a:ext uri="{FF2B5EF4-FFF2-40B4-BE49-F238E27FC236}">
                  <a16:creationId xmlns:a16="http://schemas.microsoft.com/office/drawing/2014/main" xmlns="" id="{687116BA-6DFB-4EA5-A7D3-44963D260B37}"/>
                </a:ext>
              </a:extLst>
            </p:cNvPr>
            <p:cNvSpPr>
              <a:spLocks noChangeArrowheads="1"/>
            </p:cNvSpPr>
            <p:nvPr/>
          </p:nvSpPr>
          <p:spPr bwMode="auto">
            <a:xfrm>
              <a:off x="4287838" y="28098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5" name="Oval 487">
              <a:extLst>
                <a:ext uri="{FF2B5EF4-FFF2-40B4-BE49-F238E27FC236}">
                  <a16:creationId xmlns:a16="http://schemas.microsoft.com/office/drawing/2014/main" xmlns="" id="{C2EAD073-C3A2-40E6-AC10-9DE5142A0183}"/>
                </a:ext>
              </a:extLst>
            </p:cNvPr>
            <p:cNvSpPr>
              <a:spLocks noChangeArrowheads="1"/>
            </p:cNvSpPr>
            <p:nvPr/>
          </p:nvSpPr>
          <p:spPr bwMode="auto">
            <a:xfrm>
              <a:off x="4565650" y="28098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6" name="Oval 488">
              <a:extLst>
                <a:ext uri="{FF2B5EF4-FFF2-40B4-BE49-F238E27FC236}">
                  <a16:creationId xmlns:a16="http://schemas.microsoft.com/office/drawing/2014/main" xmlns="" id="{0A3094E2-EF3E-4DD4-82E0-4F892F142450}"/>
                </a:ext>
              </a:extLst>
            </p:cNvPr>
            <p:cNvSpPr>
              <a:spLocks noChangeArrowheads="1"/>
            </p:cNvSpPr>
            <p:nvPr/>
          </p:nvSpPr>
          <p:spPr bwMode="auto">
            <a:xfrm>
              <a:off x="4845050" y="280988"/>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7" name="Oval 489">
              <a:extLst>
                <a:ext uri="{FF2B5EF4-FFF2-40B4-BE49-F238E27FC236}">
                  <a16:creationId xmlns:a16="http://schemas.microsoft.com/office/drawing/2014/main" xmlns="" id="{C04FE5D7-B380-4724-8E88-1716D5DEA58F}"/>
                </a:ext>
              </a:extLst>
            </p:cNvPr>
            <p:cNvSpPr>
              <a:spLocks noChangeArrowheads="1"/>
            </p:cNvSpPr>
            <p:nvPr/>
          </p:nvSpPr>
          <p:spPr bwMode="auto">
            <a:xfrm>
              <a:off x="5122863" y="28098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8" name="Oval 490">
              <a:extLst>
                <a:ext uri="{FF2B5EF4-FFF2-40B4-BE49-F238E27FC236}">
                  <a16:creationId xmlns:a16="http://schemas.microsoft.com/office/drawing/2014/main" xmlns="" id="{56D5A1C0-A89B-4D57-8E1C-E6808959C93D}"/>
                </a:ext>
              </a:extLst>
            </p:cNvPr>
            <p:cNvSpPr>
              <a:spLocks noChangeArrowheads="1"/>
            </p:cNvSpPr>
            <p:nvPr/>
          </p:nvSpPr>
          <p:spPr bwMode="auto">
            <a:xfrm>
              <a:off x="4565650" y="158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09" name="Oval 491">
              <a:extLst>
                <a:ext uri="{FF2B5EF4-FFF2-40B4-BE49-F238E27FC236}">
                  <a16:creationId xmlns:a16="http://schemas.microsoft.com/office/drawing/2014/main" xmlns="" id="{633F9398-7C64-4CDB-9BA3-3AE65A102F37}"/>
                </a:ext>
              </a:extLst>
            </p:cNvPr>
            <p:cNvSpPr>
              <a:spLocks noChangeArrowheads="1"/>
            </p:cNvSpPr>
            <p:nvPr/>
          </p:nvSpPr>
          <p:spPr bwMode="auto">
            <a:xfrm>
              <a:off x="4845050" y="1588"/>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0" name="Oval 492">
              <a:extLst>
                <a:ext uri="{FF2B5EF4-FFF2-40B4-BE49-F238E27FC236}">
                  <a16:creationId xmlns:a16="http://schemas.microsoft.com/office/drawing/2014/main" xmlns="" id="{F423D14C-63F5-48F7-9130-E2A77CD15D4E}"/>
                </a:ext>
              </a:extLst>
            </p:cNvPr>
            <p:cNvSpPr>
              <a:spLocks noChangeArrowheads="1"/>
            </p:cNvSpPr>
            <p:nvPr/>
          </p:nvSpPr>
          <p:spPr bwMode="auto">
            <a:xfrm>
              <a:off x="5122863" y="158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1" name="Oval 493">
              <a:extLst>
                <a:ext uri="{FF2B5EF4-FFF2-40B4-BE49-F238E27FC236}">
                  <a16:creationId xmlns:a16="http://schemas.microsoft.com/office/drawing/2014/main" xmlns="" id="{2CFF330F-DC9C-4EE9-B1BD-39C476B10977}"/>
                </a:ext>
              </a:extLst>
            </p:cNvPr>
            <p:cNvSpPr>
              <a:spLocks noChangeArrowheads="1"/>
            </p:cNvSpPr>
            <p:nvPr/>
          </p:nvSpPr>
          <p:spPr bwMode="auto">
            <a:xfrm>
              <a:off x="5402263" y="280988"/>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2" name="Oval 494">
              <a:extLst>
                <a:ext uri="{FF2B5EF4-FFF2-40B4-BE49-F238E27FC236}">
                  <a16:creationId xmlns:a16="http://schemas.microsoft.com/office/drawing/2014/main" xmlns="" id="{A2B82F7C-3E76-43B6-8D6E-E7E0D999DBA1}"/>
                </a:ext>
              </a:extLst>
            </p:cNvPr>
            <p:cNvSpPr>
              <a:spLocks noChangeArrowheads="1"/>
            </p:cNvSpPr>
            <p:nvPr/>
          </p:nvSpPr>
          <p:spPr bwMode="auto">
            <a:xfrm>
              <a:off x="6829425" y="5953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3" name="Oval 495">
              <a:extLst>
                <a:ext uri="{FF2B5EF4-FFF2-40B4-BE49-F238E27FC236}">
                  <a16:creationId xmlns:a16="http://schemas.microsoft.com/office/drawing/2014/main" xmlns="" id="{5E39B52E-450A-4EBC-BEAA-78DF51B1315A}"/>
                </a:ext>
              </a:extLst>
            </p:cNvPr>
            <p:cNvSpPr>
              <a:spLocks noChangeArrowheads="1"/>
            </p:cNvSpPr>
            <p:nvPr/>
          </p:nvSpPr>
          <p:spPr bwMode="auto">
            <a:xfrm>
              <a:off x="6829425" y="28098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4" name="Oval 496">
              <a:extLst>
                <a:ext uri="{FF2B5EF4-FFF2-40B4-BE49-F238E27FC236}">
                  <a16:creationId xmlns:a16="http://schemas.microsoft.com/office/drawing/2014/main" xmlns="" id="{375E32BB-D91C-457C-9D8D-D094BD270E29}"/>
                </a:ext>
              </a:extLst>
            </p:cNvPr>
            <p:cNvSpPr>
              <a:spLocks noChangeArrowheads="1"/>
            </p:cNvSpPr>
            <p:nvPr/>
          </p:nvSpPr>
          <p:spPr bwMode="auto">
            <a:xfrm>
              <a:off x="3416300" y="59531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5" name="Oval 497">
              <a:extLst>
                <a:ext uri="{FF2B5EF4-FFF2-40B4-BE49-F238E27FC236}">
                  <a16:creationId xmlns:a16="http://schemas.microsoft.com/office/drawing/2014/main" xmlns="" id="{E33F2459-E964-4009-9DD9-240D1811110A}"/>
                </a:ext>
              </a:extLst>
            </p:cNvPr>
            <p:cNvSpPr>
              <a:spLocks noChangeArrowheads="1"/>
            </p:cNvSpPr>
            <p:nvPr/>
          </p:nvSpPr>
          <p:spPr bwMode="auto">
            <a:xfrm>
              <a:off x="2828925" y="280988"/>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6" name="Oval 498">
              <a:extLst>
                <a:ext uri="{FF2B5EF4-FFF2-40B4-BE49-F238E27FC236}">
                  <a16:creationId xmlns:a16="http://schemas.microsoft.com/office/drawing/2014/main" xmlns="" id="{CBDA4270-ED36-4C24-B801-FB91C4036E75}"/>
                </a:ext>
              </a:extLst>
            </p:cNvPr>
            <p:cNvSpPr>
              <a:spLocks noChangeArrowheads="1"/>
            </p:cNvSpPr>
            <p:nvPr/>
          </p:nvSpPr>
          <p:spPr bwMode="auto">
            <a:xfrm>
              <a:off x="3108325" y="280988"/>
              <a:ext cx="20478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7" name="Oval 499">
              <a:extLst>
                <a:ext uri="{FF2B5EF4-FFF2-40B4-BE49-F238E27FC236}">
                  <a16:creationId xmlns:a16="http://schemas.microsoft.com/office/drawing/2014/main" xmlns="" id="{39760DEC-36BE-4AE2-9284-E05139ACF0F8}"/>
                </a:ext>
              </a:extLst>
            </p:cNvPr>
            <p:cNvSpPr>
              <a:spLocks noChangeArrowheads="1"/>
            </p:cNvSpPr>
            <p:nvPr/>
          </p:nvSpPr>
          <p:spPr bwMode="auto">
            <a:xfrm>
              <a:off x="3416300" y="280988"/>
              <a:ext cx="21272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8" name="Oval 500">
              <a:extLst>
                <a:ext uri="{FF2B5EF4-FFF2-40B4-BE49-F238E27FC236}">
                  <a16:creationId xmlns:a16="http://schemas.microsoft.com/office/drawing/2014/main" xmlns="" id="{61307559-B104-495D-A75C-EBFB479D636E}"/>
                </a:ext>
              </a:extLst>
            </p:cNvPr>
            <p:cNvSpPr>
              <a:spLocks noChangeArrowheads="1"/>
            </p:cNvSpPr>
            <p:nvPr/>
          </p:nvSpPr>
          <p:spPr bwMode="auto">
            <a:xfrm>
              <a:off x="3108325" y="1588"/>
              <a:ext cx="20478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19" name="Oval 501">
              <a:extLst>
                <a:ext uri="{FF2B5EF4-FFF2-40B4-BE49-F238E27FC236}">
                  <a16:creationId xmlns:a16="http://schemas.microsoft.com/office/drawing/2014/main" xmlns="" id="{DAB56132-24B1-4BEC-9822-07CC86866DB6}"/>
                </a:ext>
              </a:extLst>
            </p:cNvPr>
            <p:cNvSpPr>
              <a:spLocks noChangeArrowheads="1"/>
            </p:cNvSpPr>
            <p:nvPr/>
          </p:nvSpPr>
          <p:spPr bwMode="auto">
            <a:xfrm>
              <a:off x="3416300" y="1588"/>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0" name="Oval 502">
              <a:extLst>
                <a:ext uri="{FF2B5EF4-FFF2-40B4-BE49-F238E27FC236}">
                  <a16:creationId xmlns:a16="http://schemas.microsoft.com/office/drawing/2014/main" xmlns="" id="{7C0750DA-80ED-49D4-B500-E64801113439}"/>
                </a:ext>
              </a:extLst>
            </p:cNvPr>
            <p:cNvSpPr>
              <a:spLocks noChangeArrowheads="1"/>
            </p:cNvSpPr>
            <p:nvPr/>
          </p:nvSpPr>
          <p:spPr bwMode="auto">
            <a:xfrm>
              <a:off x="1679575" y="1152526"/>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1" name="Oval 503">
              <a:extLst>
                <a:ext uri="{FF2B5EF4-FFF2-40B4-BE49-F238E27FC236}">
                  <a16:creationId xmlns:a16="http://schemas.microsoft.com/office/drawing/2014/main" xmlns="" id="{D3E48A11-F352-40BD-8B49-672D63CE6F11}"/>
                </a:ext>
              </a:extLst>
            </p:cNvPr>
            <p:cNvSpPr>
              <a:spLocks noChangeArrowheads="1"/>
            </p:cNvSpPr>
            <p:nvPr/>
          </p:nvSpPr>
          <p:spPr bwMode="auto">
            <a:xfrm>
              <a:off x="2551113" y="2879726"/>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2" name="Oval 504">
              <a:extLst>
                <a:ext uri="{FF2B5EF4-FFF2-40B4-BE49-F238E27FC236}">
                  <a16:creationId xmlns:a16="http://schemas.microsoft.com/office/drawing/2014/main" xmlns="" id="{149A2476-4055-4FCA-919D-8784617EF8B8}"/>
                </a:ext>
              </a:extLst>
            </p:cNvPr>
            <p:cNvSpPr>
              <a:spLocks noChangeArrowheads="1"/>
            </p:cNvSpPr>
            <p:nvPr/>
          </p:nvSpPr>
          <p:spPr bwMode="auto">
            <a:xfrm>
              <a:off x="2266950" y="2879726"/>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3" name="Oval 505">
              <a:extLst>
                <a:ext uri="{FF2B5EF4-FFF2-40B4-BE49-F238E27FC236}">
                  <a16:creationId xmlns:a16="http://schemas.microsoft.com/office/drawing/2014/main" xmlns="" id="{AA5CCDE7-539C-4696-A45B-637020E4BC54}"/>
                </a:ext>
              </a:extLst>
            </p:cNvPr>
            <p:cNvSpPr>
              <a:spLocks noChangeArrowheads="1"/>
            </p:cNvSpPr>
            <p:nvPr/>
          </p:nvSpPr>
          <p:spPr bwMode="auto">
            <a:xfrm>
              <a:off x="1987550" y="2879726"/>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4" name="Oval 506">
              <a:extLst>
                <a:ext uri="{FF2B5EF4-FFF2-40B4-BE49-F238E27FC236}">
                  <a16:creationId xmlns:a16="http://schemas.microsoft.com/office/drawing/2014/main" xmlns="" id="{9480A22F-086F-4139-BCA6-5FDD129CB3D3}"/>
                </a:ext>
              </a:extLst>
            </p:cNvPr>
            <p:cNvSpPr>
              <a:spLocks noChangeArrowheads="1"/>
            </p:cNvSpPr>
            <p:nvPr/>
          </p:nvSpPr>
          <p:spPr bwMode="auto">
            <a:xfrm>
              <a:off x="1709738" y="2879726"/>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5" name="Oval 507">
              <a:extLst>
                <a:ext uri="{FF2B5EF4-FFF2-40B4-BE49-F238E27FC236}">
                  <a16:creationId xmlns:a16="http://schemas.microsoft.com/office/drawing/2014/main" xmlns="" id="{F199026B-2DA4-4FDD-BE7F-CC1A171DDD9E}"/>
                </a:ext>
              </a:extLst>
            </p:cNvPr>
            <p:cNvSpPr>
              <a:spLocks noChangeArrowheads="1"/>
            </p:cNvSpPr>
            <p:nvPr/>
          </p:nvSpPr>
          <p:spPr bwMode="auto">
            <a:xfrm>
              <a:off x="1401763" y="2879726"/>
              <a:ext cx="20478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6" name="Oval 508">
              <a:extLst>
                <a:ext uri="{FF2B5EF4-FFF2-40B4-BE49-F238E27FC236}">
                  <a16:creationId xmlns:a16="http://schemas.microsoft.com/office/drawing/2014/main" xmlns="" id="{E3D5682B-3E54-4485-A684-2C3A43388475}"/>
                </a:ext>
              </a:extLst>
            </p:cNvPr>
            <p:cNvSpPr>
              <a:spLocks noChangeArrowheads="1"/>
            </p:cNvSpPr>
            <p:nvPr/>
          </p:nvSpPr>
          <p:spPr bwMode="auto">
            <a:xfrm>
              <a:off x="3386138" y="2879726"/>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7" name="Oval 509">
              <a:extLst>
                <a:ext uri="{FF2B5EF4-FFF2-40B4-BE49-F238E27FC236}">
                  <a16:creationId xmlns:a16="http://schemas.microsoft.com/office/drawing/2014/main" xmlns="" id="{D120314F-CE16-4066-A6C8-896F328245E8}"/>
                </a:ext>
              </a:extLst>
            </p:cNvPr>
            <p:cNvSpPr>
              <a:spLocks noChangeArrowheads="1"/>
            </p:cNvSpPr>
            <p:nvPr/>
          </p:nvSpPr>
          <p:spPr bwMode="auto">
            <a:xfrm>
              <a:off x="3386138" y="2563813"/>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8" name="Oval 510">
              <a:extLst>
                <a:ext uri="{FF2B5EF4-FFF2-40B4-BE49-F238E27FC236}">
                  <a16:creationId xmlns:a16="http://schemas.microsoft.com/office/drawing/2014/main" xmlns="" id="{58728B56-59EA-4D81-BA61-104B6179601C}"/>
                </a:ext>
              </a:extLst>
            </p:cNvPr>
            <p:cNvSpPr>
              <a:spLocks noChangeArrowheads="1"/>
            </p:cNvSpPr>
            <p:nvPr/>
          </p:nvSpPr>
          <p:spPr bwMode="auto">
            <a:xfrm>
              <a:off x="3386138" y="2286001"/>
              <a:ext cx="206375"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29" name="Oval 511">
              <a:extLst>
                <a:ext uri="{FF2B5EF4-FFF2-40B4-BE49-F238E27FC236}">
                  <a16:creationId xmlns:a16="http://schemas.microsoft.com/office/drawing/2014/main" xmlns="" id="{6159C6FB-6A17-41BD-9266-028FAC450788}"/>
                </a:ext>
              </a:extLst>
            </p:cNvPr>
            <p:cNvSpPr>
              <a:spLocks noChangeArrowheads="1"/>
            </p:cNvSpPr>
            <p:nvPr/>
          </p:nvSpPr>
          <p:spPr bwMode="auto">
            <a:xfrm>
              <a:off x="3386138" y="2006601"/>
              <a:ext cx="20637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0" name="Oval 512">
              <a:extLst>
                <a:ext uri="{FF2B5EF4-FFF2-40B4-BE49-F238E27FC236}">
                  <a16:creationId xmlns:a16="http://schemas.microsoft.com/office/drawing/2014/main" xmlns="" id="{E4157927-CA17-4078-A3D0-B1DC633BA46C}"/>
                </a:ext>
              </a:extLst>
            </p:cNvPr>
            <p:cNvSpPr>
              <a:spLocks noChangeArrowheads="1"/>
            </p:cNvSpPr>
            <p:nvPr/>
          </p:nvSpPr>
          <p:spPr bwMode="auto">
            <a:xfrm>
              <a:off x="3695700" y="256381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1" name="Oval 513">
              <a:extLst>
                <a:ext uri="{FF2B5EF4-FFF2-40B4-BE49-F238E27FC236}">
                  <a16:creationId xmlns:a16="http://schemas.microsoft.com/office/drawing/2014/main" xmlns="" id="{D9385F62-C42A-4A54-8C00-036614FB62F4}"/>
                </a:ext>
              </a:extLst>
            </p:cNvPr>
            <p:cNvSpPr>
              <a:spLocks noChangeArrowheads="1"/>
            </p:cNvSpPr>
            <p:nvPr/>
          </p:nvSpPr>
          <p:spPr bwMode="auto">
            <a:xfrm>
              <a:off x="3695700" y="2286001"/>
              <a:ext cx="211138" cy="211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2" name="Oval 514">
              <a:extLst>
                <a:ext uri="{FF2B5EF4-FFF2-40B4-BE49-F238E27FC236}">
                  <a16:creationId xmlns:a16="http://schemas.microsoft.com/office/drawing/2014/main" xmlns="" id="{460393EB-D09A-4ABA-9057-6A5DEBD84B53}"/>
                </a:ext>
              </a:extLst>
            </p:cNvPr>
            <p:cNvSpPr>
              <a:spLocks noChangeArrowheads="1"/>
            </p:cNvSpPr>
            <p:nvPr/>
          </p:nvSpPr>
          <p:spPr bwMode="auto">
            <a:xfrm>
              <a:off x="3695700" y="2006601"/>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3" name="Oval 515">
              <a:extLst>
                <a:ext uri="{FF2B5EF4-FFF2-40B4-BE49-F238E27FC236}">
                  <a16:creationId xmlns:a16="http://schemas.microsoft.com/office/drawing/2014/main" xmlns="" id="{8DED4B06-6F3F-4C73-BDB9-9D55504A877C}"/>
                </a:ext>
              </a:extLst>
            </p:cNvPr>
            <p:cNvSpPr>
              <a:spLocks noChangeArrowheads="1"/>
            </p:cNvSpPr>
            <p:nvPr/>
          </p:nvSpPr>
          <p:spPr bwMode="auto">
            <a:xfrm>
              <a:off x="3695700" y="2879726"/>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4" name="Oval 516">
              <a:extLst>
                <a:ext uri="{FF2B5EF4-FFF2-40B4-BE49-F238E27FC236}">
                  <a16:creationId xmlns:a16="http://schemas.microsoft.com/office/drawing/2014/main" xmlns="" id="{84D60E59-1AC0-45B2-BC06-5950AB3B81DD}"/>
                </a:ext>
              </a:extLst>
            </p:cNvPr>
            <p:cNvSpPr>
              <a:spLocks noChangeArrowheads="1"/>
            </p:cNvSpPr>
            <p:nvPr/>
          </p:nvSpPr>
          <p:spPr bwMode="auto">
            <a:xfrm>
              <a:off x="3973513" y="2879726"/>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5" name="Oval 517">
              <a:extLst>
                <a:ext uri="{FF2B5EF4-FFF2-40B4-BE49-F238E27FC236}">
                  <a16:creationId xmlns:a16="http://schemas.microsoft.com/office/drawing/2014/main" xmlns="" id="{6ABB237E-ADEA-43EF-99B1-9C9E9C0689D2}"/>
                </a:ext>
              </a:extLst>
            </p:cNvPr>
            <p:cNvSpPr>
              <a:spLocks noChangeArrowheads="1"/>
            </p:cNvSpPr>
            <p:nvPr/>
          </p:nvSpPr>
          <p:spPr bwMode="auto">
            <a:xfrm>
              <a:off x="2828925" y="2879726"/>
              <a:ext cx="20637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6" name="Oval 518">
              <a:extLst>
                <a:ext uri="{FF2B5EF4-FFF2-40B4-BE49-F238E27FC236}">
                  <a16:creationId xmlns:a16="http://schemas.microsoft.com/office/drawing/2014/main" xmlns="" id="{F31D3297-9E29-4786-97A2-01380B155933}"/>
                </a:ext>
              </a:extLst>
            </p:cNvPr>
            <p:cNvSpPr>
              <a:spLocks noChangeArrowheads="1"/>
            </p:cNvSpPr>
            <p:nvPr/>
          </p:nvSpPr>
          <p:spPr bwMode="auto">
            <a:xfrm>
              <a:off x="3108325" y="4310063"/>
              <a:ext cx="204788" cy="204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7" name="Oval 519">
              <a:extLst>
                <a:ext uri="{FF2B5EF4-FFF2-40B4-BE49-F238E27FC236}">
                  <a16:creationId xmlns:a16="http://schemas.microsoft.com/office/drawing/2014/main" xmlns="" id="{808DA3F7-1675-4AC6-A432-87E36A81E570}"/>
                </a:ext>
              </a:extLst>
            </p:cNvPr>
            <p:cNvSpPr>
              <a:spLocks noChangeArrowheads="1"/>
            </p:cNvSpPr>
            <p:nvPr/>
          </p:nvSpPr>
          <p:spPr bwMode="auto">
            <a:xfrm>
              <a:off x="3960813" y="5157788"/>
              <a:ext cx="212725"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8" name="Oval 520">
              <a:extLst>
                <a:ext uri="{FF2B5EF4-FFF2-40B4-BE49-F238E27FC236}">
                  <a16:creationId xmlns:a16="http://schemas.microsoft.com/office/drawing/2014/main" xmlns="" id="{984A2F47-1913-47E3-AC07-4C6896FC2EA5}"/>
                </a:ext>
              </a:extLst>
            </p:cNvPr>
            <p:cNvSpPr>
              <a:spLocks noChangeArrowheads="1"/>
            </p:cNvSpPr>
            <p:nvPr/>
          </p:nvSpPr>
          <p:spPr bwMode="auto">
            <a:xfrm>
              <a:off x="4240213" y="5435601"/>
              <a:ext cx="211138" cy="2063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39" name="Oval 521">
              <a:extLst>
                <a:ext uri="{FF2B5EF4-FFF2-40B4-BE49-F238E27FC236}">
                  <a16:creationId xmlns:a16="http://schemas.microsoft.com/office/drawing/2014/main" xmlns="" id="{1DF9C977-9194-4E3E-9855-A4048D4B24F4}"/>
                </a:ext>
              </a:extLst>
            </p:cNvPr>
            <p:cNvSpPr>
              <a:spLocks noChangeArrowheads="1"/>
            </p:cNvSpPr>
            <p:nvPr/>
          </p:nvSpPr>
          <p:spPr bwMode="auto">
            <a:xfrm>
              <a:off x="4240213" y="574516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40" name="Oval 522">
              <a:extLst>
                <a:ext uri="{FF2B5EF4-FFF2-40B4-BE49-F238E27FC236}">
                  <a16:creationId xmlns:a16="http://schemas.microsoft.com/office/drawing/2014/main" xmlns="" id="{FDC57F7E-634D-498D-BCB9-EEDCC558F947}"/>
                </a:ext>
              </a:extLst>
            </p:cNvPr>
            <p:cNvSpPr>
              <a:spLocks noChangeArrowheads="1"/>
            </p:cNvSpPr>
            <p:nvPr/>
          </p:nvSpPr>
          <p:spPr bwMode="auto">
            <a:xfrm>
              <a:off x="4554538" y="5745163"/>
              <a:ext cx="211138"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041" name="Oval 523">
              <a:extLst>
                <a:ext uri="{FF2B5EF4-FFF2-40B4-BE49-F238E27FC236}">
                  <a16:creationId xmlns:a16="http://schemas.microsoft.com/office/drawing/2014/main" xmlns="" id="{2D88D5DF-1BF3-469A-8123-04DE7A8B1072}"/>
                </a:ext>
              </a:extLst>
            </p:cNvPr>
            <p:cNvSpPr>
              <a:spLocks noChangeArrowheads="1"/>
            </p:cNvSpPr>
            <p:nvPr/>
          </p:nvSpPr>
          <p:spPr bwMode="auto">
            <a:xfrm>
              <a:off x="4832350" y="5745163"/>
              <a:ext cx="212725" cy="2127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grpSp>
      <p:sp>
        <p:nvSpPr>
          <p:cNvPr id="1057" name="TextBox 1056">
            <a:extLst>
              <a:ext uri="{FF2B5EF4-FFF2-40B4-BE49-F238E27FC236}">
                <a16:creationId xmlns:a16="http://schemas.microsoft.com/office/drawing/2014/main" xmlns="" id="{4A68025A-6C61-42B2-9CDE-F979ACD24F95}"/>
              </a:ext>
            </a:extLst>
          </p:cNvPr>
          <p:cNvSpPr txBox="1"/>
          <p:nvPr/>
        </p:nvSpPr>
        <p:spPr>
          <a:xfrm>
            <a:off x="6084168" y="3939902"/>
            <a:ext cx="2088232" cy="958691"/>
          </a:xfrm>
          <a:prstGeom prst="verticalScroll">
            <a:avLst>
              <a:gd name="adj" fmla="val 19739"/>
            </a:avLst>
          </a:prstGeom>
          <a:ln/>
        </p:spPr>
        <p:style>
          <a:lnRef idx="1">
            <a:schemeClr val="accent4"/>
          </a:lnRef>
          <a:fillRef idx="2">
            <a:schemeClr val="accent4"/>
          </a:fillRef>
          <a:effectRef idx="1">
            <a:schemeClr val="accent4"/>
          </a:effectRef>
          <a:fontRef idx="minor">
            <a:schemeClr val="dk1"/>
          </a:fontRef>
        </p:style>
        <p:txBody>
          <a:bodyPr wrap="square" lIns="0" tIns="0" rIns="0" bIns="0" rtlCol="0">
            <a:spAutoFit/>
          </a:bodyPr>
          <a:lstStyle/>
          <a:p>
            <a:pPr>
              <a:lnSpc>
                <a:spcPct val="110000"/>
              </a:lnSpc>
              <a:buFont typeface="Arial" pitchFamily="34" charset="0"/>
              <a:buChar char="•"/>
            </a:pPr>
            <a:r>
              <a:rPr lang="en-GB" sz="1000" b="1" dirty="0" smtClean="0">
                <a:solidFill>
                  <a:schemeClr val="accent2">
                    <a:lumMod val="50000"/>
                  </a:schemeClr>
                </a:solidFill>
                <a:latin typeface="Comic Sans MS" pitchFamily="66" charset="0"/>
                <a:ea typeface="Open Sans" pitchFamily="34" charset="0"/>
                <a:cs typeface="Arial" panose="020B0604020202020204" pitchFamily="34" charset="0"/>
              </a:rPr>
              <a:t>Significant investments </a:t>
            </a:r>
          </a:p>
          <a:p>
            <a:pPr>
              <a:lnSpc>
                <a:spcPct val="110000"/>
              </a:lnSpc>
              <a:buFont typeface="Arial" pitchFamily="34" charset="0"/>
              <a:buChar char="•"/>
            </a:pPr>
            <a:r>
              <a:rPr lang="en-GB" sz="1000" b="1" dirty="0" smtClean="0">
                <a:solidFill>
                  <a:schemeClr val="accent2">
                    <a:lumMod val="50000"/>
                  </a:schemeClr>
                </a:solidFill>
                <a:latin typeface="Comic Sans MS" pitchFamily="66" charset="0"/>
                <a:ea typeface="Open Sans" pitchFamily="34" charset="0"/>
                <a:cs typeface="Arial" panose="020B0604020202020204" pitchFamily="34" charset="0"/>
              </a:rPr>
              <a:t>Bumper corn harvest</a:t>
            </a:r>
          </a:p>
          <a:p>
            <a:pPr>
              <a:lnSpc>
                <a:spcPct val="110000"/>
              </a:lnSpc>
              <a:buFont typeface="Arial" pitchFamily="34" charset="0"/>
              <a:buChar char="•"/>
            </a:pPr>
            <a:r>
              <a:rPr lang="en-GB" sz="1000" b="1" dirty="0" smtClean="0">
                <a:solidFill>
                  <a:schemeClr val="accent2">
                    <a:lumMod val="50000"/>
                  </a:schemeClr>
                </a:solidFill>
                <a:latin typeface="Comic Sans MS" pitchFamily="66" charset="0"/>
                <a:ea typeface="Open Sans" pitchFamily="34" charset="0"/>
                <a:cs typeface="Arial" panose="020B0604020202020204" pitchFamily="34" charset="0"/>
              </a:rPr>
              <a:t>Low feed costs</a:t>
            </a:r>
          </a:p>
          <a:p>
            <a:pPr>
              <a:lnSpc>
                <a:spcPct val="110000"/>
              </a:lnSpc>
              <a:buFont typeface="Arial" pitchFamily="34" charset="0"/>
              <a:buChar char="•"/>
            </a:pPr>
            <a:r>
              <a:rPr lang="en-GB" sz="1000" b="1" dirty="0" smtClean="0">
                <a:solidFill>
                  <a:schemeClr val="accent2">
                    <a:lumMod val="50000"/>
                  </a:schemeClr>
                </a:solidFill>
                <a:latin typeface="Comic Sans MS" pitchFamily="66" charset="0"/>
                <a:ea typeface="Open Sans" pitchFamily="34" charset="0"/>
                <a:cs typeface="Arial" panose="020B0604020202020204" pitchFamily="34" charset="0"/>
              </a:rPr>
              <a:t>Food service sales</a:t>
            </a:r>
            <a:endParaRPr lang="en-GB" sz="1000" b="1" dirty="0">
              <a:solidFill>
                <a:schemeClr val="accent2">
                  <a:lumMod val="50000"/>
                </a:schemeClr>
              </a:solidFill>
              <a:latin typeface="Comic Sans MS" pitchFamily="66" charset="0"/>
              <a:ea typeface="Open Sans" pitchFamily="34" charset="0"/>
              <a:cs typeface="Arial" panose="020B0604020202020204" pitchFamily="34" charset="0"/>
            </a:endParaRPr>
          </a:p>
        </p:txBody>
      </p:sp>
      <p:sp>
        <p:nvSpPr>
          <p:cNvPr id="1071" name="TextBox 1070">
            <a:extLst>
              <a:ext uri="{FF2B5EF4-FFF2-40B4-BE49-F238E27FC236}">
                <a16:creationId xmlns:a16="http://schemas.microsoft.com/office/drawing/2014/main" xmlns="" id="{92C8775D-5B52-408A-B5BE-0B4D135E6426}"/>
              </a:ext>
            </a:extLst>
          </p:cNvPr>
          <p:cNvSpPr txBox="1"/>
          <p:nvPr/>
        </p:nvSpPr>
        <p:spPr>
          <a:xfrm>
            <a:off x="7884368" y="4083918"/>
            <a:ext cx="960748" cy="775824"/>
          </a:xfrm>
          <a:prstGeom prst="leftArrow">
            <a:avLst/>
          </a:prstGeom>
          <a:ln/>
        </p:spPr>
        <p:style>
          <a:lnRef idx="1">
            <a:schemeClr val="accent4"/>
          </a:lnRef>
          <a:fillRef idx="2">
            <a:schemeClr val="accent4"/>
          </a:fillRef>
          <a:effectRef idx="1">
            <a:schemeClr val="accent4"/>
          </a:effectRef>
          <a:fontRef idx="minor">
            <a:schemeClr val="dk1"/>
          </a:fontRef>
        </p:style>
        <p:txBody>
          <a:bodyPr wrap="square" lIns="0" tIns="0" rIns="0" bIns="0"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lnSpc>
                <a:spcPct val="110000"/>
              </a:lnSpc>
            </a:pPr>
            <a:r>
              <a:rPr lang="es-US" sz="1200" b="1" spc="50" dirty="0" smtClean="0">
                <a:ln w="11430"/>
                <a:gradFill>
                  <a:gsLst>
                    <a:gs pos="25000">
                      <a:schemeClr val="accent2">
                        <a:satMod val="155000"/>
                      </a:schemeClr>
                    </a:gs>
                    <a:gs pos="100000">
                      <a:schemeClr val="accent2">
                        <a:shade val="45000"/>
                        <a:satMod val="165000"/>
                      </a:schemeClr>
                    </a:gs>
                  </a:gsLst>
                  <a:lin ang="5400000"/>
                </a:gradFill>
                <a:latin typeface="Arial" pitchFamily="34" charset="0"/>
                <a:ea typeface="Open Sans" pitchFamily="34" charset="0"/>
                <a:cs typeface="Arial" pitchFamily="34" charset="0"/>
              </a:rPr>
              <a:t>Growth drivers</a:t>
            </a:r>
            <a:endParaRPr lang="en-US" sz="1200" b="1" spc="50" dirty="0">
              <a:ln w="11430"/>
              <a:gradFill>
                <a:gsLst>
                  <a:gs pos="25000">
                    <a:schemeClr val="accent2">
                      <a:satMod val="155000"/>
                    </a:schemeClr>
                  </a:gs>
                  <a:gs pos="100000">
                    <a:schemeClr val="accent2">
                      <a:shade val="45000"/>
                      <a:satMod val="165000"/>
                    </a:schemeClr>
                  </a:gs>
                </a:gsLst>
                <a:lin ang="5400000"/>
              </a:gradFill>
              <a:latin typeface="Arial" pitchFamily="34" charset="0"/>
              <a:ea typeface="Open Sans" pitchFamily="34" charset="0"/>
              <a:cs typeface="Arial" pitchFamily="34" charset="0"/>
            </a:endParaRPr>
          </a:p>
        </p:txBody>
      </p:sp>
      <p:grpSp>
        <p:nvGrpSpPr>
          <p:cNvPr id="5" name="Google Shape;820;p48"/>
          <p:cNvGrpSpPr/>
          <p:nvPr/>
        </p:nvGrpSpPr>
        <p:grpSpPr>
          <a:xfrm>
            <a:off x="5652120" y="4299942"/>
            <a:ext cx="576064" cy="466401"/>
            <a:chOff x="5300400" y="3670175"/>
            <a:chExt cx="421300" cy="399325"/>
          </a:xfrm>
        </p:grpSpPr>
        <p:sp>
          <p:nvSpPr>
            <p:cNvPr id="1067" name="Google Shape;821;p48"/>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2" name="Google Shape;822;p48"/>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5" name="Google Shape;823;p48"/>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8" name="Google Shape;824;p48"/>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1" name="Google Shape;825;p48"/>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46" name="Rectangle 1045"/>
          <p:cNvSpPr/>
          <p:nvPr/>
        </p:nvSpPr>
        <p:spPr>
          <a:xfrm>
            <a:off x="467544" y="4083918"/>
            <a:ext cx="2160240" cy="720080"/>
          </a:xfrm>
          <a:prstGeom prst="rect">
            <a:avLst/>
          </a:prstGeom>
          <a:blipFill>
            <a:blip r:embed="rId3" cstate="print"/>
            <a:tile tx="0" ty="0" sx="100000" sy="100000" flip="none" algn="tl"/>
          </a:blip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050" b="1" dirty="0" smtClean="0">
                <a:solidFill>
                  <a:schemeClr val="bg1"/>
                </a:solidFill>
                <a:latin typeface="Candara" pitchFamily="34" charset="0"/>
              </a:rPr>
              <a:t>World total 27.6 billion heads</a:t>
            </a:r>
          </a:p>
          <a:p>
            <a:pPr algn="r"/>
            <a:r>
              <a:rPr lang="en-GB" sz="1050" b="1" dirty="0" smtClean="0">
                <a:solidFill>
                  <a:schemeClr val="bg1"/>
                </a:solidFill>
                <a:latin typeface="Candara" pitchFamily="34" charset="0"/>
              </a:rPr>
              <a:t>Africa Total 2,2 billion heads</a:t>
            </a:r>
          </a:p>
          <a:p>
            <a:pPr algn="r"/>
            <a:r>
              <a:rPr lang="en-GB" sz="1050" b="1" dirty="0" smtClean="0">
                <a:solidFill>
                  <a:schemeClr val="bg1"/>
                </a:solidFill>
                <a:latin typeface="Candara" pitchFamily="34" charset="0"/>
              </a:rPr>
              <a:t>West Africa total 0.7 billion heads (FAOSTAT 2021)</a:t>
            </a:r>
            <a:endParaRPr lang="en-GB" sz="1050" b="1" dirty="0">
              <a:solidFill>
                <a:schemeClr val="bg1"/>
              </a:solidFill>
              <a:latin typeface="Candara" pitchFamily="34" charset="0"/>
            </a:endParaRPr>
          </a:p>
        </p:txBody>
      </p:sp>
      <p:graphicFrame>
        <p:nvGraphicFramePr>
          <p:cNvPr id="1043" name="Chart 1042"/>
          <p:cNvGraphicFramePr/>
          <p:nvPr/>
        </p:nvGraphicFramePr>
        <p:xfrm>
          <a:off x="0" y="1491630"/>
          <a:ext cx="3419872" cy="25991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44" name="Chart 1043"/>
          <p:cNvGraphicFramePr/>
          <p:nvPr/>
        </p:nvGraphicFramePr>
        <p:xfrm>
          <a:off x="2915816" y="1275606"/>
          <a:ext cx="3456384" cy="230425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45" name="Chart 1044"/>
          <p:cNvGraphicFramePr/>
          <p:nvPr/>
        </p:nvGraphicFramePr>
        <p:xfrm>
          <a:off x="5364088" y="123478"/>
          <a:ext cx="3672408" cy="2304256"/>
        </p:xfrm>
        <a:graphic>
          <a:graphicData uri="http://schemas.openxmlformats.org/drawingml/2006/chart">
            <c:chart xmlns:c="http://schemas.openxmlformats.org/drawingml/2006/chart" xmlns:r="http://schemas.openxmlformats.org/officeDocument/2006/relationships" r:id="rId6"/>
          </a:graphicData>
        </a:graphic>
      </p:graphicFrame>
      <p:sp>
        <p:nvSpPr>
          <p:cNvPr id="1047" name="Rectangle 1046"/>
          <p:cNvSpPr/>
          <p:nvPr/>
        </p:nvSpPr>
        <p:spPr>
          <a:xfrm>
            <a:off x="6660232" y="2283718"/>
            <a:ext cx="2160240" cy="720080"/>
          </a:xfrm>
          <a:prstGeom prst="rect">
            <a:avLst/>
          </a:prstGeom>
          <a:solidFill>
            <a:srgbClr val="66FF99"/>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050" b="1" dirty="0" smtClean="0">
                <a:solidFill>
                  <a:schemeClr val="bg1"/>
                </a:solidFill>
                <a:latin typeface="Candara" pitchFamily="34" charset="0"/>
              </a:rPr>
              <a:t>World total 121.6 billion tons</a:t>
            </a:r>
          </a:p>
          <a:p>
            <a:pPr algn="r"/>
            <a:r>
              <a:rPr lang="en-GB" sz="1050" b="1" dirty="0" smtClean="0">
                <a:solidFill>
                  <a:schemeClr val="bg1"/>
                </a:solidFill>
                <a:latin typeface="Candara" pitchFamily="34" charset="0"/>
              </a:rPr>
              <a:t>Africa Total 7.3 billion tons</a:t>
            </a:r>
          </a:p>
          <a:p>
            <a:pPr algn="r"/>
            <a:r>
              <a:rPr lang="en-GB" sz="1050" b="1" dirty="0" smtClean="0">
                <a:solidFill>
                  <a:schemeClr val="bg1"/>
                </a:solidFill>
                <a:latin typeface="Candara" pitchFamily="34" charset="0"/>
              </a:rPr>
              <a:t>West Africa total 0.9 billion tons (FAOSTAT 2021)</a:t>
            </a:r>
            <a:endParaRPr lang="en-GB" sz="1050" b="1" dirty="0">
              <a:solidFill>
                <a:schemeClr val="bg1"/>
              </a:solidFill>
              <a:latin typeface="Candara" pitchFamily="34" charset="0"/>
            </a:endParaRPr>
          </a:p>
        </p:txBody>
      </p:sp>
      <p:sp>
        <p:nvSpPr>
          <p:cNvPr id="1048" name="Rectangle 1047"/>
          <p:cNvSpPr/>
          <p:nvPr/>
        </p:nvSpPr>
        <p:spPr>
          <a:xfrm>
            <a:off x="3491880" y="3507854"/>
            <a:ext cx="2160240" cy="720080"/>
          </a:xfrm>
          <a:prstGeom prst="rect">
            <a:avLst/>
          </a:prstGeom>
          <a:solidFill>
            <a:srgbClr val="FFFF00"/>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10000"/>
              </a:lnSpc>
            </a:pPr>
            <a:r>
              <a:rPr lang="en-GB" sz="1050" b="1" dirty="0" smtClean="0">
                <a:solidFill>
                  <a:schemeClr val="bg1"/>
                </a:solidFill>
                <a:latin typeface="Candara" pitchFamily="34" charset="0"/>
                <a:ea typeface="Open Sans" pitchFamily="34" charset="0"/>
                <a:cs typeface="Arial" panose="020B0604020202020204" pitchFamily="34" charset="0"/>
              </a:rPr>
              <a:t>Asia is highest – 61% of World total</a:t>
            </a:r>
          </a:p>
          <a:p>
            <a:pPr algn="r">
              <a:lnSpc>
                <a:spcPct val="110000"/>
              </a:lnSpc>
            </a:pPr>
            <a:r>
              <a:rPr lang="en-GB" sz="1050" b="1" dirty="0" smtClean="0">
                <a:solidFill>
                  <a:schemeClr val="bg1"/>
                </a:solidFill>
                <a:latin typeface="Candara" pitchFamily="34" charset="0"/>
                <a:ea typeface="Open Sans" pitchFamily="34" charset="0"/>
                <a:cs typeface="Arial" panose="020B0604020202020204" pitchFamily="34" charset="0"/>
              </a:rPr>
              <a:t>Africa - 8% of World total</a:t>
            </a:r>
          </a:p>
          <a:p>
            <a:pPr algn="r"/>
            <a:r>
              <a:rPr lang="en-GB" sz="1050" b="1" dirty="0" smtClean="0">
                <a:solidFill>
                  <a:schemeClr val="bg1"/>
                </a:solidFill>
                <a:latin typeface="Candara" pitchFamily="34" charset="0"/>
                <a:ea typeface="Open Sans" pitchFamily="34" charset="0"/>
                <a:cs typeface="Arial" panose="020B0604020202020204" pitchFamily="34" charset="0"/>
              </a:rPr>
              <a:t>West Africa – 3% of World total</a:t>
            </a:r>
          </a:p>
          <a:p>
            <a:pPr algn="r"/>
            <a:r>
              <a:rPr lang="en-GB" sz="1050" b="1" dirty="0" smtClean="0">
                <a:solidFill>
                  <a:schemeClr val="bg1"/>
                </a:solidFill>
                <a:latin typeface="Candara" pitchFamily="34" charset="0"/>
              </a:rPr>
              <a:t>(FAOSTAT 2021)</a:t>
            </a:r>
            <a:endParaRPr lang="en-GB" sz="1050" b="1" dirty="0">
              <a:solidFill>
                <a:schemeClr val="bg1"/>
              </a:solidFill>
              <a:latin typeface="Candara" pitchFamily="34" charset="0"/>
            </a:endParaRPr>
          </a:p>
        </p:txBody>
      </p:sp>
      <p:sp>
        <p:nvSpPr>
          <p:cNvPr id="1051" name="Rectangle 1050"/>
          <p:cNvSpPr/>
          <p:nvPr/>
        </p:nvSpPr>
        <p:spPr>
          <a:xfrm>
            <a:off x="6732240" y="3147814"/>
            <a:ext cx="2160240" cy="720080"/>
          </a:xfrm>
          <a:prstGeom prst="rect">
            <a:avLst/>
          </a:prstGeom>
          <a:solidFill>
            <a:srgbClr val="FFCCFF"/>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050" b="1" dirty="0" smtClean="0">
                <a:solidFill>
                  <a:schemeClr val="bg1"/>
                </a:solidFill>
                <a:latin typeface="Candara" pitchFamily="34" charset="0"/>
              </a:rPr>
              <a:t>China, US, Brazil South Africa &amp; Mexico have the largest share of production growth</a:t>
            </a:r>
            <a:endParaRPr lang="en-GB" sz="1050" b="1" dirty="0">
              <a:solidFill>
                <a:schemeClr val="bg1"/>
              </a:solidFill>
              <a:latin typeface="Candara" pitchFamily="34" charset="0"/>
            </a:endParaRPr>
          </a:p>
        </p:txBody>
      </p:sp>
      <p:sp>
        <p:nvSpPr>
          <p:cNvPr id="1053" name="TextBox 1052"/>
          <p:cNvSpPr txBox="1"/>
          <p:nvPr/>
        </p:nvSpPr>
        <p:spPr>
          <a:xfrm>
            <a:off x="467544" y="4889584"/>
            <a:ext cx="1800200" cy="253916"/>
          </a:xfrm>
          <a:prstGeom prst="rect">
            <a:avLst/>
          </a:prstGeom>
          <a:noFill/>
        </p:spPr>
        <p:txBody>
          <a:bodyPr wrap="square" rtlCol="0">
            <a:spAutoFit/>
          </a:bodyPr>
          <a:lstStyle/>
          <a:p>
            <a:r>
              <a:rPr lang="en-GB" sz="1050" i="1" dirty="0" smtClean="0">
                <a:solidFill>
                  <a:schemeClr val="accent2">
                    <a:lumMod val="50000"/>
                  </a:schemeClr>
                </a:solidFill>
              </a:rPr>
              <a:t>Source: FAOSTAT, 2021</a:t>
            </a:r>
            <a:endParaRPr lang="en-GB" sz="1050" i="1" dirty="0">
              <a:solidFill>
                <a:schemeClr val="accent2">
                  <a:lumMod val="50000"/>
                </a:schemeClr>
              </a:solidFill>
            </a:endParaRPr>
          </a:p>
        </p:txBody>
      </p:sp>
    </p:spTree>
    <p:extLst>
      <p:ext uri="{BB962C8B-B14F-4D97-AF65-F5344CB8AC3E}">
        <p14:creationId xmlns:p14="http://schemas.microsoft.com/office/powerpoint/2010/main" xmlns="" val="15177746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3000"/>
            <a:lum/>
          </a:blip>
          <a:srcRect/>
          <a:tile tx="0" ty="0" sx="100000" sy="100000" flip="none" algn="tl"/>
        </a:blipFill>
        <a:effectLst/>
      </p:bgPr>
    </p:bg>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cstate="print">
            <a:duotone>
              <a:prstClr val="black"/>
              <a:srgbClr val="D9C3A5">
                <a:tint val="50000"/>
                <a:satMod val="180000"/>
              </a:srgbClr>
            </a:duotone>
            <a:lum bright="2000" contrast="2000"/>
          </a:blip>
          <a:stretch>
            <a:fillRect/>
          </a:stretch>
        </p:blipFill>
        <p:spPr bwMode="auto">
          <a:xfrm>
            <a:off x="2432298" y="0"/>
            <a:ext cx="3230935" cy="3230935"/>
          </a:xfrm>
          <a:prstGeom prst="rect">
            <a:avLst/>
          </a:prstGeom>
          <a:blipFill dpi="0" rotWithShape="1">
            <a:blip r:embed="rId2" cstate="print">
              <a:alphaModFix amt="23000"/>
              <a:duotone>
                <a:prstClr val="black"/>
                <a:srgbClr val="D9C3A5">
                  <a:tint val="50000"/>
                  <a:satMod val="180000"/>
                </a:srgbClr>
              </a:duotone>
              <a:lum bright="2000" contrast="2000"/>
            </a:blip>
            <a:srcRect/>
            <a:tile tx="0" ty="0" sx="100000" sy="100000" flip="none" algn="tl"/>
          </a:blipFill>
          <a:ln w="9525">
            <a:noFill/>
            <a:miter lim="800000"/>
            <a:headEnd/>
            <a:tailEnd/>
          </a:ln>
          <a:effectLst/>
        </p:spPr>
      </p:pic>
      <p:sp>
        <p:nvSpPr>
          <p:cNvPr id="2" name="Title 1">
            <a:extLst>
              <a:ext uri="{FF2B5EF4-FFF2-40B4-BE49-F238E27FC236}">
                <a16:creationId xmlns:a16="http://schemas.microsoft.com/office/drawing/2014/main" xmlns="" id="{75374868-ECAD-4C80-8C0C-00C853783F3E}"/>
              </a:ext>
            </a:extLst>
          </p:cNvPr>
          <p:cNvSpPr>
            <a:spLocks noGrp="1"/>
          </p:cNvSpPr>
          <p:nvPr>
            <p:ph type="title"/>
          </p:nvPr>
        </p:nvSpPr>
        <p:spPr>
          <a:xfrm>
            <a:off x="323528" y="123478"/>
            <a:ext cx="2386608" cy="79208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sz="1600" dirty="0" smtClean="0">
                <a:ln w="11430"/>
                <a:solidFill>
                  <a:srgbClr val="002060"/>
                </a:solidFill>
                <a:effectLst>
                  <a:outerShdw blurRad="50800" dist="39000" dir="5460000" algn="tl">
                    <a:srgbClr val="000000">
                      <a:alpha val="38000"/>
                    </a:srgbClr>
                  </a:outerShdw>
                </a:effectLst>
              </a:rPr>
              <a:t>Poultry meat production in Africa &amp; ECOWAS</a:t>
            </a:r>
            <a:endParaRPr lang="en-IN" sz="1600" dirty="0">
              <a:ln w="11430"/>
              <a:solidFill>
                <a:srgbClr val="002060"/>
              </a:solidFill>
              <a:effectLst>
                <a:outerShdw blurRad="50800" dist="39000" dir="5460000" algn="tl">
                  <a:srgbClr val="000000">
                    <a:alpha val="38000"/>
                  </a:srgbClr>
                </a:outerShdw>
              </a:effectLst>
            </a:endParaRPr>
          </a:p>
        </p:txBody>
      </p:sp>
      <p:sp>
        <p:nvSpPr>
          <p:cNvPr id="1066" name="TextBox 1065">
            <a:extLst>
              <a:ext uri="{FF2B5EF4-FFF2-40B4-BE49-F238E27FC236}">
                <a16:creationId xmlns:a16="http://schemas.microsoft.com/office/drawing/2014/main" xmlns="" id="{68AE7FF0-57A6-4DB9-851D-4A1AED6D64C7}"/>
              </a:ext>
            </a:extLst>
          </p:cNvPr>
          <p:cNvSpPr txBox="1"/>
          <p:nvPr/>
        </p:nvSpPr>
        <p:spPr>
          <a:xfrm>
            <a:off x="3059832" y="4155926"/>
            <a:ext cx="1800200" cy="186205"/>
          </a:xfrm>
          <a:prstGeom prst="rect">
            <a:avLst/>
          </a:prstGeom>
          <a:noFill/>
        </p:spPr>
        <p:txBody>
          <a:bodyPr wrap="square" lIns="0" tIns="0" rIns="0" bIns="0" rtlCol="0">
            <a:spAutoFit/>
          </a:bodyPr>
          <a:lstStyle/>
          <a:p>
            <a:pPr>
              <a:lnSpc>
                <a:spcPct val="110000"/>
              </a:lnSpc>
            </a:pPr>
            <a:r>
              <a:rPr lang="en-GB" sz="1100" b="1" dirty="0" smtClean="0">
                <a:solidFill>
                  <a:schemeClr val="bg1"/>
                </a:solidFill>
                <a:latin typeface="Comic Sans MS" pitchFamily="66" charset="0"/>
                <a:ea typeface="Open Sans" pitchFamily="34" charset="0"/>
                <a:cs typeface="Arial" panose="020B0604020202020204" pitchFamily="34" charset="0"/>
              </a:rPr>
              <a:t>Produced in ECOWAS</a:t>
            </a:r>
            <a:endParaRPr lang="en-US" sz="1100" b="1" dirty="0">
              <a:solidFill>
                <a:schemeClr val="bg1"/>
              </a:solidFill>
              <a:latin typeface="Comic Sans MS" pitchFamily="66" charset="0"/>
              <a:ea typeface="Open Sans" pitchFamily="34" charset="0"/>
              <a:cs typeface="Arial" panose="020B0604020202020204" pitchFamily="34" charset="0"/>
            </a:endParaRPr>
          </a:p>
        </p:txBody>
      </p:sp>
      <p:sp>
        <p:nvSpPr>
          <p:cNvPr id="4" name="TextBox 3">
            <a:extLst>
              <a:ext uri="{FF2B5EF4-FFF2-40B4-BE49-F238E27FC236}">
                <a16:creationId xmlns:a16="http://schemas.microsoft.com/office/drawing/2014/main" xmlns="" id="{8CDC4FC3-BCCA-49BB-97D6-6CA50D6A35D4}"/>
              </a:ext>
            </a:extLst>
          </p:cNvPr>
          <p:cNvSpPr txBox="1"/>
          <p:nvPr/>
        </p:nvSpPr>
        <p:spPr>
          <a:xfrm>
            <a:off x="3563888" y="3579862"/>
            <a:ext cx="600164" cy="461665"/>
          </a:xfrm>
          <a:prstGeom prst="rect">
            <a:avLst/>
          </a:prstGeom>
          <a:noFill/>
        </p:spPr>
        <p:txBody>
          <a:bodyPr wrap="none" lIns="0" rIns="0" rtlCol="0">
            <a:spAutoFit/>
          </a:bodyPr>
          <a:lstStyle/>
          <a:p>
            <a:r>
              <a:rPr lang="en-IN" sz="2400" b="1" dirty="0" smtClean="0">
                <a:solidFill>
                  <a:schemeClr val="bg1"/>
                </a:solidFill>
                <a:latin typeface="Arial" panose="020B0604020202020204" pitchFamily="34" charset="0"/>
                <a:cs typeface="Arial" panose="020B0604020202020204" pitchFamily="34" charset="0"/>
              </a:rPr>
              <a:t>11%</a:t>
            </a:r>
            <a:endParaRPr lang="en-IN" sz="2400" b="1" dirty="0">
              <a:solidFill>
                <a:schemeClr val="bg1"/>
              </a:solidFill>
              <a:latin typeface="Arial" panose="020B0604020202020204" pitchFamily="34" charset="0"/>
              <a:cs typeface="Arial" panose="020B0604020202020204" pitchFamily="34" charset="0"/>
            </a:endParaRPr>
          </a:p>
        </p:txBody>
      </p:sp>
      <p:graphicFrame>
        <p:nvGraphicFramePr>
          <p:cNvPr id="12" name="Chart 11"/>
          <p:cNvGraphicFramePr/>
          <p:nvPr/>
        </p:nvGraphicFramePr>
        <p:xfrm>
          <a:off x="0" y="1203598"/>
          <a:ext cx="3456384" cy="2959224"/>
        </p:xfrm>
        <a:graphic>
          <a:graphicData uri="http://schemas.openxmlformats.org/drawingml/2006/chart">
            <c:chart xmlns:c="http://schemas.openxmlformats.org/drawingml/2006/chart" xmlns:r="http://schemas.openxmlformats.org/officeDocument/2006/relationships" r:id="rId4"/>
          </a:graphicData>
        </a:graphic>
      </p:graphicFrame>
      <p:sp>
        <p:nvSpPr>
          <p:cNvPr id="1043" name="Down Arrow 1042"/>
          <p:cNvSpPr/>
          <p:nvPr/>
        </p:nvSpPr>
        <p:spPr>
          <a:xfrm rot="16200000">
            <a:off x="3347864" y="2787774"/>
            <a:ext cx="648072" cy="3240360"/>
          </a:xfrm>
          <a:prstGeom prst="downArrow">
            <a:avLst>
              <a:gd name="adj1" fmla="val 0"/>
              <a:gd name="adj2" fmla="val 67972"/>
            </a:avLst>
          </a:prstGeom>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graphicFrame>
        <p:nvGraphicFramePr>
          <p:cNvPr id="13" name="Chart 12"/>
          <p:cNvGraphicFramePr/>
          <p:nvPr/>
        </p:nvGraphicFramePr>
        <p:xfrm>
          <a:off x="5076056" y="339502"/>
          <a:ext cx="3960440" cy="4176464"/>
        </p:xfrm>
        <a:graphic>
          <a:graphicData uri="http://schemas.openxmlformats.org/drawingml/2006/chart">
            <c:chart xmlns:c="http://schemas.openxmlformats.org/drawingml/2006/chart" xmlns:r="http://schemas.openxmlformats.org/officeDocument/2006/relationships" r:id="rId5"/>
          </a:graphicData>
        </a:graphic>
      </p:graphicFrame>
      <p:sp>
        <p:nvSpPr>
          <p:cNvPr id="14" name="Rectangle 13"/>
          <p:cNvSpPr/>
          <p:nvPr/>
        </p:nvSpPr>
        <p:spPr>
          <a:xfrm>
            <a:off x="6372200" y="4443958"/>
            <a:ext cx="2160240" cy="216024"/>
          </a:xfrm>
          <a:prstGeom prst="rect">
            <a:avLst/>
          </a:prstGeom>
          <a:solidFill>
            <a:srgbClr val="66FF99"/>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050" b="1" dirty="0" smtClean="0">
                <a:solidFill>
                  <a:schemeClr val="bg1"/>
                </a:solidFill>
                <a:latin typeface="Candara" pitchFamily="34" charset="0"/>
              </a:rPr>
              <a:t>ECOWAS total 0.9 billion tons</a:t>
            </a:r>
            <a:endParaRPr lang="en-GB" sz="1050" b="1" dirty="0">
              <a:solidFill>
                <a:schemeClr val="bg1"/>
              </a:solidFill>
              <a:latin typeface="Candara" pitchFamily="34" charset="0"/>
            </a:endParaRPr>
          </a:p>
        </p:txBody>
      </p:sp>
      <p:sp>
        <p:nvSpPr>
          <p:cNvPr id="15" name="Rectangle 14"/>
          <p:cNvSpPr/>
          <p:nvPr/>
        </p:nvSpPr>
        <p:spPr>
          <a:xfrm>
            <a:off x="251520" y="4515966"/>
            <a:ext cx="2160240" cy="288032"/>
          </a:xfrm>
          <a:prstGeom prst="rect">
            <a:avLst/>
          </a:prstGeom>
          <a:solidFill>
            <a:srgbClr val="66FF99"/>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050" b="1" dirty="0" smtClean="0">
                <a:solidFill>
                  <a:schemeClr val="bg1"/>
                </a:solidFill>
                <a:latin typeface="Candara" pitchFamily="34" charset="0"/>
              </a:rPr>
              <a:t>Africa Total 7.3 billion tons</a:t>
            </a:r>
          </a:p>
        </p:txBody>
      </p:sp>
      <p:sp>
        <p:nvSpPr>
          <p:cNvPr id="16" name="Rectangle 15"/>
          <p:cNvSpPr/>
          <p:nvPr/>
        </p:nvSpPr>
        <p:spPr>
          <a:xfrm>
            <a:off x="7380312" y="4881890"/>
            <a:ext cx="1135247" cy="261610"/>
          </a:xfrm>
          <a:prstGeom prst="rect">
            <a:avLst/>
          </a:prstGeom>
        </p:spPr>
        <p:txBody>
          <a:bodyPr wrap="none">
            <a:spAutoFit/>
          </a:bodyPr>
          <a:lstStyle/>
          <a:p>
            <a:r>
              <a:rPr lang="en-GB" sz="1100" b="1" i="1" dirty="0" smtClean="0">
                <a:solidFill>
                  <a:schemeClr val="bg1"/>
                </a:solidFill>
                <a:latin typeface="Candara" pitchFamily="34" charset="0"/>
              </a:rPr>
              <a:t>(FAOSTAT 2021)</a:t>
            </a:r>
            <a:endParaRPr lang="en-GB" sz="1100" i="1" dirty="0"/>
          </a:p>
        </p:txBody>
      </p:sp>
    </p:spTree>
    <p:extLst>
      <p:ext uri="{BB962C8B-B14F-4D97-AF65-F5344CB8AC3E}">
        <p14:creationId xmlns:p14="http://schemas.microsoft.com/office/powerpoint/2010/main" xmlns="" val="1517774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23478"/>
            <a:ext cx="4248472" cy="857250"/>
          </a:xfrm>
        </p:spPr>
        <p:txBody>
          <a:bodyPr>
            <a:noAutofit/>
          </a:bodyPr>
          <a:lstStyle/>
          <a:p>
            <a:r>
              <a:rPr lang="en-GB" sz="2000" dirty="0" smtClean="0">
                <a:solidFill>
                  <a:srgbClr val="C00000"/>
                </a:solidFill>
                <a:latin typeface="Arial Narrow" pitchFamily="34" charset="0"/>
              </a:rPr>
              <a:t>World &amp; ECOWAS: Poultry meat consumption break down 2018</a:t>
            </a:r>
            <a:endParaRPr lang="en-GB" sz="2000" dirty="0">
              <a:solidFill>
                <a:srgbClr val="C00000"/>
              </a:solidFill>
              <a:latin typeface="Arial Narrow" pitchFamily="34" charset="0"/>
            </a:endParaRPr>
          </a:p>
        </p:txBody>
      </p:sp>
      <p:pic>
        <p:nvPicPr>
          <p:cNvPr id="51202" name="Picture 2"/>
          <p:cNvPicPr>
            <a:picLocks noChangeAspect="1" noChangeArrowheads="1"/>
          </p:cNvPicPr>
          <p:nvPr/>
        </p:nvPicPr>
        <p:blipFill>
          <a:blip r:embed="rId3" cstate="print">
            <a:duotone>
              <a:prstClr val="black"/>
              <a:srgbClr val="D9C3A5">
                <a:tint val="50000"/>
                <a:satMod val="180000"/>
              </a:srgbClr>
            </a:duotone>
          </a:blip>
          <a:stretch>
            <a:fillRect/>
          </a:stretch>
        </p:blipFill>
        <p:spPr bwMode="auto">
          <a:xfrm>
            <a:off x="1043608" y="1059582"/>
            <a:ext cx="1383118" cy="1260373"/>
          </a:xfrm>
          <a:prstGeom prst="rect">
            <a:avLst/>
          </a:prstGeom>
          <a:blipFill>
            <a:blip r:embed="rId2" cstate="print">
              <a:duotone>
                <a:prstClr val="black"/>
                <a:srgbClr val="D9C3A5">
                  <a:tint val="50000"/>
                  <a:satMod val="180000"/>
                </a:srgbClr>
              </a:duotone>
            </a:blip>
            <a:tile tx="0" ty="0" sx="100000" sy="100000" flip="none" algn="tl"/>
          </a:blipFill>
          <a:ln w="9525">
            <a:noFill/>
            <a:miter lim="800000"/>
            <a:headEnd/>
            <a:tailEnd/>
          </a:ln>
          <a:effectLst/>
        </p:spPr>
      </p:pic>
      <p:sp>
        <p:nvSpPr>
          <p:cNvPr id="7" name="TextBox 6"/>
          <p:cNvSpPr txBox="1"/>
          <p:nvPr/>
        </p:nvSpPr>
        <p:spPr>
          <a:xfrm>
            <a:off x="6516216" y="4659982"/>
            <a:ext cx="1944216" cy="253916"/>
          </a:xfrm>
          <a:prstGeom prst="rect">
            <a:avLst/>
          </a:prstGeom>
          <a:noFill/>
        </p:spPr>
        <p:txBody>
          <a:bodyPr wrap="square" rtlCol="0">
            <a:spAutoFit/>
          </a:bodyPr>
          <a:lstStyle/>
          <a:p>
            <a:r>
              <a:rPr lang="en-GB" sz="1050" b="1" i="1" dirty="0" smtClean="0">
                <a:solidFill>
                  <a:srgbClr val="002060"/>
                </a:solidFill>
                <a:latin typeface="Comic Sans MS" pitchFamily="66" charset="0"/>
              </a:rPr>
              <a:t>Source: Helgilibrary, 2020</a:t>
            </a:r>
            <a:endParaRPr lang="en-GB" sz="1050" b="1" i="1" dirty="0">
              <a:solidFill>
                <a:srgbClr val="002060"/>
              </a:solidFill>
              <a:latin typeface="Comic Sans MS" pitchFamily="66" charset="0"/>
            </a:endParaRPr>
          </a:p>
        </p:txBody>
      </p:sp>
      <p:sp>
        <p:nvSpPr>
          <p:cNvPr id="8" name="Rectangle 7"/>
          <p:cNvSpPr/>
          <p:nvPr/>
        </p:nvSpPr>
        <p:spPr>
          <a:xfrm>
            <a:off x="683568" y="3939902"/>
            <a:ext cx="3816424" cy="101566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GB" sz="1200" b="1" dirty="0" smtClean="0">
                <a:solidFill>
                  <a:schemeClr val="bg1"/>
                </a:solidFill>
                <a:latin typeface="Arial Narrow" pitchFamily="34" charset="0"/>
              </a:rPr>
              <a:t>Based on a comparison of 161 countries in 2020; </a:t>
            </a:r>
          </a:p>
          <a:p>
            <a:pPr>
              <a:buFont typeface="Wingdings" pitchFamily="2" charset="2"/>
              <a:buChar char="q"/>
            </a:pPr>
            <a:r>
              <a:rPr lang="en-GB" sz="1200" b="1" dirty="0" smtClean="0">
                <a:solidFill>
                  <a:schemeClr val="bg1"/>
                </a:solidFill>
                <a:latin typeface="Arial Narrow" pitchFamily="34" charset="0"/>
              </a:rPr>
              <a:t>Israel was highest with 68.9 kg followed by Trinidad and Tobago and USA.</a:t>
            </a:r>
          </a:p>
          <a:p>
            <a:pPr>
              <a:buFont typeface="Wingdings" pitchFamily="2" charset="2"/>
              <a:buChar char="q"/>
            </a:pPr>
            <a:r>
              <a:rPr lang="en-GB" sz="1200" b="1" dirty="0" smtClean="0">
                <a:solidFill>
                  <a:schemeClr val="bg1"/>
                </a:solidFill>
                <a:latin typeface="Arial Narrow" pitchFamily="34" charset="0"/>
              </a:rPr>
              <a:t>Chad was lowest with 0.480 kg, Burundi with 0.560 kg and Ethiopia with 0.590 kg.</a:t>
            </a:r>
            <a:endParaRPr lang="en-GB" sz="1200" b="1" dirty="0">
              <a:solidFill>
                <a:schemeClr val="bg1"/>
              </a:solidFill>
              <a:latin typeface="Arial Narrow" pitchFamily="34" charset="0"/>
            </a:endParaRPr>
          </a:p>
        </p:txBody>
      </p:sp>
      <p:graphicFrame>
        <p:nvGraphicFramePr>
          <p:cNvPr id="9" name="Chart 8"/>
          <p:cNvGraphicFramePr/>
          <p:nvPr/>
        </p:nvGraphicFramePr>
        <p:xfrm>
          <a:off x="4355976" y="627534"/>
          <a:ext cx="4572000" cy="3240360"/>
        </p:xfrm>
        <a:graphic>
          <a:graphicData uri="http://schemas.openxmlformats.org/drawingml/2006/chart">
            <c:chart xmlns:c="http://schemas.openxmlformats.org/drawingml/2006/chart" xmlns:r="http://schemas.openxmlformats.org/officeDocument/2006/relationships" r:id="rId4"/>
          </a:graphicData>
        </a:graphic>
      </p:graphicFrame>
      <p:sp>
        <p:nvSpPr>
          <p:cNvPr id="10" name="Horizontal Scroll 9"/>
          <p:cNvSpPr/>
          <p:nvPr/>
        </p:nvSpPr>
        <p:spPr>
          <a:xfrm>
            <a:off x="2411760" y="3003798"/>
            <a:ext cx="2160240" cy="936104"/>
          </a:xfrm>
          <a:prstGeom prst="horizontalScroll">
            <a:avLst/>
          </a:prstGeom>
          <a:blipFill>
            <a:blip r:embed="rId5"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smtClean="0">
              <a:solidFill>
                <a:srgbClr val="002060"/>
              </a:solidFill>
              <a:latin typeface="Candara" pitchFamily="34" charset="0"/>
            </a:endParaRPr>
          </a:p>
          <a:p>
            <a:pPr algn="ctr"/>
            <a:r>
              <a:rPr lang="en-GB" sz="1600" b="1" dirty="0" smtClean="0">
                <a:solidFill>
                  <a:srgbClr val="002060"/>
                </a:solidFill>
                <a:latin typeface="Candara" pitchFamily="34" charset="0"/>
              </a:rPr>
              <a:t>ECOWAS Average</a:t>
            </a:r>
          </a:p>
          <a:p>
            <a:pPr algn="ctr"/>
            <a:r>
              <a:rPr lang="en-GB" sz="1600" b="1" dirty="0" smtClean="0">
                <a:solidFill>
                  <a:srgbClr val="002060"/>
                </a:solidFill>
                <a:latin typeface="Candara" pitchFamily="34" charset="0"/>
              </a:rPr>
              <a:t>5.4 kg/capita/year</a:t>
            </a:r>
          </a:p>
          <a:p>
            <a:pPr algn="ctr"/>
            <a:endParaRPr lang="en-GB" sz="2000" b="1" dirty="0">
              <a:solidFill>
                <a:srgbClr val="002060"/>
              </a:solidFill>
              <a:latin typeface="Candara" pitchFamily="34" charset="0"/>
            </a:endParaRPr>
          </a:p>
        </p:txBody>
      </p:sp>
      <p:sp>
        <p:nvSpPr>
          <p:cNvPr id="5" name="Horizontal Scroll 4"/>
          <p:cNvSpPr/>
          <p:nvPr/>
        </p:nvSpPr>
        <p:spPr>
          <a:xfrm>
            <a:off x="683568" y="2355726"/>
            <a:ext cx="2088232" cy="936104"/>
          </a:xfrm>
          <a:prstGeom prst="horizontalScrol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smtClean="0">
              <a:solidFill>
                <a:srgbClr val="002060"/>
              </a:solidFill>
              <a:latin typeface="Candara" pitchFamily="34" charset="0"/>
            </a:endParaRPr>
          </a:p>
          <a:p>
            <a:pPr algn="ctr"/>
            <a:r>
              <a:rPr lang="en-GB" sz="1600" b="1" dirty="0" smtClean="0">
                <a:solidFill>
                  <a:srgbClr val="002060"/>
                </a:solidFill>
                <a:latin typeface="Candara" pitchFamily="34" charset="0"/>
              </a:rPr>
              <a:t>World Average</a:t>
            </a:r>
          </a:p>
          <a:p>
            <a:pPr algn="ctr"/>
            <a:r>
              <a:rPr lang="en-GB" sz="1600" b="1" dirty="0" smtClean="0">
                <a:solidFill>
                  <a:srgbClr val="002060"/>
                </a:solidFill>
                <a:latin typeface="Candara" pitchFamily="34" charset="0"/>
              </a:rPr>
              <a:t>15.79 kg/capita/year</a:t>
            </a:r>
          </a:p>
          <a:p>
            <a:pPr algn="ctr"/>
            <a:endParaRPr lang="en-GB" sz="2000" b="1" dirty="0">
              <a:solidFill>
                <a:srgbClr val="002060"/>
              </a:solidFill>
              <a:latin typeface="Candar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3" name="Oval 42"/>
          <p:cNvSpPr/>
          <p:nvPr/>
        </p:nvSpPr>
        <p:spPr>
          <a:xfrm>
            <a:off x="3491880" y="3075806"/>
            <a:ext cx="237626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xmlns="" id="{75374868-ECAD-4C80-8C0C-00C853783F3E}"/>
              </a:ext>
            </a:extLst>
          </p:cNvPr>
          <p:cNvSpPr>
            <a:spLocks noGrp="1"/>
          </p:cNvSpPr>
          <p:nvPr>
            <p:ph type="title"/>
          </p:nvPr>
        </p:nvSpPr>
        <p:spPr>
          <a:xfrm>
            <a:off x="1187624" y="0"/>
            <a:ext cx="1944216" cy="843558"/>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sz="2000" dirty="0" smtClean="0">
                <a:ln w="11430"/>
                <a:solidFill>
                  <a:schemeClr val="bg1"/>
                </a:solidFill>
                <a:effectLst>
                  <a:outerShdw blurRad="50800" dist="39000" dir="5460000" algn="tl">
                    <a:srgbClr val="000000">
                      <a:alpha val="38000"/>
                    </a:srgbClr>
                  </a:outerShdw>
                </a:effectLst>
              </a:rPr>
              <a:t>Global Poultry meat market</a:t>
            </a:r>
            <a:endParaRPr lang="en-IN" sz="2000" dirty="0">
              <a:ln w="11430"/>
              <a:solidFill>
                <a:schemeClr val="bg1"/>
              </a:solidFill>
              <a:effectLst>
                <a:outerShdw blurRad="50800" dist="39000" dir="5460000" algn="tl">
                  <a:srgbClr val="000000">
                    <a:alpha val="38000"/>
                  </a:srgbClr>
                </a:outerShdw>
              </a:effectLst>
            </a:endParaRPr>
          </a:p>
        </p:txBody>
      </p:sp>
      <p:sp>
        <p:nvSpPr>
          <p:cNvPr id="6" name="Freeform 5">
            <a:extLst>
              <a:ext uri="{FF2B5EF4-FFF2-40B4-BE49-F238E27FC236}">
                <a16:creationId xmlns:a16="http://schemas.microsoft.com/office/drawing/2014/main" xmlns="" id="{A8A0EF46-D052-4AF3-B428-70AA4FEBD458}"/>
              </a:ext>
            </a:extLst>
          </p:cNvPr>
          <p:cNvSpPr>
            <a:spLocks/>
          </p:cNvSpPr>
          <p:nvPr/>
        </p:nvSpPr>
        <p:spPr bwMode="auto">
          <a:xfrm>
            <a:off x="549081" y="1090271"/>
            <a:ext cx="525993" cy="403175"/>
          </a:xfrm>
          <a:custGeom>
            <a:avLst/>
            <a:gdLst>
              <a:gd name="T0" fmla="*/ 1391 w 1416"/>
              <a:gd name="T1" fmla="*/ 150 h 1085"/>
              <a:gd name="T2" fmla="*/ 1266 w 1416"/>
              <a:gd name="T3" fmla="*/ 26 h 1085"/>
              <a:gd name="T4" fmla="*/ 1204 w 1416"/>
              <a:gd name="T5" fmla="*/ 0 h 1085"/>
              <a:gd name="T6" fmla="*/ 1142 w 1416"/>
              <a:gd name="T7" fmla="*/ 26 h 1085"/>
              <a:gd name="T8" fmla="*/ 543 w 1416"/>
              <a:gd name="T9" fmla="*/ 626 h 1085"/>
              <a:gd name="T10" fmla="*/ 274 w 1416"/>
              <a:gd name="T11" fmla="*/ 356 h 1085"/>
              <a:gd name="T12" fmla="*/ 212 w 1416"/>
              <a:gd name="T13" fmla="*/ 331 h 1085"/>
              <a:gd name="T14" fmla="*/ 150 w 1416"/>
              <a:gd name="T15" fmla="*/ 356 h 1085"/>
              <a:gd name="T16" fmla="*/ 26 w 1416"/>
              <a:gd name="T17" fmla="*/ 481 h 1085"/>
              <a:gd name="T18" fmla="*/ 0 w 1416"/>
              <a:gd name="T19" fmla="*/ 543 h 1085"/>
              <a:gd name="T20" fmla="*/ 26 w 1416"/>
              <a:gd name="T21" fmla="*/ 605 h 1085"/>
              <a:gd name="T22" fmla="*/ 356 w 1416"/>
              <a:gd name="T23" fmla="*/ 936 h 1085"/>
              <a:gd name="T24" fmla="*/ 481 w 1416"/>
              <a:gd name="T25" fmla="*/ 1060 h 1085"/>
              <a:gd name="T26" fmla="*/ 543 w 1416"/>
              <a:gd name="T27" fmla="*/ 1085 h 1085"/>
              <a:gd name="T28" fmla="*/ 605 w 1416"/>
              <a:gd name="T29" fmla="*/ 1060 h 1085"/>
              <a:gd name="T30" fmla="*/ 729 w 1416"/>
              <a:gd name="T31" fmla="*/ 936 h 1085"/>
              <a:gd name="T32" fmla="*/ 1391 w 1416"/>
              <a:gd name="T33" fmla="*/ 274 h 1085"/>
              <a:gd name="T34" fmla="*/ 1416 w 1416"/>
              <a:gd name="T35" fmla="*/ 212 h 1085"/>
              <a:gd name="T36" fmla="*/ 1391 w 1416"/>
              <a:gd name="T37" fmla="*/ 150 h 1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6" h="1085">
                <a:moveTo>
                  <a:pt x="1391" y="150"/>
                </a:moveTo>
                <a:cubicBezTo>
                  <a:pt x="1266" y="26"/>
                  <a:pt x="1266" y="26"/>
                  <a:pt x="1266" y="26"/>
                </a:cubicBezTo>
                <a:cubicBezTo>
                  <a:pt x="1249" y="9"/>
                  <a:pt x="1229" y="0"/>
                  <a:pt x="1204" y="0"/>
                </a:cubicBezTo>
                <a:cubicBezTo>
                  <a:pt x="1180" y="0"/>
                  <a:pt x="1159" y="9"/>
                  <a:pt x="1142" y="26"/>
                </a:cubicBezTo>
                <a:cubicBezTo>
                  <a:pt x="543" y="626"/>
                  <a:pt x="543" y="626"/>
                  <a:pt x="543" y="626"/>
                </a:cubicBezTo>
                <a:cubicBezTo>
                  <a:pt x="274" y="356"/>
                  <a:pt x="274" y="356"/>
                  <a:pt x="274" y="356"/>
                </a:cubicBezTo>
                <a:cubicBezTo>
                  <a:pt x="257" y="339"/>
                  <a:pt x="236" y="331"/>
                  <a:pt x="212" y="331"/>
                </a:cubicBezTo>
                <a:cubicBezTo>
                  <a:pt x="188" y="331"/>
                  <a:pt x="167" y="339"/>
                  <a:pt x="150" y="356"/>
                </a:cubicBezTo>
                <a:cubicBezTo>
                  <a:pt x="26" y="481"/>
                  <a:pt x="26" y="481"/>
                  <a:pt x="26" y="481"/>
                </a:cubicBezTo>
                <a:cubicBezTo>
                  <a:pt x="9" y="498"/>
                  <a:pt x="0" y="518"/>
                  <a:pt x="0" y="543"/>
                </a:cubicBezTo>
                <a:cubicBezTo>
                  <a:pt x="0" y="567"/>
                  <a:pt x="9" y="588"/>
                  <a:pt x="26" y="605"/>
                </a:cubicBezTo>
                <a:cubicBezTo>
                  <a:pt x="356" y="936"/>
                  <a:pt x="356" y="936"/>
                  <a:pt x="356" y="936"/>
                </a:cubicBezTo>
                <a:cubicBezTo>
                  <a:pt x="481" y="1060"/>
                  <a:pt x="481" y="1060"/>
                  <a:pt x="481" y="1060"/>
                </a:cubicBezTo>
                <a:cubicBezTo>
                  <a:pt x="498" y="1077"/>
                  <a:pt x="518" y="1085"/>
                  <a:pt x="543" y="1085"/>
                </a:cubicBezTo>
                <a:cubicBezTo>
                  <a:pt x="567" y="1085"/>
                  <a:pt x="588" y="1077"/>
                  <a:pt x="605" y="1060"/>
                </a:cubicBezTo>
                <a:cubicBezTo>
                  <a:pt x="729" y="936"/>
                  <a:pt x="729" y="936"/>
                  <a:pt x="729" y="936"/>
                </a:cubicBezTo>
                <a:cubicBezTo>
                  <a:pt x="1391" y="274"/>
                  <a:pt x="1391" y="274"/>
                  <a:pt x="1391" y="274"/>
                </a:cubicBezTo>
                <a:cubicBezTo>
                  <a:pt x="1408" y="257"/>
                  <a:pt x="1416" y="236"/>
                  <a:pt x="1416" y="212"/>
                </a:cubicBezTo>
                <a:cubicBezTo>
                  <a:pt x="1416" y="188"/>
                  <a:pt x="1408" y="167"/>
                  <a:pt x="1391" y="150"/>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9" name="TextBox 18">
            <a:extLst>
              <a:ext uri="{FF2B5EF4-FFF2-40B4-BE49-F238E27FC236}">
                <a16:creationId xmlns:a16="http://schemas.microsoft.com/office/drawing/2014/main" xmlns="" id="{6C3F002A-F4EF-43F5-B645-1219A2017082}"/>
              </a:ext>
            </a:extLst>
          </p:cNvPr>
          <p:cNvSpPr txBox="1"/>
          <p:nvPr/>
        </p:nvSpPr>
        <p:spPr>
          <a:xfrm>
            <a:off x="1319508" y="1197487"/>
            <a:ext cx="1793955" cy="473976"/>
          </a:xfrm>
          <a:prstGeom prst="rect">
            <a:avLst/>
          </a:prstGeom>
          <a:noFill/>
        </p:spPr>
        <p:txBody>
          <a:bodyPr wrap="square" lIns="0" tIns="0" rIns="0" bIns="0" rtlCol="0">
            <a:spAutoFit/>
          </a:bodyPr>
          <a:lstStyle/>
          <a:p>
            <a:pPr>
              <a:lnSpc>
                <a:spcPct val="110000"/>
              </a:lnSpc>
            </a:pPr>
            <a:r>
              <a:rPr lang="en-GB" sz="1400" b="1" dirty="0" smtClean="0">
                <a:solidFill>
                  <a:schemeClr val="bg1"/>
                </a:solidFill>
                <a:ea typeface="Open Sans" pitchFamily="34" charset="0"/>
                <a:cs typeface="Aharoni" pitchFamily="2" charset="-79"/>
              </a:rPr>
              <a:t>World Poultry sector market value 2019</a:t>
            </a:r>
            <a:endParaRPr lang="en-US" sz="1400" b="1" dirty="0">
              <a:solidFill>
                <a:schemeClr val="bg1"/>
              </a:solidFill>
              <a:ea typeface="Open Sans" pitchFamily="34" charset="0"/>
              <a:cs typeface="Aharoni" pitchFamily="2" charset="-79"/>
            </a:endParaRPr>
          </a:p>
        </p:txBody>
      </p:sp>
      <p:sp>
        <p:nvSpPr>
          <p:cNvPr id="22" name="Rectangle 21">
            <a:extLst>
              <a:ext uri="{FF2B5EF4-FFF2-40B4-BE49-F238E27FC236}">
                <a16:creationId xmlns:a16="http://schemas.microsoft.com/office/drawing/2014/main" xmlns="" id="{B6B14633-DDD3-460A-BE0B-6667DB07F2BD}"/>
              </a:ext>
            </a:extLst>
          </p:cNvPr>
          <p:cNvSpPr/>
          <p:nvPr/>
        </p:nvSpPr>
        <p:spPr>
          <a:xfrm>
            <a:off x="1319508" y="858929"/>
            <a:ext cx="1793955" cy="338554"/>
          </a:xfrm>
          <a:prstGeom prst="rect">
            <a:avLst/>
          </a:prstGeom>
        </p:spPr>
        <p:txBody>
          <a:bodyPr wrap="square" lIns="0" rIns="0" anchor="b">
            <a:spAutoFit/>
          </a:bodyPr>
          <a:lstStyle/>
          <a:p>
            <a:r>
              <a:rPr lang="en-US" sz="1600" b="1" kern="0" dirty="0" smtClean="0">
                <a:solidFill>
                  <a:srgbClr val="0070C0"/>
                </a:solidFill>
                <a:latin typeface="Arial" panose="020B0604020202020204" pitchFamily="34" charset="0"/>
                <a:ea typeface="Open Sans" pitchFamily="34" charset="0"/>
                <a:cs typeface="Arial" panose="020B0604020202020204" pitchFamily="34" charset="0"/>
              </a:rPr>
              <a:t>310.7 Billion USD </a:t>
            </a:r>
            <a:endParaRPr lang="en-US" sz="1600" b="1" kern="0" dirty="0">
              <a:solidFill>
                <a:srgbClr val="0070C0"/>
              </a:solidFill>
              <a:latin typeface="Arial" panose="020B0604020202020204" pitchFamily="34" charset="0"/>
              <a:ea typeface="Open Sans"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DAC6A3EF-ADC5-4FD7-BA4E-DAF7EEB0A691}"/>
              </a:ext>
            </a:extLst>
          </p:cNvPr>
          <p:cNvSpPr txBox="1"/>
          <p:nvPr/>
        </p:nvSpPr>
        <p:spPr>
          <a:xfrm>
            <a:off x="1319508" y="2613401"/>
            <a:ext cx="1793955" cy="473976"/>
          </a:xfrm>
          <a:prstGeom prst="rect">
            <a:avLst/>
          </a:prstGeom>
          <a:noFill/>
        </p:spPr>
        <p:txBody>
          <a:bodyPr wrap="square" lIns="0" tIns="0" rIns="0" bIns="0" rtlCol="0">
            <a:spAutoFit/>
          </a:bodyPr>
          <a:lstStyle/>
          <a:p>
            <a:pPr>
              <a:lnSpc>
                <a:spcPct val="110000"/>
              </a:lnSpc>
            </a:pPr>
            <a:r>
              <a:rPr lang="es-US" sz="1400" b="1" dirty="0" smtClean="0">
                <a:solidFill>
                  <a:schemeClr val="bg1"/>
                </a:solidFill>
                <a:ea typeface="Open Sans" pitchFamily="34" charset="0"/>
                <a:cs typeface="Aharoni" pitchFamily="2" charset="-79"/>
              </a:rPr>
              <a:t>World Poultry meat export value, 2019</a:t>
            </a:r>
            <a:endParaRPr lang="en-US" sz="1400" b="1" dirty="0">
              <a:solidFill>
                <a:schemeClr val="bg1"/>
              </a:solidFill>
              <a:ea typeface="Open Sans" pitchFamily="34" charset="0"/>
              <a:cs typeface="Aharoni" pitchFamily="2" charset="-79"/>
            </a:endParaRPr>
          </a:p>
        </p:txBody>
      </p:sp>
      <p:sp>
        <p:nvSpPr>
          <p:cNvPr id="28" name="Rectangle 27">
            <a:extLst>
              <a:ext uri="{FF2B5EF4-FFF2-40B4-BE49-F238E27FC236}">
                <a16:creationId xmlns:a16="http://schemas.microsoft.com/office/drawing/2014/main" xmlns="" id="{89AECE2D-5D90-4E30-A7D0-77CFB85BF626}"/>
              </a:ext>
            </a:extLst>
          </p:cNvPr>
          <p:cNvSpPr/>
          <p:nvPr/>
        </p:nvSpPr>
        <p:spPr>
          <a:xfrm>
            <a:off x="1319508" y="2274842"/>
            <a:ext cx="1793955" cy="338554"/>
          </a:xfrm>
          <a:prstGeom prst="rect">
            <a:avLst/>
          </a:prstGeom>
        </p:spPr>
        <p:txBody>
          <a:bodyPr wrap="square" lIns="0" rIns="0" anchor="b">
            <a:spAutoFit/>
          </a:bodyPr>
          <a:lstStyle/>
          <a:p>
            <a:r>
              <a:rPr lang="en-US" sz="1600" b="1" kern="0" dirty="0" smtClean="0">
                <a:solidFill>
                  <a:srgbClr val="0070C0"/>
                </a:solidFill>
                <a:latin typeface="Arial" panose="020B0604020202020204" pitchFamily="34" charset="0"/>
                <a:ea typeface="Open Sans" pitchFamily="34" charset="0"/>
                <a:cs typeface="Arial" panose="020B0604020202020204" pitchFamily="34" charset="0"/>
              </a:rPr>
              <a:t>25.7 billion USD</a:t>
            </a:r>
            <a:endParaRPr lang="en-US" sz="1600" b="1" kern="0" dirty="0">
              <a:solidFill>
                <a:srgbClr val="0070C0"/>
              </a:solidFill>
              <a:latin typeface="Arial" panose="020B0604020202020204" pitchFamily="34" charset="0"/>
              <a:ea typeface="Open Sans" pitchFamily="34" charset="0"/>
              <a:cs typeface="Arial" panose="020B0604020202020204" pitchFamily="34" charset="0"/>
            </a:endParaRPr>
          </a:p>
        </p:txBody>
      </p:sp>
      <p:sp>
        <p:nvSpPr>
          <p:cNvPr id="30" name="TextBox 29">
            <a:extLst>
              <a:ext uri="{FF2B5EF4-FFF2-40B4-BE49-F238E27FC236}">
                <a16:creationId xmlns:a16="http://schemas.microsoft.com/office/drawing/2014/main" xmlns="" id="{6FF91E9F-87FE-4630-9B76-0DEFF8C21DDA}"/>
              </a:ext>
            </a:extLst>
          </p:cNvPr>
          <p:cNvSpPr txBox="1"/>
          <p:nvPr/>
        </p:nvSpPr>
        <p:spPr>
          <a:xfrm>
            <a:off x="1319508" y="4029311"/>
            <a:ext cx="1793955" cy="473976"/>
          </a:xfrm>
          <a:prstGeom prst="rect">
            <a:avLst/>
          </a:prstGeom>
          <a:noFill/>
        </p:spPr>
        <p:txBody>
          <a:bodyPr wrap="square" lIns="0" tIns="0" rIns="0" bIns="0" rtlCol="0">
            <a:spAutoFit/>
          </a:bodyPr>
          <a:lstStyle/>
          <a:p>
            <a:pPr>
              <a:lnSpc>
                <a:spcPct val="110000"/>
              </a:lnSpc>
            </a:pPr>
            <a:r>
              <a:rPr lang="es-US" sz="1400" b="1" dirty="0" smtClean="0">
                <a:solidFill>
                  <a:schemeClr val="bg1"/>
                </a:solidFill>
                <a:ea typeface="Open Sans" pitchFamily="34" charset="0"/>
                <a:cs typeface="Aharoni" pitchFamily="2" charset="-79"/>
              </a:rPr>
              <a:t>Projected Market in 2025</a:t>
            </a:r>
            <a:endParaRPr lang="en-US" sz="1400" b="1" dirty="0">
              <a:solidFill>
                <a:schemeClr val="bg1"/>
              </a:solidFill>
              <a:ea typeface="Open Sans" pitchFamily="34" charset="0"/>
              <a:cs typeface="Aharoni" pitchFamily="2" charset="-79"/>
            </a:endParaRPr>
          </a:p>
        </p:txBody>
      </p:sp>
      <p:sp>
        <p:nvSpPr>
          <p:cNvPr id="31" name="Rectangle 30">
            <a:extLst>
              <a:ext uri="{FF2B5EF4-FFF2-40B4-BE49-F238E27FC236}">
                <a16:creationId xmlns:a16="http://schemas.microsoft.com/office/drawing/2014/main" xmlns="" id="{8AAC180F-BDBE-4209-B663-484A787B0DF3}"/>
              </a:ext>
            </a:extLst>
          </p:cNvPr>
          <p:cNvSpPr/>
          <p:nvPr/>
        </p:nvSpPr>
        <p:spPr>
          <a:xfrm>
            <a:off x="1319508" y="3690756"/>
            <a:ext cx="1793955" cy="338554"/>
          </a:xfrm>
          <a:prstGeom prst="rect">
            <a:avLst/>
          </a:prstGeom>
        </p:spPr>
        <p:txBody>
          <a:bodyPr wrap="square" lIns="0" rIns="0" anchor="b">
            <a:spAutoFit/>
          </a:bodyPr>
          <a:lstStyle/>
          <a:p>
            <a:r>
              <a:rPr lang="en-US" sz="1600" b="1" kern="0" dirty="0" smtClean="0">
                <a:solidFill>
                  <a:srgbClr val="0070C0"/>
                </a:solidFill>
                <a:latin typeface="Arial" panose="020B0604020202020204" pitchFamily="34" charset="0"/>
                <a:ea typeface="Open Sans" pitchFamily="34" charset="0"/>
                <a:cs typeface="Arial" panose="020B0604020202020204" pitchFamily="34" charset="0"/>
              </a:rPr>
              <a:t>422.97 billion USD</a:t>
            </a:r>
            <a:endParaRPr lang="en-US" sz="1600" b="1" kern="0" dirty="0">
              <a:solidFill>
                <a:srgbClr val="0070C0"/>
              </a:solidFill>
              <a:latin typeface="Arial" panose="020B0604020202020204" pitchFamily="34" charset="0"/>
              <a:ea typeface="Open Sans" pitchFamily="34" charset="0"/>
              <a:cs typeface="Arial" panose="020B0604020202020204" pitchFamily="34" charset="0"/>
            </a:endParaRPr>
          </a:p>
        </p:txBody>
      </p:sp>
      <p:sp>
        <p:nvSpPr>
          <p:cNvPr id="40" name="TextBox 39">
            <a:extLst>
              <a:ext uri="{FF2B5EF4-FFF2-40B4-BE49-F238E27FC236}">
                <a16:creationId xmlns:a16="http://schemas.microsoft.com/office/drawing/2014/main" xmlns="" id="{ADA76FDD-F7FF-497D-B96F-B38A7D74009D}"/>
              </a:ext>
            </a:extLst>
          </p:cNvPr>
          <p:cNvSpPr txBox="1"/>
          <p:nvPr/>
        </p:nvSpPr>
        <p:spPr>
          <a:xfrm>
            <a:off x="3491880" y="1923678"/>
            <a:ext cx="1728192" cy="947952"/>
          </a:xfrm>
          <a:prstGeom prst="rect">
            <a:avLst/>
          </a:prstGeom>
          <a:noFill/>
        </p:spPr>
        <p:txBody>
          <a:bodyPr wrap="square" lIns="0" tIns="0" rIns="0" bIns="0" rtlCol="0">
            <a:spAutoFit/>
          </a:bodyPr>
          <a:lstStyle/>
          <a:p>
            <a:pPr algn="ctr">
              <a:lnSpc>
                <a:spcPct val="110000"/>
              </a:lnSpc>
            </a:pPr>
            <a:r>
              <a:rPr lang="es-US" sz="1400" b="1" dirty="0" smtClean="0">
                <a:solidFill>
                  <a:schemeClr val="bg1"/>
                </a:solidFill>
                <a:latin typeface="Arial Narrow" pitchFamily="34" charset="0"/>
                <a:ea typeface="Open Sans" pitchFamily="34" charset="0"/>
                <a:cs typeface="Aharoni" pitchFamily="2" charset="-79"/>
              </a:rPr>
              <a:t>Largest world poultry meat Markets - China 20m, US 19m &amp; Brazil 12m tonnes </a:t>
            </a:r>
            <a:endParaRPr lang="en-US" sz="1400" b="1" dirty="0">
              <a:solidFill>
                <a:schemeClr val="bg1"/>
              </a:solidFill>
              <a:latin typeface="Arial Narrow" pitchFamily="34" charset="0"/>
              <a:ea typeface="Open Sans" pitchFamily="34" charset="0"/>
              <a:cs typeface="Aharoni" pitchFamily="2" charset="-79"/>
            </a:endParaRPr>
          </a:p>
        </p:txBody>
      </p:sp>
      <p:graphicFrame>
        <p:nvGraphicFramePr>
          <p:cNvPr id="37" name="Chart 36">
            <a:extLst>
              <a:ext uri="{FF2B5EF4-FFF2-40B4-BE49-F238E27FC236}">
                <a16:creationId xmlns:a16="http://schemas.microsoft.com/office/drawing/2014/main" xmlns="" id="{9711E0A0-6474-4F63-9818-AB3E35ECAF89}"/>
              </a:ext>
            </a:extLst>
          </p:cNvPr>
          <p:cNvGraphicFramePr/>
          <p:nvPr>
            <p:extLst/>
          </p:nvPr>
        </p:nvGraphicFramePr>
        <p:xfrm>
          <a:off x="3416749" y="735546"/>
          <a:ext cx="1662662" cy="1297620"/>
        </p:xfrm>
        <a:graphic>
          <a:graphicData uri="http://schemas.openxmlformats.org/drawingml/2006/chart">
            <c:chart xmlns:c="http://schemas.openxmlformats.org/drawingml/2006/chart" xmlns:r="http://schemas.openxmlformats.org/officeDocument/2006/relationships" r:id="rId3"/>
          </a:graphicData>
        </a:graphic>
      </p:graphicFrame>
      <p:sp>
        <p:nvSpPr>
          <p:cNvPr id="48" name="TextBox 47">
            <a:extLst>
              <a:ext uri="{FF2B5EF4-FFF2-40B4-BE49-F238E27FC236}">
                <a16:creationId xmlns:a16="http://schemas.microsoft.com/office/drawing/2014/main" xmlns="" id="{6B939469-6DBB-49B0-B529-A621DD61068F}"/>
              </a:ext>
            </a:extLst>
          </p:cNvPr>
          <p:cNvSpPr txBox="1"/>
          <p:nvPr/>
        </p:nvSpPr>
        <p:spPr>
          <a:xfrm>
            <a:off x="3814314" y="1079693"/>
            <a:ext cx="867546" cy="584775"/>
          </a:xfrm>
          <a:prstGeom prst="rect">
            <a:avLst/>
          </a:prstGeom>
          <a:noFill/>
        </p:spPr>
        <p:txBody>
          <a:bodyPr wrap="none" rtlCol="0" anchor="ctr">
            <a:spAutoFit/>
          </a:bodyPr>
          <a:lstStyle/>
          <a:p>
            <a:pPr algn="ctr"/>
            <a:r>
              <a:rPr lang="en-IN" sz="3200" b="1" dirty="0">
                <a:solidFill>
                  <a:schemeClr val="bg1"/>
                </a:solidFill>
                <a:latin typeface="Arial" panose="020B0604020202020204" pitchFamily="34" charset="0"/>
                <a:cs typeface="Arial" panose="020B0604020202020204" pitchFamily="34" charset="0"/>
              </a:rPr>
              <a:t>4</a:t>
            </a:r>
            <a:r>
              <a:rPr lang="en-IN" sz="3200" b="1" dirty="0" smtClean="0">
                <a:solidFill>
                  <a:schemeClr val="bg1"/>
                </a:solidFill>
                <a:latin typeface="Arial" panose="020B0604020202020204" pitchFamily="34" charset="0"/>
                <a:cs typeface="Arial" panose="020B0604020202020204" pitchFamily="34" charset="0"/>
              </a:rPr>
              <a:t>0</a:t>
            </a:r>
            <a:r>
              <a:rPr lang="en-IN" sz="2000" b="1" dirty="0">
                <a:solidFill>
                  <a:schemeClr val="bg1"/>
                </a:solidFill>
                <a:latin typeface="Arial" panose="020B0604020202020204" pitchFamily="34" charset="0"/>
                <a:cs typeface="Arial" panose="020B0604020202020204" pitchFamily="34" charset="0"/>
              </a:rPr>
              <a:t>%</a:t>
            </a:r>
            <a:endParaRPr lang="en-IN" sz="3200" b="1" dirty="0">
              <a:solidFill>
                <a:schemeClr val="bg1"/>
              </a:solidFill>
              <a:latin typeface="Arial" panose="020B0604020202020204" pitchFamily="34" charset="0"/>
              <a:cs typeface="Arial" panose="020B0604020202020204" pitchFamily="34" charset="0"/>
            </a:endParaRPr>
          </a:p>
        </p:txBody>
      </p:sp>
      <p:sp>
        <p:nvSpPr>
          <p:cNvPr id="46" name="Oval 45">
            <a:extLst>
              <a:ext uri="{FF2B5EF4-FFF2-40B4-BE49-F238E27FC236}">
                <a16:creationId xmlns:a16="http://schemas.microsoft.com/office/drawing/2014/main" xmlns="" id="{18AB0E73-2BBA-468F-A8BE-9431F747E537}"/>
              </a:ext>
            </a:extLst>
          </p:cNvPr>
          <p:cNvSpPr/>
          <p:nvPr/>
        </p:nvSpPr>
        <p:spPr>
          <a:xfrm>
            <a:off x="5676025" y="905332"/>
            <a:ext cx="958304" cy="95805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38" name="Chart 37">
            <a:extLst>
              <a:ext uri="{FF2B5EF4-FFF2-40B4-BE49-F238E27FC236}">
                <a16:creationId xmlns:a16="http://schemas.microsoft.com/office/drawing/2014/main" xmlns="" id="{678A2753-382A-435E-AC4D-64E7A851C020}"/>
              </a:ext>
            </a:extLst>
          </p:cNvPr>
          <p:cNvGraphicFramePr/>
          <p:nvPr>
            <p:extLst/>
          </p:nvPr>
        </p:nvGraphicFramePr>
        <p:xfrm>
          <a:off x="5323846" y="735546"/>
          <a:ext cx="1662662" cy="1297620"/>
        </p:xfrm>
        <a:graphic>
          <a:graphicData uri="http://schemas.openxmlformats.org/drawingml/2006/chart">
            <c:chart xmlns:c="http://schemas.openxmlformats.org/drawingml/2006/chart" xmlns:r="http://schemas.openxmlformats.org/officeDocument/2006/relationships" r:id="rId4"/>
          </a:graphicData>
        </a:graphic>
      </p:graphicFrame>
      <p:sp>
        <p:nvSpPr>
          <p:cNvPr id="49" name="TextBox 48">
            <a:extLst>
              <a:ext uri="{FF2B5EF4-FFF2-40B4-BE49-F238E27FC236}">
                <a16:creationId xmlns:a16="http://schemas.microsoft.com/office/drawing/2014/main" xmlns="" id="{32206F16-FBCF-42A6-9A61-545A06B3F1EF}"/>
              </a:ext>
            </a:extLst>
          </p:cNvPr>
          <p:cNvSpPr txBox="1"/>
          <p:nvPr/>
        </p:nvSpPr>
        <p:spPr>
          <a:xfrm>
            <a:off x="5653283" y="1122746"/>
            <a:ext cx="1003800" cy="523220"/>
          </a:xfrm>
          <a:prstGeom prst="rect">
            <a:avLst/>
          </a:prstGeom>
          <a:noFill/>
        </p:spPr>
        <p:txBody>
          <a:bodyPr wrap="none" rtlCol="0" anchor="ctr">
            <a:spAutoFit/>
          </a:bodyPr>
          <a:lstStyle/>
          <a:p>
            <a:pPr algn="ctr"/>
            <a:r>
              <a:rPr lang="en-IN" sz="2800" b="1" dirty="0" smtClean="0">
                <a:solidFill>
                  <a:schemeClr val="tx1">
                    <a:lumMod val="75000"/>
                    <a:lumOff val="25000"/>
                  </a:schemeClr>
                </a:solidFill>
                <a:latin typeface="Arial" panose="020B0604020202020204" pitchFamily="34" charset="0"/>
                <a:cs typeface="Arial" panose="020B0604020202020204" pitchFamily="34" charset="0"/>
              </a:rPr>
              <a:t>17m </a:t>
            </a:r>
            <a:endParaRPr lang="en-IN" sz="2800" b="1" dirty="0">
              <a:solidFill>
                <a:schemeClr val="tx1">
                  <a:lumMod val="75000"/>
                  <a:lumOff val="25000"/>
                </a:schemeClr>
              </a:solidFill>
              <a:latin typeface="Arial" panose="020B0604020202020204" pitchFamily="34" charset="0"/>
              <a:cs typeface="Arial" panose="020B0604020202020204" pitchFamily="34" charset="0"/>
            </a:endParaRPr>
          </a:p>
        </p:txBody>
      </p:sp>
      <p:graphicFrame>
        <p:nvGraphicFramePr>
          <p:cNvPr id="39" name="Chart 38">
            <a:extLst>
              <a:ext uri="{FF2B5EF4-FFF2-40B4-BE49-F238E27FC236}">
                <a16:creationId xmlns:a16="http://schemas.microsoft.com/office/drawing/2014/main" xmlns="" id="{3533B045-47B9-42D2-9FA2-D2A3618A456F}"/>
              </a:ext>
            </a:extLst>
          </p:cNvPr>
          <p:cNvGraphicFramePr/>
          <p:nvPr>
            <p:extLst/>
          </p:nvPr>
        </p:nvGraphicFramePr>
        <p:xfrm>
          <a:off x="7230944" y="735546"/>
          <a:ext cx="1662662" cy="1297620"/>
        </p:xfrm>
        <a:graphic>
          <a:graphicData uri="http://schemas.openxmlformats.org/drawingml/2006/chart">
            <c:chart xmlns:c="http://schemas.openxmlformats.org/drawingml/2006/chart" xmlns:r="http://schemas.openxmlformats.org/officeDocument/2006/relationships" r:id="rId5"/>
          </a:graphicData>
        </a:graphic>
      </p:graphicFrame>
      <p:sp>
        <p:nvSpPr>
          <p:cNvPr id="50" name="TextBox 49">
            <a:extLst>
              <a:ext uri="{FF2B5EF4-FFF2-40B4-BE49-F238E27FC236}">
                <a16:creationId xmlns:a16="http://schemas.microsoft.com/office/drawing/2014/main" xmlns="" id="{884699E4-942A-419F-848D-4A7E14352965}"/>
              </a:ext>
            </a:extLst>
          </p:cNvPr>
          <p:cNvSpPr txBox="1"/>
          <p:nvPr/>
        </p:nvSpPr>
        <p:spPr>
          <a:xfrm>
            <a:off x="7618883" y="1153523"/>
            <a:ext cx="886781" cy="461665"/>
          </a:xfrm>
          <a:prstGeom prst="rect">
            <a:avLst/>
          </a:prstGeom>
          <a:noFill/>
        </p:spPr>
        <p:txBody>
          <a:bodyPr wrap="none" rtlCol="0" anchor="ctr">
            <a:spAutoFit/>
          </a:bodyPr>
          <a:lstStyle/>
          <a:p>
            <a:pPr algn="ctr"/>
            <a:r>
              <a:rPr lang="en-IN" sz="2400" b="1" dirty="0" smtClean="0">
                <a:solidFill>
                  <a:schemeClr val="bg1"/>
                </a:solidFill>
                <a:latin typeface="Arial" panose="020B0604020202020204" pitchFamily="34" charset="0"/>
                <a:cs typeface="Arial" panose="020B0604020202020204" pitchFamily="34" charset="0"/>
              </a:rPr>
              <a:t>3.3%</a:t>
            </a:r>
            <a:endParaRPr lang="en-IN" sz="2400" b="1" dirty="0">
              <a:solidFill>
                <a:schemeClr val="bg1"/>
              </a:solidFill>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xmlns="" id="{C1CA983C-3BE5-4E49-9789-F81A3048F609}"/>
              </a:ext>
            </a:extLst>
          </p:cNvPr>
          <p:cNvSpPr txBox="1"/>
          <p:nvPr/>
        </p:nvSpPr>
        <p:spPr>
          <a:xfrm rot="20663437">
            <a:off x="6969888" y="2872154"/>
            <a:ext cx="1356634" cy="1417115"/>
          </a:xfrm>
          <a:prstGeom prst="doubleWave">
            <a:avLst/>
          </a:prstGeom>
          <a:blipFill>
            <a:blip r:embed="rId6" cstate="print"/>
            <a:tile tx="0" ty="0" sx="100000" sy="100000" flip="none" algn="tl"/>
          </a:blipFill>
          <a:ln w="3175">
            <a:solidFill>
              <a:schemeClr val="bg1"/>
            </a:solidFill>
          </a:ln>
        </p:spPr>
        <p:txBody>
          <a:bodyPr wrap="square" lIns="0" tIns="0" rIns="0" bIns="0" rtlCol="0">
            <a:spAutoFit/>
          </a:bodyPr>
          <a:lstStyle/>
          <a:p>
            <a:pPr>
              <a:lnSpc>
                <a:spcPct val="110000"/>
              </a:lnSpc>
            </a:pPr>
            <a:r>
              <a:rPr lang="es-US" sz="1050" b="1" dirty="0" smtClean="0">
                <a:solidFill>
                  <a:schemeClr val="bg1"/>
                </a:solidFill>
                <a:latin typeface="Century Gothic" pitchFamily="34" charset="0"/>
                <a:ea typeface="Open Sans" pitchFamily="34" charset="0"/>
                <a:cs typeface="Arial" panose="020B0604020202020204" pitchFamily="34" charset="0"/>
              </a:rPr>
              <a:t>     Top Exporters:</a:t>
            </a:r>
          </a:p>
          <a:p>
            <a:pPr>
              <a:lnSpc>
                <a:spcPct val="110000"/>
              </a:lnSpc>
              <a:buFont typeface="Wingdings" pitchFamily="2" charset="2"/>
              <a:buChar char="v"/>
            </a:pPr>
            <a:r>
              <a:rPr lang="en-US" sz="1050" b="1" dirty="0" smtClean="0">
                <a:solidFill>
                  <a:schemeClr val="bg1"/>
                </a:solidFill>
                <a:latin typeface="Century Gothic" pitchFamily="34" charset="0"/>
                <a:ea typeface="Open Sans" pitchFamily="34" charset="0"/>
                <a:cs typeface="Arial" panose="020B0604020202020204" pitchFamily="34" charset="0"/>
              </a:rPr>
              <a:t>Brazil – 24%</a:t>
            </a:r>
          </a:p>
          <a:p>
            <a:pPr>
              <a:lnSpc>
                <a:spcPct val="110000"/>
              </a:lnSpc>
              <a:buFont typeface="Wingdings" pitchFamily="2" charset="2"/>
              <a:buChar char="v"/>
            </a:pPr>
            <a:r>
              <a:rPr lang="en-US" sz="1050" b="1" dirty="0" smtClean="0">
                <a:solidFill>
                  <a:schemeClr val="bg1"/>
                </a:solidFill>
                <a:latin typeface="Century Gothic" pitchFamily="34" charset="0"/>
                <a:ea typeface="Open Sans" pitchFamily="34" charset="0"/>
                <a:cs typeface="Arial" panose="020B0604020202020204" pitchFamily="34" charset="0"/>
              </a:rPr>
              <a:t>US – 22%</a:t>
            </a:r>
          </a:p>
          <a:p>
            <a:pPr>
              <a:lnSpc>
                <a:spcPct val="110000"/>
              </a:lnSpc>
              <a:buFont typeface="Wingdings" pitchFamily="2" charset="2"/>
              <a:buChar char="v"/>
            </a:pPr>
            <a:r>
              <a:rPr lang="en-US" sz="1050" b="1" dirty="0" smtClean="0">
                <a:solidFill>
                  <a:schemeClr val="bg1"/>
                </a:solidFill>
                <a:latin typeface="Century Gothic" pitchFamily="34" charset="0"/>
                <a:ea typeface="Open Sans" pitchFamily="34" charset="0"/>
                <a:cs typeface="Arial" panose="020B0604020202020204" pitchFamily="34" charset="0"/>
              </a:rPr>
              <a:t>Netherlands – 9%</a:t>
            </a:r>
          </a:p>
          <a:p>
            <a:pPr>
              <a:lnSpc>
                <a:spcPct val="110000"/>
              </a:lnSpc>
              <a:buFont typeface="Wingdings" pitchFamily="2" charset="2"/>
              <a:buChar char="v"/>
            </a:pPr>
            <a:r>
              <a:rPr lang="en-US" sz="1050" b="1" dirty="0" smtClean="0">
                <a:solidFill>
                  <a:schemeClr val="bg1"/>
                </a:solidFill>
                <a:latin typeface="Century Gothic" pitchFamily="34" charset="0"/>
                <a:ea typeface="Open Sans" pitchFamily="34" charset="0"/>
                <a:cs typeface="Arial" panose="020B0604020202020204" pitchFamily="34" charset="0"/>
              </a:rPr>
              <a:t>Poland – 9%</a:t>
            </a:r>
          </a:p>
          <a:p>
            <a:pPr>
              <a:lnSpc>
                <a:spcPct val="110000"/>
              </a:lnSpc>
            </a:pPr>
            <a:endParaRPr lang="en-US" sz="1050" b="1" dirty="0">
              <a:solidFill>
                <a:schemeClr val="bg1"/>
              </a:solidFill>
              <a:latin typeface="Century Gothic" pitchFamily="34" charset="0"/>
              <a:ea typeface="Open Sans" pitchFamily="34" charset="0"/>
              <a:cs typeface="Arial" panose="020B0604020202020204" pitchFamily="34" charset="0"/>
            </a:endParaRPr>
          </a:p>
        </p:txBody>
      </p:sp>
      <p:cxnSp>
        <p:nvCxnSpPr>
          <p:cNvPr id="80" name="Straight Connector 79">
            <a:extLst>
              <a:ext uri="{FF2B5EF4-FFF2-40B4-BE49-F238E27FC236}">
                <a16:creationId xmlns:a16="http://schemas.microsoft.com/office/drawing/2014/main" xmlns="" id="{76FC265F-580C-46CB-9EC0-C96AD57248F5}"/>
              </a:ext>
            </a:extLst>
          </p:cNvPr>
          <p:cNvCxnSpPr/>
          <p:nvPr/>
        </p:nvCxnSpPr>
        <p:spPr>
          <a:xfrm>
            <a:off x="3383013" y="807725"/>
            <a:ext cx="0" cy="390488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1" name="Picture 40" descr="Money-symbol-hand-with-money.png"/>
          <p:cNvPicPr>
            <a:picLocks noChangeAspect="1"/>
          </p:cNvPicPr>
          <p:nvPr/>
        </p:nvPicPr>
        <p:blipFill>
          <a:blip r:embed="rId7" cstate="print"/>
          <a:stretch>
            <a:fillRect/>
          </a:stretch>
        </p:blipFill>
        <p:spPr>
          <a:xfrm>
            <a:off x="467544" y="2409732"/>
            <a:ext cx="576064" cy="432048"/>
          </a:xfrm>
          <a:prstGeom prst="rect">
            <a:avLst/>
          </a:prstGeom>
        </p:spPr>
      </p:pic>
      <p:sp>
        <p:nvSpPr>
          <p:cNvPr id="42" name="TextBox 41">
            <a:extLst>
              <a:ext uri="{FF2B5EF4-FFF2-40B4-BE49-F238E27FC236}">
                <a16:creationId xmlns:a16="http://schemas.microsoft.com/office/drawing/2014/main" xmlns="" id="{ADA76FDD-F7FF-497D-B96F-B38A7D74009D}"/>
              </a:ext>
            </a:extLst>
          </p:cNvPr>
          <p:cNvSpPr txBox="1"/>
          <p:nvPr/>
        </p:nvSpPr>
        <p:spPr>
          <a:xfrm>
            <a:off x="5364088" y="2067694"/>
            <a:ext cx="1656184" cy="473976"/>
          </a:xfrm>
          <a:prstGeom prst="rect">
            <a:avLst/>
          </a:prstGeom>
          <a:noFill/>
        </p:spPr>
        <p:txBody>
          <a:bodyPr wrap="square" lIns="0" tIns="0" rIns="0" bIns="0" rtlCol="0">
            <a:spAutoFit/>
          </a:bodyPr>
          <a:lstStyle/>
          <a:p>
            <a:pPr algn="ctr">
              <a:lnSpc>
                <a:spcPct val="110000"/>
              </a:lnSpc>
            </a:pPr>
            <a:r>
              <a:rPr lang="es-US" sz="1400" b="1" dirty="0" smtClean="0">
                <a:solidFill>
                  <a:schemeClr val="bg1"/>
                </a:solidFill>
                <a:latin typeface="Arial Narrow" pitchFamily="34" charset="0"/>
                <a:ea typeface="Open Sans" pitchFamily="34" charset="0"/>
                <a:cs typeface="Aharoni" pitchFamily="2" charset="-79"/>
              </a:rPr>
              <a:t>Tons global traded internationally/year</a:t>
            </a:r>
            <a:endParaRPr lang="en-US" sz="1400" b="1" dirty="0">
              <a:solidFill>
                <a:schemeClr val="bg1"/>
              </a:solidFill>
              <a:latin typeface="Arial Narrow" pitchFamily="34" charset="0"/>
              <a:ea typeface="Open Sans" pitchFamily="34" charset="0"/>
              <a:cs typeface="Aharoni" pitchFamily="2" charset="-79"/>
            </a:endParaRPr>
          </a:p>
        </p:txBody>
      </p:sp>
      <p:sp>
        <p:nvSpPr>
          <p:cNvPr id="47" name="TextBox 46">
            <a:extLst>
              <a:ext uri="{FF2B5EF4-FFF2-40B4-BE49-F238E27FC236}">
                <a16:creationId xmlns:a16="http://schemas.microsoft.com/office/drawing/2014/main" xmlns="" id="{ADA76FDD-F7FF-497D-B96F-B38A7D74009D}"/>
              </a:ext>
            </a:extLst>
          </p:cNvPr>
          <p:cNvSpPr txBox="1"/>
          <p:nvPr/>
        </p:nvSpPr>
        <p:spPr>
          <a:xfrm>
            <a:off x="7164288" y="1995686"/>
            <a:ext cx="1656184" cy="473976"/>
          </a:xfrm>
          <a:prstGeom prst="rect">
            <a:avLst/>
          </a:prstGeom>
          <a:noFill/>
        </p:spPr>
        <p:txBody>
          <a:bodyPr wrap="square" lIns="0" tIns="0" rIns="0" bIns="0" rtlCol="0">
            <a:spAutoFit/>
          </a:bodyPr>
          <a:lstStyle/>
          <a:p>
            <a:pPr algn="ctr">
              <a:lnSpc>
                <a:spcPct val="110000"/>
              </a:lnSpc>
            </a:pPr>
            <a:r>
              <a:rPr lang="es-US" sz="1400" b="1" dirty="0" smtClean="0">
                <a:solidFill>
                  <a:schemeClr val="bg1"/>
                </a:solidFill>
                <a:latin typeface="Arial Narrow" pitchFamily="34" charset="0"/>
                <a:ea typeface="Open Sans" pitchFamily="34" charset="0"/>
                <a:cs typeface="Aharoni" pitchFamily="2" charset="-79"/>
              </a:rPr>
              <a:t>Trade growth (2009-2019)</a:t>
            </a:r>
            <a:endParaRPr lang="en-US" sz="1400" b="1" dirty="0">
              <a:solidFill>
                <a:schemeClr val="bg1"/>
              </a:solidFill>
              <a:latin typeface="Arial Narrow" pitchFamily="34" charset="0"/>
              <a:ea typeface="Open Sans" pitchFamily="34" charset="0"/>
              <a:cs typeface="Aharoni" pitchFamily="2" charset="-79"/>
            </a:endParaRPr>
          </a:p>
        </p:txBody>
      </p:sp>
      <p:pic>
        <p:nvPicPr>
          <p:cNvPr id="51" name="Picture 50" descr="Calf on money.jpg"/>
          <p:cNvPicPr>
            <a:picLocks noChangeAspect="1"/>
          </p:cNvPicPr>
          <p:nvPr/>
        </p:nvPicPr>
        <p:blipFill>
          <a:blip r:embed="rId8" cstate="print">
            <a:duotone>
              <a:prstClr val="black"/>
              <a:srgbClr val="D9C3A5">
                <a:tint val="50000"/>
                <a:satMod val="180000"/>
              </a:srgbClr>
            </a:duotone>
            <a:lum/>
          </a:blip>
          <a:stretch>
            <a:fillRect/>
          </a:stretch>
        </p:blipFill>
        <p:spPr>
          <a:xfrm>
            <a:off x="3131840" y="123478"/>
            <a:ext cx="720080" cy="590042"/>
          </a:xfrm>
          <a:prstGeom prst="rect">
            <a:avLst/>
          </a:prstGeom>
        </p:spPr>
      </p:pic>
      <p:sp>
        <p:nvSpPr>
          <p:cNvPr id="29" name="TextBox 28"/>
          <p:cNvSpPr txBox="1"/>
          <p:nvPr/>
        </p:nvSpPr>
        <p:spPr>
          <a:xfrm>
            <a:off x="3923928" y="4587974"/>
            <a:ext cx="2880320" cy="261610"/>
          </a:xfrm>
          <a:prstGeom prst="rect">
            <a:avLst/>
          </a:prstGeom>
          <a:noFill/>
        </p:spPr>
        <p:txBody>
          <a:bodyPr wrap="square" rtlCol="0">
            <a:spAutoFit/>
          </a:bodyPr>
          <a:lstStyle/>
          <a:p>
            <a:r>
              <a:rPr lang="en-GB" sz="1050" b="1" i="1" dirty="0" smtClean="0">
                <a:solidFill>
                  <a:srgbClr val="002060"/>
                </a:solidFill>
                <a:latin typeface="Comic Sans MS" pitchFamily="66" charset="0"/>
              </a:rPr>
              <a:t>Sources: IndexBox &amp; FAOSTAT 2021</a:t>
            </a:r>
            <a:endParaRPr lang="en-GB" sz="1050" b="1" i="1" dirty="0">
              <a:solidFill>
                <a:srgbClr val="002060"/>
              </a:solidFill>
              <a:latin typeface="Comic Sans MS" pitchFamily="66" charset="0"/>
            </a:endParaRPr>
          </a:p>
        </p:txBody>
      </p:sp>
      <p:sp>
        <p:nvSpPr>
          <p:cNvPr id="33" name="TextBox 32">
            <a:extLst>
              <a:ext uri="{FF2B5EF4-FFF2-40B4-BE49-F238E27FC236}">
                <a16:creationId xmlns:a16="http://schemas.microsoft.com/office/drawing/2014/main" xmlns="" id="{6B939469-6DBB-49B0-B529-A621DD61068F}"/>
              </a:ext>
            </a:extLst>
          </p:cNvPr>
          <p:cNvSpPr txBox="1"/>
          <p:nvPr/>
        </p:nvSpPr>
        <p:spPr>
          <a:xfrm>
            <a:off x="3779912" y="3147814"/>
            <a:ext cx="817853" cy="461665"/>
          </a:xfrm>
          <a:prstGeom prst="rect">
            <a:avLst/>
          </a:prstGeom>
          <a:noFill/>
        </p:spPr>
        <p:txBody>
          <a:bodyPr wrap="none" rtlCol="0" anchor="ctr">
            <a:spAutoFit/>
          </a:bodyPr>
          <a:lstStyle/>
          <a:p>
            <a:pPr algn="ctr"/>
            <a:r>
              <a:rPr lang="en-IN" sz="2400" b="1" dirty="0" smtClean="0">
                <a:solidFill>
                  <a:schemeClr val="bg1"/>
                </a:solidFill>
                <a:latin typeface="Arial" panose="020B0604020202020204" pitchFamily="34" charset="0"/>
                <a:cs typeface="Arial" panose="020B0604020202020204" pitchFamily="34" charset="0"/>
              </a:rPr>
              <a:t>3.8</a:t>
            </a:r>
            <a:r>
              <a:rPr lang="en-IN" sz="1600" b="1" dirty="0" smtClean="0">
                <a:solidFill>
                  <a:schemeClr val="bg1"/>
                </a:solidFill>
                <a:latin typeface="Arial" panose="020B0604020202020204" pitchFamily="34" charset="0"/>
                <a:cs typeface="Arial" panose="020B0604020202020204" pitchFamily="34" charset="0"/>
              </a:rPr>
              <a:t>%</a:t>
            </a:r>
            <a:endParaRPr lang="en-IN" sz="2400" b="1" dirty="0">
              <a:solidFill>
                <a:schemeClr val="bg1"/>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xmlns="" id="{ADA76FDD-F7FF-497D-B96F-B38A7D74009D}"/>
              </a:ext>
            </a:extLst>
          </p:cNvPr>
          <p:cNvSpPr txBox="1"/>
          <p:nvPr/>
        </p:nvSpPr>
        <p:spPr>
          <a:xfrm>
            <a:off x="3707904" y="3579862"/>
            <a:ext cx="1728192" cy="406265"/>
          </a:xfrm>
          <a:prstGeom prst="rect">
            <a:avLst/>
          </a:prstGeom>
          <a:noFill/>
        </p:spPr>
        <p:txBody>
          <a:bodyPr wrap="square" lIns="0" tIns="0" rIns="0" bIns="0" rtlCol="0">
            <a:spAutoFit/>
          </a:bodyPr>
          <a:lstStyle/>
          <a:p>
            <a:pPr algn="ctr">
              <a:lnSpc>
                <a:spcPct val="110000"/>
              </a:lnSpc>
            </a:pPr>
            <a:r>
              <a:rPr lang="es-US" sz="1200" b="1" dirty="0" smtClean="0">
                <a:solidFill>
                  <a:schemeClr val="bg1"/>
                </a:solidFill>
                <a:latin typeface="Century Gothic" pitchFamily="34" charset="0"/>
                <a:ea typeface="Open Sans" pitchFamily="34" charset="0"/>
                <a:cs typeface="Aharoni" pitchFamily="2" charset="-79"/>
              </a:rPr>
              <a:t>CAGR </a:t>
            </a:r>
          </a:p>
          <a:p>
            <a:pPr algn="ctr">
              <a:lnSpc>
                <a:spcPct val="110000"/>
              </a:lnSpc>
            </a:pPr>
            <a:r>
              <a:rPr lang="es-US" sz="1200" b="1" dirty="0" smtClean="0">
                <a:solidFill>
                  <a:schemeClr val="bg1"/>
                </a:solidFill>
                <a:latin typeface="Century Gothic" pitchFamily="34" charset="0"/>
                <a:ea typeface="Open Sans" pitchFamily="34" charset="0"/>
                <a:cs typeface="Aharoni" pitchFamily="2" charset="-79"/>
              </a:rPr>
              <a:t>Past &amp; Projected</a:t>
            </a:r>
            <a:endParaRPr lang="en-US" sz="1200" b="1" dirty="0">
              <a:solidFill>
                <a:schemeClr val="bg1"/>
              </a:solidFill>
              <a:latin typeface="Century Gothic" pitchFamily="34" charset="0"/>
              <a:ea typeface="Open Sans" pitchFamily="34" charset="0"/>
              <a:cs typeface="Aharoni" pitchFamily="2" charset="-79"/>
            </a:endParaRPr>
          </a:p>
        </p:txBody>
      </p:sp>
      <p:sp>
        <p:nvSpPr>
          <p:cNvPr id="35" name="TextBox 34">
            <a:extLst>
              <a:ext uri="{FF2B5EF4-FFF2-40B4-BE49-F238E27FC236}">
                <a16:creationId xmlns:a16="http://schemas.microsoft.com/office/drawing/2014/main" xmlns="" id="{6B939469-6DBB-49B0-B529-A621DD61068F}"/>
              </a:ext>
            </a:extLst>
          </p:cNvPr>
          <p:cNvSpPr txBox="1"/>
          <p:nvPr/>
        </p:nvSpPr>
        <p:spPr>
          <a:xfrm>
            <a:off x="4788024" y="3147814"/>
            <a:ext cx="795411" cy="461665"/>
          </a:xfrm>
          <a:prstGeom prst="rect">
            <a:avLst/>
          </a:prstGeom>
          <a:noFill/>
        </p:spPr>
        <p:txBody>
          <a:bodyPr wrap="none" rtlCol="0" anchor="ctr">
            <a:spAutoFit/>
          </a:bodyPr>
          <a:lstStyle/>
          <a:p>
            <a:pPr algn="ctr"/>
            <a:r>
              <a:rPr lang="en-IN" sz="2400" b="1" dirty="0" smtClean="0">
                <a:solidFill>
                  <a:schemeClr val="bg1"/>
                </a:solidFill>
                <a:latin typeface="Arial" panose="020B0604020202020204" pitchFamily="34" charset="0"/>
                <a:cs typeface="Arial" panose="020B0604020202020204" pitchFamily="34" charset="0"/>
              </a:rPr>
              <a:t>7.0</a:t>
            </a:r>
            <a:r>
              <a:rPr lang="en-IN" sz="1600" b="1" dirty="0" smtClean="0">
                <a:solidFill>
                  <a:schemeClr val="bg1"/>
                </a:solidFill>
                <a:latin typeface="Arial" panose="020B0604020202020204" pitchFamily="34" charset="0"/>
                <a:cs typeface="Arial" panose="020B0604020202020204" pitchFamily="34" charset="0"/>
              </a:rPr>
              <a:t>%</a:t>
            </a:r>
            <a:endParaRPr lang="en-IN" sz="2400" b="1" dirty="0">
              <a:solidFill>
                <a:schemeClr val="bg1"/>
              </a:solidFill>
              <a:latin typeface="Arial" panose="020B0604020202020204" pitchFamily="34" charset="0"/>
              <a:cs typeface="Arial" panose="020B0604020202020204" pitchFamily="34" charset="0"/>
            </a:endParaRPr>
          </a:p>
        </p:txBody>
      </p:sp>
      <p:sp>
        <p:nvSpPr>
          <p:cNvPr id="45" name="Right Arrow 44"/>
          <p:cNvSpPr/>
          <p:nvPr/>
        </p:nvSpPr>
        <p:spPr>
          <a:xfrm>
            <a:off x="4499992" y="3219822"/>
            <a:ext cx="360040" cy="288032"/>
          </a:xfrm>
          <a:prstGeom prst="rightArrow">
            <a:avLst>
              <a:gd name="adj1" fmla="val 12207"/>
              <a:gd name="adj2" fmla="val 6511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Up Arrow 31"/>
          <p:cNvSpPr/>
          <p:nvPr/>
        </p:nvSpPr>
        <p:spPr>
          <a:xfrm rot="20658899">
            <a:off x="6749499" y="2731565"/>
            <a:ext cx="469537" cy="2323173"/>
          </a:xfrm>
          <a:prstGeom prst="upArrow">
            <a:avLst>
              <a:gd name="adj1" fmla="val 4648"/>
              <a:gd name="adj2" fmla="val 4835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6" name="Picture 2"/>
          <p:cNvPicPr>
            <a:picLocks noChangeAspect="1" noChangeArrowheads="1"/>
          </p:cNvPicPr>
          <p:nvPr/>
        </p:nvPicPr>
        <p:blipFill>
          <a:blip r:embed="rId9" cstate="print">
            <a:duotone>
              <a:prstClr val="black"/>
              <a:srgbClr val="D9C3A5">
                <a:tint val="50000"/>
                <a:satMod val="180000"/>
              </a:srgbClr>
            </a:duotone>
          </a:blip>
          <a:srcRect/>
          <a:stretch>
            <a:fillRect/>
          </a:stretch>
        </p:blipFill>
        <p:spPr bwMode="auto">
          <a:xfrm>
            <a:off x="611560" y="3795886"/>
            <a:ext cx="504056" cy="501667"/>
          </a:xfrm>
          <a:prstGeom prst="rect">
            <a:avLst/>
          </a:prstGeom>
          <a:noFill/>
          <a:ln w="9525">
            <a:noFill/>
            <a:miter lim="800000"/>
            <a:headEnd/>
            <a:tailEnd/>
          </a:ln>
          <a:effectLst/>
        </p:spPr>
      </p:pic>
    </p:spTree>
    <p:extLst>
      <p:ext uri="{BB962C8B-B14F-4D97-AF65-F5344CB8AC3E}">
        <p14:creationId xmlns:p14="http://schemas.microsoft.com/office/powerpoint/2010/main" xmlns="" val="454441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6372200" y="4731990"/>
            <a:ext cx="2232248" cy="276999"/>
          </a:xfrm>
          <a:prstGeom prst="rect">
            <a:avLst/>
          </a:prstGeom>
          <a:noFill/>
        </p:spPr>
        <p:txBody>
          <a:bodyPr wrap="square" rtlCol="0">
            <a:spAutoFit/>
          </a:bodyPr>
          <a:lstStyle/>
          <a:p>
            <a:r>
              <a:rPr lang="en-GB" sz="1200" i="1" dirty="0" smtClean="0">
                <a:latin typeface="Corbel" pitchFamily="34" charset="0"/>
              </a:rPr>
              <a:t>Source: OECD/FAO (2021) </a:t>
            </a:r>
            <a:endParaRPr lang="en-GB" sz="1200" i="1" dirty="0">
              <a:latin typeface="Corbel" pitchFamily="34" charset="0"/>
            </a:endParaRPr>
          </a:p>
        </p:txBody>
      </p:sp>
      <p:graphicFrame>
        <p:nvGraphicFramePr>
          <p:cNvPr id="6" name="Chart 5"/>
          <p:cNvGraphicFramePr>
            <a:graphicFrameLocks/>
          </p:cNvGraphicFramePr>
          <p:nvPr/>
        </p:nvGraphicFramePr>
        <p:xfrm>
          <a:off x="395536" y="339502"/>
          <a:ext cx="8424936" cy="439248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851920" y="4731990"/>
          <a:ext cx="2160240" cy="365760"/>
        </p:xfrm>
        <a:graphic>
          <a:graphicData uri="http://schemas.openxmlformats.org/drawingml/2006/table">
            <a:tbl>
              <a:tblPr/>
              <a:tblGrid>
                <a:gridCol w="2160240"/>
              </a:tblGrid>
              <a:tr h="365760">
                <a:tc>
                  <a:txBody>
                    <a:bodyPr/>
                    <a:lstStyle/>
                    <a:p>
                      <a:pPr algn="l" fontAlgn="b"/>
                      <a:r>
                        <a:rPr lang="en-GB" sz="1200" b="1" i="0" u="none" strike="noStrike" dirty="0">
                          <a:solidFill>
                            <a:srgbClr val="000000"/>
                          </a:solidFill>
                          <a:latin typeface="Corbel" pitchFamily="34" charset="0"/>
                        </a:rPr>
                        <a:t>Source: OECD/FAO (2021), </a:t>
                      </a:r>
                    </a:p>
                  </a:txBody>
                  <a:tcPr marL="0" marR="0" marT="0" marB="0" anchor="b">
                    <a:lnL>
                      <a:noFill/>
                    </a:lnL>
                    <a:lnR>
                      <a:noFill/>
                    </a:lnR>
                    <a:lnT>
                      <a:noFill/>
                    </a:lnT>
                    <a:lnB>
                      <a:noFill/>
                    </a:lnB>
                  </a:tcPr>
                </a:tc>
              </a:tr>
            </a:tbl>
          </a:graphicData>
        </a:graphic>
      </p:graphicFrame>
      <p:graphicFrame>
        <p:nvGraphicFramePr>
          <p:cNvPr id="6" name="Chart 5"/>
          <p:cNvGraphicFramePr/>
          <p:nvPr/>
        </p:nvGraphicFramePr>
        <p:xfrm>
          <a:off x="395536" y="483518"/>
          <a:ext cx="8424936" cy="424847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8"/>
            <a:ext cx="8229600" cy="421556"/>
          </a:xfrm>
        </p:spPr>
        <p:txBody>
          <a:bodyPr>
            <a:normAutofit fontScale="90000"/>
          </a:bodyPr>
          <a:lstStyle/>
          <a:p>
            <a:pPr algn="ctr"/>
            <a:r>
              <a:rPr lang="en-GB" sz="2400" dirty="0" smtClean="0">
                <a:effectLst>
                  <a:outerShdw blurRad="38100" dist="38100" dir="2700000" algn="tl">
                    <a:srgbClr val="000000">
                      <a:alpha val="43137"/>
                    </a:srgbClr>
                  </a:outerShdw>
                </a:effectLst>
              </a:rPr>
              <a:t>Production, export &amp; import leaders</a:t>
            </a:r>
            <a:endParaRPr lang="en-GB" sz="2400" dirty="0">
              <a:effectLst>
                <a:outerShdw blurRad="38100" dist="38100" dir="2700000" algn="tl">
                  <a:srgbClr val="000000">
                    <a:alpha val="43137"/>
                  </a:srgbClr>
                </a:outerShdw>
              </a:effectLst>
            </a:endParaRPr>
          </a:p>
        </p:txBody>
      </p:sp>
      <p:pic>
        <p:nvPicPr>
          <p:cNvPr id="1026" name="Picture 2" descr="C:\Users\habiba ariong\AppData\Local\Microsoft\Windows\Temporary Internet Files\Content.IE5\428H3F9A\Political_World_Map[1].jpg"/>
          <p:cNvPicPr>
            <a:picLocks noGrp="1" noChangeAspect="1" noChangeArrowheads="1"/>
          </p:cNvPicPr>
          <p:nvPr>
            <p:ph idx="1"/>
          </p:nvPr>
        </p:nvPicPr>
        <p:blipFill>
          <a:blip r:embed="rId3" cstate="print"/>
          <a:srcRect/>
          <a:stretch>
            <a:fillRect/>
          </a:stretch>
        </p:blipFill>
        <p:spPr bwMode="auto">
          <a:xfrm>
            <a:off x="539552" y="843558"/>
            <a:ext cx="8229600" cy="3064154"/>
          </a:xfrm>
          <a:prstGeom prst="rect">
            <a:avLst/>
          </a:prstGeom>
          <a:noFill/>
        </p:spPr>
      </p:pic>
      <p:sp>
        <p:nvSpPr>
          <p:cNvPr id="11" name="6-Point Star 10"/>
          <p:cNvSpPr/>
          <p:nvPr/>
        </p:nvSpPr>
        <p:spPr>
          <a:xfrm>
            <a:off x="1475656" y="1491630"/>
            <a:ext cx="648072" cy="432048"/>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12" name="6-Point Star 11"/>
          <p:cNvSpPr/>
          <p:nvPr/>
        </p:nvSpPr>
        <p:spPr>
          <a:xfrm>
            <a:off x="4427984" y="1419622"/>
            <a:ext cx="360040" cy="270030"/>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13" name="6-Point Star 12"/>
          <p:cNvSpPr/>
          <p:nvPr/>
        </p:nvSpPr>
        <p:spPr>
          <a:xfrm>
            <a:off x="4211960" y="1275606"/>
            <a:ext cx="432048" cy="360040"/>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14" name="6-Point Star 13"/>
          <p:cNvSpPr/>
          <p:nvPr/>
        </p:nvSpPr>
        <p:spPr>
          <a:xfrm>
            <a:off x="6300192" y="1635646"/>
            <a:ext cx="504056" cy="432048"/>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15" name="7-Point Star 14"/>
          <p:cNvSpPr/>
          <p:nvPr/>
        </p:nvSpPr>
        <p:spPr>
          <a:xfrm>
            <a:off x="4355976" y="1059582"/>
            <a:ext cx="576064" cy="432048"/>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6" name="7-Point Star 15"/>
          <p:cNvSpPr/>
          <p:nvPr/>
        </p:nvSpPr>
        <p:spPr>
          <a:xfrm>
            <a:off x="1979712" y="2067694"/>
            <a:ext cx="288032" cy="144016"/>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7" name="7-Point Star 16"/>
          <p:cNvSpPr/>
          <p:nvPr/>
        </p:nvSpPr>
        <p:spPr>
          <a:xfrm>
            <a:off x="1187624" y="1923678"/>
            <a:ext cx="216024" cy="216024"/>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8" name="7-Point Star 17"/>
          <p:cNvSpPr/>
          <p:nvPr/>
        </p:nvSpPr>
        <p:spPr>
          <a:xfrm>
            <a:off x="6372200" y="2139702"/>
            <a:ext cx="216024" cy="162018"/>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9" name="7-Point Star 18"/>
          <p:cNvSpPr/>
          <p:nvPr/>
        </p:nvSpPr>
        <p:spPr>
          <a:xfrm>
            <a:off x="5868144" y="1059582"/>
            <a:ext cx="576064" cy="360040"/>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0" name="7-Point Star 19"/>
          <p:cNvSpPr/>
          <p:nvPr/>
        </p:nvSpPr>
        <p:spPr>
          <a:xfrm>
            <a:off x="6948264" y="1995686"/>
            <a:ext cx="288032" cy="144016"/>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2" name="TextBox 21"/>
          <p:cNvSpPr txBox="1"/>
          <p:nvPr/>
        </p:nvSpPr>
        <p:spPr>
          <a:xfrm>
            <a:off x="3347864" y="4083918"/>
            <a:ext cx="2376264" cy="769441"/>
          </a:xfrm>
          <a:prstGeom prst="rect">
            <a:avLst/>
          </a:prstGeom>
          <a:solidFill>
            <a:srgbClr val="66FF99"/>
          </a:solidFill>
          <a:ln w="19050">
            <a:solidFill>
              <a:schemeClr val="tx1"/>
            </a:solidFill>
          </a:ln>
        </p:spPr>
        <p:txBody>
          <a:bodyPr wrap="square" rtlCol="0">
            <a:spAutoFit/>
          </a:bodyPr>
          <a:lstStyle/>
          <a:p>
            <a:r>
              <a:rPr lang="en-GB" sz="1100" b="1" dirty="0" smtClean="0"/>
              <a:t>Leading Producer</a:t>
            </a:r>
          </a:p>
          <a:p>
            <a:r>
              <a:rPr lang="en-GB" sz="1100" b="1" dirty="0" smtClean="0"/>
              <a:t>&amp; Export areas</a:t>
            </a:r>
          </a:p>
          <a:p>
            <a:endParaRPr lang="en-GB" sz="1100" b="1" dirty="0" smtClean="0"/>
          </a:p>
          <a:p>
            <a:r>
              <a:rPr lang="en-GB" sz="1100" b="1" dirty="0" smtClean="0"/>
              <a:t>Leading import areas</a:t>
            </a:r>
            <a:endParaRPr lang="en-GB" sz="1100" b="1" dirty="0"/>
          </a:p>
        </p:txBody>
      </p:sp>
      <p:sp>
        <p:nvSpPr>
          <p:cNvPr id="24" name="6-Point Star 23"/>
          <p:cNvSpPr/>
          <p:nvPr/>
        </p:nvSpPr>
        <p:spPr>
          <a:xfrm>
            <a:off x="5148064" y="4155926"/>
            <a:ext cx="360040" cy="216024"/>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25" name="7-Point Star 24"/>
          <p:cNvSpPr/>
          <p:nvPr/>
        </p:nvSpPr>
        <p:spPr>
          <a:xfrm>
            <a:off x="5148064" y="4515966"/>
            <a:ext cx="360040" cy="216024"/>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1" name="6-Point Star 20"/>
          <p:cNvSpPr/>
          <p:nvPr/>
        </p:nvSpPr>
        <p:spPr>
          <a:xfrm>
            <a:off x="2267744" y="2571750"/>
            <a:ext cx="504056" cy="432048"/>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23" name="6-Point Star 22"/>
          <p:cNvSpPr/>
          <p:nvPr/>
        </p:nvSpPr>
        <p:spPr>
          <a:xfrm>
            <a:off x="1403648" y="1923678"/>
            <a:ext cx="216024" cy="224408"/>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26" name="6-Point Star 25"/>
          <p:cNvSpPr/>
          <p:nvPr/>
        </p:nvSpPr>
        <p:spPr>
          <a:xfrm>
            <a:off x="4139952" y="3075806"/>
            <a:ext cx="271264" cy="232792"/>
          </a:xfrm>
          <a:prstGeom prst="star6">
            <a:avLst/>
          </a:prstGeom>
          <a:solidFill>
            <a:srgbClr val="FFFF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27" name="TextBox 26"/>
          <p:cNvSpPr txBox="1"/>
          <p:nvPr/>
        </p:nvSpPr>
        <p:spPr>
          <a:xfrm>
            <a:off x="5940152" y="4083918"/>
            <a:ext cx="2664296" cy="688702"/>
          </a:xfrm>
          <a:prstGeom prst="ribbon">
            <a:avLst>
              <a:gd name="adj1" fmla="val 16667"/>
              <a:gd name="adj2" fmla="val 73821"/>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050" b="1" dirty="0" smtClean="0">
                <a:latin typeface="Candara" pitchFamily="34" charset="0"/>
              </a:rPr>
              <a:t>Value of Imports  US$ 25.1 bn </a:t>
            </a:r>
          </a:p>
          <a:p>
            <a:r>
              <a:rPr lang="en-GB" sz="1050" b="1" dirty="0" smtClean="0">
                <a:latin typeface="Candara" pitchFamily="34" charset="0"/>
              </a:rPr>
              <a:t>Africa imports 11.9 % of Global (notable is Ghana)</a:t>
            </a:r>
          </a:p>
        </p:txBody>
      </p:sp>
      <p:sp>
        <p:nvSpPr>
          <p:cNvPr id="28" name="7-Point Star 27"/>
          <p:cNvSpPr/>
          <p:nvPr/>
        </p:nvSpPr>
        <p:spPr>
          <a:xfrm>
            <a:off x="3707904" y="2355726"/>
            <a:ext cx="207640" cy="80392"/>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9" name="7-Point Star 28"/>
          <p:cNvSpPr/>
          <p:nvPr/>
        </p:nvSpPr>
        <p:spPr>
          <a:xfrm>
            <a:off x="4860032" y="1851670"/>
            <a:ext cx="360040" cy="216024"/>
          </a:xfrm>
          <a:prstGeom prst="star7">
            <a:avLst/>
          </a:prstGeom>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30" name="TextBox 29"/>
          <p:cNvSpPr txBox="1"/>
          <p:nvPr/>
        </p:nvSpPr>
        <p:spPr>
          <a:xfrm>
            <a:off x="395536" y="4083918"/>
            <a:ext cx="2880320" cy="716250"/>
          </a:xfrm>
          <a:prstGeom prst="ribbon">
            <a:avLst>
              <a:gd name="adj1" fmla="val 16667"/>
              <a:gd name="adj2" fmla="val 75000"/>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GB" sz="1100" b="1" dirty="0" smtClean="0">
                <a:latin typeface="Candara" pitchFamily="34" charset="0"/>
              </a:rPr>
              <a:t>Value of Exports  US$ 25.7 bn </a:t>
            </a:r>
          </a:p>
          <a:p>
            <a:r>
              <a:rPr lang="en-GB" sz="1100" b="1" dirty="0" smtClean="0">
                <a:latin typeface="Candara" pitchFamily="34" charset="0"/>
              </a:rPr>
              <a:t>Africa  exports i% % of Global</a:t>
            </a:r>
          </a:p>
          <a:p>
            <a:r>
              <a:rPr lang="en-GB" sz="1100" b="1" dirty="0" smtClean="0">
                <a:latin typeface="Candara" pitchFamily="34" charset="0"/>
              </a:rPr>
              <a:t>(notable is South Africa $ 72.1m)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8"/>
            <a:ext cx="8229600" cy="47556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GB" sz="2000" dirty="0" smtClean="0">
                <a:ln w="11430"/>
                <a:solidFill>
                  <a:srgbClr val="C00000"/>
                </a:solidFill>
                <a:effectLst>
                  <a:outerShdw blurRad="50800" dist="39000" dir="5460000" algn="tl">
                    <a:srgbClr val="000000">
                      <a:alpha val="38000"/>
                    </a:srgbClr>
                  </a:outerShdw>
                </a:effectLst>
              </a:rPr>
              <a:t>Global poultry value chain relationships</a:t>
            </a:r>
            <a:endParaRPr lang="en-GB" sz="2000" dirty="0">
              <a:ln w="11430"/>
              <a:solidFill>
                <a:srgbClr val="C00000"/>
              </a:solidFill>
              <a:effectLst>
                <a:outerShdw blurRad="50800" dist="39000" dir="5460000" algn="tl">
                  <a:srgbClr val="000000">
                    <a:alpha val="38000"/>
                  </a:srgbClr>
                </a:outerShdw>
              </a:effectLst>
            </a:endParaRPr>
          </a:p>
        </p:txBody>
      </p:sp>
      <p:sp>
        <p:nvSpPr>
          <p:cNvPr id="6" name="Rectangle 5"/>
          <p:cNvSpPr/>
          <p:nvPr/>
        </p:nvSpPr>
        <p:spPr>
          <a:xfrm>
            <a:off x="179512" y="2247714"/>
            <a:ext cx="1440160" cy="48605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600" b="1" dirty="0" smtClean="0">
                <a:solidFill>
                  <a:schemeClr val="tx1"/>
                </a:solidFill>
              </a:rPr>
              <a:t>Poultry Production</a:t>
            </a:r>
            <a:endParaRPr lang="en-GB" sz="1600" b="1" dirty="0">
              <a:solidFill>
                <a:schemeClr val="tx1"/>
              </a:solidFill>
            </a:endParaRPr>
          </a:p>
        </p:txBody>
      </p:sp>
      <p:sp>
        <p:nvSpPr>
          <p:cNvPr id="7" name="Rectangle 6"/>
          <p:cNvSpPr/>
          <p:nvPr/>
        </p:nvSpPr>
        <p:spPr>
          <a:xfrm>
            <a:off x="2051720" y="2247714"/>
            <a:ext cx="1512168" cy="48605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600" b="1" dirty="0" smtClean="0">
                <a:solidFill>
                  <a:schemeClr val="tx1"/>
                </a:solidFill>
              </a:rPr>
              <a:t>Poultry meat Processing</a:t>
            </a:r>
            <a:endParaRPr lang="en-GB" sz="1600" b="1" dirty="0">
              <a:solidFill>
                <a:schemeClr val="tx1"/>
              </a:solidFill>
            </a:endParaRPr>
          </a:p>
        </p:txBody>
      </p:sp>
      <p:sp>
        <p:nvSpPr>
          <p:cNvPr id="8" name="Rectangle 7"/>
          <p:cNvSpPr/>
          <p:nvPr/>
        </p:nvSpPr>
        <p:spPr>
          <a:xfrm>
            <a:off x="3851920" y="2247714"/>
            <a:ext cx="1584176" cy="48605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b="1" dirty="0" smtClean="0">
                <a:solidFill>
                  <a:schemeClr val="tx1"/>
                </a:solidFill>
              </a:rPr>
              <a:t>Distribution</a:t>
            </a:r>
            <a:endParaRPr lang="en-GB" sz="1600" b="1" dirty="0">
              <a:solidFill>
                <a:schemeClr val="tx1"/>
              </a:solidFill>
            </a:endParaRPr>
          </a:p>
        </p:txBody>
      </p:sp>
      <p:sp>
        <p:nvSpPr>
          <p:cNvPr id="9" name="Rectangle 8"/>
          <p:cNvSpPr/>
          <p:nvPr/>
        </p:nvSpPr>
        <p:spPr>
          <a:xfrm>
            <a:off x="5940152" y="2247714"/>
            <a:ext cx="1368152" cy="48605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b="1" dirty="0" smtClean="0">
                <a:solidFill>
                  <a:schemeClr val="tx1"/>
                </a:solidFill>
              </a:rPr>
              <a:t>Trade</a:t>
            </a:r>
            <a:r>
              <a:rPr lang="en-GB" sz="1600" b="1" dirty="0" smtClean="0">
                <a:solidFill>
                  <a:schemeClr val="tx1"/>
                </a:solidFill>
              </a:rPr>
              <a:t> Markets</a:t>
            </a:r>
            <a:endParaRPr lang="en-GB" sz="1600" b="1" dirty="0">
              <a:solidFill>
                <a:schemeClr val="tx1"/>
              </a:solidFill>
            </a:endParaRPr>
          </a:p>
        </p:txBody>
      </p:sp>
      <p:sp>
        <p:nvSpPr>
          <p:cNvPr id="10" name="Rectangle 9"/>
          <p:cNvSpPr/>
          <p:nvPr/>
        </p:nvSpPr>
        <p:spPr>
          <a:xfrm>
            <a:off x="5940152" y="3057804"/>
            <a:ext cx="1368152" cy="48605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b="1" dirty="0" smtClean="0">
                <a:solidFill>
                  <a:schemeClr val="tx1"/>
                </a:solidFill>
              </a:rPr>
              <a:t>Exports</a:t>
            </a:r>
            <a:endParaRPr lang="en-GB" b="1" dirty="0">
              <a:solidFill>
                <a:schemeClr val="tx1"/>
              </a:solidFill>
            </a:endParaRPr>
          </a:p>
        </p:txBody>
      </p:sp>
      <p:sp>
        <p:nvSpPr>
          <p:cNvPr id="11" name="Rectangle 10"/>
          <p:cNvSpPr/>
          <p:nvPr/>
        </p:nvSpPr>
        <p:spPr>
          <a:xfrm>
            <a:off x="5940152" y="1491630"/>
            <a:ext cx="1368152" cy="48605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b="1" dirty="0" smtClean="0">
                <a:solidFill>
                  <a:schemeClr val="tx1"/>
                </a:solidFill>
              </a:rPr>
              <a:t>Imports</a:t>
            </a:r>
            <a:endParaRPr lang="en-GB" sz="1600" b="1" dirty="0">
              <a:solidFill>
                <a:schemeClr val="tx1"/>
              </a:solidFill>
            </a:endParaRPr>
          </a:p>
        </p:txBody>
      </p:sp>
      <p:sp>
        <p:nvSpPr>
          <p:cNvPr id="12" name="TextBox 11"/>
          <p:cNvSpPr txBox="1"/>
          <p:nvPr/>
        </p:nvSpPr>
        <p:spPr>
          <a:xfrm>
            <a:off x="6588224" y="627534"/>
            <a:ext cx="2376264" cy="769441"/>
          </a:xfrm>
          <a:prstGeom prst="rect">
            <a:avLst/>
          </a:prstGeom>
          <a:solidFill>
            <a:schemeClr val="accent6">
              <a:lumMod val="20000"/>
              <a:lumOff val="80000"/>
            </a:schemeClr>
          </a:solidFill>
          <a:ln>
            <a:solidFill>
              <a:srgbClr val="00B050"/>
            </a:solidFill>
          </a:ln>
        </p:spPr>
        <p:txBody>
          <a:bodyPr wrap="square" rtlCol="0">
            <a:spAutoFit/>
          </a:bodyPr>
          <a:lstStyle/>
          <a:p>
            <a:r>
              <a:rPr lang="en-GB" sz="1100" dirty="0" smtClean="0"/>
              <a:t>Demand majorly Europe, Russia, Middle East</a:t>
            </a:r>
          </a:p>
          <a:p>
            <a:r>
              <a:rPr lang="en-GB" sz="1100" b="1" dirty="0" smtClean="0"/>
              <a:t>Others</a:t>
            </a:r>
            <a:r>
              <a:rPr lang="en-GB" sz="1100" dirty="0" smtClean="0"/>
              <a:t> – Mexico, Japan, Hong Kong, Cuba, </a:t>
            </a:r>
            <a:r>
              <a:rPr lang="en-GB" sz="1100" u="sng" dirty="0" smtClean="0"/>
              <a:t>Ghana</a:t>
            </a:r>
          </a:p>
        </p:txBody>
      </p:sp>
      <p:sp>
        <p:nvSpPr>
          <p:cNvPr id="13" name="TextBox 12"/>
          <p:cNvSpPr txBox="1"/>
          <p:nvPr/>
        </p:nvSpPr>
        <p:spPr>
          <a:xfrm>
            <a:off x="6444208" y="3489852"/>
            <a:ext cx="2520280" cy="600164"/>
          </a:xfrm>
          <a:prstGeom prst="rect">
            <a:avLst/>
          </a:prstGeom>
          <a:solidFill>
            <a:schemeClr val="accent6">
              <a:lumMod val="20000"/>
              <a:lumOff val="80000"/>
            </a:schemeClr>
          </a:solidFill>
          <a:ln>
            <a:solidFill>
              <a:srgbClr val="00B050"/>
            </a:solidFill>
          </a:ln>
        </p:spPr>
        <p:txBody>
          <a:bodyPr wrap="square" rtlCol="0">
            <a:spAutoFit/>
          </a:bodyPr>
          <a:lstStyle/>
          <a:p>
            <a:r>
              <a:rPr lang="en-GB" sz="1100" dirty="0" smtClean="0"/>
              <a:t>Controlled by 7 top countries;</a:t>
            </a:r>
          </a:p>
          <a:p>
            <a:r>
              <a:rPr lang="en-GB" sz="1100" b="1" dirty="0" smtClean="0"/>
              <a:t>US, Brazil, China, Mexico, Netherlands, Poland, </a:t>
            </a:r>
            <a:r>
              <a:rPr lang="en-GB" sz="1100" b="1" u="sng" dirty="0" smtClean="0"/>
              <a:t>South Africa</a:t>
            </a:r>
            <a:endParaRPr lang="en-GB" sz="1100" u="sng" dirty="0"/>
          </a:p>
        </p:txBody>
      </p:sp>
      <p:sp>
        <p:nvSpPr>
          <p:cNvPr id="14" name="TextBox 13"/>
          <p:cNvSpPr txBox="1"/>
          <p:nvPr/>
        </p:nvSpPr>
        <p:spPr>
          <a:xfrm>
            <a:off x="3203848" y="3543862"/>
            <a:ext cx="2448272" cy="1107996"/>
          </a:xfrm>
          <a:prstGeom prst="rect">
            <a:avLst/>
          </a:prstGeom>
          <a:solidFill>
            <a:schemeClr val="accent6">
              <a:lumMod val="20000"/>
              <a:lumOff val="80000"/>
            </a:schemeClr>
          </a:solidFill>
          <a:ln>
            <a:solidFill>
              <a:srgbClr val="00B050"/>
            </a:solidFill>
          </a:ln>
        </p:spPr>
        <p:txBody>
          <a:bodyPr wrap="square" rtlCol="0">
            <a:spAutoFit/>
          </a:bodyPr>
          <a:lstStyle/>
          <a:p>
            <a:r>
              <a:rPr lang="en-GB" sz="1100" dirty="0" smtClean="0"/>
              <a:t>Critical elements;  1) Trade agreements (AcFTA); 2) Retail network; 3) Efficient cold chain.</a:t>
            </a:r>
          </a:p>
          <a:p>
            <a:pPr>
              <a:buFont typeface="Wingdings" pitchFamily="2" charset="2"/>
              <a:buChar char="ü"/>
            </a:pPr>
            <a:r>
              <a:rPr lang="en-GB" sz="1100" dirty="0" smtClean="0"/>
              <a:t>Supermarket chains</a:t>
            </a:r>
          </a:p>
          <a:p>
            <a:pPr>
              <a:buFont typeface="Wingdings" pitchFamily="2" charset="2"/>
              <a:buChar char="ü"/>
            </a:pPr>
            <a:r>
              <a:rPr lang="en-GB" sz="1100" dirty="0" smtClean="0"/>
              <a:t>Retailers </a:t>
            </a:r>
          </a:p>
          <a:p>
            <a:pPr>
              <a:buFont typeface="Wingdings" pitchFamily="2" charset="2"/>
              <a:buChar char="ü"/>
            </a:pPr>
            <a:r>
              <a:rPr lang="en-GB" sz="1100" dirty="0" smtClean="0"/>
              <a:t>Convenient stores &amp; etc</a:t>
            </a:r>
            <a:endParaRPr lang="en-GB" sz="1100" dirty="0"/>
          </a:p>
        </p:txBody>
      </p:sp>
      <p:sp>
        <p:nvSpPr>
          <p:cNvPr id="16" name="TextBox 15"/>
          <p:cNvSpPr txBox="1"/>
          <p:nvPr/>
        </p:nvSpPr>
        <p:spPr>
          <a:xfrm>
            <a:off x="1547664" y="843558"/>
            <a:ext cx="2448272" cy="769441"/>
          </a:xfrm>
          <a:prstGeom prst="rect">
            <a:avLst/>
          </a:prstGeom>
          <a:solidFill>
            <a:schemeClr val="accent6">
              <a:lumMod val="20000"/>
              <a:lumOff val="80000"/>
            </a:schemeClr>
          </a:solidFill>
          <a:ln>
            <a:solidFill>
              <a:srgbClr val="00B050"/>
            </a:solidFill>
          </a:ln>
        </p:spPr>
        <p:txBody>
          <a:bodyPr wrap="square" rtlCol="0">
            <a:spAutoFit/>
          </a:bodyPr>
          <a:lstStyle/>
          <a:p>
            <a:pPr>
              <a:buFont typeface="Wingdings" pitchFamily="2" charset="2"/>
              <a:buChar char="ü"/>
            </a:pPr>
            <a:r>
              <a:rPr lang="en-GB" sz="1100" dirty="0" smtClean="0"/>
              <a:t>Geographically spread &amp;Takes place in-country</a:t>
            </a:r>
          </a:p>
          <a:p>
            <a:pPr>
              <a:buFont typeface="Wingdings" pitchFamily="2" charset="2"/>
              <a:buChar char="ü"/>
            </a:pPr>
            <a:r>
              <a:rPr lang="en-GB" sz="1100" dirty="0" smtClean="0"/>
              <a:t>Industry globally fragmented-protective trade policies.</a:t>
            </a:r>
          </a:p>
        </p:txBody>
      </p:sp>
      <p:sp>
        <p:nvSpPr>
          <p:cNvPr id="17" name="TextBox 16"/>
          <p:cNvSpPr txBox="1"/>
          <p:nvPr/>
        </p:nvSpPr>
        <p:spPr>
          <a:xfrm>
            <a:off x="0" y="3003801"/>
            <a:ext cx="2627784" cy="1785104"/>
          </a:xfrm>
          <a:prstGeom prst="rect">
            <a:avLst/>
          </a:prstGeom>
          <a:solidFill>
            <a:schemeClr val="accent6">
              <a:lumMod val="20000"/>
              <a:lumOff val="80000"/>
            </a:schemeClr>
          </a:solidFill>
          <a:ln>
            <a:solidFill>
              <a:srgbClr val="00B050"/>
            </a:solidFill>
          </a:ln>
        </p:spPr>
        <p:txBody>
          <a:bodyPr wrap="square" rtlCol="0">
            <a:spAutoFit/>
          </a:bodyPr>
          <a:lstStyle/>
          <a:p>
            <a:pPr>
              <a:buFont typeface="Wingdings" pitchFamily="2" charset="2"/>
              <a:buChar char="Ø"/>
            </a:pPr>
            <a:r>
              <a:rPr lang="en-GB" sz="1100" b="1" dirty="0" smtClean="0"/>
              <a:t>Poultry farmers </a:t>
            </a:r>
            <a:r>
              <a:rPr lang="en-GB" sz="1100" dirty="0" smtClean="0"/>
              <a:t>small &amp; medium position - weak &amp; vulnerable</a:t>
            </a:r>
          </a:p>
          <a:p>
            <a:pPr>
              <a:buFont typeface="Wingdings" pitchFamily="2" charset="2"/>
              <a:buChar char="Ø"/>
            </a:pPr>
            <a:r>
              <a:rPr lang="en-GB" sz="1100" dirty="0" smtClean="0"/>
              <a:t>Farmers form </a:t>
            </a:r>
            <a:r>
              <a:rPr lang="en-GB" sz="1100" b="1" dirty="0" smtClean="0"/>
              <a:t>National Associations</a:t>
            </a:r>
            <a:r>
              <a:rPr lang="en-GB" sz="1100" dirty="0" smtClean="0"/>
              <a:t> to improve positioning</a:t>
            </a:r>
          </a:p>
          <a:p>
            <a:pPr>
              <a:buFont typeface="Wingdings" pitchFamily="2" charset="2"/>
              <a:buChar char="Ø"/>
            </a:pPr>
            <a:r>
              <a:rPr lang="en-GB" sz="1100" b="1" dirty="0" smtClean="0"/>
              <a:t>Africa</a:t>
            </a:r>
            <a:r>
              <a:rPr lang="en-GB" sz="1100" dirty="0" smtClean="0"/>
              <a:t>-small global player, with natural resource &amp; competitive advantage constraints</a:t>
            </a:r>
          </a:p>
          <a:p>
            <a:pPr>
              <a:buFont typeface="Wingdings" pitchFamily="2" charset="2"/>
              <a:buChar char="Ø"/>
            </a:pPr>
            <a:r>
              <a:rPr lang="en-GB" sz="1100" b="1" dirty="0" smtClean="0"/>
              <a:t>60% </a:t>
            </a:r>
            <a:r>
              <a:rPr lang="en-GB" sz="1100" dirty="0" smtClean="0"/>
              <a:t>global volumes produced by, Brazil, US, China, Netherlands, Poland</a:t>
            </a:r>
          </a:p>
        </p:txBody>
      </p:sp>
      <p:cxnSp>
        <p:nvCxnSpPr>
          <p:cNvPr id="20" name="Straight Arrow Connector 19"/>
          <p:cNvCxnSpPr>
            <a:stCxn id="6" idx="2"/>
          </p:cNvCxnSpPr>
          <p:nvPr/>
        </p:nvCxnSpPr>
        <p:spPr>
          <a:xfrm>
            <a:off x="899592" y="2733768"/>
            <a:ext cx="0" cy="307758"/>
          </a:xfrm>
          <a:prstGeom prst="straightConnector1">
            <a:avLst/>
          </a:prstGeom>
          <a:ln w="19050">
            <a:tailEnd type="arrow"/>
          </a:ln>
        </p:spPr>
        <p:style>
          <a:lnRef idx="2">
            <a:schemeClr val="accent3"/>
          </a:lnRef>
          <a:fillRef idx="0">
            <a:schemeClr val="accent3"/>
          </a:fillRef>
          <a:effectRef idx="1">
            <a:schemeClr val="accent3"/>
          </a:effectRef>
          <a:fontRef idx="minor">
            <a:schemeClr val="tx1"/>
          </a:fontRef>
        </p:style>
      </p:cxnSp>
      <p:cxnSp>
        <p:nvCxnSpPr>
          <p:cNvPr id="25" name="Straight Arrow Connector 24"/>
          <p:cNvCxnSpPr/>
          <p:nvPr/>
        </p:nvCxnSpPr>
        <p:spPr>
          <a:xfrm>
            <a:off x="4572000" y="2787774"/>
            <a:ext cx="0" cy="756084"/>
          </a:xfrm>
          <a:prstGeom prst="straightConnector1">
            <a:avLst/>
          </a:prstGeom>
          <a:ln w="19050">
            <a:tailEnd type="arrow"/>
          </a:ln>
        </p:spPr>
        <p:style>
          <a:lnRef idx="2">
            <a:schemeClr val="accent3"/>
          </a:lnRef>
          <a:fillRef idx="0">
            <a:schemeClr val="accent3"/>
          </a:fillRef>
          <a:effectRef idx="1">
            <a:schemeClr val="accent3"/>
          </a:effectRef>
          <a:fontRef idx="minor">
            <a:schemeClr val="tx1"/>
          </a:fontRef>
        </p:style>
      </p:cxnSp>
      <p:cxnSp>
        <p:nvCxnSpPr>
          <p:cNvPr id="26" name="Straight Arrow Connector 25"/>
          <p:cNvCxnSpPr/>
          <p:nvPr/>
        </p:nvCxnSpPr>
        <p:spPr>
          <a:xfrm flipV="1">
            <a:off x="2699792" y="1545636"/>
            <a:ext cx="0" cy="702078"/>
          </a:xfrm>
          <a:prstGeom prst="straightConnector1">
            <a:avLst/>
          </a:prstGeom>
          <a:ln w="19050">
            <a:tailEnd type="arrow"/>
          </a:ln>
        </p:spPr>
        <p:style>
          <a:lnRef idx="2">
            <a:schemeClr val="accent3"/>
          </a:lnRef>
          <a:fillRef idx="0">
            <a:schemeClr val="accent3"/>
          </a:fillRef>
          <a:effectRef idx="1">
            <a:schemeClr val="accent3"/>
          </a:effectRef>
          <a:fontRef idx="minor">
            <a:schemeClr val="tx1"/>
          </a:fontRef>
        </p:style>
      </p:cxnSp>
      <p:cxnSp>
        <p:nvCxnSpPr>
          <p:cNvPr id="27" name="Straight Arrow Connector 26"/>
          <p:cNvCxnSpPr/>
          <p:nvPr/>
        </p:nvCxnSpPr>
        <p:spPr>
          <a:xfrm>
            <a:off x="7236296" y="3219822"/>
            <a:ext cx="0" cy="307758"/>
          </a:xfrm>
          <a:prstGeom prst="straightConnector1">
            <a:avLst/>
          </a:prstGeom>
          <a:ln w="19050">
            <a:tailEnd type="arrow"/>
          </a:ln>
        </p:spPr>
        <p:style>
          <a:lnRef idx="2">
            <a:schemeClr val="accent3"/>
          </a:lnRef>
          <a:fillRef idx="0">
            <a:schemeClr val="accent3"/>
          </a:fillRef>
          <a:effectRef idx="1">
            <a:schemeClr val="accent3"/>
          </a:effectRef>
          <a:fontRef idx="minor">
            <a:schemeClr val="tx1"/>
          </a:fontRef>
        </p:style>
      </p:cxnSp>
      <p:cxnSp>
        <p:nvCxnSpPr>
          <p:cNvPr id="28" name="Straight Arrow Connector 27"/>
          <p:cNvCxnSpPr/>
          <p:nvPr/>
        </p:nvCxnSpPr>
        <p:spPr>
          <a:xfrm flipV="1">
            <a:off x="7308304" y="1545636"/>
            <a:ext cx="0" cy="324036"/>
          </a:xfrm>
          <a:prstGeom prst="straightConnector1">
            <a:avLst/>
          </a:prstGeom>
          <a:ln w="19050">
            <a:tailEnd type="arrow"/>
          </a:ln>
        </p:spPr>
        <p:style>
          <a:lnRef idx="2">
            <a:schemeClr val="accent3"/>
          </a:lnRef>
          <a:fillRef idx="0">
            <a:schemeClr val="accent3"/>
          </a:fillRef>
          <a:effectRef idx="1">
            <a:schemeClr val="accent3"/>
          </a:effectRef>
          <a:fontRef idx="minor">
            <a:schemeClr val="tx1"/>
          </a:fontRef>
        </p:style>
      </p:cxnSp>
      <p:sp>
        <p:nvSpPr>
          <p:cNvPr id="39" name="Right Arrow 38"/>
          <p:cNvSpPr/>
          <p:nvPr/>
        </p:nvSpPr>
        <p:spPr>
          <a:xfrm>
            <a:off x="1259632" y="2625759"/>
            <a:ext cx="1080120" cy="358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ight Arrow 39"/>
          <p:cNvSpPr/>
          <p:nvPr/>
        </p:nvSpPr>
        <p:spPr>
          <a:xfrm>
            <a:off x="3059832" y="2571753"/>
            <a:ext cx="1080120" cy="358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ight Arrow 40"/>
          <p:cNvSpPr/>
          <p:nvPr/>
        </p:nvSpPr>
        <p:spPr>
          <a:xfrm>
            <a:off x="5004048" y="2571753"/>
            <a:ext cx="1080120" cy="358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ight Arrow 41"/>
          <p:cNvSpPr/>
          <p:nvPr/>
        </p:nvSpPr>
        <p:spPr>
          <a:xfrm rot="5400000">
            <a:off x="6522862" y="2655119"/>
            <a:ext cx="320464" cy="4777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Right Arrow 42"/>
          <p:cNvSpPr/>
          <p:nvPr/>
        </p:nvSpPr>
        <p:spPr>
          <a:xfrm rot="16200000">
            <a:off x="6548078" y="1873818"/>
            <a:ext cx="270030" cy="4777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9"/>
            <a:ext cx="8229600" cy="421555"/>
          </a:xfrm>
        </p:spPr>
        <p:txBody>
          <a:bodyPr>
            <a:noAutofit/>
          </a:bodyPr>
          <a:lstStyle/>
          <a:p>
            <a:r>
              <a:rPr lang="en-GB" sz="18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rPr>
              <a:t/>
            </a:r>
            <a:br>
              <a:rPr lang="en-GB" sz="18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rPr>
            </a:br>
            <a:r>
              <a:rPr lang="en-GB" sz="18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rPr>
              <a:t>Africa: 7 Poultry leading firms -  by # of broilers slaughtered (2021)</a:t>
            </a:r>
            <a:br>
              <a:rPr lang="en-GB" sz="18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rPr>
            </a:br>
            <a:endParaRPr lang="en-GB" sz="18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endParaRPr>
          </a:p>
        </p:txBody>
      </p:sp>
      <p:pic>
        <p:nvPicPr>
          <p:cNvPr id="2052" name="Picture 4"/>
          <p:cNvPicPr>
            <a:picLocks noChangeAspect="1" noChangeArrowheads="1"/>
          </p:cNvPicPr>
          <p:nvPr/>
        </p:nvPicPr>
        <p:blipFill>
          <a:blip r:embed="rId2" cstate="print"/>
          <a:srcRect/>
          <a:stretch>
            <a:fillRect/>
          </a:stretch>
        </p:blipFill>
        <p:spPr bwMode="auto">
          <a:xfrm>
            <a:off x="2555776" y="1563638"/>
            <a:ext cx="3427655" cy="3062476"/>
          </a:xfrm>
          <a:prstGeom prst="rect">
            <a:avLst/>
          </a:prstGeom>
          <a:noFill/>
          <a:ln w="9525">
            <a:noFill/>
            <a:miter lim="800000"/>
            <a:headEnd/>
            <a:tailEnd/>
          </a:ln>
          <a:effectLst/>
        </p:spPr>
      </p:pic>
      <p:sp>
        <p:nvSpPr>
          <p:cNvPr id="8" name="Rectangle 7"/>
          <p:cNvSpPr/>
          <p:nvPr/>
        </p:nvSpPr>
        <p:spPr>
          <a:xfrm>
            <a:off x="467544" y="1491630"/>
            <a:ext cx="2304256"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1600" b="1" spc="50" dirty="0" smtClean="0">
                <a:ln w="11430"/>
                <a:solidFill>
                  <a:schemeClr val="tx1"/>
                </a:solidFill>
                <a:effectLst>
                  <a:outerShdw blurRad="38100" dist="38100" dir="2700000" algn="tl">
                    <a:srgbClr val="000000">
                      <a:alpha val="43137"/>
                    </a:srgbClr>
                  </a:outerShdw>
                </a:effectLst>
              </a:rPr>
              <a:t>Morocco</a:t>
            </a:r>
          </a:p>
          <a:p>
            <a:pPr algn="ctr"/>
            <a:r>
              <a:rPr lang="en-GB" sz="1400" spc="50" dirty="0" smtClean="0">
                <a:ln w="11430"/>
                <a:solidFill>
                  <a:schemeClr val="accent3">
                    <a:lumMod val="75000"/>
                  </a:schemeClr>
                </a:solidFill>
                <a:effectLst>
                  <a:outerShdw blurRad="38100" dist="38100" dir="2700000" algn="tl">
                    <a:srgbClr val="000000">
                      <a:alpha val="43137"/>
                    </a:srgbClr>
                  </a:outerShdw>
                </a:effectLst>
              </a:rPr>
              <a:t>30 million</a:t>
            </a:r>
            <a:endParaRPr lang="en-GB" sz="1400" spc="50" dirty="0">
              <a:ln w="11430"/>
              <a:solidFill>
                <a:schemeClr val="accent3">
                  <a:lumMod val="75000"/>
                </a:schemeClr>
              </a:solidFill>
              <a:effectLst>
                <a:outerShdw blurRad="38100" dist="38100" dir="2700000" algn="tl">
                  <a:srgbClr val="000000">
                    <a:alpha val="43137"/>
                  </a:srgbClr>
                </a:outerShdw>
              </a:effectLst>
            </a:endParaRPr>
          </a:p>
        </p:txBody>
      </p:sp>
      <p:sp>
        <p:nvSpPr>
          <p:cNvPr id="9" name="Rectangle 8"/>
          <p:cNvSpPr/>
          <p:nvPr/>
        </p:nvSpPr>
        <p:spPr>
          <a:xfrm>
            <a:off x="683568" y="3147814"/>
            <a:ext cx="3168352"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1600" b="1" spc="50" dirty="0" smtClean="0">
                <a:ln w="11430"/>
                <a:solidFill>
                  <a:schemeClr val="tx1"/>
                </a:solidFill>
                <a:effectLst>
                  <a:outerShdw blurRad="38100" dist="38100" dir="2700000" algn="tl">
                    <a:srgbClr val="000000">
                      <a:alpha val="43137"/>
                    </a:srgbClr>
                  </a:outerShdw>
                </a:effectLst>
              </a:rPr>
              <a:t>Nigeria</a:t>
            </a:r>
          </a:p>
          <a:p>
            <a:pPr algn="ctr"/>
            <a:r>
              <a:rPr lang="en-GB" sz="1400" spc="50" dirty="0" smtClean="0">
                <a:ln w="11430"/>
                <a:solidFill>
                  <a:schemeClr val="accent3">
                    <a:lumMod val="75000"/>
                  </a:schemeClr>
                </a:solidFill>
                <a:effectLst>
                  <a:outerShdw blurRad="38100" dist="38100" dir="2700000" algn="tl">
                    <a:srgbClr val="000000">
                      <a:alpha val="43137"/>
                    </a:srgbClr>
                  </a:outerShdw>
                </a:effectLst>
              </a:rPr>
              <a:t>20 million</a:t>
            </a:r>
            <a:endParaRPr lang="en-GB" sz="1400" spc="50" dirty="0">
              <a:ln w="11430"/>
              <a:solidFill>
                <a:schemeClr val="accent3">
                  <a:lumMod val="75000"/>
                </a:schemeClr>
              </a:solidFill>
              <a:effectLst>
                <a:outerShdw blurRad="38100" dist="38100" dir="2700000" algn="tl">
                  <a:srgbClr val="000000">
                    <a:alpha val="43137"/>
                  </a:srgbClr>
                </a:outerShdw>
              </a:effectLst>
            </a:endParaRPr>
          </a:p>
        </p:txBody>
      </p:sp>
      <p:sp>
        <p:nvSpPr>
          <p:cNvPr id="10" name="Rectangle 9"/>
          <p:cNvSpPr/>
          <p:nvPr/>
        </p:nvSpPr>
        <p:spPr>
          <a:xfrm>
            <a:off x="971600" y="4155926"/>
            <a:ext cx="2376264"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1600" b="1" spc="50" dirty="0" smtClean="0">
                <a:ln w="11430"/>
                <a:solidFill>
                  <a:schemeClr val="tx1"/>
                </a:solidFill>
                <a:effectLst>
                  <a:outerShdw blurRad="38100" dist="38100" dir="2700000" algn="tl">
                    <a:srgbClr val="000000">
                      <a:alpha val="43137"/>
                    </a:srgbClr>
                  </a:outerShdw>
                </a:effectLst>
              </a:rPr>
              <a:t>South Africa</a:t>
            </a:r>
          </a:p>
          <a:p>
            <a:pPr algn="ctr"/>
            <a:r>
              <a:rPr lang="en-GB" sz="1400" spc="50" dirty="0" smtClean="0">
                <a:ln w="11430"/>
                <a:solidFill>
                  <a:schemeClr val="accent3">
                    <a:lumMod val="75000"/>
                  </a:schemeClr>
                </a:solidFill>
                <a:effectLst>
                  <a:outerShdw blurRad="38100" dist="38100" dir="2700000" algn="tl">
                    <a:srgbClr val="000000">
                      <a:alpha val="43137"/>
                    </a:srgbClr>
                  </a:outerShdw>
                </a:effectLst>
              </a:rPr>
              <a:t>228.2 million</a:t>
            </a:r>
            <a:endParaRPr lang="en-GB" sz="1400" spc="50" dirty="0">
              <a:ln w="11430"/>
              <a:solidFill>
                <a:schemeClr val="accent3">
                  <a:lumMod val="75000"/>
                </a:schemeClr>
              </a:solidFill>
              <a:effectLst>
                <a:outerShdw blurRad="38100" dist="38100" dir="2700000" algn="tl">
                  <a:srgbClr val="000000">
                    <a:alpha val="43137"/>
                  </a:srgbClr>
                </a:outerShdw>
              </a:effectLst>
            </a:endParaRPr>
          </a:p>
        </p:txBody>
      </p:sp>
      <p:sp>
        <p:nvSpPr>
          <p:cNvPr id="11" name="Rectangle 10"/>
          <p:cNvSpPr/>
          <p:nvPr/>
        </p:nvSpPr>
        <p:spPr>
          <a:xfrm>
            <a:off x="5724128" y="1779662"/>
            <a:ext cx="1584176"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1600" b="1" spc="50" dirty="0" smtClean="0">
                <a:ln w="11430"/>
                <a:solidFill>
                  <a:schemeClr val="tx1"/>
                </a:solidFill>
                <a:effectLst>
                  <a:outerShdw blurRad="38100" dist="38100" dir="2700000" algn="tl">
                    <a:srgbClr val="000000">
                      <a:alpha val="43137"/>
                    </a:srgbClr>
                  </a:outerShdw>
                </a:effectLst>
              </a:rPr>
              <a:t>Egypt</a:t>
            </a:r>
          </a:p>
          <a:p>
            <a:pPr algn="ctr"/>
            <a:r>
              <a:rPr lang="en-GB" sz="1400" spc="50" dirty="0" smtClean="0">
                <a:ln w="11430"/>
                <a:solidFill>
                  <a:schemeClr val="accent3">
                    <a:lumMod val="75000"/>
                  </a:schemeClr>
                </a:solidFill>
                <a:effectLst>
                  <a:outerShdw blurRad="38100" dist="38100" dir="2700000" algn="tl">
                    <a:srgbClr val="000000">
                      <a:alpha val="43137"/>
                    </a:srgbClr>
                  </a:outerShdw>
                </a:effectLst>
              </a:rPr>
              <a:t>90 million</a:t>
            </a:r>
            <a:endParaRPr lang="en-GB" sz="1400" spc="50" dirty="0">
              <a:ln w="11430"/>
              <a:solidFill>
                <a:schemeClr val="accent3">
                  <a:lumMod val="75000"/>
                </a:schemeClr>
              </a:solidFill>
              <a:effectLst>
                <a:outerShdw blurRad="38100" dist="38100" dir="2700000" algn="tl">
                  <a:srgbClr val="000000">
                    <a:alpha val="43137"/>
                  </a:srgbClr>
                </a:outerShdw>
              </a:effectLst>
            </a:endParaRPr>
          </a:p>
        </p:txBody>
      </p:sp>
      <p:sp>
        <p:nvSpPr>
          <p:cNvPr id="12" name="Rectangle 11"/>
          <p:cNvSpPr/>
          <p:nvPr/>
        </p:nvSpPr>
        <p:spPr>
          <a:xfrm>
            <a:off x="5796136" y="4083918"/>
            <a:ext cx="1584176"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1600" b="1" spc="50" dirty="0" smtClean="0">
                <a:ln w="11430"/>
                <a:solidFill>
                  <a:schemeClr val="tx1"/>
                </a:solidFill>
                <a:effectLst>
                  <a:outerShdw blurRad="38100" dist="38100" dir="2700000" algn="tl">
                    <a:srgbClr val="000000">
                      <a:alpha val="43137"/>
                    </a:srgbClr>
                  </a:outerShdw>
                </a:effectLst>
              </a:rPr>
              <a:t>South Africa</a:t>
            </a:r>
          </a:p>
          <a:p>
            <a:pPr algn="ctr"/>
            <a:r>
              <a:rPr lang="en-GB" sz="1400" spc="50" dirty="0" smtClean="0">
                <a:ln w="11430"/>
                <a:solidFill>
                  <a:schemeClr val="accent3">
                    <a:lumMod val="75000"/>
                  </a:schemeClr>
                </a:solidFill>
                <a:effectLst>
                  <a:outerShdw blurRad="38100" dist="38100" dir="2700000" algn="tl">
                    <a:srgbClr val="000000">
                      <a:alpha val="43137"/>
                    </a:srgbClr>
                  </a:outerShdw>
                </a:effectLst>
              </a:rPr>
              <a:t>260 million</a:t>
            </a:r>
            <a:endParaRPr lang="en-GB" sz="1400" spc="50" dirty="0">
              <a:ln w="11430"/>
              <a:solidFill>
                <a:schemeClr val="accent3">
                  <a:lumMod val="75000"/>
                </a:schemeClr>
              </a:solidFill>
              <a:effectLst>
                <a:outerShdw blurRad="38100" dist="38100" dir="2700000" algn="tl">
                  <a:srgbClr val="000000">
                    <a:alpha val="43137"/>
                  </a:srgbClr>
                </a:outerShdw>
              </a:effectLst>
            </a:endParaRPr>
          </a:p>
        </p:txBody>
      </p:sp>
      <p:cxnSp>
        <p:nvCxnSpPr>
          <p:cNvPr id="21" name="Straight Connector 20"/>
          <p:cNvCxnSpPr/>
          <p:nvPr/>
        </p:nvCxnSpPr>
        <p:spPr>
          <a:xfrm>
            <a:off x="4644008" y="4299942"/>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771800" y="1851670"/>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851920" y="2787774"/>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endCxn id="12" idx="1"/>
          </p:cNvCxnSpPr>
          <p:nvPr/>
        </p:nvCxnSpPr>
        <p:spPr>
          <a:xfrm>
            <a:off x="4716016" y="4371950"/>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860032" y="2067694"/>
            <a:ext cx="864096" cy="0"/>
          </a:xfrm>
          <a:prstGeom prst="line">
            <a:avLst/>
          </a:prstGeom>
        </p:spPr>
        <p:style>
          <a:lnRef idx="1">
            <a:schemeClr val="accent1"/>
          </a:lnRef>
          <a:fillRef idx="0">
            <a:schemeClr val="accent1"/>
          </a:fillRef>
          <a:effectRef idx="0">
            <a:schemeClr val="accent1"/>
          </a:effectRef>
          <a:fontRef idx="minor">
            <a:schemeClr val="tx1"/>
          </a:fontRef>
        </p:style>
      </p:cxnSp>
      <p:sp>
        <p:nvSpPr>
          <p:cNvPr id="2060" name="AutoShape 12" descr="Parmalat – Logos Downl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2062" name="AutoShape 14" descr="Parmalat – Logos Downl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48" name="TextBox 47"/>
          <p:cNvSpPr txBox="1"/>
          <p:nvPr/>
        </p:nvSpPr>
        <p:spPr>
          <a:xfrm>
            <a:off x="7127776" y="4866501"/>
            <a:ext cx="2016224" cy="276999"/>
          </a:xfrm>
          <a:prstGeom prst="rect">
            <a:avLst/>
          </a:prstGeom>
          <a:noFill/>
        </p:spPr>
        <p:txBody>
          <a:bodyPr wrap="square" rtlCol="0">
            <a:spAutoFit/>
          </a:bodyPr>
          <a:lstStyle/>
          <a:p>
            <a:r>
              <a:rPr lang="en-GB" sz="1200" i="1" dirty="0" smtClean="0"/>
              <a:t>Source: Fairplay, 2021</a:t>
            </a:r>
            <a:endParaRPr lang="en-GB" sz="1200" i="1" dirty="0"/>
          </a:p>
        </p:txBody>
      </p:sp>
      <p:pic>
        <p:nvPicPr>
          <p:cNvPr id="12290" name="Picture 2" descr="Astral Foods - Welcome | Index"/>
          <p:cNvPicPr>
            <a:picLocks noChangeAspect="1" noChangeArrowheads="1"/>
          </p:cNvPicPr>
          <p:nvPr/>
        </p:nvPicPr>
        <p:blipFill>
          <a:blip r:embed="rId3" cstate="print"/>
          <a:srcRect/>
          <a:stretch>
            <a:fillRect/>
          </a:stretch>
        </p:blipFill>
        <p:spPr bwMode="auto">
          <a:xfrm>
            <a:off x="1547664" y="3795886"/>
            <a:ext cx="1080120" cy="337873"/>
          </a:xfrm>
          <a:prstGeom prst="rect">
            <a:avLst/>
          </a:prstGeom>
          <a:noFill/>
        </p:spPr>
      </p:pic>
      <p:pic>
        <p:nvPicPr>
          <p:cNvPr id="12296" name="Picture 8" descr="Country Bird Holdings Ltd (CBH) | LinkedIn"/>
          <p:cNvPicPr>
            <a:picLocks noChangeAspect="1" noChangeArrowheads="1"/>
          </p:cNvPicPr>
          <p:nvPr/>
        </p:nvPicPr>
        <p:blipFill>
          <a:blip r:embed="rId4" cstate="print"/>
          <a:srcRect/>
          <a:stretch>
            <a:fillRect/>
          </a:stretch>
        </p:blipFill>
        <p:spPr bwMode="auto">
          <a:xfrm>
            <a:off x="4932040" y="4534644"/>
            <a:ext cx="608856" cy="608856"/>
          </a:xfrm>
          <a:prstGeom prst="rect">
            <a:avLst/>
          </a:prstGeom>
          <a:noFill/>
        </p:spPr>
      </p:pic>
      <p:sp>
        <p:nvSpPr>
          <p:cNvPr id="29" name="Rectangle 28"/>
          <p:cNvSpPr/>
          <p:nvPr/>
        </p:nvSpPr>
        <p:spPr>
          <a:xfrm>
            <a:off x="3347864" y="4567436"/>
            <a:ext cx="1584176"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1600" b="1" spc="50" dirty="0" smtClean="0">
                <a:ln w="11430"/>
                <a:solidFill>
                  <a:schemeClr val="tx1"/>
                </a:solidFill>
                <a:effectLst>
                  <a:outerShdw blurRad="38100" dist="38100" dir="2700000" algn="tl">
                    <a:srgbClr val="000000">
                      <a:alpha val="43137"/>
                    </a:srgbClr>
                  </a:outerShdw>
                </a:effectLst>
              </a:rPr>
              <a:t>South Africa</a:t>
            </a:r>
          </a:p>
          <a:p>
            <a:pPr algn="ctr"/>
            <a:r>
              <a:rPr lang="en-GB" sz="1400" spc="50" dirty="0" smtClean="0">
                <a:ln w="11430"/>
                <a:solidFill>
                  <a:schemeClr val="accent3">
                    <a:lumMod val="75000"/>
                  </a:schemeClr>
                </a:solidFill>
                <a:effectLst>
                  <a:outerShdw blurRad="38100" dist="38100" dir="2700000" algn="tl">
                    <a:srgbClr val="000000">
                      <a:alpha val="43137"/>
                    </a:srgbClr>
                  </a:outerShdw>
                </a:effectLst>
              </a:rPr>
              <a:t>74 million</a:t>
            </a:r>
            <a:endParaRPr lang="en-GB" sz="1400" spc="50" dirty="0">
              <a:ln w="11430"/>
              <a:solidFill>
                <a:schemeClr val="accent3">
                  <a:lumMod val="75000"/>
                </a:schemeClr>
              </a:solidFill>
              <a:effectLst>
                <a:outerShdw blurRad="38100" dist="38100" dir="2700000" algn="tl">
                  <a:srgbClr val="000000">
                    <a:alpha val="43137"/>
                  </a:srgbClr>
                </a:outerShdw>
              </a:effectLst>
            </a:endParaRPr>
          </a:p>
        </p:txBody>
      </p:sp>
      <p:pic>
        <p:nvPicPr>
          <p:cNvPr id="12298" name="Picture 10" descr="Cairo Poultry Company (CPC) | LinkedIn"/>
          <p:cNvPicPr>
            <a:picLocks noChangeAspect="1" noChangeArrowheads="1"/>
          </p:cNvPicPr>
          <p:nvPr/>
        </p:nvPicPr>
        <p:blipFill>
          <a:blip r:embed="rId5" cstate="print"/>
          <a:srcRect/>
          <a:stretch>
            <a:fillRect/>
          </a:stretch>
        </p:blipFill>
        <p:spPr bwMode="auto">
          <a:xfrm>
            <a:off x="7380312" y="1635646"/>
            <a:ext cx="864096" cy="864096"/>
          </a:xfrm>
          <a:prstGeom prst="rect">
            <a:avLst/>
          </a:prstGeom>
          <a:noFill/>
        </p:spPr>
      </p:pic>
      <p:pic>
        <p:nvPicPr>
          <p:cNvPr id="12305" name="Picture 17"/>
          <p:cNvPicPr>
            <a:picLocks noChangeAspect="1" noChangeArrowheads="1"/>
          </p:cNvPicPr>
          <p:nvPr/>
        </p:nvPicPr>
        <p:blipFill>
          <a:blip r:embed="rId6" cstate="print"/>
          <a:srcRect/>
          <a:stretch>
            <a:fillRect/>
          </a:stretch>
        </p:blipFill>
        <p:spPr bwMode="auto">
          <a:xfrm>
            <a:off x="5940152" y="915566"/>
            <a:ext cx="720080" cy="613365"/>
          </a:xfrm>
          <a:prstGeom prst="rect">
            <a:avLst/>
          </a:prstGeom>
          <a:noFill/>
          <a:ln w="9525">
            <a:noFill/>
            <a:miter lim="800000"/>
            <a:headEnd/>
            <a:tailEnd/>
          </a:ln>
          <a:effectLst/>
        </p:spPr>
      </p:pic>
      <p:sp>
        <p:nvSpPr>
          <p:cNvPr id="35" name="Rectangle 34"/>
          <p:cNvSpPr/>
          <p:nvPr/>
        </p:nvSpPr>
        <p:spPr>
          <a:xfrm>
            <a:off x="4283968" y="987574"/>
            <a:ext cx="1584176"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1600" b="1" spc="50" dirty="0" smtClean="0">
                <a:ln w="11430"/>
                <a:solidFill>
                  <a:schemeClr val="tx1"/>
                </a:solidFill>
                <a:effectLst>
                  <a:outerShdw blurRad="38100" dist="38100" dir="2700000" algn="tl">
                    <a:srgbClr val="000000">
                      <a:alpha val="43137"/>
                    </a:srgbClr>
                  </a:outerShdw>
                </a:effectLst>
              </a:rPr>
              <a:t>Egypt</a:t>
            </a:r>
          </a:p>
          <a:p>
            <a:pPr algn="ctr"/>
            <a:r>
              <a:rPr lang="en-GB" sz="1400" spc="50" dirty="0" smtClean="0">
                <a:ln w="11430"/>
                <a:solidFill>
                  <a:schemeClr val="accent3">
                    <a:lumMod val="75000"/>
                  </a:schemeClr>
                </a:solidFill>
                <a:effectLst>
                  <a:outerShdw blurRad="38100" dist="38100" dir="2700000" algn="tl">
                    <a:srgbClr val="000000">
                      <a:alpha val="43137"/>
                    </a:srgbClr>
                  </a:outerShdw>
                </a:effectLst>
              </a:rPr>
              <a:t>58 million</a:t>
            </a:r>
            <a:endParaRPr lang="en-GB" sz="1400" spc="50" dirty="0">
              <a:ln w="11430"/>
              <a:solidFill>
                <a:schemeClr val="accent3">
                  <a:lumMod val="75000"/>
                </a:schemeClr>
              </a:solidFill>
              <a:effectLst>
                <a:outerShdw blurRad="38100" dist="38100" dir="2700000" algn="tl">
                  <a:srgbClr val="000000">
                    <a:alpha val="43137"/>
                  </a:srgbClr>
                </a:outerShdw>
              </a:effectLst>
            </a:endParaRPr>
          </a:p>
        </p:txBody>
      </p:sp>
      <p:pic>
        <p:nvPicPr>
          <p:cNvPr id="12306" name="Picture 18"/>
          <p:cNvPicPr>
            <a:picLocks noChangeAspect="1" noChangeArrowheads="1"/>
          </p:cNvPicPr>
          <p:nvPr/>
        </p:nvPicPr>
        <p:blipFill>
          <a:blip r:embed="rId7" cstate="print"/>
          <a:srcRect/>
          <a:stretch>
            <a:fillRect/>
          </a:stretch>
        </p:blipFill>
        <p:spPr bwMode="auto">
          <a:xfrm>
            <a:off x="1259632" y="843558"/>
            <a:ext cx="798937" cy="646759"/>
          </a:xfrm>
          <a:prstGeom prst="rect">
            <a:avLst/>
          </a:prstGeom>
          <a:noFill/>
          <a:ln w="9525">
            <a:noFill/>
            <a:miter lim="800000"/>
            <a:headEnd/>
            <a:tailEnd/>
          </a:ln>
          <a:effectLst/>
        </p:spPr>
      </p:pic>
      <p:pic>
        <p:nvPicPr>
          <p:cNvPr id="12307" name="Picture 19"/>
          <p:cNvPicPr>
            <a:picLocks noChangeAspect="1" noChangeArrowheads="1"/>
          </p:cNvPicPr>
          <p:nvPr/>
        </p:nvPicPr>
        <p:blipFill>
          <a:blip r:embed="rId8" cstate="print"/>
          <a:srcRect/>
          <a:stretch>
            <a:fillRect/>
          </a:stretch>
        </p:blipFill>
        <p:spPr bwMode="auto">
          <a:xfrm>
            <a:off x="1259632" y="2355726"/>
            <a:ext cx="1220093" cy="726919"/>
          </a:xfrm>
          <a:prstGeom prst="rect">
            <a:avLst/>
          </a:prstGeom>
          <a:noFill/>
          <a:ln w="9525">
            <a:noFill/>
            <a:miter lim="800000"/>
            <a:headEnd/>
            <a:tailEnd/>
          </a:ln>
          <a:effectLst/>
        </p:spPr>
      </p:pic>
      <p:pic>
        <p:nvPicPr>
          <p:cNvPr id="12309" name="Picture 21" descr="RCL Foods - Wikipedia"/>
          <p:cNvPicPr>
            <a:picLocks noChangeAspect="1" noChangeArrowheads="1"/>
          </p:cNvPicPr>
          <p:nvPr/>
        </p:nvPicPr>
        <p:blipFill>
          <a:blip r:embed="rId9" cstate="print"/>
          <a:srcRect/>
          <a:stretch>
            <a:fillRect/>
          </a:stretch>
        </p:blipFill>
        <p:spPr bwMode="auto">
          <a:xfrm>
            <a:off x="7452320" y="4011910"/>
            <a:ext cx="446946" cy="648072"/>
          </a:xfrm>
          <a:prstGeom prst="rect">
            <a:avLst/>
          </a:prstGeom>
          <a:noFill/>
        </p:spPr>
      </p:pic>
      <p:cxnSp>
        <p:nvCxnSpPr>
          <p:cNvPr id="42" name="Straight Connector 41"/>
          <p:cNvCxnSpPr/>
          <p:nvPr/>
        </p:nvCxnSpPr>
        <p:spPr>
          <a:xfrm>
            <a:off x="4788024" y="1563638"/>
            <a:ext cx="0" cy="43204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652120" y="3435846"/>
            <a:ext cx="2016224" cy="1026114"/>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dirty="0" smtClean="0"/>
              <a:t>Innovation </a:t>
            </a:r>
          </a:p>
          <a:p>
            <a:pPr algn="r"/>
            <a:r>
              <a:rPr lang="en-GB" dirty="0" smtClean="0"/>
              <a:t>and </a:t>
            </a:r>
          </a:p>
          <a:p>
            <a:pPr algn="r"/>
            <a:r>
              <a:rPr lang="en-GB" dirty="0" smtClean="0"/>
              <a:t>branding </a:t>
            </a:r>
          </a:p>
        </p:txBody>
      </p:sp>
      <p:sp>
        <p:nvSpPr>
          <p:cNvPr id="10" name="Rectangle 9"/>
          <p:cNvSpPr/>
          <p:nvPr/>
        </p:nvSpPr>
        <p:spPr>
          <a:xfrm>
            <a:off x="5652120" y="2193708"/>
            <a:ext cx="2016224" cy="1026114"/>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dirty="0" smtClean="0"/>
              <a:t>Strong </a:t>
            </a:r>
          </a:p>
          <a:p>
            <a:pPr algn="r"/>
            <a:r>
              <a:rPr lang="en-GB" dirty="0" smtClean="0"/>
              <a:t>Distribution</a:t>
            </a:r>
          </a:p>
          <a:p>
            <a:pPr algn="r"/>
            <a:r>
              <a:rPr lang="en-GB" dirty="0" smtClean="0"/>
              <a:t>network</a:t>
            </a:r>
            <a:endParaRPr lang="en-GB" dirty="0"/>
          </a:p>
        </p:txBody>
      </p:sp>
      <p:sp>
        <p:nvSpPr>
          <p:cNvPr id="2" name="Content Placeholder 1"/>
          <p:cNvSpPr>
            <a:spLocks noGrp="1"/>
          </p:cNvSpPr>
          <p:nvPr>
            <p:ph idx="1"/>
          </p:nvPr>
        </p:nvSpPr>
        <p:spPr>
          <a:xfrm>
            <a:off x="323528" y="681540"/>
            <a:ext cx="8208912" cy="4299942"/>
          </a:xfrm>
        </p:spPr>
        <p:txBody>
          <a:bodyPr>
            <a:normAutofit/>
          </a:bodyPr>
          <a:lstStyle/>
          <a:p>
            <a:pPr marL="452628" indent="-342900">
              <a:buNone/>
            </a:pPr>
            <a:r>
              <a:rPr lang="en-GB" sz="1800" b="1" dirty="0" smtClean="0"/>
              <a:t>	</a:t>
            </a:r>
            <a:r>
              <a:rPr lang="en-GB" sz="1600" b="1" dirty="0" smtClean="0"/>
              <a:t>Reconfiguring regional </a:t>
            </a:r>
            <a:r>
              <a:rPr lang="en-GB" sz="1600" dirty="0" smtClean="0"/>
              <a:t>trade relationships and strengthening Value Chain partnerships.</a:t>
            </a:r>
          </a:p>
          <a:p>
            <a:pPr lvl="2"/>
            <a:r>
              <a:rPr lang="en-GB" sz="1400" dirty="0" smtClean="0"/>
              <a:t>Process, market and product orientation capabilities in processing to build strong relationships</a:t>
            </a:r>
          </a:p>
        </p:txBody>
      </p:sp>
      <p:sp>
        <p:nvSpPr>
          <p:cNvPr id="3" name="Title 2"/>
          <p:cNvSpPr>
            <a:spLocks noGrp="1"/>
          </p:cNvSpPr>
          <p:nvPr>
            <p:ph type="title"/>
          </p:nvPr>
        </p:nvSpPr>
        <p:spPr>
          <a:xfrm>
            <a:off x="467544" y="141480"/>
            <a:ext cx="8229600" cy="594066"/>
          </a:xfrm>
        </p:spPr>
        <p:txBody>
          <a:bodyPr>
            <a:normAutofit/>
          </a:bodyPr>
          <a:lstStyle/>
          <a:p>
            <a:pPr algn="ctr"/>
            <a:r>
              <a:rPr lang="en-GB" sz="2400" dirty="0" smtClean="0"/>
              <a:t>Business Orientation</a:t>
            </a:r>
            <a:endParaRPr lang="en-GB" sz="2400" dirty="0"/>
          </a:p>
        </p:txBody>
      </p:sp>
      <p:sp>
        <p:nvSpPr>
          <p:cNvPr id="6" name="Rectangle 5"/>
          <p:cNvSpPr/>
          <p:nvPr/>
        </p:nvSpPr>
        <p:spPr>
          <a:xfrm>
            <a:off x="611560" y="2139702"/>
            <a:ext cx="2520280" cy="2268252"/>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t>Harmonized strategies </a:t>
            </a:r>
          </a:p>
          <a:p>
            <a:r>
              <a:rPr lang="en-GB" dirty="0" smtClean="0"/>
              <a:t>among </a:t>
            </a:r>
          </a:p>
          <a:p>
            <a:r>
              <a:rPr lang="en-GB" dirty="0" smtClean="0"/>
              <a:t>countries</a:t>
            </a:r>
            <a:endParaRPr lang="en-GB" dirty="0"/>
          </a:p>
        </p:txBody>
      </p:sp>
      <p:sp>
        <p:nvSpPr>
          <p:cNvPr id="7" name="Rectangle 6"/>
          <p:cNvSpPr/>
          <p:nvPr/>
        </p:nvSpPr>
        <p:spPr>
          <a:xfrm>
            <a:off x="2771800" y="1869672"/>
            <a:ext cx="3096344" cy="756084"/>
          </a:xfrm>
          <a:prstGeom prst="rect">
            <a:avLst/>
          </a:prstGeom>
        </p:spPr>
        <p:style>
          <a:lnRef idx="2">
            <a:schemeClr val="dk1"/>
          </a:lnRef>
          <a:fillRef idx="1">
            <a:schemeClr val="lt1"/>
          </a:fillRef>
          <a:effectRef idx="0">
            <a:schemeClr val="dk1"/>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GB"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Market Orientation</a:t>
            </a:r>
            <a:endParaRPr lang="en-GB"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2771800" y="2895786"/>
            <a:ext cx="3096344" cy="756084"/>
          </a:xfrm>
          <a:prstGeom prst="rect">
            <a:avLst/>
          </a:prstGeom>
        </p:spPr>
        <p:style>
          <a:lnRef idx="2">
            <a:schemeClr val="dk1"/>
          </a:lnRef>
          <a:fillRef idx="1">
            <a:schemeClr val="lt1"/>
          </a:fillRef>
          <a:effectRef idx="0">
            <a:schemeClr val="dk1"/>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GB"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Product Orientation</a:t>
            </a:r>
            <a:endParaRPr lang="en-GB"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Rectangle 8"/>
          <p:cNvSpPr/>
          <p:nvPr/>
        </p:nvSpPr>
        <p:spPr>
          <a:xfrm>
            <a:off x="2771800" y="3921900"/>
            <a:ext cx="3096344" cy="756084"/>
          </a:xfrm>
          <a:prstGeom prst="rect">
            <a:avLst/>
          </a:prstGeom>
        </p:spPr>
        <p:style>
          <a:lnRef idx="2">
            <a:schemeClr val="dk1"/>
          </a:lnRef>
          <a:fillRef idx="1">
            <a:schemeClr val="lt1"/>
          </a:fillRef>
          <a:effectRef idx="0">
            <a:schemeClr val="dk1"/>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GB"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Process Orientation</a:t>
            </a:r>
            <a:endParaRPr lang="en-GB"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2" name="Up-Down Arrow 11"/>
          <p:cNvSpPr/>
          <p:nvPr/>
        </p:nvSpPr>
        <p:spPr>
          <a:xfrm>
            <a:off x="2123728" y="1977684"/>
            <a:ext cx="432048" cy="2700300"/>
          </a:xfrm>
          <a:prstGeom prst="upDownArrow">
            <a:avLst>
              <a:gd name="adj1" fmla="val 12655"/>
              <a:gd name="adj2" fmla="val 120547"/>
            </a:avLst>
          </a:prstGeom>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n-GB"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3" name="Up-Down Arrow 12"/>
          <p:cNvSpPr/>
          <p:nvPr/>
        </p:nvSpPr>
        <p:spPr>
          <a:xfrm>
            <a:off x="5868144" y="2085696"/>
            <a:ext cx="360040" cy="1134126"/>
          </a:xfrm>
          <a:prstGeom prst="upDownArrow">
            <a:avLst>
              <a:gd name="adj1" fmla="val 12655"/>
              <a:gd name="adj2" fmla="val 120547"/>
            </a:avLst>
          </a:prstGeom>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n-GB"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Up-Down Arrow 13"/>
          <p:cNvSpPr/>
          <p:nvPr/>
        </p:nvSpPr>
        <p:spPr>
          <a:xfrm>
            <a:off x="5868144" y="3381840"/>
            <a:ext cx="360040" cy="1188132"/>
          </a:xfrm>
          <a:prstGeom prst="upDownArrow">
            <a:avLst>
              <a:gd name="adj1" fmla="val 12655"/>
              <a:gd name="adj2" fmla="val 120547"/>
            </a:avLst>
          </a:prstGeom>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n-GB"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67544" y="735546"/>
          <a:ext cx="8229600" cy="4050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a:xfrm>
            <a:off x="467544" y="0"/>
            <a:ext cx="8229600" cy="85725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1600" dirty="0" smtClean="0">
                <a:ln w="11430"/>
                <a:solidFill>
                  <a:srgbClr val="0070C0"/>
                </a:solidFill>
                <a:effectLst>
                  <a:outerShdw blurRad="50800" dist="39000" dir="5460000" algn="tl">
                    <a:srgbClr val="000000">
                      <a:alpha val="38000"/>
                    </a:srgbClr>
                  </a:outerShdw>
                </a:effectLst>
              </a:rPr>
              <a:t>Business- Orientation &amp; Value Chain Capabilities</a:t>
            </a:r>
            <a:endParaRPr lang="en-GB" sz="1600" dirty="0">
              <a:ln w="11430"/>
              <a:solidFill>
                <a:srgbClr val="0070C0"/>
              </a:solidFill>
              <a:effectLst>
                <a:outerShdw blurRad="50800" dist="39000" dir="5460000" algn="tl">
                  <a:srgbClr val="000000">
                    <a:alpha val="38000"/>
                  </a:srgbClr>
                </a:outerShdw>
              </a:effectLst>
            </a:endParaRPr>
          </a:p>
        </p:txBody>
      </p:sp>
      <p:sp>
        <p:nvSpPr>
          <p:cNvPr id="5" name="TextBox 4"/>
          <p:cNvSpPr txBox="1"/>
          <p:nvPr/>
        </p:nvSpPr>
        <p:spPr>
          <a:xfrm rot="18074013">
            <a:off x="786039" y="2373168"/>
            <a:ext cx="2481524" cy="646331"/>
          </a:xfrm>
          <a:prstGeom prst="rect">
            <a:avLst/>
          </a:prstGeom>
          <a:noFill/>
        </p:spPr>
        <p:txBody>
          <a:bodyPr wrap="square" rtlCol="0">
            <a:spAutoFit/>
          </a:bodyPr>
          <a:lstStyle/>
          <a:p>
            <a:pPr lvl="0"/>
            <a:r>
              <a:rPr lang="en-GB" sz="1200" dirty="0" smtClean="0"/>
              <a:t>-Reach &amp; scope of </a:t>
            </a:r>
            <a:r>
              <a:rPr lang="en-GB" sz="1200" b="1" dirty="0" smtClean="0">
                <a:solidFill>
                  <a:srgbClr val="FF0000"/>
                </a:solidFill>
              </a:rPr>
              <a:t>distribution network </a:t>
            </a:r>
            <a:r>
              <a:rPr lang="en-GB" sz="1200" dirty="0" smtClean="0"/>
              <a:t>+</a:t>
            </a:r>
          </a:p>
          <a:p>
            <a:endParaRPr lang="en-GB" sz="1200" dirty="0"/>
          </a:p>
        </p:txBody>
      </p:sp>
      <p:sp>
        <p:nvSpPr>
          <p:cNvPr id="6" name="TextBox 5"/>
          <p:cNvSpPr txBox="1"/>
          <p:nvPr/>
        </p:nvSpPr>
        <p:spPr>
          <a:xfrm rot="3283266">
            <a:off x="5689470" y="2370245"/>
            <a:ext cx="2566995" cy="646331"/>
          </a:xfrm>
          <a:prstGeom prst="rect">
            <a:avLst/>
          </a:prstGeom>
          <a:noFill/>
        </p:spPr>
        <p:txBody>
          <a:bodyPr wrap="square" rtlCol="0">
            <a:spAutoFit/>
          </a:bodyPr>
          <a:lstStyle/>
          <a:p>
            <a:pPr lvl="0"/>
            <a:r>
              <a:rPr lang="en-GB" sz="1200" dirty="0" smtClean="0"/>
              <a:t>- Reach &amp; scope of distribution network +</a:t>
            </a:r>
          </a:p>
          <a:p>
            <a:endParaRPr lang="en-GB" sz="1200" dirty="0"/>
          </a:p>
        </p:txBody>
      </p:sp>
      <p:sp>
        <p:nvSpPr>
          <p:cNvPr id="7" name="TextBox 6"/>
          <p:cNvSpPr txBox="1"/>
          <p:nvPr/>
        </p:nvSpPr>
        <p:spPr>
          <a:xfrm>
            <a:off x="3419874" y="3651872"/>
            <a:ext cx="2416979" cy="646331"/>
          </a:xfrm>
          <a:prstGeom prst="rect">
            <a:avLst/>
          </a:prstGeom>
          <a:noFill/>
        </p:spPr>
        <p:txBody>
          <a:bodyPr wrap="square" rtlCol="0">
            <a:spAutoFit/>
          </a:bodyPr>
          <a:lstStyle/>
          <a:p>
            <a:pPr lvl="0"/>
            <a:r>
              <a:rPr lang="en-GB" sz="1200" dirty="0" smtClean="0"/>
              <a:t>+ </a:t>
            </a:r>
            <a:r>
              <a:rPr lang="en-GB" sz="1200" b="1" dirty="0" smtClean="0">
                <a:solidFill>
                  <a:srgbClr val="FF0000"/>
                </a:solidFill>
              </a:rPr>
              <a:t>Trust</a:t>
            </a:r>
            <a:r>
              <a:rPr lang="en-GB" sz="1200" dirty="0" smtClean="0"/>
              <a:t> based relationships with Poultry suppliers -</a:t>
            </a:r>
          </a:p>
          <a:p>
            <a:endParaRPr lang="en-GB" sz="1200" dirty="0"/>
          </a:p>
        </p:txBody>
      </p:sp>
      <p:sp>
        <p:nvSpPr>
          <p:cNvPr id="8" name="TextBox 7"/>
          <p:cNvSpPr txBox="1"/>
          <p:nvPr/>
        </p:nvSpPr>
        <p:spPr>
          <a:xfrm rot="18042616">
            <a:off x="1482242" y="2266155"/>
            <a:ext cx="2223942" cy="830997"/>
          </a:xfrm>
          <a:prstGeom prst="rect">
            <a:avLst/>
          </a:prstGeom>
          <a:noFill/>
        </p:spPr>
        <p:txBody>
          <a:bodyPr wrap="square" rtlCol="0">
            <a:spAutoFit/>
          </a:bodyPr>
          <a:lstStyle/>
          <a:p>
            <a:pPr lvl="0"/>
            <a:r>
              <a:rPr lang="en-GB" sz="1200" dirty="0" smtClean="0"/>
              <a:t>+ Trust based relationships with poultry suppliers -</a:t>
            </a:r>
          </a:p>
          <a:p>
            <a:endParaRPr lang="en-GB" sz="1200" dirty="0"/>
          </a:p>
        </p:txBody>
      </p:sp>
      <p:sp>
        <p:nvSpPr>
          <p:cNvPr id="9" name="TextBox 8"/>
          <p:cNvSpPr txBox="1"/>
          <p:nvPr/>
        </p:nvSpPr>
        <p:spPr>
          <a:xfrm>
            <a:off x="3203848" y="4461962"/>
            <a:ext cx="2808312" cy="646331"/>
          </a:xfrm>
          <a:prstGeom prst="rect">
            <a:avLst/>
          </a:prstGeom>
          <a:noFill/>
        </p:spPr>
        <p:txBody>
          <a:bodyPr wrap="square" rtlCol="0">
            <a:spAutoFit/>
          </a:bodyPr>
          <a:lstStyle/>
          <a:p>
            <a:pPr lvl="0"/>
            <a:r>
              <a:rPr lang="en-GB" sz="1200" dirty="0" smtClean="0"/>
              <a:t>- Reach &amp; scope of distribution network +</a:t>
            </a:r>
          </a:p>
          <a:p>
            <a:endParaRPr lang="en-GB" sz="1200" dirty="0"/>
          </a:p>
        </p:txBody>
      </p:sp>
      <p:sp>
        <p:nvSpPr>
          <p:cNvPr id="10" name="TextBox 9"/>
          <p:cNvSpPr txBox="1"/>
          <p:nvPr/>
        </p:nvSpPr>
        <p:spPr>
          <a:xfrm rot="3278803">
            <a:off x="5469022" y="2404130"/>
            <a:ext cx="1989838" cy="646331"/>
          </a:xfrm>
          <a:prstGeom prst="rect">
            <a:avLst/>
          </a:prstGeom>
          <a:noFill/>
        </p:spPr>
        <p:txBody>
          <a:bodyPr wrap="square" rtlCol="0">
            <a:spAutoFit/>
          </a:bodyPr>
          <a:lstStyle/>
          <a:p>
            <a:pPr lvl="0"/>
            <a:r>
              <a:rPr lang="en-GB" sz="1200" dirty="0" smtClean="0"/>
              <a:t>+ Innovation and branding -</a:t>
            </a:r>
          </a:p>
          <a:p>
            <a:endParaRPr lang="en-GB" sz="1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cstate="print">
            <a:alphaModFix amt="33000"/>
          </a:blip>
          <a:tile tx="0" ty="0" sx="100000" sy="100000" flip="none" algn="tl"/>
        </a:blip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xmlns="" id="{3C29669A-170F-4E9D-8149-B01905DC2FD2}"/>
              </a:ext>
            </a:extLst>
          </p:cNvPr>
          <p:cNvSpPr/>
          <p:nvPr/>
        </p:nvSpPr>
        <p:spPr>
          <a:xfrm>
            <a:off x="2987824" y="987574"/>
            <a:ext cx="2729641"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b="1" dirty="0" smtClean="0">
                <a:ln w="11430"/>
                <a:latin typeface="Century Gothic" pitchFamily="34" charset="0"/>
                <a:cs typeface="Aharoni" pitchFamily="2" charset="-79"/>
              </a:rPr>
              <a:t>688.6</a:t>
            </a:r>
            <a:r>
              <a:rPr lang="en-IN"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 </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Million Chickens</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sp>
        <p:nvSpPr>
          <p:cNvPr id="21" name="Rectangle 20">
            <a:extLst>
              <a:ext uri="{FF2B5EF4-FFF2-40B4-BE49-F238E27FC236}">
                <a16:creationId xmlns:a16="http://schemas.microsoft.com/office/drawing/2014/main" xmlns="" id="{8FF0AABC-6FFE-4BD5-AC5A-A1429AC60F0C}"/>
              </a:ext>
            </a:extLst>
          </p:cNvPr>
          <p:cNvSpPr/>
          <p:nvPr/>
        </p:nvSpPr>
        <p:spPr>
          <a:xfrm>
            <a:off x="6228184" y="1851670"/>
            <a:ext cx="2729641" cy="584775"/>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b="1" dirty="0" smtClean="0">
                <a:ln w="11430"/>
                <a:latin typeface="Century Gothic" pitchFamily="34" charset="0"/>
                <a:cs typeface="Aharoni" pitchFamily="2" charset="-79"/>
              </a:rPr>
              <a:t>680</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 Million tons production of poultry meat/year</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sp>
        <p:nvSpPr>
          <p:cNvPr id="23" name="Rectangle 22">
            <a:extLst>
              <a:ext uri="{FF2B5EF4-FFF2-40B4-BE49-F238E27FC236}">
                <a16:creationId xmlns:a16="http://schemas.microsoft.com/office/drawing/2014/main" xmlns="" id="{DE0E74A7-CA0A-4FB7-B6A4-8EB994750939}"/>
              </a:ext>
            </a:extLst>
          </p:cNvPr>
          <p:cNvSpPr/>
          <p:nvPr/>
        </p:nvSpPr>
        <p:spPr>
          <a:xfrm>
            <a:off x="3131840" y="1779662"/>
            <a:ext cx="2304257" cy="584775"/>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b="1" dirty="0" smtClean="0">
                <a:ln w="11430"/>
                <a:latin typeface="Century Gothic" pitchFamily="34" charset="0"/>
                <a:cs typeface="Aharoni" pitchFamily="2" charset="-79"/>
              </a:rPr>
              <a:t>11% </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of the Continents Poultry meat production</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sp>
        <p:nvSpPr>
          <p:cNvPr id="4" name="Title 3">
            <a:extLst>
              <a:ext uri="{FF2B5EF4-FFF2-40B4-BE49-F238E27FC236}">
                <a16:creationId xmlns:a16="http://schemas.microsoft.com/office/drawing/2014/main" xmlns="" id="{321B3C65-302E-4C7F-B98A-5E1737AD6B61}"/>
              </a:ext>
            </a:extLst>
          </p:cNvPr>
          <p:cNvSpPr>
            <a:spLocks noGrp="1"/>
          </p:cNvSpPr>
          <p:nvPr>
            <p:ph type="title"/>
          </p:nvPr>
        </p:nvSpPr>
        <p:spPr>
          <a:xfrm>
            <a:off x="395536" y="195486"/>
            <a:ext cx="6408711" cy="830997"/>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2400" dirty="0" smtClean="0">
                <a:ln w="11430"/>
                <a:solidFill>
                  <a:srgbClr val="002060"/>
                </a:solidFill>
                <a:effectLst>
                  <a:outerShdw blurRad="50800" dist="39000" dir="5460000" algn="tl">
                    <a:srgbClr val="000000">
                      <a:alpha val="38000"/>
                    </a:srgbClr>
                  </a:outerShdw>
                </a:effectLst>
                <a:latin typeface="Aharoni" pitchFamily="2" charset="-79"/>
                <a:cs typeface="Aharoni" pitchFamily="2" charset="-79"/>
              </a:rPr>
              <a:t>Poultry industry in ECOWAS – in figures</a:t>
            </a:r>
            <a:endParaRPr lang="en-IN" sz="2400" dirty="0">
              <a:ln w="11430"/>
              <a:solidFill>
                <a:srgbClr val="002060"/>
              </a:solidFill>
              <a:effectLst>
                <a:outerShdw blurRad="50800" dist="39000" dir="5460000" algn="tl">
                  <a:srgbClr val="000000">
                    <a:alpha val="38000"/>
                  </a:srgbClr>
                </a:outerShdw>
              </a:effectLst>
              <a:latin typeface="Aharoni" pitchFamily="2" charset="-79"/>
              <a:cs typeface="Aharoni" pitchFamily="2" charset="-79"/>
            </a:endParaRPr>
          </a:p>
        </p:txBody>
      </p:sp>
      <p:sp>
        <p:nvSpPr>
          <p:cNvPr id="25" name="Rectangle 24">
            <a:extLst>
              <a:ext uri="{FF2B5EF4-FFF2-40B4-BE49-F238E27FC236}">
                <a16:creationId xmlns:a16="http://schemas.microsoft.com/office/drawing/2014/main" xmlns="" id="{8FF0AABC-6FFE-4BD5-AC5A-A1429AC60F0C}"/>
              </a:ext>
            </a:extLst>
          </p:cNvPr>
          <p:cNvSpPr/>
          <p:nvPr/>
        </p:nvSpPr>
        <p:spPr>
          <a:xfrm>
            <a:off x="6228184" y="2787774"/>
            <a:ext cx="2729641"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b="1" dirty="0" smtClean="0">
                <a:ln w="11430"/>
                <a:latin typeface="Century Gothic" pitchFamily="34" charset="0"/>
                <a:cs typeface="Aharoni" pitchFamily="2" charset="-79"/>
              </a:rPr>
              <a:t>3-6% </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Annual growth rate </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sp>
        <p:nvSpPr>
          <p:cNvPr id="26" name="Rectangle 25">
            <a:extLst>
              <a:ext uri="{FF2B5EF4-FFF2-40B4-BE49-F238E27FC236}">
                <a16:creationId xmlns:a16="http://schemas.microsoft.com/office/drawing/2014/main" xmlns="" id="{8FF0AABC-6FFE-4BD5-AC5A-A1429AC60F0C}"/>
              </a:ext>
            </a:extLst>
          </p:cNvPr>
          <p:cNvSpPr/>
          <p:nvPr/>
        </p:nvSpPr>
        <p:spPr>
          <a:xfrm>
            <a:off x="3131840" y="2715766"/>
            <a:ext cx="2729641" cy="800219"/>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b="1" dirty="0" smtClean="0">
                <a:ln w="11430"/>
                <a:latin typeface="Century Gothic" pitchFamily="34" charset="0"/>
                <a:cs typeface="Aharoni" pitchFamily="2" charset="-79"/>
              </a:rPr>
              <a:t>1, 400 </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Million tons of chicken meat consumed/year </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sp>
        <p:nvSpPr>
          <p:cNvPr id="32" name="Rectangle 31">
            <a:extLst>
              <a:ext uri="{FF2B5EF4-FFF2-40B4-BE49-F238E27FC236}">
                <a16:creationId xmlns:a16="http://schemas.microsoft.com/office/drawing/2014/main" xmlns="" id="{8FF0AABC-6FFE-4BD5-AC5A-A1429AC60F0C}"/>
              </a:ext>
            </a:extLst>
          </p:cNvPr>
          <p:cNvSpPr/>
          <p:nvPr/>
        </p:nvSpPr>
        <p:spPr>
          <a:xfrm>
            <a:off x="6228184" y="3867894"/>
            <a:ext cx="2729641" cy="523220"/>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sz="1400" b="1" dirty="0" smtClean="0">
                <a:ln w="11430"/>
                <a:latin typeface="Century Gothic" pitchFamily="34" charset="0"/>
                <a:cs typeface="Aharoni" pitchFamily="2" charset="-79"/>
              </a:rPr>
              <a:t>1,750 FCFA </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production costs per kg of live chicken</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pic>
        <p:nvPicPr>
          <p:cNvPr id="7172" name="Picture 4" descr="Milk Can Icon Royalty Free Cliparts, Vectors, And Stock Illustration. Image  95880143."/>
          <p:cNvPicPr>
            <a:picLocks noChangeAspect="1" noChangeArrowheads="1"/>
          </p:cNvPicPr>
          <p:nvPr/>
        </p:nvPicPr>
        <p:blipFill>
          <a:blip r:embed="rId4" cstate="print"/>
          <a:stretch>
            <a:fillRect/>
          </a:stretch>
        </p:blipFill>
        <p:spPr bwMode="auto">
          <a:xfrm>
            <a:off x="5652120" y="1851670"/>
            <a:ext cx="504056" cy="459323"/>
          </a:xfrm>
          <a:prstGeom prst="rect">
            <a:avLst/>
          </a:prstGeom>
          <a:noFill/>
        </p:spPr>
      </p:pic>
      <p:pic>
        <p:nvPicPr>
          <p:cNvPr id="7174" name="Picture 6" descr="Pie chart icon vector graph diagram symbol for... - Stock Illustration  [75000249] - PIXTA"/>
          <p:cNvPicPr>
            <a:picLocks noChangeAspect="1" noChangeArrowheads="1"/>
          </p:cNvPicPr>
          <p:nvPr/>
        </p:nvPicPr>
        <p:blipFill>
          <a:blip r:embed="rId5" cstate="print"/>
          <a:srcRect/>
          <a:stretch>
            <a:fillRect/>
          </a:stretch>
        </p:blipFill>
        <p:spPr bwMode="auto">
          <a:xfrm>
            <a:off x="2411760" y="1851670"/>
            <a:ext cx="504056" cy="529979"/>
          </a:xfrm>
          <a:prstGeom prst="rect">
            <a:avLst/>
          </a:prstGeom>
          <a:noFill/>
        </p:spPr>
      </p:pic>
      <p:pic>
        <p:nvPicPr>
          <p:cNvPr id="7176" name="Picture 8" descr="Vector Chart Icon Graph Growing Movement Stock Vector (Royalty Free)  1667645281"/>
          <p:cNvPicPr>
            <a:picLocks noChangeAspect="1" noChangeArrowheads="1"/>
          </p:cNvPicPr>
          <p:nvPr/>
        </p:nvPicPr>
        <p:blipFill>
          <a:blip r:embed="rId6" cstate="print"/>
          <a:srcRect/>
          <a:stretch>
            <a:fillRect/>
          </a:stretch>
        </p:blipFill>
        <p:spPr bwMode="auto">
          <a:xfrm>
            <a:off x="5508104" y="2715766"/>
            <a:ext cx="720080" cy="581044"/>
          </a:xfrm>
          <a:prstGeom prst="rect">
            <a:avLst/>
          </a:prstGeom>
          <a:noFill/>
        </p:spPr>
      </p:pic>
      <p:pic>
        <p:nvPicPr>
          <p:cNvPr id="7180" name="Picture 12" descr="Milking cow Stock Vector Image by ©RedineVector #79595190"/>
          <p:cNvPicPr>
            <a:picLocks noChangeAspect="1" noChangeArrowheads="1"/>
          </p:cNvPicPr>
          <p:nvPr/>
        </p:nvPicPr>
        <p:blipFill>
          <a:blip r:embed="rId7" cstate="print"/>
          <a:stretch>
            <a:fillRect/>
          </a:stretch>
        </p:blipFill>
        <p:spPr bwMode="auto">
          <a:xfrm>
            <a:off x="2483768" y="3795886"/>
            <a:ext cx="504056" cy="501667"/>
          </a:xfrm>
          <a:prstGeom prst="rect">
            <a:avLst/>
          </a:prstGeom>
          <a:noFill/>
        </p:spPr>
      </p:pic>
      <p:pic>
        <p:nvPicPr>
          <p:cNvPr id="9218" name="Picture 2" descr="People Icon In Flat Style Group Of People Symbol For Your Web Site Design  Logo App Stock Illustration - Download Image Now - iStock"/>
          <p:cNvPicPr>
            <a:picLocks noChangeAspect="1" noChangeArrowheads="1"/>
          </p:cNvPicPr>
          <p:nvPr/>
        </p:nvPicPr>
        <p:blipFill>
          <a:blip r:embed="rId8" cstate="print"/>
          <a:srcRect/>
          <a:stretch>
            <a:fillRect/>
          </a:stretch>
        </p:blipFill>
        <p:spPr bwMode="auto">
          <a:xfrm>
            <a:off x="5580112" y="915566"/>
            <a:ext cx="578024" cy="578024"/>
          </a:xfrm>
          <a:prstGeom prst="rect">
            <a:avLst/>
          </a:prstGeom>
          <a:noFill/>
        </p:spPr>
      </p:pic>
      <p:sp>
        <p:nvSpPr>
          <p:cNvPr id="15" name="Rectangle 14">
            <a:extLst>
              <a:ext uri="{FF2B5EF4-FFF2-40B4-BE49-F238E27FC236}">
                <a16:creationId xmlns:a16="http://schemas.microsoft.com/office/drawing/2014/main" xmlns="" id="{8FF0AABC-6FFE-4BD5-AC5A-A1429AC60F0C}"/>
              </a:ext>
            </a:extLst>
          </p:cNvPr>
          <p:cNvSpPr/>
          <p:nvPr/>
        </p:nvSpPr>
        <p:spPr>
          <a:xfrm>
            <a:off x="6156176" y="987574"/>
            <a:ext cx="2843808"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b="1" dirty="0" smtClean="0">
                <a:ln w="11430"/>
                <a:latin typeface="Century Gothic" pitchFamily="34" charset="0"/>
                <a:cs typeface="Aharoni" pitchFamily="2" charset="-79"/>
              </a:rPr>
              <a:t>413.9</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 Million consumers</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pic>
        <p:nvPicPr>
          <p:cNvPr id="9217" name="Picture 1"/>
          <p:cNvPicPr>
            <a:picLocks noChangeAspect="1" noChangeArrowheads="1"/>
          </p:cNvPicPr>
          <p:nvPr/>
        </p:nvPicPr>
        <p:blipFill>
          <a:blip r:embed="rId9" cstate="print"/>
          <a:srcRect/>
          <a:stretch>
            <a:fillRect/>
          </a:stretch>
        </p:blipFill>
        <p:spPr bwMode="auto">
          <a:xfrm>
            <a:off x="539552" y="843558"/>
            <a:ext cx="2388492" cy="843934"/>
          </a:xfrm>
          <a:prstGeom prst="rect">
            <a:avLst/>
          </a:prstGeom>
          <a:noFill/>
          <a:ln w="9525">
            <a:noFill/>
            <a:miter lim="800000"/>
            <a:headEnd/>
            <a:tailEnd/>
          </a:ln>
          <a:effectLst/>
        </p:spPr>
      </p:pic>
      <p:sp>
        <p:nvSpPr>
          <p:cNvPr id="17" name="Rectangle 16">
            <a:extLst>
              <a:ext uri="{FF2B5EF4-FFF2-40B4-BE49-F238E27FC236}">
                <a16:creationId xmlns:a16="http://schemas.microsoft.com/office/drawing/2014/main" xmlns="" id="{8FF0AABC-6FFE-4BD5-AC5A-A1429AC60F0C}"/>
              </a:ext>
            </a:extLst>
          </p:cNvPr>
          <p:cNvSpPr/>
          <p:nvPr/>
        </p:nvSpPr>
        <p:spPr>
          <a:xfrm>
            <a:off x="3131840" y="3795886"/>
            <a:ext cx="2729641" cy="584775"/>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IN" b="1" dirty="0" smtClean="0">
                <a:ln w="11430"/>
                <a:latin typeface="Century Gothic" pitchFamily="34" charset="0"/>
                <a:cs typeface="Aharoni" pitchFamily="2" charset="-79"/>
              </a:rPr>
              <a:t>5.4 </a:t>
            </a:r>
            <a:r>
              <a:rPr lang="en-IN"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rPr>
              <a:t>Average per capita consumption </a:t>
            </a:r>
            <a:endParaRPr lang="en-IN"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entury Gothic" pitchFamily="34" charset="0"/>
              <a:cs typeface="Aharoni" pitchFamily="2" charset="-79"/>
            </a:endParaRPr>
          </a:p>
        </p:txBody>
      </p:sp>
      <p:pic>
        <p:nvPicPr>
          <p:cNvPr id="9221" name="Picture 5" descr="Chicken Drumstick Silhouette PNG And Vector Images Free Download - Pngtree"/>
          <p:cNvPicPr>
            <a:picLocks noChangeAspect="1" noChangeArrowheads="1"/>
          </p:cNvPicPr>
          <p:nvPr/>
        </p:nvPicPr>
        <p:blipFill>
          <a:blip r:embed="rId10" cstate="print"/>
          <a:srcRect/>
          <a:stretch>
            <a:fillRect/>
          </a:stretch>
        </p:blipFill>
        <p:spPr bwMode="auto">
          <a:xfrm>
            <a:off x="2483768" y="2715766"/>
            <a:ext cx="473572" cy="473572"/>
          </a:xfrm>
          <a:prstGeom prst="rect">
            <a:avLst/>
          </a:prstGeom>
          <a:noFill/>
        </p:spPr>
      </p:pic>
      <p:pic>
        <p:nvPicPr>
          <p:cNvPr id="9225" name="Picture 9" descr="Cfa Franc Bceao Cfp Franc Icon Stock Vector - Illustration of business,  symbol: 198352130"/>
          <p:cNvPicPr>
            <a:picLocks noChangeAspect="1" noChangeArrowheads="1"/>
          </p:cNvPicPr>
          <p:nvPr/>
        </p:nvPicPr>
        <p:blipFill>
          <a:blip r:embed="rId11" cstate="print"/>
          <a:srcRect/>
          <a:stretch>
            <a:fillRect/>
          </a:stretch>
        </p:blipFill>
        <p:spPr bwMode="auto">
          <a:xfrm>
            <a:off x="5652120" y="3795886"/>
            <a:ext cx="540718" cy="540718"/>
          </a:xfrm>
          <a:prstGeom prst="rect">
            <a:avLst/>
          </a:prstGeom>
          <a:noFill/>
        </p:spPr>
      </p:pic>
    </p:spTree>
    <p:extLst>
      <p:ext uri="{BB962C8B-B14F-4D97-AF65-F5344CB8AC3E}">
        <p14:creationId xmlns:p14="http://schemas.microsoft.com/office/powerpoint/2010/main" xmlns="" val="26290994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xmlns="" id="{3C29669A-170F-4E9D-8149-B01905DC2FD2}"/>
              </a:ext>
            </a:extLst>
          </p:cNvPr>
          <p:cNvSpPr/>
          <p:nvPr/>
        </p:nvSpPr>
        <p:spPr>
          <a:xfrm>
            <a:off x="395536" y="627534"/>
            <a:ext cx="2729641" cy="1015663"/>
          </a:xfrm>
          <a:prstGeom prst="rect">
            <a:avLst/>
          </a:prstGeom>
        </p:spPr>
        <p:txBody>
          <a:bodyPr wrap="square">
            <a:spAutoFit/>
          </a:bodyPr>
          <a:lstStyle/>
          <a:p>
            <a:pPr algn="ctr"/>
            <a:r>
              <a:rPr lang="en-IN" sz="2000" dirty="0" smtClean="0">
                <a:solidFill>
                  <a:srgbClr val="002060"/>
                </a:solidFill>
                <a:latin typeface="Aharoni" pitchFamily="2" charset="-79"/>
                <a:cs typeface="Aharoni" pitchFamily="2" charset="-79"/>
              </a:rPr>
              <a:t>Competitive market prices above world levels</a:t>
            </a:r>
            <a:endParaRPr lang="en-IN" sz="2000" dirty="0">
              <a:solidFill>
                <a:srgbClr val="002060"/>
              </a:solidFill>
              <a:latin typeface="Aharoni" pitchFamily="2" charset="-79"/>
              <a:cs typeface="Aharoni" pitchFamily="2" charset="-79"/>
            </a:endParaRPr>
          </a:p>
        </p:txBody>
      </p:sp>
      <p:sp>
        <p:nvSpPr>
          <p:cNvPr id="18" name="Rectangle 17">
            <a:extLst>
              <a:ext uri="{FF2B5EF4-FFF2-40B4-BE49-F238E27FC236}">
                <a16:creationId xmlns:a16="http://schemas.microsoft.com/office/drawing/2014/main" xmlns="" id="{EA0CA7C6-AAD3-4C2D-8794-C89F35A91C34}"/>
              </a:ext>
            </a:extLst>
          </p:cNvPr>
          <p:cNvSpPr/>
          <p:nvPr/>
        </p:nvSpPr>
        <p:spPr>
          <a:xfrm>
            <a:off x="611560" y="3363838"/>
            <a:ext cx="2050819" cy="369332"/>
          </a:xfrm>
          <a:prstGeom prst="rect">
            <a:avLst/>
          </a:prstGeom>
        </p:spPr>
        <p:txBody>
          <a:bodyPr wrap="square">
            <a:spAutoFit/>
          </a:bodyPr>
          <a:lstStyle/>
          <a:p>
            <a:pPr algn="ctr"/>
            <a:r>
              <a:rPr lang="en-IN" b="1" dirty="0" smtClean="0">
                <a:latin typeface="Candara" pitchFamily="34" charset="0"/>
                <a:cs typeface="Aharoni" pitchFamily="2" charset="-79"/>
              </a:rPr>
              <a:t>CIV, GN, Ml, NI</a:t>
            </a:r>
            <a:endParaRPr lang="en-IN" sz="1800" b="1" dirty="0">
              <a:latin typeface="Candara" pitchFamily="34" charset="0"/>
              <a:cs typeface="Aharoni" pitchFamily="2" charset="-79"/>
            </a:endParaRPr>
          </a:p>
        </p:txBody>
      </p:sp>
      <p:sp>
        <p:nvSpPr>
          <p:cNvPr id="4" name="Title 3">
            <a:extLst>
              <a:ext uri="{FF2B5EF4-FFF2-40B4-BE49-F238E27FC236}">
                <a16:creationId xmlns:a16="http://schemas.microsoft.com/office/drawing/2014/main" xmlns="" id="{321B3C65-302E-4C7F-B98A-5E1737AD6B61}"/>
              </a:ext>
            </a:extLst>
          </p:cNvPr>
          <p:cNvSpPr>
            <a:spLocks noGrp="1"/>
          </p:cNvSpPr>
          <p:nvPr>
            <p:ph type="title"/>
          </p:nvPr>
        </p:nvSpPr>
        <p:spPr>
          <a:xfrm>
            <a:off x="3131840" y="195486"/>
            <a:ext cx="2520280" cy="461665"/>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2400" dirty="0" smtClean="0">
                <a:ln w="11430"/>
                <a:solidFill>
                  <a:srgbClr val="002060"/>
                </a:solidFill>
                <a:effectLst>
                  <a:outerShdw blurRad="50800" dist="39000" dir="5460000" algn="tl">
                    <a:srgbClr val="000000">
                      <a:alpha val="38000"/>
                    </a:srgbClr>
                  </a:outerShdw>
                </a:effectLst>
                <a:latin typeface="Aharoni" pitchFamily="2" charset="-79"/>
                <a:cs typeface="Aharoni" pitchFamily="2" charset="-79"/>
              </a:rPr>
              <a:t>Opportunities</a:t>
            </a:r>
            <a:endParaRPr lang="en-IN" sz="2400" dirty="0">
              <a:ln w="11430"/>
              <a:solidFill>
                <a:srgbClr val="002060"/>
              </a:solidFill>
              <a:effectLst>
                <a:outerShdw blurRad="50800" dist="39000" dir="5460000" algn="tl">
                  <a:srgbClr val="000000">
                    <a:alpha val="38000"/>
                  </a:srgbClr>
                </a:outerShdw>
              </a:effectLst>
              <a:latin typeface="Aharoni" pitchFamily="2" charset="-79"/>
              <a:cs typeface="Aharoni" pitchFamily="2" charset="-79"/>
            </a:endParaRPr>
          </a:p>
        </p:txBody>
      </p:sp>
      <p:sp>
        <p:nvSpPr>
          <p:cNvPr id="27" name="Oval 26">
            <a:extLst>
              <a:ext uri="{FF2B5EF4-FFF2-40B4-BE49-F238E27FC236}">
                <a16:creationId xmlns:a16="http://schemas.microsoft.com/office/drawing/2014/main" xmlns="" id="{C6DD46FC-AA08-4948-9E38-6C4F0C8A4EE0}"/>
              </a:ext>
            </a:extLst>
          </p:cNvPr>
          <p:cNvSpPr/>
          <p:nvPr/>
        </p:nvSpPr>
        <p:spPr>
          <a:xfrm>
            <a:off x="995092" y="1815666"/>
            <a:ext cx="1296144" cy="1080120"/>
          </a:xfrm>
          <a:prstGeom prst="ellipse">
            <a:avLst/>
          </a:prstGeom>
          <a:solidFill>
            <a:schemeClr val="bg1">
              <a:alpha val="74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solidFill>
                <a:schemeClr val="accent4"/>
              </a:solidFill>
            </a:endParaRPr>
          </a:p>
        </p:txBody>
      </p:sp>
      <p:sp>
        <p:nvSpPr>
          <p:cNvPr id="19" name="Freeform 5">
            <a:extLst>
              <a:ext uri="{FF2B5EF4-FFF2-40B4-BE49-F238E27FC236}">
                <a16:creationId xmlns:a16="http://schemas.microsoft.com/office/drawing/2014/main" xmlns="" id="{8730D775-DAB3-4181-89A7-B443335720E3}"/>
              </a:ext>
            </a:extLst>
          </p:cNvPr>
          <p:cNvSpPr>
            <a:spLocks/>
          </p:cNvSpPr>
          <p:nvPr/>
        </p:nvSpPr>
        <p:spPr bwMode="auto">
          <a:xfrm>
            <a:off x="1633398" y="1569350"/>
            <a:ext cx="825010" cy="834031"/>
          </a:xfrm>
          <a:custGeom>
            <a:avLst/>
            <a:gdLst>
              <a:gd name="T0" fmla="*/ 0 w 2106"/>
              <a:gd name="T1" fmla="*/ 0 h 2106"/>
              <a:gd name="T2" fmla="*/ 2106 w 2106"/>
              <a:gd name="T3" fmla="*/ 2106 h 2106"/>
              <a:gd name="T4" fmla="*/ 1326 w 2106"/>
              <a:gd name="T5" fmla="*/ 2106 h 2106"/>
              <a:gd name="T6" fmla="*/ 0 w 2106"/>
              <a:gd name="T7" fmla="*/ 779 h 2106"/>
              <a:gd name="T8" fmla="*/ 0 w 2106"/>
              <a:gd name="T9" fmla="*/ 0 h 2106"/>
            </a:gdLst>
            <a:ahLst/>
            <a:cxnLst>
              <a:cxn ang="0">
                <a:pos x="T0" y="T1"/>
              </a:cxn>
              <a:cxn ang="0">
                <a:pos x="T2" y="T3"/>
              </a:cxn>
              <a:cxn ang="0">
                <a:pos x="T4" y="T5"/>
              </a:cxn>
              <a:cxn ang="0">
                <a:pos x="T6" y="T7"/>
              </a:cxn>
              <a:cxn ang="0">
                <a:pos x="T8" y="T9"/>
              </a:cxn>
            </a:cxnLst>
            <a:rect l="0" t="0" r="r" b="b"/>
            <a:pathLst>
              <a:path w="2106" h="2106">
                <a:moveTo>
                  <a:pt x="0" y="0"/>
                </a:moveTo>
                <a:cubicBezTo>
                  <a:pt x="1163" y="0"/>
                  <a:pt x="2106" y="943"/>
                  <a:pt x="2106" y="2106"/>
                </a:cubicBezTo>
                <a:lnTo>
                  <a:pt x="1326" y="2106"/>
                </a:lnTo>
                <a:cubicBezTo>
                  <a:pt x="1326" y="1373"/>
                  <a:pt x="732" y="779"/>
                  <a:pt x="0" y="779"/>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20" name="Freeform 7">
            <a:extLst>
              <a:ext uri="{FF2B5EF4-FFF2-40B4-BE49-F238E27FC236}">
                <a16:creationId xmlns:a16="http://schemas.microsoft.com/office/drawing/2014/main" xmlns="" id="{6CF2C88F-5C32-4EC3-AC3E-2FA4BA184639}"/>
              </a:ext>
            </a:extLst>
          </p:cNvPr>
          <p:cNvSpPr>
            <a:spLocks/>
          </p:cNvSpPr>
          <p:nvPr/>
        </p:nvSpPr>
        <p:spPr bwMode="auto">
          <a:xfrm>
            <a:off x="808388" y="1569349"/>
            <a:ext cx="1650018" cy="1669065"/>
          </a:xfrm>
          <a:custGeom>
            <a:avLst/>
            <a:gdLst>
              <a:gd name="T0" fmla="*/ 4212 w 4212"/>
              <a:gd name="T1" fmla="*/ 2106 h 4212"/>
              <a:gd name="T2" fmla="*/ 2106 w 4212"/>
              <a:gd name="T3" fmla="*/ 4212 h 4212"/>
              <a:gd name="T4" fmla="*/ 0 w 4212"/>
              <a:gd name="T5" fmla="*/ 2106 h 4212"/>
              <a:gd name="T6" fmla="*/ 2106 w 4212"/>
              <a:gd name="T7" fmla="*/ 0 h 4212"/>
              <a:gd name="T8" fmla="*/ 2106 w 4212"/>
              <a:gd name="T9" fmla="*/ 779 h 4212"/>
              <a:gd name="T10" fmla="*/ 779 w 4212"/>
              <a:gd name="T11" fmla="*/ 2106 h 4212"/>
              <a:gd name="T12" fmla="*/ 2106 w 4212"/>
              <a:gd name="T13" fmla="*/ 3433 h 4212"/>
              <a:gd name="T14" fmla="*/ 3432 w 4212"/>
              <a:gd name="T15" fmla="*/ 2106 h 4212"/>
              <a:gd name="T16" fmla="*/ 4212 w 4212"/>
              <a:gd name="T17" fmla="*/ 2106 h 4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12" h="4212">
                <a:moveTo>
                  <a:pt x="4212" y="2106"/>
                </a:moveTo>
                <a:cubicBezTo>
                  <a:pt x="4212" y="3269"/>
                  <a:pt x="3269" y="4212"/>
                  <a:pt x="2106" y="4212"/>
                </a:cubicBezTo>
                <a:cubicBezTo>
                  <a:pt x="943" y="4212"/>
                  <a:pt x="0" y="3269"/>
                  <a:pt x="0" y="2106"/>
                </a:cubicBezTo>
                <a:cubicBezTo>
                  <a:pt x="0" y="943"/>
                  <a:pt x="943" y="0"/>
                  <a:pt x="2106" y="0"/>
                </a:cubicBezTo>
                <a:lnTo>
                  <a:pt x="2106" y="779"/>
                </a:lnTo>
                <a:cubicBezTo>
                  <a:pt x="1373" y="779"/>
                  <a:pt x="779" y="1373"/>
                  <a:pt x="779" y="2106"/>
                </a:cubicBezTo>
                <a:cubicBezTo>
                  <a:pt x="779" y="2839"/>
                  <a:pt x="1373" y="3433"/>
                  <a:pt x="2106" y="3433"/>
                </a:cubicBezTo>
                <a:cubicBezTo>
                  <a:pt x="2838" y="3433"/>
                  <a:pt x="3432" y="2839"/>
                  <a:pt x="3432" y="2106"/>
                </a:cubicBezTo>
                <a:lnTo>
                  <a:pt x="4212" y="2106"/>
                </a:lnTo>
                <a:close/>
              </a:path>
            </a:pathLst>
          </a:custGeom>
          <a:solidFill>
            <a:srgbClr val="CCCC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46" name="Rectangle 45">
            <a:extLst>
              <a:ext uri="{FF2B5EF4-FFF2-40B4-BE49-F238E27FC236}">
                <a16:creationId xmlns:a16="http://schemas.microsoft.com/office/drawing/2014/main" xmlns="" id="{A9091B4E-003B-4AE2-A125-251741DDFEEC}"/>
              </a:ext>
            </a:extLst>
          </p:cNvPr>
          <p:cNvSpPr/>
          <p:nvPr/>
        </p:nvSpPr>
        <p:spPr>
          <a:xfrm>
            <a:off x="1115616" y="2211710"/>
            <a:ext cx="1181734" cy="307777"/>
          </a:xfrm>
          <a:prstGeom prst="rect">
            <a:avLst/>
          </a:prstGeom>
        </p:spPr>
        <p:txBody>
          <a:bodyPr wrap="none">
            <a:spAutoFit/>
          </a:bodyPr>
          <a:lstStyle/>
          <a:p>
            <a:r>
              <a:rPr lang="en-IN" sz="1400" b="1" dirty="0" smtClean="0">
                <a:latin typeface="Comic Sans MS" pitchFamily="66" charset="0"/>
              </a:rPr>
              <a:t>12% - 70%</a:t>
            </a:r>
            <a:endParaRPr lang="en-IN" sz="1400" dirty="0">
              <a:latin typeface="Comic Sans MS" pitchFamily="66" charset="0"/>
            </a:endParaRPr>
          </a:p>
        </p:txBody>
      </p:sp>
      <p:sp>
        <p:nvSpPr>
          <p:cNvPr id="25" name="TextBox 24"/>
          <p:cNvSpPr txBox="1"/>
          <p:nvPr/>
        </p:nvSpPr>
        <p:spPr>
          <a:xfrm>
            <a:off x="3995936" y="771550"/>
            <a:ext cx="4464496" cy="4185761"/>
          </a:xfrm>
          <a:prstGeom prst="rect">
            <a:avLst/>
          </a:prstGeom>
          <a:blipFill>
            <a:blip r:embed="rId4" cstate="print"/>
            <a:tile tx="0" ty="0" sx="100000" sy="100000" flip="none" algn="tl"/>
          </a:blipFill>
          <a:ln w="3175">
            <a:solidFill>
              <a:schemeClr val="tx1"/>
            </a:solidFill>
          </a:ln>
        </p:spPr>
        <p:txBody>
          <a:bodyPr wrap="square" rtlCol="0">
            <a:spAutoFit/>
          </a:bodyPr>
          <a:lstStyle/>
          <a:p>
            <a:pPr>
              <a:buFont typeface="Wingdings" pitchFamily="2" charset="2"/>
              <a:buChar char="Ø"/>
            </a:pPr>
            <a:r>
              <a:rPr lang="en-GB" sz="1400" b="1" dirty="0" smtClean="0">
                <a:latin typeface="Century Gothic" pitchFamily="34" charset="0"/>
              </a:rPr>
              <a:t>High regional market demand for poultry products </a:t>
            </a:r>
            <a:br>
              <a:rPr lang="en-GB" sz="1400" b="1" dirty="0" smtClean="0">
                <a:latin typeface="Century Gothic" pitchFamily="34" charset="0"/>
              </a:rPr>
            </a:br>
            <a:endParaRPr lang="en-GB" sz="1400" b="1" dirty="0" smtClean="0">
              <a:latin typeface="Century Gothic" pitchFamily="34" charset="0"/>
            </a:endParaRPr>
          </a:p>
          <a:p>
            <a:pPr>
              <a:buFont typeface="Wingdings" pitchFamily="2" charset="2"/>
              <a:buChar char="Ø"/>
            </a:pPr>
            <a:r>
              <a:rPr lang="en-GB" sz="1400" b="1" dirty="0" smtClean="0">
                <a:latin typeface="Century Gothic" pitchFamily="34" charset="0"/>
              </a:rPr>
              <a:t>Increasing market demand (Population Growth, Urbanization, change in nutrition pattern, growth in income..) </a:t>
            </a:r>
            <a:br>
              <a:rPr lang="en-GB" sz="1400" b="1" dirty="0" smtClean="0">
                <a:latin typeface="Century Gothic" pitchFamily="34" charset="0"/>
              </a:rPr>
            </a:br>
            <a:endParaRPr lang="en-GB" sz="1400" b="1" dirty="0" smtClean="0">
              <a:latin typeface="Century Gothic" pitchFamily="34" charset="0"/>
            </a:endParaRPr>
          </a:p>
          <a:p>
            <a:pPr>
              <a:buFont typeface="Wingdings" pitchFamily="2" charset="2"/>
              <a:buChar char="Ø"/>
            </a:pPr>
            <a:r>
              <a:rPr lang="en-GB" sz="1400" b="1" dirty="0" smtClean="0">
                <a:latin typeface="Century Gothic" pitchFamily="34" charset="0"/>
              </a:rPr>
              <a:t>Attractiveness of the poultry industry-Profitability</a:t>
            </a:r>
            <a:br>
              <a:rPr lang="en-GB" sz="1400" b="1" dirty="0" smtClean="0">
                <a:latin typeface="Century Gothic" pitchFamily="34" charset="0"/>
              </a:rPr>
            </a:br>
            <a:endParaRPr lang="en-GB" sz="1400" b="1" dirty="0" smtClean="0">
              <a:latin typeface="Century Gothic" pitchFamily="34" charset="0"/>
            </a:endParaRPr>
          </a:p>
          <a:p>
            <a:pPr>
              <a:buFont typeface="Wingdings" pitchFamily="2" charset="2"/>
              <a:buChar char="Ø"/>
            </a:pPr>
            <a:r>
              <a:rPr lang="en-GB" sz="1400" b="1" dirty="0" smtClean="0">
                <a:latin typeface="Century Gothic" pitchFamily="34" charset="0"/>
              </a:rPr>
              <a:t>Existing regional support programmes and initiatives</a:t>
            </a:r>
          </a:p>
          <a:p>
            <a:endParaRPr lang="en-GB" sz="1400" b="1" dirty="0" smtClean="0">
              <a:latin typeface="Century Gothic" pitchFamily="34" charset="0"/>
            </a:endParaRPr>
          </a:p>
          <a:p>
            <a:pPr>
              <a:buFont typeface="Wingdings" pitchFamily="2" charset="2"/>
              <a:buChar char="Ø"/>
            </a:pPr>
            <a:r>
              <a:rPr lang="en-GB" sz="1400" b="1" dirty="0" smtClean="0">
                <a:latin typeface="Century Gothic" pitchFamily="34" charset="0"/>
              </a:rPr>
              <a:t>Huge opportunity for regional trade.</a:t>
            </a:r>
            <a:br>
              <a:rPr lang="en-GB" sz="1400" b="1" dirty="0" smtClean="0">
                <a:latin typeface="Century Gothic" pitchFamily="34" charset="0"/>
              </a:rPr>
            </a:br>
            <a:r>
              <a:rPr lang="en-GB" sz="1400" b="1" dirty="0" smtClean="0">
                <a:latin typeface="Century Gothic" pitchFamily="34" charset="0"/>
              </a:rPr>
              <a:t> </a:t>
            </a:r>
          </a:p>
          <a:p>
            <a:pPr>
              <a:buFont typeface="Wingdings" pitchFamily="2" charset="2"/>
              <a:buChar char="Ø"/>
            </a:pPr>
            <a:r>
              <a:rPr lang="en-GB" sz="1400" b="1" dirty="0" smtClean="0">
                <a:latin typeface="Century Gothic" pitchFamily="34" charset="0"/>
              </a:rPr>
              <a:t>Competitive opportunities for small holder participation </a:t>
            </a:r>
            <a:br>
              <a:rPr lang="en-GB" sz="1400" b="1" dirty="0" smtClean="0">
                <a:latin typeface="Century Gothic" pitchFamily="34" charset="0"/>
              </a:rPr>
            </a:br>
            <a:endParaRPr lang="en-GB" sz="1400" b="1" dirty="0" smtClean="0">
              <a:latin typeface="Century Gothic" pitchFamily="34" charset="0"/>
            </a:endParaRPr>
          </a:p>
          <a:p>
            <a:pPr>
              <a:buFont typeface="Wingdings" pitchFamily="2" charset="2"/>
              <a:buChar char="Ø"/>
            </a:pPr>
            <a:r>
              <a:rPr lang="en-GB" sz="1400" b="1" dirty="0" smtClean="0">
                <a:latin typeface="Century Gothic" pitchFamily="34" charset="0"/>
              </a:rPr>
              <a:t>Flexible private sector investment</a:t>
            </a:r>
          </a:p>
          <a:p>
            <a:endParaRPr lang="en-GB" sz="1400" b="1" dirty="0">
              <a:latin typeface="Century Gothic" pitchFamily="34" charset="0"/>
            </a:endParaRPr>
          </a:p>
        </p:txBody>
      </p:sp>
    </p:spTree>
    <p:extLst>
      <p:ext uri="{BB962C8B-B14F-4D97-AF65-F5344CB8AC3E}">
        <p14:creationId xmlns:p14="http://schemas.microsoft.com/office/powerpoint/2010/main" xmlns="" val="26290994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2555776" y="1167594"/>
            <a:ext cx="1728192" cy="1944216"/>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
          <p:cNvSpPr>
            <a:spLocks noGrp="1"/>
          </p:cNvSpPr>
          <p:nvPr>
            <p:ph type="title"/>
          </p:nvPr>
        </p:nvSpPr>
        <p:spPr>
          <a:xfrm>
            <a:off x="179512" y="267494"/>
            <a:ext cx="8589640" cy="576064"/>
          </a:xfrm>
        </p:spPr>
        <p:txBody>
          <a:bodyPr>
            <a:noAutofit/>
          </a:bodyPr>
          <a:lstStyle/>
          <a:p>
            <a:pPr algn="ctr"/>
            <a:r>
              <a:rPr lang="en-GB" sz="2400" dirty="0" smtClean="0">
                <a:solidFill>
                  <a:srgbClr val="C00000"/>
                </a:solidFill>
              </a:rPr>
              <a:t>The Generic poultry value chain in ECOWAS</a:t>
            </a:r>
            <a:endParaRPr lang="en-GB" sz="2400" dirty="0">
              <a:solidFill>
                <a:srgbClr val="C00000"/>
              </a:solidFill>
            </a:endParaRPr>
          </a:p>
        </p:txBody>
      </p:sp>
      <p:sp>
        <p:nvSpPr>
          <p:cNvPr id="4" name="Right Arrow 3"/>
          <p:cNvSpPr/>
          <p:nvPr/>
        </p:nvSpPr>
        <p:spPr>
          <a:xfrm>
            <a:off x="179512" y="1869673"/>
            <a:ext cx="1161090" cy="557930"/>
          </a:xfrm>
          <a:prstGeom prst="rightArrow">
            <a:avLst>
              <a:gd name="adj1" fmla="val 62020"/>
              <a:gd name="adj2" fmla="val 24479"/>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Input supply</a:t>
            </a:r>
            <a:endParaRPr lang="en-GB" sz="1100" dirty="0"/>
          </a:p>
        </p:txBody>
      </p:sp>
      <p:sp>
        <p:nvSpPr>
          <p:cNvPr id="5" name="Right Arrow 4"/>
          <p:cNvSpPr/>
          <p:nvPr/>
        </p:nvSpPr>
        <p:spPr>
          <a:xfrm>
            <a:off x="1403657" y="1815666"/>
            <a:ext cx="1298951" cy="649620"/>
          </a:xfrm>
          <a:prstGeom prst="rightArrow">
            <a:avLst>
              <a:gd name="adj1" fmla="val 50000"/>
              <a:gd name="adj2" fmla="val 18196"/>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Production</a:t>
            </a:r>
            <a:endParaRPr lang="en-GB" sz="1100" dirty="0"/>
          </a:p>
        </p:txBody>
      </p:sp>
      <p:sp>
        <p:nvSpPr>
          <p:cNvPr id="6" name="Right Arrow 5"/>
          <p:cNvSpPr/>
          <p:nvPr/>
        </p:nvSpPr>
        <p:spPr>
          <a:xfrm>
            <a:off x="2771800" y="1815671"/>
            <a:ext cx="1368152" cy="697385"/>
          </a:xfrm>
          <a:prstGeom prst="rightArrow">
            <a:avLst>
              <a:gd name="adj1" fmla="val 50000"/>
              <a:gd name="adj2" fmla="val 23046"/>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Abattoirs</a:t>
            </a:r>
            <a:endParaRPr lang="en-GB" sz="1100" dirty="0"/>
          </a:p>
        </p:txBody>
      </p:sp>
      <p:sp>
        <p:nvSpPr>
          <p:cNvPr id="7" name="Right Arrow 6"/>
          <p:cNvSpPr/>
          <p:nvPr/>
        </p:nvSpPr>
        <p:spPr>
          <a:xfrm>
            <a:off x="4211960" y="1815666"/>
            <a:ext cx="1368152" cy="687510"/>
          </a:xfrm>
          <a:prstGeom prst="rightArrow">
            <a:avLst>
              <a:gd name="adj1" fmla="val 50000"/>
              <a:gd name="adj2" fmla="val 18289"/>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Processors</a:t>
            </a:r>
          </a:p>
          <a:p>
            <a:pPr algn="ctr"/>
            <a:r>
              <a:rPr lang="en-GB" sz="1100" dirty="0" smtClean="0"/>
              <a:t>(Macro &amp; Micro)</a:t>
            </a:r>
            <a:endParaRPr lang="en-GB" sz="1100" dirty="0"/>
          </a:p>
        </p:txBody>
      </p:sp>
      <p:sp>
        <p:nvSpPr>
          <p:cNvPr id="8" name="Right Arrow 7"/>
          <p:cNvSpPr/>
          <p:nvPr/>
        </p:nvSpPr>
        <p:spPr>
          <a:xfrm>
            <a:off x="5652120" y="1815671"/>
            <a:ext cx="1344936" cy="673493"/>
          </a:xfrm>
          <a:prstGeom prst="rightArrow">
            <a:avLst>
              <a:gd name="adj1" fmla="val 50000"/>
              <a:gd name="adj2" fmla="val 16704"/>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200" dirty="0" smtClean="0"/>
              <a:t>Marketing</a:t>
            </a:r>
            <a:endParaRPr lang="en-GB" sz="1200" dirty="0"/>
          </a:p>
        </p:txBody>
      </p:sp>
      <p:sp>
        <p:nvSpPr>
          <p:cNvPr id="9" name="Right Arrow 8"/>
          <p:cNvSpPr/>
          <p:nvPr/>
        </p:nvSpPr>
        <p:spPr>
          <a:xfrm>
            <a:off x="7092280" y="1815666"/>
            <a:ext cx="1540120" cy="702078"/>
          </a:xfrm>
          <a:prstGeom prst="rightArrow">
            <a:avLst>
              <a:gd name="adj1" fmla="val 50000"/>
              <a:gd name="adj2" fmla="val 2230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End Users</a:t>
            </a:r>
          </a:p>
          <a:p>
            <a:pPr algn="ctr"/>
            <a:r>
              <a:rPr lang="en-GB" sz="1100" dirty="0" smtClean="0"/>
              <a:t>/Consumers</a:t>
            </a:r>
            <a:endParaRPr lang="en-GB" sz="1100" dirty="0"/>
          </a:p>
        </p:txBody>
      </p:sp>
      <p:sp>
        <p:nvSpPr>
          <p:cNvPr id="11" name="TextBox 10"/>
          <p:cNvSpPr txBox="1"/>
          <p:nvPr/>
        </p:nvSpPr>
        <p:spPr>
          <a:xfrm>
            <a:off x="2771800" y="1275606"/>
            <a:ext cx="1296144" cy="415498"/>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050" dirty="0" smtClean="0"/>
              <a:t>Producer groups &amp; Associations</a:t>
            </a:r>
            <a:endParaRPr lang="en-GB" sz="1050" dirty="0"/>
          </a:p>
        </p:txBody>
      </p:sp>
      <p:sp>
        <p:nvSpPr>
          <p:cNvPr id="12" name="TextBox 11"/>
          <p:cNvSpPr txBox="1"/>
          <p:nvPr/>
        </p:nvSpPr>
        <p:spPr>
          <a:xfrm>
            <a:off x="2843808" y="2679766"/>
            <a:ext cx="1296144"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200" dirty="0" smtClean="0"/>
              <a:t>Own Slaughter house</a:t>
            </a:r>
            <a:endParaRPr lang="en-GB" sz="1200" dirty="0"/>
          </a:p>
        </p:txBody>
      </p:sp>
      <p:sp>
        <p:nvSpPr>
          <p:cNvPr id="13" name="TextBox 12"/>
          <p:cNvSpPr txBox="1"/>
          <p:nvPr/>
        </p:nvSpPr>
        <p:spPr>
          <a:xfrm>
            <a:off x="5580112" y="1275610"/>
            <a:ext cx="1296144" cy="415498"/>
          </a:xfrm>
          <a:prstGeom prst="rect">
            <a:avLst/>
          </a:prstGeom>
          <a:solidFill>
            <a:srgbClr val="FFCCFF"/>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050" b="1" dirty="0" smtClean="0"/>
              <a:t>Live bird markets</a:t>
            </a:r>
            <a:endParaRPr lang="en-GB" sz="1050" b="1" dirty="0"/>
          </a:p>
        </p:txBody>
      </p:sp>
      <p:sp>
        <p:nvSpPr>
          <p:cNvPr id="14" name="TextBox 13"/>
          <p:cNvSpPr txBox="1"/>
          <p:nvPr/>
        </p:nvSpPr>
        <p:spPr>
          <a:xfrm>
            <a:off x="5652120" y="2679767"/>
            <a:ext cx="1224136" cy="261610"/>
          </a:xfrm>
          <a:prstGeom prst="rect">
            <a:avLst/>
          </a:prstGeom>
          <a:solidFill>
            <a:srgbClr val="FFCCFF"/>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050" b="1" dirty="0" smtClean="0"/>
              <a:t>Food Industry</a:t>
            </a:r>
            <a:endParaRPr lang="en-GB" sz="1050" b="1" dirty="0"/>
          </a:p>
        </p:txBody>
      </p:sp>
      <p:sp>
        <p:nvSpPr>
          <p:cNvPr id="15" name="Up Arrow 14"/>
          <p:cNvSpPr/>
          <p:nvPr/>
        </p:nvSpPr>
        <p:spPr>
          <a:xfrm>
            <a:off x="3347864" y="1779662"/>
            <a:ext cx="72008" cy="21602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Up Arrow 15"/>
          <p:cNvSpPr/>
          <p:nvPr/>
        </p:nvSpPr>
        <p:spPr>
          <a:xfrm>
            <a:off x="6156176" y="1707654"/>
            <a:ext cx="72008" cy="21602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Down Arrow 16"/>
          <p:cNvSpPr/>
          <p:nvPr/>
        </p:nvSpPr>
        <p:spPr>
          <a:xfrm>
            <a:off x="3347864" y="2409732"/>
            <a:ext cx="7200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Down Arrow 17"/>
          <p:cNvSpPr/>
          <p:nvPr/>
        </p:nvSpPr>
        <p:spPr>
          <a:xfrm>
            <a:off x="6156185" y="2409732"/>
            <a:ext cx="45719"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Bent Arrow 18"/>
          <p:cNvSpPr/>
          <p:nvPr/>
        </p:nvSpPr>
        <p:spPr>
          <a:xfrm rot="5400000">
            <a:off x="4382979" y="1266605"/>
            <a:ext cx="378042" cy="720080"/>
          </a:xfrm>
          <a:prstGeom prst="bentArrow">
            <a:avLst>
              <a:gd name="adj1" fmla="val 5183"/>
              <a:gd name="adj2" fmla="val 25763"/>
              <a:gd name="adj3" fmla="val 20427"/>
              <a:gd name="adj4" fmla="val 5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1" name="Bent Arrow 20"/>
          <p:cNvSpPr/>
          <p:nvPr/>
        </p:nvSpPr>
        <p:spPr>
          <a:xfrm rot="5400000">
            <a:off x="7074278" y="1329612"/>
            <a:ext cx="540060" cy="648072"/>
          </a:xfrm>
          <a:prstGeom prst="bentArrow">
            <a:avLst>
              <a:gd name="adj1" fmla="val 4230"/>
              <a:gd name="adj2" fmla="val 25000"/>
              <a:gd name="adj3" fmla="val 25000"/>
              <a:gd name="adj4" fmla="val 4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2" name="Bent-Up Arrow 21"/>
          <p:cNvSpPr/>
          <p:nvPr/>
        </p:nvSpPr>
        <p:spPr>
          <a:xfrm>
            <a:off x="6948264" y="2409732"/>
            <a:ext cx="720080" cy="432048"/>
          </a:xfrm>
          <a:prstGeom prst="bentUpArrow">
            <a:avLst>
              <a:gd name="adj1" fmla="val 3141"/>
              <a:gd name="adj2" fmla="val 21849"/>
              <a:gd name="adj3" fmla="val 28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Bent-Up Arrow 22"/>
          <p:cNvSpPr/>
          <p:nvPr/>
        </p:nvSpPr>
        <p:spPr>
          <a:xfrm>
            <a:off x="4139952" y="2409732"/>
            <a:ext cx="3888432" cy="540060"/>
          </a:xfrm>
          <a:prstGeom prst="bentUpArrow">
            <a:avLst>
              <a:gd name="adj1" fmla="val 3141"/>
              <a:gd name="adj2" fmla="val 15624"/>
              <a:gd name="adj3" fmla="val 174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Box 28"/>
          <p:cNvSpPr txBox="1"/>
          <p:nvPr/>
        </p:nvSpPr>
        <p:spPr>
          <a:xfrm>
            <a:off x="1475656" y="1563638"/>
            <a:ext cx="1008112" cy="400110"/>
          </a:xfrm>
          <a:prstGeom prst="rect">
            <a:avLst/>
          </a:prstGeom>
          <a:solidFill>
            <a:schemeClr val="accent3">
              <a:lumMod val="20000"/>
              <a:lumOff val="80000"/>
            </a:schemeClr>
          </a:solidFill>
          <a:ln w="3175">
            <a:solidFill>
              <a:schemeClr val="tx1"/>
            </a:solidFill>
          </a:ln>
        </p:spPr>
        <p:txBody>
          <a:bodyPr wrap="square" rtlCol="0">
            <a:spAutoFit/>
          </a:bodyPr>
          <a:lstStyle/>
          <a:p>
            <a:r>
              <a:rPr lang="en-GB" sz="1000" b="1" dirty="0" smtClean="0"/>
              <a:t>Small Producers</a:t>
            </a:r>
            <a:endParaRPr lang="en-GB" sz="1000" b="1" dirty="0"/>
          </a:p>
        </p:txBody>
      </p:sp>
      <p:sp>
        <p:nvSpPr>
          <p:cNvPr id="38" name="TextBox 37"/>
          <p:cNvSpPr txBox="1"/>
          <p:nvPr/>
        </p:nvSpPr>
        <p:spPr>
          <a:xfrm>
            <a:off x="2987824" y="4443958"/>
            <a:ext cx="2880320" cy="230832"/>
          </a:xfrm>
          <a:prstGeom prst="rect">
            <a:avLst/>
          </a:prstGeom>
          <a:noFill/>
          <a:ln w="3175">
            <a:solidFill>
              <a:schemeClr val="tx1"/>
            </a:solidFill>
          </a:ln>
        </p:spPr>
        <p:txBody>
          <a:bodyPr wrap="square" rtlCol="0">
            <a:spAutoFit/>
          </a:bodyPr>
          <a:lstStyle/>
          <a:p>
            <a:r>
              <a:rPr lang="en-GB" sz="900" dirty="0" smtClean="0"/>
              <a:t>Cross Cutting - Women &amp; Youth participation </a:t>
            </a:r>
            <a:endParaRPr lang="en-GB" sz="900" dirty="0"/>
          </a:p>
        </p:txBody>
      </p:sp>
      <p:sp>
        <p:nvSpPr>
          <p:cNvPr id="42" name="TextBox 41"/>
          <p:cNvSpPr txBox="1"/>
          <p:nvPr/>
        </p:nvSpPr>
        <p:spPr>
          <a:xfrm>
            <a:off x="7668344" y="3363838"/>
            <a:ext cx="936104" cy="400110"/>
          </a:xfrm>
          <a:prstGeom prst="rect">
            <a:avLst/>
          </a:prstGeom>
          <a:solidFill>
            <a:srgbClr val="FFCC99"/>
          </a:solidFill>
          <a:ln w="3175">
            <a:solidFill>
              <a:schemeClr val="tx1"/>
            </a:solidFill>
          </a:ln>
        </p:spPr>
        <p:txBody>
          <a:bodyPr wrap="square" rtlCol="0">
            <a:spAutoFit/>
          </a:bodyPr>
          <a:lstStyle/>
          <a:p>
            <a:r>
              <a:rPr lang="en-GB" sz="1000" b="1" dirty="0" smtClean="0"/>
              <a:t>Corporate &amp;</a:t>
            </a:r>
          </a:p>
          <a:p>
            <a:r>
              <a:rPr lang="en-GB" sz="1000" b="1" dirty="0" smtClean="0"/>
              <a:t> Institutions</a:t>
            </a:r>
            <a:endParaRPr lang="en-GB" sz="1000" b="1" dirty="0"/>
          </a:p>
        </p:txBody>
      </p:sp>
      <p:sp>
        <p:nvSpPr>
          <p:cNvPr id="49" name="Left-Right Arrow 48"/>
          <p:cNvSpPr/>
          <p:nvPr/>
        </p:nvSpPr>
        <p:spPr>
          <a:xfrm>
            <a:off x="251520" y="4299942"/>
            <a:ext cx="8352928" cy="108012"/>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TextBox 49"/>
          <p:cNvSpPr txBox="1"/>
          <p:nvPr/>
        </p:nvSpPr>
        <p:spPr>
          <a:xfrm>
            <a:off x="467544" y="3921900"/>
            <a:ext cx="8064896" cy="369332"/>
          </a:xfrm>
          <a:prstGeom prst="rect">
            <a:avLst/>
          </a:prstGeom>
          <a:noFill/>
        </p:spPr>
        <p:txBody>
          <a:bodyPr wrap="square" rtlCol="0">
            <a:spAutoFit/>
          </a:bodyPr>
          <a:lstStyle/>
          <a:p>
            <a:pPr algn="ctr"/>
            <a:r>
              <a:rPr lang="en-GB" dirty="0" smtClean="0">
                <a:solidFill>
                  <a:schemeClr val="accent2"/>
                </a:solidFill>
              </a:rPr>
              <a:t>Enabling environment, support and financial services</a:t>
            </a:r>
            <a:endParaRPr lang="en-GB" dirty="0">
              <a:solidFill>
                <a:schemeClr val="accent2"/>
              </a:solidFill>
            </a:endParaRPr>
          </a:p>
        </p:txBody>
      </p:sp>
      <p:sp>
        <p:nvSpPr>
          <p:cNvPr id="35" name="TextBox 34"/>
          <p:cNvSpPr txBox="1"/>
          <p:nvPr/>
        </p:nvSpPr>
        <p:spPr>
          <a:xfrm>
            <a:off x="107504" y="3075806"/>
            <a:ext cx="1224136" cy="400110"/>
          </a:xfrm>
          <a:prstGeom prst="rect">
            <a:avLst/>
          </a:prstGeom>
          <a:solidFill>
            <a:srgbClr val="FFFF99"/>
          </a:solidFill>
          <a:ln w="3175">
            <a:solidFill>
              <a:schemeClr val="tx1"/>
            </a:solidFill>
          </a:ln>
        </p:spPr>
        <p:txBody>
          <a:bodyPr wrap="square" rtlCol="0">
            <a:spAutoFit/>
          </a:bodyPr>
          <a:lstStyle/>
          <a:p>
            <a:r>
              <a:rPr lang="en-GB" sz="1000" b="1" dirty="0" smtClean="0"/>
              <a:t>Parent stock farmers</a:t>
            </a:r>
            <a:endParaRPr lang="en-GB" sz="1000" b="1" dirty="0"/>
          </a:p>
        </p:txBody>
      </p:sp>
      <p:sp>
        <p:nvSpPr>
          <p:cNvPr id="44" name="TextBox 43"/>
          <p:cNvSpPr txBox="1"/>
          <p:nvPr/>
        </p:nvSpPr>
        <p:spPr>
          <a:xfrm>
            <a:off x="107504" y="2571750"/>
            <a:ext cx="1224136" cy="400110"/>
          </a:xfrm>
          <a:prstGeom prst="rect">
            <a:avLst/>
          </a:prstGeom>
          <a:solidFill>
            <a:srgbClr val="FFFF99"/>
          </a:solidFill>
          <a:ln w="3175">
            <a:solidFill>
              <a:schemeClr val="tx1"/>
            </a:solidFill>
          </a:ln>
        </p:spPr>
        <p:txBody>
          <a:bodyPr wrap="square" rtlCol="0">
            <a:spAutoFit/>
          </a:bodyPr>
          <a:lstStyle/>
          <a:p>
            <a:r>
              <a:rPr lang="en-GB" sz="1000" b="1" dirty="0" smtClean="0"/>
              <a:t>Vet drugs &amp; Services</a:t>
            </a:r>
            <a:endParaRPr lang="en-GB" sz="1000" b="1" dirty="0"/>
          </a:p>
        </p:txBody>
      </p:sp>
      <p:sp>
        <p:nvSpPr>
          <p:cNvPr id="45" name="TextBox 44"/>
          <p:cNvSpPr txBox="1"/>
          <p:nvPr/>
        </p:nvSpPr>
        <p:spPr>
          <a:xfrm>
            <a:off x="107504" y="1059582"/>
            <a:ext cx="1224136" cy="246221"/>
          </a:xfrm>
          <a:prstGeom prst="rect">
            <a:avLst/>
          </a:prstGeom>
          <a:solidFill>
            <a:srgbClr val="FFFF99"/>
          </a:solidFill>
          <a:ln w="3175">
            <a:solidFill>
              <a:schemeClr val="tx1"/>
            </a:solidFill>
          </a:ln>
        </p:spPr>
        <p:txBody>
          <a:bodyPr wrap="square" rtlCol="0">
            <a:spAutoFit/>
          </a:bodyPr>
          <a:lstStyle/>
          <a:p>
            <a:r>
              <a:rPr lang="en-GB" sz="1000" b="1" dirty="0" smtClean="0"/>
              <a:t>Poultry Feeds</a:t>
            </a:r>
            <a:endParaRPr lang="en-GB" sz="1000" b="1" dirty="0"/>
          </a:p>
        </p:txBody>
      </p:sp>
      <p:sp>
        <p:nvSpPr>
          <p:cNvPr id="46" name="TextBox 45"/>
          <p:cNvSpPr txBox="1"/>
          <p:nvPr/>
        </p:nvSpPr>
        <p:spPr>
          <a:xfrm>
            <a:off x="107504" y="1491630"/>
            <a:ext cx="1224136" cy="246221"/>
          </a:xfrm>
          <a:prstGeom prst="rect">
            <a:avLst/>
          </a:prstGeom>
          <a:solidFill>
            <a:srgbClr val="FFFF99"/>
          </a:solidFill>
          <a:ln w="3175">
            <a:solidFill>
              <a:schemeClr val="tx1"/>
            </a:solidFill>
          </a:ln>
        </p:spPr>
        <p:txBody>
          <a:bodyPr wrap="square" rtlCol="0">
            <a:spAutoFit/>
          </a:bodyPr>
          <a:lstStyle/>
          <a:p>
            <a:r>
              <a:rPr lang="en-GB" sz="1000" b="1" dirty="0" smtClean="0"/>
              <a:t>Day old Chicks</a:t>
            </a:r>
            <a:endParaRPr lang="en-GB" sz="1000" b="1" dirty="0"/>
          </a:p>
        </p:txBody>
      </p:sp>
      <p:sp>
        <p:nvSpPr>
          <p:cNvPr id="47" name="TextBox 46"/>
          <p:cNvSpPr txBox="1"/>
          <p:nvPr/>
        </p:nvSpPr>
        <p:spPr>
          <a:xfrm>
            <a:off x="1475656" y="3219822"/>
            <a:ext cx="936104" cy="553998"/>
          </a:xfrm>
          <a:prstGeom prst="rect">
            <a:avLst/>
          </a:prstGeom>
          <a:solidFill>
            <a:schemeClr val="accent3">
              <a:lumMod val="20000"/>
              <a:lumOff val="80000"/>
            </a:schemeClr>
          </a:solidFill>
          <a:ln w="3175">
            <a:solidFill>
              <a:schemeClr val="tx1"/>
            </a:solidFill>
          </a:ln>
        </p:spPr>
        <p:txBody>
          <a:bodyPr wrap="square" rtlCol="0">
            <a:spAutoFit/>
          </a:bodyPr>
          <a:lstStyle/>
          <a:p>
            <a:r>
              <a:rPr lang="en-GB" sz="1000" b="1" dirty="0" smtClean="0"/>
              <a:t>Large  broiler Producers</a:t>
            </a:r>
            <a:endParaRPr lang="en-GB" sz="1000" b="1" dirty="0"/>
          </a:p>
        </p:txBody>
      </p:sp>
      <p:sp>
        <p:nvSpPr>
          <p:cNvPr id="48" name="TextBox 47"/>
          <p:cNvSpPr txBox="1"/>
          <p:nvPr/>
        </p:nvSpPr>
        <p:spPr>
          <a:xfrm>
            <a:off x="1475656" y="2427734"/>
            <a:ext cx="936104" cy="707886"/>
          </a:xfrm>
          <a:prstGeom prst="rect">
            <a:avLst/>
          </a:prstGeom>
          <a:solidFill>
            <a:schemeClr val="accent3">
              <a:lumMod val="20000"/>
              <a:lumOff val="80000"/>
            </a:schemeClr>
          </a:solidFill>
          <a:ln w="3175">
            <a:solidFill>
              <a:schemeClr val="tx1"/>
            </a:solidFill>
          </a:ln>
        </p:spPr>
        <p:txBody>
          <a:bodyPr wrap="square" rtlCol="0">
            <a:spAutoFit/>
          </a:bodyPr>
          <a:lstStyle/>
          <a:p>
            <a:r>
              <a:rPr lang="en-GB" sz="1000" b="1" dirty="0" smtClean="0"/>
              <a:t>Medium scale/ Contract growers</a:t>
            </a:r>
            <a:endParaRPr lang="en-GB" sz="1000" b="1" dirty="0"/>
          </a:p>
        </p:txBody>
      </p:sp>
      <p:sp>
        <p:nvSpPr>
          <p:cNvPr id="51" name="TextBox 50"/>
          <p:cNvSpPr txBox="1"/>
          <p:nvPr/>
        </p:nvSpPr>
        <p:spPr>
          <a:xfrm>
            <a:off x="2843808" y="3219822"/>
            <a:ext cx="1224136"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200" dirty="0" smtClean="0"/>
              <a:t>Traders</a:t>
            </a:r>
            <a:endParaRPr lang="en-GB" sz="1200" dirty="0"/>
          </a:p>
        </p:txBody>
      </p:sp>
      <p:sp>
        <p:nvSpPr>
          <p:cNvPr id="52" name="TextBox 51"/>
          <p:cNvSpPr txBox="1"/>
          <p:nvPr/>
        </p:nvSpPr>
        <p:spPr>
          <a:xfrm>
            <a:off x="2843808" y="3651870"/>
            <a:ext cx="1224136"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200" dirty="0" smtClean="0"/>
              <a:t>Brokers</a:t>
            </a:r>
            <a:endParaRPr lang="en-GB" sz="1200" dirty="0"/>
          </a:p>
        </p:txBody>
      </p:sp>
      <p:sp>
        <p:nvSpPr>
          <p:cNvPr id="53" name="TextBox 52"/>
          <p:cNvSpPr txBox="1"/>
          <p:nvPr/>
        </p:nvSpPr>
        <p:spPr>
          <a:xfrm>
            <a:off x="4427984" y="3435846"/>
            <a:ext cx="936104" cy="246221"/>
          </a:xfrm>
          <a:prstGeom prst="rect">
            <a:avLst/>
          </a:prstGeom>
          <a:solidFill>
            <a:srgbClr val="CCFFCC"/>
          </a:solidFill>
          <a:ln w="3175">
            <a:solidFill>
              <a:schemeClr val="tx1"/>
            </a:solidFill>
          </a:ln>
        </p:spPr>
        <p:txBody>
          <a:bodyPr wrap="square" rtlCol="0">
            <a:spAutoFit/>
          </a:bodyPr>
          <a:lstStyle/>
          <a:p>
            <a:r>
              <a:rPr lang="en-GB" sz="1000" b="1" dirty="0" smtClean="0"/>
              <a:t>Cottage</a:t>
            </a:r>
            <a:endParaRPr lang="en-GB" sz="1000" b="1" dirty="0"/>
          </a:p>
        </p:txBody>
      </p:sp>
      <p:sp>
        <p:nvSpPr>
          <p:cNvPr id="54" name="TextBox 53"/>
          <p:cNvSpPr txBox="1"/>
          <p:nvPr/>
        </p:nvSpPr>
        <p:spPr>
          <a:xfrm>
            <a:off x="4427984" y="3075806"/>
            <a:ext cx="936104" cy="246221"/>
          </a:xfrm>
          <a:prstGeom prst="rect">
            <a:avLst/>
          </a:prstGeom>
          <a:solidFill>
            <a:srgbClr val="CCFFCC"/>
          </a:solidFill>
          <a:ln w="3175">
            <a:solidFill>
              <a:schemeClr val="tx1"/>
            </a:solidFill>
          </a:ln>
        </p:spPr>
        <p:txBody>
          <a:bodyPr wrap="square" rtlCol="0">
            <a:spAutoFit/>
          </a:bodyPr>
          <a:lstStyle/>
          <a:p>
            <a:r>
              <a:rPr lang="en-GB" sz="1000" b="1" dirty="0" smtClean="0"/>
              <a:t>Micro</a:t>
            </a:r>
            <a:endParaRPr lang="en-GB" sz="1000" b="1" dirty="0"/>
          </a:p>
        </p:txBody>
      </p:sp>
      <p:sp>
        <p:nvSpPr>
          <p:cNvPr id="55" name="TextBox 54"/>
          <p:cNvSpPr txBox="1"/>
          <p:nvPr/>
        </p:nvSpPr>
        <p:spPr>
          <a:xfrm>
            <a:off x="4427984" y="2427734"/>
            <a:ext cx="936104" cy="246221"/>
          </a:xfrm>
          <a:prstGeom prst="rect">
            <a:avLst/>
          </a:prstGeom>
          <a:solidFill>
            <a:srgbClr val="CCFFCC"/>
          </a:solidFill>
          <a:ln w="3175">
            <a:solidFill>
              <a:schemeClr val="tx1"/>
            </a:solidFill>
          </a:ln>
        </p:spPr>
        <p:txBody>
          <a:bodyPr wrap="square" rtlCol="0">
            <a:spAutoFit/>
          </a:bodyPr>
          <a:lstStyle/>
          <a:p>
            <a:r>
              <a:rPr lang="en-GB" sz="1000" b="1" dirty="0" smtClean="0"/>
              <a:t>Macro</a:t>
            </a:r>
            <a:endParaRPr lang="en-GB" sz="1000" b="1" dirty="0"/>
          </a:p>
        </p:txBody>
      </p:sp>
      <p:sp>
        <p:nvSpPr>
          <p:cNvPr id="56" name="TextBox 55"/>
          <p:cNvSpPr txBox="1"/>
          <p:nvPr/>
        </p:nvSpPr>
        <p:spPr>
          <a:xfrm>
            <a:off x="2483768" y="987575"/>
            <a:ext cx="5688632" cy="246221"/>
          </a:xfrm>
          <a:prstGeom prst="rect">
            <a:avLst/>
          </a:prstGeom>
          <a:solidFill>
            <a:schemeClr val="accent5">
              <a:lumMod val="20000"/>
              <a:lumOff val="80000"/>
            </a:schemeClr>
          </a:solidFill>
          <a:ln w="3175">
            <a:solidFill>
              <a:schemeClr val="tx1"/>
            </a:solidFill>
          </a:ln>
        </p:spPr>
        <p:txBody>
          <a:bodyPr wrap="square" rtlCol="0">
            <a:spAutoFit/>
          </a:bodyPr>
          <a:lstStyle/>
          <a:p>
            <a:pPr algn="ctr"/>
            <a:r>
              <a:rPr lang="en-GB" sz="1000" b="1" dirty="0" smtClean="0"/>
              <a:t>Transporters</a:t>
            </a:r>
            <a:endParaRPr lang="en-GB" sz="1000" b="1" dirty="0"/>
          </a:p>
        </p:txBody>
      </p:sp>
      <p:sp>
        <p:nvSpPr>
          <p:cNvPr id="57" name="TextBox 56"/>
          <p:cNvSpPr txBox="1"/>
          <p:nvPr/>
        </p:nvSpPr>
        <p:spPr>
          <a:xfrm>
            <a:off x="7668344" y="1347614"/>
            <a:ext cx="864096" cy="246221"/>
          </a:xfrm>
          <a:prstGeom prst="rect">
            <a:avLst/>
          </a:prstGeom>
          <a:solidFill>
            <a:srgbClr val="FFCC99"/>
          </a:solidFill>
          <a:ln w="3175">
            <a:solidFill>
              <a:schemeClr val="tx1"/>
            </a:solidFill>
          </a:ln>
        </p:spPr>
        <p:txBody>
          <a:bodyPr wrap="square" rtlCol="0">
            <a:spAutoFit/>
          </a:bodyPr>
          <a:lstStyle/>
          <a:p>
            <a:r>
              <a:rPr lang="en-GB" sz="1000" b="1" dirty="0" smtClean="0"/>
              <a:t>Exports</a:t>
            </a:r>
            <a:endParaRPr lang="en-GB" sz="1000" b="1" dirty="0"/>
          </a:p>
        </p:txBody>
      </p:sp>
      <p:sp>
        <p:nvSpPr>
          <p:cNvPr id="58" name="TextBox 57"/>
          <p:cNvSpPr txBox="1"/>
          <p:nvPr/>
        </p:nvSpPr>
        <p:spPr>
          <a:xfrm>
            <a:off x="7668344" y="3003798"/>
            <a:ext cx="936104" cy="246221"/>
          </a:xfrm>
          <a:prstGeom prst="rect">
            <a:avLst/>
          </a:prstGeom>
          <a:solidFill>
            <a:srgbClr val="FFCC99"/>
          </a:solidFill>
          <a:ln w="3175">
            <a:solidFill>
              <a:schemeClr val="tx1"/>
            </a:solidFill>
          </a:ln>
        </p:spPr>
        <p:txBody>
          <a:bodyPr wrap="square" rtlCol="0">
            <a:spAutoFit/>
          </a:bodyPr>
          <a:lstStyle/>
          <a:p>
            <a:r>
              <a:rPr lang="en-GB" sz="1000" b="1" dirty="0" smtClean="0"/>
              <a:t>Household</a:t>
            </a:r>
            <a:endParaRPr lang="en-GB" sz="1000" b="1" dirty="0"/>
          </a:p>
        </p:txBody>
      </p:sp>
      <p:cxnSp>
        <p:nvCxnSpPr>
          <p:cNvPr id="67" name="Elbow Connector 66"/>
          <p:cNvCxnSpPr/>
          <p:nvPr/>
        </p:nvCxnSpPr>
        <p:spPr>
          <a:xfrm>
            <a:off x="1331640" y="1059582"/>
            <a:ext cx="1008112" cy="504056"/>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Down Arrow 58"/>
          <p:cNvSpPr/>
          <p:nvPr/>
        </p:nvSpPr>
        <p:spPr>
          <a:xfrm rot="5400000" flipV="1">
            <a:off x="2560587" y="2782964"/>
            <a:ext cx="144014" cy="4416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TextBox 59"/>
          <p:cNvSpPr txBox="1"/>
          <p:nvPr/>
        </p:nvSpPr>
        <p:spPr>
          <a:xfrm>
            <a:off x="179512" y="3651870"/>
            <a:ext cx="1152128" cy="246221"/>
          </a:xfrm>
          <a:prstGeom prst="rect">
            <a:avLst/>
          </a:prstGeom>
          <a:solidFill>
            <a:srgbClr val="FFFF99"/>
          </a:solidFill>
          <a:ln w="3175">
            <a:solidFill>
              <a:schemeClr val="tx1"/>
            </a:solidFill>
          </a:ln>
        </p:spPr>
        <p:txBody>
          <a:bodyPr wrap="square" rtlCol="0">
            <a:spAutoFit/>
          </a:bodyPr>
          <a:lstStyle/>
          <a:p>
            <a:r>
              <a:rPr lang="en-GB" sz="1000" b="1" dirty="0" smtClean="0"/>
              <a:t>Hatcheries</a:t>
            </a:r>
            <a:endParaRPr lang="en-GB" sz="1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2555776" y="1167594"/>
            <a:ext cx="1728192" cy="1944216"/>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
          <p:cNvSpPr>
            <a:spLocks noGrp="1"/>
          </p:cNvSpPr>
          <p:nvPr>
            <p:ph type="title"/>
          </p:nvPr>
        </p:nvSpPr>
        <p:spPr>
          <a:xfrm>
            <a:off x="0" y="195486"/>
            <a:ext cx="8589640" cy="699542"/>
          </a:xfrm>
        </p:spPr>
        <p:txBody>
          <a:bodyPr>
            <a:noAutofit/>
          </a:bodyPr>
          <a:lstStyle/>
          <a:p>
            <a:pPr algn="ctr"/>
            <a:r>
              <a:rPr lang="en-GB" sz="2400" dirty="0" smtClean="0">
                <a:solidFill>
                  <a:srgbClr val="C00000"/>
                </a:solidFill>
              </a:rPr>
              <a:t>Indigenous poultry value chain in ECOWAS </a:t>
            </a:r>
            <a:br>
              <a:rPr lang="en-GB" sz="2400" dirty="0" smtClean="0">
                <a:solidFill>
                  <a:srgbClr val="C00000"/>
                </a:solidFill>
              </a:rPr>
            </a:br>
            <a:r>
              <a:rPr lang="en-GB" sz="2400" dirty="0" smtClean="0">
                <a:solidFill>
                  <a:srgbClr val="C00000"/>
                </a:solidFill>
              </a:rPr>
              <a:t>(Short value chain)</a:t>
            </a:r>
            <a:endParaRPr lang="en-GB" sz="2400" dirty="0">
              <a:solidFill>
                <a:srgbClr val="C00000"/>
              </a:solidFill>
            </a:endParaRPr>
          </a:p>
        </p:txBody>
      </p:sp>
      <p:sp>
        <p:nvSpPr>
          <p:cNvPr id="4" name="Right Arrow 3"/>
          <p:cNvSpPr/>
          <p:nvPr/>
        </p:nvSpPr>
        <p:spPr>
          <a:xfrm>
            <a:off x="179512" y="1869673"/>
            <a:ext cx="1161090" cy="557930"/>
          </a:xfrm>
          <a:prstGeom prst="rightArrow">
            <a:avLst>
              <a:gd name="adj1" fmla="val 62020"/>
              <a:gd name="adj2" fmla="val 24479"/>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Input supply</a:t>
            </a:r>
            <a:endParaRPr lang="en-GB" sz="1100" dirty="0"/>
          </a:p>
        </p:txBody>
      </p:sp>
      <p:sp>
        <p:nvSpPr>
          <p:cNvPr id="5" name="Right Arrow 4"/>
          <p:cNvSpPr/>
          <p:nvPr/>
        </p:nvSpPr>
        <p:spPr>
          <a:xfrm>
            <a:off x="1403657" y="1815666"/>
            <a:ext cx="1298951" cy="649620"/>
          </a:xfrm>
          <a:prstGeom prst="rightArrow">
            <a:avLst>
              <a:gd name="adj1" fmla="val 50000"/>
              <a:gd name="adj2" fmla="val 18196"/>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Production</a:t>
            </a:r>
            <a:endParaRPr lang="en-GB" sz="1100" dirty="0"/>
          </a:p>
        </p:txBody>
      </p:sp>
      <p:sp>
        <p:nvSpPr>
          <p:cNvPr id="6" name="Right Arrow 5"/>
          <p:cNvSpPr/>
          <p:nvPr/>
        </p:nvSpPr>
        <p:spPr>
          <a:xfrm>
            <a:off x="2771800" y="1815671"/>
            <a:ext cx="1368152" cy="697385"/>
          </a:xfrm>
          <a:prstGeom prst="rightArrow">
            <a:avLst>
              <a:gd name="adj1" fmla="val 50000"/>
              <a:gd name="adj2" fmla="val 23046"/>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Abattoirs</a:t>
            </a:r>
            <a:endParaRPr lang="en-GB" sz="1100" dirty="0"/>
          </a:p>
        </p:txBody>
      </p:sp>
      <p:sp>
        <p:nvSpPr>
          <p:cNvPr id="7" name="Right Arrow 6"/>
          <p:cNvSpPr/>
          <p:nvPr/>
        </p:nvSpPr>
        <p:spPr>
          <a:xfrm>
            <a:off x="4211960" y="1815666"/>
            <a:ext cx="1368152" cy="687510"/>
          </a:xfrm>
          <a:prstGeom prst="rightArrow">
            <a:avLst>
              <a:gd name="adj1" fmla="val 50000"/>
              <a:gd name="adj2" fmla="val 18289"/>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Processors</a:t>
            </a:r>
          </a:p>
          <a:p>
            <a:pPr algn="ctr"/>
            <a:r>
              <a:rPr lang="en-GB" sz="1100" dirty="0" smtClean="0"/>
              <a:t>(Macro &amp; Micro)</a:t>
            </a:r>
            <a:endParaRPr lang="en-GB" sz="1100" dirty="0"/>
          </a:p>
        </p:txBody>
      </p:sp>
      <p:sp>
        <p:nvSpPr>
          <p:cNvPr id="8" name="Right Arrow 7"/>
          <p:cNvSpPr/>
          <p:nvPr/>
        </p:nvSpPr>
        <p:spPr>
          <a:xfrm>
            <a:off x="5652120" y="1815671"/>
            <a:ext cx="1344936" cy="673493"/>
          </a:xfrm>
          <a:prstGeom prst="rightArrow">
            <a:avLst>
              <a:gd name="adj1" fmla="val 50000"/>
              <a:gd name="adj2" fmla="val 16704"/>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200" dirty="0" smtClean="0"/>
              <a:t>Marketing</a:t>
            </a:r>
            <a:endParaRPr lang="en-GB" sz="1200" dirty="0"/>
          </a:p>
        </p:txBody>
      </p:sp>
      <p:sp>
        <p:nvSpPr>
          <p:cNvPr id="9" name="Right Arrow 8"/>
          <p:cNvSpPr/>
          <p:nvPr/>
        </p:nvSpPr>
        <p:spPr>
          <a:xfrm>
            <a:off x="7092280" y="1815666"/>
            <a:ext cx="1540120" cy="702078"/>
          </a:xfrm>
          <a:prstGeom prst="rightArrow">
            <a:avLst>
              <a:gd name="adj1" fmla="val 50000"/>
              <a:gd name="adj2" fmla="val 2230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100" dirty="0" smtClean="0"/>
              <a:t>End Users</a:t>
            </a:r>
          </a:p>
          <a:p>
            <a:pPr algn="ctr"/>
            <a:r>
              <a:rPr lang="en-GB" sz="1100" dirty="0" smtClean="0"/>
              <a:t>/Consumers</a:t>
            </a:r>
            <a:endParaRPr lang="en-GB" sz="1100" dirty="0"/>
          </a:p>
        </p:txBody>
      </p:sp>
      <p:sp>
        <p:nvSpPr>
          <p:cNvPr id="12" name="TextBox 11"/>
          <p:cNvSpPr txBox="1"/>
          <p:nvPr/>
        </p:nvSpPr>
        <p:spPr>
          <a:xfrm>
            <a:off x="2843808" y="2679766"/>
            <a:ext cx="1296144"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200" dirty="0" smtClean="0"/>
              <a:t>Own Slaughter house</a:t>
            </a:r>
            <a:endParaRPr lang="en-GB" sz="1200" dirty="0"/>
          </a:p>
        </p:txBody>
      </p:sp>
      <p:sp>
        <p:nvSpPr>
          <p:cNvPr id="13" name="TextBox 12"/>
          <p:cNvSpPr txBox="1"/>
          <p:nvPr/>
        </p:nvSpPr>
        <p:spPr>
          <a:xfrm>
            <a:off x="5580112" y="1275610"/>
            <a:ext cx="1296144" cy="415498"/>
          </a:xfrm>
          <a:prstGeom prst="rect">
            <a:avLst/>
          </a:prstGeom>
          <a:solidFill>
            <a:srgbClr val="FFCCFF"/>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050" b="1" dirty="0" smtClean="0"/>
              <a:t>Live bird markets</a:t>
            </a:r>
            <a:endParaRPr lang="en-GB" sz="1050" b="1" dirty="0"/>
          </a:p>
        </p:txBody>
      </p:sp>
      <p:sp>
        <p:nvSpPr>
          <p:cNvPr id="14" name="TextBox 13"/>
          <p:cNvSpPr txBox="1"/>
          <p:nvPr/>
        </p:nvSpPr>
        <p:spPr>
          <a:xfrm>
            <a:off x="5652120" y="2679767"/>
            <a:ext cx="1224136" cy="261610"/>
          </a:xfrm>
          <a:prstGeom prst="rect">
            <a:avLst/>
          </a:prstGeom>
          <a:solidFill>
            <a:srgbClr val="FFCCFF"/>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050" b="1" dirty="0" smtClean="0"/>
              <a:t>Food Industry</a:t>
            </a:r>
            <a:endParaRPr lang="en-GB" sz="1050" b="1" dirty="0"/>
          </a:p>
        </p:txBody>
      </p:sp>
      <p:sp>
        <p:nvSpPr>
          <p:cNvPr id="15" name="Up Arrow 14"/>
          <p:cNvSpPr/>
          <p:nvPr/>
        </p:nvSpPr>
        <p:spPr>
          <a:xfrm rot="5400000">
            <a:off x="3995935" y="195487"/>
            <a:ext cx="72009" cy="295233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Up Arrow 15"/>
          <p:cNvSpPr/>
          <p:nvPr/>
        </p:nvSpPr>
        <p:spPr>
          <a:xfrm>
            <a:off x="6156176" y="1707654"/>
            <a:ext cx="72008" cy="21602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Down Arrow 16"/>
          <p:cNvSpPr/>
          <p:nvPr/>
        </p:nvSpPr>
        <p:spPr>
          <a:xfrm>
            <a:off x="3347864" y="2409732"/>
            <a:ext cx="7200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Down Arrow 17"/>
          <p:cNvSpPr/>
          <p:nvPr/>
        </p:nvSpPr>
        <p:spPr>
          <a:xfrm>
            <a:off x="6156185" y="2409732"/>
            <a:ext cx="45719"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Bent Arrow 20"/>
          <p:cNvSpPr/>
          <p:nvPr/>
        </p:nvSpPr>
        <p:spPr>
          <a:xfrm rot="5400000">
            <a:off x="7074278" y="1329612"/>
            <a:ext cx="540060" cy="648072"/>
          </a:xfrm>
          <a:prstGeom prst="bentArrow">
            <a:avLst>
              <a:gd name="adj1" fmla="val 4230"/>
              <a:gd name="adj2" fmla="val 25000"/>
              <a:gd name="adj3" fmla="val 25000"/>
              <a:gd name="adj4" fmla="val 4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2" name="Bent-Up Arrow 21"/>
          <p:cNvSpPr/>
          <p:nvPr/>
        </p:nvSpPr>
        <p:spPr>
          <a:xfrm>
            <a:off x="6948264" y="2409732"/>
            <a:ext cx="720080" cy="432048"/>
          </a:xfrm>
          <a:prstGeom prst="bentUpArrow">
            <a:avLst>
              <a:gd name="adj1" fmla="val 3141"/>
              <a:gd name="adj2" fmla="val 21849"/>
              <a:gd name="adj3" fmla="val 28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Bent-Up Arrow 22"/>
          <p:cNvSpPr/>
          <p:nvPr/>
        </p:nvSpPr>
        <p:spPr>
          <a:xfrm>
            <a:off x="4139952" y="2409732"/>
            <a:ext cx="3888432" cy="540060"/>
          </a:xfrm>
          <a:prstGeom prst="bentUpArrow">
            <a:avLst>
              <a:gd name="adj1" fmla="val 3141"/>
              <a:gd name="adj2" fmla="val 15624"/>
              <a:gd name="adj3" fmla="val 174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Box 28"/>
          <p:cNvSpPr txBox="1"/>
          <p:nvPr/>
        </p:nvSpPr>
        <p:spPr>
          <a:xfrm>
            <a:off x="1475656" y="1563638"/>
            <a:ext cx="1008112" cy="400110"/>
          </a:xfrm>
          <a:prstGeom prst="rect">
            <a:avLst/>
          </a:prstGeom>
          <a:solidFill>
            <a:schemeClr val="accent3">
              <a:lumMod val="20000"/>
              <a:lumOff val="80000"/>
            </a:schemeClr>
          </a:solidFill>
          <a:ln w="3175">
            <a:solidFill>
              <a:schemeClr val="tx1"/>
            </a:solidFill>
          </a:ln>
        </p:spPr>
        <p:txBody>
          <a:bodyPr wrap="square" rtlCol="0">
            <a:spAutoFit/>
          </a:bodyPr>
          <a:lstStyle/>
          <a:p>
            <a:r>
              <a:rPr lang="en-GB" sz="1000" b="1" dirty="0" smtClean="0"/>
              <a:t>Household producers</a:t>
            </a:r>
            <a:endParaRPr lang="en-GB" sz="1000" b="1" dirty="0"/>
          </a:p>
        </p:txBody>
      </p:sp>
      <p:sp>
        <p:nvSpPr>
          <p:cNvPr id="38" name="TextBox 37"/>
          <p:cNvSpPr txBox="1"/>
          <p:nvPr/>
        </p:nvSpPr>
        <p:spPr>
          <a:xfrm>
            <a:off x="2987824" y="4443958"/>
            <a:ext cx="2880320" cy="230832"/>
          </a:xfrm>
          <a:prstGeom prst="rect">
            <a:avLst/>
          </a:prstGeom>
          <a:noFill/>
          <a:ln w="3175">
            <a:solidFill>
              <a:schemeClr val="tx1"/>
            </a:solidFill>
          </a:ln>
        </p:spPr>
        <p:txBody>
          <a:bodyPr wrap="square" rtlCol="0">
            <a:spAutoFit/>
          </a:bodyPr>
          <a:lstStyle/>
          <a:p>
            <a:r>
              <a:rPr lang="en-GB" sz="900" dirty="0" smtClean="0"/>
              <a:t>Cross Cutting - Women &amp; Youth participation </a:t>
            </a:r>
            <a:endParaRPr lang="en-GB" sz="900" dirty="0"/>
          </a:p>
        </p:txBody>
      </p:sp>
      <p:sp>
        <p:nvSpPr>
          <p:cNvPr id="42" name="TextBox 41"/>
          <p:cNvSpPr txBox="1"/>
          <p:nvPr/>
        </p:nvSpPr>
        <p:spPr>
          <a:xfrm>
            <a:off x="8028384" y="2571750"/>
            <a:ext cx="936104" cy="400110"/>
          </a:xfrm>
          <a:prstGeom prst="rect">
            <a:avLst/>
          </a:prstGeom>
          <a:solidFill>
            <a:srgbClr val="FFCC99"/>
          </a:solidFill>
          <a:ln w="3175">
            <a:solidFill>
              <a:schemeClr val="tx1"/>
            </a:solidFill>
          </a:ln>
        </p:spPr>
        <p:txBody>
          <a:bodyPr wrap="square" rtlCol="0">
            <a:spAutoFit/>
          </a:bodyPr>
          <a:lstStyle/>
          <a:p>
            <a:r>
              <a:rPr lang="en-GB" sz="1000" b="1" dirty="0" smtClean="0"/>
              <a:t>Corporate &amp;</a:t>
            </a:r>
          </a:p>
          <a:p>
            <a:r>
              <a:rPr lang="en-GB" sz="1000" b="1" dirty="0" smtClean="0"/>
              <a:t> Institutions</a:t>
            </a:r>
            <a:endParaRPr lang="en-GB" sz="1000" b="1" dirty="0"/>
          </a:p>
        </p:txBody>
      </p:sp>
      <p:sp>
        <p:nvSpPr>
          <p:cNvPr id="49" name="Left-Right Arrow 48"/>
          <p:cNvSpPr/>
          <p:nvPr/>
        </p:nvSpPr>
        <p:spPr>
          <a:xfrm>
            <a:off x="251520" y="4299942"/>
            <a:ext cx="8352928" cy="108012"/>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TextBox 49"/>
          <p:cNvSpPr txBox="1"/>
          <p:nvPr/>
        </p:nvSpPr>
        <p:spPr>
          <a:xfrm>
            <a:off x="467544" y="3921900"/>
            <a:ext cx="8064896" cy="369332"/>
          </a:xfrm>
          <a:prstGeom prst="rect">
            <a:avLst/>
          </a:prstGeom>
          <a:noFill/>
        </p:spPr>
        <p:txBody>
          <a:bodyPr wrap="square" rtlCol="0">
            <a:spAutoFit/>
          </a:bodyPr>
          <a:lstStyle/>
          <a:p>
            <a:pPr algn="ctr"/>
            <a:r>
              <a:rPr lang="en-GB" dirty="0" smtClean="0">
                <a:solidFill>
                  <a:schemeClr val="accent2"/>
                </a:solidFill>
              </a:rPr>
              <a:t>Enabling environment, support and financial services</a:t>
            </a:r>
            <a:endParaRPr lang="en-GB" dirty="0">
              <a:solidFill>
                <a:schemeClr val="accent2"/>
              </a:solidFill>
            </a:endParaRPr>
          </a:p>
        </p:txBody>
      </p:sp>
      <p:sp>
        <p:nvSpPr>
          <p:cNvPr id="35" name="TextBox 34"/>
          <p:cNvSpPr txBox="1"/>
          <p:nvPr/>
        </p:nvSpPr>
        <p:spPr>
          <a:xfrm>
            <a:off x="107504" y="3075806"/>
            <a:ext cx="1224136" cy="400110"/>
          </a:xfrm>
          <a:prstGeom prst="rect">
            <a:avLst/>
          </a:prstGeom>
          <a:solidFill>
            <a:srgbClr val="FFFF99"/>
          </a:solidFill>
          <a:ln w="3175">
            <a:solidFill>
              <a:schemeClr val="tx1"/>
            </a:solidFill>
          </a:ln>
        </p:spPr>
        <p:txBody>
          <a:bodyPr wrap="square" rtlCol="0">
            <a:spAutoFit/>
          </a:bodyPr>
          <a:lstStyle/>
          <a:p>
            <a:r>
              <a:rPr lang="en-GB" sz="1000" b="1" dirty="0" smtClean="0"/>
              <a:t>Improved Local breeds</a:t>
            </a:r>
            <a:endParaRPr lang="en-GB" sz="1000" b="1" dirty="0"/>
          </a:p>
        </p:txBody>
      </p:sp>
      <p:sp>
        <p:nvSpPr>
          <p:cNvPr id="44" name="TextBox 43"/>
          <p:cNvSpPr txBox="1"/>
          <p:nvPr/>
        </p:nvSpPr>
        <p:spPr>
          <a:xfrm>
            <a:off x="107504" y="2571750"/>
            <a:ext cx="1224136" cy="400110"/>
          </a:xfrm>
          <a:prstGeom prst="rect">
            <a:avLst/>
          </a:prstGeom>
          <a:solidFill>
            <a:srgbClr val="FFFF99"/>
          </a:solidFill>
          <a:ln w="3175">
            <a:solidFill>
              <a:schemeClr val="tx1"/>
            </a:solidFill>
          </a:ln>
        </p:spPr>
        <p:txBody>
          <a:bodyPr wrap="square" rtlCol="0">
            <a:spAutoFit/>
          </a:bodyPr>
          <a:lstStyle/>
          <a:p>
            <a:r>
              <a:rPr lang="en-GB" sz="1000" b="1" dirty="0" smtClean="0"/>
              <a:t>Vet drugs &amp; Services</a:t>
            </a:r>
            <a:endParaRPr lang="en-GB" sz="1000" b="1" dirty="0"/>
          </a:p>
        </p:txBody>
      </p:sp>
      <p:sp>
        <p:nvSpPr>
          <p:cNvPr id="45" name="TextBox 44"/>
          <p:cNvSpPr txBox="1"/>
          <p:nvPr/>
        </p:nvSpPr>
        <p:spPr>
          <a:xfrm>
            <a:off x="107504" y="1059582"/>
            <a:ext cx="1224136" cy="400110"/>
          </a:xfrm>
          <a:prstGeom prst="rect">
            <a:avLst/>
          </a:prstGeom>
          <a:solidFill>
            <a:srgbClr val="FFFF99"/>
          </a:solidFill>
          <a:ln w="3175">
            <a:solidFill>
              <a:schemeClr val="tx1"/>
            </a:solidFill>
          </a:ln>
        </p:spPr>
        <p:txBody>
          <a:bodyPr wrap="square" rtlCol="0">
            <a:spAutoFit/>
          </a:bodyPr>
          <a:lstStyle/>
          <a:p>
            <a:r>
              <a:rPr lang="en-GB" sz="1000" b="1" dirty="0" smtClean="0"/>
              <a:t>Food waste &amp; forage</a:t>
            </a:r>
            <a:endParaRPr lang="en-GB" sz="1000" b="1" dirty="0"/>
          </a:p>
        </p:txBody>
      </p:sp>
      <p:sp>
        <p:nvSpPr>
          <p:cNvPr id="48" name="TextBox 47"/>
          <p:cNvSpPr txBox="1"/>
          <p:nvPr/>
        </p:nvSpPr>
        <p:spPr>
          <a:xfrm>
            <a:off x="1475656" y="2427734"/>
            <a:ext cx="936104" cy="553998"/>
          </a:xfrm>
          <a:prstGeom prst="rect">
            <a:avLst/>
          </a:prstGeom>
          <a:solidFill>
            <a:schemeClr val="accent3">
              <a:lumMod val="20000"/>
              <a:lumOff val="80000"/>
            </a:schemeClr>
          </a:solidFill>
          <a:ln w="3175">
            <a:solidFill>
              <a:schemeClr val="tx1"/>
            </a:solidFill>
          </a:ln>
        </p:spPr>
        <p:txBody>
          <a:bodyPr wrap="square" rtlCol="0">
            <a:spAutoFit/>
          </a:bodyPr>
          <a:lstStyle/>
          <a:p>
            <a:r>
              <a:rPr lang="en-GB" sz="1000" b="1" dirty="0" smtClean="0"/>
              <a:t>Medium scale growers</a:t>
            </a:r>
            <a:endParaRPr lang="en-GB" sz="1000" b="1" dirty="0"/>
          </a:p>
        </p:txBody>
      </p:sp>
      <p:sp>
        <p:nvSpPr>
          <p:cNvPr id="51" name="TextBox 50"/>
          <p:cNvSpPr txBox="1"/>
          <p:nvPr/>
        </p:nvSpPr>
        <p:spPr>
          <a:xfrm>
            <a:off x="2843808" y="1491630"/>
            <a:ext cx="1224136"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200" dirty="0" smtClean="0"/>
              <a:t>Traders</a:t>
            </a:r>
            <a:endParaRPr lang="en-GB" sz="1200" dirty="0"/>
          </a:p>
        </p:txBody>
      </p:sp>
      <p:sp>
        <p:nvSpPr>
          <p:cNvPr id="52" name="TextBox 51"/>
          <p:cNvSpPr txBox="1"/>
          <p:nvPr/>
        </p:nvSpPr>
        <p:spPr>
          <a:xfrm>
            <a:off x="4283968" y="2715766"/>
            <a:ext cx="1224136" cy="276999"/>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1200" dirty="0" smtClean="0"/>
              <a:t>Brokers</a:t>
            </a:r>
            <a:endParaRPr lang="en-GB" sz="1200" dirty="0"/>
          </a:p>
        </p:txBody>
      </p:sp>
      <p:sp>
        <p:nvSpPr>
          <p:cNvPr id="56" name="TextBox 55"/>
          <p:cNvSpPr txBox="1"/>
          <p:nvPr/>
        </p:nvSpPr>
        <p:spPr>
          <a:xfrm>
            <a:off x="2483768" y="987575"/>
            <a:ext cx="5688632" cy="246221"/>
          </a:xfrm>
          <a:prstGeom prst="rect">
            <a:avLst/>
          </a:prstGeom>
          <a:solidFill>
            <a:schemeClr val="accent5">
              <a:lumMod val="20000"/>
              <a:lumOff val="80000"/>
            </a:schemeClr>
          </a:solidFill>
          <a:ln w="3175">
            <a:solidFill>
              <a:schemeClr val="tx1"/>
            </a:solidFill>
          </a:ln>
        </p:spPr>
        <p:txBody>
          <a:bodyPr wrap="square" rtlCol="0">
            <a:spAutoFit/>
          </a:bodyPr>
          <a:lstStyle/>
          <a:p>
            <a:pPr algn="ctr"/>
            <a:r>
              <a:rPr lang="en-GB" sz="1000" b="1" dirty="0" smtClean="0"/>
              <a:t>Transporters</a:t>
            </a:r>
            <a:endParaRPr lang="en-GB" sz="1000" b="1" dirty="0"/>
          </a:p>
        </p:txBody>
      </p:sp>
      <p:sp>
        <p:nvSpPr>
          <p:cNvPr id="58" name="TextBox 57"/>
          <p:cNvSpPr txBox="1"/>
          <p:nvPr/>
        </p:nvSpPr>
        <p:spPr>
          <a:xfrm>
            <a:off x="7596336" y="1563638"/>
            <a:ext cx="936104" cy="246221"/>
          </a:xfrm>
          <a:prstGeom prst="rect">
            <a:avLst/>
          </a:prstGeom>
          <a:solidFill>
            <a:srgbClr val="FFCC99"/>
          </a:solidFill>
          <a:ln w="3175">
            <a:solidFill>
              <a:schemeClr val="tx1"/>
            </a:solidFill>
          </a:ln>
        </p:spPr>
        <p:txBody>
          <a:bodyPr wrap="square" rtlCol="0">
            <a:spAutoFit/>
          </a:bodyPr>
          <a:lstStyle/>
          <a:p>
            <a:r>
              <a:rPr lang="en-GB" sz="1000" b="1" dirty="0" smtClean="0"/>
              <a:t>Household</a:t>
            </a:r>
            <a:endParaRPr lang="en-GB" sz="1000" b="1" dirty="0"/>
          </a:p>
        </p:txBody>
      </p:sp>
      <p:cxnSp>
        <p:nvCxnSpPr>
          <p:cNvPr id="67" name="Elbow Connector 66"/>
          <p:cNvCxnSpPr/>
          <p:nvPr/>
        </p:nvCxnSpPr>
        <p:spPr>
          <a:xfrm>
            <a:off x="1331640" y="1059582"/>
            <a:ext cx="1008112" cy="504056"/>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Down Arrow 58"/>
          <p:cNvSpPr/>
          <p:nvPr/>
        </p:nvSpPr>
        <p:spPr>
          <a:xfrm rot="5400000" flipV="1">
            <a:off x="2560587" y="2566940"/>
            <a:ext cx="144014" cy="4416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4" name="Rectangle 33"/>
          <p:cNvSpPr/>
          <p:nvPr/>
        </p:nvSpPr>
        <p:spPr>
          <a:xfrm>
            <a:off x="2627785" y="411510"/>
            <a:ext cx="3743325" cy="61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Recent trends</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grpSp>
        <p:nvGrpSpPr>
          <p:cNvPr id="2" name="Group 29"/>
          <p:cNvGrpSpPr>
            <a:grpSpLocks/>
          </p:cNvGrpSpPr>
          <p:nvPr/>
        </p:nvGrpSpPr>
        <p:grpSpPr bwMode="auto">
          <a:xfrm>
            <a:off x="1115616" y="1131590"/>
            <a:ext cx="7668343" cy="1784033"/>
            <a:chOff x="702669" y="2006600"/>
            <a:chExt cx="10316894" cy="2378634"/>
          </a:xfrm>
        </p:grpSpPr>
        <p:grpSp>
          <p:nvGrpSpPr>
            <p:cNvPr id="3" name="Group 17"/>
            <p:cNvGrpSpPr>
              <a:grpSpLocks/>
            </p:cNvGrpSpPr>
            <p:nvPr/>
          </p:nvGrpSpPr>
          <p:grpSpPr bwMode="auto">
            <a:xfrm>
              <a:off x="702669" y="2006600"/>
              <a:ext cx="2989643" cy="2378634"/>
              <a:chOff x="702669" y="2006600"/>
              <a:chExt cx="2989643" cy="2378634"/>
            </a:xfrm>
          </p:grpSpPr>
          <p:grpSp>
            <p:nvGrpSpPr>
              <p:cNvPr id="5" name="Group 7"/>
              <p:cNvGrpSpPr>
                <a:grpSpLocks/>
              </p:cNvGrpSpPr>
              <p:nvPr/>
            </p:nvGrpSpPr>
            <p:grpSpPr bwMode="auto">
              <a:xfrm>
                <a:off x="1602740" y="2006600"/>
                <a:ext cx="1188720" cy="1188720"/>
                <a:chOff x="1578590" y="2006600"/>
                <a:chExt cx="1188720" cy="1188720"/>
              </a:xfrm>
            </p:grpSpPr>
            <p:sp>
              <p:nvSpPr>
                <p:cNvPr id="6" name="Rounded Rectangle 5"/>
                <p:cNvSpPr/>
                <p:nvPr/>
              </p:nvSpPr>
              <p:spPr>
                <a:xfrm>
                  <a:off x="1578746" y="2006600"/>
                  <a:ext cx="1189190" cy="118900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236" name="Freeform 6"/>
                <p:cNvSpPr>
                  <a:spLocks noEditPoints="1"/>
                </p:cNvSpPr>
                <p:nvPr/>
              </p:nvSpPr>
              <p:spPr bwMode="auto">
                <a:xfrm>
                  <a:off x="1852611" y="2388444"/>
                  <a:ext cx="691478" cy="526632"/>
                </a:xfrm>
                <a:custGeom>
                  <a:avLst/>
                  <a:gdLst>
                    <a:gd name="T0" fmla="*/ 407618 w 5118"/>
                    <a:gd name="T1" fmla="*/ 196282 h 4097"/>
                    <a:gd name="T2" fmla="*/ 362357 w 5118"/>
                    <a:gd name="T3" fmla="*/ 228674 h 4097"/>
                    <a:gd name="T4" fmla="*/ 337633 w 5118"/>
                    <a:gd name="T5" fmla="*/ 277648 h 4097"/>
                    <a:gd name="T6" fmla="*/ 340470 w 5118"/>
                    <a:gd name="T7" fmla="*/ 333949 h 4097"/>
                    <a:gd name="T8" fmla="*/ 369788 w 5118"/>
                    <a:gd name="T9" fmla="*/ 380224 h 4097"/>
                    <a:gd name="T10" fmla="*/ 418427 w 5118"/>
                    <a:gd name="T11" fmla="*/ 408374 h 4097"/>
                    <a:gd name="T12" fmla="*/ 477603 w 5118"/>
                    <a:gd name="T13" fmla="*/ 410945 h 4097"/>
                    <a:gd name="T14" fmla="*/ 529079 w 5118"/>
                    <a:gd name="T15" fmla="*/ 387551 h 4097"/>
                    <a:gd name="T16" fmla="*/ 562991 w 5118"/>
                    <a:gd name="T17" fmla="*/ 344361 h 4097"/>
                    <a:gd name="T18" fmla="*/ 571773 w 5118"/>
                    <a:gd name="T19" fmla="*/ 288831 h 4097"/>
                    <a:gd name="T20" fmla="*/ 552183 w 5118"/>
                    <a:gd name="T21" fmla="*/ 237415 h 4097"/>
                    <a:gd name="T22" fmla="*/ 510164 w 5118"/>
                    <a:gd name="T23" fmla="*/ 201038 h 4097"/>
                    <a:gd name="T24" fmla="*/ 453825 w 5118"/>
                    <a:gd name="T25" fmla="*/ 187541 h 4097"/>
                    <a:gd name="T26" fmla="*/ 510840 w 5118"/>
                    <a:gd name="T27" fmla="*/ 145508 h 4097"/>
                    <a:gd name="T28" fmla="*/ 570557 w 5118"/>
                    <a:gd name="T29" fmla="*/ 179700 h 4097"/>
                    <a:gd name="T30" fmla="*/ 611224 w 5118"/>
                    <a:gd name="T31" fmla="*/ 233430 h 4097"/>
                    <a:gd name="T32" fmla="*/ 626356 w 5118"/>
                    <a:gd name="T33" fmla="*/ 300400 h 4097"/>
                    <a:gd name="T34" fmla="*/ 612035 w 5118"/>
                    <a:gd name="T35" fmla="*/ 365185 h 4097"/>
                    <a:gd name="T36" fmla="*/ 687560 w 5118"/>
                    <a:gd name="T37" fmla="*/ 474701 h 4097"/>
                    <a:gd name="T38" fmla="*/ 689857 w 5118"/>
                    <a:gd name="T39" fmla="*/ 501695 h 4097"/>
                    <a:gd name="T40" fmla="*/ 670536 w 5118"/>
                    <a:gd name="T41" fmla="*/ 522776 h 4097"/>
                    <a:gd name="T42" fmla="*/ 642299 w 5118"/>
                    <a:gd name="T43" fmla="*/ 524961 h 4097"/>
                    <a:gd name="T44" fmla="*/ 534348 w 5118"/>
                    <a:gd name="T45" fmla="*/ 445394 h 4097"/>
                    <a:gd name="T46" fmla="*/ 468146 w 5118"/>
                    <a:gd name="T47" fmla="*/ 463904 h 4097"/>
                    <a:gd name="T48" fmla="*/ 396674 w 5118"/>
                    <a:gd name="T49" fmla="*/ 455420 h 4097"/>
                    <a:gd name="T50" fmla="*/ 336957 w 5118"/>
                    <a:gd name="T51" fmla="*/ 421100 h 4097"/>
                    <a:gd name="T52" fmla="*/ 296290 w 5118"/>
                    <a:gd name="T53" fmla="*/ 367498 h 4097"/>
                    <a:gd name="T54" fmla="*/ 281158 w 5118"/>
                    <a:gd name="T55" fmla="*/ 300400 h 4097"/>
                    <a:gd name="T56" fmla="*/ 296290 w 5118"/>
                    <a:gd name="T57" fmla="*/ 233430 h 4097"/>
                    <a:gd name="T58" fmla="*/ 336957 w 5118"/>
                    <a:gd name="T59" fmla="*/ 179700 h 4097"/>
                    <a:gd name="T60" fmla="*/ 396674 w 5118"/>
                    <a:gd name="T61" fmla="*/ 145508 h 4097"/>
                    <a:gd name="T62" fmla="*/ 230222 w 5118"/>
                    <a:gd name="T63" fmla="*/ 257 h 4097"/>
                    <a:gd name="T64" fmla="*/ 254001 w 5118"/>
                    <a:gd name="T65" fmla="*/ 6684 h 4097"/>
                    <a:gd name="T66" fmla="*/ 250353 w 5118"/>
                    <a:gd name="T67" fmla="*/ 373411 h 4097"/>
                    <a:gd name="T68" fmla="*/ 224413 w 5118"/>
                    <a:gd name="T69" fmla="*/ 373411 h 4097"/>
                    <a:gd name="T70" fmla="*/ 220900 w 5118"/>
                    <a:gd name="T71" fmla="*/ 6684 h 4097"/>
                    <a:gd name="T72" fmla="*/ 108086 w 5118"/>
                    <a:gd name="T73" fmla="*/ 257 h 4097"/>
                    <a:gd name="T74" fmla="*/ 165506 w 5118"/>
                    <a:gd name="T75" fmla="*/ 6684 h 4097"/>
                    <a:gd name="T76" fmla="*/ 162128 w 5118"/>
                    <a:gd name="T77" fmla="*/ 373411 h 4097"/>
                    <a:gd name="T78" fmla="*/ 102276 w 5118"/>
                    <a:gd name="T79" fmla="*/ 373411 h 4097"/>
                    <a:gd name="T80" fmla="*/ 98628 w 5118"/>
                    <a:gd name="T81" fmla="*/ 6684 h 4097"/>
                    <a:gd name="T82" fmla="*/ 9863 w 5118"/>
                    <a:gd name="T83" fmla="*/ 257 h 4097"/>
                    <a:gd name="T84" fmla="*/ 47558 w 5118"/>
                    <a:gd name="T85" fmla="*/ 6684 h 4097"/>
                    <a:gd name="T86" fmla="*/ 44045 w 5118"/>
                    <a:gd name="T87" fmla="*/ 373411 h 4097"/>
                    <a:gd name="T88" fmla="*/ 3918 w 5118"/>
                    <a:gd name="T89" fmla="*/ 373411 h 4097"/>
                    <a:gd name="T90" fmla="*/ 405 w 5118"/>
                    <a:gd name="T91" fmla="*/ 6684 h 4097"/>
                    <a:gd name="T92" fmla="*/ 530160 w 5118"/>
                    <a:gd name="T93" fmla="*/ 0 h 4097"/>
                    <a:gd name="T94" fmla="*/ 570963 w 5118"/>
                    <a:gd name="T95" fmla="*/ 6684 h 4097"/>
                    <a:gd name="T96" fmla="*/ 533943 w 5118"/>
                    <a:gd name="T97" fmla="*/ 132140 h 4097"/>
                    <a:gd name="T98" fmla="*/ 524215 w 5118"/>
                    <a:gd name="T99" fmla="*/ 2057 h 4097"/>
                    <a:gd name="T100" fmla="*/ 492600 w 5118"/>
                    <a:gd name="T101" fmla="*/ 643 h 4097"/>
                    <a:gd name="T102" fmla="*/ 499356 w 5118"/>
                    <a:gd name="T103" fmla="*/ 120957 h 4097"/>
                    <a:gd name="T104" fmla="*/ 475172 w 5118"/>
                    <a:gd name="T105" fmla="*/ 3985 h 4097"/>
                    <a:gd name="T106" fmla="*/ 434099 w 5118"/>
                    <a:gd name="T107" fmla="*/ 0 h 4097"/>
                    <a:gd name="T108" fmla="*/ 443962 w 5118"/>
                    <a:gd name="T109" fmla="*/ 9383 h 4097"/>
                    <a:gd name="T110" fmla="*/ 424777 w 5118"/>
                    <a:gd name="T111" fmla="*/ 6684 h 4097"/>
                    <a:gd name="T112" fmla="*/ 304396 w 5118"/>
                    <a:gd name="T113" fmla="*/ 0 h 4097"/>
                    <a:gd name="T114" fmla="*/ 373571 w 5118"/>
                    <a:gd name="T115" fmla="*/ 6684 h 4097"/>
                    <a:gd name="T116" fmla="*/ 335471 w 5118"/>
                    <a:gd name="T117" fmla="*/ 153992 h 4097"/>
                    <a:gd name="T118" fmla="*/ 294669 w 5118"/>
                    <a:gd name="T119" fmla="*/ 9383 h 4097"/>
                    <a:gd name="T120" fmla="*/ 304396 w 5118"/>
                    <a:gd name="T121" fmla="*/ 0 h 40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118"/>
                    <a:gd name="T184" fmla="*/ 0 h 4097"/>
                    <a:gd name="T185" fmla="*/ 5118 w 5118"/>
                    <a:gd name="T186" fmla="*/ 4097 h 409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118" h="4097">
                      <a:moveTo>
                        <a:pt x="3359" y="1459"/>
                      </a:moveTo>
                      <a:lnTo>
                        <a:pt x="3269" y="1464"/>
                      </a:lnTo>
                      <a:lnTo>
                        <a:pt x="3182" y="1476"/>
                      </a:lnTo>
                      <a:lnTo>
                        <a:pt x="3097" y="1498"/>
                      </a:lnTo>
                      <a:lnTo>
                        <a:pt x="3017" y="1527"/>
                      </a:lnTo>
                      <a:lnTo>
                        <a:pt x="2941" y="1564"/>
                      </a:lnTo>
                      <a:lnTo>
                        <a:pt x="2868" y="1609"/>
                      </a:lnTo>
                      <a:lnTo>
                        <a:pt x="2801" y="1659"/>
                      </a:lnTo>
                      <a:lnTo>
                        <a:pt x="2737" y="1717"/>
                      </a:lnTo>
                      <a:lnTo>
                        <a:pt x="2682" y="1779"/>
                      </a:lnTo>
                      <a:lnTo>
                        <a:pt x="2630" y="1847"/>
                      </a:lnTo>
                      <a:lnTo>
                        <a:pt x="2587" y="1918"/>
                      </a:lnTo>
                      <a:lnTo>
                        <a:pt x="2550" y="1996"/>
                      </a:lnTo>
                      <a:lnTo>
                        <a:pt x="2520" y="2076"/>
                      </a:lnTo>
                      <a:lnTo>
                        <a:pt x="2499" y="2160"/>
                      </a:lnTo>
                      <a:lnTo>
                        <a:pt x="2485" y="2247"/>
                      </a:lnTo>
                      <a:lnTo>
                        <a:pt x="2480" y="2337"/>
                      </a:lnTo>
                      <a:lnTo>
                        <a:pt x="2485" y="2427"/>
                      </a:lnTo>
                      <a:lnTo>
                        <a:pt x="2499" y="2514"/>
                      </a:lnTo>
                      <a:lnTo>
                        <a:pt x="2520" y="2598"/>
                      </a:lnTo>
                      <a:lnTo>
                        <a:pt x="2550" y="2679"/>
                      </a:lnTo>
                      <a:lnTo>
                        <a:pt x="2587" y="2756"/>
                      </a:lnTo>
                      <a:lnTo>
                        <a:pt x="2630" y="2827"/>
                      </a:lnTo>
                      <a:lnTo>
                        <a:pt x="2682" y="2896"/>
                      </a:lnTo>
                      <a:lnTo>
                        <a:pt x="2737" y="2958"/>
                      </a:lnTo>
                      <a:lnTo>
                        <a:pt x="2801" y="3015"/>
                      </a:lnTo>
                      <a:lnTo>
                        <a:pt x="2868" y="3065"/>
                      </a:lnTo>
                      <a:lnTo>
                        <a:pt x="2941" y="3110"/>
                      </a:lnTo>
                      <a:lnTo>
                        <a:pt x="3017" y="3146"/>
                      </a:lnTo>
                      <a:lnTo>
                        <a:pt x="3097" y="3177"/>
                      </a:lnTo>
                      <a:lnTo>
                        <a:pt x="3182" y="3197"/>
                      </a:lnTo>
                      <a:lnTo>
                        <a:pt x="3269" y="3211"/>
                      </a:lnTo>
                      <a:lnTo>
                        <a:pt x="3359" y="3215"/>
                      </a:lnTo>
                      <a:lnTo>
                        <a:pt x="3448" y="3211"/>
                      </a:lnTo>
                      <a:lnTo>
                        <a:pt x="3535" y="3197"/>
                      </a:lnTo>
                      <a:lnTo>
                        <a:pt x="3620" y="3177"/>
                      </a:lnTo>
                      <a:lnTo>
                        <a:pt x="3700" y="3146"/>
                      </a:lnTo>
                      <a:lnTo>
                        <a:pt x="3776" y="3110"/>
                      </a:lnTo>
                      <a:lnTo>
                        <a:pt x="3849" y="3065"/>
                      </a:lnTo>
                      <a:lnTo>
                        <a:pt x="3916" y="3015"/>
                      </a:lnTo>
                      <a:lnTo>
                        <a:pt x="3980" y="2958"/>
                      </a:lnTo>
                      <a:lnTo>
                        <a:pt x="4035" y="2896"/>
                      </a:lnTo>
                      <a:lnTo>
                        <a:pt x="4087" y="2827"/>
                      </a:lnTo>
                      <a:lnTo>
                        <a:pt x="4130" y="2756"/>
                      </a:lnTo>
                      <a:lnTo>
                        <a:pt x="4167" y="2679"/>
                      </a:lnTo>
                      <a:lnTo>
                        <a:pt x="4197" y="2598"/>
                      </a:lnTo>
                      <a:lnTo>
                        <a:pt x="4218" y="2514"/>
                      </a:lnTo>
                      <a:lnTo>
                        <a:pt x="4232" y="2427"/>
                      </a:lnTo>
                      <a:lnTo>
                        <a:pt x="4237" y="2337"/>
                      </a:lnTo>
                      <a:lnTo>
                        <a:pt x="4232" y="2247"/>
                      </a:lnTo>
                      <a:lnTo>
                        <a:pt x="4218" y="2160"/>
                      </a:lnTo>
                      <a:lnTo>
                        <a:pt x="4197" y="2076"/>
                      </a:lnTo>
                      <a:lnTo>
                        <a:pt x="4167" y="1996"/>
                      </a:lnTo>
                      <a:lnTo>
                        <a:pt x="4130" y="1918"/>
                      </a:lnTo>
                      <a:lnTo>
                        <a:pt x="4087" y="1847"/>
                      </a:lnTo>
                      <a:lnTo>
                        <a:pt x="4035" y="1779"/>
                      </a:lnTo>
                      <a:lnTo>
                        <a:pt x="3980" y="1717"/>
                      </a:lnTo>
                      <a:lnTo>
                        <a:pt x="3916" y="1659"/>
                      </a:lnTo>
                      <a:lnTo>
                        <a:pt x="3849" y="1609"/>
                      </a:lnTo>
                      <a:lnTo>
                        <a:pt x="3776" y="1564"/>
                      </a:lnTo>
                      <a:lnTo>
                        <a:pt x="3700" y="1527"/>
                      </a:lnTo>
                      <a:lnTo>
                        <a:pt x="3620" y="1498"/>
                      </a:lnTo>
                      <a:lnTo>
                        <a:pt x="3535" y="1476"/>
                      </a:lnTo>
                      <a:lnTo>
                        <a:pt x="3448" y="1464"/>
                      </a:lnTo>
                      <a:lnTo>
                        <a:pt x="3359" y="1459"/>
                      </a:lnTo>
                      <a:close/>
                      <a:moveTo>
                        <a:pt x="3359" y="1060"/>
                      </a:moveTo>
                      <a:lnTo>
                        <a:pt x="3468" y="1065"/>
                      </a:lnTo>
                      <a:lnTo>
                        <a:pt x="3576" y="1077"/>
                      </a:lnTo>
                      <a:lnTo>
                        <a:pt x="3680" y="1101"/>
                      </a:lnTo>
                      <a:lnTo>
                        <a:pt x="3781" y="1132"/>
                      </a:lnTo>
                      <a:lnTo>
                        <a:pt x="3879" y="1170"/>
                      </a:lnTo>
                      <a:lnTo>
                        <a:pt x="3972" y="1217"/>
                      </a:lnTo>
                      <a:lnTo>
                        <a:pt x="4062" y="1271"/>
                      </a:lnTo>
                      <a:lnTo>
                        <a:pt x="4146" y="1332"/>
                      </a:lnTo>
                      <a:lnTo>
                        <a:pt x="4223" y="1398"/>
                      </a:lnTo>
                      <a:lnTo>
                        <a:pt x="4298" y="1471"/>
                      </a:lnTo>
                      <a:lnTo>
                        <a:pt x="4364" y="1551"/>
                      </a:lnTo>
                      <a:lnTo>
                        <a:pt x="4425" y="1634"/>
                      </a:lnTo>
                      <a:lnTo>
                        <a:pt x="4477" y="1723"/>
                      </a:lnTo>
                      <a:lnTo>
                        <a:pt x="4524" y="1816"/>
                      </a:lnTo>
                      <a:lnTo>
                        <a:pt x="4563" y="1914"/>
                      </a:lnTo>
                      <a:lnTo>
                        <a:pt x="4594" y="2014"/>
                      </a:lnTo>
                      <a:lnTo>
                        <a:pt x="4617" y="2120"/>
                      </a:lnTo>
                      <a:lnTo>
                        <a:pt x="4631" y="2227"/>
                      </a:lnTo>
                      <a:lnTo>
                        <a:pt x="4636" y="2337"/>
                      </a:lnTo>
                      <a:lnTo>
                        <a:pt x="4631" y="2444"/>
                      </a:lnTo>
                      <a:lnTo>
                        <a:pt x="4619" y="2548"/>
                      </a:lnTo>
                      <a:lnTo>
                        <a:pt x="4597" y="2649"/>
                      </a:lnTo>
                      <a:lnTo>
                        <a:pt x="4567" y="2747"/>
                      </a:lnTo>
                      <a:lnTo>
                        <a:pt x="4530" y="2841"/>
                      </a:lnTo>
                      <a:lnTo>
                        <a:pt x="4487" y="2933"/>
                      </a:lnTo>
                      <a:lnTo>
                        <a:pt x="4436" y="3020"/>
                      </a:lnTo>
                      <a:lnTo>
                        <a:pt x="5036" y="3620"/>
                      </a:lnTo>
                      <a:lnTo>
                        <a:pt x="5065" y="3654"/>
                      </a:lnTo>
                      <a:lnTo>
                        <a:pt x="5089" y="3693"/>
                      </a:lnTo>
                      <a:lnTo>
                        <a:pt x="5106" y="3734"/>
                      </a:lnTo>
                      <a:lnTo>
                        <a:pt x="5115" y="3776"/>
                      </a:lnTo>
                      <a:lnTo>
                        <a:pt x="5118" y="3817"/>
                      </a:lnTo>
                      <a:lnTo>
                        <a:pt x="5115" y="3861"/>
                      </a:lnTo>
                      <a:lnTo>
                        <a:pt x="5106" y="3903"/>
                      </a:lnTo>
                      <a:lnTo>
                        <a:pt x="5089" y="3943"/>
                      </a:lnTo>
                      <a:lnTo>
                        <a:pt x="5065" y="3980"/>
                      </a:lnTo>
                      <a:lnTo>
                        <a:pt x="5036" y="4016"/>
                      </a:lnTo>
                      <a:lnTo>
                        <a:pt x="5002" y="4045"/>
                      </a:lnTo>
                      <a:lnTo>
                        <a:pt x="4963" y="4067"/>
                      </a:lnTo>
                      <a:lnTo>
                        <a:pt x="4923" y="4084"/>
                      </a:lnTo>
                      <a:lnTo>
                        <a:pt x="4881" y="4094"/>
                      </a:lnTo>
                      <a:lnTo>
                        <a:pt x="4839" y="4097"/>
                      </a:lnTo>
                      <a:lnTo>
                        <a:pt x="4795" y="4094"/>
                      </a:lnTo>
                      <a:lnTo>
                        <a:pt x="4754" y="4084"/>
                      </a:lnTo>
                      <a:lnTo>
                        <a:pt x="4713" y="4067"/>
                      </a:lnTo>
                      <a:lnTo>
                        <a:pt x="4676" y="4045"/>
                      </a:lnTo>
                      <a:lnTo>
                        <a:pt x="4642" y="4016"/>
                      </a:lnTo>
                      <a:lnTo>
                        <a:pt x="4042" y="3416"/>
                      </a:lnTo>
                      <a:lnTo>
                        <a:pt x="3955" y="3465"/>
                      </a:lnTo>
                      <a:lnTo>
                        <a:pt x="3863" y="3510"/>
                      </a:lnTo>
                      <a:lnTo>
                        <a:pt x="3769" y="3546"/>
                      </a:lnTo>
                      <a:lnTo>
                        <a:pt x="3671" y="3575"/>
                      </a:lnTo>
                      <a:lnTo>
                        <a:pt x="3569" y="3597"/>
                      </a:lnTo>
                      <a:lnTo>
                        <a:pt x="3465" y="3609"/>
                      </a:lnTo>
                      <a:lnTo>
                        <a:pt x="3359" y="3614"/>
                      </a:lnTo>
                      <a:lnTo>
                        <a:pt x="3249" y="3609"/>
                      </a:lnTo>
                      <a:lnTo>
                        <a:pt x="3141" y="3596"/>
                      </a:lnTo>
                      <a:lnTo>
                        <a:pt x="3037" y="3574"/>
                      </a:lnTo>
                      <a:lnTo>
                        <a:pt x="2936" y="3543"/>
                      </a:lnTo>
                      <a:lnTo>
                        <a:pt x="2838" y="3504"/>
                      </a:lnTo>
                      <a:lnTo>
                        <a:pt x="2745" y="3457"/>
                      </a:lnTo>
                      <a:lnTo>
                        <a:pt x="2655" y="3403"/>
                      </a:lnTo>
                      <a:lnTo>
                        <a:pt x="2571" y="3343"/>
                      </a:lnTo>
                      <a:lnTo>
                        <a:pt x="2494" y="3276"/>
                      </a:lnTo>
                      <a:lnTo>
                        <a:pt x="2419" y="3203"/>
                      </a:lnTo>
                      <a:lnTo>
                        <a:pt x="2353" y="3124"/>
                      </a:lnTo>
                      <a:lnTo>
                        <a:pt x="2292" y="3040"/>
                      </a:lnTo>
                      <a:lnTo>
                        <a:pt x="2240" y="2952"/>
                      </a:lnTo>
                      <a:lnTo>
                        <a:pt x="2193" y="2859"/>
                      </a:lnTo>
                      <a:lnTo>
                        <a:pt x="2154" y="2761"/>
                      </a:lnTo>
                      <a:lnTo>
                        <a:pt x="2123" y="2660"/>
                      </a:lnTo>
                      <a:lnTo>
                        <a:pt x="2100" y="2554"/>
                      </a:lnTo>
                      <a:lnTo>
                        <a:pt x="2086" y="2447"/>
                      </a:lnTo>
                      <a:lnTo>
                        <a:pt x="2081" y="2337"/>
                      </a:lnTo>
                      <a:lnTo>
                        <a:pt x="2086" y="2227"/>
                      </a:lnTo>
                      <a:lnTo>
                        <a:pt x="2100" y="2120"/>
                      </a:lnTo>
                      <a:lnTo>
                        <a:pt x="2123" y="2014"/>
                      </a:lnTo>
                      <a:lnTo>
                        <a:pt x="2154" y="1914"/>
                      </a:lnTo>
                      <a:lnTo>
                        <a:pt x="2193" y="1816"/>
                      </a:lnTo>
                      <a:lnTo>
                        <a:pt x="2240" y="1723"/>
                      </a:lnTo>
                      <a:lnTo>
                        <a:pt x="2292" y="1634"/>
                      </a:lnTo>
                      <a:lnTo>
                        <a:pt x="2353" y="1551"/>
                      </a:lnTo>
                      <a:lnTo>
                        <a:pt x="2419" y="1471"/>
                      </a:lnTo>
                      <a:lnTo>
                        <a:pt x="2494" y="1398"/>
                      </a:lnTo>
                      <a:lnTo>
                        <a:pt x="2571" y="1332"/>
                      </a:lnTo>
                      <a:lnTo>
                        <a:pt x="2655" y="1271"/>
                      </a:lnTo>
                      <a:lnTo>
                        <a:pt x="2745" y="1217"/>
                      </a:lnTo>
                      <a:lnTo>
                        <a:pt x="2838" y="1170"/>
                      </a:lnTo>
                      <a:lnTo>
                        <a:pt x="2936" y="1132"/>
                      </a:lnTo>
                      <a:lnTo>
                        <a:pt x="3037" y="1101"/>
                      </a:lnTo>
                      <a:lnTo>
                        <a:pt x="3141" y="1077"/>
                      </a:lnTo>
                      <a:lnTo>
                        <a:pt x="3249" y="1065"/>
                      </a:lnTo>
                      <a:lnTo>
                        <a:pt x="3359" y="1060"/>
                      </a:lnTo>
                      <a:close/>
                      <a:moveTo>
                        <a:pt x="1704" y="2"/>
                      </a:moveTo>
                      <a:lnTo>
                        <a:pt x="1810" y="2"/>
                      </a:lnTo>
                      <a:lnTo>
                        <a:pt x="1833" y="5"/>
                      </a:lnTo>
                      <a:lnTo>
                        <a:pt x="1853" y="16"/>
                      </a:lnTo>
                      <a:lnTo>
                        <a:pt x="1869" y="31"/>
                      </a:lnTo>
                      <a:lnTo>
                        <a:pt x="1880" y="52"/>
                      </a:lnTo>
                      <a:lnTo>
                        <a:pt x="1883" y="73"/>
                      </a:lnTo>
                      <a:lnTo>
                        <a:pt x="1883" y="2848"/>
                      </a:lnTo>
                      <a:lnTo>
                        <a:pt x="1880" y="2869"/>
                      </a:lnTo>
                      <a:lnTo>
                        <a:pt x="1869" y="2890"/>
                      </a:lnTo>
                      <a:lnTo>
                        <a:pt x="1853" y="2905"/>
                      </a:lnTo>
                      <a:lnTo>
                        <a:pt x="1833" y="2916"/>
                      </a:lnTo>
                      <a:lnTo>
                        <a:pt x="1810" y="2919"/>
                      </a:lnTo>
                      <a:lnTo>
                        <a:pt x="1704" y="2919"/>
                      </a:lnTo>
                      <a:lnTo>
                        <a:pt x="1681" y="2916"/>
                      </a:lnTo>
                      <a:lnTo>
                        <a:pt x="1661" y="2905"/>
                      </a:lnTo>
                      <a:lnTo>
                        <a:pt x="1646" y="2890"/>
                      </a:lnTo>
                      <a:lnTo>
                        <a:pt x="1635" y="2869"/>
                      </a:lnTo>
                      <a:lnTo>
                        <a:pt x="1632" y="2848"/>
                      </a:lnTo>
                      <a:lnTo>
                        <a:pt x="1632" y="73"/>
                      </a:lnTo>
                      <a:lnTo>
                        <a:pt x="1635" y="52"/>
                      </a:lnTo>
                      <a:lnTo>
                        <a:pt x="1646" y="31"/>
                      </a:lnTo>
                      <a:lnTo>
                        <a:pt x="1661" y="16"/>
                      </a:lnTo>
                      <a:lnTo>
                        <a:pt x="1681" y="5"/>
                      </a:lnTo>
                      <a:lnTo>
                        <a:pt x="1704" y="2"/>
                      </a:lnTo>
                      <a:close/>
                      <a:moveTo>
                        <a:pt x="800" y="2"/>
                      </a:moveTo>
                      <a:lnTo>
                        <a:pt x="1157" y="2"/>
                      </a:lnTo>
                      <a:lnTo>
                        <a:pt x="1180" y="5"/>
                      </a:lnTo>
                      <a:lnTo>
                        <a:pt x="1200" y="16"/>
                      </a:lnTo>
                      <a:lnTo>
                        <a:pt x="1216" y="31"/>
                      </a:lnTo>
                      <a:lnTo>
                        <a:pt x="1225" y="52"/>
                      </a:lnTo>
                      <a:lnTo>
                        <a:pt x="1230" y="73"/>
                      </a:lnTo>
                      <a:lnTo>
                        <a:pt x="1230" y="2848"/>
                      </a:lnTo>
                      <a:lnTo>
                        <a:pt x="1225" y="2869"/>
                      </a:lnTo>
                      <a:lnTo>
                        <a:pt x="1216" y="2890"/>
                      </a:lnTo>
                      <a:lnTo>
                        <a:pt x="1200" y="2905"/>
                      </a:lnTo>
                      <a:lnTo>
                        <a:pt x="1180" y="2916"/>
                      </a:lnTo>
                      <a:lnTo>
                        <a:pt x="1157" y="2919"/>
                      </a:lnTo>
                      <a:lnTo>
                        <a:pt x="800" y="2919"/>
                      </a:lnTo>
                      <a:lnTo>
                        <a:pt x="777" y="2916"/>
                      </a:lnTo>
                      <a:lnTo>
                        <a:pt x="757" y="2905"/>
                      </a:lnTo>
                      <a:lnTo>
                        <a:pt x="741" y="2890"/>
                      </a:lnTo>
                      <a:lnTo>
                        <a:pt x="730" y="2869"/>
                      </a:lnTo>
                      <a:lnTo>
                        <a:pt x="727" y="2848"/>
                      </a:lnTo>
                      <a:lnTo>
                        <a:pt x="727" y="73"/>
                      </a:lnTo>
                      <a:lnTo>
                        <a:pt x="730" y="52"/>
                      </a:lnTo>
                      <a:lnTo>
                        <a:pt x="741" y="31"/>
                      </a:lnTo>
                      <a:lnTo>
                        <a:pt x="757" y="16"/>
                      </a:lnTo>
                      <a:lnTo>
                        <a:pt x="777" y="5"/>
                      </a:lnTo>
                      <a:lnTo>
                        <a:pt x="800" y="2"/>
                      </a:lnTo>
                      <a:close/>
                      <a:moveTo>
                        <a:pt x="73" y="2"/>
                      </a:moveTo>
                      <a:lnTo>
                        <a:pt x="284" y="2"/>
                      </a:lnTo>
                      <a:lnTo>
                        <a:pt x="306" y="5"/>
                      </a:lnTo>
                      <a:lnTo>
                        <a:pt x="326" y="16"/>
                      </a:lnTo>
                      <a:lnTo>
                        <a:pt x="341" y="31"/>
                      </a:lnTo>
                      <a:lnTo>
                        <a:pt x="352" y="52"/>
                      </a:lnTo>
                      <a:lnTo>
                        <a:pt x="355" y="73"/>
                      </a:lnTo>
                      <a:lnTo>
                        <a:pt x="355" y="2848"/>
                      </a:lnTo>
                      <a:lnTo>
                        <a:pt x="352" y="2869"/>
                      </a:lnTo>
                      <a:lnTo>
                        <a:pt x="341" y="2890"/>
                      </a:lnTo>
                      <a:lnTo>
                        <a:pt x="326" y="2905"/>
                      </a:lnTo>
                      <a:lnTo>
                        <a:pt x="306" y="2916"/>
                      </a:lnTo>
                      <a:lnTo>
                        <a:pt x="284" y="2919"/>
                      </a:lnTo>
                      <a:lnTo>
                        <a:pt x="73" y="2919"/>
                      </a:lnTo>
                      <a:lnTo>
                        <a:pt x="50" y="2916"/>
                      </a:lnTo>
                      <a:lnTo>
                        <a:pt x="29" y="2905"/>
                      </a:lnTo>
                      <a:lnTo>
                        <a:pt x="14" y="2890"/>
                      </a:lnTo>
                      <a:lnTo>
                        <a:pt x="3" y="2869"/>
                      </a:lnTo>
                      <a:lnTo>
                        <a:pt x="0" y="2848"/>
                      </a:lnTo>
                      <a:lnTo>
                        <a:pt x="0" y="73"/>
                      </a:lnTo>
                      <a:lnTo>
                        <a:pt x="3" y="52"/>
                      </a:lnTo>
                      <a:lnTo>
                        <a:pt x="14" y="31"/>
                      </a:lnTo>
                      <a:lnTo>
                        <a:pt x="29" y="16"/>
                      </a:lnTo>
                      <a:lnTo>
                        <a:pt x="50" y="5"/>
                      </a:lnTo>
                      <a:lnTo>
                        <a:pt x="73" y="2"/>
                      </a:lnTo>
                      <a:close/>
                      <a:moveTo>
                        <a:pt x="3924" y="0"/>
                      </a:moveTo>
                      <a:lnTo>
                        <a:pt x="4158" y="0"/>
                      </a:lnTo>
                      <a:lnTo>
                        <a:pt x="4181" y="5"/>
                      </a:lnTo>
                      <a:lnTo>
                        <a:pt x="4200" y="16"/>
                      </a:lnTo>
                      <a:lnTo>
                        <a:pt x="4217" y="31"/>
                      </a:lnTo>
                      <a:lnTo>
                        <a:pt x="4226" y="52"/>
                      </a:lnTo>
                      <a:lnTo>
                        <a:pt x="4231" y="73"/>
                      </a:lnTo>
                      <a:lnTo>
                        <a:pt x="4231" y="1195"/>
                      </a:lnTo>
                      <a:lnTo>
                        <a:pt x="4142" y="1133"/>
                      </a:lnTo>
                      <a:lnTo>
                        <a:pt x="4049" y="1077"/>
                      </a:lnTo>
                      <a:lnTo>
                        <a:pt x="3952" y="1028"/>
                      </a:lnTo>
                      <a:lnTo>
                        <a:pt x="3851" y="987"/>
                      </a:lnTo>
                      <a:lnTo>
                        <a:pt x="3851" y="73"/>
                      </a:lnTo>
                      <a:lnTo>
                        <a:pt x="3856" y="52"/>
                      </a:lnTo>
                      <a:lnTo>
                        <a:pt x="3865" y="31"/>
                      </a:lnTo>
                      <a:lnTo>
                        <a:pt x="3880" y="16"/>
                      </a:lnTo>
                      <a:lnTo>
                        <a:pt x="3901" y="5"/>
                      </a:lnTo>
                      <a:lnTo>
                        <a:pt x="3924" y="0"/>
                      </a:lnTo>
                      <a:close/>
                      <a:moveTo>
                        <a:pt x="3576" y="0"/>
                      </a:moveTo>
                      <a:lnTo>
                        <a:pt x="3624" y="0"/>
                      </a:lnTo>
                      <a:lnTo>
                        <a:pt x="3646" y="5"/>
                      </a:lnTo>
                      <a:lnTo>
                        <a:pt x="3666" y="16"/>
                      </a:lnTo>
                      <a:lnTo>
                        <a:pt x="3682" y="31"/>
                      </a:lnTo>
                      <a:lnTo>
                        <a:pt x="3693" y="52"/>
                      </a:lnTo>
                      <a:lnTo>
                        <a:pt x="3696" y="73"/>
                      </a:lnTo>
                      <a:lnTo>
                        <a:pt x="3696" y="941"/>
                      </a:lnTo>
                      <a:lnTo>
                        <a:pt x="3601" y="921"/>
                      </a:lnTo>
                      <a:lnTo>
                        <a:pt x="3504" y="907"/>
                      </a:lnTo>
                      <a:lnTo>
                        <a:pt x="3504" y="73"/>
                      </a:lnTo>
                      <a:lnTo>
                        <a:pt x="3507" y="52"/>
                      </a:lnTo>
                      <a:lnTo>
                        <a:pt x="3517" y="31"/>
                      </a:lnTo>
                      <a:lnTo>
                        <a:pt x="3533" y="16"/>
                      </a:lnTo>
                      <a:lnTo>
                        <a:pt x="3553" y="5"/>
                      </a:lnTo>
                      <a:lnTo>
                        <a:pt x="3576" y="0"/>
                      </a:lnTo>
                      <a:close/>
                      <a:moveTo>
                        <a:pt x="3212" y="0"/>
                      </a:moveTo>
                      <a:lnTo>
                        <a:pt x="3213" y="0"/>
                      </a:lnTo>
                      <a:lnTo>
                        <a:pt x="3237" y="5"/>
                      </a:lnTo>
                      <a:lnTo>
                        <a:pt x="3257" y="16"/>
                      </a:lnTo>
                      <a:lnTo>
                        <a:pt x="3272" y="31"/>
                      </a:lnTo>
                      <a:lnTo>
                        <a:pt x="3283" y="52"/>
                      </a:lnTo>
                      <a:lnTo>
                        <a:pt x="3286" y="73"/>
                      </a:lnTo>
                      <a:lnTo>
                        <a:pt x="3286" y="900"/>
                      </a:lnTo>
                      <a:lnTo>
                        <a:pt x="3212" y="907"/>
                      </a:lnTo>
                      <a:lnTo>
                        <a:pt x="3139" y="916"/>
                      </a:lnTo>
                      <a:lnTo>
                        <a:pt x="3139" y="73"/>
                      </a:lnTo>
                      <a:lnTo>
                        <a:pt x="3144" y="52"/>
                      </a:lnTo>
                      <a:lnTo>
                        <a:pt x="3153" y="31"/>
                      </a:lnTo>
                      <a:lnTo>
                        <a:pt x="3169" y="16"/>
                      </a:lnTo>
                      <a:lnTo>
                        <a:pt x="3189" y="5"/>
                      </a:lnTo>
                      <a:lnTo>
                        <a:pt x="3212" y="0"/>
                      </a:lnTo>
                      <a:close/>
                      <a:moveTo>
                        <a:pt x="2253" y="0"/>
                      </a:moveTo>
                      <a:lnTo>
                        <a:pt x="2695" y="0"/>
                      </a:lnTo>
                      <a:lnTo>
                        <a:pt x="2719" y="5"/>
                      </a:lnTo>
                      <a:lnTo>
                        <a:pt x="2739" y="16"/>
                      </a:lnTo>
                      <a:lnTo>
                        <a:pt x="2754" y="31"/>
                      </a:lnTo>
                      <a:lnTo>
                        <a:pt x="2765" y="52"/>
                      </a:lnTo>
                      <a:lnTo>
                        <a:pt x="2768" y="73"/>
                      </a:lnTo>
                      <a:lnTo>
                        <a:pt x="2768" y="1028"/>
                      </a:lnTo>
                      <a:lnTo>
                        <a:pt x="2669" y="1077"/>
                      </a:lnTo>
                      <a:lnTo>
                        <a:pt x="2573" y="1135"/>
                      </a:lnTo>
                      <a:lnTo>
                        <a:pt x="2483" y="1198"/>
                      </a:lnTo>
                      <a:lnTo>
                        <a:pt x="2399" y="1268"/>
                      </a:lnTo>
                      <a:lnTo>
                        <a:pt x="2320" y="1346"/>
                      </a:lnTo>
                      <a:lnTo>
                        <a:pt x="2247" y="1428"/>
                      </a:lnTo>
                      <a:lnTo>
                        <a:pt x="2181" y="1516"/>
                      </a:lnTo>
                      <a:lnTo>
                        <a:pt x="2181" y="73"/>
                      </a:lnTo>
                      <a:lnTo>
                        <a:pt x="2185" y="52"/>
                      </a:lnTo>
                      <a:lnTo>
                        <a:pt x="2195" y="31"/>
                      </a:lnTo>
                      <a:lnTo>
                        <a:pt x="2210" y="16"/>
                      </a:lnTo>
                      <a:lnTo>
                        <a:pt x="2230" y="5"/>
                      </a:lnTo>
                      <a:lnTo>
                        <a:pt x="2253" y="0"/>
                      </a:lnTo>
                      <a:close/>
                    </a:path>
                  </a:pathLst>
                </a:custGeom>
                <a:solidFill>
                  <a:schemeClr val="bg1"/>
                </a:solidFill>
                <a:ln w="0">
                  <a:noFill/>
                  <a:prstDash val="solid"/>
                  <a:round/>
                  <a:headEnd/>
                  <a:tailEnd/>
                </a:ln>
              </p:spPr>
              <p:txBody>
                <a:bodyPr/>
                <a:lstStyle/>
                <a:p>
                  <a:endParaRPr lang="en-GB" dirty="0"/>
                </a:p>
              </p:txBody>
            </p:sp>
          </p:grpSp>
          <p:sp>
            <p:nvSpPr>
              <p:cNvPr id="61" name="Rectangle 60"/>
              <p:cNvSpPr/>
              <p:nvPr/>
            </p:nvSpPr>
            <p:spPr>
              <a:xfrm>
                <a:off x="702669" y="3400380"/>
                <a:ext cx="2989643" cy="984854"/>
              </a:xfrm>
              <a:prstGeom prst="rect">
                <a:avLst/>
              </a:prstGeom>
            </p:spPr>
            <p:txBody>
              <a:bodyPr>
                <a:spAutoFit/>
              </a:bodyPr>
              <a:lstStyle/>
              <a:p>
                <a:pPr algn="ctr" fontAlgn="auto">
                  <a:spcBef>
                    <a:spcPts val="0"/>
                  </a:spcBef>
                  <a:spcAft>
                    <a:spcPts val="0"/>
                  </a:spcAft>
                  <a:defRPr/>
                </a:pPr>
                <a:r>
                  <a:rPr lang="en-US" sz="1400" b="1" kern="0" dirty="0" smtClean="0">
                    <a:latin typeface="Arial Black" pitchFamily="34" charset="0"/>
                  </a:rPr>
                  <a:t>Increasing liberalization of markets</a:t>
                </a:r>
                <a:endParaRPr lang="en-US" sz="1400" b="1" dirty="0">
                  <a:latin typeface="Arial Black" pitchFamily="34" charset="0"/>
                </a:endParaRPr>
              </a:p>
            </p:txBody>
          </p:sp>
        </p:grpSp>
        <p:grpSp>
          <p:nvGrpSpPr>
            <p:cNvPr id="7" name="Group 19"/>
            <p:cNvGrpSpPr>
              <a:grpSpLocks/>
            </p:cNvGrpSpPr>
            <p:nvPr/>
          </p:nvGrpSpPr>
          <p:grpSpPr bwMode="auto">
            <a:xfrm>
              <a:off x="4420771" y="2006600"/>
              <a:ext cx="2988057" cy="2047952"/>
              <a:chOff x="4672364" y="2006600"/>
              <a:chExt cx="2988057" cy="2047952"/>
            </a:xfrm>
          </p:grpSpPr>
          <p:sp>
            <p:nvSpPr>
              <p:cNvPr id="39" name="Rounded Rectangle 38"/>
              <p:cNvSpPr/>
              <p:nvPr/>
            </p:nvSpPr>
            <p:spPr bwMode="auto">
              <a:xfrm>
                <a:off x="5518907" y="2006600"/>
                <a:ext cx="1187602" cy="118900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2" name="Rectangle 61"/>
              <p:cNvSpPr/>
              <p:nvPr/>
            </p:nvSpPr>
            <p:spPr>
              <a:xfrm>
                <a:off x="4672364" y="3356948"/>
                <a:ext cx="2988057" cy="697604"/>
              </a:xfrm>
              <a:prstGeom prst="rect">
                <a:avLst/>
              </a:prstGeom>
            </p:spPr>
            <p:txBody>
              <a:bodyPr>
                <a:spAutoFit/>
              </a:bodyPr>
              <a:lstStyle/>
              <a:p>
                <a:pPr algn="ctr" fontAlgn="auto">
                  <a:spcBef>
                    <a:spcPts val="0"/>
                  </a:spcBef>
                  <a:spcAft>
                    <a:spcPts val="0"/>
                  </a:spcAft>
                  <a:defRPr/>
                </a:pPr>
                <a:r>
                  <a:rPr lang="en-US" sz="1400" b="1" kern="0" dirty="0" smtClean="0">
                    <a:latin typeface="Arial Black" pitchFamily="34" charset="0"/>
                  </a:rPr>
                  <a:t>Global poultry meat supply surge </a:t>
                </a:r>
                <a:endParaRPr lang="en-US" sz="1400" b="1" dirty="0">
                  <a:latin typeface="Arial Black" pitchFamily="34" charset="0"/>
                </a:endParaRPr>
              </a:p>
            </p:txBody>
          </p:sp>
        </p:grpSp>
        <p:grpSp>
          <p:nvGrpSpPr>
            <p:cNvPr id="8" name="Group 20"/>
            <p:cNvGrpSpPr>
              <a:grpSpLocks/>
            </p:cNvGrpSpPr>
            <p:nvPr/>
          </p:nvGrpSpPr>
          <p:grpSpPr bwMode="auto">
            <a:xfrm>
              <a:off x="8029918" y="2006600"/>
              <a:ext cx="2989645" cy="2091385"/>
              <a:chOff x="8029918" y="2006600"/>
              <a:chExt cx="2989645" cy="2091385"/>
            </a:xfrm>
          </p:grpSpPr>
          <p:sp>
            <p:nvSpPr>
              <p:cNvPr id="41" name="Rounded Rectangle 40"/>
              <p:cNvSpPr/>
              <p:nvPr/>
            </p:nvSpPr>
            <p:spPr bwMode="auto">
              <a:xfrm>
                <a:off x="8930146" y="2006600"/>
                <a:ext cx="1189189" cy="1189001"/>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3" name="Rectangle 62"/>
              <p:cNvSpPr/>
              <p:nvPr/>
            </p:nvSpPr>
            <p:spPr>
              <a:xfrm>
                <a:off x="8029918" y="3400381"/>
                <a:ext cx="2989645" cy="697604"/>
              </a:xfrm>
              <a:prstGeom prst="rect">
                <a:avLst/>
              </a:prstGeom>
            </p:spPr>
            <p:txBody>
              <a:bodyPr>
                <a:spAutoFit/>
              </a:bodyPr>
              <a:lstStyle/>
              <a:p>
                <a:pPr algn="ctr" fontAlgn="auto">
                  <a:spcBef>
                    <a:spcPts val="0"/>
                  </a:spcBef>
                  <a:spcAft>
                    <a:spcPts val="0"/>
                  </a:spcAft>
                  <a:defRPr/>
                </a:pPr>
                <a:r>
                  <a:rPr lang="en-US" sz="1400" b="1" kern="0" dirty="0" smtClean="0">
                    <a:latin typeface="Arial Black" pitchFamily="34" charset="0"/>
                  </a:rPr>
                  <a:t>Increased poultry meat price volatility</a:t>
                </a:r>
                <a:endParaRPr lang="en-US" sz="1400" b="1" dirty="0">
                  <a:latin typeface="Arial Black" pitchFamily="34" charset="0"/>
                </a:endParaRPr>
              </a:p>
            </p:txBody>
          </p:sp>
        </p:grpSp>
      </p:grpSp>
      <p:sp>
        <p:nvSpPr>
          <p:cNvPr id="36" name="Rectangle 35"/>
          <p:cNvSpPr/>
          <p:nvPr/>
        </p:nvSpPr>
        <p:spPr>
          <a:xfrm>
            <a:off x="539552" y="4299942"/>
            <a:ext cx="3743325" cy="61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GB" sz="1400" dirty="0" smtClean="0">
                <a:solidFill>
                  <a:schemeClr val="tx1"/>
                </a:solidFill>
                <a:latin typeface="Arial Black" pitchFamily="34" charset="0"/>
              </a:rPr>
              <a:t>Target to create a US$ 2.5 trillion market by removing trade barriers</a:t>
            </a:r>
            <a:endParaRPr lang="en-US" sz="1400" b="1" dirty="0">
              <a:ln w="11430"/>
              <a:solidFill>
                <a:schemeClr val="tx1"/>
              </a:solidFill>
              <a:effectLst>
                <a:outerShdw blurRad="50800" dist="39000" dir="5460000" algn="tl">
                  <a:srgbClr val="000000">
                    <a:alpha val="38000"/>
                  </a:srgbClr>
                </a:outerShdw>
              </a:effectLst>
              <a:latin typeface="Arial Black" pitchFamily="34" charset="0"/>
              <a:cs typeface="Arial" panose="020B0604020202020204" pitchFamily="34" charset="0"/>
            </a:endParaRPr>
          </a:p>
        </p:txBody>
      </p:sp>
      <p:grpSp>
        <p:nvGrpSpPr>
          <p:cNvPr id="9" name="Google Shape;800;p48"/>
          <p:cNvGrpSpPr/>
          <p:nvPr/>
        </p:nvGrpSpPr>
        <p:grpSpPr>
          <a:xfrm>
            <a:off x="6876256" y="1419622"/>
            <a:ext cx="504056" cy="432048"/>
            <a:chOff x="1921475" y="3695200"/>
            <a:chExt cx="438400" cy="349875"/>
          </a:xfrm>
          <a:solidFill>
            <a:srgbClr val="FFC000"/>
          </a:solidFill>
        </p:grpSpPr>
        <p:sp>
          <p:nvSpPr>
            <p:cNvPr id="38" name="Google Shape;801;p48"/>
            <p:cNvSpPr/>
            <p:nvPr/>
          </p:nvSpPr>
          <p:spPr>
            <a:xfrm>
              <a:off x="2246900" y="3992550"/>
              <a:ext cx="52525" cy="52525"/>
            </a:xfrm>
            <a:custGeom>
              <a:avLst/>
              <a:gdLst/>
              <a:ahLst/>
              <a:cxnLst/>
              <a:rect l="l" t="t" r="r" b="b"/>
              <a:pathLst>
                <a:path w="2101" h="2101" extrusionOk="0">
                  <a:moveTo>
                    <a:pt x="831" y="1"/>
                  </a:moveTo>
                  <a:lnTo>
                    <a:pt x="636" y="74"/>
                  </a:lnTo>
                  <a:lnTo>
                    <a:pt x="465" y="171"/>
                  </a:lnTo>
                  <a:lnTo>
                    <a:pt x="318" y="294"/>
                  </a:lnTo>
                  <a:lnTo>
                    <a:pt x="172" y="440"/>
                  </a:lnTo>
                  <a:lnTo>
                    <a:pt x="74" y="636"/>
                  </a:lnTo>
                  <a:lnTo>
                    <a:pt x="25" y="831"/>
                  </a:lnTo>
                  <a:lnTo>
                    <a:pt x="1" y="1051"/>
                  </a:lnTo>
                  <a:lnTo>
                    <a:pt x="25" y="1246"/>
                  </a:lnTo>
                  <a:lnTo>
                    <a:pt x="74" y="1441"/>
                  </a:lnTo>
                  <a:lnTo>
                    <a:pt x="172" y="1637"/>
                  </a:lnTo>
                  <a:lnTo>
                    <a:pt x="318" y="1783"/>
                  </a:lnTo>
                  <a:lnTo>
                    <a:pt x="465" y="1906"/>
                  </a:lnTo>
                  <a:lnTo>
                    <a:pt x="636" y="2003"/>
                  </a:lnTo>
                  <a:lnTo>
                    <a:pt x="831" y="2076"/>
                  </a:lnTo>
                  <a:lnTo>
                    <a:pt x="1051" y="2101"/>
                  </a:lnTo>
                  <a:lnTo>
                    <a:pt x="1271" y="2076"/>
                  </a:lnTo>
                  <a:lnTo>
                    <a:pt x="1466" y="2003"/>
                  </a:lnTo>
                  <a:lnTo>
                    <a:pt x="1637" y="1906"/>
                  </a:lnTo>
                  <a:lnTo>
                    <a:pt x="1783" y="1783"/>
                  </a:lnTo>
                  <a:lnTo>
                    <a:pt x="1930" y="1637"/>
                  </a:lnTo>
                  <a:lnTo>
                    <a:pt x="2028" y="1441"/>
                  </a:lnTo>
                  <a:lnTo>
                    <a:pt x="2077" y="1246"/>
                  </a:lnTo>
                  <a:lnTo>
                    <a:pt x="2101" y="1051"/>
                  </a:lnTo>
                  <a:lnTo>
                    <a:pt x="2077" y="831"/>
                  </a:lnTo>
                  <a:lnTo>
                    <a:pt x="2028" y="636"/>
                  </a:lnTo>
                  <a:lnTo>
                    <a:pt x="1930" y="440"/>
                  </a:lnTo>
                  <a:lnTo>
                    <a:pt x="1783" y="294"/>
                  </a:lnTo>
                  <a:lnTo>
                    <a:pt x="1637" y="171"/>
                  </a:lnTo>
                  <a:lnTo>
                    <a:pt x="1466" y="74"/>
                  </a:lnTo>
                  <a:lnTo>
                    <a:pt x="127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accent2"/>
                </a:solidFill>
              </a:endParaRPr>
            </a:p>
          </p:txBody>
        </p:sp>
        <p:sp>
          <p:nvSpPr>
            <p:cNvPr id="40" name="Google Shape;802;p48"/>
            <p:cNvSpPr/>
            <p:nvPr/>
          </p:nvSpPr>
          <p:spPr>
            <a:xfrm>
              <a:off x="2033800" y="3992550"/>
              <a:ext cx="52550" cy="52525"/>
            </a:xfrm>
            <a:custGeom>
              <a:avLst/>
              <a:gdLst/>
              <a:ahLst/>
              <a:cxnLst/>
              <a:rect l="l" t="t" r="r" b="b"/>
              <a:pathLst>
                <a:path w="2102" h="2101" extrusionOk="0">
                  <a:moveTo>
                    <a:pt x="831" y="1"/>
                  </a:moveTo>
                  <a:lnTo>
                    <a:pt x="636" y="74"/>
                  </a:lnTo>
                  <a:lnTo>
                    <a:pt x="465" y="171"/>
                  </a:lnTo>
                  <a:lnTo>
                    <a:pt x="318" y="294"/>
                  </a:lnTo>
                  <a:lnTo>
                    <a:pt x="172" y="440"/>
                  </a:lnTo>
                  <a:lnTo>
                    <a:pt x="74" y="636"/>
                  </a:lnTo>
                  <a:lnTo>
                    <a:pt x="25" y="831"/>
                  </a:lnTo>
                  <a:lnTo>
                    <a:pt x="1" y="1051"/>
                  </a:lnTo>
                  <a:lnTo>
                    <a:pt x="25" y="1246"/>
                  </a:lnTo>
                  <a:lnTo>
                    <a:pt x="74" y="1441"/>
                  </a:lnTo>
                  <a:lnTo>
                    <a:pt x="172" y="1637"/>
                  </a:lnTo>
                  <a:lnTo>
                    <a:pt x="318" y="1783"/>
                  </a:lnTo>
                  <a:lnTo>
                    <a:pt x="465" y="1906"/>
                  </a:lnTo>
                  <a:lnTo>
                    <a:pt x="636" y="2003"/>
                  </a:lnTo>
                  <a:lnTo>
                    <a:pt x="831" y="2076"/>
                  </a:lnTo>
                  <a:lnTo>
                    <a:pt x="1051" y="2101"/>
                  </a:lnTo>
                  <a:lnTo>
                    <a:pt x="1271" y="2076"/>
                  </a:lnTo>
                  <a:lnTo>
                    <a:pt x="1466" y="2003"/>
                  </a:lnTo>
                  <a:lnTo>
                    <a:pt x="1637" y="1906"/>
                  </a:lnTo>
                  <a:lnTo>
                    <a:pt x="1784" y="1783"/>
                  </a:lnTo>
                  <a:lnTo>
                    <a:pt x="1930" y="1637"/>
                  </a:lnTo>
                  <a:lnTo>
                    <a:pt x="2028" y="1441"/>
                  </a:lnTo>
                  <a:lnTo>
                    <a:pt x="2077" y="1246"/>
                  </a:lnTo>
                  <a:lnTo>
                    <a:pt x="2101" y="1051"/>
                  </a:lnTo>
                  <a:lnTo>
                    <a:pt x="2077" y="831"/>
                  </a:lnTo>
                  <a:lnTo>
                    <a:pt x="2028" y="636"/>
                  </a:lnTo>
                  <a:lnTo>
                    <a:pt x="1930" y="440"/>
                  </a:lnTo>
                  <a:lnTo>
                    <a:pt x="1784" y="294"/>
                  </a:lnTo>
                  <a:lnTo>
                    <a:pt x="1637" y="171"/>
                  </a:lnTo>
                  <a:lnTo>
                    <a:pt x="1466" y="74"/>
                  </a:lnTo>
                  <a:lnTo>
                    <a:pt x="127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accent2"/>
                </a:solidFill>
              </a:endParaRPr>
            </a:p>
          </p:txBody>
        </p:sp>
        <p:sp>
          <p:nvSpPr>
            <p:cNvPr id="42" name="Google Shape;803;p48"/>
            <p:cNvSpPr/>
            <p:nvPr/>
          </p:nvSpPr>
          <p:spPr>
            <a:xfrm>
              <a:off x="1921475" y="3695200"/>
              <a:ext cx="438400" cy="297975"/>
            </a:xfrm>
            <a:custGeom>
              <a:avLst/>
              <a:gdLst/>
              <a:ahLst/>
              <a:cxnLst/>
              <a:rect l="l" t="t" r="r" b="b"/>
              <a:pathLst>
                <a:path w="17536" h="11919" extrusionOk="0">
                  <a:moveTo>
                    <a:pt x="15729" y="3371"/>
                  </a:moveTo>
                  <a:lnTo>
                    <a:pt x="15826" y="3395"/>
                  </a:lnTo>
                  <a:lnTo>
                    <a:pt x="15899" y="3444"/>
                  </a:lnTo>
                  <a:lnTo>
                    <a:pt x="15948" y="3517"/>
                  </a:lnTo>
                  <a:lnTo>
                    <a:pt x="15973" y="3615"/>
                  </a:lnTo>
                  <a:lnTo>
                    <a:pt x="15948" y="3713"/>
                  </a:lnTo>
                  <a:lnTo>
                    <a:pt x="13994" y="8060"/>
                  </a:lnTo>
                  <a:lnTo>
                    <a:pt x="13946" y="8133"/>
                  </a:lnTo>
                  <a:lnTo>
                    <a:pt x="13897" y="8158"/>
                  </a:lnTo>
                  <a:lnTo>
                    <a:pt x="13848" y="8207"/>
                  </a:lnTo>
                  <a:lnTo>
                    <a:pt x="13775" y="8207"/>
                  </a:lnTo>
                  <a:lnTo>
                    <a:pt x="13677" y="8182"/>
                  </a:lnTo>
                  <a:lnTo>
                    <a:pt x="13604" y="8133"/>
                  </a:lnTo>
                  <a:lnTo>
                    <a:pt x="13555" y="8036"/>
                  </a:lnTo>
                  <a:lnTo>
                    <a:pt x="13530" y="7962"/>
                  </a:lnTo>
                  <a:lnTo>
                    <a:pt x="13555" y="7865"/>
                  </a:lnTo>
                  <a:lnTo>
                    <a:pt x="15509" y="3517"/>
                  </a:lnTo>
                  <a:lnTo>
                    <a:pt x="15558" y="3420"/>
                  </a:lnTo>
                  <a:lnTo>
                    <a:pt x="15631" y="3371"/>
                  </a:lnTo>
                  <a:close/>
                  <a:moveTo>
                    <a:pt x="13628" y="3273"/>
                  </a:moveTo>
                  <a:lnTo>
                    <a:pt x="13726" y="3298"/>
                  </a:lnTo>
                  <a:lnTo>
                    <a:pt x="13824" y="3322"/>
                  </a:lnTo>
                  <a:lnTo>
                    <a:pt x="13872" y="3395"/>
                  </a:lnTo>
                  <a:lnTo>
                    <a:pt x="13897" y="3493"/>
                  </a:lnTo>
                  <a:lnTo>
                    <a:pt x="13897" y="3591"/>
                  </a:lnTo>
                  <a:lnTo>
                    <a:pt x="12602" y="8158"/>
                  </a:lnTo>
                  <a:lnTo>
                    <a:pt x="12578" y="8231"/>
                  </a:lnTo>
                  <a:lnTo>
                    <a:pt x="12505" y="8304"/>
                  </a:lnTo>
                  <a:lnTo>
                    <a:pt x="12456" y="8329"/>
                  </a:lnTo>
                  <a:lnTo>
                    <a:pt x="12358" y="8353"/>
                  </a:lnTo>
                  <a:lnTo>
                    <a:pt x="12309" y="8329"/>
                  </a:lnTo>
                  <a:lnTo>
                    <a:pt x="12212" y="8304"/>
                  </a:lnTo>
                  <a:lnTo>
                    <a:pt x="12163" y="8231"/>
                  </a:lnTo>
                  <a:lnTo>
                    <a:pt x="12138" y="8133"/>
                  </a:lnTo>
                  <a:lnTo>
                    <a:pt x="12138" y="8036"/>
                  </a:lnTo>
                  <a:lnTo>
                    <a:pt x="13433" y="3469"/>
                  </a:lnTo>
                  <a:lnTo>
                    <a:pt x="13482" y="3371"/>
                  </a:lnTo>
                  <a:lnTo>
                    <a:pt x="13530" y="3298"/>
                  </a:lnTo>
                  <a:lnTo>
                    <a:pt x="13628" y="3273"/>
                  </a:lnTo>
                  <a:close/>
                  <a:moveTo>
                    <a:pt x="11625" y="3200"/>
                  </a:moveTo>
                  <a:lnTo>
                    <a:pt x="11723" y="3224"/>
                  </a:lnTo>
                  <a:lnTo>
                    <a:pt x="11796" y="3298"/>
                  </a:lnTo>
                  <a:lnTo>
                    <a:pt x="11821" y="3371"/>
                  </a:lnTo>
                  <a:lnTo>
                    <a:pt x="11845" y="3469"/>
                  </a:lnTo>
                  <a:lnTo>
                    <a:pt x="11210" y="8280"/>
                  </a:lnTo>
                  <a:lnTo>
                    <a:pt x="11186" y="8353"/>
                  </a:lnTo>
                  <a:lnTo>
                    <a:pt x="11137" y="8426"/>
                  </a:lnTo>
                  <a:lnTo>
                    <a:pt x="11064" y="8475"/>
                  </a:lnTo>
                  <a:lnTo>
                    <a:pt x="10966" y="8500"/>
                  </a:lnTo>
                  <a:lnTo>
                    <a:pt x="10942" y="8500"/>
                  </a:lnTo>
                  <a:lnTo>
                    <a:pt x="10844" y="8451"/>
                  </a:lnTo>
                  <a:lnTo>
                    <a:pt x="10771" y="8402"/>
                  </a:lnTo>
                  <a:lnTo>
                    <a:pt x="10722" y="8304"/>
                  </a:lnTo>
                  <a:lnTo>
                    <a:pt x="10722" y="8207"/>
                  </a:lnTo>
                  <a:lnTo>
                    <a:pt x="11357" y="3420"/>
                  </a:lnTo>
                  <a:lnTo>
                    <a:pt x="11381" y="3322"/>
                  </a:lnTo>
                  <a:lnTo>
                    <a:pt x="11454" y="3249"/>
                  </a:lnTo>
                  <a:lnTo>
                    <a:pt x="11528" y="3200"/>
                  </a:lnTo>
                  <a:close/>
                  <a:moveTo>
                    <a:pt x="9525" y="3102"/>
                  </a:moveTo>
                  <a:lnTo>
                    <a:pt x="9623" y="3127"/>
                  </a:lnTo>
                  <a:lnTo>
                    <a:pt x="9696" y="3175"/>
                  </a:lnTo>
                  <a:lnTo>
                    <a:pt x="9745" y="3249"/>
                  </a:lnTo>
                  <a:lnTo>
                    <a:pt x="9769" y="3346"/>
                  </a:lnTo>
                  <a:lnTo>
                    <a:pt x="9818" y="8378"/>
                  </a:lnTo>
                  <a:lnTo>
                    <a:pt x="9794" y="8475"/>
                  </a:lnTo>
                  <a:lnTo>
                    <a:pt x="9745" y="8573"/>
                  </a:lnTo>
                  <a:lnTo>
                    <a:pt x="9672" y="8622"/>
                  </a:lnTo>
                  <a:lnTo>
                    <a:pt x="9574" y="8646"/>
                  </a:lnTo>
                  <a:lnTo>
                    <a:pt x="9476" y="8622"/>
                  </a:lnTo>
                  <a:lnTo>
                    <a:pt x="9403" y="8573"/>
                  </a:lnTo>
                  <a:lnTo>
                    <a:pt x="9354" y="8475"/>
                  </a:lnTo>
                  <a:lnTo>
                    <a:pt x="9330" y="8402"/>
                  </a:lnTo>
                  <a:lnTo>
                    <a:pt x="9281" y="3346"/>
                  </a:lnTo>
                  <a:lnTo>
                    <a:pt x="9305" y="3273"/>
                  </a:lnTo>
                  <a:lnTo>
                    <a:pt x="9354" y="3175"/>
                  </a:lnTo>
                  <a:lnTo>
                    <a:pt x="9427" y="3127"/>
                  </a:lnTo>
                  <a:lnTo>
                    <a:pt x="9525" y="3102"/>
                  </a:lnTo>
                  <a:close/>
                  <a:moveTo>
                    <a:pt x="7522" y="3029"/>
                  </a:moveTo>
                  <a:lnTo>
                    <a:pt x="7620" y="3078"/>
                  </a:lnTo>
                  <a:lnTo>
                    <a:pt x="7669" y="3151"/>
                  </a:lnTo>
                  <a:lnTo>
                    <a:pt x="7693" y="3249"/>
                  </a:lnTo>
                  <a:lnTo>
                    <a:pt x="8402" y="8500"/>
                  </a:lnTo>
                  <a:lnTo>
                    <a:pt x="8402" y="8597"/>
                  </a:lnTo>
                  <a:lnTo>
                    <a:pt x="8353" y="8671"/>
                  </a:lnTo>
                  <a:lnTo>
                    <a:pt x="8279" y="8744"/>
                  </a:lnTo>
                  <a:lnTo>
                    <a:pt x="8206" y="8768"/>
                  </a:lnTo>
                  <a:lnTo>
                    <a:pt x="8084" y="8768"/>
                  </a:lnTo>
                  <a:lnTo>
                    <a:pt x="8011" y="8720"/>
                  </a:lnTo>
                  <a:lnTo>
                    <a:pt x="7962" y="8646"/>
                  </a:lnTo>
                  <a:lnTo>
                    <a:pt x="7913" y="8573"/>
                  </a:lnTo>
                  <a:lnTo>
                    <a:pt x="7229" y="3298"/>
                  </a:lnTo>
                  <a:lnTo>
                    <a:pt x="7229" y="3200"/>
                  </a:lnTo>
                  <a:lnTo>
                    <a:pt x="7278" y="3127"/>
                  </a:lnTo>
                  <a:lnTo>
                    <a:pt x="7327" y="3053"/>
                  </a:lnTo>
                  <a:lnTo>
                    <a:pt x="7425" y="3029"/>
                  </a:lnTo>
                  <a:close/>
                  <a:moveTo>
                    <a:pt x="5446" y="2956"/>
                  </a:moveTo>
                  <a:lnTo>
                    <a:pt x="5520" y="2980"/>
                  </a:lnTo>
                  <a:lnTo>
                    <a:pt x="5593" y="3053"/>
                  </a:lnTo>
                  <a:lnTo>
                    <a:pt x="5642" y="3127"/>
                  </a:lnTo>
                  <a:lnTo>
                    <a:pt x="7009" y="8622"/>
                  </a:lnTo>
                  <a:lnTo>
                    <a:pt x="7009" y="8720"/>
                  </a:lnTo>
                  <a:lnTo>
                    <a:pt x="6985" y="8793"/>
                  </a:lnTo>
                  <a:lnTo>
                    <a:pt x="6912" y="8866"/>
                  </a:lnTo>
                  <a:lnTo>
                    <a:pt x="6814" y="8915"/>
                  </a:lnTo>
                  <a:lnTo>
                    <a:pt x="6692" y="8915"/>
                  </a:lnTo>
                  <a:lnTo>
                    <a:pt x="6619" y="8866"/>
                  </a:lnTo>
                  <a:lnTo>
                    <a:pt x="6570" y="8817"/>
                  </a:lnTo>
                  <a:lnTo>
                    <a:pt x="6521" y="8744"/>
                  </a:lnTo>
                  <a:lnTo>
                    <a:pt x="5153" y="3249"/>
                  </a:lnTo>
                  <a:lnTo>
                    <a:pt x="5153" y="3151"/>
                  </a:lnTo>
                  <a:lnTo>
                    <a:pt x="5178" y="3053"/>
                  </a:lnTo>
                  <a:lnTo>
                    <a:pt x="5251" y="3005"/>
                  </a:lnTo>
                  <a:lnTo>
                    <a:pt x="5349" y="2956"/>
                  </a:lnTo>
                  <a:close/>
                  <a:moveTo>
                    <a:pt x="391" y="0"/>
                  </a:moveTo>
                  <a:lnTo>
                    <a:pt x="293" y="25"/>
                  </a:lnTo>
                  <a:lnTo>
                    <a:pt x="220" y="74"/>
                  </a:lnTo>
                  <a:lnTo>
                    <a:pt x="147" y="123"/>
                  </a:lnTo>
                  <a:lnTo>
                    <a:pt x="73" y="196"/>
                  </a:lnTo>
                  <a:lnTo>
                    <a:pt x="25" y="294"/>
                  </a:lnTo>
                  <a:lnTo>
                    <a:pt x="0" y="367"/>
                  </a:lnTo>
                  <a:lnTo>
                    <a:pt x="0" y="489"/>
                  </a:lnTo>
                  <a:lnTo>
                    <a:pt x="0" y="587"/>
                  </a:lnTo>
                  <a:lnTo>
                    <a:pt x="25" y="660"/>
                  </a:lnTo>
                  <a:lnTo>
                    <a:pt x="73" y="758"/>
                  </a:lnTo>
                  <a:lnTo>
                    <a:pt x="147" y="831"/>
                  </a:lnTo>
                  <a:lnTo>
                    <a:pt x="220" y="880"/>
                  </a:lnTo>
                  <a:lnTo>
                    <a:pt x="293" y="929"/>
                  </a:lnTo>
                  <a:lnTo>
                    <a:pt x="391" y="953"/>
                  </a:lnTo>
                  <a:lnTo>
                    <a:pt x="489" y="977"/>
                  </a:lnTo>
                  <a:lnTo>
                    <a:pt x="3346" y="977"/>
                  </a:lnTo>
                  <a:lnTo>
                    <a:pt x="5300" y="9281"/>
                  </a:lnTo>
                  <a:lnTo>
                    <a:pt x="4518" y="11235"/>
                  </a:lnTo>
                  <a:lnTo>
                    <a:pt x="4494" y="11357"/>
                  </a:lnTo>
                  <a:lnTo>
                    <a:pt x="4494" y="11479"/>
                  </a:lnTo>
                  <a:lnTo>
                    <a:pt x="4518" y="11577"/>
                  </a:lnTo>
                  <a:lnTo>
                    <a:pt x="4567" y="11699"/>
                  </a:lnTo>
                  <a:lnTo>
                    <a:pt x="4592" y="11724"/>
                  </a:lnTo>
                  <a:lnTo>
                    <a:pt x="4811" y="11577"/>
                  </a:lnTo>
                  <a:lnTo>
                    <a:pt x="5031" y="11479"/>
                  </a:lnTo>
                  <a:lnTo>
                    <a:pt x="5275" y="11406"/>
                  </a:lnTo>
                  <a:lnTo>
                    <a:pt x="5715" y="11406"/>
                  </a:lnTo>
                  <a:lnTo>
                    <a:pt x="5886" y="11430"/>
                  </a:lnTo>
                  <a:lnTo>
                    <a:pt x="6033" y="11479"/>
                  </a:lnTo>
                  <a:lnTo>
                    <a:pt x="6179" y="11528"/>
                  </a:lnTo>
                  <a:lnTo>
                    <a:pt x="6326" y="11601"/>
                  </a:lnTo>
                  <a:lnTo>
                    <a:pt x="6448" y="11699"/>
                  </a:lnTo>
                  <a:lnTo>
                    <a:pt x="6570" y="11797"/>
                  </a:lnTo>
                  <a:lnTo>
                    <a:pt x="6692" y="11919"/>
                  </a:lnTo>
                  <a:lnTo>
                    <a:pt x="12920" y="11919"/>
                  </a:lnTo>
                  <a:lnTo>
                    <a:pt x="13042" y="11797"/>
                  </a:lnTo>
                  <a:lnTo>
                    <a:pt x="13164" y="11699"/>
                  </a:lnTo>
                  <a:lnTo>
                    <a:pt x="13286" y="11601"/>
                  </a:lnTo>
                  <a:lnTo>
                    <a:pt x="13433" y="11528"/>
                  </a:lnTo>
                  <a:lnTo>
                    <a:pt x="13579" y="11479"/>
                  </a:lnTo>
                  <a:lnTo>
                    <a:pt x="13726" y="11430"/>
                  </a:lnTo>
                  <a:lnTo>
                    <a:pt x="13897" y="11406"/>
                  </a:lnTo>
                  <a:lnTo>
                    <a:pt x="14312" y="11406"/>
                  </a:lnTo>
                  <a:lnTo>
                    <a:pt x="14556" y="11479"/>
                  </a:lnTo>
                  <a:lnTo>
                    <a:pt x="14776" y="11553"/>
                  </a:lnTo>
                  <a:lnTo>
                    <a:pt x="14971" y="11699"/>
                  </a:lnTo>
                  <a:lnTo>
                    <a:pt x="15020" y="11553"/>
                  </a:lnTo>
                  <a:lnTo>
                    <a:pt x="15045" y="11430"/>
                  </a:lnTo>
                  <a:lnTo>
                    <a:pt x="15045" y="11308"/>
                  </a:lnTo>
                  <a:lnTo>
                    <a:pt x="15020" y="11235"/>
                  </a:lnTo>
                  <a:lnTo>
                    <a:pt x="14971" y="11137"/>
                  </a:lnTo>
                  <a:lnTo>
                    <a:pt x="14898" y="11064"/>
                  </a:lnTo>
                  <a:lnTo>
                    <a:pt x="14825" y="11015"/>
                  </a:lnTo>
                  <a:lnTo>
                    <a:pt x="14752" y="10966"/>
                  </a:lnTo>
                  <a:lnTo>
                    <a:pt x="14654" y="10942"/>
                  </a:lnTo>
                  <a:lnTo>
                    <a:pt x="5691" y="10942"/>
                  </a:lnTo>
                  <a:lnTo>
                    <a:pt x="6106" y="9916"/>
                  </a:lnTo>
                  <a:lnTo>
                    <a:pt x="6252" y="9941"/>
                  </a:lnTo>
                  <a:lnTo>
                    <a:pt x="6423" y="9941"/>
                  </a:lnTo>
                  <a:lnTo>
                    <a:pt x="13848" y="9257"/>
                  </a:lnTo>
                  <a:lnTo>
                    <a:pt x="14019" y="9232"/>
                  </a:lnTo>
                  <a:lnTo>
                    <a:pt x="14190" y="9159"/>
                  </a:lnTo>
                  <a:lnTo>
                    <a:pt x="14336" y="9086"/>
                  </a:lnTo>
                  <a:lnTo>
                    <a:pt x="14507" y="8988"/>
                  </a:lnTo>
                  <a:lnTo>
                    <a:pt x="14654" y="8890"/>
                  </a:lnTo>
                  <a:lnTo>
                    <a:pt x="14776" y="8768"/>
                  </a:lnTo>
                  <a:lnTo>
                    <a:pt x="14874" y="8622"/>
                  </a:lnTo>
                  <a:lnTo>
                    <a:pt x="14971" y="8475"/>
                  </a:lnTo>
                  <a:lnTo>
                    <a:pt x="17463" y="3151"/>
                  </a:lnTo>
                  <a:lnTo>
                    <a:pt x="17511" y="3005"/>
                  </a:lnTo>
                  <a:lnTo>
                    <a:pt x="17536" y="2882"/>
                  </a:lnTo>
                  <a:lnTo>
                    <a:pt x="17511" y="2760"/>
                  </a:lnTo>
                  <a:lnTo>
                    <a:pt x="17487" y="2638"/>
                  </a:lnTo>
                  <a:lnTo>
                    <a:pt x="17414" y="2565"/>
                  </a:lnTo>
                  <a:lnTo>
                    <a:pt x="17292" y="2492"/>
                  </a:lnTo>
                  <a:lnTo>
                    <a:pt x="17169" y="2443"/>
                  </a:lnTo>
                  <a:lnTo>
                    <a:pt x="17023" y="2418"/>
                  </a:lnTo>
                  <a:lnTo>
                    <a:pt x="4592" y="2003"/>
                  </a:lnTo>
                  <a:lnTo>
                    <a:pt x="4225" y="367"/>
                  </a:lnTo>
                  <a:lnTo>
                    <a:pt x="4152" y="220"/>
                  </a:lnTo>
                  <a:lnTo>
                    <a:pt x="4054" y="98"/>
                  </a:lnTo>
                  <a:lnTo>
                    <a:pt x="3908" y="25"/>
                  </a:lnTo>
                  <a:lnTo>
                    <a:pt x="373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accent2"/>
                </a:solidFill>
              </a:endParaRPr>
            </a:p>
          </p:txBody>
        </p:sp>
      </p:grpSp>
      <p:pic>
        <p:nvPicPr>
          <p:cNvPr id="3074" name="Picture 2" descr="AfCFTA to Push Nigeria, Other African Economies to $29tn By 2050 – Arise  News"/>
          <p:cNvPicPr>
            <a:picLocks noChangeAspect="1" noChangeArrowheads="1"/>
          </p:cNvPicPr>
          <p:nvPr/>
        </p:nvPicPr>
        <p:blipFill>
          <a:blip r:embed="rId3" cstate="print"/>
          <a:srcRect/>
          <a:stretch>
            <a:fillRect/>
          </a:stretch>
        </p:blipFill>
        <p:spPr bwMode="auto">
          <a:xfrm>
            <a:off x="1403648" y="3147814"/>
            <a:ext cx="1800200" cy="1100878"/>
          </a:xfrm>
          <a:prstGeom prst="rect">
            <a:avLst/>
          </a:prstGeom>
          <a:noFill/>
        </p:spPr>
      </p:pic>
      <p:pic>
        <p:nvPicPr>
          <p:cNvPr id="3076" name="Picture 4" descr="Premium Vector | Virus covid-19. background with realistic 3d red viral  cells. danger symbol illustration."/>
          <p:cNvPicPr>
            <a:picLocks noChangeAspect="1" noChangeArrowheads="1"/>
          </p:cNvPicPr>
          <p:nvPr/>
        </p:nvPicPr>
        <p:blipFill>
          <a:blip r:embed="rId4" cstate="print"/>
          <a:srcRect/>
          <a:stretch>
            <a:fillRect/>
          </a:stretch>
        </p:blipFill>
        <p:spPr bwMode="auto">
          <a:xfrm>
            <a:off x="5940152" y="3075806"/>
            <a:ext cx="1368152" cy="1152128"/>
          </a:xfrm>
          <a:prstGeom prst="rect">
            <a:avLst/>
          </a:prstGeom>
          <a:noFill/>
        </p:spPr>
      </p:pic>
      <p:sp>
        <p:nvSpPr>
          <p:cNvPr id="29" name="Rectangle 28"/>
          <p:cNvSpPr/>
          <p:nvPr/>
        </p:nvSpPr>
        <p:spPr>
          <a:xfrm>
            <a:off x="5292080" y="4299942"/>
            <a:ext cx="3527301" cy="61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GB" sz="1400" dirty="0" smtClean="0">
                <a:solidFill>
                  <a:schemeClr val="tx1"/>
                </a:solidFill>
                <a:latin typeface="Arial Black" pitchFamily="34" charset="0"/>
              </a:rPr>
              <a:t>The poultry meat industry has bounced back from effects of Covid-19</a:t>
            </a:r>
            <a:endParaRPr lang="en-US" sz="1400" dirty="0">
              <a:ln w="11430"/>
              <a:solidFill>
                <a:schemeClr val="tx1"/>
              </a:solidFill>
              <a:effectLst>
                <a:outerShdw blurRad="50800" dist="39000" dir="5460000" algn="tl">
                  <a:srgbClr val="000000">
                    <a:alpha val="38000"/>
                  </a:srgbClr>
                </a:outerShdw>
              </a:effectLst>
              <a:latin typeface="Arial Black" pitchFamily="34" charset="0"/>
              <a:cs typeface="Arial" panose="020B0604020202020204" pitchFamily="34" charset="0"/>
            </a:endParaRPr>
          </a:p>
        </p:txBody>
      </p:sp>
      <p:pic>
        <p:nvPicPr>
          <p:cNvPr id="4097" name="Picture 1"/>
          <p:cNvPicPr>
            <a:picLocks noChangeAspect="1" noChangeArrowheads="1"/>
          </p:cNvPicPr>
          <p:nvPr/>
        </p:nvPicPr>
        <p:blipFill>
          <a:blip r:embed="rId5" cstate="print"/>
          <a:srcRect/>
          <a:stretch>
            <a:fillRect/>
          </a:stretch>
        </p:blipFill>
        <p:spPr bwMode="auto">
          <a:xfrm>
            <a:off x="4283969" y="1382497"/>
            <a:ext cx="432048" cy="43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3" cstate="print"/>
          <a:stretch>
            <a:fillRect/>
          </a:stretch>
        </p:blipFill>
        <p:spPr bwMode="auto">
          <a:xfrm>
            <a:off x="0" y="-19527"/>
            <a:ext cx="9144000" cy="5120640"/>
          </a:xfrm>
          <a:prstGeom prst="rect">
            <a:avLst/>
          </a:prstGeom>
          <a:noFill/>
          <a:ln w="9525">
            <a:noFill/>
            <a:miter lim="800000"/>
            <a:headEnd/>
            <a:tailEnd/>
          </a:ln>
        </p:spPr>
      </p:pic>
      <p:sp>
        <p:nvSpPr>
          <p:cNvPr id="17" name="Rectangle 16">
            <a:extLst>
              <a:ext uri="{FF2B5EF4-FFF2-40B4-BE49-F238E27FC236}"/>
            </a:extLst>
          </p:cNvPr>
          <p:cNvSpPr/>
          <p:nvPr/>
        </p:nvSpPr>
        <p:spPr>
          <a:xfrm>
            <a:off x="4859339" y="1275160"/>
            <a:ext cx="4105275" cy="10882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sz="2400" dirty="0">
              <a:solidFill>
                <a:srgbClr val="FFFF00"/>
              </a:solidFill>
            </a:endParaRPr>
          </a:p>
        </p:txBody>
      </p:sp>
      <p:sp>
        <p:nvSpPr>
          <p:cNvPr id="20484" name="Freeform 6"/>
          <p:cNvSpPr>
            <a:spLocks/>
          </p:cNvSpPr>
          <p:nvPr/>
        </p:nvSpPr>
        <p:spPr bwMode="auto">
          <a:xfrm>
            <a:off x="3175" y="-2381"/>
            <a:ext cx="4041775" cy="4057650"/>
          </a:xfrm>
          <a:custGeom>
            <a:avLst/>
            <a:gdLst>
              <a:gd name="T0" fmla="*/ 2147483647 w 3394"/>
              <a:gd name="T1" fmla="*/ 0 h 3408"/>
              <a:gd name="T2" fmla="*/ 0 w 3394"/>
              <a:gd name="T3" fmla="*/ 0 h 3408"/>
              <a:gd name="T4" fmla="*/ 0 w 3394"/>
              <a:gd name="T5" fmla="*/ 2147483647 h 3408"/>
              <a:gd name="T6" fmla="*/ 2147483647 w 3394"/>
              <a:gd name="T7" fmla="*/ 2147483647 h 3408"/>
              <a:gd name="T8" fmla="*/ 2147483647 w 3394"/>
              <a:gd name="T9" fmla="*/ 2147483647 h 3408"/>
              <a:gd name="T10" fmla="*/ 2147483647 w 3394"/>
              <a:gd name="T11" fmla="*/ 2147483647 h 3408"/>
              <a:gd name="T12" fmla="*/ 2147483647 w 3394"/>
              <a:gd name="T13" fmla="*/ 0 h 3408"/>
              <a:gd name="T14" fmla="*/ 0 60000 65536"/>
              <a:gd name="T15" fmla="*/ 0 60000 65536"/>
              <a:gd name="T16" fmla="*/ 0 60000 65536"/>
              <a:gd name="T17" fmla="*/ 0 60000 65536"/>
              <a:gd name="T18" fmla="*/ 0 60000 65536"/>
              <a:gd name="T19" fmla="*/ 0 60000 65536"/>
              <a:gd name="T20" fmla="*/ 0 60000 65536"/>
              <a:gd name="T21" fmla="*/ 0 w 3394"/>
              <a:gd name="T22" fmla="*/ 0 h 3408"/>
              <a:gd name="T23" fmla="*/ 3394 w 3394"/>
              <a:gd name="T24" fmla="*/ 3408 h 3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4" h="3408">
                <a:moveTo>
                  <a:pt x="2495" y="0"/>
                </a:moveTo>
                <a:lnTo>
                  <a:pt x="0" y="0"/>
                </a:lnTo>
                <a:lnTo>
                  <a:pt x="0" y="2476"/>
                </a:lnTo>
                <a:lnTo>
                  <a:pt x="933" y="3408"/>
                </a:lnTo>
                <a:lnTo>
                  <a:pt x="3394" y="953"/>
                </a:lnTo>
                <a:lnTo>
                  <a:pt x="3394" y="896"/>
                </a:lnTo>
                <a:lnTo>
                  <a:pt x="2495" y="0"/>
                </a:lnTo>
              </a:path>
            </a:pathLst>
          </a:custGeom>
          <a:noFill/>
          <a:ln w="9525">
            <a:noFill/>
            <a:round/>
            <a:headEnd/>
            <a:tailEnd/>
          </a:ln>
        </p:spPr>
        <p:txBody>
          <a:bodyPr/>
          <a:lstStyle/>
          <a:p>
            <a:endParaRPr lang="en-GB" dirty="0"/>
          </a:p>
        </p:txBody>
      </p:sp>
      <p:sp>
        <p:nvSpPr>
          <p:cNvPr id="29" name="Title 28">
            <a:extLst>
              <a:ext uri="{FF2B5EF4-FFF2-40B4-BE49-F238E27FC236}"/>
            </a:extLst>
          </p:cNvPr>
          <p:cNvSpPr>
            <a:spLocks noGrp="1"/>
          </p:cNvSpPr>
          <p:nvPr>
            <p:ph type="ctrTitle"/>
          </p:nvPr>
        </p:nvSpPr>
        <p:spPr>
          <a:xfrm>
            <a:off x="323528" y="1347614"/>
            <a:ext cx="2376264" cy="594066"/>
          </a:xfrm>
        </p:spPr>
        <p:txBody>
          <a:bodyPr/>
          <a:lstStyle/>
          <a:p>
            <a:pPr fontAlgn="auto">
              <a:spcAft>
                <a:spcPts val="0"/>
              </a:spcAft>
              <a:defRPr/>
            </a:pPr>
            <a:r>
              <a:rPr lang="en-GB" sz="3600" dirty="0" smtClean="0">
                <a:solidFill>
                  <a:srgbClr val="FFFF00"/>
                </a:solidFill>
                <a:latin typeface="BlackChancery" pitchFamily="2" charset="0"/>
              </a:rPr>
              <a:t/>
            </a:r>
            <a:br>
              <a:rPr lang="en-GB" sz="3600" dirty="0" smtClean="0">
                <a:solidFill>
                  <a:srgbClr val="FFFF00"/>
                </a:solidFill>
                <a:latin typeface="BlackChancery" pitchFamily="2" charset="0"/>
              </a:rPr>
            </a:br>
            <a:r>
              <a:rPr lang="en-GB" sz="3600" dirty="0">
                <a:solidFill>
                  <a:srgbClr val="FFFF00"/>
                </a:solidFill>
                <a:latin typeface="BlackChancery" pitchFamily="2" charset="0"/>
              </a:rPr>
              <a:t/>
            </a:r>
            <a:br>
              <a:rPr lang="en-GB" sz="3600" dirty="0">
                <a:solidFill>
                  <a:srgbClr val="FFFF00"/>
                </a:solidFill>
                <a:latin typeface="BlackChancery" pitchFamily="2" charset="0"/>
              </a:rPr>
            </a:br>
            <a:r>
              <a:rPr lang="en-GB" sz="3600" dirty="0" smtClean="0">
                <a:solidFill>
                  <a:srgbClr val="FFFF00"/>
                </a:solidFill>
                <a:latin typeface="BlackChancery" pitchFamily="2" charset="0"/>
              </a:rPr>
              <a:t>Enjoy</a:t>
            </a:r>
            <a:br>
              <a:rPr lang="en-GB" sz="3600" dirty="0" smtClean="0">
                <a:solidFill>
                  <a:srgbClr val="FFFF00"/>
                </a:solidFill>
                <a:latin typeface="BlackChancery" pitchFamily="2" charset="0"/>
              </a:rPr>
            </a:br>
            <a:r>
              <a:rPr lang="en-GB" sz="3600" dirty="0" smtClean="0">
                <a:solidFill>
                  <a:srgbClr val="FFFF00"/>
                </a:solidFill>
                <a:latin typeface="BlackChancery" pitchFamily="2" charset="0"/>
              </a:rPr>
              <a:t>Thank </a:t>
            </a:r>
            <a:r>
              <a:rPr lang="en-GB" sz="3600" dirty="0">
                <a:solidFill>
                  <a:srgbClr val="FFFF00"/>
                </a:solidFill>
                <a:latin typeface="BlackChancery" pitchFamily="2" charset="0"/>
              </a:rPr>
              <a:t>you!</a:t>
            </a:r>
            <a:endParaRPr lang="en-IN" sz="3600" dirty="0">
              <a:solidFill>
                <a:srgbClr val="FFFF00"/>
              </a:solidFill>
              <a:latin typeface="BlackChancery" pitchFamily="2" charset="0"/>
            </a:endParaRPr>
          </a:p>
        </p:txBody>
      </p:sp>
      <p:pic>
        <p:nvPicPr>
          <p:cNvPr id="20487" name="Picture 4"/>
          <p:cNvPicPr>
            <a:picLocks noChangeAspect="1" noChangeArrowheads="1"/>
          </p:cNvPicPr>
          <p:nvPr/>
        </p:nvPicPr>
        <p:blipFill>
          <a:blip r:embed="rId4" cstate="print">
            <a:lum bright="30000"/>
          </a:blip>
          <a:srcRect/>
          <a:stretch>
            <a:fillRect/>
          </a:stretch>
        </p:blipFill>
        <p:spPr bwMode="auto">
          <a:xfrm>
            <a:off x="323528" y="123478"/>
            <a:ext cx="2309812" cy="485775"/>
          </a:xfrm>
          <a:prstGeom prst="rect">
            <a:avLst/>
          </a:prstGeom>
          <a:noFill/>
          <a:ln w="9525">
            <a:noFill/>
            <a:miter lim="800000"/>
            <a:headEnd/>
            <a:tailEnd/>
          </a:ln>
        </p:spPr>
      </p:pic>
      <p:pic>
        <p:nvPicPr>
          <p:cNvPr id="23559" name="Picture 7"/>
          <p:cNvPicPr>
            <a:picLocks noChangeAspect="1" noChangeArrowheads="1"/>
          </p:cNvPicPr>
          <p:nvPr/>
        </p:nvPicPr>
        <p:blipFill>
          <a:blip r:embed="rId5" cstate="print"/>
          <a:srcRect/>
          <a:stretch>
            <a:fillRect/>
          </a:stretch>
        </p:blipFill>
        <p:spPr bwMode="auto">
          <a:xfrm>
            <a:off x="8028384" y="195486"/>
            <a:ext cx="720080" cy="472793"/>
          </a:xfrm>
          <a:prstGeom prst="rect">
            <a:avLst/>
          </a:prstGeom>
          <a:noFill/>
          <a:ln w="9525">
            <a:noFill/>
            <a:miter lim="800000"/>
            <a:headEnd/>
            <a:tailEnd/>
          </a:ln>
          <a:effectLst>
            <a:glow rad="63500">
              <a:schemeClr val="accent1">
                <a:satMod val="175000"/>
                <a:alpha val="40000"/>
              </a:schemeClr>
            </a:glow>
          </a:effectLst>
        </p:spPr>
      </p:pic>
      <p:pic>
        <p:nvPicPr>
          <p:cNvPr id="8" name="Picture 2" descr="Image result for ecowas symbol"/>
          <p:cNvPicPr>
            <a:picLocks noChangeAspect="1" noChangeArrowheads="1"/>
          </p:cNvPicPr>
          <p:nvPr/>
        </p:nvPicPr>
        <p:blipFill>
          <a:blip r:embed="rId6" cstate="print"/>
          <a:srcRect/>
          <a:stretch>
            <a:fillRect/>
          </a:stretch>
        </p:blipFill>
        <p:spPr bwMode="auto">
          <a:xfrm>
            <a:off x="6804248" y="195486"/>
            <a:ext cx="586191" cy="51817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4283</TotalTime>
  <Words>1282</Words>
  <Application>Microsoft Office PowerPoint</Application>
  <PresentationFormat>On-screen Show (16:9)</PresentationFormat>
  <Paragraphs>348</Paragraphs>
  <Slides>24</Slides>
  <Notes>10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Concourse</vt:lpstr>
      <vt:lpstr>Writeshop for a harmonized poultry regional strategy</vt:lpstr>
      <vt:lpstr>  Scene setting outline:  </vt:lpstr>
      <vt:lpstr>Who determines the value of a product ? Does the cost of production plus profit really mean the “value” of that product? Does “value addition” really mean “value” of the product?</vt:lpstr>
      <vt:lpstr>Slide 4</vt:lpstr>
      <vt:lpstr>Slide 5</vt:lpstr>
      <vt:lpstr>Slide 6</vt:lpstr>
      <vt:lpstr>Value chain Vs Supply chain</vt:lpstr>
      <vt:lpstr>Global Poultry  in figures</vt:lpstr>
      <vt:lpstr>Poultry meat production in Africa &amp; ECOWAS</vt:lpstr>
      <vt:lpstr>World &amp; ECOWAS: Poultry meat consumption break down 2018</vt:lpstr>
      <vt:lpstr>Global Poultry meat market</vt:lpstr>
      <vt:lpstr>Slide 12</vt:lpstr>
      <vt:lpstr>Slide 13</vt:lpstr>
      <vt:lpstr>Production, export &amp; import leaders</vt:lpstr>
      <vt:lpstr>Global poultry value chain relationships</vt:lpstr>
      <vt:lpstr> Africa: 7 Poultry leading firms -  by # of broilers slaughtered (2021) </vt:lpstr>
      <vt:lpstr>Business Orientation</vt:lpstr>
      <vt:lpstr>Business- Orientation &amp; Value Chain Capabilities</vt:lpstr>
      <vt:lpstr>Poultry industry in ECOWAS – in figures</vt:lpstr>
      <vt:lpstr>Opportunities</vt:lpstr>
      <vt:lpstr>The Generic poultry value chain in ECOWAS</vt:lpstr>
      <vt:lpstr>Indigenous poultry value chain in ECOWAS  (Short value chain)</vt:lpstr>
      <vt:lpstr>Slide 23</vt:lpstr>
      <vt:lpstr>  Enjoy 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positive impacts of streamlined value chains</dc:title>
  <dc:creator>habiba ariong</dc:creator>
  <cp:lastModifiedBy>Ariong Abbey</cp:lastModifiedBy>
  <cp:revision>404</cp:revision>
  <dcterms:created xsi:type="dcterms:W3CDTF">2018-08-13T08:58:47Z</dcterms:created>
  <dcterms:modified xsi:type="dcterms:W3CDTF">2023-03-29T16:13:50Z</dcterms:modified>
</cp:coreProperties>
</file>