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4" r:id="rId4"/>
    <p:sldId id="261" r:id="rId5"/>
    <p:sldId id="258" r:id="rId6"/>
    <p:sldId id="266" r:id="rId7"/>
    <p:sldId id="268" r:id="rId8"/>
    <p:sldId id="269" r:id="rId9"/>
    <p:sldId id="267" r:id="rId10"/>
    <p:sldId id="270" r:id="rId11"/>
    <p:sldId id="262" r:id="rId12"/>
    <p:sldId id="271" r:id="rId13"/>
    <p:sldId id="263" r:id="rId14"/>
    <p:sldId id="272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A9FB3B-8CA7-4710-91F2-65C8F1578A4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451747-34FE-48CB-8FE8-072CC615B2C8}">
      <dgm:prSet phldrT="[Text]"/>
      <dgm:spPr/>
      <dgm:t>
        <a:bodyPr/>
        <a:lstStyle/>
        <a:p>
          <a:r>
            <a:rPr lang="en-US" dirty="0"/>
            <a:t>HPAI Socioeconomic Impact</a:t>
          </a:r>
        </a:p>
      </dgm:t>
    </dgm:pt>
    <dgm:pt modelId="{82BA9A6D-FAD0-4E22-9D9C-88AF7392FFDE}" type="parTrans" cxnId="{55A69D52-2FEF-4188-91E6-F3F7A0672EBE}">
      <dgm:prSet/>
      <dgm:spPr/>
      <dgm:t>
        <a:bodyPr/>
        <a:lstStyle/>
        <a:p>
          <a:endParaRPr lang="en-US"/>
        </a:p>
      </dgm:t>
    </dgm:pt>
    <dgm:pt modelId="{A1BF79E2-0BC6-4069-9413-B0F0954CB0E5}" type="sibTrans" cxnId="{55A69D52-2FEF-4188-91E6-F3F7A0672EBE}">
      <dgm:prSet/>
      <dgm:spPr/>
      <dgm:t>
        <a:bodyPr/>
        <a:lstStyle/>
        <a:p>
          <a:endParaRPr lang="en-US"/>
        </a:p>
      </dgm:t>
    </dgm:pt>
    <dgm:pt modelId="{D3DEB34C-B832-469D-B4A2-0C0D10D6A0B4}">
      <dgm:prSet phldrT="[Text]"/>
      <dgm:spPr/>
      <dgm:t>
        <a:bodyPr/>
        <a:lstStyle/>
        <a:p>
          <a:r>
            <a:rPr lang="en-US" dirty="0"/>
            <a:t>Impact on bird assets</a:t>
          </a:r>
        </a:p>
      </dgm:t>
    </dgm:pt>
    <dgm:pt modelId="{68824DE1-8DA5-4FFB-AEF3-98B543814CDE}" type="parTrans" cxnId="{3D57E251-DBD2-4912-AADB-94CB6D60E9C8}">
      <dgm:prSet/>
      <dgm:spPr/>
      <dgm:t>
        <a:bodyPr/>
        <a:lstStyle/>
        <a:p>
          <a:endParaRPr lang="en-US"/>
        </a:p>
      </dgm:t>
    </dgm:pt>
    <dgm:pt modelId="{8D369EFC-7EF3-4069-B00C-6E160DA7B30B}" type="sibTrans" cxnId="{3D57E251-DBD2-4912-AADB-94CB6D60E9C8}">
      <dgm:prSet/>
      <dgm:spPr/>
      <dgm:t>
        <a:bodyPr/>
        <a:lstStyle/>
        <a:p>
          <a:endParaRPr lang="en-US"/>
        </a:p>
      </dgm:t>
    </dgm:pt>
    <dgm:pt modelId="{2AAD0D7A-4012-401E-AB62-63B8106020FC}">
      <dgm:prSet phldrT="[Text]"/>
      <dgm:spPr/>
      <dgm:t>
        <a:bodyPr/>
        <a:lstStyle/>
        <a:p>
          <a:r>
            <a:rPr lang="en-US" dirty="0"/>
            <a:t>Income foregone</a:t>
          </a:r>
        </a:p>
      </dgm:t>
    </dgm:pt>
    <dgm:pt modelId="{3AC5665C-17B9-42D3-B234-259B69D5F03F}" type="parTrans" cxnId="{4D379662-4016-4010-AEC7-8994C537945B}">
      <dgm:prSet/>
      <dgm:spPr/>
      <dgm:t>
        <a:bodyPr/>
        <a:lstStyle/>
        <a:p>
          <a:endParaRPr lang="en-US"/>
        </a:p>
      </dgm:t>
    </dgm:pt>
    <dgm:pt modelId="{4DB2A0B3-E4AB-4AB0-8303-45EE26F64E8F}" type="sibTrans" cxnId="{4D379662-4016-4010-AEC7-8994C537945B}">
      <dgm:prSet/>
      <dgm:spPr/>
      <dgm:t>
        <a:bodyPr/>
        <a:lstStyle/>
        <a:p>
          <a:endParaRPr lang="en-US"/>
        </a:p>
      </dgm:t>
    </dgm:pt>
    <dgm:pt modelId="{AD277074-70AC-4FB5-BD21-5081694A1113}">
      <dgm:prSet phldrT="[Text]"/>
      <dgm:spPr/>
      <dgm:t>
        <a:bodyPr/>
        <a:lstStyle/>
        <a:p>
          <a:r>
            <a:rPr lang="en-US" dirty="0"/>
            <a:t>Impact on Expenditure </a:t>
          </a:r>
        </a:p>
      </dgm:t>
    </dgm:pt>
    <dgm:pt modelId="{FA7B7DC1-3806-472C-8634-72F085E52F67}" type="parTrans" cxnId="{A1471899-A307-4EE9-A9B2-DB8CC14800FD}">
      <dgm:prSet/>
      <dgm:spPr/>
      <dgm:t>
        <a:bodyPr/>
        <a:lstStyle/>
        <a:p>
          <a:endParaRPr lang="en-US"/>
        </a:p>
      </dgm:t>
    </dgm:pt>
    <dgm:pt modelId="{872D5595-31BC-4A61-98D7-7DDC229A4223}" type="sibTrans" cxnId="{A1471899-A307-4EE9-A9B2-DB8CC14800FD}">
      <dgm:prSet/>
      <dgm:spPr/>
      <dgm:t>
        <a:bodyPr/>
        <a:lstStyle/>
        <a:p>
          <a:endParaRPr lang="en-US"/>
        </a:p>
      </dgm:t>
    </dgm:pt>
    <dgm:pt modelId="{49D4AD34-D294-4BEE-B858-6D0B027C2D24}">
      <dgm:prSet phldrT="[Text]"/>
      <dgm:spPr/>
      <dgm:t>
        <a:bodyPr/>
        <a:lstStyle/>
        <a:p>
          <a:r>
            <a:rPr lang="en-US" dirty="0"/>
            <a:t>Impact on market access</a:t>
          </a:r>
        </a:p>
      </dgm:t>
    </dgm:pt>
    <dgm:pt modelId="{FD8675AC-B6F6-460E-B6C5-FAE987C0A380}" type="parTrans" cxnId="{058BA41E-BF0D-4FCA-9184-55DC2552B233}">
      <dgm:prSet/>
      <dgm:spPr/>
      <dgm:t>
        <a:bodyPr/>
        <a:lstStyle/>
        <a:p>
          <a:endParaRPr lang="en-US"/>
        </a:p>
      </dgm:t>
    </dgm:pt>
    <dgm:pt modelId="{C4D7B863-C871-45B2-ADD8-AE4BF313BB30}" type="sibTrans" cxnId="{058BA41E-BF0D-4FCA-9184-55DC2552B233}">
      <dgm:prSet/>
      <dgm:spPr/>
      <dgm:t>
        <a:bodyPr/>
        <a:lstStyle/>
        <a:p>
          <a:endParaRPr lang="en-US"/>
        </a:p>
      </dgm:t>
    </dgm:pt>
    <dgm:pt modelId="{DB22DB2C-D458-41EE-A751-8878B1A1A082}">
      <dgm:prSet phldrT="[Text]"/>
      <dgm:spPr/>
      <dgm:t>
        <a:bodyPr/>
        <a:lstStyle/>
        <a:p>
          <a:r>
            <a:rPr lang="en-US" dirty="0"/>
            <a:t>Other Impacts on Livelihood</a:t>
          </a:r>
        </a:p>
      </dgm:t>
    </dgm:pt>
    <dgm:pt modelId="{1CFCC1F7-713F-40D0-8D34-00879FC6C1BD}" type="parTrans" cxnId="{C19196AA-B850-40C5-8595-66F4C9302DBA}">
      <dgm:prSet/>
      <dgm:spPr/>
      <dgm:t>
        <a:bodyPr/>
        <a:lstStyle/>
        <a:p>
          <a:endParaRPr lang="en-US"/>
        </a:p>
      </dgm:t>
    </dgm:pt>
    <dgm:pt modelId="{96B394C4-EDBC-43CF-BF71-4CDE66B3B965}" type="sibTrans" cxnId="{C19196AA-B850-40C5-8595-66F4C9302DBA}">
      <dgm:prSet/>
      <dgm:spPr/>
      <dgm:t>
        <a:bodyPr/>
        <a:lstStyle/>
        <a:p>
          <a:endParaRPr lang="en-US"/>
        </a:p>
      </dgm:t>
    </dgm:pt>
    <dgm:pt modelId="{DD915CCB-BFDD-49EA-BD14-59FD5DAE9D74}" type="pres">
      <dgm:prSet presAssocID="{58A9FB3B-8CA7-4710-91F2-65C8F1578A4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D7F3AAC-BC64-457E-95E9-25EE5B5872DA}" type="pres">
      <dgm:prSet presAssocID="{37451747-34FE-48CB-8FE8-072CC615B2C8}" presName="root1" presStyleCnt="0"/>
      <dgm:spPr/>
    </dgm:pt>
    <dgm:pt modelId="{CB7923A4-296F-4F12-A3DC-74D71ACCED35}" type="pres">
      <dgm:prSet presAssocID="{37451747-34FE-48CB-8FE8-072CC615B2C8}" presName="LevelOneTextNode" presStyleLbl="node0" presStyleIdx="0" presStyleCnt="1" custScaleX="179544">
        <dgm:presLayoutVars>
          <dgm:chPref val="3"/>
        </dgm:presLayoutVars>
      </dgm:prSet>
      <dgm:spPr/>
    </dgm:pt>
    <dgm:pt modelId="{56D19DF8-6BB8-4458-820E-33E19389632E}" type="pres">
      <dgm:prSet presAssocID="{37451747-34FE-48CB-8FE8-072CC615B2C8}" presName="level2hierChild" presStyleCnt="0"/>
      <dgm:spPr/>
    </dgm:pt>
    <dgm:pt modelId="{911317AD-300F-4215-86FD-3B8CBC4701D0}" type="pres">
      <dgm:prSet presAssocID="{68824DE1-8DA5-4FFB-AEF3-98B543814CDE}" presName="conn2-1" presStyleLbl="parChTrans1D2" presStyleIdx="0" presStyleCnt="5"/>
      <dgm:spPr/>
    </dgm:pt>
    <dgm:pt modelId="{1C06022F-DDA7-493A-B120-263948CC899E}" type="pres">
      <dgm:prSet presAssocID="{68824DE1-8DA5-4FFB-AEF3-98B543814CDE}" presName="connTx" presStyleLbl="parChTrans1D2" presStyleIdx="0" presStyleCnt="5"/>
      <dgm:spPr/>
    </dgm:pt>
    <dgm:pt modelId="{6CD329C7-36F1-46BF-B3C4-9A3378F93C6B}" type="pres">
      <dgm:prSet presAssocID="{D3DEB34C-B832-469D-B4A2-0C0D10D6A0B4}" presName="root2" presStyleCnt="0"/>
      <dgm:spPr/>
    </dgm:pt>
    <dgm:pt modelId="{1CF78BC5-A2C9-4BD4-BC44-27BE110FBFF7}" type="pres">
      <dgm:prSet presAssocID="{D3DEB34C-B832-469D-B4A2-0C0D10D6A0B4}" presName="LevelTwoTextNode" presStyleLbl="node2" presStyleIdx="0" presStyleCnt="5">
        <dgm:presLayoutVars>
          <dgm:chPref val="3"/>
        </dgm:presLayoutVars>
      </dgm:prSet>
      <dgm:spPr/>
    </dgm:pt>
    <dgm:pt modelId="{3018BAA2-4457-44D9-83E1-8FC051185C76}" type="pres">
      <dgm:prSet presAssocID="{D3DEB34C-B832-469D-B4A2-0C0D10D6A0B4}" presName="level3hierChild" presStyleCnt="0"/>
      <dgm:spPr/>
    </dgm:pt>
    <dgm:pt modelId="{84687647-AA40-4DCA-BA44-911397A99C99}" type="pres">
      <dgm:prSet presAssocID="{3AC5665C-17B9-42D3-B234-259B69D5F03F}" presName="conn2-1" presStyleLbl="parChTrans1D2" presStyleIdx="1" presStyleCnt="5"/>
      <dgm:spPr/>
    </dgm:pt>
    <dgm:pt modelId="{A2796E31-0EE6-460D-B3D6-51EA98CCD55A}" type="pres">
      <dgm:prSet presAssocID="{3AC5665C-17B9-42D3-B234-259B69D5F03F}" presName="connTx" presStyleLbl="parChTrans1D2" presStyleIdx="1" presStyleCnt="5"/>
      <dgm:spPr/>
    </dgm:pt>
    <dgm:pt modelId="{20D0BAF4-8584-49F7-994F-55CBC2FEFB52}" type="pres">
      <dgm:prSet presAssocID="{2AAD0D7A-4012-401E-AB62-63B8106020FC}" presName="root2" presStyleCnt="0"/>
      <dgm:spPr/>
    </dgm:pt>
    <dgm:pt modelId="{F2A75107-78A4-4B67-BAFB-CBC6367E0FD8}" type="pres">
      <dgm:prSet presAssocID="{2AAD0D7A-4012-401E-AB62-63B8106020FC}" presName="LevelTwoTextNode" presStyleLbl="node2" presStyleIdx="1" presStyleCnt="5">
        <dgm:presLayoutVars>
          <dgm:chPref val="3"/>
        </dgm:presLayoutVars>
      </dgm:prSet>
      <dgm:spPr/>
    </dgm:pt>
    <dgm:pt modelId="{170EA0B3-3A2B-40DE-B2EA-C12EF2D0D5A8}" type="pres">
      <dgm:prSet presAssocID="{2AAD0D7A-4012-401E-AB62-63B8106020FC}" presName="level3hierChild" presStyleCnt="0"/>
      <dgm:spPr/>
    </dgm:pt>
    <dgm:pt modelId="{73734BC0-682F-445D-9B40-DB3A7C216DFE}" type="pres">
      <dgm:prSet presAssocID="{FA7B7DC1-3806-472C-8634-72F085E52F67}" presName="conn2-1" presStyleLbl="parChTrans1D2" presStyleIdx="2" presStyleCnt="5"/>
      <dgm:spPr/>
    </dgm:pt>
    <dgm:pt modelId="{1CD82A7B-28CF-439C-8E72-DB8C427A64A0}" type="pres">
      <dgm:prSet presAssocID="{FA7B7DC1-3806-472C-8634-72F085E52F67}" presName="connTx" presStyleLbl="parChTrans1D2" presStyleIdx="2" presStyleCnt="5"/>
      <dgm:spPr/>
    </dgm:pt>
    <dgm:pt modelId="{F60DAAEA-FEC6-4A68-800C-ADC55122D758}" type="pres">
      <dgm:prSet presAssocID="{AD277074-70AC-4FB5-BD21-5081694A1113}" presName="root2" presStyleCnt="0"/>
      <dgm:spPr/>
    </dgm:pt>
    <dgm:pt modelId="{A7B115E3-6C96-4308-BEDC-0D94CCF35F05}" type="pres">
      <dgm:prSet presAssocID="{AD277074-70AC-4FB5-BD21-5081694A1113}" presName="LevelTwoTextNode" presStyleLbl="node2" presStyleIdx="2" presStyleCnt="5">
        <dgm:presLayoutVars>
          <dgm:chPref val="3"/>
        </dgm:presLayoutVars>
      </dgm:prSet>
      <dgm:spPr/>
    </dgm:pt>
    <dgm:pt modelId="{F1D25531-A592-4F22-A7E8-556E75D2C056}" type="pres">
      <dgm:prSet presAssocID="{AD277074-70AC-4FB5-BD21-5081694A1113}" presName="level3hierChild" presStyleCnt="0"/>
      <dgm:spPr/>
    </dgm:pt>
    <dgm:pt modelId="{8251DFB5-1CA6-4A5A-AE07-D5F61D822FDD}" type="pres">
      <dgm:prSet presAssocID="{FD8675AC-B6F6-460E-B6C5-FAE987C0A380}" presName="conn2-1" presStyleLbl="parChTrans1D2" presStyleIdx="3" presStyleCnt="5"/>
      <dgm:spPr/>
    </dgm:pt>
    <dgm:pt modelId="{67679E13-3F46-4E0B-A3E5-2D40C1295728}" type="pres">
      <dgm:prSet presAssocID="{FD8675AC-B6F6-460E-B6C5-FAE987C0A380}" presName="connTx" presStyleLbl="parChTrans1D2" presStyleIdx="3" presStyleCnt="5"/>
      <dgm:spPr/>
    </dgm:pt>
    <dgm:pt modelId="{F020C2A4-CCF7-400A-9E2C-D227ED09F492}" type="pres">
      <dgm:prSet presAssocID="{49D4AD34-D294-4BEE-B858-6D0B027C2D24}" presName="root2" presStyleCnt="0"/>
      <dgm:spPr/>
    </dgm:pt>
    <dgm:pt modelId="{0FFB8400-5B97-4CC6-AB15-0E5195061663}" type="pres">
      <dgm:prSet presAssocID="{49D4AD34-D294-4BEE-B858-6D0B027C2D24}" presName="LevelTwoTextNode" presStyleLbl="node2" presStyleIdx="3" presStyleCnt="5">
        <dgm:presLayoutVars>
          <dgm:chPref val="3"/>
        </dgm:presLayoutVars>
      </dgm:prSet>
      <dgm:spPr/>
    </dgm:pt>
    <dgm:pt modelId="{7336C3E8-24D9-4DBB-BA55-662816E7BAE1}" type="pres">
      <dgm:prSet presAssocID="{49D4AD34-D294-4BEE-B858-6D0B027C2D24}" presName="level3hierChild" presStyleCnt="0"/>
      <dgm:spPr/>
    </dgm:pt>
    <dgm:pt modelId="{7EF1ACBD-C236-465C-B0B2-12BC8A4617D1}" type="pres">
      <dgm:prSet presAssocID="{1CFCC1F7-713F-40D0-8D34-00879FC6C1BD}" presName="conn2-1" presStyleLbl="parChTrans1D2" presStyleIdx="4" presStyleCnt="5"/>
      <dgm:spPr/>
    </dgm:pt>
    <dgm:pt modelId="{E9061D30-0D70-4413-A0BD-09651B58F968}" type="pres">
      <dgm:prSet presAssocID="{1CFCC1F7-713F-40D0-8D34-00879FC6C1BD}" presName="connTx" presStyleLbl="parChTrans1D2" presStyleIdx="4" presStyleCnt="5"/>
      <dgm:spPr/>
    </dgm:pt>
    <dgm:pt modelId="{6A65FBA4-36F3-4F58-A6C8-35680A533EA6}" type="pres">
      <dgm:prSet presAssocID="{DB22DB2C-D458-41EE-A751-8878B1A1A082}" presName="root2" presStyleCnt="0"/>
      <dgm:spPr/>
    </dgm:pt>
    <dgm:pt modelId="{234D9674-8051-40D0-87E6-75787A5FF0D6}" type="pres">
      <dgm:prSet presAssocID="{DB22DB2C-D458-41EE-A751-8878B1A1A082}" presName="LevelTwoTextNode" presStyleLbl="node2" presStyleIdx="4" presStyleCnt="5">
        <dgm:presLayoutVars>
          <dgm:chPref val="3"/>
        </dgm:presLayoutVars>
      </dgm:prSet>
      <dgm:spPr/>
    </dgm:pt>
    <dgm:pt modelId="{6369D4E5-DAE2-4852-BDD1-50849DC26E33}" type="pres">
      <dgm:prSet presAssocID="{DB22DB2C-D458-41EE-A751-8878B1A1A082}" presName="level3hierChild" presStyleCnt="0"/>
      <dgm:spPr/>
    </dgm:pt>
  </dgm:ptLst>
  <dgm:cxnLst>
    <dgm:cxn modelId="{79FDCF09-0FE9-4783-B80D-8763C2E2C2CE}" type="presOf" srcId="{D3DEB34C-B832-469D-B4A2-0C0D10D6A0B4}" destId="{1CF78BC5-A2C9-4BD4-BC44-27BE110FBFF7}" srcOrd="0" destOrd="0" presId="urn:microsoft.com/office/officeart/2008/layout/HorizontalMultiLevelHierarchy"/>
    <dgm:cxn modelId="{51A2551D-A1E3-42CE-954B-083308EE7DE6}" type="presOf" srcId="{AD277074-70AC-4FB5-BD21-5081694A1113}" destId="{A7B115E3-6C96-4308-BEDC-0D94CCF35F05}" srcOrd="0" destOrd="0" presId="urn:microsoft.com/office/officeart/2008/layout/HorizontalMultiLevelHierarchy"/>
    <dgm:cxn modelId="{058BA41E-BF0D-4FCA-9184-55DC2552B233}" srcId="{37451747-34FE-48CB-8FE8-072CC615B2C8}" destId="{49D4AD34-D294-4BEE-B858-6D0B027C2D24}" srcOrd="3" destOrd="0" parTransId="{FD8675AC-B6F6-460E-B6C5-FAE987C0A380}" sibTransId="{C4D7B863-C871-45B2-ADD8-AE4BF313BB30}"/>
    <dgm:cxn modelId="{7D2A942C-1489-41EE-87ED-46C4A1F15C32}" type="presOf" srcId="{FA7B7DC1-3806-472C-8634-72F085E52F67}" destId="{1CD82A7B-28CF-439C-8E72-DB8C427A64A0}" srcOrd="1" destOrd="0" presId="urn:microsoft.com/office/officeart/2008/layout/HorizontalMultiLevelHierarchy"/>
    <dgm:cxn modelId="{EC79CF4A-ACA8-4EE0-B187-1ABC2D29E701}" type="presOf" srcId="{68824DE1-8DA5-4FFB-AEF3-98B543814CDE}" destId="{1C06022F-DDA7-493A-B120-263948CC899E}" srcOrd="1" destOrd="0" presId="urn:microsoft.com/office/officeart/2008/layout/HorizontalMultiLevelHierarchy"/>
    <dgm:cxn modelId="{3D57E251-DBD2-4912-AADB-94CB6D60E9C8}" srcId="{37451747-34FE-48CB-8FE8-072CC615B2C8}" destId="{D3DEB34C-B832-469D-B4A2-0C0D10D6A0B4}" srcOrd="0" destOrd="0" parTransId="{68824DE1-8DA5-4FFB-AEF3-98B543814CDE}" sibTransId="{8D369EFC-7EF3-4069-B00C-6E160DA7B30B}"/>
    <dgm:cxn modelId="{55A69D52-2FEF-4188-91E6-F3F7A0672EBE}" srcId="{58A9FB3B-8CA7-4710-91F2-65C8F1578A4C}" destId="{37451747-34FE-48CB-8FE8-072CC615B2C8}" srcOrd="0" destOrd="0" parTransId="{82BA9A6D-FAD0-4E22-9D9C-88AF7392FFDE}" sibTransId="{A1BF79E2-0BC6-4069-9413-B0F0954CB0E5}"/>
    <dgm:cxn modelId="{D9801759-B7AC-4386-826D-1213B3645696}" type="presOf" srcId="{68824DE1-8DA5-4FFB-AEF3-98B543814CDE}" destId="{911317AD-300F-4215-86FD-3B8CBC4701D0}" srcOrd="0" destOrd="0" presId="urn:microsoft.com/office/officeart/2008/layout/HorizontalMultiLevelHierarchy"/>
    <dgm:cxn modelId="{4D379662-4016-4010-AEC7-8994C537945B}" srcId="{37451747-34FE-48CB-8FE8-072CC615B2C8}" destId="{2AAD0D7A-4012-401E-AB62-63B8106020FC}" srcOrd="1" destOrd="0" parTransId="{3AC5665C-17B9-42D3-B234-259B69D5F03F}" sibTransId="{4DB2A0B3-E4AB-4AB0-8303-45EE26F64E8F}"/>
    <dgm:cxn modelId="{DAD1466E-A896-4537-81ED-90B4E589BAEF}" type="presOf" srcId="{FA7B7DC1-3806-472C-8634-72F085E52F67}" destId="{73734BC0-682F-445D-9B40-DB3A7C216DFE}" srcOrd="0" destOrd="0" presId="urn:microsoft.com/office/officeart/2008/layout/HorizontalMultiLevelHierarchy"/>
    <dgm:cxn modelId="{EEAE687A-4F2F-47B3-B17C-BE4E8CBC3AB6}" type="presOf" srcId="{58A9FB3B-8CA7-4710-91F2-65C8F1578A4C}" destId="{DD915CCB-BFDD-49EA-BD14-59FD5DAE9D74}" srcOrd="0" destOrd="0" presId="urn:microsoft.com/office/officeart/2008/layout/HorizontalMultiLevelHierarchy"/>
    <dgm:cxn modelId="{EF515C8D-6629-490F-965C-1042D17C5420}" type="presOf" srcId="{49D4AD34-D294-4BEE-B858-6D0B027C2D24}" destId="{0FFB8400-5B97-4CC6-AB15-0E5195061663}" srcOrd="0" destOrd="0" presId="urn:microsoft.com/office/officeart/2008/layout/HorizontalMultiLevelHierarchy"/>
    <dgm:cxn modelId="{90D7C692-E8BF-4BC0-85D3-A883BE9EA78B}" type="presOf" srcId="{FD8675AC-B6F6-460E-B6C5-FAE987C0A380}" destId="{8251DFB5-1CA6-4A5A-AE07-D5F61D822FDD}" srcOrd="0" destOrd="0" presId="urn:microsoft.com/office/officeart/2008/layout/HorizontalMultiLevelHierarchy"/>
    <dgm:cxn modelId="{F70D3F94-A780-4FF6-A0AA-6CCA61A5FB69}" type="presOf" srcId="{3AC5665C-17B9-42D3-B234-259B69D5F03F}" destId="{84687647-AA40-4DCA-BA44-911397A99C99}" srcOrd="0" destOrd="0" presId="urn:microsoft.com/office/officeart/2008/layout/HorizontalMultiLevelHierarchy"/>
    <dgm:cxn modelId="{A1471899-A307-4EE9-A9B2-DB8CC14800FD}" srcId="{37451747-34FE-48CB-8FE8-072CC615B2C8}" destId="{AD277074-70AC-4FB5-BD21-5081694A1113}" srcOrd="2" destOrd="0" parTransId="{FA7B7DC1-3806-472C-8634-72F085E52F67}" sibTransId="{872D5595-31BC-4A61-98D7-7DDC229A4223}"/>
    <dgm:cxn modelId="{DE296F9B-0FFA-4CFB-9F32-2236D3DCD611}" type="presOf" srcId="{3AC5665C-17B9-42D3-B234-259B69D5F03F}" destId="{A2796E31-0EE6-460D-B3D6-51EA98CCD55A}" srcOrd="1" destOrd="0" presId="urn:microsoft.com/office/officeart/2008/layout/HorizontalMultiLevelHierarchy"/>
    <dgm:cxn modelId="{0D65699C-3BA3-4477-AE53-BD1BDB2ABBA7}" type="presOf" srcId="{2AAD0D7A-4012-401E-AB62-63B8106020FC}" destId="{F2A75107-78A4-4B67-BAFB-CBC6367E0FD8}" srcOrd="0" destOrd="0" presId="urn:microsoft.com/office/officeart/2008/layout/HorizontalMultiLevelHierarchy"/>
    <dgm:cxn modelId="{F3C6BDA2-F53F-4384-AD3A-F8B636FFDB73}" type="presOf" srcId="{FD8675AC-B6F6-460E-B6C5-FAE987C0A380}" destId="{67679E13-3F46-4E0B-A3E5-2D40C1295728}" srcOrd="1" destOrd="0" presId="urn:microsoft.com/office/officeart/2008/layout/HorizontalMultiLevelHierarchy"/>
    <dgm:cxn modelId="{C19196AA-B850-40C5-8595-66F4C9302DBA}" srcId="{37451747-34FE-48CB-8FE8-072CC615B2C8}" destId="{DB22DB2C-D458-41EE-A751-8878B1A1A082}" srcOrd="4" destOrd="0" parTransId="{1CFCC1F7-713F-40D0-8D34-00879FC6C1BD}" sibTransId="{96B394C4-EDBC-43CF-BF71-4CDE66B3B965}"/>
    <dgm:cxn modelId="{F80C5CB2-44DE-4F4B-AFB5-261A800AAF42}" type="presOf" srcId="{DB22DB2C-D458-41EE-A751-8878B1A1A082}" destId="{234D9674-8051-40D0-87E6-75787A5FF0D6}" srcOrd="0" destOrd="0" presId="urn:microsoft.com/office/officeart/2008/layout/HorizontalMultiLevelHierarchy"/>
    <dgm:cxn modelId="{3E7144D8-2948-4369-AC8D-680DD3AE5565}" type="presOf" srcId="{37451747-34FE-48CB-8FE8-072CC615B2C8}" destId="{CB7923A4-296F-4F12-A3DC-74D71ACCED35}" srcOrd="0" destOrd="0" presId="urn:microsoft.com/office/officeart/2008/layout/HorizontalMultiLevelHierarchy"/>
    <dgm:cxn modelId="{BFAA4ED8-C1EA-4B90-BBB0-4A87F5BC0173}" type="presOf" srcId="{1CFCC1F7-713F-40D0-8D34-00879FC6C1BD}" destId="{E9061D30-0D70-4413-A0BD-09651B58F968}" srcOrd="1" destOrd="0" presId="urn:microsoft.com/office/officeart/2008/layout/HorizontalMultiLevelHierarchy"/>
    <dgm:cxn modelId="{DA54BEE3-87B4-4910-B05E-A2203E115371}" type="presOf" srcId="{1CFCC1F7-713F-40D0-8D34-00879FC6C1BD}" destId="{7EF1ACBD-C236-465C-B0B2-12BC8A4617D1}" srcOrd="0" destOrd="0" presId="urn:microsoft.com/office/officeart/2008/layout/HorizontalMultiLevelHierarchy"/>
    <dgm:cxn modelId="{F3691414-66E0-42FF-B351-75739A211925}" type="presParOf" srcId="{DD915CCB-BFDD-49EA-BD14-59FD5DAE9D74}" destId="{DD7F3AAC-BC64-457E-95E9-25EE5B5872DA}" srcOrd="0" destOrd="0" presId="urn:microsoft.com/office/officeart/2008/layout/HorizontalMultiLevelHierarchy"/>
    <dgm:cxn modelId="{4D2A4D67-8DB6-46E8-A84D-29FFB90768A4}" type="presParOf" srcId="{DD7F3AAC-BC64-457E-95E9-25EE5B5872DA}" destId="{CB7923A4-296F-4F12-A3DC-74D71ACCED35}" srcOrd="0" destOrd="0" presId="urn:microsoft.com/office/officeart/2008/layout/HorizontalMultiLevelHierarchy"/>
    <dgm:cxn modelId="{E5CEF162-2CC0-49CB-ADBE-3F531CBCD88B}" type="presParOf" srcId="{DD7F3AAC-BC64-457E-95E9-25EE5B5872DA}" destId="{56D19DF8-6BB8-4458-820E-33E19389632E}" srcOrd="1" destOrd="0" presId="urn:microsoft.com/office/officeart/2008/layout/HorizontalMultiLevelHierarchy"/>
    <dgm:cxn modelId="{88FBFDA1-2247-48EA-A647-BE8152B33702}" type="presParOf" srcId="{56D19DF8-6BB8-4458-820E-33E19389632E}" destId="{911317AD-300F-4215-86FD-3B8CBC4701D0}" srcOrd="0" destOrd="0" presId="urn:microsoft.com/office/officeart/2008/layout/HorizontalMultiLevelHierarchy"/>
    <dgm:cxn modelId="{84705E6F-8537-4227-A92A-3D7A4E2E2D54}" type="presParOf" srcId="{911317AD-300F-4215-86FD-3B8CBC4701D0}" destId="{1C06022F-DDA7-493A-B120-263948CC899E}" srcOrd="0" destOrd="0" presId="urn:microsoft.com/office/officeart/2008/layout/HorizontalMultiLevelHierarchy"/>
    <dgm:cxn modelId="{B1F4E3AE-74E2-48AA-A22B-1E7B1094BCEE}" type="presParOf" srcId="{56D19DF8-6BB8-4458-820E-33E19389632E}" destId="{6CD329C7-36F1-46BF-B3C4-9A3378F93C6B}" srcOrd="1" destOrd="0" presId="urn:microsoft.com/office/officeart/2008/layout/HorizontalMultiLevelHierarchy"/>
    <dgm:cxn modelId="{FF0F0725-CED2-4920-94BD-A038CE127360}" type="presParOf" srcId="{6CD329C7-36F1-46BF-B3C4-9A3378F93C6B}" destId="{1CF78BC5-A2C9-4BD4-BC44-27BE110FBFF7}" srcOrd="0" destOrd="0" presId="urn:microsoft.com/office/officeart/2008/layout/HorizontalMultiLevelHierarchy"/>
    <dgm:cxn modelId="{C1BF4CD7-7BA6-420B-9F45-0013407E98BC}" type="presParOf" srcId="{6CD329C7-36F1-46BF-B3C4-9A3378F93C6B}" destId="{3018BAA2-4457-44D9-83E1-8FC051185C76}" srcOrd="1" destOrd="0" presId="urn:microsoft.com/office/officeart/2008/layout/HorizontalMultiLevelHierarchy"/>
    <dgm:cxn modelId="{96EB79E5-D70F-40F3-8BE5-7B5E50EC0FCF}" type="presParOf" srcId="{56D19DF8-6BB8-4458-820E-33E19389632E}" destId="{84687647-AA40-4DCA-BA44-911397A99C99}" srcOrd="2" destOrd="0" presId="urn:microsoft.com/office/officeart/2008/layout/HorizontalMultiLevelHierarchy"/>
    <dgm:cxn modelId="{B61EAB40-FBB2-4E10-AF7A-C491E7FEC94F}" type="presParOf" srcId="{84687647-AA40-4DCA-BA44-911397A99C99}" destId="{A2796E31-0EE6-460D-B3D6-51EA98CCD55A}" srcOrd="0" destOrd="0" presId="urn:microsoft.com/office/officeart/2008/layout/HorizontalMultiLevelHierarchy"/>
    <dgm:cxn modelId="{D63B9242-5459-4F27-A878-C918ED830E22}" type="presParOf" srcId="{56D19DF8-6BB8-4458-820E-33E19389632E}" destId="{20D0BAF4-8584-49F7-994F-55CBC2FEFB52}" srcOrd="3" destOrd="0" presId="urn:microsoft.com/office/officeart/2008/layout/HorizontalMultiLevelHierarchy"/>
    <dgm:cxn modelId="{21C997C9-83BA-4DCD-980D-E1602C98ECE5}" type="presParOf" srcId="{20D0BAF4-8584-49F7-994F-55CBC2FEFB52}" destId="{F2A75107-78A4-4B67-BAFB-CBC6367E0FD8}" srcOrd="0" destOrd="0" presId="urn:microsoft.com/office/officeart/2008/layout/HorizontalMultiLevelHierarchy"/>
    <dgm:cxn modelId="{E96433C0-84B0-4531-9D49-54979DF4C1DB}" type="presParOf" srcId="{20D0BAF4-8584-49F7-994F-55CBC2FEFB52}" destId="{170EA0B3-3A2B-40DE-B2EA-C12EF2D0D5A8}" srcOrd="1" destOrd="0" presId="urn:microsoft.com/office/officeart/2008/layout/HorizontalMultiLevelHierarchy"/>
    <dgm:cxn modelId="{204F6046-CAC0-4B36-A569-BE26FA34EECB}" type="presParOf" srcId="{56D19DF8-6BB8-4458-820E-33E19389632E}" destId="{73734BC0-682F-445D-9B40-DB3A7C216DFE}" srcOrd="4" destOrd="0" presId="urn:microsoft.com/office/officeart/2008/layout/HorizontalMultiLevelHierarchy"/>
    <dgm:cxn modelId="{AEBDA882-0E03-4352-89FA-91AA5D7FA941}" type="presParOf" srcId="{73734BC0-682F-445D-9B40-DB3A7C216DFE}" destId="{1CD82A7B-28CF-439C-8E72-DB8C427A64A0}" srcOrd="0" destOrd="0" presId="urn:microsoft.com/office/officeart/2008/layout/HorizontalMultiLevelHierarchy"/>
    <dgm:cxn modelId="{A67EC086-4E33-47A0-BFEB-B51285BEDE0B}" type="presParOf" srcId="{56D19DF8-6BB8-4458-820E-33E19389632E}" destId="{F60DAAEA-FEC6-4A68-800C-ADC55122D758}" srcOrd="5" destOrd="0" presId="urn:microsoft.com/office/officeart/2008/layout/HorizontalMultiLevelHierarchy"/>
    <dgm:cxn modelId="{077B2252-3D21-42C9-8BBC-92586BF772CA}" type="presParOf" srcId="{F60DAAEA-FEC6-4A68-800C-ADC55122D758}" destId="{A7B115E3-6C96-4308-BEDC-0D94CCF35F05}" srcOrd="0" destOrd="0" presId="urn:microsoft.com/office/officeart/2008/layout/HorizontalMultiLevelHierarchy"/>
    <dgm:cxn modelId="{4D8FD30D-3D39-4189-B5C3-C4242DB9CBEE}" type="presParOf" srcId="{F60DAAEA-FEC6-4A68-800C-ADC55122D758}" destId="{F1D25531-A592-4F22-A7E8-556E75D2C056}" srcOrd="1" destOrd="0" presId="urn:microsoft.com/office/officeart/2008/layout/HorizontalMultiLevelHierarchy"/>
    <dgm:cxn modelId="{455A7280-CFA5-42F7-9896-2A94C3920000}" type="presParOf" srcId="{56D19DF8-6BB8-4458-820E-33E19389632E}" destId="{8251DFB5-1CA6-4A5A-AE07-D5F61D822FDD}" srcOrd="6" destOrd="0" presId="urn:microsoft.com/office/officeart/2008/layout/HorizontalMultiLevelHierarchy"/>
    <dgm:cxn modelId="{4C2427EC-9D9A-42A4-BAC6-125DEC62C938}" type="presParOf" srcId="{8251DFB5-1CA6-4A5A-AE07-D5F61D822FDD}" destId="{67679E13-3F46-4E0B-A3E5-2D40C1295728}" srcOrd="0" destOrd="0" presId="urn:microsoft.com/office/officeart/2008/layout/HorizontalMultiLevelHierarchy"/>
    <dgm:cxn modelId="{74C04D42-4C93-4239-8BCC-87F555E1AE13}" type="presParOf" srcId="{56D19DF8-6BB8-4458-820E-33E19389632E}" destId="{F020C2A4-CCF7-400A-9E2C-D227ED09F492}" srcOrd="7" destOrd="0" presId="urn:microsoft.com/office/officeart/2008/layout/HorizontalMultiLevelHierarchy"/>
    <dgm:cxn modelId="{0248D8F3-962A-4EDB-B725-D0852B480542}" type="presParOf" srcId="{F020C2A4-CCF7-400A-9E2C-D227ED09F492}" destId="{0FFB8400-5B97-4CC6-AB15-0E5195061663}" srcOrd="0" destOrd="0" presId="urn:microsoft.com/office/officeart/2008/layout/HorizontalMultiLevelHierarchy"/>
    <dgm:cxn modelId="{6E6F97F4-EE71-4D31-8038-6A11DF237106}" type="presParOf" srcId="{F020C2A4-CCF7-400A-9E2C-D227ED09F492}" destId="{7336C3E8-24D9-4DBB-BA55-662816E7BAE1}" srcOrd="1" destOrd="0" presId="urn:microsoft.com/office/officeart/2008/layout/HorizontalMultiLevelHierarchy"/>
    <dgm:cxn modelId="{CCB2F4FE-9E09-4F45-9BF6-8FBC7BFB218B}" type="presParOf" srcId="{56D19DF8-6BB8-4458-820E-33E19389632E}" destId="{7EF1ACBD-C236-465C-B0B2-12BC8A4617D1}" srcOrd="8" destOrd="0" presId="urn:microsoft.com/office/officeart/2008/layout/HorizontalMultiLevelHierarchy"/>
    <dgm:cxn modelId="{8870D472-5D71-4152-9B2B-7AA9677866EE}" type="presParOf" srcId="{7EF1ACBD-C236-465C-B0B2-12BC8A4617D1}" destId="{E9061D30-0D70-4413-A0BD-09651B58F968}" srcOrd="0" destOrd="0" presId="urn:microsoft.com/office/officeart/2008/layout/HorizontalMultiLevelHierarchy"/>
    <dgm:cxn modelId="{D9A2AF85-9891-48F7-9F3F-FEA34A7FC716}" type="presParOf" srcId="{56D19DF8-6BB8-4458-820E-33E19389632E}" destId="{6A65FBA4-36F3-4F58-A6C8-35680A533EA6}" srcOrd="9" destOrd="0" presId="urn:microsoft.com/office/officeart/2008/layout/HorizontalMultiLevelHierarchy"/>
    <dgm:cxn modelId="{672C59EF-14AE-4D09-9C5B-45C98891BE8E}" type="presParOf" srcId="{6A65FBA4-36F3-4F58-A6C8-35680A533EA6}" destId="{234D9674-8051-40D0-87E6-75787A5FF0D6}" srcOrd="0" destOrd="0" presId="urn:microsoft.com/office/officeart/2008/layout/HorizontalMultiLevelHierarchy"/>
    <dgm:cxn modelId="{B06432D2-6169-4D2D-A98F-0D362159672C}" type="presParOf" srcId="{6A65FBA4-36F3-4F58-A6C8-35680A533EA6}" destId="{6369D4E5-DAE2-4852-BDD1-50849DC26E3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A9FB3B-8CA7-4710-91F2-65C8F1578A4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451747-34FE-48CB-8FE8-072CC615B2C8}">
      <dgm:prSet phldrT="[Text]"/>
      <dgm:spPr/>
      <dgm:t>
        <a:bodyPr/>
        <a:lstStyle/>
        <a:p>
          <a:r>
            <a:rPr lang="en-US" dirty="0"/>
            <a:t>HPAI Socioeconomic Impact</a:t>
          </a:r>
        </a:p>
      </dgm:t>
    </dgm:pt>
    <dgm:pt modelId="{82BA9A6D-FAD0-4E22-9D9C-88AF7392FFDE}" type="parTrans" cxnId="{55A69D52-2FEF-4188-91E6-F3F7A0672EBE}">
      <dgm:prSet/>
      <dgm:spPr/>
      <dgm:t>
        <a:bodyPr/>
        <a:lstStyle/>
        <a:p>
          <a:endParaRPr lang="en-US"/>
        </a:p>
      </dgm:t>
    </dgm:pt>
    <dgm:pt modelId="{A1BF79E2-0BC6-4069-9413-B0F0954CB0E5}" type="sibTrans" cxnId="{55A69D52-2FEF-4188-91E6-F3F7A0672EBE}">
      <dgm:prSet/>
      <dgm:spPr/>
      <dgm:t>
        <a:bodyPr/>
        <a:lstStyle/>
        <a:p>
          <a:endParaRPr lang="en-US"/>
        </a:p>
      </dgm:t>
    </dgm:pt>
    <dgm:pt modelId="{D3DEB34C-B832-469D-B4A2-0C0D10D6A0B4}">
      <dgm:prSet phldrT="[Text]"/>
      <dgm:spPr/>
      <dgm:t>
        <a:bodyPr/>
        <a:lstStyle/>
        <a:p>
          <a:r>
            <a:rPr lang="en-US" dirty="0"/>
            <a:t>Impact on government expenditure</a:t>
          </a:r>
        </a:p>
      </dgm:t>
    </dgm:pt>
    <dgm:pt modelId="{68824DE1-8DA5-4FFB-AEF3-98B543814CDE}" type="parTrans" cxnId="{3D57E251-DBD2-4912-AADB-94CB6D60E9C8}">
      <dgm:prSet/>
      <dgm:spPr/>
      <dgm:t>
        <a:bodyPr/>
        <a:lstStyle/>
        <a:p>
          <a:endParaRPr lang="en-US"/>
        </a:p>
      </dgm:t>
    </dgm:pt>
    <dgm:pt modelId="{8D369EFC-7EF3-4069-B00C-6E160DA7B30B}" type="sibTrans" cxnId="{3D57E251-DBD2-4912-AADB-94CB6D60E9C8}">
      <dgm:prSet/>
      <dgm:spPr/>
      <dgm:t>
        <a:bodyPr/>
        <a:lstStyle/>
        <a:p>
          <a:endParaRPr lang="en-US"/>
        </a:p>
      </dgm:t>
    </dgm:pt>
    <dgm:pt modelId="{2AAD0D7A-4012-401E-AB62-63B8106020FC}">
      <dgm:prSet phldrT="[Text]"/>
      <dgm:spPr/>
      <dgm:t>
        <a:bodyPr/>
        <a:lstStyle/>
        <a:p>
          <a:r>
            <a:rPr lang="en-US" dirty="0"/>
            <a:t>Impact on national income</a:t>
          </a:r>
        </a:p>
      </dgm:t>
    </dgm:pt>
    <dgm:pt modelId="{3AC5665C-17B9-42D3-B234-259B69D5F03F}" type="parTrans" cxnId="{4D379662-4016-4010-AEC7-8994C537945B}">
      <dgm:prSet/>
      <dgm:spPr/>
      <dgm:t>
        <a:bodyPr/>
        <a:lstStyle/>
        <a:p>
          <a:endParaRPr lang="en-US"/>
        </a:p>
      </dgm:t>
    </dgm:pt>
    <dgm:pt modelId="{4DB2A0B3-E4AB-4AB0-8303-45EE26F64E8F}" type="sibTrans" cxnId="{4D379662-4016-4010-AEC7-8994C537945B}">
      <dgm:prSet/>
      <dgm:spPr/>
      <dgm:t>
        <a:bodyPr/>
        <a:lstStyle/>
        <a:p>
          <a:endParaRPr lang="en-US"/>
        </a:p>
      </dgm:t>
    </dgm:pt>
    <dgm:pt modelId="{AD277074-70AC-4FB5-BD21-5081694A1113}">
      <dgm:prSet phldrT="[Text]"/>
      <dgm:spPr/>
      <dgm:t>
        <a:bodyPr/>
        <a:lstStyle/>
        <a:p>
          <a:r>
            <a:rPr lang="en-US" dirty="0"/>
            <a:t>Impact on Society </a:t>
          </a:r>
        </a:p>
      </dgm:t>
    </dgm:pt>
    <dgm:pt modelId="{FA7B7DC1-3806-472C-8634-72F085E52F67}" type="parTrans" cxnId="{A1471899-A307-4EE9-A9B2-DB8CC14800FD}">
      <dgm:prSet/>
      <dgm:spPr/>
      <dgm:t>
        <a:bodyPr/>
        <a:lstStyle/>
        <a:p>
          <a:endParaRPr lang="en-US"/>
        </a:p>
      </dgm:t>
    </dgm:pt>
    <dgm:pt modelId="{872D5595-31BC-4A61-98D7-7DDC229A4223}" type="sibTrans" cxnId="{A1471899-A307-4EE9-A9B2-DB8CC14800FD}">
      <dgm:prSet/>
      <dgm:spPr/>
      <dgm:t>
        <a:bodyPr/>
        <a:lstStyle/>
        <a:p>
          <a:endParaRPr lang="en-US"/>
        </a:p>
      </dgm:t>
    </dgm:pt>
    <dgm:pt modelId="{49D4AD34-D294-4BEE-B858-6D0B027C2D24}">
      <dgm:prSet phldrT="[Text]"/>
      <dgm:spPr/>
      <dgm:t>
        <a:bodyPr/>
        <a:lstStyle/>
        <a:p>
          <a:r>
            <a:rPr lang="en-US" dirty="0"/>
            <a:t>Impact on environment</a:t>
          </a:r>
        </a:p>
      </dgm:t>
    </dgm:pt>
    <dgm:pt modelId="{FD8675AC-B6F6-460E-B6C5-FAE987C0A380}" type="parTrans" cxnId="{058BA41E-BF0D-4FCA-9184-55DC2552B233}">
      <dgm:prSet/>
      <dgm:spPr/>
      <dgm:t>
        <a:bodyPr/>
        <a:lstStyle/>
        <a:p>
          <a:endParaRPr lang="en-US"/>
        </a:p>
      </dgm:t>
    </dgm:pt>
    <dgm:pt modelId="{C4D7B863-C871-45B2-ADD8-AE4BF313BB30}" type="sibTrans" cxnId="{058BA41E-BF0D-4FCA-9184-55DC2552B233}">
      <dgm:prSet/>
      <dgm:spPr/>
      <dgm:t>
        <a:bodyPr/>
        <a:lstStyle/>
        <a:p>
          <a:endParaRPr lang="en-US"/>
        </a:p>
      </dgm:t>
    </dgm:pt>
    <dgm:pt modelId="{DB22DB2C-D458-41EE-A751-8878B1A1A082}">
      <dgm:prSet phldrT="[Text]"/>
      <dgm:spPr/>
      <dgm:t>
        <a:bodyPr/>
        <a:lstStyle/>
        <a:p>
          <a:r>
            <a:rPr lang="en-US" dirty="0"/>
            <a:t>Impacts on domestic trade</a:t>
          </a:r>
        </a:p>
      </dgm:t>
    </dgm:pt>
    <dgm:pt modelId="{1CFCC1F7-713F-40D0-8D34-00879FC6C1BD}" type="parTrans" cxnId="{C19196AA-B850-40C5-8595-66F4C9302DBA}">
      <dgm:prSet/>
      <dgm:spPr/>
      <dgm:t>
        <a:bodyPr/>
        <a:lstStyle/>
        <a:p>
          <a:endParaRPr lang="en-US"/>
        </a:p>
      </dgm:t>
    </dgm:pt>
    <dgm:pt modelId="{96B394C4-EDBC-43CF-BF71-4CDE66B3B965}" type="sibTrans" cxnId="{C19196AA-B850-40C5-8595-66F4C9302DBA}">
      <dgm:prSet/>
      <dgm:spPr/>
      <dgm:t>
        <a:bodyPr/>
        <a:lstStyle/>
        <a:p>
          <a:endParaRPr lang="en-US"/>
        </a:p>
      </dgm:t>
    </dgm:pt>
    <dgm:pt modelId="{DD915CCB-BFDD-49EA-BD14-59FD5DAE9D74}" type="pres">
      <dgm:prSet presAssocID="{58A9FB3B-8CA7-4710-91F2-65C8F1578A4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D7F3AAC-BC64-457E-95E9-25EE5B5872DA}" type="pres">
      <dgm:prSet presAssocID="{37451747-34FE-48CB-8FE8-072CC615B2C8}" presName="root1" presStyleCnt="0"/>
      <dgm:spPr/>
    </dgm:pt>
    <dgm:pt modelId="{CB7923A4-296F-4F12-A3DC-74D71ACCED35}" type="pres">
      <dgm:prSet presAssocID="{37451747-34FE-48CB-8FE8-072CC615B2C8}" presName="LevelOneTextNode" presStyleLbl="node0" presStyleIdx="0" presStyleCnt="1" custScaleX="179544">
        <dgm:presLayoutVars>
          <dgm:chPref val="3"/>
        </dgm:presLayoutVars>
      </dgm:prSet>
      <dgm:spPr/>
    </dgm:pt>
    <dgm:pt modelId="{56D19DF8-6BB8-4458-820E-33E19389632E}" type="pres">
      <dgm:prSet presAssocID="{37451747-34FE-48CB-8FE8-072CC615B2C8}" presName="level2hierChild" presStyleCnt="0"/>
      <dgm:spPr/>
    </dgm:pt>
    <dgm:pt modelId="{911317AD-300F-4215-86FD-3B8CBC4701D0}" type="pres">
      <dgm:prSet presAssocID="{68824DE1-8DA5-4FFB-AEF3-98B543814CDE}" presName="conn2-1" presStyleLbl="parChTrans1D2" presStyleIdx="0" presStyleCnt="5"/>
      <dgm:spPr/>
    </dgm:pt>
    <dgm:pt modelId="{1C06022F-DDA7-493A-B120-263948CC899E}" type="pres">
      <dgm:prSet presAssocID="{68824DE1-8DA5-4FFB-AEF3-98B543814CDE}" presName="connTx" presStyleLbl="parChTrans1D2" presStyleIdx="0" presStyleCnt="5"/>
      <dgm:spPr/>
    </dgm:pt>
    <dgm:pt modelId="{6CD329C7-36F1-46BF-B3C4-9A3378F93C6B}" type="pres">
      <dgm:prSet presAssocID="{D3DEB34C-B832-469D-B4A2-0C0D10D6A0B4}" presName="root2" presStyleCnt="0"/>
      <dgm:spPr/>
    </dgm:pt>
    <dgm:pt modelId="{1CF78BC5-A2C9-4BD4-BC44-27BE110FBFF7}" type="pres">
      <dgm:prSet presAssocID="{D3DEB34C-B832-469D-B4A2-0C0D10D6A0B4}" presName="LevelTwoTextNode" presStyleLbl="node2" presStyleIdx="0" presStyleCnt="5">
        <dgm:presLayoutVars>
          <dgm:chPref val="3"/>
        </dgm:presLayoutVars>
      </dgm:prSet>
      <dgm:spPr/>
    </dgm:pt>
    <dgm:pt modelId="{3018BAA2-4457-44D9-83E1-8FC051185C76}" type="pres">
      <dgm:prSet presAssocID="{D3DEB34C-B832-469D-B4A2-0C0D10D6A0B4}" presName="level3hierChild" presStyleCnt="0"/>
      <dgm:spPr/>
    </dgm:pt>
    <dgm:pt modelId="{84687647-AA40-4DCA-BA44-911397A99C99}" type="pres">
      <dgm:prSet presAssocID="{3AC5665C-17B9-42D3-B234-259B69D5F03F}" presName="conn2-1" presStyleLbl="parChTrans1D2" presStyleIdx="1" presStyleCnt="5"/>
      <dgm:spPr/>
    </dgm:pt>
    <dgm:pt modelId="{A2796E31-0EE6-460D-B3D6-51EA98CCD55A}" type="pres">
      <dgm:prSet presAssocID="{3AC5665C-17B9-42D3-B234-259B69D5F03F}" presName="connTx" presStyleLbl="parChTrans1D2" presStyleIdx="1" presStyleCnt="5"/>
      <dgm:spPr/>
    </dgm:pt>
    <dgm:pt modelId="{20D0BAF4-8584-49F7-994F-55CBC2FEFB52}" type="pres">
      <dgm:prSet presAssocID="{2AAD0D7A-4012-401E-AB62-63B8106020FC}" presName="root2" presStyleCnt="0"/>
      <dgm:spPr/>
    </dgm:pt>
    <dgm:pt modelId="{F2A75107-78A4-4B67-BAFB-CBC6367E0FD8}" type="pres">
      <dgm:prSet presAssocID="{2AAD0D7A-4012-401E-AB62-63B8106020FC}" presName="LevelTwoTextNode" presStyleLbl="node2" presStyleIdx="1" presStyleCnt="5">
        <dgm:presLayoutVars>
          <dgm:chPref val="3"/>
        </dgm:presLayoutVars>
      </dgm:prSet>
      <dgm:spPr/>
    </dgm:pt>
    <dgm:pt modelId="{170EA0B3-3A2B-40DE-B2EA-C12EF2D0D5A8}" type="pres">
      <dgm:prSet presAssocID="{2AAD0D7A-4012-401E-AB62-63B8106020FC}" presName="level3hierChild" presStyleCnt="0"/>
      <dgm:spPr/>
    </dgm:pt>
    <dgm:pt modelId="{73734BC0-682F-445D-9B40-DB3A7C216DFE}" type="pres">
      <dgm:prSet presAssocID="{FA7B7DC1-3806-472C-8634-72F085E52F67}" presName="conn2-1" presStyleLbl="parChTrans1D2" presStyleIdx="2" presStyleCnt="5"/>
      <dgm:spPr/>
    </dgm:pt>
    <dgm:pt modelId="{1CD82A7B-28CF-439C-8E72-DB8C427A64A0}" type="pres">
      <dgm:prSet presAssocID="{FA7B7DC1-3806-472C-8634-72F085E52F67}" presName="connTx" presStyleLbl="parChTrans1D2" presStyleIdx="2" presStyleCnt="5"/>
      <dgm:spPr/>
    </dgm:pt>
    <dgm:pt modelId="{F60DAAEA-FEC6-4A68-800C-ADC55122D758}" type="pres">
      <dgm:prSet presAssocID="{AD277074-70AC-4FB5-BD21-5081694A1113}" presName="root2" presStyleCnt="0"/>
      <dgm:spPr/>
    </dgm:pt>
    <dgm:pt modelId="{A7B115E3-6C96-4308-BEDC-0D94CCF35F05}" type="pres">
      <dgm:prSet presAssocID="{AD277074-70AC-4FB5-BD21-5081694A1113}" presName="LevelTwoTextNode" presStyleLbl="node2" presStyleIdx="2" presStyleCnt="5">
        <dgm:presLayoutVars>
          <dgm:chPref val="3"/>
        </dgm:presLayoutVars>
      </dgm:prSet>
      <dgm:spPr/>
    </dgm:pt>
    <dgm:pt modelId="{F1D25531-A592-4F22-A7E8-556E75D2C056}" type="pres">
      <dgm:prSet presAssocID="{AD277074-70AC-4FB5-BD21-5081694A1113}" presName="level3hierChild" presStyleCnt="0"/>
      <dgm:spPr/>
    </dgm:pt>
    <dgm:pt modelId="{8251DFB5-1CA6-4A5A-AE07-D5F61D822FDD}" type="pres">
      <dgm:prSet presAssocID="{FD8675AC-B6F6-460E-B6C5-FAE987C0A380}" presName="conn2-1" presStyleLbl="parChTrans1D2" presStyleIdx="3" presStyleCnt="5"/>
      <dgm:spPr/>
    </dgm:pt>
    <dgm:pt modelId="{67679E13-3F46-4E0B-A3E5-2D40C1295728}" type="pres">
      <dgm:prSet presAssocID="{FD8675AC-B6F6-460E-B6C5-FAE987C0A380}" presName="connTx" presStyleLbl="parChTrans1D2" presStyleIdx="3" presStyleCnt="5"/>
      <dgm:spPr/>
    </dgm:pt>
    <dgm:pt modelId="{F020C2A4-CCF7-400A-9E2C-D227ED09F492}" type="pres">
      <dgm:prSet presAssocID="{49D4AD34-D294-4BEE-B858-6D0B027C2D24}" presName="root2" presStyleCnt="0"/>
      <dgm:spPr/>
    </dgm:pt>
    <dgm:pt modelId="{0FFB8400-5B97-4CC6-AB15-0E5195061663}" type="pres">
      <dgm:prSet presAssocID="{49D4AD34-D294-4BEE-B858-6D0B027C2D24}" presName="LevelTwoTextNode" presStyleLbl="node2" presStyleIdx="3" presStyleCnt="5">
        <dgm:presLayoutVars>
          <dgm:chPref val="3"/>
        </dgm:presLayoutVars>
      </dgm:prSet>
      <dgm:spPr/>
    </dgm:pt>
    <dgm:pt modelId="{7336C3E8-24D9-4DBB-BA55-662816E7BAE1}" type="pres">
      <dgm:prSet presAssocID="{49D4AD34-D294-4BEE-B858-6D0B027C2D24}" presName="level3hierChild" presStyleCnt="0"/>
      <dgm:spPr/>
    </dgm:pt>
    <dgm:pt modelId="{7EF1ACBD-C236-465C-B0B2-12BC8A4617D1}" type="pres">
      <dgm:prSet presAssocID="{1CFCC1F7-713F-40D0-8D34-00879FC6C1BD}" presName="conn2-1" presStyleLbl="parChTrans1D2" presStyleIdx="4" presStyleCnt="5"/>
      <dgm:spPr/>
    </dgm:pt>
    <dgm:pt modelId="{E9061D30-0D70-4413-A0BD-09651B58F968}" type="pres">
      <dgm:prSet presAssocID="{1CFCC1F7-713F-40D0-8D34-00879FC6C1BD}" presName="connTx" presStyleLbl="parChTrans1D2" presStyleIdx="4" presStyleCnt="5"/>
      <dgm:spPr/>
    </dgm:pt>
    <dgm:pt modelId="{6A65FBA4-36F3-4F58-A6C8-35680A533EA6}" type="pres">
      <dgm:prSet presAssocID="{DB22DB2C-D458-41EE-A751-8878B1A1A082}" presName="root2" presStyleCnt="0"/>
      <dgm:spPr/>
    </dgm:pt>
    <dgm:pt modelId="{234D9674-8051-40D0-87E6-75787A5FF0D6}" type="pres">
      <dgm:prSet presAssocID="{DB22DB2C-D458-41EE-A751-8878B1A1A082}" presName="LevelTwoTextNode" presStyleLbl="node2" presStyleIdx="4" presStyleCnt="5">
        <dgm:presLayoutVars>
          <dgm:chPref val="3"/>
        </dgm:presLayoutVars>
      </dgm:prSet>
      <dgm:spPr/>
    </dgm:pt>
    <dgm:pt modelId="{6369D4E5-DAE2-4852-BDD1-50849DC26E33}" type="pres">
      <dgm:prSet presAssocID="{DB22DB2C-D458-41EE-A751-8878B1A1A082}" presName="level3hierChild" presStyleCnt="0"/>
      <dgm:spPr/>
    </dgm:pt>
  </dgm:ptLst>
  <dgm:cxnLst>
    <dgm:cxn modelId="{79FDCF09-0FE9-4783-B80D-8763C2E2C2CE}" type="presOf" srcId="{D3DEB34C-B832-469D-B4A2-0C0D10D6A0B4}" destId="{1CF78BC5-A2C9-4BD4-BC44-27BE110FBFF7}" srcOrd="0" destOrd="0" presId="urn:microsoft.com/office/officeart/2008/layout/HorizontalMultiLevelHierarchy"/>
    <dgm:cxn modelId="{51A2551D-A1E3-42CE-954B-083308EE7DE6}" type="presOf" srcId="{AD277074-70AC-4FB5-BD21-5081694A1113}" destId="{A7B115E3-6C96-4308-BEDC-0D94CCF35F05}" srcOrd="0" destOrd="0" presId="urn:microsoft.com/office/officeart/2008/layout/HorizontalMultiLevelHierarchy"/>
    <dgm:cxn modelId="{058BA41E-BF0D-4FCA-9184-55DC2552B233}" srcId="{37451747-34FE-48CB-8FE8-072CC615B2C8}" destId="{49D4AD34-D294-4BEE-B858-6D0B027C2D24}" srcOrd="3" destOrd="0" parTransId="{FD8675AC-B6F6-460E-B6C5-FAE987C0A380}" sibTransId="{C4D7B863-C871-45B2-ADD8-AE4BF313BB30}"/>
    <dgm:cxn modelId="{7D2A942C-1489-41EE-87ED-46C4A1F15C32}" type="presOf" srcId="{FA7B7DC1-3806-472C-8634-72F085E52F67}" destId="{1CD82A7B-28CF-439C-8E72-DB8C427A64A0}" srcOrd="1" destOrd="0" presId="urn:microsoft.com/office/officeart/2008/layout/HorizontalMultiLevelHierarchy"/>
    <dgm:cxn modelId="{EC79CF4A-ACA8-4EE0-B187-1ABC2D29E701}" type="presOf" srcId="{68824DE1-8DA5-4FFB-AEF3-98B543814CDE}" destId="{1C06022F-DDA7-493A-B120-263948CC899E}" srcOrd="1" destOrd="0" presId="urn:microsoft.com/office/officeart/2008/layout/HorizontalMultiLevelHierarchy"/>
    <dgm:cxn modelId="{3D57E251-DBD2-4912-AADB-94CB6D60E9C8}" srcId="{37451747-34FE-48CB-8FE8-072CC615B2C8}" destId="{D3DEB34C-B832-469D-B4A2-0C0D10D6A0B4}" srcOrd="0" destOrd="0" parTransId="{68824DE1-8DA5-4FFB-AEF3-98B543814CDE}" sibTransId="{8D369EFC-7EF3-4069-B00C-6E160DA7B30B}"/>
    <dgm:cxn modelId="{55A69D52-2FEF-4188-91E6-F3F7A0672EBE}" srcId="{58A9FB3B-8CA7-4710-91F2-65C8F1578A4C}" destId="{37451747-34FE-48CB-8FE8-072CC615B2C8}" srcOrd="0" destOrd="0" parTransId="{82BA9A6D-FAD0-4E22-9D9C-88AF7392FFDE}" sibTransId="{A1BF79E2-0BC6-4069-9413-B0F0954CB0E5}"/>
    <dgm:cxn modelId="{D9801759-B7AC-4386-826D-1213B3645696}" type="presOf" srcId="{68824DE1-8DA5-4FFB-AEF3-98B543814CDE}" destId="{911317AD-300F-4215-86FD-3B8CBC4701D0}" srcOrd="0" destOrd="0" presId="urn:microsoft.com/office/officeart/2008/layout/HorizontalMultiLevelHierarchy"/>
    <dgm:cxn modelId="{4D379662-4016-4010-AEC7-8994C537945B}" srcId="{37451747-34FE-48CB-8FE8-072CC615B2C8}" destId="{2AAD0D7A-4012-401E-AB62-63B8106020FC}" srcOrd="1" destOrd="0" parTransId="{3AC5665C-17B9-42D3-B234-259B69D5F03F}" sibTransId="{4DB2A0B3-E4AB-4AB0-8303-45EE26F64E8F}"/>
    <dgm:cxn modelId="{DAD1466E-A896-4537-81ED-90B4E589BAEF}" type="presOf" srcId="{FA7B7DC1-3806-472C-8634-72F085E52F67}" destId="{73734BC0-682F-445D-9B40-DB3A7C216DFE}" srcOrd="0" destOrd="0" presId="urn:microsoft.com/office/officeart/2008/layout/HorizontalMultiLevelHierarchy"/>
    <dgm:cxn modelId="{EEAE687A-4F2F-47B3-B17C-BE4E8CBC3AB6}" type="presOf" srcId="{58A9FB3B-8CA7-4710-91F2-65C8F1578A4C}" destId="{DD915CCB-BFDD-49EA-BD14-59FD5DAE9D74}" srcOrd="0" destOrd="0" presId="urn:microsoft.com/office/officeart/2008/layout/HorizontalMultiLevelHierarchy"/>
    <dgm:cxn modelId="{EF515C8D-6629-490F-965C-1042D17C5420}" type="presOf" srcId="{49D4AD34-D294-4BEE-B858-6D0B027C2D24}" destId="{0FFB8400-5B97-4CC6-AB15-0E5195061663}" srcOrd="0" destOrd="0" presId="urn:microsoft.com/office/officeart/2008/layout/HorizontalMultiLevelHierarchy"/>
    <dgm:cxn modelId="{90D7C692-E8BF-4BC0-85D3-A883BE9EA78B}" type="presOf" srcId="{FD8675AC-B6F6-460E-B6C5-FAE987C0A380}" destId="{8251DFB5-1CA6-4A5A-AE07-D5F61D822FDD}" srcOrd="0" destOrd="0" presId="urn:microsoft.com/office/officeart/2008/layout/HorizontalMultiLevelHierarchy"/>
    <dgm:cxn modelId="{F70D3F94-A780-4FF6-A0AA-6CCA61A5FB69}" type="presOf" srcId="{3AC5665C-17B9-42D3-B234-259B69D5F03F}" destId="{84687647-AA40-4DCA-BA44-911397A99C99}" srcOrd="0" destOrd="0" presId="urn:microsoft.com/office/officeart/2008/layout/HorizontalMultiLevelHierarchy"/>
    <dgm:cxn modelId="{A1471899-A307-4EE9-A9B2-DB8CC14800FD}" srcId="{37451747-34FE-48CB-8FE8-072CC615B2C8}" destId="{AD277074-70AC-4FB5-BD21-5081694A1113}" srcOrd="2" destOrd="0" parTransId="{FA7B7DC1-3806-472C-8634-72F085E52F67}" sibTransId="{872D5595-31BC-4A61-98D7-7DDC229A4223}"/>
    <dgm:cxn modelId="{DE296F9B-0FFA-4CFB-9F32-2236D3DCD611}" type="presOf" srcId="{3AC5665C-17B9-42D3-B234-259B69D5F03F}" destId="{A2796E31-0EE6-460D-B3D6-51EA98CCD55A}" srcOrd="1" destOrd="0" presId="urn:microsoft.com/office/officeart/2008/layout/HorizontalMultiLevelHierarchy"/>
    <dgm:cxn modelId="{0D65699C-3BA3-4477-AE53-BD1BDB2ABBA7}" type="presOf" srcId="{2AAD0D7A-4012-401E-AB62-63B8106020FC}" destId="{F2A75107-78A4-4B67-BAFB-CBC6367E0FD8}" srcOrd="0" destOrd="0" presId="urn:microsoft.com/office/officeart/2008/layout/HorizontalMultiLevelHierarchy"/>
    <dgm:cxn modelId="{F3C6BDA2-F53F-4384-AD3A-F8B636FFDB73}" type="presOf" srcId="{FD8675AC-B6F6-460E-B6C5-FAE987C0A380}" destId="{67679E13-3F46-4E0B-A3E5-2D40C1295728}" srcOrd="1" destOrd="0" presId="urn:microsoft.com/office/officeart/2008/layout/HorizontalMultiLevelHierarchy"/>
    <dgm:cxn modelId="{C19196AA-B850-40C5-8595-66F4C9302DBA}" srcId="{37451747-34FE-48CB-8FE8-072CC615B2C8}" destId="{DB22DB2C-D458-41EE-A751-8878B1A1A082}" srcOrd="4" destOrd="0" parTransId="{1CFCC1F7-713F-40D0-8D34-00879FC6C1BD}" sibTransId="{96B394C4-EDBC-43CF-BF71-4CDE66B3B965}"/>
    <dgm:cxn modelId="{F80C5CB2-44DE-4F4B-AFB5-261A800AAF42}" type="presOf" srcId="{DB22DB2C-D458-41EE-A751-8878B1A1A082}" destId="{234D9674-8051-40D0-87E6-75787A5FF0D6}" srcOrd="0" destOrd="0" presId="urn:microsoft.com/office/officeart/2008/layout/HorizontalMultiLevelHierarchy"/>
    <dgm:cxn modelId="{3E7144D8-2948-4369-AC8D-680DD3AE5565}" type="presOf" srcId="{37451747-34FE-48CB-8FE8-072CC615B2C8}" destId="{CB7923A4-296F-4F12-A3DC-74D71ACCED35}" srcOrd="0" destOrd="0" presId="urn:microsoft.com/office/officeart/2008/layout/HorizontalMultiLevelHierarchy"/>
    <dgm:cxn modelId="{BFAA4ED8-C1EA-4B90-BBB0-4A87F5BC0173}" type="presOf" srcId="{1CFCC1F7-713F-40D0-8D34-00879FC6C1BD}" destId="{E9061D30-0D70-4413-A0BD-09651B58F968}" srcOrd="1" destOrd="0" presId="urn:microsoft.com/office/officeart/2008/layout/HorizontalMultiLevelHierarchy"/>
    <dgm:cxn modelId="{DA54BEE3-87B4-4910-B05E-A2203E115371}" type="presOf" srcId="{1CFCC1F7-713F-40D0-8D34-00879FC6C1BD}" destId="{7EF1ACBD-C236-465C-B0B2-12BC8A4617D1}" srcOrd="0" destOrd="0" presId="urn:microsoft.com/office/officeart/2008/layout/HorizontalMultiLevelHierarchy"/>
    <dgm:cxn modelId="{F3691414-66E0-42FF-B351-75739A211925}" type="presParOf" srcId="{DD915CCB-BFDD-49EA-BD14-59FD5DAE9D74}" destId="{DD7F3AAC-BC64-457E-95E9-25EE5B5872DA}" srcOrd="0" destOrd="0" presId="urn:microsoft.com/office/officeart/2008/layout/HorizontalMultiLevelHierarchy"/>
    <dgm:cxn modelId="{4D2A4D67-8DB6-46E8-A84D-29FFB90768A4}" type="presParOf" srcId="{DD7F3AAC-BC64-457E-95E9-25EE5B5872DA}" destId="{CB7923A4-296F-4F12-A3DC-74D71ACCED35}" srcOrd="0" destOrd="0" presId="urn:microsoft.com/office/officeart/2008/layout/HorizontalMultiLevelHierarchy"/>
    <dgm:cxn modelId="{E5CEF162-2CC0-49CB-ADBE-3F531CBCD88B}" type="presParOf" srcId="{DD7F3AAC-BC64-457E-95E9-25EE5B5872DA}" destId="{56D19DF8-6BB8-4458-820E-33E19389632E}" srcOrd="1" destOrd="0" presId="urn:microsoft.com/office/officeart/2008/layout/HorizontalMultiLevelHierarchy"/>
    <dgm:cxn modelId="{88FBFDA1-2247-48EA-A647-BE8152B33702}" type="presParOf" srcId="{56D19DF8-6BB8-4458-820E-33E19389632E}" destId="{911317AD-300F-4215-86FD-3B8CBC4701D0}" srcOrd="0" destOrd="0" presId="urn:microsoft.com/office/officeart/2008/layout/HorizontalMultiLevelHierarchy"/>
    <dgm:cxn modelId="{84705E6F-8537-4227-A92A-3D7A4E2E2D54}" type="presParOf" srcId="{911317AD-300F-4215-86FD-3B8CBC4701D0}" destId="{1C06022F-DDA7-493A-B120-263948CC899E}" srcOrd="0" destOrd="0" presId="urn:microsoft.com/office/officeart/2008/layout/HorizontalMultiLevelHierarchy"/>
    <dgm:cxn modelId="{B1F4E3AE-74E2-48AA-A22B-1E7B1094BCEE}" type="presParOf" srcId="{56D19DF8-6BB8-4458-820E-33E19389632E}" destId="{6CD329C7-36F1-46BF-B3C4-9A3378F93C6B}" srcOrd="1" destOrd="0" presId="urn:microsoft.com/office/officeart/2008/layout/HorizontalMultiLevelHierarchy"/>
    <dgm:cxn modelId="{FF0F0725-CED2-4920-94BD-A038CE127360}" type="presParOf" srcId="{6CD329C7-36F1-46BF-B3C4-9A3378F93C6B}" destId="{1CF78BC5-A2C9-4BD4-BC44-27BE110FBFF7}" srcOrd="0" destOrd="0" presId="urn:microsoft.com/office/officeart/2008/layout/HorizontalMultiLevelHierarchy"/>
    <dgm:cxn modelId="{C1BF4CD7-7BA6-420B-9F45-0013407E98BC}" type="presParOf" srcId="{6CD329C7-36F1-46BF-B3C4-9A3378F93C6B}" destId="{3018BAA2-4457-44D9-83E1-8FC051185C76}" srcOrd="1" destOrd="0" presId="urn:microsoft.com/office/officeart/2008/layout/HorizontalMultiLevelHierarchy"/>
    <dgm:cxn modelId="{96EB79E5-D70F-40F3-8BE5-7B5E50EC0FCF}" type="presParOf" srcId="{56D19DF8-6BB8-4458-820E-33E19389632E}" destId="{84687647-AA40-4DCA-BA44-911397A99C99}" srcOrd="2" destOrd="0" presId="urn:microsoft.com/office/officeart/2008/layout/HorizontalMultiLevelHierarchy"/>
    <dgm:cxn modelId="{B61EAB40-FBB2-4E10-AF7A-C491E7FEC94F}" type="presParOf" srcId="{84687647-AA40-4DCA-BA44-911397A99C99}" destId="{A2796E31-0EE6-460D-B3D6-51EA98CCD55A}" srcOrd="0" destOrd="0" presId="urn:microsoft.com/office/officeart/2008/layout/HorizontalMultiLevelHierarchy"/>
    <dgm:cxn modelId="{D63B9242-5459-4F27-A878-C918ED830E22}" type="presParOf" srcId="{56D19DF8-6BB8-4458-820E-33E19389632E}" destId="{20D0BAF4-8584-49F7-994F-55CBC2FEFB52}" srcOrd="3" destOrd="0" presId="urn:microsoft.com/office/officeart/2008/layout/HorizontalMultiLevelHierarchy"/>
    <dgm:cxn modelId="{21C997C9-83BA-4DCD-980D-E1602C98ECE5}" type="presParOf" srcId="{20D0BAF4-8584-49F7-994F-55CBC2FEFB52}" destId="{F2A75107-78A4-4B67-BAFB-CBC6367E0FD8}" srcOrd="0" destOrd="0" presId="urn:microsoft.com/office/officeart/2008/layout/HorizontalMultiLevelHierarchy"/>
    <dgm:cxn modelId="{E96433C0-84B0-4531-9D49-54979DF4C1DB}" type="presParOf" srcId="{20D0BAF4-8584-49F7-994F-55CBC2FEFB52}" destId="{170EA0B3-3A2B-40DE-B2EA-C12EF2D0D5A8}" srcOrd="1" destOrd="0" presId="urn:microsoft.com/office/officeart/2008/layout/HorizontalMultiLevelHierarchy"/>
    <dgm:cxn modelId="{204F6046-CAC0-4B36-A569-BE26FA34EECB}" type="presParOf" srcId="{56D19DF8-6BB8-4458-820E-33E19389632E}" destId="{73734BC0-682F-445D-9B40-DB3A7C216DFE}" srcOrd="4" destOrd="0" presId="urn:microsoft.com/office/officeart/2008/layout/HorizontalMultiLevelHierarchy"/>
    <dgm:cxn modelId="{AEBDA882-0E03-4352-89FA-91AA5D7FA941}" type="presParOf" srcId="{73734BC0-682F-445D-9B40-DB3A7C216DFE}" destId="{1CD82A7B-28CF-439C-8E72-DB8C427A64A0}" srcOrd="0" destOrd="0" presId="urn:microsoft.com/office/officeart/2008/layout/HorizontalMultiLevelHierarchy"/>
    <dgm:cxn modelId="{A67EC086-4E33-47A0-BFEB-B51285BEDE0B}" type="presParOf" srcId="{56D19DF8-6BB8-4458-820E-33E19389632E}" destId="{F60DAAEA-FEC6-4A68-800C-ADC55122D758}" srcOrd="5" destOrd="0" presId="urn:microsoft.com/office/officeart/2008/layout/HorizontalMultiLevelHierarchy"/>
    <dgm:cxn modelId="{077B2252-3D21-42C9-8BBC-92586BF772CA}" type="presParOf" srcId="{F60DAAEA-FEC6-4A68-800C-ADC55122D758}" destId="{A7B115E3-6C96-4308-BEDC-0D94CCF35F05}" srcOrd="0" destOrd="0" presId="urn:microsoft.com/office/officeart/2008/layout/HorizontalMultiLevelHierarchy"/>
    <dgm:cxn modelId="{4D8FD30D-3D39-4189-B5C3-C4242DB9CBEE}" type="presParOf" srcId="{F60DAAEA-FEC6-4A68-800C-ADC55122D758}" destId="{F1D25531-A592-4F22-A7E8-556E75D2C056}" srcOrd="1" destOrd="0" presId="urn:microsoft.com/office/officeart/2008/layout/HorizontalMultiLevelHierarchy"/>
    <dgm:cxn modelId="{455A7280-CFA5-42F7-9896-2A94C3920000}" type="presParOf" srcId="{56D19DF8-6BB8-4458-820E-33E19389632E}" destId="{8251DFB5-1CA6-4A5A-AE07-D5F61D822FDD}" srcOrd="6" destOrd="0" presId="urn:microsoft.com/office/officeart/2008/layout/HorizontalMultiLevelHierarchy"/>
    <dgm:cxn modelId="{4C2427EC-9D9A-42A4-BAC6-125DEC62C938}" type="presParOf" srcId="{8251DFB5-1CA6-4A5A-AE07-D5F61D822FDD}" destId="{67679E13-3F46-4E0B-A3E5-2D40C1295728}" srcOrd="0" destOrd="0" presId="urn:microsoft.com/office/officeart/2008/layout/HorizontalMultiLevelHierarchy"/>
    <dgm:cxn modelId="{74C04D42-4C93-4239-8BCC-87F555E1AE13}" type="presParOf" srcId="{56D19DF8-6BB8-4458-820E-33E19389632E}" destId="{F020C2A4-CCF7-400A-9E2C-D227ED09F492}" srcOrd="7" destOrd="0" presId="urn:microsoft.com/office/officeart/2008/layout/HorizontalMultiLevelHierarchy"/>
    <dgm:cxn modelId="{0248D8F3-962A-4EDB-B725-D0852B480542}" type="presParOf" srcId="{F020C2A4-CCF7-400A-9E2C-D227ED09F492}" destId="{0FFB8400-5B97-4CC6-AB15-0E5195061663}" srcOrd="0" destOrd="0" presId="urn:microsoft.com/office/officeart/2008/layout/HorizontalMultiLevelHierarchy"/>
    <dgm:cxn modelId="{6E6F97F4-EE71-4D31-8038-6A11DF237106}" type="presParOf" srcId="{F020C2A4-CCF7-400A-9E2C-D227ED09F492}" destId="{7336C3E8-24D9-4DBB-BA55-662816E7BAE1}" srcOrd="1" destOrd="0" presId="urn:microsoft.com/office/officeart/2008/layout/HorizontalMultiLevelHierarchy"/>
    <dgm:cxn modelId="{CCB2F4FE-9E09-4F45-9BF6-8FBC7BFB218B}" type="presParOf" srcId="{56D19DF8-6BB8-4458-820E-33E19389632E}" destId="{7EF1ACBD-C236-465C-B0B2-12BC8A4617D1}" srcOrd="8" destOrd="0" presId="urn:microsoft.com/office/officeart/2008/layout/HorizontalMultiLevelHierarchy"/>
    <dgm:cxn modelId="{8870D472-5D71-4152-9B2B-7AA9677866EE}" type="presParOf" srcId="{7EF1ACBD-C236-465C-B0B2-12BC8A4617D1}" destId="{E9061D30-0D70-4413-A0BD-09651B58F968}" srcOrd="0" destOrd="0" presId="urn:microsoft.com/office/officeart/2008/layout/HorizontalMultiLevelHierarchy"/>
    <dgm:cxn modelId="{D9A2AF85-9891-48F7-9F3F-FEA34A7FC716}" type="presParOf" srcId="{56D19DF8-6BB8-4458-820E-33E19389632E}" destId="{6A65FBA4-36F3-4F58-A6C8-35680A533EA6}" srcOrd="9" destOrd="0" presId="urn:microsoft.com/office/officeart/2008/layout/HorizontalMultiLevelHierarchy"/>
    <dgm:cxn modelId="{672C59EF-14AE-4D09-9C5B-45C98891BE8E}" type="presParOf" srcId="{6A65FBA4-36F3-4F58-A6C8-35680A533EA6}" destId="{234D9674-8051-40D0-87E6-75787A5FF0D6}" srcOrd="0" destOrd="0" presId="urn:microsoft.com/office/officeart/2008/layout/HorizontalMultiLevelHierarchy"/>
    <dgm:cxn modelId="{B06432D2-6169-4D2D-A98F-0D362159672C}" type="presParOf" srcId="{6A65FBA4-36F3-4F58-A6C8-35680A533EA6}" destId="{6369D4E5-DAE2-4852-BDD1-50849DC26E3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1ACBD-C236-465C-B0B2-12BC8A4617D1}">
      <dsp:nvSpPr>
        <dsp:cNvPr id="0" name=""/>
        <dsp:cNvSpPr/>
      </dsp:nvSpPr>
      <dsp:spPr>
        <a:xfrm>
          <a:off x="1648256" y="2478881"/>
          <a:ext cx="541900" cy="206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0950" y="0"/>
              </a:lnTo>
              <a:lnTo>
                <a:pt x="270950" y="2065169"/>
              </a:lnTo>
              <a:lnTo>
                <a:pt x="541900" y="20651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865829" y="3458089"/>
        <a:ext cx="106754" cy="106754"/>
      </dsp:txXfrm>
    </dsp:sp>
    <dsp:sp modelId="{8251DFB5-1CA6-4A5A-AE07-D5F61D822FDD}">
      <dsp:nvSpPr>
        <dsp:cNvPr id="0" name=""/>
        <dsp:cNvSpPr/>
      </dsp:nvSpPr>
      <dsp:spPr>
        <a:xfrm>
          <a:off x="1648256" y="2478881"/>
          <a:ext cx="541900" cy="1032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0950" y="0"/>
              </a:lnTo>
              <a:lnTo>
                <a:pt x="270950" y="1032584"/>
              </a:lnTo>
              <a:lnTo>
                <a:pt x="541900" y="10325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90052" y="2966020"/>
        <a:ext cx="58307" cy="58307"/>
      </dsp:txXfrm>
    </dsp:sp>
    <dsp:sp modelId="{73734BC0-682F-445D-9B40-DB3A7C216DFE}">
      <dsp:nvSpPr>
        <dsp:cNvPr id="0" name=""/>
        <dsp:cNvSpPr/>
      </dsp:nvSpPr>
      <dsp:spPr>
        <a:xfrm>
          <a:off x="1648256" y="2433161"/>
          <a:ext cx="5419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1900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05658" y="2465333"/>
        <a:ext cx="27095" cy="27095"/>
      </dsp:txXfrm>
    </dsp:sp>
    <dsp:sp modelId="{84687647-AA40-4DCA-BA44-911397A99C99}">
      <dsp:nvSpPr>
        <dsp:cNvPr id="0" name=""/>
        <dsp:cNvSpPr/>
      </dsp:nvSpPr>
      <dsp:spPr>
        <a:xfrm>
          <a:off x="1648256" y="1446296"/>
          <a:ext cx="541900" cy="1032584"/>
        </a:xfrm>
        <a:custGeom>
          <a:avLst/>
          <a:gdLst/>
          <a:ahLst/>
          <a:cxnLst/>
          <a:rect l="0" t="0" r="0" b="0"/>
          <a:pathLst>
            <a:path>
              <a:moveTo>
                <a:pt x="0" y="1032584"/>
              </a:moveTo>
              <a:lnTo>
                <a:pt x="270950" y="1032584"/>
              </a:lnTo>
              <a:lnTo>
                <a:pt x="270950" y="0"/>
              </a:lnTo>
              <a:lnTo>
                <a:pt x="54190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90052" y="1933435"/>
        <a:ext cx="58307" cy="58307"/>
      </dsp:txXfrm>
    </dsp:sp>
    <dsp:sp modelId="{911317AD-300F-4215-86FD-3B8CBC4701D0}">
      <dsp:nvSpPr>
        <dsp:cNvPr id="0" name=""/>
        <dsp:cNvSpPr/>
      </dsp:nvSpPr>
      <dsp:spPr>
        <a:xfrm>
          <a:off x="1648256" y="413711"/>
          <a:ext cx="541900" cy="2065169"/>
        </a:xfrm>
        <a:custGeom>
          <a:avLst/>
          <a:gdLst/>
          <a:ahLst/>
          <a:cxnLst/>
          <a:rect l="0" t="0" r="0" b="0"/>
          <a:pathLst>
            <a:path>
              <a:moveTo>
                <a:pt x="0" y="2065169"/>
              </a:moveTo>
              <a:lnTo>
                <a:pt x="270950" y="2065169"/>
              </a:lnTo>
              <a:lnTo>
                <a:pt x="270950" y="0"/>
              </a:lnTo>
              <a:lnTo>
                <a:pt x="54190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865829" y="1392919"/>
        <a:ext cx="106754" cy="106754"/>
      </dsp:txXfrm>
    </dsp:sp>
    <dsp:sp modelId="{CB7923A4-296F-4F12-A3DC-74D71ACCED35}">
      <dsp:nvSpPr>
        <dsp:cNvPr id="0" name=""/>
        <dsp:cNvSpPr/>
      </dsp:nvSpPr>
      <dsp:spPr>
        <a:xfrm rot="16200000">
          <a:off x="-1267184" y="1737303"/>
          <a:ext cx="4347725" cy="1483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HPAI Socioeconomic Impact</a:t>
          </a:r>
        </a:p>
      </dsp:txBody>
      <dsp:txXfrm>
        <a:off x="-1267184" y="1737303"/>
        <a:ext cx="4347725" cy="1483155"/>
      </dsp:txXfrm>
    </dsp:sp>
    <dsp:sp modelId="{1CF78BC5-A2C9-4BD4-BC44-27BE110FBFF7}">
      <dsp:nvSpPr>
        <dsp:cNvPr id="0" name=""/>
        <dsp:cNvSpPr/>
      </dsp:nvSpPr>
      <dsp:spPr>
        <a:xfrm>
          <a:off x="2190156" y="677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Impact on bird assets</a:t>
          </a:r>
        </a:p>
      </dsp:txBody>
      <dsp:txXfrm>
        <a:off x="2190156" y="677"/>
        <a:ext cx="2709502" cy="826067"/>
      </dsp:txXfrm>
    </dsp:sp>
    <dsp:sp modelId="{F2A75107-78A4-4B67-BAFB-CBC6367E0FD8}">
      <dsp:nvSpPr>
        <dsp:cNvPr id="0" name=""/>
        <dsp:cNvSpPr/>
      </dsp:nvSpPr>
      <dsp:spPr>
        <a:xfrm>
          <a:off x="2190156" y="1033262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Income foregone</a:t>
          </a:r>
        </a:p>
      </dsp:txBody>
      <dsp:txXfrm>
        <a:off x="2190156" y="1033262"/>
        <a:ext cx="2709502" cy="826067"/>
      </dsp:txXfrm>
    </dsp:sp>
    <dsp:sp modelId="{A7B115E3-6C96-4308-BEDC-0D94CCF35F05}">
      <dsp:nvSpPr>
        <dsp:cNvPr id="0" name=""/>
        <dsp:cNvSpPr/>
      </dsp:nvSpPr>
      <dsp:spPr>
        <a:xfrm>
          <a:off x="2190156" y="2065847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Impact on Expenditure </a:t>
          </a:r>
        </a:p>
      </dsp:txBody>
      <dsp:txXfrm>
        <a:off x="2190156" y="2065847"/>
        <a:ext cx="2709502" cy="826067"/>
      </dsp:txXfrm>
    </dsp:sp>
    <dsp:sp modelId="{0FFB8400-5B97-4CC6-AB15-0E5195061663}">
      <dsp:nvSpPr>
        <dsp:cNvPr id="0" name=""/>
        <dsp:cNvSpPr/>
      </dsp:nvSpPr>
      <dsp:spPr>
        <a:xfrm>
          <a:off x="2190156" y="3098432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Impact on market access</a:t>
          </a:r>
        </a:p>
      </dsp:txBody>
      <dsp:txXfrm>
        <a:off x="2190156" y="3098432"/>
        <a:ext cx="2709502" cy="826067"/>
      </dsp:txXfrm>
    </dsp:sp>
    <dsp:sp modelId="{234D9674-8051-40D0-87E6-75787A5FF0D6}">
      <dsp:nvSpPr>
        <dsp:cNvPr id="0" name=""/>
        <dsp:cNvSpPr/>
      </dsp:nvSpPr>
      <dsp:spPr>
        <a:xfrm>
          <a:off x="2190156" y="4131017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Other Impacts on Livelihood</a:t>
          </a:r>
        </a:p>
      </dsp:txBody>
      <dsp:txXfrm>
        <a:off x="2190156" y="4131017"/>
        <a:ext cx="2709502" cy="8260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1ACBD-C236-465C-B0B2-12BC8A4617D1}">
      <dsp:nvSpPr>
        <dsp:cNvPr id="0" name=""/>
        <dsp:cNvSpPr/>
      </dsp:nvSpPr>
      <dsp:spPr>
        <a:xfrm>
          <a:off x="1648256" y="2478881"/>
          <a:ext cx="541900" cy="206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0950" y="0"/>
              </a:lnTo>
              <a:lnTo>
                <a:pt x="270950" y="2065169"/>
              </a:lnTo>
              <a:lnTo>
                <a:pt x="541900" y="20651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865829" y="3458089"/>
        <a:ext cx="106754" cy="106754"/>
      </dsp:txXfrm>
    </dsp:sp>
    <dsp:sp modelId="{8251DFB5-1CA6-4A5A-AE07-D5F61D822FDD}">
      <dsp:nvSpPr>
        <dsp:cNvPr id="0" name=""/>
        <dsp:cNvSpPr/>
      </dsp:nvSpPr>
      <dsp:spPr>
        <a:xfrm>
          <a:off x="1648256" y="2478881"/>
          <a:ext cx="541900" cy="1032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0950" y="0"/>
              </a:lnTo>
              <a:lnTo>
                <a:pt x="270950" y="1032584"/>
              </a:lnTo>
              <a:lnTo>
                <a:pt x="541900" y="10325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90052" y="2966020"/>
        <a:ext cx="58307" cy="58307"/>
      </dsp:txXfrm>
    </dsp:sp>
    <dsp:sp modelId="{73734BC0-682F-445D-9B40-DB3A7C216DFE}">
      <dsp:nvSpPr>
        <dsp:cNvPr id="0" name=""/>
        <dsp:cNvSpPr/>
      </dsp:nvSpPr>
      <dsp:spPr>
        <a:xfrm>
          <a:off x="1648256" y="2433161"/>
          <a:ext cx="5419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1900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05658" y="2465333"/>
        <a:ext cx="27095" cy="27095"/>
      </dsp:txXfrm>
    </dsp:sp>
    <dsp:sp modelId="{84687647-AA40-4DCA-BA44-911397A99C99}">
      <dsp:nvSpPr>
        <dsp:cNvPr id="0" name=""/>
        <dsp:cNvSpPr/>
      </dsp:nvSpPr>
      <dsp:spPr>
        <a:xfrm>
          <a:off x="1648256" y="1446296"/>
          <a:ext cx="541900" cy="1032584"/>
        </a:xfrm>
        <a:custGeom>
          <a:avLst/>
          <a:gdLst/>
          <a:ahLst/>
          <a:cxnLst/>
          <a:rect l="0" t="0" r="0" b="0"/>
          <a:pathLst>
            <a:path>
              <a:moveTo>
                <a:pt x="0" y="1032584"/>
              </a:moveTo>
              <a:lnTo>
                <a:pt x="270950" y="1032584"/>
              </a:lnTo>
              <a:lnTo>
                <a:pt x="270950" y="0"/>
              </a:lnTo>
              <a:lnTo>
                <a:pt x="54190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90052" y="1933435"/>
        <a:ext cx="58307" cy="58307"/>
      </dsp:txXfrm>
    </dsp:sp>
    <dsp:sp modelId="{911317AD-300F-4215-86FD-3B8CBC4701D0}">
      <dsp:nvSpPr>
        <dsp:cNvPr id="0" name=""/>
        <dsp:cNvSpPr/>
      </dsp:nvSpPr>
      <dsp:spPr>
        <a:xfrm>
          <a:off x="1648256" y="413711"/>
          <a:ext cx="541900" cy="2065169"/>
        </a:xfrm>
        <a:custGeom>
          <a:avLst/>
          <a:gdLst/>
          <a:ahLst/>
          <a:cxnLst/>
          <a:rect l="0" t="0" r="0" b="0"/>
          <a:pathLst>
            <a:path>
              <a:moveTo>
                <a:pt x="0" y="2065169"/>
              </a:moveTo>
              <a:lnTo>
                <a:pt x="270950" y="2065169"/>
              </a:lnTo>
              <a:lnTo>
                <a:pt x="270950" y="0"/>
              </a:lnTo>
              <a:lnTo>
                <a:pt x="54190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865829" y="1392919"/>
        <a:ext cx="106754" cy="106754"/>
      </dsp:txXfrm>
    </dsp:sp>
    <dsp:sp modelId="{CB7923A4-296F-4F12-A3DC-74D71ACCED35}">
      <dsp:nvSpPr>
        <dsp:cNvPr id="0" name=""/>
        <dsp:cNvSpPr/>
      </dsp:nvSpPr>
      <dsp:spPr>
        <a:xfrm rot="16200000">
          <a:off x="-1267184" y="1737303"/>
          <a:ext cx="4347725" cy="1483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HPAI Socioeconomic Impact</a:t>
          </a:r>
        </a:p>
      </dsp:txBody>
      <dsp:txXfrm>
        <a:off x="-1267184" y="1737303"/>
        <a:ext cx="4347725" cy="1483155"/>
      </dsp:txXfrm>
    </dsp:sp>
    <dsp:sp modelId="{1CF78BC5-A2C9-4BD4-BC44-27BE110FBFF7}">
      <dsp:nvSpPr>
        <dsp:cNvPr id="0" name=""/>
        <dsp:cNvSpPr/>
      </dsp:nvSpPr>
      <dsp:spPr>
        <a:xfrm>
          <a:off x="2190156" y="677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Impact on government expenditure</a:t>
          </a:r>
        </a:p>
      </dsp:txBody>
      <dsp:txXfrm>
        <a:off x="2190156" y="677"/>
        <a:ext cx="2709502" cy="826067"/>
      </dsp:txXfrm>
    </dsp:sp>
    <dsp:sp modelId="{F2A75107-78A4-4B67-BAFB-CBC6367E0FD8}">
      <dsp:nvSpPr>
        <dsp:cNvPr id="0" name=""/>
        <dsp:cNvSpPr/>
      </dsp:nvSpPr>
      <dsp:spPr>
        <a:xfrm>
          <a:off x="2190156" y="1033262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Impact on national income</a:t>
          </a:r>
        </a:p>
      </dsp:txBody>
      <dsp:txXfrm>
        <a:off x="2190156" y="1033262"/>
        <a:ext cx="2709502" cy="826067"/>
      </dsp:txXfrm>
    </dsp:sp>
    <dsp:sp modelId="{A7B115E3-6C96-4308-BEDC-0D94CCF35F05}">
      <dsp:nvSpPr>
        <dsp:cNvPr id="0" name=""/>
        <dsp:cNvSpPr/>
      </dsp:nvSpPr>
      <dsp:spPr>
        <a:xfrm>
          <a:off x="2190156" y="2065847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Impact on Society </a:t>
          </a:r>
        </a:p>
      </dsp:txBody>
      <dsp:txXfrm>
        <a:off x="2190156" y="2065847"/>
        <a:ext cx="2709502" cy="826067"/>
      </dsp:txXfrm>
    </dsp:sp>
    <dsp:sp modelId="{0FFB8400-5B97-4CC6-AB15-0E5195061663}">
      <dsp:nvSpPr>
        <dsp:cNvPr id="0" name=""/>
        <dsp:cNvSpPr/>
      </dsp:nvSpPr>
      <dsp:spPr>
        <a:xfrm>
          <a:off x="2190156" y="3098432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Impact on environment</a:t>
          </a:r>
        </a:p>
      </dsp:txBody>
      <dsp:txXfrm>
        <a:off x="2190156" y="3098432"/>
        <a:ext cx="2709502" cy="826067"/>
      </dsp:txXfrm>
    </dsp:sp>
    <dsp:sp modelId="{234D9674-8051-40D0-87E6-75787A5FF0D6}">
      <dsp:nvSpPr>
        <dsp:cNvPr id="0" name=""/>
        <dsp:cNvSpPr/>
      </dsp:nvSpPr>
      <dsp:spPr>
        <a:xfrm>
          <a:off x="2190156" y="4131017"/>
          <a:ext cx="2709502" cy="826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Impacts on domestic trade</a:t>
          </a:r>
        </a:p>
      </dsp:txBody>
      <dsp:txXfrm>
        <a:off x="2190156" y="4131017"/>
        <a:ext cx="2709502" cy="826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DC564-5893-4F4D-A8FC-BE89D3A3A6CF}" type="datetimeFigureOut">
              <a:rPr lang="en-GH" smtClean="0"/>
              <a:t>3/29/23</a:t>
            </a:fld>
            <a:endParaRPr lang="en-G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8FA12-6DC9-3D43-B68D-12C7DFD067B3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2192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3EFDC-E2BE-4BB4-BDCE-1D60B69E52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9576BC-21FA-494A-9C91-65455D658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FC2E-B744-49FF-9BA7-7E28A8A6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F7FDF-3FEF-C440-9331-0A398225366F}" type="datetime1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42DD4-C55A-46D9-9BD7-FD3350DBC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59537-6A39-488C-AE87-224A5AC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84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03B49-CAB9-4FAE-8DFB-A9F5FB3F7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D90FD-5D16-42D4-B952-3A741CCC9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95239-9DA6-4CD9-B963-9DEA8A001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36A9-B9C8-0B4F-AB40-5AAF8024BB3B}" type="datetime1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495BE-69B9-4AB9-B0F6-ECA0669C6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978F7-5A3D-4070-8D77-73C26FBC0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823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92569-D02B-40F8-B811-E5DCB8ADE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DFDF9-34EA-4BF9-BD0D-5BFCB845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9824B-CD43-448E-9179-E59A751BB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2B01-E7B0-C84F-B4F1-85BB08D2E966}" type="datetime1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E7E71-C77A-4C8F-AED8-82CA47CAF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9DFC0-73AD-4D33-AA9A-264703AAD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86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1800D-86A2-471F-BFE5-B56543ACA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53522-FE84-46C7-B375-D80AD5544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BD5B-134A-45EA-9A17-8CE841E50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05E6B3-108B-4260-BD72-56FACAE3E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471A-E2B5-5842-B204-BD3B1555B47F}" type="datetime1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AA52F0-070B-4452-8AB0-BDC35BDE3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202769-312E-429A-AAC1-EA36AD44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9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16DF5-FF9E-4C99-927B-9494CE4F0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0D7CD-699F-401D-A2A3-B6C55E2FF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2EF5D-62F9-47B4-B33D-99961F96E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163CCC-C820-4141-A90F-B4A58325A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A1B912-77CD-47D2-9EDA-060A784C5E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05E585-BEF5-4369-A905-1AF3CC305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D781-CC9C-A64B-AC5D-33BD6EE297F3}" type="datetime1">
              <a:rPr lang="en-US" smtClean="0"/>
              <a:t>3/29/23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66CB50-A875-47A2-A077-CA931C27D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AF7911-87D6-458B-812E-0A4AE8E6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3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8C588-1426-4B54-9CC1-512F0B4A8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0349D2-1458-45B5-8443-BAF0988B8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9B77A-2407-2340-A492-953AEAED0330}" type="datetime1">
              <a:rPr lang="en-US" smtClean="0"/>
              <a:t>3/29/23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CF0ADE-4EFC-4E99-899D-E96E69E0C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34478C-F34B-48B6-91B2-C4B98A4EB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2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6B1068-1921-4F4A-A9AD-C799D3C08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8E4FA-37BA-4D41-AC36-527523E3999A}" type="datetime1">
              <a:rPr lang="en-US" smtClean="0"/>
              <a:t>3/29/23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BCC679-FA21-40A4-B9E6-746AD6B8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48609-E6DD-4DEE-B08A-86ECF2AB8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8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CC894-D3C9-422E-97F3-43A910D29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2AEE3-56D3-4F5E-80C2-9B732B78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94ACF-0DCD-46C1-9B89-101C802E9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B74643-8DC7-4F93-BEC2-92A376BCF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77827-E054-EE46-80C9-9076100885C7}" type="datetime1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D0D67-FEDF-4DA3-8D7E-1C7036AE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281A2-77B3-44B2-A679-D9A86AF72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8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FF4B2-B27F-45DF-A835-141C7B443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48AE62-87B6-4436-BD53-234A391F9D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1A4B1-416B-43B8-B313-559F88EB2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198EA-1005-4CCB-8B96-83B28AC68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2470-B973-0B40-B460-D02BED13272B}" type="datetime1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73C36-03EE-4B70-9E8F-3B9A465E4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A540A-6EBE-4AE8-8C76-E71E1EB7A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4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1F99E-21A2-4EE0-A426-B7B47B38D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72CC08-88D9-41A8-A47D-D9FEACD0C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24F7E-AE97-4F8C-A307-D082AE806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BDB1-C73D-0441-A6EF-387DF276A4B1}" type="datetime1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096AA-F678-4DD5-9755-082BB1C9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5B957-FE79-4B38-BF0A-7C95153E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1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5F1CE0-0333-460D-B877-6245F2BA40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A41AF2-3147-4788-B1ED-EB08D420B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D9025-0316-4976-A11F-0798D3BA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12F0-607A-5548-837F-9D271EA3CB94}" type="datetime1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2B0F1-0B07-4A39-A814-078781D8C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DCC15-5053-499B-9C9A-E69F972E3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2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DB1A20-2B9B-456A-BD5B-AFA581AE0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BA0C3-F07B-4A4C-8BF7-895DC49EE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E874C-E610-46F8-888D-F720A42AD6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B65B0-E9DF-794E-9D28-D2612EBE3824}" type="datetime1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F54DA-9153-46EF-B38A-75A23F758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Socioeconomic impact considerations for HPAI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E2DAA-EC57-4B80-8071-F11D820894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4A6A6-6955-4EE6-8DAD-1486F0E43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35BB6-5066-4824-84CF-520904FC0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34887"/>
            <a:ext cx="9144000" cy="2675076"/>
          </a:xfrm>
        </p:spPr>
        <p:txBody>
          <a:bodyPr>
            <a:normAutofit/>
          </a:bodyPr>
          <a:lstStyle/>
          <a:p>
            <a:r>
              <a:rPr lang="en-US" b="1" dirty="0"/>
              <a:t>SOCIOECONOMIC IMPACT CONSIDERATIONS FOR AVIAN INFLUENZA (HPAI)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87EF799-52B0-46FA-234B-297CEF248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7429" y="5052016"/>
            <a:ext cx="9144000" cy="1655762"/>
          </a:xfrm>
        </p:spPr>
        <p:txBody>
          <a:bodyPr>
            <a:normAutofit/>
          </a:bodyPr>
          <a:lstStyle/>
          <a:p>
            <a:r>
              <a:rPr lang="en-NG" sz="2800" dirty="0"/>
              <a:t>Olasoju Taiwo I.M</a:t>
            </a:r>
          </a:p>
          <a:p>
            <a:r>
              <a:rPr lang="en-NG" sz="2800" dirty="0"/>
              <a:t>+2348034917865, 7taiwo@gmail.com</a:t>
            </a:r>
          </a:p>
        </p:txBody>
      </p:sp>
    </p:spTree>
    <p:extLst>
      <p:ext uri="{BB962C8B-B14F-4D97-AF65-F5344CB8AC3E}">
        <p14:creationId xmlns:p14="http://schemas.microsoft.com/office/powerpoint/2010/main" val="310148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7C284-C439-4A9E-A1DD-B80282783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187959"/>
            <a:ext cx="10916920" cy="986155"/>
          </a:xfrm>
        </p:spPr>
        <p:txBody>
          <a:bodyPr>
            <a:normAutofit/>
          </a:bodyPr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452C5-14EE-475C-A24A-9212FA487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80" y="1249680"/>
            <a:ext cx="11348720" cy="4927283"/>
          </a:xfrm>
        </p:spPr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Levels of socioeconomic impact study</a:t>
            </a:r>
          </a:p>
          <a:p>
            <a:r>
              <a:rPr lang="en-US" dirty="0"/>
              <a:t>Data collection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7B2CC4-F5F5-5641-B11B-7C5777B1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BF7EAC-BB03-1E4D-BF03-BC5302500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30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37EE-AB65-484A-9158-C201F73D7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405"/>
            <a:ext cx="10515600" cy="823595"/>
          </a:xfrm>
        </p:spPr>
        <p:txBody>
          <a:bodyPr/>
          <a:lstStyle/>
          <a:p>
            <a:pPr algn="ctr"/>
            <a:r>
              <a:rPr lang="en-US" b="1" dirty="0"/>
              <a:t>Carrying out a socioeconomic impact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2102-5D44-4EEF-8285-A13049EE5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104348"/>
            <a:ext cx="11318240" cy="5252403"/>
          </a:xfrm>
        </p:spPr>
        <p:txBody>
          <a:bodyPr/>
          <a:lstStyle/>
          <a:p>
            <a:r>
              <a:rPr lang="en-US" dirty="0"/>
              <a:t>Scoping (establishing the goals and boundaries of the assessment)</a:t>
            </a:r>
          </a:p>
          <a:p>
            <a:r>
              <a:rPr lang="en-US" dirty="0"/>
              <a:t>Baseline profiling and identifying who will be impacted</a:t>
            </a:r>
          </a:p>
          <a:p>
            <a:r>
              <a:rPr lang="en-US" dirty="0"/>
              <a:t>Assessing direct impacts</a:t>
            </a:r>
          </a:p>
          <a:p>
            <a:pPr marL="858838" indent="-457200">
              <a:buFont typeface="Wingdings" panose="05000000000000000000" pitchFamily="2" charset="2"/>
              <a:buChar char="Ø"/>
            </a:pPr>
            <a:r>
              <a:rPr lang="en-US" dirty="0"/>
              <a:t>Secondary data analysis of existing data sources</a:t>
            </a:r>
          </a:p>
          <a:p>
            <a:pPr marL="858838" indent="-457200">
              <a:buFont typeface="Wingdings" panose="05000000000000000000" pitchFamily="2" charset="2"/>
              <a:buChar char="Ø"/>
            </a:pPr>
            <a:r>
              <a:rPr lang="en-US" dirty="0"/>
              <a:t>Primary data collection such as surveys and focus groups</a:t>
            </a:r>
          </a:p>
          <a:p>
            <a:r>
              <a:rPr lang="en-US" dirty="0"/>
              <a:t>Assessing indirect impacts</a:t>
            </a:r>
          </a:p>
          <a:p>
            <a:pPr marL="858838" indent="-457200">
              <a:buFont typeface="Wingdings" panose="05000000000000000000" pitchFamily="2" charset="2"/>
              <a:buChar char="Ø"/>
            </a:pPr>
            <a:r>
              <a:rPr lang="en-US" dirty="0"/>
              <a:t>Regional profiling</a:t>
            </a:r>
          </a:p>
          <a:p>
            <a:pPr marL="858838" indent="-457200">
              <a:buFont typeface="Wingdings" panose="05000000000000000000" pitchFamily="2" charset="2"/>
              <a:buChar char="Ø"/>
            </a:pPr>
            <a:r>
              <a:rPr lang="en-US" dirty="0"/>
              <a:t>Surveys and focus groups</a:t>
            </a:r>
          </a:p>
          <a:p>
            <a:pPr marL="858838" indent="-457200">
              <a:buFont typeface="Wingdings" panose="05000000000000000000" pitchFamily="2" charset="2"/>
              <a:buChar char="Ø"/>
            </a:pPr>
            <a:r>
              <a:rPr lang="en-US" dirty="0"/>
              <a:t>Modelling approaches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BA395-131E-484D-9F74-DC5484532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38DE12-D076-FD4D-A257-801393D7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AD25-86F9-4F2F-BB77-2AA27C4C2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965"/>
            <a:ext cx="10515600" cy="965835"/>
          </a:xfrm>
        </p:spPr>
        <p:txBody>
          <a:bodyPr/>
          <a:lstStyle/>
          <a:p>
            <a:r>
              <a:rPr lang="en-US" b="1" dirty="0"/>
              <a:t>Levels of a Socioeconomic Impact Study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12B09C1-244F-47F7-97A8-66007F991A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668651"/>
              </p:ext>
            </p:extLst>
          </p:nvPr>
        </p:nvGraphicFramePr>
        <p:xfrm>
          <a:off x="594360" y="1066800"/>
          <a:ext cx="5064760" cy="4957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6D9972D-1ACF-4B5B-BA85-94818C7210C6}"/>
              </a:ext>
            </a:extLst>
          </p:cNvPr>
          <p:cNvSpPr txBox="1"/>
          <p:nvPr/>
        </p:nvSpPr>
        <p:spPr>
          <a:xfrm>
            <a:off x="1503680" y="6177280"/>
            <a:ext cx="2611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At Herd Level</a:t>
            </a:r>
            <a:endParaRPr lang="en-US" b="1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6E980FD1-A555-4AF7-86C1-4F80866775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8282413"/>
              </p:ext>
            </p:extLst>
          </p:nvPr>
        </p:nvGraphicFramePr>
        <p:xfrm>
          <a:off x="6096000" y="1067117"/>
          <a:ext cx="5064760" cy="4957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8E40F93-EA28-4403-9661-34F59964CB4E}"/>
              </a:ext>
            </a:extLst>
          </p:cNvPr>
          <p:cNvSpPr txBox="1"/>
          <p:nvPr/>
        </p:nvSpPr>
        <p:spPr>
          <a:xfrm>
            <a:off x="7467600" y="6177280"/>
            <a:ext cx="4399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At Local and National Levels</a:t>
            </a:r>
            <a:endParaRPr lang="en-US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BFCF31-0035-9747-846C-E3F2A77AE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70662" y="6356350"/>
            <a:ext cx="3892731" cy="365125"/>
          </a:xfrm>
        </p:spPr>
        <p:txBody>
          <a:bodyPr/>
          <a:lstStyle/>
          <a:p>
            <a:r>
              <a:rPr lang="en-US" dirty="0"/>
              <a:t>Socioeconomic impact considerations for HPAI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82892D-5993-354A-AD80-60AECF48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1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Graphic spid="6" grpId="0">
        <p:bldAsOne/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99A41-57E9-46CE-8577-B77DA7F90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135"/>
            <a:ext cx="10515600" cy="758945"/>
          </a:xfrm>
        </p:spPr>
        <p:txBody>
          <a:bodyPr/>
          <a:lstStyle/>
          <a:p>
            <a:pPr algn="ctr"/>
            <a:r>
              <a:rPr lang="en-US" b="1" dirty="0"/>
              <a:t>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60AB-CBDD-470E-BCEC-7AA2A55A0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9611"/>
            <a:ext cx="10515600" cy="497808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FB6CEF-36D6-46EB-A272-98B9F4ECC649}"/>
              </a:ext>
            </a:extLst>
          </p:cNvPr>
          <p:cNvSpPr/>
          <p:nvPr/>
        </p:nvSpPr>
        <p:spPr>
          <a:xfrm>
            <a:off x="-1" y="5006021"/>
            <a:ext cx="2609215" cy="937578"/>
          </a:xfrm>
          <a:prstGeom prst="rect">
            <a:avLst/>
          </a:prstGeom>
          <a:effectLst>
            <a:softEdge rad="317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DFE6B9-200E-441E-BDFD-8277E763BF20}"/>
              </a:ext>
            </a:extLst>
          </p:cNvPr>
          <p:cNvSpPr/>
          <p:nvPr/>
        </p:nvSpPr>
        <p:spPr>
          <a:xfrm>
            <a:off x="2367916" y="5022808"/>
            <a:ext cx="3934380" cy="935355"/>
          </a:xfrm>
          <a:prstGeom prst="rect">
            <a:avLst/>
          </a:prstGeom>
          <a:effectLst>
            <a:softEdge rad="317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68F2F7DF-F641-461A-8B90-901F5E273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697023"/>
              </p:ext>
            </p:extLst>
          </p:nvPr>
        </p:nvGraphicFramePr>
        <p:xfrm>
          <a:off x="838200" y="1723390"/>
          <a:ext cx="10515600" cy="4355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2300">
                  <a:extLst>
                    <a:ext uri="{9D8B030D-6E8A-4147-A177-3AD203B41FA5}">
                      <a16:colId xmlns:a16="http://schemas.microsoft.com/office/drawing/2014/main" val="3113219456"/>
                    </a:ext>
                  </a:extLst>
                </a:gridCol>
                <a:gridCol w="4212852">
                  <a:extLst>
                    <a:ext uri="{9D8B030D-6E8A-4147-A177-3AD203B41FA5}">
                      <a16:colId xmlns:a16="http://schemas.microsoft.com/office/drawing/2014/main" val="2339235242"/>
                    </a:ext>
                  </a:extLst>
                </a:gridCol>
                <a:gridCol w="3910448">
                  <a:extLst>
                    <a:ext uri="{9D8B030D-6E8A-4147-A177-3AD203B41FA5}">
                      <a16:colId xmlns:a16="http://schemas.microsoft.com/office/drawing/2014/main" val="225965898"/>
                    </a:ext>
                  </a:extLst>
                </a:gridCol>
              </a:tblGrid>
              <a:tr h="672601">
                <a:tc>
                  <a:txBody>
                    <a:bodyPr/>
                    <a:lstStyle/>
                    <a:p>
                      <a:r>
                        <a:rPr lang="en-US" sz="2200" dirty="0"/>
                        <a:t>Economic Impact/ Cost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Knight-Jones and Rushton (2013)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/>
                        <a:t>McInerney</a:t>
                      </a:r>
                      <a:r>
                        <a:rPr lang="en-US" sz="2200" dirty="0"/>
                        <a:t> et al. (1992)</a:t>
                      </a:r>
                    </a:p>
                    <a:p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917498"/>
                  </a:ext>
                </a:extLst>
              </a:tr>
              <a:tr h="1825630">
                <a:tc>
                  <a:txBody>
                    <a:bodyPr/>
                    <a:lstStyle/>
                    <a:p>
                      <a:r>
                        <a:rPr lang="en-US" sz="2200" dirty="0"/>
                        <a:t>Direct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highlight>
                            <a:srgbClr val="FFFF00"/>
                          </a:highlight>
                        </a:rPr>
                        <a:t>On-farm production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highlight>
                            <a:srgbClr val="FFFF00"/>
                          </a:highlight>
                        </a:rPr>
                        <a:t>Changes in Herd 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Animal deaths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Expenditures incurred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51689"/>
                  </a:ext>
                </a:extLst>
              </a:tr>
              <a:tr h="1249115">
                <a:tc>
                  <a:txBody>
                    <a:bodyPr/>
                    <a:lstStyle/>
                    <a:p>
                      <a:r>
                        <a:rPr lang="en-US" sz="2200" dirty="0"/>
                        <a:t>Indirect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Disease control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Poor access to market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Limited use of improved technologies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highlight>
                            <a:srgbClr val="FFFF00"/>
                          </a:highlight>
                        </a:rPr>
                        <a:t>Human health costs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highlight>
                            <a:srgbClr val="FFFF00"/>
                          </a:highlight>
                        </a:rPr>
                        <a:t>Negative animal welfare impact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highlight>
                            <a:srgbClr val="FFFF00"/>
                          </a:highlight>
                        </a:rPr>
                        <a:t>Trade restrictions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highlight>
                            <a:srgbClr val="FFFF00"/>
                          </a:highlight>
                        </a:rPr>
                        <a:t>Ecological damage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18289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74523-2538-8548-82BA-7CB9B37D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87994-D8B7-FA4F-BB9A-96BD553D1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4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1A9CD-554E-3A46-85BE-529957BB5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352"/>
            <a:ext cx="10515600" cy="787039"/>
          </a:xfrm>
        </p:spPr>
        <p:txBody>
          <a:bodyPr/>
          <a:lstStyle/>
          <a:p>
            <a:pPr algn="ctr"/>
            <a:r>
              <a:rPr lang="en-GH" b="1" dirty="0"/>
              <a:t>Direct costs of HPAI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2C98BE-57A7-0549-8A72-A3BB908C8C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538892"/>
              </p:ext>
            </p:extLst>
          </p:nvPr>
        </p:nvGraphicFramePr>
        <p:xfrm>
          <a:off x="417443" y="861391"/>
          <a:ext cx="11357113" cy="527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2435">
                  <a:extLst>
                    <a:ext uri="{9D8B030D-6E8A-4147-A177-3AD203B41FA5}">
                      <a16:colId xmlns:a16="http://schemas.microsoft.com/office/drawing/2014/main" val="356652505"/>
                    </a:ext>
                  </a:extLst>
                </a:gridCol>
                <a:gridCol w="7944678">
                  <a:extLst>
                    <a:ext uri="{9D8B030D-6E8A-4147-A177-3AD203B41FA5}">
                      <a16:colId xmlns:a16="http://schemas.microsoft.com/office/drawing/2014/main" val="2414455879"/>
                    </a:ext>
                  </a:extLst>
                </a:gridCol>
              </a:tblGrid>
              <a:tr h="781849"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Types of costs (expenditures)</a:t>
                      </a:r>
                      <a:endParaRPr lang="en-GH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Indicators  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890192846"/>
                  </a:ext>
                </a:extLst>
              </a:tr>
              <a:tr h="4221983"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Prevention and control costs per head of poultry</a:t>
                      </a:r>
                      <a:endParaRPr lang="en-GH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effectLst/>
                        </a:rPr>
                        <a:t>Number of poultry lost (died from the disease or culled), by production system as much as possible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effectLst/>
                        </a:rPr>
                        <a:t>Average market value per head of poultry (pre-outbreak)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effectLst/>
                        </a:rPr>
                        <a:t>Costs of equipment, facilities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effectLst/>
                        </a:rPr>
                        <a:t>Transportation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effectLst/>
                        </a:rPr>
                        <a:t>Veterinary service fees, drugs, vaccine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effectLst/>
                        </a:rPr>
                        <a:t>cost for surveillance and diagnostic tests, compensation costs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effectLst/>
                        </a:rPr>
                        <a:t>Costs of other preventive and control measures where appropriate</a:t>
                      </a:r>
                      <a:r>
                        <a:rPr lang="en-US" sz="1800" dirty="0">
                          <a:effectLst/>
                        </a:rPr>
                        <a:t>;</a:t>
                      </a:r>
                      <a:endParaRPr lang="en-GH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25987107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2B95E4-3662-7D4A-94DB-084209B541A6}"/>
              </a:ext>
            </a:extLst>
          </p:cNvPr>
          <p:cNvSpPr txBox="1"/>
          <p:nvPr/>
        </p:nvSpPr>
        <p:spPr>
          <a:xfrm>
            <a:off x="417443" y="6241774"/>
            <a:ext cx="396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Adapted from </a:t>
            </a:r>
            <a:r>
              <a:rPr lang="en-US" dirty="0" err="1"/>
              <a:t>Tiongco</a:t>
            </a:r>
            <a:r>
              <a:rPr lang="en-US" dirty="0"/>
              <a:t> (2008)</a:t>
            </a:r>
            <a:endParaRPr lang="en-G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3C484-4CCF-E442-BD41-8E08EBF5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DC760-E9D7-1A4F-A819-A8AD9B8D4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03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1A9CD-554E-3A46-85BE-529957BB5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352"/>
            <a:ext cx="10515600" cy="787039"/>
          </a:xfrm>
        </p:spPr>
        <p:txBody>
          <a:bodyPr/>
          <a:lstStyle/>
          <a:p>
            <a:pPr algn="ctr"/>
            <a:r>
              <a:rPr lang="en-GH" b="1" dirty="0"/>
              <a:t>Direct costs </a:t>
            </a:r>
            <a:r>
              <a:rPr lang="en-GH" b="1"/>
              <a:t>of HPAI</a:t>
            </a:r>
            <a:r>
              <a:rPr lang="en-GB" b="1" dirty="0"/>
              <a:t> (cont’d)</a:t>
            </a:r>
            <a:endParaRPr lang="en-GH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2C98BE-57A7-0549-8A72-A3BB908C8C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143301"/>
              </p:ext>
            </p:extLst>
          </p:nvPr>
        </p:nvGraphicFramePr>
        <p:xfrm>
          <a:off x="417443" y="1600200"/>
          <a:ext cx="11357113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2435">
                  <a:extLst>
                    <a:ext uri="{9D8B030D-6E8A-4147-A177-3AD203B41FA5}">
                      <a16:colId xmlns:a16="http://schemas.microsoft.com/office/drawing/2014/main" val="356652505"/>
                    </a:ext>
                  </a:extLst>
                </a:gridCol>
                <a:gridCol w="7944678">
                  <a:extLst>
                    <a:ext uri="{9D8B030D-6E8A-4147-A177-3AD203B41FA5}">
                      <a16:colId xmlns:a16="http://schemas.microsoft.com/office/drawing/2014/main" val="2414455879"/>
                    </a:ext>
                  </a:extLst>
                </a:gridCol>
              </a:tblGrid>
              <a:tr h="300092"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Types of costs (expenditures)</a:t>
                      </a:r>
                      <a:endParaRPr lang="en-GH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Indicators  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890192846"/>
                  </a:ext>
                </a:extLst>
              </a:tr>
              <a:tr h="300092"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Labor costs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dirty="0">
                          <a:effectLst/>
                        </a:rPr>
                        <a:t>hired labor costs, opportunity costs; overtime costs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995666600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r>
                        <a:rPr lang="en-US" sz="3000">
                          <a:effectLst/>
                        </a:rPr>
                        <a:t>Transport and disposal costs</a:t>
                      </a:r>
                      <a:endParaRPr lang="en-GH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>
                          <a:effectLst/>
                        </a:rPr>
                        <a:t>On-farm disposal costs, license/permit fees</a:t>
                      </a:r>
                      <a:endParaRPr lang="en-GH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677809517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r>
                        <a:rPr lang="en-US" sz="3000">
                          <a:effectLst/>
                        </a:rPr>
                        <a:t>Cleaning and disinfection</a:t>
                      </a:r>
                      <a:endParaRPr lang="en-GH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dirty="0">
                          <a:effectLst/>
                        </a:rPr>
                        <a:t>Disinfectant used in cleaning infected premises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31575416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2B95E4-3662-7D4A-94DB-084209B541A6}"/>
              </a:ext>
            </a:extLst>
          </p:cNvPr>
          <p:cNvSpPr txBox="1"/>
          <p:nvPr/>
        </p:nvSpPr>
        <p:spPr>
          <a:xfrm>
            <a:off x="417443" y="6241774"/>
            <a:ext cx="396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Adapted from </a:t>
            </a:r>
            <a:r>
              <a:rPr lang="en-US" dirty="0" err="1"/>
              <a:t>Tiongco</a:t>
            </a:r>
            <a:r>
              <a:rPr lang="en-US" dirty="0"/>
              <a:t> (2008)</a:t>
            </a:r>
            <a:endParaRPr lang="en-G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3C484-4CCF-E442-BD41-8E08EBF5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DC760-E9D7-1A4F-A819-A8AD9B8D4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3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1A9CD-554E-3A46-85BE-529957BB5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352"/>
            <a:ext cx="10515600" cy="787039"/>
          </a:xfrm>
        </p:spPr>
        <p:txBody>
          <a:bodyPr/>
          <a:lstStyle/>
          <a:p>
            <a:pPr algn="ctr"/>
            <a:r>
              <a:rPr lang="en-GH" b="1" dirty="0"/>
              <a:t>Direct costs </a:t>
            </a:r>
            <a:r>
              <a:rPr lang="en-GH" b="1"/>
              <a:t>of HPAI</a:t>
            </a:r>
            <a:r>
              <a:rPr lang="en-GB" b="1" dirty="0"/>
              <a:t> (cont’d)</a:t>
            </a:r>
            <a:endParaRPr lang="en-GH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2C98BE-57A7-0549-8A72-A3BB908C8C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904439"/>
              </p:ext>
            </p:extLst>
          </p:nvPr>
        </p:nvGraphicFramePr>
        <p:xfrm>
          <a:off x="417443" y="861390"/>
          <a:ext cx="11587323" cy="57638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81605">
                  <a:extLst>
                    <a:ext uri="{9D8B030D-6E8A-4147-A177-3AD203B41FA5}">
                      <a16:colId xmlns:a16="http://schemas.microsoft.com/office/drawing/2014/main" val="356652505"/>
                    </a:ext>
                  </a:extLst>
                </a:gridCol>
                <a:gridCol w="8105718">
                  <a:extLst>
                    <a:ext uri="{9D8B030D-6E8A-4147-A177-3AD203B41FA5}">
                      <a16:colId xmlns:a16="http://schemas.microsoft.com/office/drawing/2014/main" val="2414455879"/>
                    </a:ext>
                  </a:extLst>
                </a:gridCol>
              </a:tblGrid>
              <a:tr h="896730">
                <a:tc>
                  <a:txBody>
                    <a:bodyPr/>
                    <a:lstStyle/>
                    <a:p>
                      <a:r>
                        <a:rPr lang="en-US" sz="2600" dirty="0">
                          <a:effectLst/>
                        </a:rPr>
                        <a:t>Types of costs (expenditures)</a:t>
                      </a:r>
                      <a:endParaRPr lang="en-GH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effectLst/>
                        </a:rPr>
                        <a:t>Indicators  </a:t>
                      </a:r>
                      <a:endParaRPr lang="en-GH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890192846"/>
                  </a:ext>
                </a:extLst>
              </a:tr>
              <a:tr h="896730"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Consequential on-farm losses</a:t>
                      </a:r>
                      <a:endParaRPr lang="en-GH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effectLst/>
                        </a:rPr>
                        <a:t>Farm income</a:t>
                      </a:r>
                    </a:p>
                    <a:p>
                      <a:pPr algn="just"/>
                      <a:r>
                        <a:rPr lang="en-US" sz="2800" dirty="0">
                          <a:effectLst/>
                        </a:rPr>
                        <a:t>Duration of farm business disrupted due to the outbreak;.</a:t>
                      </a:r>
                      <a:endParaRPr lang="en-GH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959586781"/>
                  </a:ext>
                </a:extLst>
              </a:tr>
              <a:tr h="3586922"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Costs incurred by governments during ‘normal’ times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effectLst/>
                        </a:rPr>
                        <a:t>Costs on strengthening the capacity of Veterinary services and animal public health services: number of veterinarians, public disease control measure</a:t>
                      </a:r>
                    </a:p>
                    <a:p>
                      <a:pPr algn="just"/>
                      <a:endParaRPr lang="en-US" sz="2800" dirty="0">
                        <a:effectLst/>
                      </a:endParaRPr>
                    </a:p>
                    <a:p>
                      <a:pPr algn="just"/>
                      <a:r>
                        <a:rPr lang="en-US" sz="2800" dirty="0">
                          <a:effectLst/>
                        </a:rPr>
                        <a:t>laboratory costs and cost of training staff capable of doing lab tests, and lab testing and diagnose costs;</a:t>
                      </a:r>
                    </a:p>
                    <a:p>
                      <a:pPr algn="just"/>
                      <a:r>
                        <a:rPr lang="en-US" sz="2800" dirty="0">
                          <a:effectLst/>
                        </a:rPr>
                        <a:t>border controls; development of contingency plans</a:t>
                      </a:r>
                      <a:endParaRPr lang="en-GH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7015351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2B95E4-3662-7D4A-94DB-084209B541A6}"/>
              </a:ext>
            </a:extLst>
          </p:cNvPr>
          <p:cNvSpPr txBox="1"/>
          <p:nvPr/>
        </p:nvSpPr>
        <p:spPr>
          <a:xfrm>
            <a:off x="417443" y="6241774"/>
            <a:ext cx="396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Adapted from </a:t>
            </a:r>
            <a:r>
              <a:rPr lang="en-US" dirty="0" err="1"/>
              <a:t>Tiongco</a:t>
            </a:r>
            <a:r>
              <a:rPr lang="en-US" dirty="0"/>
              <a:t> (2008)</a:t>
            </a:r>
            <a:endParaRPr lang="en-G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3C484-4CCF-E442-BD41-8E08EBF5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DC760-E9D7-1A4F-A819-A8AD9B8D4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83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B6090-26BF-564E-BDB7-C39FE2787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9066"/>
            <a:ext cx="10515600" cy="755958"/>
          </a:xfrm>
        </p:spPr>
        <p:txBody>
          <a:bodyPr/>
          <a:lstStyle/>
          <a:p>
            <a:pPr algn="ctr"/>
            <a:r>
              <a:rPr lang="en-GH" b="1" dirty="0"/>
              <a:t>Indirect costs </a:t>
            </a:r>
            <a:r>
              <a:rPr lang="en-GH" b="1"/>
              <a:t>of HPAI</a:t>
            </a:r>
            <a:r>
              <a:rPr lang="en-GB" b="1" dirty="0"/>
              <a:t> </a:t>
            </a:r>
            <a:endParaRPr lang="en-GH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DEC297-83CA-7244-B5F0-E6E7582EB1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110060"/>
              </p:ext>
            </p:extLst>
          </p:nvPr>
        </p:nvGraphicFramePr>
        <p:xfrm>
          <a:off x="397565" y="1095618"/>
          <a:ext cx="11251095" cy="556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5565">
                  <a:extLst>
                    <a:ext uri="{9D8B030D-6E8A-4147-A177-3AD203B41FA5}">
                      <a16:colId xmlns:a16="http://schemas.microsoft.com/office/drawing/2014/main" val="3302107858"/>
                    </a:ext>
                  </a:extLst>
                </a:gridCol>
                <a:gridCol w="7805530">
                  <a:extLst>
                    <a:ext uri="{9D8B030D-6E8A-4147-A177-3AD203B41FA5}">
                      <a16:colId xmlns:a16="http://schemas.microsoft.com/office/drawing/2014/main" val="691247904"/>
                    </a:ext>
                  </a:extLst>
                </a:gridCol>
              </a:tblGrid>
              <a:tr h="278939">
                <a:tc>
                  <a:txBody>
                    <a:bodyPr/>
                    <a:lstStyle/>
                    <a:p>
                      <a:pPr>
                        <a:tabLst>
                          <a:tab pos="638175" algn="l"/>
                        </a:tabLst>
                      </a:pPr>
                      <a:r>
                        <a:rPr lang="en-US" sz="3000" dirty="0">
                          <a:effectLst/>
                        </a:rPr>
                        <a:t>Indirect costs (expenditures)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dirty="0">
                          <a:effectLst/>
                        </a:rPr>
                        <a:t> Indicators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3291776"/>
                  </a:ext>
                </a:extLst>
              </a:tr>
              <a:tr h="2556647"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Ripple effects (on product prices, trade, and on upstream/downstream activities along the livestock value chain)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en-US" sz="2800" dirty="0">
                          <a:effectLst/>
                        </a:rPr>
                        <a:t>Changes in domestic price</a:t>
                      </a: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en-US" sz="2800" dirty="0">
                          <a:effectLst/>
                        </a:rPr>
                        <a:t>change in domestic sales</a:t>
                      </a: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en-US" sz="2800" dirty="0">
                          <a:effectLst/>
                        </a:rPr>
                        <a:t>volume and value of export losses which may be induced by large number of outbreaks</a:t>
                      </a: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en-US" sz="2800" dirty="0">
                          <a:effectLst/>
                        </a:rPr>
                        <a:t>volume and value of imports, i.e. revenue foregone as a result of denied access to markets or idle production capacity</a:t>
                      </a: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en-US" sz="2800" dirty="0">
                          <a:effectLst/>
                        </a:rPr>
                        <a:t>production losses as a consequence of control</a:t>
                      </a: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en-US" sz="2800" dirty="0">
                          <a:effectLst/>
                        </a:rPr>
                        <a:t>costs related to extra preventive measures undertaken.</a:t>
                      </a:r>
                      <a:endParaRPr lang="en-GH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848557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CE0904-7511-D747-9E05-F60F6ED4D829}"/>
              </a:ext>
            </a:extLst>
          </p:cNvPr>
          <p:cNvSpPr txBox="1"/>
          <p:nvPr/>
        </p:nvSpPr>
        <p:spPr>
          <a:xfrm>
            <a:off x="397565" y="6135756"/>
            <a:ext cx="396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Adapted from </a:t>
            </a:r>
            <a:r>
              <a:rPr lang="en-US" dirty="0" err="1"/>
              <a:t>Tiongco</a:t>
            </a:r>
            <a:r>
              <a:rPr lang="en-US" dirty="0"/>
              <a:t> (2008)</a:t>
            </a:r>
            <a:endParaRPr lang="en-G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DA34F-312A-0343-BA97-A55AC4DE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7ED358-45C3-7E49-A285-50F00CC6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65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B6090-26BF-564E-BDB7-C39FE2787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9066"/>
            <a:ext cx="10515600" cy="755958"/>
          </a:xfrm>
        </p:spPr>
        <p:txBody>
          <a:bodyPr/>
          <a:lstStyle/>
          <a:p>
            <a:pPr algn="ctr"/>
            <a:r>
              <a:rPr lang="en-GH" b="1" dirty="0"/>
              <a:t>Indirect costs </a:t>
            </a:r>
            <a:r>
              <a:rPr lang="en-GH" b="1"/>
              <a:t>of HPAI</a:t>
            </a:r>
            <a:r>
              <a:rPr lang="en-GB" b="1" dirty="0"/>
              <a:t> (cont’d)</a:t>
            </a:r>
            <a:endParaRPr lang="en-GH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DEC297-83CA-7244-B5F0-E6E7582EB1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487951"/>
              </p:ext>
            </p:extLst>
          </p:nvPr>
        </p:nvGraphicFramePr>
        <p:xfrm>
          <a:off x="397565" y="1095618"/>
          <a:ext cx="11251095" cy="457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5565">
                  <a:extLst>
                    <a:ext uri="{9D8B030D-6E8A-4147-A177-3AD203B41FA5}">
                      <a16:colId xmlns:a16="http://schemas.microsoft.com/office/drawing/2014/main" val="3302107858"/>
                    </a:ext>
                  </a:extLst>
                </a:gridCol>
                <a:gridCol w="7805530">
                  <a:extLst>
                    <a:ext uri="{9D8B030D-6E8A-4147-A177-3AD203B41FA5}">
                      <a16:colId xmlns:a16="http://schemas.microsoft.com/office/drawing/2014/main" val="691247904"/>
                    </a:ext>
                  </a:extLst>
                </a:gridCol>
              </a:tblGrid>
              <a:tr h="278939">
                <a:tc>
                  <a:txBody>
                    <a:bodyPr/>
                    <a:lstStyle/>
                    <a:p>
                      <a:pPr>
                        <a:tabLst>
                          <a:tab pos="638175" algn="l"/>
                        </a:tabLst>
                      </a:pPr>
                      <a:r>
                        <a:rPr lang="en-US" sz="3000" dirty="0">
                          <a:effectLst/>
                        </a:rPr>
                        <a:t>Indirect costs (expenditures)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dirty="0">
                          <a:effectLst/>
                        </a:rPr>
                        <a:t> Indicators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3291776"/>
                  </a:ext>
                </a:extLst>
              </a:tr>
              <a:tr h="1673636">
                <a:tc>
                  <a:txBody>
                    <a:bodyPr/>
                    <a:lstStyle/>
                    <a:p>
                      <a:r>
                        <a:rPr lang="en-US" sz="3000" dirty="0">
                          <a:effectLst/>
                        </a:rPr>
                        <a:t>Spill-over effects</a:t>
                      </a:r>
                      <a:endParaRPr lang="en-GH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dirty="0">
                          <a:effectLst/>
                        </a:rPr>
                        <a:t>Impact on agricultural input and services sectors</a:t>
                      </a:r>
                    </a:p>
                    <a:p>
                      <a:pPr algn="just"/>
                      <a:r>
                        <a:rPr lang="en-US" sz="3000" dirty="0">
                          <a:effectLst/>
                        </a:rPr>
                        <a:t>Net impact of outbreak on consumer demand and price levels and proportion of producers/ production affected: depends on impact</a:t>
                      </a:r>
                    </a:p>
                    <a:p>
                      <a:pPr algn="just"/>
                      <a:r>
                        <a:rPr lang="en-US" sz="3000" dirty="0">
                          <a:effectLst/>
                        </a:rPr>
                        <a:t>Effect on the non-agricultural sector.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6563634"/>
                  </a:ext>
                </a:extLst>
              </a:tr>
              <a:tr h="557879">
                <a:tc>
                  <a:txBody>
                    <a:bodyPr/>
                    <a:lstStyle/>
                    <a:p>
                      <a:pPr>
                        <a:tabLst>
                          <a:tab pos="669925" algn="l"/>
                        </a:tabLst>
                      </a:pPr>
                      <a:r>
                        <a:rPr lang="en-US" sz="3000" dirty="0">
                          <a:effectLst/>
                        </a:rPr>
                        <a:t>Incidence of infection	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dirty="0">
                          <a:effectLst/>
                        </a:rPr>
                        <a:t>Probability of incidence and severity of infection by HPAI H5N1 virus in the poultry population at risk</a:t>
                      </a:r>
                      <a:endParaRPr lang="en-GH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018914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CE0904-7511-D747-9E05-F60F6ED4D829}"/>
              </a:ext>
            </a:extLst>
          </p:cNvPr>
          <p:cNvSpPr txBox="1"/>
          <p:nvPr/>
        </p:nvSpPr>
        <p:spPr>
          <a:xfrm>
            <a:off x="397565" y="6135756"/>
            <a:ext cx="396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Adapted from </a:t>
            </a:r>
            <a:r>
              <a:rPr lang="en-US" dirty="0" err="1"/>
              <a:t>Tiongco</a:t>
            </a:r>
            <a:r>
              <a:rPr lang="en-US" dirty="0"/>
              <a:t> (2008)</a:t>
            </a:r>
            <a:endParaRPr lang="en-G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DA34F-312A-0343-BA97-A55AC4DE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7ED358-45C3-7E49-A285-50F00CC6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73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3C8E9-C1C0-4FC7-A53D-EB8806A9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085"/>
            <a:ext cx="10515600" cy="803275"/>
          </a:xfrm>
        </p:spPr>
        <p:txBody>
          <a:bodyPr/>
          <a:lstStyle/>
          <a:p>
            <a:pPr algn="ctr"/>
            <a:r>
              <a:rPr lang="en-US" b="1" dirty="0"/>
              <a:t>Economic Impact Variables (At Herd Level)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37F9AB6-56A6-4F34-881F-9C47BE6D3A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344187"/>
              </p:ext>
            </p:extLst>
          </p:nvPr>
        </p:nvGraphicFramePr>
        <p:xfrm>
          <a:off x="269240" y="975360"/>
          <a:ext cx="11800840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3386">
                  <a:extLst>
                    <a:ext uri="{9D8B030D-6E8A-4147-A177-3AD203B41FA5}">
                      <a16:colId xmlns:a16="http://schemas.microsoft.com/office/drawing/2014/main" val="1019647448"/>
                    </a:ext>
                  </a:extLst>
                </a:gridCol>
                <a:gridCol w="2350494">
                  <a:extLst>
                    <a:ext uri="{9D8B030D-6E8A-4147-A177-3AD203B41FA5}">
                      <a16:colId xmlns:a16="http://schemas.microsoft.com/office/drawing/2014/main" val="2772057906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3985710532"/>
                    </a:ext>
                  </a:extLst>
                </a:gridCol>
                <a:gridCol w="2448560">
                  <a:extLst>
                    <a:ext uri="{9D8B030D-6E8A-4147-A177-3AD203B41FA5}">
                      <a16:colId xmlns:a16="http://schemas.microsoft.com/office/drawing/2014/main" val="1728129585"/>
                    </a:ext>
                  </a:extLst>
                </a:gridCol>
                <a:gridCol w="2661920">
                  <a:extLst>
                    <a:ext uri="{9D8B030D-6E8A-4147-A177-3AD203B41FA5}">
                      <a16:colId xmlns:a16="http://schemas.microsoft.com/office/drawing/2014/main" val="3934472012"/>
                    </a:ext>
                  </a:extLst>
                </a:gridCol>
              </a:tblGrid>
              <a:tr h="862338">
                <a:tc>
                  <a:txBody>
                    <a:bodyPr/>
                    <a:lstStyle/>
                    <a:p>
                      <a:r>
                        <a:rPr lang="en-US" sz="2800" dirty="0"/>
                        <a:t>Impact on bird 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Income foregone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Impact on Expenditure 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Impact on market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Other Impacts on Livelihood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194596"/>
                  </a:ext>
                </a:extLst>
              </a:tr>
              <a:tr h="862338">
                <a:tc>
                  <a:txBody>
                    <a:bodyPr/>
                    <a:lstStyle/>
                    <a:p>
                      <a:r>
                        <a:rPr lang="en-US" sz="2800" dirty="0"/>
                        <a:t>Loss due to mortality,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Reduction in sale of animals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Estimated costs attached to destroying animals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Reduced internal trade in poultry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Access to credit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17543"/>
                  </a:ext>
                </a:extLst>
              </a:tr>
              <a:tr h="1121039">
                <a:tc>
                  <a:txBody>
                    <a:bodyPr/>
                    <a:lstStyle/>
                    <a:p>
                      <a:r>
                        <a:rPr lang="en-US" sz="2800" dirty="0"/>
                        <a:t>Loss due to culling of birds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Animal products (eggs and manure) that could not be sold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Duration and costs of treatment and disinfection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Reduced availability of poultry meat and eggs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Borrow money to buy food, animals, medicines, pay fees, pay bills, etc.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550585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F78C88-E689-DD43-8F99-CAC076182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1B199-3CBD-284A-81B2-04CD1FB0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3C8E9-C1C0-4FC7-A53D-EB8806A9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085"/>
            <a:ext cx="10515600" cy="803275"/>
          </a:xfrm>
        </p:spPr>
        <p:txBody>
          <a:bodyPr/>
          <a:lstStyle/>
          <a:p>
            <a:pPr algn="ctr"/>
            <a:r>
              <a:rPr lang="en-US" b="1" dirty="0"/>
              <a:t>Economic Impact Variables (At Herd Level)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37F9AB6-56A6-4F34-881F-9C47BE6D3A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905903"/>
              </p:ext>
            </p:extLst>
          </p:nvPr>
        </p:nvGraphicFramePr>
        <p:xfrm>
          <a:off x="195580" y="1022032"/>
          <a:ext cx="1180084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3386">
                  <a:extLst>
                    <a:ext uri="{9D8B030D-6E8A-4147-A177-3AD203B41FA5}">
                      <a16:colId xmlns:a16="http://schemas.microsoft.com/office/drawing/2014/main" val="1019647448"/>
                    </a:ext>
                  </a:extLst>
                </a:gridCol>
                <a:gridCol w="2350494">
                  <a:extLst>
                    <a:ext uri="{9D8B030D-6E8A-4147-A177-3AD203B41FA5}">
                      <a16:colId xmlns:a16="http://schemas.microsoft.com/office/drawing/2014/main" val="2772057906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3985710532"/>
                    </a:ext>
                  </a:extLst>
                </a:gridCol>
                <a:gridCol w="2448560">
                  <a:extLst>
                    <a:ext uri="{9D8B030D-6E8A-4147-A177-3AD203B41FA5}">
                      <a16:colId xmlns:a16="http://schemas.microsoft.com/office/drawing/2014/main" val="1728129585"/>
                    </a:ext>
                  </a:extLst>
                </a:gridCol>
                <a:gridCol w="2661920">
                  <a:extLst>
                    <a:ext uri="{9D8B030D-6E8A-4147-A177-3AD203B41FA5}">
                      <a16:colId xmlns:a16="http://schemas.microsoft.com/office/drawing/2014/main" val="3934472012"/>
                    </a:ext>
                  </a:extLst>
                </a:gridCol>
              </a:tblGrid>
              <a:tr h="862338">
                <a:tc>
                  <a:txBody>
                    <a:bodyPr/>
                    <a:lstStyle/>
                    <a:p>
                      <a:r>
                        <a:rPr lang="en-US" sz="2800" dirty="0"/>
                        <a:t>Impact on bird 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Income foregone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Impact on Expenditure 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Impact on market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Other Impacts on Livelihood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194596"/>
                  </a:ext>
                </a:extLst>
              </a:tr>
              <a:tr h="1121039">
                <a:tc>
                  <a:txBody>
                    <a:bodyPr/>
                    <a:lstStyle/>
                    <a:p>
                      <a:r>
                        <a:rPr lang="en-US" sz="2800" dirty="0"/>
                        <a:t>Reduced productivity of birds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Live animals that could not be sold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Extra cost incurred by household for buying animal products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Reduction in consumption of poultry products (market shocks)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Household assets (buy and sell)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431787"/>
                  </a:ext>
                </a:extLst>
              </a:tr>
              <a:tr h="345503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Decreased market value of birds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Replacement costs of animals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Trade restrictions in export markets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Effect on savings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49356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F78C88-E689-DD43-8F99-CAC076182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1B199-3CBD-284A-81B2-04CD1FB0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4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BB706-1438-4D34-8D39-4905F2480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285"/>
            <a:ext cx="10515600" cy="965835"/>
          </a:xfrm>
        </p:spPr>
        <p:txBody>
          <a:bodyPr/>
          <a:lstStyle/>
          <a:p>
            <a:pPr algn="ctr"/>
            <a:r>
              <a:rPr lang="en-US" b="1" dirty="0"/>
              <a:t>Social impact variables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4EE67CD-F907-4F8F-9450-FF1A7796D0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3984388"/>
              </p:ext>
            </p:extLst>
          </p:nvPr>
        </p:nvGraphicFramePr>
        <p:xfrm>
          <a:off x="516835" y="914842"/>
          <a:ext cx="11423374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0252">
                  <a:extLst>
                    <a:ext uri="{9D8B030D-6E8A-4147-A177-3AD203B41FA5}">
                      <a16:colId xmlns:a16="http://schemas.microsoft.com/office/drawing/2014/main" val="332387323"/>
                    </a:ext>
                  </a:extLst>
                </a:gridCol>
                <a:gridCol w="4020745">
                  <a:extLst>
                    <a:ext uri="{9D8B030D-6E8A-4147-A177-3AD203B41FA5}">
                      <a16:colId xmlns:a16="http://schemas.microsoft.com/office/drawing/2014/main" val="1434939886"/>
                    </a:ext>
                  </a:extLst>
                </a:gridCol>
                <a:gridCol w="3052377">
                  <a:extLst>
                    <a:ext uri="{9D8B030D-6E8A-4147-A177-3AD203B41FA5}">
                      <a16:colId xmlns:a16="http://schemas.microsoft.com/office/drawing/2014/main" val="583064877"/>
                    </a:ext>
                  </a:extLst>
                </a:gridCol>
              </a:tblGrid>
              <a:tr h="469941">
                <a:tc>
                  <a:txBody>
                    <a:bodyPr/>
                    <a:lstStyle/>
                    <a:p>
                      <a:r>
                        <a:rPr lang="en-US" sz="2800" dirty="0"/>
                        <a:t>Farmer and Household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Other sectors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Rural and urban communities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43899"/>
                  </a:ext>
                </a:extLst>
              </a:tr>
              <a:tr h="6578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Psychological well-being </a:t>
                      </a:r>
                      <a:r>
                        <a:rPr lang="en-US" sz="2800" dirty="0" err="1"/>
                        <a:t>e.g</a:t>
                      </a:r>
                      <a:r>
                        <a:rPr lang="en-US" sz="2800" dirty="0"/>
                        <a:t> stress levels, happiness, security, family interactions, leisure activities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Ripple effects on trucking industry, the feed industry, the farm machinery and equipment maintenance sector food service industry</a:t>
                      </a:r>
                      <a:endParaRPr lang="en-GB" sz="2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Impact on the purchasing power and social behavioural patterns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67713"/>
                  </a:ext>
                </a:extLst>
              </a:tr>
              <a:tr h="4992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Direct health impact on farmer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Changes to levels of service provision</a:t>
                      </a:r>
                      <a:endParaRPr lang="en-US" sz="2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Impact on populations where animals have significant spiritual or cultural values</a:t>
                      </a:r>
                      <a:endParaRPr lang="en-GB" sz="28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275221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0BA4C-A7DC-0C49-B865-53E800E79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D084D-2225-4A49-8B1F-BD5EB62E7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9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BB706-1438-4D34-8D39-4905F2480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285"/>
            <a:ext cx="10515600" cy="965835"/>
          </a:xfrm>
        </p:spPr>
        <p:txBody>
          <a:bodyPr/>
          <a:lstStyle/>
          <a:p>
            <a:pPr algn="ctr"/>
            <a:r>
              <a:rPr lang="en-US" b="1" dirty="0"/>
              <a:t>Social impact variables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4EE67CD-F907-4F8F-9450-FF1A7796D0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617233"/>
              </p:ext>
            </p:extLst>
          </p:nvPr>
        </p:nvGraphicFramePr>
        <p:xfrm>
          <a:off x="490709" y="978535"/>
          <a:ext cx="11423374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0252">
                  <a:extLst>
                    <a:ext uri="{9D8B030D-6E8A-4147-A177-3AD203B41FA5}">
                      <a16:colId xmlns:a16="http://schemas.microsoft.com/office/drawing/2014/main" val="332387323"/>
                    </a:ext>
                  </a:extLst>
                </a:gridCol>
                <a:gridCol w="4020745">
                  <a:extLst>
                    <a:ext uri="{9D8B030D-6E8A-4147-A177-3AD203B41FA5}">
                      <a16:colId xmlns:a16="http://schemas.microsoft.com/office/drawing/2014/main" val="1434939886"/>
                    </a:ext>
                  </a:extLst>
                </a:gridCol>
                <a:gridCol w="3052377">
                  <a:extLst>
                    <a:ext uri="{9D8B030D-6E8A-4147-A177-3AD203B41FA5}">
                      <a16:colId xmlns:a16="http://schemas.microsoft.com/office/drawing/2014/main" val="583064877"/>
                    </a:ext>
                  </a:extLst>
                </a:gridCol>
              </a:tblGrid>
              <a:tr h="469941">
                <a:tc>
                  <a:txBody>
                    <a:bodyPr/>
                    <a:lstStyle/>
                    <a:p>
                      <a:r>
                        <a:rPr lang="en-US" sz="2800" dirty="0"/>
                        <a:t>Farmer and Household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Other sectors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Rural and urban communities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43899"/>
                  </a:ext>
                </a:extLst>
              </a:tr>
              <a:tr h="469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Impact on the physical and mental health of emergency responders 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Industrial diversification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Effect on the wages of farm workers/overall employment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353792"/>
                  </a:ext>
                </a:extLst>
              </a:tr>
              <a:tr h="469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Disruption of relationship with society (isolation)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Enhance economic inequalities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Change behaviour at the cultural level (fighting birds)</a:t>
                      </a:r>
                      <a:endParaRPr lang="en-GB" sz="28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342094"/>
                  </a:ext>
                </a:extLst>
              </a:tr>
              <a:tr h="469941">
                <a:tc>
                  <a:txBody>
                    <a:bodyPr/>
                    <a:lstStyle/>
                    <a:p>
                      <a:r>
                        <a:rPr lang="en-US" sz="2800" dirty="0"/>
                        <a:t>Inability to meet basic household needs (</a:t>
                      </a:r>
                      <a:r>
                        <a:rPr lang="en-US" sz="2800" dirty="0" err="1"/>
                        <a:t>eg.</a:t>
                      </a:r>
                      <a:r>
                        <a:rPr lang="en-US" sz="2800" dirty="0"/>
                        <a:t> Pay fees, buy food, </a:t>
                      </a:r>
                      <a:r>
                        <a:rPr lang="en-US" sz="2800" dirty="0" err="1"/>
                        <a:t>etc</a:t>
                      </a:r>
                      <a:r>
                        <a:rPr lang="en-US" sz="28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Impact on economic activity in a community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627954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0BA4C-A7DC-0C49-B865-53E800E79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D084D-2225-4A49-8B1F-BD5EB62E7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724A7-1DA1-43E6-AA62-2D245D7E8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8800" dirty="0"/>
          </a:p>
          <a:p>
            <a:pPr marL="0" indent="0" algn="ctr">
              <a:buNone/>
            </a:pPr>
            <a:r>
              <a:rPr lang="en-US" sz="8800" dirty="0"/>
              <a:t>THANK YOU</a:t>
            </a:r>
          </a:p>
          <a:p>
            <a:pPr marL="0" indent="0" algn="ctr">
              <a:buNone/>
            </a:pPr>
            <a:endParaRPr lang="en-US" sz="8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E038E8-4640-2D4F-8CBD-7FC6D09F9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Socioeconomic impact considerations for HPAI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E587D-B256-AD47-AEE5-ADB1D574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4A6A6-6955-4EE6-8DAD-1486F0E437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87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1036</Words>
  <Application>Microsoft Macintosh PowerPoint</Application>
  <PresentationFormat>Widescreen</PresentationFormat>
  <Paragraphs>189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SOCIOECONOMIC IMPACT CONSIDERATIONS FOR AVIAN INFLUENZA (HPAI)</vt:lpstr>
      <vt:lpstr>OUTLINE</vt:lpstr>
      <vt:lpstr>Carrying out a socioeconomic impact study</vt:lpstr>
      <vt:lpstr>Levels of a Socioeconomic Impact Study</vt:lpstr>
      <vt:lpstr>Data Collection</vt:lpstr>
      <vt:lpstr>Direct costs of HPAI</vt:lpstr>
      <vt:lpstr>Direct costs of HPAI (cont’d)</vt:lpstr>
      <vt:lpstr>Direct costs of HPAI (cont’d)</vt:lpstr>
      <vt:lpstr>Indirect costs of HPAI </vt:lpstr>
      <vt:lpstr>Indirect costs of HPAI (cont’d)</vt:lpstr>
      <vt:lpstr>Economic Impact Variables (At Herd Level)</vt:lpstr>
      <vt:lpstr>Economic Impact Variables (At Herd Level)</vt:lpstr>
      <vt:lpstr>Social impact variables</vt:lpstr>
      <vt:lpstr>Social impact variables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CONDUCTING AN FMD SOCIOECONOMIC IMPACT STUDY</dc:title>
  <dc:creator>Mensah, Charles (ILRI)</dc:creator>
  <cp:lastModifiedBy>Taiwo Olasoju</cp:lastModifiedBy>
  <cp:revision>67</cp:revision>
  <dcterms:created xsi:type="dcterms:W3CDTF">2022-03-02T22:37:44Z</dcterms:created>
  <dcterms:modified xsi:type="dcterms:W3CDTF">2023-03-29T12:35:18Z</dcterms:modified>
</cp:coreProperties>
</file>