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85" r:id="rId5"/>
    <p:sldId id="278" r:id="rId6"/>
    <p:sldId id="277" r:id="rId7"/>
    <p:sldId id="284" r:id="rId8"/>
    <p:sldId id="279" r:id="rId9"/>
    <p:sldId id="280" r:id="rId10"/>
    <p:sldId id="281" r:id="rId11"/>
    <p:sldId id="283" r:id="rId12"/>
    <p:sldId id="27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275" autoAdjust="0"/>
    <p:restoredTop sz="94660"/>
  </p:normalViewPr>
  <p:slideViewPr>
    <p:cSldViewPr snapToGrid="0">
      <p:cViewPr varScale="1">
        <p:scale>
          <a:sx n="98" d="100"/>
          <a:sy n="98" d="100"/>
        </p:scale>
        <p:origin x="3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1D75F-F6B2-4805-B618-13B212542BFB}" type="datetimeFigureOut">
              <a:rPr lang="en-US" smtClean="0"/>
              <a:t>3/28/23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736AC-158C-40A3-976D-A9DD67F1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718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1D75F-F6B2-4805-B618-13B212542BFB}" type="datetimeFigureOut">
              <a:rPr lang="en-US" smtClean="0"/>
              <a:t>3/28/23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736AC-158C-40A3-976D-A9DD67F1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342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1D75F-F6B2-4805-B618-13B212542BFB}" type="datetimeFigureOut">
              <a:rPr lang="en-US" smtClean="0"/>
              <a:t>3/28/23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736AC-158C-40A3-976D-A9DD67F1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358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1D75F-F6B2-4805-B618-13B212542BFB}" type="datetimeFigureOut">
              <a:rPr lang="en-US" smtClean="0"/>
              <a:t>3/28/23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736AC-158C-40A3-976D-A9DD67F1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673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1D75F-F6B2-4805-B618-13B212542BFB}" type="datetimeFigureOut">
              <a:rPr lang="en-US" smtClean="0"/>
              <a:t>3/28/23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736AC-158C-40A3-976D-A9DD67F1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166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1D75F-F6B2-4805-B618-13B212542BFB}" type="datetimeFigureOut">
              <a:rPr lang="en-US" smtClean="0"/>
              <a:t>3/28/23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736AC-158C-40A3-976D-A9DD67F1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889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1D75F-F6B2-4805-B618-13B212542BFB}" type="datetimeFigureOut">
              <a:rPr lang="en-US" smtClean="0"/>
              <a:t>3/28/23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736AC-158C-40A3-976D-A9DD67F1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316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1D75F-F6B2-4805-B618-13B212542BFB}" type="datetimeFigureOut">
              <a:rPr lang="en-US" smtClean="0"/>
              <a:t>3/28/23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736AC-158C-40A3-976D-A9DD67F1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418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1D75F-F6B2-4805-B618-13B212542BFB}" type="datetimeFigureOut">
              <a:rPr lang="en-US" smtClean="0"/>
              <a:t>3/28/23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736AC-158C-40A3-976D-A9DD67F1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80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1D75F-F6B2-4805-B618-13B212542BFB}" type="datetimeFigureOut">
              <a:rPr lang="en-US" smtClean="0"/>
              <a:t>3/28/23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736AC-158C-40A3-976D-A9DD67F1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483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1D75F-F6B2-4805-B618-13B212542BFB}" type="datetimeFigureOut">
              <a:rPr lang="en-US" smtClean="0"/>
              <a:t>3/28/23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736AC-158C-40A3-976D-A9DD67F1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502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41D75F-F6B2-4805-B618-13B212542BFB}" type="datetimeFigureOut">
              <a:rPr lang="en-US" smtClean="0"/>
              <a:t>3/28/23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2736AC-158C-40A3-976D-A9DD67F1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351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5900" y="1544269"/>
            <a:ext cx="7899400" cy="1143049"/>
          </a:xfrm>
        </p:spPr>
        <p:txBody>
          <a:bodyPr>
            <a:noAutofit/>
          </a:bodyPr>
          <a:lstStyle/>
          <a:p>
            <a:r>
              <a:rPr lang="en-US" sz="4500" b="1" dirty="0"/>
              <a:t>Resurgence, Risk Factors and Socioeconomic Impact of HPAI in West Africa Poultry Sector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0800000" flipV="1">
            <a:off x="0" y="5192301"/>
            <a:ext cx="8575964" cy="690880"/>
          </a:xfrm>
        </p:spPr>
        <p:txBody>
          <a:bodyPr>
            <a:noAutofit/>
          </a:bodyPr>
          <a:lstStyle/>
          <a:p>
            <a:r>
              <a:rPr lang="en-US" sz="3200" b="1" dirty="0" err="1"/>
              <a:t>Olasoju</a:t>
            </a:r>
            <a:r>
              <a:rPr lang="en-US" sz="3200" b="1" dirty="0"/>
              <a:t> Taiwo I.M</a:t>
            </a:r>
          </a:p>
          <a:p>
            <a:r>
              <a:rPr lang="en-US" sz="3200" dirty="0"/>
              <a:t>+22348034917865, 7taiwo @</a:t>
            </a:r>
            <a:r>
              <a:rPr lang="en-US" sz="3200" dirty="0" err="1"/>
              <a:t>gmail.com</a:t>
            </a:r>
            <a:endParaRPr lang="en-US" sz="3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CE6C043-32A9-AF0D-5004-9E1FF53CF6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300" y="795018"/>
            <a:ext cx="3606800" cy="378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861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D306B45-25EE-434D-ABA9-A27B79320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9CDB13-C5C4-404D-9545-77634566F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019" y="942108"/>
            <a:ext cx="3256550" cy="4969113"/>
          </a:xfrm>
        </p:spPr>
        <p:txBody>
          <a:bodyPr anchor="ctr">
            <a:normAutofit/>
          </a:bodyPr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OUTLINE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42F85E-4939-431E-8B4A-EC07C8E0A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7EBB3F9-D6F7-4F6A-8843-9FEBA15E4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71831"/>
            <a:ext cx="0" cy="3200400"/>
          </a:xfrm>
          <a:prstGeom prst="line">
            <a:avLst/>
          </a:prstGeom>
          <a:ln w="158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D2B17EF-74EB-4C33-B2E2-8E727B2E7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009967" y="0"/>
            <a:ext cx="6176982" cy="6853245"/>
            <a:chOff x="2487613" y="285750"/>
            <a:chExt cx="2428876" cy="5654676"/>
          </a:xfrm>
          <a:solidFill>
            <a:schemeClr val="bg1">
              <a:alpha val="30000"/>
            </a:schemeClr>
          </a:solidFill>
        </p:grpSpPr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0A5F1F8A-3206-4B86-883F-65E98BB6E4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6935F8C7-CC88-4243-9786-F3CDBF04A0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9AF7BAD9-71B3-40D8-A089-EFF7FE67BD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6467094F-AEF0-4D3B-BB76-8B3C1F08B9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36F56AF9-DEF1-44E7-BF42-6AAC1AA9D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A43EBE71-20BA-4A40-A513-516678089D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DB39648-7B38-4D0B-93C5-048EC4A45C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8DD2661F-DE5F-45EA-B30B-7C65896388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ABF0A0E5-E68E-4183-A913-228692FD8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615D8F55-8ACD-4EFE-A832-06E785479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0FDF4201-8CEC-474B-A6B1-88039B7041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0F60AEA4-B25F-417E-93FC-59686DFBE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5BFBCE-08FE-41F8-81CD-DF845C6DF2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9062" y="548640"/>
            <a:ext cx="6677640" cy="5657236"/>
          </a:xfrm>
        </p:spPr>
        <p:txBody>
          <a:bodyPr anchor="ctr">
            <a:normAutofit/>
          </a:bodyPr>
          <a:lstStyle/>
          <a:p>
            <a:r>
              <a:rPr lang="en-GB" sz="2800" dirty="0">
                <a:solidFill>
                  <a:schemeClr val="tx2">
                    <a:lumMod val="75000"/>
                  </a:schemeClr>
                </a:solidFill>
              </a:rPr>
              <a:t>Introduction</a:t>
            </a:r>
          </a:p>
          <a:p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Resurgence</a:t>
            </a:r>
          </a:p>
          <a:p>
            <a:r>
              <a:rPr lang="en-GB" sz="2800" dirty="0">
                <a:solidFill>
                  <a:schemeClr val="tx2">
                    <a:lumMod val="75000"/>
                  </a:schemeClr>
                </a:solidFill>
              </a:rPr>
              <a:t>Risk factors</a:t>
            </a:r>
          </a:p>
          <a:p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Socioeconomic impact</a:t>
            </a:r>
            <a:endParaRPr lang="en-GB" sz="2800" dirty="0">
              <a:solidFill>
                <a:schemeClr val="tx2">
                  <a:lumMod val="75000"/>
                </a:schemeClr>
              </a:solidFill>
            </a:endParaRPr>
          </a:p>
          <a:p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021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D306B45-25EE-434D-ABA9-A27B79320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3404A1-52A7-4E14-A5DF-DA78C17A5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144" y="379933"/>
            <a:ext cx="3853156" cy="1343892"/>
          </a:xfrm>
        </p:spPr>
        <p:txBody>
          <a:bodyPr anchor="ctr">
            <a:normAutofit/>
          </a:bodyPr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INTRODUCTION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A42F85E-4939-431E-8B4A-EC07C8E0A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7EBB3F9-D6F7-4F6A-8843-9FEBA15E4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71831"/>
            <a:ext cx="0" cy="3200400"/>
          </a:xfrm>
          <a:prstGeom prst="line">
            <a:avLst/>
          </a:prstGeom>
          <a:ln w="158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D2B17EF-74EB-4C33-B2E2-8E727B2E7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009967" y="0"/>
            <a:ext cx="6176982" cy="6853245"/>
            <a:chOff x="2487613" y="285750"/>
            <a:chExt cx="2428876" cy="5654676"/>
          </a:xfrm>
          <a:solidFill>
            <a:schemeClr val="bg1">
              <a:alpha val="30000"/>
            </a:schemeClr>
          </a:solidFill>
        </p:grpSpPr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0A5F1F8A-3206-4B86-883F-65E98BB6E4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6935F8C7-CC88-4243-9786-F3CDBF04A0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13">
              <a:extLst>
                <a:ext uri="{FF2B5EF4-FFF2-40B4-BE49-F238E27FC236}">
                  <a16:creationId xmlns:a16="http://schemas.microsoft.com/office/drawing/2014/main" id="{9AF7BAD9-71B3-40D8-A089-EFF7FE67BD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" name="Freeform 14">
              <a:extLst>
                <a:ext uri="{FF2B5EF4-FFF2-40B4-BE49-F238E27FC236}">
                  <a16:creationId xmlns:a16="http://schemas.microsoft.com/office/drawing/2014/main" id="{6467094F-AEF0-4D3B-BB76-8B3C1F08B9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15">
              <a:extLst>
                <a:ext uri="{FF2B5EF4-FFF2-40B4-BE49-F238E27FC236}">
                  <a16:creationId xmlns:a16="http://schemas.microsoft.com/office/drawing/2014/main" id="{36F56AF9-DEF1-44E7-BF42-6AAC1AA9D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16">
              <a:extLst>
                <a:ext uri="{FF2B5EF4-FFF2-40B4-BE49-F238E27FC236}">
                  <a16:creationId xmlns:a16="http://schemas.microsoft.com/office/drawing/2014/main" id="{A43EBE71-20BA-4A40-A513-516678089D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17">
              <a:extLst>
                <a:ext uri="{FF2B5EF4-FFF2-40B4-BE49-F238E27FC236}">
                  <a16:creationId xmlns:a16="http://schemas.microsoft.com/office/drawing/2014/main" id="{1DB39648-7B38-4D0B-93C5-048EC4A45C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18">
              <a:extLst>
                <a:ext uri="{FF2B5EF4-FFF2-40B4-BE49-F238E27FC236}">
                  <a16:creationId xmlns:a16="http://schemas.microsoft.com/office/drawing/2014/main" id="{8DD2661F-DE5F-45EA-B30B-7C65896388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19">
              <a:extLst>
                <a:ext uri="{FF2B5EF4-FFF2-40B4-BE49-F238E27FC236}">
                  <a16:creationId xmlns:a16="http://schemas.microsoft.com/office/drawing/2014/main" id="{ABF0A0E5-E68E-4183-A913-228692FD8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Freeform 20">
              <a:extLst>
                <a:ext uri="{FF2B5EF4-FFF2-40B4-BE49-F238E27FC236}">
                  <a16:creationId xmlns:a16="http://schemas.microsoft.com/office/drawing/2014/main" id="{615D8F55-8ACD-4EFE-A832-06E785479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Freeform 21">
              <a:extLst>
                <a:ext uri="{FF2B5EF4-FFF2-40B4-BE49-F238E27FC236}">
                  <a16:creationId xmlns:a16="http://schemas.microsoft.com/office/drawing/2014/main" id="{0FDF4201-8CEC-474B-A6B1-88039B7041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Freeform 22">
              <a:extLst>
                <a:ext uri="{FF2B5EF4-FFF2-40B4-BE49-F238E27FC236}">
                  <a16:creationId xmlns:a16="http://schemas.microsoft.com/office/drawing/2014/main" id="{0F60AEA4-B25F-417E-93FC-59686DFBE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3843D-D16B-4799-87C8-ED58A203CA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9061" y="379933"/>
            <a:ext cx="6854259" cy="6071197"/>
          </a:xfrm>
        </p:spPr>
        <p:txBody>
          <a:bodyPr anchor="ctr">
            <a:normAutofit/>
          </a:bodyPr>
          <a:lstStyle/>
          <a:p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2005 to 2019, 76 countries/territories  reported 18,620 outbreaks to WOAH</a:t>
            </a:r>
          </a:p>
          <a:p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Lowest in September, begins to rise in October and peaks in February – WOAH</a:t>
            </a:r>
          </a:p>
          <a:p>
            <a:r>
              <a:rPr lang="en-GB" dirty="0">
                <a:solidFill>
                  <a:srgbClr val="212121"/>
                </a:solidFill>
              </a:rPr>
              <a:t>Nineteen</a:t>
            </a:r>
            <a:r>
              <a:rPr lang="en-GB" b="0" i="0" u="none" strike="noStrike" dirty="0">
                <a:solidFill>
                  <a:srgbClr val="212121"/>
                </a:solidFill>
                <a:effectLst/>
              </a:rPr>
              <a:t> subtypes detected:</a:t>
            </a:r>
          </a:p>
          <a:p>
            <a:pPr marL="685800" lvl="2">
              <a:spcBef>
                <a:spcPts val="1000"/>
              </a:spcBef>
            </a:pPr>
            <a:r>
              <a:rPr lang="en-GB" sz="2200" dirty="0">
                <a:solidFill>
                  <a:srgbClr val="212121"/>
                </a:solidFill>
              </a:rPr>
              <a:t>The most commonly detected subtypes was H5N1. followed by H9N2, H5N2, H5N8 and H6N2 (mostly detected in domestic poultry)</a:t>
            </a:r>
          </a:p>
          <a:p>
            <a:pPr marL="685800" lvl="2">
              <a:spcBef>
                <a:spcPts val="1000"/>
              </a:spcBef>
            </a:pPr>
            <a:r>
              <a:rPr lang="en-GB" sz="2200" dirty="0">
                <a:solidFill>
                  <a:srgbClr val="212121"/>
                </a:solidFill>
              </a:rPr>
              <a:t>H1N6, H3N6, H4N6, H4N8, H9N1 and H11N9 were exclusively detected in wild birds.</a:t>
            </a:r>
          </a:p>
          <a:p>
            <a:pPr marL="685800" lvl="2">
              <a:spcBef>
                <a:spcPts val="1000"/>
              </a:spcBef>
            </a:pPr>
            <a:r>
              <a:rPr lang="en-GB" sz="2200" dirty="0">
                <a:solidFill>
                  <a:srgbClr val="212121"/>
                </a:solidFill>
              </a:rPr>
              <a:t>Meanwhile, H5N1, H5N2 circulates among wild and domestic birds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22E2A7-E5EF-A57C-44D5-190A5B0816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105" y="2803251"/>
            <a:ext cx="4362446" cy="3201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957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D306B45-25EE-434D-ABA9-A27B79320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3404A1-52A7-4E14-A5DF-DA78C17A5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325" y="2470842"/>
            <a:ext cx="3853156" cy="1516040"/>
          </a:xfrm>
        </p:spPr>
        <p:txBody>
          <a:bodyPr anchor="ctr">
            <a:normAutofit fontScale="90000"/>
          </a:bodyPr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INTRODUCTION</a:t>
            </a:r>
            <a:br>
              <a:rPr lang="en-US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(CONT’D)</a:t>
            </a:r>
            <a:br>
              <a:rPr lang="en-US" b="1" dirty="0">
                <a:solidFill>
                  <a:schemeClr val="tx2">
                    <a:lumMod val="75000"/>
                  </a:schemeClr>
                </a:solidFill>
              </a:rPr>
            </a:b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A42F85E-4939-431E-8B4A-EC07C8E0A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7EBB3F9-D6F7-4F6A-8843-9FEBA15E4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71831"/>
            <a:ext cx="0" cy="3200400"/>
          </a:xfrm>
          <a:prstGeom prst="line">
            <a:avLst/>
          </a:prstGeom>
          <a:ln w="158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D2B17EF-74EB-4C33-B2E2-8E727B2E7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009967" y="0"/>
            <a:ext cx="6176982" cy="6853245"/>
            <a:chOff x="2487613" y="285750"/>
            <a:chExt cx="2428876" cy="5654676"/>
          </a:xfrm>
          <a:solidFill>
            <a:schemeClr val="bg1">
              <a:alpha val="30000"/>
            </a:schemeClr>
          </a:solidFill>
        </p:grpSpPr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0A5F1F8A-3206-4B86-883F-65E98BB6E4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6935F8C7-CC88-4243-9786-F3CDBF04A0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13">
              <a:extLst>
                <a:ext uri="{FF2B5EF4-FFF2-40B4-BE49-F238E27FC236}">
                  <a16:creationId xmlns:a16="http://schemas.microsoft.com/office/drawing/2014/main" id="{9AF7BAD9-71B3-40D8-A089-EFF7FE67BD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" name="Freeform 14">
              <a:extLst>
                <a:ext uri="{FF2B5EF4-FFF2-40B4-BE49-F238E27FC236}">
                  <a16:creationId xmlns:a16="http://schemas.microsoft.com/office/drawing/2014/main" id="{6467094F-AEF0-4D3B-BB76-8B3C1F08B9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15">
              <a:extLst>
                <a:ext uri="{FF2B5EF4-FFF2-40B4-BE49-F238E27FC236}">
                  <a16:creationId xmlns:a16="http://schemas.microsoft.com/office/drawing/2014/main" id="{36F56AF9-DEF1-44E7-BF42-6AAC1AA9D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16">
              <a:extLst>
                <a:ext uri="{FF2B5EF4-FFF2-40B4-BE49-F238E27FC236}">
                  <a16:creationId xmlns:a16="http://schemas.microsoft.com/office/drawing/2014/main" id="{A43EBE71-20BA-4A40-A513-516678089D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17">
              <a:extLst>
                <a:ext uri="{FF2B5EF4-FFF2-40B4-BE49-F238E27FC236}">
                  <a16:creationId xmlns:a16="http://schemas.microsoft.com/office/drawing/2014/main" id="{1DB39648-7B38-4D0B-93C5-048EC4A45C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18">
              <a:extLst>
                <a:ext uri="{FF2B5EF4-FFF2-40B4-BE49-F238E27FC236}">
                  <a16:creationId xmlns:a16="http://schemas.microsoft.com/office/drawing/2014/main" id="{8DD2661F-DE5F-45EA-B30B-7C65896388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19">
              <a:extLst>
                <a:ext uri="{FF2B5EF4-FFF2-40B4-BE49-F238E27FC236}">
                  <a16:creationId xmlns:a16="http://schemas.microsoft.com/office/drawing/2014/main" id="{ABF0A0E5-E68E-4183-A913-228692FD8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Freeform 20">
              <a:extLst>
                <a:ext uri="{FF2B5EF4-FFF2-40B4-BE49-F238E27FC236}">
                  <a16:creationId xmlns:a16="http://schemas.microsoft.com/office/drawing/2014/main" id="{615D8F55-8ACD-4EFE-A832-06E785479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Freeform 21">
              <a:extLst>
                <a:ext uri="{FF2B5EF4-FFF2-40B4-BE49-F238E27FC236}">
                  <a16:creationId xmlns:a16="http://schemas.microsoft.com/office/drawing/2014/main" id="{0FDF4201-8CEC-474B-A6B1-88039B7041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Freeform 22">
              <a:extLst>
                <a:ext uri="{FF2B5EF4-FFF2-40B4-BE49-F238E27FC236}">
                  <a16:creationId xmlns:a16="http://schemas.microsoft.com/office/drawing/2014/main" id="{0F60AEA4-B25F-417E-93FC-59686DFBE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ACF7103-07AA-0072-323A-70C8B0D19D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4416" y="2350639"/>
            <a:ext cx="7126942" cy="2493031"/>
          </a:xfr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413D41A-A10D-10C3-06CD-EC1127D98CED}"/>
              </a:ext>
            </a:extLst>
          </p:cNvPr>
          <p:cNvSpPr txBox="1">
            <a:spLocks/>
          </p:cNvSpPr>
          <p:nvPr/>
        </p:nvSpPr>
        <p:spPr>
          <a:xfrm>
            <a:off x="5271996" y="5072231"/>
            <a:ext cx="6419259" cy="11336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600" i="1" dirty="0">
                <a:solidFill>
                  <a:srgbClr val="425168"/>
                </a:solidFill>
                <a:effectLst/>
                <a:latin typeface="TimesNewRomanPS"/>
              </a:rPr>
              <a:t>Number of new outbreaks and associated losses by geographical region (WOAH) </a:t>
            </a:r>
            <a:endParaRPr lang="en-GB" sz="4600" dirty="0"/>
          </a:p>
          <a:p>
            <a:br>
              <a:rPr lang="en-US" b="1" dirty="0">
                <a:solidFill>
                  <a:schemeClr val="tx2">
                    <a:lumMod val="75000"/>
                  </a:schemeClr>
                </a:solidFill>
              </a:rPr>
            </a:b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0178AA1-8C91-37C1-BE43-E156261B3A49}"/>
              </a:ext>
            </a:extLst>
          </p:cNvPr>
          <p:cNvSpPr txBox="1">
            <a:spLocks/>
          </p:cNvSpPr>
          <p:nvPr/>
        </p:nvSpPr>
        <p:spPr>
          <a:xfrm>
            <a:off x="312999" y="3868142"/>
            <a:ext cx="4149927" cy="17029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600" dirty="0">
                <a:solidFill>
                  <a:srgbClr val="425168"/>
                </a:solidFill>
                <a:effectLst/>
                <a:latin typeface="TimesNewRomanPS"/>
              </a:rPr>
              <a:t>Recent, as at 15/11/2022 by 16 countries, 142 outbreaks</a:t>
            </a:r>
            <a:endParaRPr lang="en-GB" sz="4600" dirty="0"/>
          </a:p>
          <a:p>
            <a:br>
              <a:rPr lang="en-US" b="1" dirty="0">
                <a:solidFill>
                  <a:schemeClr val="tx2">
                    <a:lumMod val="75000"/>
                  </a:schemeClr>
                </a:solidFill>
              </a:rPr>
            </a:b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419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D306B45-25EE-434D-ABA9-A27B79320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3404A1-52A7-4E14-A5DF-DA78C17A5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019" y="942108"/>
            <a:ext cx="3256550" cy="4969113"/>
          </a:xfrm>
        </p:spPr>
        <p:txBody>
          <a:bodyPr anchor="ctr">
            <a:normAutofit/>
          </a:bodyPr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RESURGENCE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A42F85E-4939-431E-8B4A-EC07C8E0A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7EBB3F9-D6F7-4F6A-8843-9FEBA15E4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71831"/>
            <a:ext cx="0" cy="3200400"/>
          </a:xfrm>
          <a:prstGeom prst="line">
            <a:avLst/>
          </a:prstGeom>
          <a:ln w="158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D2B17EF-74EB-4C33-B2E2-8E727B2E7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009967" y="0"/>
            <a:ext cx="6176982" cy="6853245"/>
            <a:chOff x="2487613" y="285750"/>
            <a:chExt cx="2428876" cy="5654676"/>
          </a:xfrm>
          <a:solidFill>
            <a:schemeClr val="bg1">
              <a:alpha val="30000"/>
            </a:schemeClr>
          </a:solidFill>
        </p:grpSpPr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0A5F1F8A-3206-4B86-883F-65E98BB6E4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6935F8C7-CC88-4243-9786-F3CDBF04A0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13">
              <a:extLst>
                <a:ext uri="{FF2B5EF4-FFF2-40B4-BE49-F238E27FC236}">
                  <a16:creationId xmlns:a16="http://schemas.microsoft.com/office/drawing/2014/main" id="{9AF7BAD9-71B3-40D8-A089-EFF7FE67BD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" name="Freeform 14">
              <a:extLst>
                <a:ext uri="{FF2B5EF4-FFF2-40B4-BE49-F238E27FC236}">
                  <a16:creationId xmlns:a16="http://schemas.microsoft.com/office/drawing/2014/main" id="{6467094F-AEF0-4D3B-BB76-8B3C1F08B9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15">
              <a:extLst>
                <a:ext uri="{FF2B5EF4-FFF2-40B4-BE49-F238E27FC236}">
                  <a16:creationId xmlns:a16="http://schemas.microsoft.com/office/drawing/2014/main" id="{36F56AF9-DEF1-44E7-BF42-6AAC1AA9D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16">
              <a:extLst>
                <a:ext uri="{FF2B5EF4-FFF2-40B4-BE49-F238E27FC236}">
                  <a16:creationId xmlns:a16="http://schemas.microsoft.com/office/drawing/2014/main" id="{A43EBE71-20BA-4A40-A513-516678089D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17">
              <a:extLst>
                <a:ext uri="{FF2B5EF4-FFF2-40B4-BE49-F238E27FC236}">
                  <a16:creationId xmlns:a16="http://schemas.microsoft.com/office/drawing/2014/main" id="{1DB39648-7B38-4D0B-93C5-048EC4A45C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18">
              <a:extLst>
                <a:ext uri="{FF2B5EF4-FFF2-40B4-BE49-F238E27FC236}">
                  <a16:creationId xmlns:a16="http://schemas.microsoft.com/office/drawing/2014/main" id="{8DD2661F-DE5F-45EA-B30B-7C65896388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19">
              <a:extLst>
                <a:ext uri="{FF2B5EF4-FFF2-40B4-BE49-F238E27FC236}">
                  <a16:creationId xmlns:a16="http://schemas.microsoft.com/office/drawing/2014/main" id="{ABF0A0E5-E68E-4183-A913-228692FD8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Freeform 20">
              <a:extLst>
                <a:ext uri="{FF2B5EF4-FFF2-40B4-BE49-F238E27FC236}">
                  <a16:creationId xmlns:a16="http://schemas.microsoft.com/office/drawing/2014/main" id="{615D8F55-8ACD-4EFE-A832-06E785479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Freeform 21">
              <a:extLst>
                <a:ext uri="{FF2B5EF4-FFF2-40B4-BE49-F238E27FC236}">
                  <a16:creationId xmlns:a16="http://schemas.microsoft.com/office/drawing/2014/main" id="{0FDF4201-8CEC-474B-A6B1-88039B7041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Freeform 22">
              <a:extLst>
                <a:ext uri="{FF2B5EF4-FFF2-40B4-BE49-F238E27FC236}">
                  <a16:creationId xmlns:a16="http://schemas.microsoft.com/office/drawing/2014/main" id="{0F60AEA4-B25F-417E-93FC-59686DFBE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3843D-D16B-4799-87C8-ED58A203CA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5042" y="379933"/>
            <a:ext cx="7342899" cy="6071197"/>
          </a:xfrm>
        </p:spPr>
        <p:txBody>
          <a:bodyPr anchor="ctr">
            <a:normAutofit/>
          </a:bodyPr>
          <a:lstStyle/>
          <a:p>
            <a:endParaRPr lang="en-GB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2006 – 2008 wave of the outbreak affected 8 of the West African countries, including: </a:t>
            </a:r>
          </a:p>
          <a:p>
            <a:pPr lvl="1"/>
            <a:r>
              <a:rPr lang="en-GB" sz="2600" dirty="0">
                <a:solidFill>
                  <a:schemeClr val="tx2">
                    <a:lumMod val="75000"/>
                  </a:schemeClr>
                </a:solidFill>
              </a:rPr>
              <a:t>Niger, Burkina Faso, Cote </a:t>
            </a:r>
            <a:r>
              <a:rPr lang="en-GB" sz="2600" dirty="0" err="1">
                <a:solidFill>
                  <a:schemeClr val="tx2">
                    <a:lumMod val="75000"/>
                  </a:schemeClr>
                </a:solidFill>
              </a:rPr>
              <a:t>D’Ivore</a:t>
            </a:r>
            <a:r>
              <a:rPr lang="en-GB" sz="2600" dirty="0">
                <a:solidFill>
                  <a:schemeClr val="tx2">
                    <a:lumMod val="75000"/>
                  </a:schemeClr>
                </a:solidFill>
              </a:rPr>
              <a:t>, Ghana, Togo, Benin, Nigeria, Cameroun</a:t>
            </a:r>
          </a:p>
          <a:p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Since then, several West African countries have continued to experience sporadic outbreaks of the disease</a:t>
            </a:r>
            <a:endParaRPr lang="en-GB" sz="2600" dirty="0">
              <a:solidFill>
                <a:schemeClr val="tx2">
                  <a:lumMod val="75000"/>
                </a:schemeClr>
              </a:solidFill>
            </a:endParaRPr>
          </a:p>
          <a:p>
            <a:pPr lvl="1"/>
            <a:r>
              <a:rPr lang="en-US" sz="2600" dirty="0">
                <a:solidFill>
                  <a:srgbClr val="000000"/>
                </a:solidFill>
              </a:rPr>
              <a:t>2006 </a:t>
            </a:r>
            <a:r>
              <a:rPr lang="mr-IN" sz="2600" dirty="0">
                <a:solidFill>
                  <a:srgbClr val="000000"/>
                </a:solidFill>
              </a:rPr>
              <a:t>–</a:t>
            </a:r>
            <a:r>
              <a:rPr lang="en-US" sz="2600" dirty="0">
                <a:solidFill>
                  <a:srgbClr val="000000"/>
                </a:solidFill>
              </a:rPr>
              <a:t> first reported in Nigeria (H5N1)</a:t>
            </a:r>
          </a:p>
          <a:p>
            <a:pPr lvl="1"/>
            <a:r>
              <a:rPr lang="en-US" sz="2600" dirty="0">
                <a:solidFill>
                  <a:srgbClr val="000000"/>
                </a:solidFill>
              </a:rPr>
              <a:t>Eradicated after 2 years</a:t>
            </a:r>
          </a:p>
          <a:p>
            <a:pPr lvl="1"/>
            <a:r>
              <a:rPr lang="en-US" sz="2600" dirty="0">
                <a:solidFill>
                  <a:srgbClr val="000000"/>
                </a:solidFill>
              </a:rPr>
              <a:t>Re-introduced in 2015 (H5N1)</a:t>
            </a:r>
          </a:p>
          <a:p>
            <a:pPr lvl="1"/>
            <a:r>
              <a:rPr lang="en-US" sz="2600" dirty="0">
                <a:solidFill>
                  <a:srgbClr val="000000"/>
                </a:solidFill>
              </a:rPr>
              <a:t>Re-introduced 2016 </a:t>
            </a:r>
            <a:r>
              <a:rPr lang="mr-IN" sz="2600" dirty="0">
                <a:solidFill>
                  <a:srgbClr val="000000"/>
                </a:solidFill>
              </a:rPr>
              <a:t>–</a:t>
            </a:r>
            <a:r>
              <a:rPr lang="en-US" sz="2600" dirty="0">
                <a:solidFill>
                  <a:srgbClr val="000000"/>
                </a:solidFill>
              </a:rPr>
              <a:t> 2019</a:t>
            </a:r>
          </a:p>
          <a:p>
            <a:endParaRPr lang="en-GB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8906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D306B45-25EE-434D-ABA9-A27B79320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3404A1-52A7-4E14-A5DF-DA78C17A5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019" y="942108"/>
            <a:ext cx="3256550" cy="4969113"/>
          </a:xfrm>
        </p:spPr>
        <p:txBody>
          <a:bodyPr anchor="ctr">
            <a:normAutofit/>
          </a:bodyPr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RISK FACTORS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A42F85E-4939-431E-8B4A-EC07C8E0A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7EBB3F9-D6F7-4F6A-8843-9FEBA15E4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71831"/>
            <a:ext cx="0" cy="3200400"/>
          </a:xfrm>
          <a:prstGeom prst="line">
            <a:avLst/>
          </a:prstGeom>
          <a:ln w="158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D2B17EF-74EB-4C33-B2E2-8E727B2E7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009967" y="0"/>
            <a:ext cx="6176982" cy="6853245"/>
            <a:chOff x="2487613" y="285750"/>
            <a:chExt cx="2428876" cy="5654676"/>
          </a:xfrm>
          <a:solidFill>
            <a:schemeClr val="bg1">
              <a:alpha val="30000"/>
            </a:schemeClr>
          </a:solidFill>
        </p:grpSpPr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0A5F1F8A-3206-4B86-883F-65E98BB6E4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6935F8C7-CC88-4243-9786-F3CDBF04A0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13">
              <a:extLst>
                <a:ext uri="{FF2B5EF4-FFF2-40B4-BE49-F238E27FC236}">
                  <a16:creationId xmlns:a16="http://schemas.microsoft.com/office/drawing/2014/main" id="{9AF7BAD9-71B3-40D8-A089-EFF7FE67BD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" name="Freeform 14">
              <a:extLst>
                <a:ext uri="{FF2B5EF4-FFF2-40B4-BE49-F238E27FC236}">
                  <a16:creationId xmlns:a16="http://schemas.microsoft.com/office/drawing/2014/main" id="{6467094F-AEF0-4D3B-BB76-8B3C1F08B9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15">
              <a:extLst>
                <a:ext uri="{FF2B5EF4-FFF2-40B4-BE49-F238E27FC236}">
                  <a16:creationId xmlns:a16="http://schemas.microsoft.com/office/drawing/2014/main" id="{36F56AF9-DEF1-44E7-BF42-6AAC1AA9D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16">
              <a:extLst>
                <a:ext uri="{FF2B5EF4-FFF2-40B4-BE49-F238E27FC236}">
                  <a16:creationId xmlns:a16="http://schemas.microsoft.com/office/drawing/2014/main" id="{A43EBE71-20BA-4A40-A513-516678089D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17">
              <a:extLst>
                <a:ext uri="{FF2B5EF4-FFF2-40B4-BE49-F238E27FC236}">
                  <a16:creationId xmlns:a16="http://schemas.microsoft.com/office/drawing/2014/main" id="{1DB39648-7B38-4D0B-93C5-048EC4A45C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18">
              <a:extLst>
                <a:ext uri="{FF2B5EF4-FFF2-40B4-BE49-F238E27FC236}">
                  <a16:creationId xmlns:a16="http://schemas.microsoft.com/office/drawing/2014/main" id="{8DD2661F-DE5F-45EA-B30B-7C65896388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19">
              <a:extLst>
                <a:ext uri="{FF2B5EF4-FFF2-40B4-BE49-F238E27FC236}">
                  <a16:creationId xmlns:a16="http://schemas.microsoft.com/office/drawing/2014/main" id="{ABF0A0E5-E68E-4183-A913-228692FD8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Freeform 20">
              <a:extLst>
                <a:ext uri="{FF2B5EF4-FFF2-40B4-BE49-F238E27FC236}">
                  <a16:creationId xmlns:a16="http://schemas.microsoft.com/office/drawing/2014/main" id="{615D8F55-8ACD-4EFE-A832-06E785479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Freeform 21">
              <a:extLst>
                <a:ext uri="{FF2B5EF4-FFF2-40B4-BE49-F238E27FC236}">
                  <a16:creationId xmlns:a16="http://schemas.microsoft.com/office/drawing/2014/main" id="{0FDF4201-8CEC-474B-A6B1-88039B7041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Freeform 22">
              <a:extLst>
                <a:ext uri="{FF2B5EF4-FFF2-40B4-BE49-F238E27FC236}">
                  <a16:creationId xmlns:a16="http://schemas.microsoft.com/office/drawing/2014/main" id="{0F60AEA4-B25F-417E-93FC-59686DFBE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3843D-D16B-4799-87C8-ED58A203CA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5042" y="379933"/>
            <a:ext cx="7342899" cy="607119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Categorized under 3 broad subheadings</a:t>
            </a:r>
          </a:p>
          <a:p>
            <a:pPr lvl="1"/>
            <a:r>
              <a:rPr lang="en-GB" sz="2800" dirty="0">
                <a:solidFill>
                  <a:schemeClr val="tx2">
                    <a:lumMod val="75000"/>
                  </a:schemeClr>
                </a:solidFill>
              </a:rPr>
              <a:t>Risk of introduction</a:t>
            </a:r>
          </a:p>
          <a:p>
            <a:pPr lvl="1"/>
            <a:r>
              <a:rPr lang="en-GB" sz="2800" dirty="0">
                <a:solidFill>
                  <a:schemeClr val="tx2">
                    <a:lumMod val="75000"/>
                  </a:schemeClr>
                </a:solidFill>
              </a:rPr>
              <a:t>Risk of Exposure</a:t>
            </a:r>
          </a:p>
          <a:p>
            <a:pPr lvl="1"/>
            <a:r>
              <a:rPr lang="en-GB" sz="2800" dirty="0">
                <a:solidFill>
                  <a:schemeClr val="tx2">
                    <a:lumMod val="75000"/>
                  </a:schemeClr>
                </a:solidFill>
              </a:rPr>
              <a:t>Risk of spread</a:t>
            </a:r>
          </a:p>
          <a:p>
            <a:pPr lvl="1"/>
            <a:endParaRPr lang="en-GB" dirty="0">
              <a:solidFill>
                <a:schemeClr val="tx2">
                  <a:lumMod val="75000"/>
                </a:schemeClr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GB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432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D306B45-25EE-434D-ABA9-A27B79320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3404A1-52A7-4E14-A5DF-DA78C17A5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019" y="942108"/>
            <a:ext cx="3256550" cy="4969113"/>
          </a:xfrm>
        </p:spPr>
        <p:txBody>
          <a:bodyPr anchor="ctr">
            <a:normAutofit/>
          </a:bodyPr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RISK FACTORS</a:t>
            </a:r>
            <a:br>
              <a:rPr lang="en-US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(CONT’D)</a:t>
            </a:r>
            <a:br>
              <a:rPr lang="en-US" b="1" dirty="0">
                <a:solidFill>
                  <a:schemeClr val="tx2">
                    <a:lumMod val="75000"/>
                  </a:schemeClr>
                </a:solidFill>
              </a:rPr>
            </a:b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A42F85E-4939-431E-8B4A-EC07C8E0A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7EBB3F9-D6F7-4F6A-8843-9FEBA15E4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71831"/>
            <a:ext cx="0" cy="3200400"/>
          </a:xfrm>
          <a:prstGeom prst="line">
            <a:avLst/>
          </a:prstGeom>
          <a:ln w="158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D2B17EF-74EB-4C33-B2E2-8E727B2E7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009967" y="0"/>
            <a:ext cx="6176982" cy="6853245"/>
            <a:chOff x="2487613" y="285750"/>
            <a:chExt cx="2428876" cy="5654676"/>
          </a:xfrm>
          <a:solidFill>
            <a:schemeClr val="bg1">
              <a:alpha val="30000"/>
            </a:schemeClr>
          </a:solidFill>
        </p:grpSpPr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0A5F1F8A-3206-4B86-883F-65E98BB6E4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6935F8C7-CC88-4243-9786-F3CDBF04A0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13">
              <a:extLst>
                <a:ext uri="{FF2B5EF4-FFF2-40B4-BE49-F238E27FC236}">
                  <a16:creationId xmlns:a16="http://schemas.microsoft.com/office/drawing/2014/main" id="{9AF7BAD9-71B3-40D8-A089-EFF7FE67BD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" name="Freeform 14">
              <a:extLst>
                <a:ext uri="{FF2B5EF4-FFF2-40B4-BE49-F238E27FC236}">
                  <a16:creationId xmlns:a16="http://schemas.microsoft.com/office/drawing/2014/main" id="{6467094F-AEF0-4D3B-BB76-8B3C1F08B9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15">
              <a:extLst>
                <a:ext uri="{FF2B5EF4-FFF2-40B4-BE49-F238E27FC236}">
                  <a16:creationId xmlns:a16="http://schemas.microsoft.com/office/drawing/2014/main" id="{36F56AF9-DEF1-44E7-BF42-6AAC1AA9D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16">
              <a:extLst>
                <a:ext uri="{FF2B5EF4-FFF2-40B4-BE49-F238E27FC236}">
                  <a16:creationId xmlns:a16="http://schemas.microsoft.com/office/drawing/2014/main" id="{A43EBE71-20BA-4A40-A513-516678089D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17">
              <a:extLst>
                <a:ext uri="{FF2B5EF4-FFF2-40B4-BE49-F238E27FC236}">
                  <a16:creationId xmlns:a16="http://schemas.microsoft.com/office/drawing/2014/main" id="{1DB39648-7B38-4D0B-93C5-048EC4A45C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18">
              <a:extLst>
                <a:ext uri="{FF2B5EF4-FFF2-40B4-BE49-F238E27FC236}">
                  <a16:creationId xmlns:a16="http://schemas.microsoft.com/office/drawing/2014/main" id="{8DD2661F-DE5F-45EA-B30B-7C65896388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19">
              <a:extLst>
                <a:ext uri="{FF2B5EF4-FFF2-40B4-BE49-F238E27FC236}">
                  <a16:creationId xmlns:a16="http://schemas.microsoft.com/office/drawing/2014/main" id="{ABF0A0E5-E68E-4183-A913-228692FD8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Freeform 20">
              <a:extLst>
                <a:ext uri="{FF2B5EF4-FFF2-40B4-BE49-F238E27FC236}">
                  <a16:creationId xmlns:a16="http://schemas.microsoft.com/office/drawing/2014/main" id="{615D8F55-8ACD-4EFE-A832-06E785479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Freeform 21">
              <a:extLst>
                <a:ext uri="{FF2B5EF4-FFF2-40B4-BE49-F238E27FC236}">
                  <a16:creationId xmlns:a16="http://schemas.microsoft.com/office/drawing/2014/main" id="{0FDF4201-8CEC-474B-A6B1-88039B7041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Freeform 22">
              <a:extLst>
                <a:ext uri="{FF2B5EF4-FFF2-40B4-BE49-F238E27FC236}">
                  <a16:creationId xmlns:a16="http://schemas.microsoft.com/office/drawing/2014/main" id="{0F60AEA4-B25F-417E-93FC-59686DFBE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3843D-D16B-4799-87C8-ED58A203CA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5042" y="379933"/>
            <a:ext cx="7342899" cy="607119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Risk of Introduction</a:t>
            </a:r>
          </a:p>
          <a:p>
            <a:pPr lvl="1"/>
            <a:r>
              <a:rPr lang="en-GB" sz="2600" dirty="0">
                <a:solidFill>
                  <a:schemeClr val="tx2">
                    <a:lumMod val="75000"/>
                  </a:schemeClr>
                </a:solidFill>
              </a:rPr>
              <a:t>Porous borders</a:t>
            </a:r>
          </a:p>
          <a:p>
            <a:pPr lvl="1"/>
            <a:r>
              <a:rPr lang="en-GB" sz="2600" dirty="0">
                <a:solidFill>
                  <a:schemeClr val="tx2">
                    <a:lumMod val="75000"/>
                  </a:schemeClr>
                </a:solidFill>
              </a:rPr>
              <a:t>Trade in poultry and poultry products</a:t>
            </a:r>
          </a:p>
          <a:p>
            <a:pPr lvl="1"/>
            <a:r>
              <a:rPr lang="en-GB" sz="2600" dirty="0">
                <a:solidFill>
                  <a:schemeClr val="tx2">
                    <a:lumMod val="75000"/>
                  </a:schemeClr>
                </a:solidFill>
              </a:rPr>
              <a:t>Fights cocks</a:t>
            </a:r>
          </a:p>
          <a:p>
            <a:pPr lvl="1"/>
            <a:r>
              <a:rPr lang="en-GB" sz="2600" dirty="0">
                <a:solidFill>
                  <a:schemeClr val="tx2">
                    <a:lumMod val="75000"/>
                  </a:schemeClr>
                </a:solidFill>
              </a:rPr>
              <a:t>Land border: country sharing land border with an infected country</a:t>
            </a:r>
          </a:p>
          <a:p>
            <a:pPr lvl="1"/>
            <a:endParaRPr lang="en-GB" dirty="0">
              <a:solidFill>
                <a:schemeClr val="tx2">
                  <a:lumMod val="75000"/>
                </a:schemeClr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GB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290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D306B45-25EE-434D-ABA9-A27B79320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3404A1-52A7-4E14-A5DF-DA78C17A5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019" y="942108"/>
            <a:ext cx="3256550" cy="4969113"/>
          </a:xfrm>
        </p:spPr>
        <p:txBody>
          <a:bodyPr anchor="ctr">
            <a:normAutofit/>
          </a:bodyPr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RISK FACTORS</a:t>
            </a:r>
            <a:br>
              <a:rPr lang="en-US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(CONT’D)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A42F85E-4939-431E-8B4A-EC07C8E0A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7EBB3F9-D6F7-4F6A-8843-9FEBA15E4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71831"/>
            <a:ext cx="0" cy="3200400"/>
          </a:xfrm>
          <a:prstGeom prst="line">
            <a:avLst/>
          </a:prstGeom>
          <a:ln w="158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D2B17EF-74EB-4C33-B2E2-8E727B2E7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009967" y="0"/>
            <a:ext cx="6176982" cy="6853245"/>
            <a:chOff x="2487613" y="285750"/>
            <a:chExt cx="2428876" cy="5654676"/>
          </a:xfrm>
          <a:solidFill>
            <a:schemeClr val="bg1">
              <a:alpha val="30000"/>
            </a:schemeClr>
          </a:solidFill>
        </p:grpSpPr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0A5F1F8A-3206-4B86-883F-65E98BB6E4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6935F8C7-CC88-4243-9786-F3CDBF04A0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13">
              <a:extLst>
                <a:ext uri="{FF2B5EF4-FFF2-40B4-BE49-F238E27FC236}">
                  <a16:creationId xmlns:a16="http://schemas.microsoft.com/office/drawing/2014/main" id="{9AF7BAD9-71B3-40D8-A089-EFF7FE67BD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" name="Freeform 14">
              <a:extLst>
                <a:ext uri="{FF2B5EF4-FFF2-40B4-BE49-F238E27FC236}">
                  <a16:creationId xmlns:a16="http://schemas.microsoft.com/office/drawing/2014/main" id="{6467094F-AEF0-4D3B-BB76-8B3C1F08B9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15">
              <a:extLst>
                <a:ext uri="{FF2B5EF4-FFF2-40B4-BE49-F238E27FC236}">
                  <a16:creationId xmlns:a16="http://schemas.microsoft.com/office/drawing/2014/main" id="{36F56AF9-DEF1-44E7-BF42-6AAC1AA9D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16">
              <a:extLst>
                <a:ext uri="{FF2B5EF4-FFF2-40B4-BE49-F238E27FC236}">
                  <a16:creationId xmlns:a16="http://schemas.microsoft.com/office/drawing/2014/main" id="{A43EBE71-20BA-4A40-A513-516678089D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17">
              <a:extLst>
                <a:ext uri="{FF2B5EF4-FFF2-40B4-BE49-F238E27FC236}">
                  <a16:creationId xmlns:a16="http://schemas.microsoft.com/office/drawing/2014/main" id="{1DB39648-7B38-4D0B-93C5-048EC4A45C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18">
              <a:extLst>
                <a:ext uri="{FF2B5EF4-FFF2-40B4-BE49-F238E27FC236}">
                  <a16:creationId xmlns:a16="http://schemas.microsoft.com/office/drawing/2014/main" id="{8DD2661F-DE5F-45EA-B30B-7C65896388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19">
              <a:extLst>
                <a:ext uri="{FF2B5EF4-FFF2-40B4-BE49-F238E27FC236}">
                  <a16:creationId xmlns:a16="http://schemas.microsoft.com/office/drawing/2014/main" id="{ABF0A0E5-E68E-4183-A913-228692FD8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Freeform 20">
              <a:extLst>
                <a:ext uri="{FF2B5EF4-FFF2-40B4-BE49-F238E27FC236}">
                  <a16:creationId xmlns:a16="http://schemas.microsoft.com/office/drawing/2014/main" id="{615D8F55-8ACD-4EFE-A832-06E785479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Freeform 21">
              <a:extLst>
                <a:ext uri="{FF2B5EF4-FFF2-40B4-BE49-F238E27FC236}">
                  <a16:creationId xmlns:a16="http://schemas.microsoft.com/office/drawing/2014/main" id="{0FDF4201-8CEC-474B-A6B1-88039B7041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Freeform 22">
              <a:extLst>
                <a:ext uri="{FF2B5EF4-FFF2-40B4-BE49-F238E27FC236}">
                  <a16:creationId xmlns:a16="http://schemas.microsoft.com/office/drawing/2014/main" id="{0F60AEA4-B25F-417E-93FC-59686DFBE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3843D-D16B-4799-87C8-ED58A203CA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5042" y="379933"/>
            <a:ext cx="7342899" cy="607119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GB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GB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Risk of Exposure</a:t>
            </a:r>
          </a:p>
          <a:p>
            <a:pPr lvl="1" fontAlgn="ctr"/>
            <a:r>
              <a:rPr lang="en-GB" sz="2600" dirty="0">
                <a:solidFill>
                  <a:schemeClr val="tx2">
                    <a:lumMod val="75000"/>
                  </a:schemeClr>
                </a:solidFill>
              </a:rPr>
              <a:t>Chicken and duck density</a:t>
            </a:r>
          </a:p>
          <a:p>
            <a:pPr lvl="1" fontAlgn="ctr"/>
            <a:r>
              <a:rPr lang="en-GB" sz="2600" dirty="0">
                <a:solidFill>
                  <a:schemeClr val="tx2">
                    <a:lumMod val="75000"/>
                  </a:schemeClr>
                </a:solidFill>
              </a:rPr>
              <a:t>Biosecurity awareness and practice</a:t>
            </a:r>
          </a:p>
          <a:p>
            <a:pPr lvl="2" fontAlgn="ctr"/>
            <a:r>
              <a:rPr lang="en-GB" sz="2400" dirty="0">
                <a:solidFill>
                  <a:schemeClr val="tx2">
                    <a:lumMod val="75000"/>
                  </a:schemeClr>
                </a:solidFill>
              </a:rPr>
              <a:t>Good biosecurity practice increases with level of intensification</a:t>
            </a:r>
            <a:endParaRPr lang="en-GB" sz="2600" dirty="0">
              <a:solidFill>
                <a:schemeClr val="tx2">
                  <a:lumMod val="75000"/>
                </a:schemeClr>
              </a:solidFill>
            </a:endParaRPr>
          </a:p>
          <a:p>
            <a:pPr lvl="2" fontAlgn="ctr"/>
            <a:r>
              <a:rPr lang="en-GB" sz="2600" dirty="0">
                <a:solidFill>
                  <a:schemeClr val="tx2">
                    <a:lumMod val="75000"/>
                  </a:schemeClr>
                </a:solidFill>
              </a:rPr>
              <a:t>the more the number of backyard poultry the more the risk of exposure</a:t>
            </a:r>
          </a:p>
          <a:p>
            <a:pPr marL="685800" lvl="2" fontAlgn="ctr">
              <a:spcBef>
                <a:spcPts val="1000"/>
              </a:spcBef>
            </a:pPr>
            <a:r>
              <a:rPr lang="en-GB" sz="2600" dirty="0">
                <a:solidFill>
                  <a:schemeClr val="tx2">
                    <a:lumMod val="75000"/>
                  </a:schemeClr>
                </a:solidFill>
              </a:rPr>
              <a:t>Presence of wild/migratory birds</a:t>
            </a:r>
          </a:p>
          <a:p>
            <a:pPr marL="685800" lvl="2" fontAlgn="ctr">
              <a:spcBef>
                <a:spcPts val="1000"/>
              </a:spcBef>
            </a:pPr>
            <a:r>
              <a:rPr lang="en-GB" sz="2600" dirty="0">
                <a:solidFill>
                  <a:schemeClr val="tx2">
                    <a:lumMod val="75000"/>
                  </a:schemeClr>
                </a:solidFill>
              </a:rPr>
              <a:t>Capacity for detection</a:t>
            </a:r>
          </a:p>
          <a:p>
            <a:endParaRPr lang="en-GB" dirty="0">
              <a:solidFill>
                <a:schemeClr val="tx2">
                  <a:lumMod val="75000"/>
                </a:schemeClr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GB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496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D306B45-25EE-434D-ABA9-A27B79320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3404A1-52A7-4E14-A5DF-DA78C17A5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019" y="942108"/>
            <a:ext cx="3256550" cy="4969113"/>
          </a:xfrm>
        </p:spPr>
        <p:txBody>
          <a:bodyPr anchor="ctr">
            <a:normAutofit/>
          </a:bodyPr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RISK FACTORS</a:t>
            </a:r>
            <a:br>
              <a:rPr lang="en-US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(CONT’D)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A42F85E-4939-431E-8B4A-EC07C8E0A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7EBB3F9-D6F7-4F6A-8843-9FEBA15E4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71831"/>
            <a:ext cx="0" cy="3200400"/>
          </a:xfrm>
          <a:prstGeom prst="line">
            <a:avLst/>
          </a:prstGeom>
          <a:ln w="158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D2B17EF-74EB-4C33-B2E2-8E727B2E7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009967" y="0"/>
            <a:ext cx="6176982" cy="6853245"/>
            <a:chOff x="2487613" y="285750"/>
            <a:chExt cx="2428876" cy="5654676"/>
          </a:xfrm>
          <a:solidFill>
            <a:schemeClr val="bg1">
              <a:alpha val="30000"/>
            </a:schemeClr>
          </a:solidFill>
        </p:grpSpPr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0A5F1F8A-3206-4B86-883F-65E98BB6E4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6935F8C7-CC88-4243-9786-F3CDBF04A0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13">
              <a:extLst>
                <a:ext uri="{FF2B5EF4-FFF2-40B4-BE49-F238E27FC236}">
                  <a16:creationId xmlns:a16="http://schemas.microsoft.com/office/drawing/2014/main" id="{9AF7BAD9-71B3-40D8-A089-EFF7FE67BD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" name="Freeform 14">
              <a:extLst>
                <a:ext uri="{FF2B5EF4-FFF2-40B4-BE49-F238E27FC236}">
                  <a16:creationId xmlns:a16="http://schemas.microsoft.com/office/drawing/2014/main" id="{6467094F-AEF0-4D3B-BB76-8B3C1F08B9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15">
              <a:extLst>
                <a:ext uri="{FF2B5EF4-FFF2-40B4-BE49-F238E27FC236}">
                  <a16:creationId xmlns:a16="http://schemas.microsoft.com/office/drawing/2014/main" id="{36F56AF9-DEF1-44E7-BF42-6AAC1AA9D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16">
              <a:extLst>
                <a:ext uri="{FF2B5EF4-FFF2-40B4-BE49-F238E27FC236}">
                  <a16:creationId xmlns:a16="http://schemas.microsoft.com/office/drawing/2014/main" id="{A43EBE71-20BA-4A40-A513-516678089D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17">
              <a:extLst>
                <a:ext uri="{FF2B5EF4-FFF2-40B4-BE49-F238E27FC236}">
                  <a16:creationId xmlns:a16="http://schemas.microsoft.com/office/drawing/2014/main" id="{1DB39648-7B38-4D0B-93C5-048EC4A45C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18">
              <a:extLst>
                <a:ext uri="{FF2B5EF4-FFF2-40B4-BE49-F238E27FC236}">
                  <a16:creationId xmlns:a16="http://schemas.microsoft.com/office/drawing/2014/main" id="{8DD2661F-DE5F-45EA-B30B-7C65896388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19">
              <a:extLst>
                <a:ext uri="{FF2B5EF4-FFF2-40B4-BE49-F238E27FC236}">
                  <a16:creationId xmlns:a16="http://schemas.microsoft.com/office/drawing/2014/main" id="{ABF0A0E5-E68E-4183-A913-228692FD8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Freeform 20">
              <a:extLst>
                <a:ext uri="{FF2B5EF4-FFF2-40B4-BE49-F238E27FC236}">
                  <a16:creationId xmlns:a16="http://schemas.microsoft.com/office/drawing/2014/main" id="{615D8F55-8ACD-4EFE-A832-06E785479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Freeform 21">
              <a:extLst>
                <a:ext uri="{FF2B5EF4-FFF2-40B4-BE49-F238E27FC236}">
                  <a16:creationId xmlns:a16="http://schemas.microsoft.com/office/drawing/2014/main" id="{0FDF4201-8CEC-474B-A6B1-88039B7041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Freeform 22">
              <a:extLst>
                <a:ext uri="{FF2B5EF4-FFF2-40B4-BE49-F238E27FC236}">
                  <a16:creationId xmlns:a16="http://schemas.microsoft.com/office/drawing/2014/main" id="{0F60AEA4-B25F-417E-93FC-59686DFBE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3843D-D16B-4799-87C8-ED58A203CA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5042" y="379933"/>
            <a:ext cx="7342899" cy="607119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GB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GB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Risk of spread</a:t>
            </a:r>
          </a:p>
          <a:p>
            <a:pPr fontAlgn="ctr">
              <a:spcAft>
                <a:spcPts val="0"/>
              </a:spcAft>
            </a:pPr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Capacity for detection (laboratory capacity)</a:t>
            </a:r>
          </a:p>
          <a:p>
            <a:pPr fontAlgn="ctr">
              <a:spcAft>
                <a:spcPts val="0"/>
              </a:spcAft>
            </a:pPr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Reporting timeliness (reporting officers) </a:t>
            </a:r>
          </a:p>
          <a:p>
            <a:pPr lvl="1" fontAlgn="ctr"/>
            <a:r>
              <a:rPr lang="en-GB" sz="2500" dirty="0">
                <a:solidFill>
                  <a:schemeClr val="tx2">
                    <a:lumMod val="75000"/>
                  </a:schemeClr>
                </a:solidFill>
              </a:rPr>
              <a:t>at all levels/points in the risk pathway </a:t>
            </a:r>
            <a:r>
              <a:rPr lang="en-GB" sz="2500" dirty="0" err="1">
                <a:solidFill>
                  <a:schemeClr val="tx2">
                    <a:lumMod val="75000"/>
                  </a:schemeClr>
                </a:solidFill>
              </a:rPr>
              <a:t>e.g</a:t>
            </a:r>
            <a:r>
              <a:rPr lang="en-GB" sz="2500" dirty="0">
                <a:solidFill>
                  <a:schemeClr val="tx2">
                    <a:lumMod val="75000"/>
                  </a:schemeClr>
                </a:solidFill>
              </a:rPr>
              <a:t> Nigeria’s present outbreak scenario</a:t>
            </a:r>
          </a:p>
          <a:p>
            <a:pPr fontAlgn="ctr">
              <a:spcAft>
                <a:spcPts val="0"/>
              </a:spcAft>
            </a:pPr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Active surveillance, not survey (difference) among both domestic and wild</a:t>
            </a:r>
          </a:p>
          <a:p>
            <a:pPr fontAlgn="ctr">
              <a:spcAft>
                <a:spcPts val="0"/>
              </a:spcAft>
            </a:pPr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Passive surveillance</a:t>
            </a:r>
          </a:p>
          <a:p>
            <a:endParaRPr lang="en-GB" dirty="0">
              <a:solidFill>
                <a:schemeClr val="tx2">
                  <a:lumMod val="75000"/>
                </a:schemeClr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GB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98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D306B45-25EE-434D-ABA9-A27B79320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3404A1-52A7-4E14-A5DF-DA78C17A5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622" y="942108"/>
            <a:ext cx="4289929" cy="4969113"/>
          </a:xfrm>
        </p:spPr>
        <p:txBody>
          <a:bodyPr anchor="ctr">
            <a:normAutofit/>
          </a:bodyPr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SOCIOECONOMIC IMPACT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A42F85E-4939-431E-8B4A-EC07C8E0A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7EBB3F9-D6F7-4F6A-8843-9FEBA15E4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71831"/>
            <a:ext cx="0" cy="3200400"/>
          </a:xfrm>
          <a:prstGeom prst="line">
            <a:avLst/>
          </a:prstGeom>
          <a:ln w="158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D2B17EF-74EB-4C33-B2E2-8E727B2E7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009967" y="0"/>
            <a:ext cx="6176982" cy="6853245"/>
            <a:chOff x="2487613" y="285750"/>
            <a:chExt cx="2428876" cy="5654676"/>
          </a:xfrm>
          <a:solidFill>
            <a:schemeClr val="bg1">
              <a:alpha val="30000"/>
            </a:schemeClr>
          </a:solidFill>
        </p:grpSpPr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0A5F1F8A-3206-4B86-883F-65E98BB6E4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6935F8C7-CC88-4243-9786-F3CDBF04A0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13">
              <a:extLst>
                <a:ext uri="{FF2B5EF4-FFF2-40B4-BE49-F238E27FC236}">
                  <a16:creationId xmlns:a16="http://schemas.microsoft.com/office/drawing/2014/main" id="{9AF7BAD9-71B3-40D8-A089-EFF7FE67BD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" name="Freeform 14">
              <a:extLst>
                <a:ext uri="{FF2B5EF4-FFF2-40B4-BE49-F238E27FC236}">
                  <a16:creationId xmlns:a16="http://schemas.microsoft.com/office/drawing/2014/main" id="{6467094F-AEF0-4D3B-BB76-8B3C1F08B9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15">
              <a:extLst>
                <a:ext uri="{FF2B5EF4-FFF2-40B4-BE49-F238E27FC236}">
                  <a16:creationId xmlns:a16="http://schemas.microsoft.com/office/drawing/2014/main" id="{36F56AF9-DEF1-44E7-BF42-6AAC1AA9D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16">
              <a:extLst>
                <a:ext uri="{FF2B5EF4-FFF2-40B4-BE49-F238E27FC236}">
                  <a16:creationId xmlns:a16="http://schemas.microsoft.com/office/drawing/2014/main" id="{A43EBE71-20BA-4A40-A513-516678089D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17">
              <a:extLst>
                <a:ext uri="{FF2B5EF4-FFF2-40B4-BE49-F238E27FC236}">
                  <a16:creationId xmlns:a16="http://schemas.microsoft.com/office/drawing/2014/main" id="{1DB39648-7B38-4D0B-93C5-048EC4A45C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18">
              <a:extLst>
                <a:ext uri="{FF2B5EF4-FFF2-40B4-BE49-F238E27FC236}">
                  <a16:creationId xmlns:a16="http://schemas.microsoft.com/office/drawing/2014/main" id="{8DD2661F-DE5F-45EA-B30B-7C65896388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19">
              <a:extLst>
                <a:ext uri="{FF2B5EF4-FFF2-40B4-BE49-F238E27FC236}">
                  <a16:creationId xmlns:a16="http://schemas.microsoft.com/office/drawing/2014/main" id="{ABF0A0E5-E68E-4183-A913-228692FD8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Freeform 20">
              <a:extLst>
                <a:ext uri="{FF2B5EF4-FFF2-40B4-BE49-F238E27FC236}">
                  <a16:creationId xmlns:a16="http://schemas.microsoft.com/office/drawing/2014/main" id="{615D8F55-8ACD-4EFE-A832-06E785479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Freeform 21">
              <a:extLst>
                <a:ext uri="{FF2B5EF4-FFF2-40B4-BE49-F238E27FC236}">
                  <a16:creationId xmlns:a16="http://schemas.microsoft.com/office/drawing/2014/main" id="{0FDF4201-8CEC-474B-A6B1-88039B7041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Freeform 22">
              <a:extLst>
                <a:ext uri="{FF2B5EF4-FFF2-40B4-BE49-F238E27FC236}">
                  <a16:creationId xmlns:a16="http://schemas.microsoft.com/office/drawing/2014/main" id="{0F60AEA4-B25F-417E-93FC-59686DFBE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3843D-D16B-4799-87C8-ED58A203CA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5042" y="379933"/>
            <a:ext cx="7342899" cy="6071197"/>
          </a:xfrm>
        </p:spPr>
        <p:txBody>
          <a:bodyPr anchor="ctr">
            <a:normAutofit/>
          </a:bodyPr>
          <a:lstStyle/>
          <a:p>
            <a:pPr fontAlgn="ctr">
              <a:spcAft>
                <a:spcPts val="0"/>
              </a:spcAft>
            </a:pPr>
            <a:endParaRPr lang="en-GB" dirty="0">
              <a:solidFill>
                <a:schemeClr val="tx2">
                  <a:lumMod val="75000"/>
                </a:schemeClr>
              </a:solidFill>
            </a:endParaRPr>
          </a:p>
          <a:p>
            <a:pPr fontAlgn="ctr">
              <a:spcAft>
                <a:spcPts val="0"/>
              </a:spcAft>
            </a:pPr>
            <a:endParaRPr lang="en-GB" dirty="0">
              <a:solidFill>
                <a:schemeClr val="tx2">
                  <a:lumMod val="75000"/>
                </a:schemeClr>
              </a:solidFill>
            </a:endParaRPr>
          </a:p>
          <a:p>
            <a:pPr fontAlgn="ctr">
              <a:spcAft>
                <a:spcPts val="0"/>
              </a:spcAft>
            </a:pPr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Considerable loss of production and livelihood to vulnerable people</a:t>
            </a:r>
          </a:p>
          <a:p>
            <a:r>
              <a:rPr lang="en-US" dirty="0">
                <a:solidFill>
                  <a:srgbClr val="000000"/>
                </a:solidFill>
              </a:rPr>
              <a:t>Prolonged financial drain for control in several countries where it is already endemic</a:t>
            </a:r>
          </a:p>
          <a:p>
            <a:r>
              <a:rPr lang="en-US" dirty="0">
                <a:solidFill>
                  <a:srgbClr val="000000"/>
                </a:solidFill>
              </a:rPr>
              <a:t> disruption in participation in international trade in poultry and poultry products</a:t>
            </a:r>
          </a:p>
          <a:p>
            <a:r>
              <a:rPr lang="en-US" dirty="0">
                <a:solidFill>
                  <a:srgbClr val="000000"/>
                </a:solidFill>
              </a:rPr>
              <a:t>Significant threat to animal health and welfare</a:t>
            </a:r>
          </a:p>
          <a:p>
            <a:r>
              <a:rPr lang="en-GB" dirty="0">
                <a:solidFill>
                  <a:srgbClr val="000000"/>
                </a:solidFill>
              </a:rPr>
              <a:t>Constitutes significant threat to public heath and livelihoods of some of the world’s poorest farmers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GB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0597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D306B45-25EE-434D-ABA9-A27B79320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3404A1-52A7-4E14-A5DF-DA78C17A5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701" y="942108"/>
            <a:ext cx="3572088" cy="4969113"/>
          </a:xfrm>
        </p:spPr>
        <p:txBody>
          <a:bodyPr anchor="ctr">
            <a:normAutofit/>
          </a:bodyPr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CONCLUSION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A42F85E-4939-431E-8B4A-EC07C8E0A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7EBB3F9-D6F7-4F6A-8843-9FEBA15E4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71831"/>
            <a:ext cx="0" cy="3200400"/>
          </a:xfrm>
          <a:prstGeom prst="line">
            <a:avLst/>
          </a:prstGeom>
          <a:ln w="158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D2B17EF-74EB-4C33-B2E2-8E727B2E7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009967" y="0"/>
            <a:ext cx="6176982" cy="6853245"/>
            <a:chOff x="2487613" y="285750"/>
            <a:chExt cx="2428876" cy="5654676"/>
          </a:xfrm>
          <a:solidFill>
            <a:schemeClr val="bg1">
              <a:alpha val="30000"/>
            </a:schemeClr>
          </a:solidFill>
        </p:grpSpPr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0A5F1F8A-3206-4B86-883F-65E98BB6E4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6935F8C7-CC88-4243-9786-F3CDBF04A0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13">
              <a:extLst>
                <a:ext uri="{FF2B5EF4-FFF2-40B4-BE49-F238E27FC236}">
                  <a16:creationId xmlns:a16="http://schemas.microsoft.com/office/drawing/2014/main" id="{9AF7BAD9-71B3-40D8-A089-EFF7FE67BD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" name="Freeform 14">
              <a:extLst>
                <a:ext uri="{FF2B5EF4-FFF2-40B4-BE49-F238E27FC236}">
                  <a16:creationId xmlns:a16="http://schemas.microsoft.com/office/drawing/2014/main" id="{6467094F-AEF0-4D3B-BB76-8B3C1F08B9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15">
              <a:extLst>
                <a:ext uri="{FF2B5EF4-FFF2-40B4-BE49-F238E27FC236}">
                  <a16:creationId xmlns:a16="http://schemas.microsoft.com/office/drawing/2014/main" id="{36F56AF9-DEF1-44E7-BF42-6AAC1AA9D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16">
              <a:extLst>
                <a:ext uri="{FF2B5EF4-FFF2-40B4-BE49-F238E27FC236}">
                  <a16:creationId xmlns:a16="http://schemas.microsoft.com/office/drawing/2014/main" id="{A43EBE71-20BA-4A40-A513-516678089D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17">
              <a:extLst>
                <a:ext uri="{FF2B5EF4-FFF2-40B4-BE49-F238E27FC236}">
                  <a16:creationId xmlns:a16="http://schemas.microsoft.com/office/drawing/2014/main" id="{1DB39648-7B38-4D0B-93C5-048EC4A45C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18">
              <a:extLst>
                <a:ext uri="{FF2B5EF4-FFF2-40B4-BE49-F238E27FC236}">
                  <a16:creationId xmlns:a16="http://schemas.microsoft.com/office/drawing/2014/main" id="{8DD2661F-DE5F-45EA-B30B-7C65896388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19">
              <a:extLst>
                <a:ext uri="{FF2B5EF4-FFF2-40B4-BE49-F238E27FC236}">
                  <a16:creationId xmlns:a16="http://schemas.microsoft.com/office/drawing/2014/main" id="{ABF0A0E5-E68E-4183-A913-228692FD8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Freeform 20">
              <a:extLst>
                <a:ext uri="{FF2B5EF4-FFF2-40B4-BE49-F238E27FC236}">
                  <a16:creationId xmlns:a16="http://schemas.microsoft.com/office/drawing/2014/main" id="{615D8F55-8ACD-4EFE-A832-06E785479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Freeform 21">
              <a:extLst>
                <a:ext uri="{FF2B5EF4-FFF2-40B4-BE49-F238E27FC236}">
                  <a16:creationId xmlns:a16="http://schemas.microsoft.com/office/drawing/2014/main" id="{0FDF4201-8CEC-474B-A6B1-88039B7041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Freeform 22">
              <a:extLst>
                <a:ext uri="{FF2B5EF4-FFF2-40B4-BE49-F238E27FC236}">
                  <a16:creationId xmlns:a16="http://schemas.microsoft.com/office/drawing/2014/main" id="{0F60AEA4-B25F-417E-93FC-59686DFBE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3843D-D16B-4799-87C8-ED58A203CA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5042" y="379933"/>
            <a:ext cx="7342899" cy="6071197"/>
          </a:xfrm>
        </p:spPr>
        <p:txBody>
          <a:bodyPr anchor="ctr">
            <a:normAutofit/>
          </a:bodyPr>
          <a:lstStyle/>
          <a:p>
            <a:pPr fontAlgn="ctr">
              <a:spcAft>
                <a:spcPts val="0"/>
              </a:spcAft>
            </a:pPr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The virus is now 20 years old  now (since 2003) on the globe and seems growing stronger with several siblings (subtypes)</a:t>
            </a:r>
          </a:p>
          <a:p>
            <a:pPr fontAlgn="ctr">
              <a:spcAft>
                <a:spcPts val="0"/>
              </a:spcAft>
            </a:pPr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If this scourge with huge socioeconomic consequences is not well managed now, it might spell the next pandemic</a:t>
            </a:r>
          </a:p>
          <a:p>
            <a:pPr fontAlgn="ctr">
              <a:spcAft>
                <a:spcPts val="0"/>
              </a:spcAft>
            </a:pPr>
            <a:endParaRPr lang="en-GB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GB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2154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	</a:t>
            </a:r>
          </a:p>
          <a:p>
            <a:pPr marL="0" indent="0" algn="ctr">
              <a:buNone/>
            </a:pPr>
            <a:endParaRPr lang="en-US" sz="6000" i="1" dirty="0"/>
          </a:p>
          <a:p>
            <a:pPr marL="0" indent="0" algn="ctr">
              <a:buNone/>
            </a:pPr>
            <a:r>
              <a:rPr lang="en-US" sz="6000" b="1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9685969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561</TotalTime>
  <Words>479</Words>
  <Application>Microsoft Macintosh PowerPoint</Application>
  <PresentationFormat>Widescreen</PresentationFormat>
  <Paragraphs>78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TimesNewRomanPS</vt:lpstr>
      <vt:lpstr>Office Theme</vt:lpstr>
      <vt:lpstr>Resurgence, Risk Factors and Socioeconomic Impact of HPAI in West Africa Poultry Sector</vt:lpstr>
      <vt:lpstr>OUTLINE</vt:lpstr>
      <vt:lpstr>INTRODUCTION</vt:lpstr>
      <vt:lpstr>INTRODUCTION (CONT’D) </vt:lpstr>
      <vt:lpstr>RESURGENCE</vt:lpstr>
      <vt:lpstr>RISK FACTORS</vt:lpstr>
      <vt:lpstr>RISK FACTORS (CONT’D) </vt:lpstr>
      <vt:lpstr>RISK FACTORS (CONT’D)</vt:lpstr>
      <vt:lpstr>RISK FACTORS (CONT’D)</vt:lpstr>
      <vt:lpstr>SOCIOECONOMIC IMPACT</vt:lpstr>
      <vt:lpstr>CONCLUSION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STEP-DOWN TRAINING ON EFFECTIVE FARMER ORGANIZATIONS AS A CRITICAL VEHICLE FOR FOOD PRODUCTION AND JOB CREATION.  PRESENTED BY MRS NWANNUNU IFEOMA  24/03/2023.</dc:title>
  <dc:creator>USER</dc:creator>
  <cp:lastModifiedBy>Taiwo Olasoju</cp:lastModifiedBy>
  <cp:revision>31</cp:revision>
  <dcterms:created xsi:type="dcterms:W3CDTF">2023-03-21T19:03:56Z</dcterms:created>
  <dcterms:modified xsi:type="dcterms:W3CDTF">2023-03-28T09:44:02Z</dcterms:modified>
</cp:coreProperties>
</file>