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86" r:id="rId4"/>
    <p:sldId id="305" r:id="rId5"/>
    <p:sldId id="268" r:id="rId6"/>
    <p:sldId id="304" r:id="rId7"/>
    <p:sldId id="303" r:id="rId8"/>
    <p:sldId id="298" r:id="rId9"/>
    <p:sldId id="302" r:id="rId10"/>
    <p:sldId id="289" r:id="rId11"/>
    <p:sldId id="306" r:id="rId12"/>
    <p:sldId id="297" r:id="rId13"/>
    <p:sldId id="300" r:id="rId14"/>
    <p:sldId id="301" r:id="rId15"/>
    <p:sldId id="294" r:id="rId16"/>
    <p:sldId id="295" r:id="rId17"/>
    <p:sldId id="296" r:id="rId18"/>
    <p:sldId id="267" r:id="rId19"/>
    <p:sldId id="29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8"/>
  </p:normalViewPr>
  <p:slideViewPr>
    <p:cSldViewPr>
      <p:cViewPr varScale="1">
        <p:scale>
          <a:sx n="92" d="100"/>
          <a:sy n="92" d="100"/>
        </p:scale>
        <p:origin x="166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D2818-27CF-4F3A-9CAE-6C90DFC19BA8}" type="datetimeFigureOut">
              <a:rPr lang="en-US" smtClean="0"/>
              <a:pPr/>
              <a:t>3/29/23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F5D2B-28F2-4F85-9C44-3535FB65E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68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0914-DF00-4A45-9BEF-B9FAE972AB31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F62F-2B19-4671-8EB6-F283F2F0FA2E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CBCBC-20F7-4CF4-ABF1-5D8E4D2751C2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6A341-3CA3-4E79-9FCB-BBB10FA098FE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1400-29BE-4287-B7C4-25DC9272D3C9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8CDA6-4989-47C0-BA1E-5CB19E6B7A83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85358-FA7B-4A95-8238-328506AD063B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9554-A970-478A-A163-F894E2BA6B5B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CFA9-B04F-4173-93D0-577C808E897B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2C18-10C7-4851-A805-0DCBFC253CF5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B9225-23BB-4229-8F5F-B34B5B90A29D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94549-4313-450C-9575-DA87E0871006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>
            <a:noAutofit/>
          </a:bodyPr>
          <a:lstStyle/>
          <a:p>
            <a:r>
              <a:rPr lang="en-US" sz="4500" dirty="0"/>
              <a:t>Discussions on Approach to Conducting Rapid Risk Assessment on HPAI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Taiwo </a:t>
            </a:r>
            <a:r>
              <a:rPr lang="en-US" dirty="0" err="1"/>
              <a:t>Olasoju</a:t>
            </a:r>
            <a:r>
              <a:rPr lang="en-US" dirty="0"/>
              <a:t> I.M</a:t>
            </a:r>
          </a:p>
          <a:p>
            <a:r>
              <a:rPr lang="en-US" dirty="0"/>
              <a:t>08034917865, 7taiwo@gmail.com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4C28B-077C-4A4C-B363-7699CA24866F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- 1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/>
              <a:t>Introduction</a:t>
            </a:r>
          </a:p>
          <a:p>
            <a:r>
              <a:rPr lang="en-US" dirty="0"/>
              <a:t>Scope of the Assessment</a:t>
            </a:r>
          </a:p>
          <a:p>
            <a:r>
              <a:rPr lang="en-US" dirty="0"/>
              <a:t>Identify risk factors</a:t>
            </a:r>
          </a:p>
          <a:p>
            <a:r>
              <a:rPr lang="en-US" dirty="0"/>
              <a:t>Risk pathway and animal mobility</a:t>
            </a:r>
          </a:p>
          <a:p>
            <a:r>
              <a:rPr lang="en-US" dirty="0"/>
              <a:t>Risk questions</a:t>
            </a:r>
          </a:p>
          <a:p>
            <a:r>
              <a:rPr lang="en-US" dirty="0"/>
              <a:t>Methodology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E9E6-7447-457B-9450-D0C4653EC358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en-GB" sz="3000" dirty="0">
              <a:effectLst/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GB" sz="3000" dirty="0">
                <a:effectLst/>
                <a:latin typeface="Calibri" panose="020F0502020204030204" pitchFamily="34" charset="0"/>
              </a:rPr>
              <a:t>ECOWAS member countries at more risk of the outbreak because of the free movement of people and goods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GB" sz="3000" dirty="0">
              <a:effectLst/>
              <a:latin typeface="Calibri" panose="020F0502020204030204" pitchFamily="34" charset="0"/>
            </a:endParaRP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D723-9F8F-446C-BAC0-2D2AFB99AEA4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D723-9F8F-446C-BAC0-2D2AFB99AEA4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740AA2-6AFA-EE5B-7A30-69110BF9B5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6525"/>
            <a:ext cx="8458864" cy="641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29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of the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 dirty="0">
                <a:effectLst/>
                <a:latin typeface="Calibri" panose="020F0502020204030204" pitchFamily="34" charset="0"/>
              </a:rPr>
              <a:t>Scope of the assessment</a:t>
            </a:r>
            <a:endParaRPr lang="en-GB" sz="3000" dirty="0">
              <a:effectLst/>
              <a:latin typeface="Calibri" panose="020F0502020204030204" pitchFamily="34" charset="0"/>
            </a:endParaRP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GB" sz="3000" dirty="0">
                <a:effectLst/>
                <a:latin typeface="Calibri" panose="020F0502020204030204" pitchFamily="34" charset="0"/>
              </a:rPr>
              <a:t>Type of assessment (qualitative/ or quantitative)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GB" sz="3000" dirty="0">
                <a:effectLst/>
                <a:latin typeface="Calibri" panose="020F0502020204030204" pitchFamily="34" charset="0"/>
              </a:rPr>
              <a:t>Type and period of data available, 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GB" sz="3000" dirty="0">
                <a:effectLst/>
                <a:latin typeface="Calibri" panose="020F0502020204030204" pitchFamily="34" charset="0"/>
              </a:rPr>
              <a:t>Aim: to determine the risk of introduction</a:t>
            </a:r>
            <a:r>
              <a:rPr lang="en-GB" sz="3000" dirty="0">
                <a:latin typeface="Calibri" panose="020F0502020204030204" pitchFamily="34" charset="0"/>
              </a:rPr>
              <a:t>, exposure, Occurrence, </a:t>
            </a:r>
            <a:r>
              <a:rPr lang="en-GB" sz="3000" dirty="0">
                <a:effectLst/>
                <a:latin typeface="Calibri" panose="020F0502020204030204" pitchFamily="34" charset="0"/>
              </a:rPr>
              <a:t>spread</a:t>
            </a:r>
            <a:endParaRPr lang="en-GB" sz="3000" dirty="0">
              <a:latin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en-GB" dirty="0">
                <a:effectLst/>
                <a:latin typeface="Calibri" panose="020F0502020204030204" pitchFamily="34" charset="0"/>
              </a:rPr>
              <a:t>To throw light into effective control measures in the light of the risk factors and incriminating unhealthy practices identified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F1E9-449A-41AE-ABB5-4E0D0B2D5249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Hazard Identification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GB" sz="3000" dirty="0">
              <a:effectLst/>
              <a:latin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dirty="0">
                <a:effectLst/>
                <a:latin typeface="Calibri" panose="020F0502020204030204" pitchFamily="34" charset="0"/>
              </a:rPr>
              <a:t>Epidemiology of the disease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Calibri" panose="020F0502020204030204" pitchFamily="34" charset="0"/>
              </a:rPr>
              <a:t>Strain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Calibri" panose="020F0502020204030204" pitchFamily="34" charset="0"/>
              </a:rPr>
              <a:t>Occurrence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Calibri" panose="020F0502020204030204" pitchFamily="34" charset="0"/>
              </a:rPr>
              <a:t>Spread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Calibri" panose="020F0502020204030204" pitchFamily="34" charset="0"/>
              </a:rPr>
              <a:t>Host, vector, </a:t>
            </a:r>
            <a:r>
              <a:rPr lang="en-GB" sz="2800" dirty="0" err="1">
                <a:effectLst/>
                <a:latin typeface="Calibri" panose="020F0502020204030204" pitchFamily="34" charset="0"/>
              </a:rPr>
              <a:t>spp</a:t>
            </a:r>
            <a:r>
              <a:rPr lang="en-GB" sz="2800" dirty="0">
                <a:effectLst/>
                <a:latin typeface="Calibri" panose="020F0502020204030204" pitchFamily="34" charset="0"/>
              </a:rPr>
              <a:t> of birds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F1E9-449A-41AE-ABB5-4E0D0B2D5249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44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4400" b="1" dirty="0">
                <a:effectLst/>
                <a:latin typeface="Calibri" panose="020F0502020204030204" pitchFamily="34" charset="0"/>
              </a:rPr>
              <a:t>Risk questions</a:t>
            </a:r>
            <a:endParaRPr lang="en-GB" sz="44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 rtl="0" font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effectLst/>
                <a:latin typeface="Calibri" panose="020F0502020204030204" pitchFamily="34" charset="0"/>
              </a:rPr>
              <a:t>Formulate the risk questions </a:t>
            </a:r>
            <a:r>
              <a:rPr lang="en-GB" sz="2800" dirty="0" err="1">
                <a:effectLst/>
                <a:latin typeface="Calibri" panose="020F0502020204030204" pitchFamily="34" charset="0"/>
              </a:rPr>
              <a:t>e.g</a:t>
            </a:r>
            <a:endParaRPr lang="en-GB" sz="2800" dirty="0">
              <a:effectLst/>
              <a:latin typeface="Calibri" panose="020F0502020204030204" pitchFamily="34" charset="0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alibri" panose="020F0502020204030204" pitchFamily="34" charset="0"/>
              </a:rPr>
              <a:t>What is the likelihood of HPAI introduction from neighbouring countries to  country D through bordering farms and LBMs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alibri" panose="020F0502020204030204" pitchFamily="34" charset="0"/>
              </a:rPr>
              <a:t>What is the likelihood of HPAI introduction to country D via migratory birds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alibri" panose="020F0502020204030204" pitchFamily="34" charset="0"/>
              </a:rPr>
              <a:t>If HPAI gets introduced through the above pathways, what is the likelihood of spread within the country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13B7-E6D0-4528-8BCF-78877C6FBBF8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14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CE373-372E-ABF5-E591-A54029EC0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 risk pathways</a:t>
            </a: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13C60-FED6-D758-6D99-4896CAE1E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b="1" dirty="0"/>
              <a:t>Hand-draw or use computer using the various value chain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alibri" panose="020F0502020204030204" pitchFamily="34" charset="0"/>
              </a:rPr>
              <a:t>Northern to southern pathways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alibri" panose="020F0502020204030204" pitchFamily="34" charset="0"/>
              </a:rPr>
              <a:t>Farm/LBM/Hatchery pathways (Risk of introduction/spread)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alibri" panose="020F0502020204030204" pitchFamily="34" charset="0"/>
              </a:rPr>
              <a:t>Migratory pathway (introduction/spread)</a:t>
            </a:r>
          </a:p>
          <a:p>
            <a:pPr marL="0" indent="0" rtl="0" fontAlgn="ctr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latin typeface="Calibri" panose="020F0502020204030204" pitchFamily="34" charset="0"/>
            </a:endParaRPr>
          </a:p>
          <a:p>
            <a:pPr marL="0" indent="0" rtl="0" font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latin typeface="Calibri" panose="020F0502020204030204" pitchFamily="34" charset="0"/>
              </a:rPr>
              <a:t>Identify the risk factors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alibri" panose="020F0502020204030204" pitchFamily="34" charset="0"/>
              </a:rPr>
              <a:t>Literature review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alibri" panose="020F0502020204030204" pitchFamily="34" charset="0"/>
              </a:rPr>
              <a:t>Expert opinion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 dirty="0">
              <a:effectLst/>
              <a:latin typeface="Calibri" panose="020F0502020204030204" pitchFamily="34" charset="0"/>
            </a:endParaRPr>
          </a:p>
          <a:p>
            <a:endParaRPr lang="en-NG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08878-C491-1022-D091-C89C281E8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F62F-2B19-4671-8EB6-F283F2F0FA2E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DCF230-9114-BAA2-BFC5-07ABB3059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64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4400" b="1" dirty="0">
                <a:effectLst/>
                <a:latin typeface="Calibri" panose="020F0502020204030204" pitchFamily="34" charset="0"/>
              </a:rPr>
              <a:t>Collect data/Field work</a:t>
            </a:r>
            <a:endParaRPr lang="en-GB" sz="44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rtl="0" fontAlgn="ctr">
              <a:spcBef>
                <a:spcPts val="0"/>
              </a:spcBef>
              <a:spcAft>
                <a:spcPts val="0"/>
              </a:spcAft>
            </a:pPr>
            <a:r>
              <a:rPr lang="en-GB" sz="3000" b="1" dirty="0">
                <a:latin typeface="Calibri" panose="020F0502020204030204" pitchFamily="34" charset="0"/>
              </a:rPr>
              <a:t>Develop questionnaire to collect data based on the risk factors identified</a:t>
            </a:r>
          </a:p>
          <a:p>
            <a:pPr lvl="1" fontAlgn="ctr">
              <a:spcBef>
                <a:spcPts val="0"/>
              </a:spcBef>
            </a:pPr>
            <a:r>
              <a:rPr lang="en-GB" dirty="0">
                <a:latin typeface="Calibri" panose="020F0502020204030204" pitchFamily="34" charset="0"/>
              </a:rPr>
              <a:t>To substantiate the risk factors</a:t>
            </a:r>
          </a:p>
          <a:p>
            <a:pPr lvl="1" fontAlgn="ctr">
              <a:spcBef>
                <a:spcPts val="0"/>
              </a:spcBef>
            </a:pPr>
            <a:r>
              <a:rPr lang="en-GB" dirty="0">
                <a:latin typeface="Calibri" panose="020F0502020204030204" pitchFamily="34" charset="0"/>
              </a:rPr>
              <a:t>On animal mobility</a:t>
            </a:r>
          </a:p>
          <a:p>
            <a:pPr lvl="1" fontAlgn="ctr">
              <a:spcBef>
                <a:spcPts val="0"/>
              </a:spcBef>
            </a:pPr>
            <a:r>
              <a:rPr lang="en-GB" dirty="0">
                <a:latin typeface="Calibri" panose="020F0502020204030204" pitchFamily="34" charset="0"/>
              </a:rPr>
              <a:t>You may include data on the impact of the outbreak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13B7-E6D0-4528-8BCF-78877C6FBBF8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96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000" dirty="0">
                <a:latin typeface="Calibri" panose="020F0502020204030204" pitchFamily="34" charset="0"/>
              </a:rPr>
              <a:t>Do the risk factor combinations for the different risks: (introduction (release)), exposure, occurrence, spread</a:t>
            </a:r>
          </a:p>
          <a:p>
            <a:r>
              <a:rPr lang="en-GB" sz="3000" dirty="0">
                <a:effectLst/>
                <a:latin typeface="Calibri" panose="020F0502020204030204" pitchFamily="34" charset="0"/>
              </a:rPr>
              <a:t>Define the likelihood level</a:t>
            </a:r>
          </a:p>
          <a:p>
            <a:r>
              <a:rPr lang="en-GB" sz="3000" dirty="0">
                <a:effectLst/>
                <a:latin typeface="Calibri" panose="020F0502020204030204" pitchFamily="34" charset="0"/>
              </a:rPr>
              <a:t>State the levels of uncertainty</a:t>
            </a:r>
          </a:p>
          <a:p>
            <a:endParaRPr lang="en-GB" sz="3000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GB" sz="3000" b="1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GB" sz="30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DF22-4144-4EF1-837F-42F17F93367B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dirty="0">
                <a:effectLst/>
                <a:latin typeface="Calibri" panose="020F0502020204030204" pitchFamily="34" charset="0"/>
              </a:rPr>
              <a:t>What do you want to do?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Calibri" panose="020F0502020204030204" pitchFamily="34" charset="0"/>
              </a:rPr>
              <a:t>Risk of introduction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Calibri" panose="020F0502020204030204" pitchFamily="34" charset="0"/>
              </a:rPr>
              <a:t>Risk of exposure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latin typeface="Calibri" panose="020F0502020204030204" pitchFamily="34" charset="0"/>
              </a:rPr>
              <a:t>Risk of occurrence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Calibri" panose="020F0502020204030204" pitchFamily="34" charset="0"/>
              </a:rPr>
              <a:t>Risk of spread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DF22-4144-4EF1-837F-42F17F93367B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96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effectLst/>
                <a:latin typeface="Calibri" panose="020F0502020204030204" pitchFamily="34" charset="0"/>
              </a:rPr>
              <a:t>Risk of exposure</a:t>
            </a:r>
            <a:endParaRPr lang="en-GB" sz="2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Calibri" panose="020F0502020204030204" pitchFamily="34" charset="0"/>
              </a:rPr>
              <a:t>If HPAI enters country A What is the likelihood that the virus will infect a susceptible </a:t>
            </a:r>
            <a:r>
              <a:rPr lang="en-GB" sz="2800" dirty="0" err="1">
                <a:effectLst/>
                <a:latin typeface="Calibri" panose="020F0502020204030204" pitchFamily="34" charset="0"/>
              </a:rPr>
              <a:t>spp</a:t>
            </a:r>
            <a:r>
              <a:rPr lang="en-GB" sz="2800" dirty="0">
                <a:effectLst/>
                <a:latin typeface="Calibri" panose="020F0502020204030204" pitchFamily="34" charset="0"/>
              </a:rPr>
              <a:t> of poultry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800" b="0" i="0" dirty="0">
                <a:effectLst/>
                <a:latin typeface="Calibri" panose="020F0502020204030204" pitchFamily="34" charset="0"/>
              </a:rPr>
              <a:t>Density of poultry/poultry producing country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800" b="0" i="0" dirty="0">
                <a:effectLst/>
                <a:latin typeface="Calibri" panose="020F0502020204030204" pitchFamily="34" charset="0"/>
              </a:rPr>
              <a:t>Biosecurity awareness and practice</a:t>
            </a:r>
            <a:endParaRPr lang="en-GB" sz="2800" dirty="0">
              <a:effectLst/>
              <a:latin typeface="Calibri" panose="020F0502020204030204" pitchFamily="34" charset="0"/>
            </a:endParaRP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DF22-4144-4EF1-837F-42F17F93367B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18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 dirty="0">
                <a:effectLst/>
                <a:latin typeface="Calibri" panose="020F0502020204030204" pitchFamily="34" charset="0"/>
              </a:rPr>
              <a:t>Risk of spread (table for risk of spread)</a:t>
            </a:r>
            <a:endParaRPr lang="en-GB" sz="3000" dirty="0">
              <a:effectLst/>
              <a:latin typeface="Calibri" panose="020F0502020204030204" pitchFamily="34" charset="0"/>
            </a:endParaRPr>
          </a:p>
          <a:p>
            <a:pPr marL="0" indent="0" rtl="0" font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0" i="0" dirty="0">
                <a:effectLst/>
                <a:latin typeface="Calibri" panose="020F0502020204030204" pitchFamily="34" charset="0"/>
              </a:rPr>
              <a:t>HPAI virus has just been detected in country A, what is the likelihood that it will spread to other parts of the country.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800" b="0" i="0" dirty="0">
                <a:effectLst/>
                <a:latin typeface="Calibri" panose="020F0502020204030204" pitchFamily="34" charset="0"/>
              </a:rPr>
              <a:t>Capacity for detection(lab capacity) 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800" dirty="0">
                <a:latin typeface="Calibri" panose="020F0502020204030204" pitchFamily="34" charset="0"/>
              </a:rPr>
              <a:t>R</a:t>
            </a:r>
            <a:r>
              <a:rPr lang="en-GB" sz="2800" b="0" i="0" dirty="0">
                <a:effectLst/>
                <a:latin typeface="Calibri" panose="020F0502020204030204" pitchFamily="34" charset="0"/>
              </a:rPr>
              <a:t>eporting </a:t>
            </a:r>
            <a:r>
              <a:rPr lang="en-GB" sz="2800" dirty="0">
                <a:latin typeface="Calibri" panose="020F0502020204030204" pitchFamily="34" charset="0"/>
              </a:rPr>
              <a:t>timeliness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800" b="0" i="0" dirty="0">
                <a:effectLst/>
                <a:latin typeface="Calibri" panose="020F0502020204030204" pitchFamily="34" charset="0"/>
              </a:rPr>
              <a:t>Active surveillance</a:t>
            </a:r>
            <a:endParaRPr lang="en-GB" sz="2800" b="1" i="0" dirty="0">
              <a:effectLst/>
              <a:latin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effectLst/>
              <a:latin typeface="Calibri" panose="020F0502020204030204" pitchFamily="34" charset="0"/>
            </a:endParaRP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DF22-4144-4EF1-837F-42F17F93367B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94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effectLst/>
                <a:latin typeface="Calibri" panose="020F0502020204030204" pitchFamily="34" charset="0"/>
              </a:rPr>
              <a:t>Risk of occurrence</a:t>
            </a:r>
            <a:endParaRPr lang="en-GB" sz="2800" dirty="0">
              <a:effectLst/>
              <a:latin typeface="Calibri" panose="020F0502020204030204" pitchFamily="34" charset="0"/>
            </a:endParaRPr>
          </a:p>
          <a:p>
            <a:r>
              <a:rPr lang="en-US" sz="2800" dirty="0"/>
              <a:t>Risk of introduction + risk of spread</a:t>
            </a:r>
          </a:p>
          <a:p>
            <a:pPr lvl="1"/>
            <a:r>
              <a:rPr lang="en-US" sz="2400" dirty="0"/>
              <a:t>Risk matrix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DF22-4144-4EF1-837F-42F17F93367B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072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HPAI Risk Combinations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756150"/>
          </a:xfrm>
        </p:spPr>
        <p:txBody>
          <a:bodyPr>
            <a:normAutofit fontScale="62500" lnSpcReduction="20000"/>
          </a:bodyPr>
          <a:lstStyle/>
          <a:p>
            <a:pPr lvl="0" algn="just">
              <a:buNone/>
            </a:pPr>
            <a:r>
              <a:rPr lang="en-US" sz="4800" dirty="0"/>
              <a:t>Risk factors considered: density of poultry and ducks, accessibility, wild bird density</a:t>
            </a:r>
          </a:p>
          <a:p>
            <a:pPr lvl="0">
              <a:buNone/>
            </a:pPr>
            <a:r>
              <a:rPr lang="en-US" sz="4300" b="1" dirty="0"/>
              <a:t>Group A</a:t>
            </a:r>
          </a:p>
          <a:p>
            <a:pPr lvl="0">
              <a:buNone/>
            </a:pPr>
            <a:r>
              <a:rPr lang="en-US" sz="4500" dirty="0"/>
              <a:t>Very high</a:t>
            </a:r>
          </a:p>
          <a:p>
            <a:pPr lvl="0"/>
            <a:r>
              <a:rPr lang="en-US" sz="4500" dirty="0"/>
              <a:t>Density of poultry and ducks (high)</a:t>
            </a:r>
          </a:p>
          <a:p>
            <a:pPr>
              <a:buNone/>
            </a:pPr>
            <a:r>
              <a:rPr lang="en-US" sz="4500" dirty="0"/>
              <a:t>Or</a:t>
            </a:r>
          </a:p>
          <a:p>
            <a:pPr lvl="0"/>
            <a:r>
              <a:rPr lang="en-US" sz="4500" dirty="0"/>
              <a:t>Poultry movement (high) &amp; accessibility (high)</a:t>
            </a:r>
          </a:p>
          <a:p>
            <a:pPr>
              <a:buNone/>
            </a:pPr>
            <a:r>
              <a:rPr lang="en-US" sz="4500" dirty="0"/>
              <a:t>Or</a:t>
            </a:r>
          </a:p>
          <a:p>
            <a:pPr lvl="0"/>
            <a:r>
              <a:rPr lang="en-US" sz="4500" dirty="0"/>
              <a:t>LBM (high) &amp; Accessibility (high)</a:t>
            </a:r>
          </a:p>
          <a:p>
            <a:pPr>
              <a:buNone/>
            </a:pPr>
            <a:r>
              <a:rPr lang="en-US" sz="4500" dirty="0"/>
              <a:t>Or</a:t>
            </a:r>
          </a:p>
          <a:p>
            <a:pPr lvl="0"/>
            <a:r>
              <a:rPr lang="en-US" sz="4500" dirty="0"/>
              <a:t>Wild bird density(high) &amp; </a:t>
            </a:r>
            <a:r>
              <a:rPr lang="en-US" sz="4500" dirty="0" err="1"/>
              <a:t>accessibilty</a:t>
            </a:r>
            <a:r>
              <a:rPr lang="en-US" sz="4500" dirty="0"/>
              <a:t> (high)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F62F-2B19-4671-8EB6-F283F2F0FA2E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HPAI Risk Combinations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en-US" b="1" dirty="0"/>
              <a:t>Group B</a:t>
            </a:r>
          </a:p>
          <a:p>
            <a:pPr lvl="0">
              <a:buNone/>
            </a:pPr>
            <a:r>
              <a:rPr lang="en-US" dirty="0"/>
              <a:t>High</a:t>
            </a:r>
          </a:p>
          <a:p>
            <a:pPr lvl="0"/>
            <a:r>
              <a:rPr lang="en-US" dirty="0"/>
              <a:t>Density of poultry and ducks  (moderate) </a:t>
            </a:r>
          </a:p>
          <a:p>
            <a:pPr>
              <a:buNone/>
            </a:pPr>
            <a:r>
              <a:rPr lang="en-US" dirty="0"/>
              <a:t>OR</a:t>
            </a:r>
          </a:p>
          <a:p>
            <a:pPr lvl="0"/>
            <a:r>
              <a:rPr lang="en-US" dirty="0"/>
              <a:t>Poultry movement (high) &amp; LBM (high)</a:t>
            </a:r>
          </a:p>
          <a:p>
            <a:pPr>
              <a:buNone/>
            </a:pPr>
            <a:r>
              <a:rPr lang="en-US" dirty="0"/>
              <a:t>Or</a:t>
            </a:r>
          </a:p>
          <a:p>
            <a:pPr lvl="0"/>
            <a:r>
              <a:rPr lang="en-US" dirty="0"/>
              <a:t>LBM (moderate) &amp; accessibility (high)</a:t>
            </a:r>
          </a:p>
          <a:p>
            <a:pPr>
              <a:buNone/>
            </a:pPr>
            <a:r>
              <a:rPr lang="en-US" dirty="0"/>
              <a:t>Or</a:t>
            </a:r>
          </a:p>
          <a:p>
            <a:pPr lvl="0"/>
            <a:r>
              <a:rPr lang="en-US" dirty="0"/>
              <a:t>Wild birds density (moderate) &amp; density of poultry and ducks (high)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F62F-2B19-4671-8EB6-F283F2F0FA2E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HPAI Risk Combinations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en-US" b="1" dirty="0"/>
              <a:t>Group C</a:t>
            </a:r>
          </a:p>
          <a:p>
            <a:pPr lvl="0">
              <a:buNone/>
            </a:pPr>
            <a:r>
              <a:rPr lang="en-US" dirty="0"/>
              <a:t>Low</a:t>
            </a:r>
          </a:p>
          <a:p>
            <a:pPr lvl="0"/>
            <a:r>
              <a:rPr lang="en-US" dirty="0"/>
              <a:t>Density of poultry and ducks (low)</a:t>
            </a:r>
          </a:p>
          <a:p>
            <a:pPr>
              <a:buNone/>
            </a:pPr>
            <a:r>
              <a:rPr lang="en-US" dirty="0"/>
              <a:t>Or</a:t>
            </a:r>
          </a:p>
          <a:p>
            <a:pPr lvl="0"/>
            <a:r>
              <a:rPr lang="en-US" dirty="0"/>
              <a:t>Wild birds density (Low) &amp; LBM (low)</a:t>
            </a:r>
          </a:p>
          <a:p>
            <a:pPr>
              <a:buNone/>
            </a:pPr>
            <a:r>
              <a:rPr lang="en-US" dirty="0"/>
              <a:t>Or</a:t>
            </a:r>
          </a:p>
          <a:p>
            <a:pPr lvl="0"/>
            <a:r>
              <a:rPr lang="en-US" dirty="0"/>
              <a:t>LBM (moderate) &amp; Accessibility (low)</a:t>
            </a:r>
          </a:p>
          <a:p>
            <a:pPr>
              <a:buNone/>
            </a:pPr>
            <a:r>
              <a:rPr lang="en-US" dirty="0"/>
              <a:t>Or</a:t>
            </a:r>
          </a:p>
          <a:p>
            <a:r>
              <a:rPr lang="en-US" dirty="0"/>
              <a:t>Poultry movement (low) &amp; </a:t>
            </a:r>
            <a:r>
              <a:rPr lang="en-US" dirty="0" err="1"/>
              <a:t>lbm</a:t>
            </a:r>
            <a:r>
              <a:rPr lang="en-US" dirty="0"/>
              <a:t> (low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9F62F-2B19-4671-8EB6-F283F2F0FA2E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304800"/>
            <a:ext cx="8534400" cy="884238"/>
          </a:xfrm>
        </p:spPr>
        <p:txBody>
          <a:bodyPr>
            <a:normAutofit fontScale="90000"/>
          </a:bodyPr>
          <a:lstStyle/>
          <a:p>
            <a:r>
              <a:rPr lang="en-US" dirty="0"/>
              <a:t>Basic Risk Assessment of the HPAI Outbreak in Nigeria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3082316"/>
              </p:ext>
            </p:extLst>
          </p:nvPr>
        </p:nvGraphicFramePr>
        <p:xfrm>
          <a:off x="76200" y="1539240"/>
          <a:ext cx="8991600" cy="531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9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00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3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5800">
                <a:tc rowSpan="2" gridSpan="2"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  <a:p>
                      <a:pPr algn="ctr"/>
                      <a:r>
                        <a:rPr lang="en-US" sz="2800" dirty="0"/>
                        <a:t>Risk Question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sz="2800" dirty="0"/>
                        <a:t>Assessment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sz="2800" dirty="0"/>
                        <a:t>Risk Level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pPr algn="ctr"/>
                      <a:r>
                        <a:rPr lang="en-US" sz="2800" dirty="0"/>
                        <a:t>Remark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Likelihood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Consequences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US" sz="1700" dirty="0"/>
                        <a:t>Potential risk</a:t>
                      </a:r>
                      <a:r>
                        <a:rPr lang="en-US" sz="1700" baseline="0" dirty="0"/>
                        <a:t> for human health in Nigeria?</a:t>
                      </a:r>
                      <a:endParaRPr lang="en-US" sz="17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Likely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It’s zoonotic. One human fatality recorded in the 2006 – 2008 outbreak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US" sz="1700" dirty="0"/>
                        <a:t>Risk of event spread in Nigeria?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Likely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Major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Already in all the geo-political zones in</a:t>
                      </a:r>
                      <a:r>
                        <a:rPr lang="en-US" sz="1500" baseline="0" dirty="0"/>
                        <a:t> Nigeria. Requires a number of control measures which need significant resources to implement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US" sz="1700" dirty="0"/>
                        <a:t>Risk of insufficient control capacity with available resources in Nig?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Likely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No compensation paid yet: this is already aiding the virus spread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3581400"/>
            <a:ext cx="8229600" cy="2971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29BF-342F-4357-A246-7C9155A0F832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066800"/>
            <a:ext cx="8610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algn="ctr">
              <a:buNone/>
            </a:pPr>
            <a:r>
              <a:rPr lang="en-US" sz="5500" dirty="0"/>
              <a:t>THANK YOU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7EEE4-A2D3-42A5-83B0-9F1D8F572D9A}" type="datetime1">
              <a:rPr lang="en-US" smtClean="0"/>
              <a:pPr/>
              <a:t>3/29/23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4618</TotalTime>
  <Words>720</Words>
  <Application>Microsoft Macintosh PowerPoint</Application>
  <PresentationFormat>On-screen Show (4:3)</PresentationFormat>
  <Paragraphs>176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Discussions on Approach to Conducting Rapid Risk Assessment on HPAI</vt:lpstr>
      <vt:lpstr>Outline - 1</vt:lpstr>
      <vt:lpstr>Introduction</vt:lpstr>
      <vt:lpstr>PowerPoint Presentation</vt:lpstr>
      <vt:lpstr>Scope of the Assessment</vt:lpstr>
      <vt:lpstr>Hazard Identification</vt:lpstr>
      <vt:lpstr>Risk questions</vt:lpstr>
      <vt:lpstr>Draw risk pathways</vt:lpstr>
      <vt:lpstr>Collect data/Field work</vt:lpstr>
      <vt:lpstr>Methodology</vt:lpstr>
      <vt:lpstr>Methodology Cont’d</vt:lpstr>
      <vt:lpstr>Methodology Cont’d</vt:lpstr>
      <vt:lpstr>Methodology Cont’d</vt:lpstr>
      <vt:lpstr>Methodology Cont’d</vt:lpstr>
      <vt:lpstr>HPAI Risk Combinations</vt:lpstr>
      <vt:lpstr>HPAI Risk Combinations Cont’d</vt:lpstr>
      <vt:lpstr>HPAI Risk Combinations Cont’d</vt:lpstr>
      <vt:lpstr>Basic Risk Assessment of the HPAI Outbreak in Nigeria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HPAI Outbreaks Nigeria: Risk Factor Assessment</dc:title>
  <dc:creator>MAC</dc:creator>
  <cp:lastModifiedBy>Taiwo Olasoju</cp:lastModifiedBy>
  <cp:revision>208</cp:revision>
  <dcterms:created xsi:type="dcterms:W3CDTF">2006-08-16T00:00:00Z</dcterms:created>
  <dcterms:modified xsi:type="dcterms:W3CDTF">2023-03-29T14:13:14Z</dcterms:modified>
</cp:coreProperties>
</file>