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8" r:id="rId2"/>
    <p:sldId id="375" r:id="rId3"/>
    <p:sldId id="396" r:id="rId4"/>
    <p:sldId id="395" r:id="rId5"/>
    <p:sldId id="402" r:id="rId6"/>
    <p:sldId id="401" r:id="rId7"/>
    <p:sldId id="399" r:id="rId8"/>
    <p:sldId id="400" r:id="rId9"/>
    <p:sldId id="383" r:id="rId10"/>
    <p:sldId id="392" r:id="rId11"/>
    <p:sldId id="388" r:id="rId12"/>
    <p:sldId id="403" r:id="rId13"/>
    <p:sldId id="357"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53" autoAdjust="0"/>
    <p:restoredTop sz="91437" autoAdjust="0"/>
  </p:normalViewPr>
  <p:slideViewPr>
    <p:cSldViewPr>
      <p:cViewPr varScale="1">
        <p:scale>
          <a:sx n="111" d="100"/>
          <a:sy n="111" d="100"/>
        </p:scale>
        <p:origin x="2112" y="2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A2807C-005F-48CC-AE78-40809F4E08F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1614CDAE-B0EB-43CF-ABB3-0CA6CEABF7A4}">
      <dgm:prSet phldrT="[Text]" custT="1"/>
      <dgm:spPr/>
      <dgm:t>
        <a:bodyPr/>
        <a:lstStyle/>
        <a:p>
          <a:r>
            <a:rPr lang="en-US" sz="2400" b="1" dirty="0">
              <a:solidFill>
                <a:schemeClr val="tx1"/>
              </a:solidFill>
            </a:rPr>
            <a:t>Fisheries and aquaculture </a:t>
          </a:r>
          <a:r>
            <a:rPr lang="en-US" sz="2400" b="1" dirty="0">
              <a:solidFill>
                <a:srgbClr val="FF0000"/>
              </a:solidFill>
            </a:rPr>
            <a:t>policies in Africa are coherent</a:t>
          </a:r>
          <a:r>
            <a:rPr lang="en-US" sz="2400" b="1" dirty="0">
              <a:solidFill>
                <a:schemeClr val="tx1"/>
              </a:solidFill>
            </a:rPr>
            <a:t> with the PFRS and other AU priorities and coordinated at continental, regional and national levels </a:t>
          </a:r>
          <a:endParaRPr lang="en-US" sz="2400" dirty="0">
            <a:solidFill>
              <a:schemeClr val="tx1"/>
            </a:solidFill>
          </a:endParaRPr>
        </a:p>
      </dgm:t>
    </dgm:pt>
    <dgm:pt modelId="{1D2CA736-0D7D-4C2A-868D-A6ED9ADF5D84}" type="parTrans" cxnId="{45496125-273A-4F06-8340-BF47CBBA445D}">
      <dgm:prSet/>
      <dgm:spPr/>
      <dgm:t>
        <a:bodyPr/>
        <a:lstStyle/>
        <a:p>
          <a:endParaRPr lang="en-US"/>
        </a:p>
      </dgm:t>
    </dgm:pt>
    <dgm:pt modelId="{59C2CBA3-AAC9-463C-B2AA-5B39B1209760}" type="sibTrans" cxnId="{45496125-273A-4F06-8340-BF47CBBA445D}">
      <dgm:prSet/>
      <dgm:spPr/>
      <dgm:t>
        <a:bodyPr/>
        <a:lstStyle/>
        <a:p>
          <a:endParaRPr lang="en-US"/>
        </a:p>
      </dgm:t>
    </dgm:pt>
    <dgm:pt modelId="{54F1CE1F-FF31-4A2B-82BB-CF1A60C36627}">
      <dgm:prSet phldrT="[Text]" phldr="1"/>
      <dgm:spPr/>
      <dgm:t>
        <a:bodyPr/>
        <a:lstStyle/>
        <a:p>
          <a:endParaRPr lang="en-US" sz="1500"/>
        </a:p>
      </dgm:t>
    </dgm:pt>
    <dgm:pt modelId="{3513BE96-844A-4561-A539-0FB93EC5E316}" type="parTrans" cxnId="{DED70A07-46DE-4057-B718-9E5942C15506}">
      <dgm:prSet/>
      <dgm:spPr/>
      <dgm:t>
        <a:bodyPr/>
        <a:lstStyle/>
        <a:p>
          <a:endParaRPr lang="en-US"/>
        </a:p>
      </dgm:t>
    </dgm:pt>
    <dgm:pt modelId="{544EC06F-AA28-4E2A-901F-BE3B2D116DCF}" type="sibTrans" cxnId="{DED70A07-46DE-4057-B718-9E5942C15506}">
      <dgm:prSet/>
      <dgm:spPr/>
      <dgm:t>
        <a:bodyPr/>
        <a:lstStyle/>
        <a:p>
          <a:endParaRPr lang="en-US"/>
        </a:p>
      </dgm:t>
    </dgm:pt>
    <dgm:pt modelId="{ACCA53B6-B55B-4099-A051-8437071D9EEC}">
      <dgm:prSet phldrT="[Text]" phldr="1"/>
      <dgm:spPr/>
      <dgm:t>
        <a:bodyPr/>
        <a:lstStyle/>
        <a:p>
          <a:endParaRPr lang="en-US" sz="1500"/>
        </a:p>
      </dgm:t>
    </dgm:pt>
    <dgm:pt modelId="{4F7FE954-4E9F-42C1-A194-3F74F33734B0}" type="parTrans" cxnId="{135866A5-F256-4E47-B330-27E4686C3DF1}">
      <dgm:prSet/>
      <dgm:spPr/>
      <dgm:t>
        <a:bodyPr/>
        <a:lstStyle/>
        <a:p>
          <a:endParaRPr lang="en-US"/>
        </a:p>
      </dgm:t>
    </dgm:pt>
    <dgm:pt modelId="{7FFC0D02-1424-443C-81D2-E70142D835DF}" type="sibTrans" cxnId="{135866A5-F256-4E47-B330-27E4686C3DF1}">
      <dgm:prSet/>
      <dgm:spPr/>
      <dgm:t>
        <a:bodyPr/>
        <a:lstStyle/>
        <a:p>
          <a:endParaRPr lang="en-US"/>
        </a:p>
      </dgm:t>
    </dgm:pt>
    <dgm:pt modelId="{3CCB1A1C-B950-49ED-9910-C0DD461F8F1C}">
      <dgm:prSet phldrT="[Text]" custT="1"/>
      <dgm:spPr/>
      <dgm:t>
        <a:bodyPr/>
        <a:lstStyle/>
        <a:p>
          <a:r>
            <a:rPr lang="en-US" sz="2000" b="1" dirty="0">
              <a:solidFill>
                <a:schemeClr val="tx1"/>
              </a:solidFill>
            </a:rPr>
            <a:t>Africa is </a:t>
          </a:r>
          <a:r>
            <a:rPr lang="en-US" sz="2000" b="1" dirty="0">
              <a:solidFill>
                <a:srgbClr val="FF0000"/>
              </a:solidFill>
            </a:rPr>
            <a:t>adequately represented </a:t>
          </a:r>
          <a:r>
            <a:rPr lang="en-US" sz="2000" b="1" dirty="0">
              <a:solidFill>
                <a:schemeClr val="tx1"/>
              </a:solidFill>
            </a:rPr>
            <a:t>and effectively participates in international fisheries and aquaculture fora and ably domesticates and effectively implements relevant </a:t>
          </a:r>
          <a:r>
            <a:rPr lang="en-US" sz="2000" b="1" dirty="0">
              <a:solidFill>
                <a:srgbClr val="FF0000"/>
              </a:solidFill>
            </a:rPr>
            <a:t>global instruments</a:t>
          </a:r>
          <a:endParaRPr lang="en-US" sz="2000" dirty="0">
            <a:solidFill>
              <a:srgbClr val="FF0000"/>
            </a:solidFill>
          </a:endParaRPr>
        </a:p>
      </dgm:t>
    </dgm:pt>
    <dgm:pt modelId="{26680169-6BE2-4BE6-9323-D936818AD1FA}" type="parTrans" cxnId="{085820E0-1A88-4F52-8C09-74AF0A09B1B4}">
      <dgm:prSet/>
      <dgm:spPr/>
      <dgm:t>
        <a:bodyPr/>
        <a:lstStyle/>
        <a:p>
          <a:endParaRPr lang="en-US"/>
        </a:p>
      </dgm:t>
    </dgm:pt>
    <dgm:pt modelId="{54415968-D8A5-4328-8CF8-6C4C169F344F}" type="sibTrans" cxnId="{085820E0-1A88-4F52-8C09-74AF0A09B1B4}">
      <dgm:prSet/>
      <dgm:spPr/>
      <dgm:t>
        <a:bodyPr/>
        <a:lstStyle/>
        <a:p>
          <a:endParaRPr lang="en-US"/>
        </a:p>
      </dgm:t>
    </dgm:pt>
    <dgm:pt modelId="{EC4ECE67-F7F1-4220-967F-0400B01791F4}">
      <dgm:prSet phldrT="[Text]" custT="1"/>
      <dgm:spPr/>
      <dgm:t>
        <a:bodyPr/>
        <a:lstStyle/>
        <a:p>
          <a:r>
            <a:rPr lang="en-US" sz="2400" b="1" dirty="0">
              <a:solidFill>
                <a:schemeClr val="tx1"/>
              </a:solidFill>
            </a:rPr>
            <a:t>African Union </a:t>
          </a:r>
          <a:r>
            <a:rPr lang="en-US" sz="2400" b="1" dirty="0">
              <a:solidFill>
                <a:srgbClr val="FF0000"/>
              </a:solidFill>
            </a:rPr>
            <a:t>decisions</a:t>
          </a:r>
          <a:r>
            <a:rPr lang="en-US" sz="2400" b="1" dirty="0">
              <a:solidFill>
                <a:schemeClr val="tx1"/>
              </a:solidFill>
            </a:rPr>
            <a:t> on sustainable fisheries and aquaculture policies are </a:t>
          </a:r>
          <a:r>
            <a:rPr lang="en-US" sz="2400" b="1" dirty="0">
              <a:solidFill>
                <a:srgbClr val="FF0000"/>
              </a:solidFill>
            </a:rPr>
            <a:t>evidence-based</a:t>
          </a:r>
          <a:endParaRPr lang="en-US" sz="2500" dirty="0">
            <a:solidFill>
              <a:srgbClr val="FF0000"/>
            </a:solidFill>
          </a:endParaRPr>
        </a:p>
      </dgm:t>
    </dgm:pt>
    <dgm:pt modelId="{D5323457-C2CA-4DA7-8649-DFA1D2314B97}" type="sibTrans" cxnId="{122E49CF-6D66-4EB2-9965-ECE0056A3A33}">
      <dgm:prSet/>
      <dgm:spPr/>
      <dgm:t>
        <a:bodyPr/>
        <a:lstStyle/>
        <a:p>
          <a:endParaRPr lang="en-US"/>
        </a:p>
      </dgm:t>
    </dgm:pt>
    <dgm:pt modelId="{10E7DFB8-B539-47A3-A192-C175D574AC98}" type="parTrans" cxnId="{122E49CF-6D66-4EB2-9965-ECE0056A3A33}">
      <dgm:prSet/>
      <dgm:spPr/>
      <dgm:t>
        <a:bodyPr/>
        <a:lstStyle/>
        <a:p>
          <a:endParaRPr lang="en-US"/>
        </a:p>
      </dgm:t>
    </dgm:pt>
    <dgm:pt modelId="{426C64EB-600C-452E-B5C0-9889E57D8DF3}" type="pres">
      <dgm:prSet presAssocID="{89A2807C-005F-48CC-AE78-40809F4E08FD}" presName="linear" presStyleCnt="0">
        <dgm:presLayoutVars>
          <dgm:dir/>
          <dgm:resizeHandles val="exact"/>
        </dgm:presLayoutVars>
      </dgm:prSet>
      <dgm:spPr/>
    </dgm:pt>
    <dgm:pt modelId="{C8AB5AB8-6695-4BBD-8BF9-2861902FCBBC}" type="pres">
      <dgm:prSet presAssocID="{EC4ECE67-F7F1-4220-967F-0400B01791F4}" presName="comp" presStyleCnt="0"/>
      <dgm:spPr/>
    </dgm:pt>
    <dgm:pt modelId="{1151B5E2-08D4-41EF-8D95-AB2DBB25160C}" type="pres">
      <dgm:prSet presAssocID="{EC4ECE67-F7F1-4220-967F-0400B01791F4}" presName="box" presStyleLbl="node1" presStyleIdx="0" presStyleCnt="3"/>
      <dgm:spPr/>
    </dgm:pt>
    <dgm:pt modelId="{D6941ACC-31CB-4EAD-A668-6B1B5EB09E2E}" type="pres">
      <dgm:prSet presAssocID="{EC4ECE67-F7F1-4220-967F-0400B01791F4}" presName="img" presStyleLbl="fgImgPlace1" presStyleIdx="0" presStyleCnt="3" custLinFactNeighborX="154" custLinFactNeighborY="-2692"/>
      <dgm:spPr>
        <a:blipFill rotWithShape="1">
          <a:blip xmlns:r="http://schemas.openxmlformats.org/officeDocument/2006/relationships" r:embed="rId1"/>
          <a:stretch>
            <a:fillRect/>
          </a:stretch>
        </a:blipFill>
      </dgm:spPr>
    </dgm:pt>
    <dgm:pt modelId="{A2EBF413-71C9-48B6-8DAF-53578F0535C6}" type="pres">
      <dgm:prSet presAssocID="{EC4ECE67-F7F1-4220-967F-0400B01791F4}" presName="text" presStyleLbl="node1" presStyleIdx="0" presStyleCnt="3">
        <dgm:presLayoutVars>
          <dgm:bulletEnabled val="1"/>
        </dgm:presLayoutVars>
      </dgm:prSet>
      <dgm:spPr/>
    </dgm:pt>
    <dgm:pt modelId="{B600E2BB-7CE6-4F34-AF4F-A7145081B193}" type="pres">
      <dgm:prSet presAssocID="{D5323457-C2CA-4DA7-8649-DFA1D2314B97}" presName="spacer" presStyleCnt="0"/>
      <dgm:spPr/>
    </dgm:pt>
    <dgm:pt modelId="{5028069D-38D9-49B6-9984-A6D94AD8BD21}" type="pres">
      <dgm:prSet presAssocID="{1614CDAE-B0EB-43CF-ABB3-0CA6CEABF7A4}" presName="comp" presStyleCnt="0"/>
      <dgm:spPr/>
    </dgm:pt>
    <dgm:pt modelId="{80661B06-5DBA-4B64-92B9-621998FC1432}" type="pres">
      <dgm:prSet presAssocID="{1614CDAE-B0EB-43CF-ABB3-0CA6CEABF7A4}" presName="box" presStyleLbl="node1" presStyleIdx="1" presStyleCnt="3"/>
      <dgm:spPr/>
    </dgm:pt>
    <dgm:pt modelId="{3BD2A2C3-6712-4850-AA50-404F157BFCAF}" type="pres">
      <dgm:prSet presAssocID="{1614CDAE-B0EB-43CF-ABB3-0CA6CEABF7A4}" presName="img" presStyleLbl="fgImgPlace1" presStyleIdx="1" presStyleCnt="3"/>
      <dgm:spPr>
        <a:blipFill rotWithShape="1">
          <a:blip xmlns:r="http://schemas.openxmlformats.org/officeDocument/2006/relationships" r:embed="rId2"/>
          <a:stretch>
            <a:fillRect/>
          </a:stretch>
        </a:blipFill>
      </dgm:spPr>
    </dgm:pt>
    <dgm:pt modelId="{0A080FE4-7FF9-4F6C-BCD2-285150E8BCEA}" type="pres">
      <dgm:prSet presAssocID="{1614CDAE-B0EB-43CF-ABB3-0CA6CEABF7A4}" presName="text" presStyleLbl="node1" presStyleIdx="1" presStyleCnt="3">
        <dgm:presLayoutVars>
          <dgm:bulletEnabled val="1"/>
        </dgm:presLayoutVars>
      </dgm:prSet>
      <dgm:spPr/>
    </dgm:pt>
    <dgm:pt modelId="{8A8D33C8-FEA1-44B4-945E-6B5DED88509C}" type="pres">
      <dgm:prSet presAssocID="{59C2CBA3-AAC9-463C-B2AA-5B39B1209760}" presName="spacer" presStyleCnt="0"/>
      <dgm:spPr/>
    </dgm:pt>
    <dgm:pt modelId="{A19E87E8-048F-4C92-B536-5EA4B84016C2}" type="pres">
      <dgm:prSet presAssocID="{3CCB1A1C-B950-49ED-9910-C0DD461F8F1C}" presName="comp" presStyleCnt="0"/>
      <dgm:spPr/>
    </dgm:pt>
    <dgm:pt modelId="{B0F308AF-58A9-4BC2-8C17-FCE4BDB75F32}" type="pres">
      <dgm:prSet presAssocID="{3CCB1A1C-B950-49ED-9910-C0DD461F8F1C}" presName="box" presStyleLbl="node1" presStyleIdx="2" presStyleCnt="3"/>
      <dgm:spPr/>
    </dgm:pt>
    <dgm:pt modelId="{A48FE5CA-BDA5-4CC8-8101-7EFA68D8CD91}" type="pres">
      <dgm:prSet presAssocID="{3CCB1A1C-B950-49ED-9910-C0DD461F8F1C}" presName="img" presStyleLbl="fgImgPlace1" presStyleIdx="2" presStyleCnt="3"/>
      <dgm:spPr>
        <a:blipFill rotWithShape="1">
          <a:blip xmlns:r="http://schemas.openxmlformats.org/officeDocument/2006/relationships" r:embed="rId3"/>
          <a:stretch>
            <a:fillRect/>
          </a:stretch>
        </a:blipFill>
      </dgm:spPr>
    </dgm:pt>
    <dgm:pt modelId="{29524B01-97D4-49C1-A70E-B8550FC1F736}" type="pres">
      <dgm:prSet presAssocID="{3CCB1A1C-B950-49ED-9910-C0DD461F8F1C}" presName="text" presStyleLbl="node1" presStyleIdx="2" presStyleCnt="3">
        <dgm:presLayoutVars>
          <dgm:bulletEnabled val="1"/>
        </dgm:presLayoutVars>
      </dgm:prSet>
      <dgm:spPr/>
    </dgm:pt>
  </dgm:ptLst>
  <dgm:cxnLst>
    <dgm:cxn modelId="{DED70A07-46DE-4057-B718-9E5942C15506}" srcId="{1614CDAE-B0EB-43CF-ABB3-0CA6CEABF7A4}" destId="{54F1CE1F-FF31-4A2B-82BB-CF1A60C36627}" srcOrd="0" destOrd="0" parTransId="{3513BE96-844A-4561-A539-0FB93EC5E316}" sibTransId="{544EC06F-AA28-4E2A-901F-BE3B2D116DCF}"/>
    <dgm:cxn modelId="{6E10D610-F231-4D21-97AB-F30E0882B8C9}" type="presOf" srcId="{EC4ECE67-F7F1-4220-967F-0400B01791F4}" destId="{1151B5E2-08D4-41EF-8D95-AB2DBB25160C}" srcOrd="0" destOrd="0" presId="urn:microsoft.com/office/officeart/2005/8/layout/vList4"/>
    <dgm:cxn modelId="{45496125-273A-4F06-8340-BF47CBBA445D}" srcId="{89A2807C-005F-48CC-AE78-40809F4E08FD}" destId="{1614CDAE-B0EB-43CF-ABB3-0CA6CEABF7A4}" srcOrd="1" destOrd="0" parTransId="{1D2CA736-0D7D-4C2A-868D-A6ED9ADF5D84}" sibTransId="{59C2CBA3-AAC9-463C-B2AA-5B39B1209760}"/>
    <dgm:cxn modelId="{D8BAC527-F791-4E5D-A14A-690F24DB960A}" type="presOf" srcId="{ACCA53B6-B55B-4099-A051-8437071D9EEC}" destId="{80661B06-5DBA-4B64-92B9-621998FC1432}" srcOrd="0" destOrd="2" presId="urn:microsoft.com/office/officeart/2005/8/layout/vList4"/>
    <dgm:cxn modelId="{327D2B40-87ED-46AA-8F5C-5205F05526B7}" type="presOf" srcId="{1614CDAE-B0EB-43CF-ABB3-0CA6CEABF7A4}" destId="{80661B06-5DBA-4B64-92B9-621998FC1432}" srcOrd="0" destOrd="0" presId="urn:microsoft.com/office/officeart/2005/8/layout/vList4"/>
    <dgm:cxn modelId="{53B18543-170A-48E6-B972-EEBA7D75A310}" type="presOf" srcId="{1614CDAE-B0EB-43CF-ABB3-0CA6CEABF7A4}" destId="{0A080FE4-7FF9-4F6C-BCD2-285150E8BCEA}" srcOrd="1" destOrd="0" presId="urn:microsoft.com/office/officeart/2005/8/layout/vList4"/>
    <dgm:cxn modelId="{B1524061-4696-48CF-B5A8-26E95D140615}" type="presOf" srcId="{89A2807C-005F-48CC-AE78-40809F4E08FD}" destId="{426C64EB-600C-452E-B5C0-9889E57D8DF3}" srcOrd="0" destOrd="0" presId="urn:microsoft.com/office/officeart/2005/8/layout/vList4"/>
    <dgm:cxn modelId="{04D8A76D-E3A7-4955-AA4C-AE3E60ED21E0}" type="presOf" srcId="{3CCB1A1C-B950-49ED-9910-C0DD461F8F1C}" destId="{29524B01-97D4-49C1-A70E-B8550FC1F736}" srcOrd="1" destOrd="0" presId="urn:microsoft.com/office/officeart/2005/8/layout/vList4"/>
    <dgm:cxn modelId="{48973689-9E14-44CB-9D80-DBC66FCE4080}" type="presOf" srcId="{54F1CE1F-FF31-4A2B-82BB-CF1A60C36627}" destId="{80661B06-5DBA-4B64-92B9-621998FC1432}" srcOrd="0" destOrd="1" presId="urn:microsoft.com/office/officeart/2005/8/layout/vList4"/>
    <dgm:cxn modelId="{2D830499-3B77-4ECF-859C-2FE7C59C183B}" type="presOf" srcId="{ACCA53B6-B55B-4099-A051-8437071D9EEC}" destId="{0A080FE4-7FF9-4F6C-BCD2-285150E8BCEA}" srcOrd="1" destOrd="2" presId="urn:microsoft.com/office/officeart/2005/8/layout/vList4"/>
    <dgm:cxn modelId="{135866A5-F256-4E47-B330-27E4686C3DF1}" srcId="{1614CDAE-B0EB-43CF-ABB3-0CA6CEABF7A4}" destId="{ACCA53B6-B55B-4099-A051-8437071D9EEC}" srcOrd="1" destOrd="0" parTransId="{4F7FE954-4E9F-42C1-A194-3F74F33734B0}" sibTransId="{7FFC0D02-1424-443C-81D2-E70142D835DF}"/>
    <dgm:cxn modelId="{3B98D2A8-3DDF-49A4-A85E-DCDDF1B784F7}" type="presOf" srcId="{EC4ECE67-F7F1-4220-967F-0400B01791F4}" destId="{A2EBF413-71C9-48B6-8DAF-53578F0535C6}" srcOrd="1" destOrd="0" presId="urn:microsoft.com/office/officeart/2005/8/layout/vList4"/>
    <dgm:cxn modelId="{122E49CF-6D66-4EB2-9965-ECE0056A3A33}" srcId="{89A2807C-005F-48CC-AE78-40809F4E08FD}" destId="{EC4ECE67-F7F1-4220-967F-0400B01791F4}" srcOrd="0" destOrd="0" parTransId="{10E7DFB8-B539-47A3-A192-C175D574AC98}" sibTransId="{D5323457-C2CA-4DA7-8649-DFA1D2314B97}"/>
    <dgm:cxn modelId="{085820E0-1A88-4F52-8C09-74AF0A09B1B4}" srcId="{89A2807C-005F-48CC-AE78-40809F4E08FD}" destId="{3CCB1A1C-B950-49ED-9910-C0DD461F8F1C}" srcOrd="2" destOrd="0" parTransId="{26680169-6BE2-4BE6-9323-D936818AD1FA}" sibTransId="{54415968-D8A5-4328-8CF8-6C4C169F344F}"/>
    <dgm:cxn modelId="{440166E8-B7A4-4C2A-B40B-D640FC5A6652}" type="presOf" srcId="{3CCB1A1C-B950-49ED-9910-C0DD461F8F1C}" destId="{B0F308AF-58A9-4BC2-8C17-FCE4BDB75F32}" srcOrd="0" destOrd="0" presId="urn:microsoft.com/office/officeart/2005/8/layout/vList4"/>
    <dgm:cxn modelId="{A2118CEF-FD4D-484E-851C-0B350238B89D}" type="presOf" srcId="{54F1CE1F-FF31-4A2B-82BB-CF1A60C36627}" destId="{0A080FE4-7FF9-4F6C-BCD2-285150E8BCEA}" srcOrd="1" destOrd="1" presId="urn:microsoft.com/office/officeart/2005/8/layout/vList4"/>
    <dgm:cxn modelId="{DFA027A3-243C-43F5-9A19-BB1AB114FB13}" type="presParOf" srcId="{426C64EB-600C-452E-B5C0-9889E57D8DF3}" destId="{C8AB5AB8-6695-4BBD-8BF9-2861902FCBBC}" srcOrd="0" destOrd="0" presId="urn:microsoft.com/office/officeart/2005/8/layout/vList4"/>
    <dgm:cxn modelId="{73EABB23-852A-4F42-8D81-18CC5CDBF376}" type="presParOf" srcId="{C8AB5AB8-6695-4BBD-8BF9-2861902FCBBC}" destId="{1151B5E2-08D4-41EF-8D95-AB2DBB25160C}" srcOrd="0" destOrd="0" presId="urn:microsoft.com/office/officeart/2005/8/layout/vList4"/>
    <dgm:cxn modelId="{5E39762E-0F27-4F1F-BEBD-210B7986ADEC}" type="presParOf" srcId="{C8AB5AB8-6695-4BBD-8BF9-2861902FCBBC}" destId="{D6941ACC-31CB-4EAD-A668-6B1B5EB09E2E}" srcOrd="1" destOrd="0" presId="urn:microsoft.com/office/officeart/2005/8/layout/vList4"/>
    <dgm:cxn modelId="{2023FB3F-76E0-4765-8EBE-FD9967B9AD8C}" type="presParOf" srcId="{C8AB5AB8-6695-4BBD-8BF9-2861902FCBBC}" destId="{A2EBF413-71C9-48B6-8DAF-53578F0535C6}" srcOrd="2" destOrd="0" presId="urn:microsoft.com/office/officeart/2005/8/layout/vList4"/>
    <dgm:cxn modelId="{8A0D3548-8C29-436C-929D-7D739305505B}" type="presParOf" srcId="{426C64EB-600C-452E-B5C0-9889E57D8DF3}" destId="{B600E2BB-7CE6-4F34-AF4F-A7145081B193}" srcOrd="1" destOrd="0" presId="urn:microsoft.com/office/officeart/2005/8/layout/vList4"/>
    <dgm:cxn modelId="{0CDF245C-D528-41D6-BCAC-A1C883AD586A}" type="presParOf" srcId="{426C64EB-600C-452E-B5C0-9889E57D8DF3}" destId="{5028069D-38D9-49B6-9984-A6D94AD8BD21}" srcOrd="2" destOrd="0" presId="urn:microsoft.com/office/officeart/2005/8/layout/vList4"/>
    <dgm:cxn modelId="{F8A66849-3AFB-4BD6-973F-C3D55E8D86A8}" type="presParOf" srcId="{5028069D-38D9-49B6-9984-A6D94AD8BD21}" destId="{80661B06-5DBA-4B64-92B9-621998FC1432}" srcOrd="0" destOrd="0" presId="urn:microsoft.com/office/officeart/2005/8/layout/vList4"/>
    <dgm:cxn modelId="{925A7F7E-D5A5-4934-9413-82C3073B4738}" type="presParOf" srcId="{5028069D-38D9-49B6-9984-A6D94AD8BD21}" destId="{3BD2A2C3-6712-4850-AA50-404F157BFCAF}" srcOrd="1" destOrd="0" presId="urn:microsoft.com/office/officeart/2005/8/layout/vList4"/>
    <dgm:cxn modelId="{EA9AA437-9C98-4358-8C12-56BFB34FB804}" type="presParOf" srcId="{5028069D-38D9-49B6-9984-A6D94AD8BD21}" destId="{0A080FE4-7FF9-4F6C-BCD2-285150E8BCEA}" srcOrd="2" destOrd="0" presId="urn:microsoft.com/office/officeart/2005/8/layout/vList4"/>
    <dgm:cxn modelId="{0B435ECA-B27B-46A1-9571-3F8467A3BE75}" type="presParOf" srcId="{426C64EB-600C-452E-B5C0-9889E57D8DF3}" destId="{8A8D33C8-FEA1-44B4-945E-6B5DED88509C}" srcOrd="3" destOrd="0" presId="urn:microsoft.com/office/officeart/2005/8/layout/vList4"/>
    <dgm:cxn modelId="{F54FA437-E6E3-4503-B8C4-96C4C6A3BB44}" type="presParOf" srcId="{426C64EB-600C-452E-B5C0-9889E57D8DF3}" destId="{A19E87E8-048F-4C92-B536-5EA4B84016C2}" srcOrd="4" destOrd="0" presId="urn:microsoft.com/office/officeart/2005/8/layout/vList4"/>
    <dgm:cxn modelId="{0BA53AD4-89E3-49E7-B4FE-C84CF6AEC010}" type="presParOf" srcId="{A19E87E8-048F-4C92-B536-5EA4B84016C2}" destId="{B0F308AF-58A9-4BC2-8C17-FCE4BDB75F32}" srcOrd="0" destOrd="0" presId="urn:microsoft.com/office/officeart/2005/8/layout/vList4"/>
    <dgm:cxn modelId="{B7F8C56E-D643-40F2-8232-2108CA9DED1B}" type="presParOf" srcId="{A19E87E8-048F-4C92-B536-5EA4B84016C2}" destId="{A48FE5CA-BDA5-4CC8-8101-7EFA68D8CD91}" srcOrd="1" destOrd="0" presId="urn:microsoft.com/office/officeart/2005/8/layout/vList4"/>
    <dgm:cxn modelId="{EC0D7D82-E9BF-4DE8-8F09-6827F59A350A}" type="presParOf" srcId="{A19E87E8-048F-4C92-B536-5EA4B84016C2}" destId="{29524B01-97D4-49C1-A70E-B8550FC1F73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A2807C-005F-48CC-AE78-40809F4E08F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EC4ECE67-F7F1-4220-967F-0400B01791F4}">
      <dgm:prSet phldrT="[Text]" custT="1"/>
      <dgm:spPr/>
      <dgm:t>
        <a:bodyPr/>
        <a:lstStyle/>
        <a:p>
          <a:r>
            <a:rPr lang="en-GB" sz="1850" b="1" dirty="0">
              <a:solidFill>
                <a:schemeClr val="tx1"/>
              </a:solidFill>
            </a:rPr>
            <a:t>Develop and Update Database on Fisheries &amp;  Aquaculture including  Mechanism for Data Management</a:t>
          </a:r>
          <a:endParaRPr lang="en-US" sz="1850" b="1" dirty="0">
            <a:solidFill>
              <a:schemeClr val="tx1"/>
            </a:solidFill>
          </a:endParaRPr>
        </a:p>
      </dgm:t>
    </dgm:pt>
    <dgm:pt modelId="{10E7DFB8-B539-47A3-A192-C175D574AC98}" type="parTrans" cxnId="{122E49CF-6D66-4EB2-9965-ECE0056A3A33}">
      <dgm:prSet/>
      <dgm:spPr/>
      <dgm:t>
        <a:bodyPr/>
        <a:lstStyle/>
        <a:p>
          <a:endParaRPr lang="en-US" sz="1850" b="1">
            <a:solidFill>
              <a:schemeClr val="tx1"/>
            </a:solidFill>
          </a:endParaRPr>
        </a:p>
      </dgm:t>
    </dgm:pt>
    <dgm:pt modelId="{D5323457-C2CA-4DA7-8649-DFA1D2314B97}" type="sibTrans" cxnId="{122E49CF-6D66-4EB2-9965-ECE0056A3A33}">
      <dgm:prSet/>
      <dgm:spPr/>
      <dgm:t>
        <a:bodyPr/>
        <a:lstStyle/>
        <a:p>
          <a:endParaRPr lang="en-US" sz="1850" b="1">
            <a:solidFill>
              <a:schemeClr val="tx1"/>
            </a:solidFill>
          </a:endParaRPr>
        </a:p>
      </dgm:t>
    </dgm:pt>
    <dgm:pt modelId="{3CCB1A1C-B950-49ED-9910-C0DD461F8F1C}">
      <dgm:prSet phldrT="[Text]" custT="1"/>
      <dgm:spPr/>
      <dgm:t>
        <a:bodyPr/>
        <a:lstStyle/>
        <a:p>
          <a:r>
            <a:rPr lang="en-US" sz="1850" b="1" dirty="0">
              <a:solidFill>
                <a:schemeClr val="tx1"/>
              </a:solidFill>
            </a:rPr>
            <a:t>Identification of Sources of Fisheries, Aquaculture, Socio-economics and Environmental Related Data in </a:t>
          </a:r>
          <a:r>
            <a:rPr lang="en-US" sz="1850" b="1" dirty="0">
              <a:solidFill>
                <a:srgbClr val="FF0000"/>
              </a:solidFill>
            </a:rPr>
            <a:t>East and Southern Africa</a:t>
          </a:r>
        </a:p>
      </dgm:t>
    </dgm:pt>
    <dgm:pt modelId="{54415968-D8A5-4328-8CF8-6C4C169F344F}" type="sibTrans" cxnId="{085820E0-1A88-4F52-8C09-74AF0A09B1B4}">
      <dgm:prSet/>
      <dgm:spPr/>
      <dgm:t>
        <a:bodyPr/>
        <a:lstStyle/>
        <a:p>
          <a:endParaRPr lang="en-US" sz="1850" b="1">
            <a:solidFill>
              <a:schemeClr val="tx1"/>
            </a:solidFill>
          </a:endParaRPr>
        </a:p>
      </dgm:t>
    </dgm:pt>
    <dgm:pt modelId="{26680169-6BE2-4BE6-9323-D936818AD1FA}" type="parTrans" cxnId="{085820E0-1A88-4F52-8C09-74AF0A09B1B4}">
      <dgm:prSet/>
      <dgm:spPr/>
      <dgm:t>
        <a:bodyPr/>
        <a:lstStyle/>
        <a:p>
          <a:endParaRPr lang="en-US" sz="1850" b="1">
            <a:solidFill>
              <a:schemeClr val="tx1"/>
            </a:solidFill>
          </a:endParaRPr>
        </a:p>
      </dgm:t>
    </dgm:pt>
    <dgm:pt modelId="{1614CDAE-B0EB-43CF-ABB3-0CA6CEABF7A4}">
      <dgm:prSet phldrT="[Text]" custT="1"/>
      <dgm:spPr/>
      <dgm:t>
        <a:bodyPr/>
        <a:lstStyle/>
        <a:p>
          <a:r>
            <a:rPr lang="en-US" sz="1850" dirty="0">
              <a:solidFill>
                <a:schemeClr val="tx1">
                  <a:lumMod val="50000"/>
                  <a:lumOff val="50000"/>
                </a:schemeClr>
              </a:solidFill>
            </a:rPr>
            <a:t>Identification of Sources of Fisheries, Aquaculture, Socio-economics and Environmental Related Data in the</a:t>
          </a:r>
          <a:r>
            <a:rPr lang="en-US" sz="1850" dirty="0">
              <a:solidFill>
                <a:schemeClr val="tx1"/>
              </a:solidFill>
            </a:rPr>
            <a:t> </a:t>
          </a:r>
          <a:r>
            <a:rPr lang="en-US" sz="1850" b="1" dirty="0">
              <a:solidFill>
                <a:srgbClr val="FF0000"/>
              </a:solidFill>
            </a:rPr>
            <a:t>North</a:t>
          </a:r>
        </a:p>
      </dgm:t>
    </dgm:pt>
    <dgm:pt modelId="{59C2CBA3-AAC9-463C-B2AA-5B39B1209760}" type="sibTrans" cxnId="{45496125-273A-4F06-8340-BF47CBBA445D}">
      <dgm:prSet/>
      <dgm:spPr/>
      <dgm:t>
        <a:bodyPr/>
        <a:lstStyle/>
        <a:p>
          <a:endParaRPr lang="en-US" sz="1850" b="1">
            <a:solidFill>
              <a:schemeClr val="tx1"/>
            </a:solidFill>
          </a:endParaRPr>
        </a:p>
      </dgm:t>
    </dgm:pt>
    <dgm:pt modelId="{1D2CA736-0D7D-4C2A-868D-A6ED9ADF5D84}" type="parTrans" cxnId="{45496125-273A-4F06-8340-BF47CBBA445D}">
      <dgm:prSet/>
      <dgm:spPr/>
      <dgm:t>
        <a:bodyPr/>
        <a:lstStyle/>
        <a:p>
          <a:endParaRPr lang="en-US" sz="1850" b="1">
            <a:solidFill>
              <a:schemeClr val="tx1"/>
            </a:solidFill>
          </a:endParaRPr>
        </a:p>
      </dgm:t>
    </dgm:pt>
    <dgm:pt modelId="{426C64EB-600C-452E-B5C0-9889E57D8DF3}" type="pres">
      <dgm:prSet presAssocID="{89A2807C-005F-48CC-AE78-40809F4E08FD}" presName="linear" presStyleCnt="0">
        <dgm:presLayoutVars>
          <dgm:dir/>
          <dgm:resizeHandles val="exact"/>
        </dgm:presLayoutVars>
      </dgm:prSet>
      <dgm:spPr/>
    </dgm:pt>
    <dgm:pt modelId="{C8AB5AB8-6695-4BBD-8BF9-2861902FCBBC}" type="pres">
      <dgm:prSet presAssocID="{EC4ECE67-F7F1-4220-967F-0400B01791F4}" presName="comp" presStyleCnt="0"/>
      <dgm:spPr/>
    </dgm:pt>
    <dgm:pt modelId="{1151B5E2-08D4-41EF-8D95-AB2DBB25160C}" type="pres">
      <dgm:prSet presAssocID="{EC4ECE67-F7F1-4220-967F-0400B01791F4}" presName="box" presStyleLbl="node1" presStyleIdx="0" presStyleCnt="3"/>
      <dgm:spPr/>
    </dgm:pt>
    <dgm:pt modelId="{D6941ACC-31CB-4EAD-A668-6B1B5EB09E2E}" type="pres">
      <dgm:prSet presAssocID="{EC4ECE67-F7F1-4220-967F-0400B01791F4}" presName="img" presStyleLbl="fgImgPlace1" presStyleIdx="0" presStyleCnt="3" custScaleX="61936" custScaleY="131325" custLinFactNeighborX="-29299"/>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6000" b="-16000"/>
          </a:stretch>
        </a:blipFill>
      </dgm:spPr>
    </dgm:pt>
    <dgm:pt modelId="{A2EBF413-71C9-48B6-8DAF-53578F0535C6}" type="pres">
      <dgm:prSet presAssocID="{EC4ECE67-F7F1-4220-967F-0400B01791F4}" presName="text" presStyleLbl="node1" presStyleIdx="0" presStyleCnt="3">
        <dgm:presLayoutVars>
          <dgm:bulletEnabled val="1"/>
        </dgm:presLayoutVars>
      </dgm:prSet>
      <dgm:spPr/>
    </dgm:pt>
    <dgm:pt modelId="{B600E2BB-7CE6-4F34-AF4F-A7145081B193}" type="pres">
      <dgm:prSet presAssocID="{D5323457-C2CA-4DA7-8649-DFA1D2314B97}" presName="spacer" presStyleCnt="0"/>
      <dgm:spPr/>
    </dgm:pt>
    <dgm:pt modelId="{5028069D-38D9-49B6-9984-A6D94AD8BD21}" type="pres">
      <dgm:prSet presAssocID="{1614CDAE-B0EB-43CF-ABB3-0CA6CEABF7A4}" presName="comp" presStyleCnt="0"/>
      <dgm:spPr/>
    </dgm:pt>
    <dgm:pt modelId="{80661B06-5DBA-4B64-92B9-621998FC1432}" type="pres">
      <dgm:prSet presAssocID="{1614CDAE-B0EB-43CF-ABB3-0CA6CEABF7A4}" presName="box" presStyleLbl="node1" presStyleIdx="1" presStyleCnt="3"/>
      <dgm:spPr/>
    </dgm:pt>
    <dgm:pt modelId="{3BD2A2C3-6712-4850-AA50-404F157BFCAF}" type="pres">
      <dgm:prSet presAssocID="{1614CDAE-B0EB-43CF-ABB3-0CA6CEABF7A4}" presName="img" presStyleLbl="fgImgPlace1" presStyleIdx="1" presStyleCnt="3" custScaleX="49478" custScaleY="113104" custLinFactNeighborX="-21838" custLinFactNeighborY="4360"/>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pt>
    <dgm:pt modelId="{0A080FE4-7FF9-4F6C-BCD2-285150E8BCEA}" type="pres">
      <dgm:prSet presAssocID="{1614CDAE-B0EB-43CF-ABB3-0CA6CEABF7A4}" presName="text" presStyleLbl="node1" presStyleIdx="1" presStyleCnt="3">
        <dgm:presLayoutVars>
          <dgm:bulletEnabled val="1"/>
        </dgm:presLayoutVars>
      </dgm:prSet>
      <dgm:spPr/>
    </dgm:pt>
    <dgm:pt modelId="{8A8D33C8-FEA1-44B4-945E-6B5DED88509C}" type="pres">
      <dgm:prSet presAssocID="{59C2CBA3-AAC9-463C-B2AA-5B39B1209760}" presName="spacer" presStyleCnt="0"/>
      <dgm:spPr/>
    </dgm:pt>
    <dgm:pt modelId="{A19E87E8-048F-4C92-B536-5EA4B84016C2}" type="pres">
      <dgm:prSet presAssocID="{3CCB1A1C-B950-49ED-9910-C0DD461F8F1C}" presName="comp" presStyleCnt="0"/>
      <dgm:spPr/>
    </dgm:pt>
    <dgm:pt modelId="{B0F308AF-58A9-4BC2-8C17-FCE4BDB75F32}" type="pres">
      <dgm:prSet presAssocID="{3CCB1A1C-B950-49ED-9910-C0DD461F8F1C}" presName="box" presStyleLbl="node1" presStyleIdx="2" presStyleCnt="3" custLinFactNeighborY="-5709"/>
      <dgm:spPr/>
    </dgm:pt>
    <dgm:pt modelId="{A48FE5CA-BDA5-4CC8-8101-7EFA68D8CD91}" type="pres">
      <dgm:prSet presAssocID="{3CCB1A1C-B950-49ED-9910-C0DD461F8F1C}" presName="img" presStyleLbl="fgImgPlace1" presStyleIdx="2" presStyleCnt="3" custScaleX="57954" custScaleY="112010" custLinFactNeighborX="-25745" custLinFactNeighborY="-5491"/>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29524B01-97D4-49C1-A70E-B8550FC1F736}" type="pres">
      <dgm:prSet presAssocID="{3CCB1A1C-B950-49ED-9910-C0DD461F8F1C}" presName="text" presStyleLbl="node1" presStyleIdx="2" presStyleCnt="3">
        <dgm:presLayoutVars>
          <dgm:bulletEnabled val="1"/>
        </dgm:presLayoutVars>
      </dgm:prSet>
      <dgm:spPr/>
    </dgm:pt>
  </dgm:ptLst>
  <dgm:cxnLst>
    <dgm:cxn modelId="{45496125-273A-4F06-8340-BF47CBBA445D}" srcId="{89A2807C-005F-48CC-AE78-40809F4E08FD}" destId="{1614CDAE-B0EB-43CF-ABB3-0CA6CEABF7A4}" srcOrd="1" destOrd="0" parTransId="{1D2CA736-0D7D-4C2A-868D-A6ED9ADF5D84}" sibTransId="{59C2CBA3-AAC9-463C-B2AA-5B39B1209760}"/>
    <dgm:cxn modelId="{0F5FA143-0C97-483B-8C3A-C26A1B4601F4}" type="presOf" srcId="{3CCB1A1C-B950-49ED-9910-C0DD461F8F1C}" destId="{29524B01-97D4-49C1-A70E-B8550FC1F736}" srcOrd="1" destOrd="0" presId="urn:microsoft.com/office/officeart/2005/8/layout/vList4"/>
    <dgm:cxn modelId="{6DE14886-A871-432F-8017-35E730060210}" type="presOf" srcId="{89A2807C-005F-48CC-AE78-40809F4E08FD}" destId="{426C64EB-600C-452E-B5C0-9889E57D8DF3}" srcOrd="0" destOrd="0" presId="urn:microsoft.com/office/officeart/2005/8/layout/vList4"/>
    <dgm:cxn modelId="{52579A91-1241-4F5C-804D-8217F251C2A8}" type="presOf" srcId="{1614CDAE-B0EB-43CF-ABB3-0CA6CEABF7A4}" destId="{80661B06-5DBA-4B64-92B9-621998FC1432}" srcOrd="0" destOrd="0" presId="urn:microsoft.com/office/officeart/2005/8/layout/vList4"/>
    <dgm:cxn modelId="{8DD986BB-D65B-43F6-9B6F-E71BA5CFB5C4}" type="presOf" srcId="{EC4ECE67-F7F1-4220-967F-0400B01791F4}" destId="{A2EBF413-71C9-48B6-8DAF-53578F0535C6}" srcOrd="1" destOrd="0" presId="urn:microsoft.com/office/officeart/2005/8/layout/vList4"/>
    <dgm:cxn modelId="{DB45EEC7-49B9-4EED-BCF5-F7E6D4E5098F}" type="presOf" srcId="{EC4ECE67-F7F1-4220-967F-0400B01791F4}" destId="{1151B5E2-08D4-41EF-8D95-AB2DBB25160C}" srcOrd="0" destOrd="0" presId="urn:microsoft.com/office/officeart/2005/8/layout/vList4"/>
    <dgm:cxn modelId="{CD31B2C9-8773-4DE1-BF7B-C80F26371E5A}" type="presOf" srcId="{3CCB1A1C-B950-49ED-9910-C0DD461F8F1C}" destId="{B0F308AF-58A9-4BC2-8C17-FCE4BDB75F32}" srcOrd="0" destOrd="0" presId="urn:microsoft.com/office/officeart/2005/8/layout/vList4"/>
    <dgm:cxn modelId="{122E49CF-6D66-4EB2-9965-ECE0056A3A33}" srcId="{89A2807C-005F-48CC-AE78-40809F4E08FD}" destId="{EC4ECE67-F7F1-4220-967F-0400B01791F4}" srcOrd="0" destOrd="0" parTransId="{10E7DFB8-B539-47A3-A192-C175D574AC98}" sibTransId="{D5323457-C2CA-4DA7-8649-DFA1D2314B97}"/>
    <dgm:cxn modelId="{085820E0-1A88-4F52-8C09-74AF0A09B1B4}" srcId="{89A2807C-005F-48CC-AE78-40809F4E08FD}" destId="{3CCB1A1C-B950-49ED-9910-C0DD461F8F1C}" srcOrd="2" destOrd="0" parTransId="{26680169-6BE2-4BE6-9323-D936818AD1FA}" sibTransId="{54415968-D8A5-4328-8CF8-6C4C169F344F}"/>
    <dgm:cxn modelId="{C6ACE5F3-25D4-4ED6-8686-0ADC3558A703}" type="presOf" srcId="{1614CDAE-B0EB-43CF-ABB3-0CA6CEABF7A4}" destId="{0A080FE4-7FF9-4F6C-BCD2-285150E8BCEA}" srcOrd="1" destOrd="0" presId="urn:microsoft.com/office/officeart/2005/8/layout/vList4"/>
    <dgm:cxn modelId="{4F5FD1F3-21F2-4770-9489-BA2DCD7EAF4B}" type="presParOf" srcId="{426C64EB-600C-452E-B5C0-9889E57D8DF3}" destId="{C8AB5AB8-6695-4BBD-8BF9-2861902FCBBC}" srcOrd="0" destOrd="0" presId="urn:microsoft.com/office/officeart/2005/8/layout/vList4"/>
    <dgm:cxn modelId="{6D6DC0F8-D380-4D0A-B888-0D9A898E0B22}" type="presParOf" srcId="{C8AB5AB8-6695-4BBD-8BF9-2861902FCBBC}" destId="{1151B5E2-08D4-41EF-8D95-AB2DBB25160C}" srcOrd="0" destOrd="0" presId="urn:microsoft.com/office/officeart/2005/8/layout/vList4"/>
    <dgm:cxn modelId="{5214E780-1EA6-4E0D-B14E-2B25F3A2C26C}" type="presParOf" srcId="{C8AB5AB8-6695-4BBD-8BF9-2861902FCBBC}" destId="{D6941ACC-31CB-4EAD-A668-6B1B5EB09E2E}" srcOrd="1" destOrd="0" presId="urn:microsoft.com/office/officeart/2005/8/layout/vList4"/>
    <dgm:cxn modelId="{A54EE5E7-63A9-4F63-B269-75A4D0F5DBC2}" type="presParOf" srcId="{C8AB5AB8-6695-4BBD-8BF9-2861902FCBBC}" destId="{A2EBF413-71C9-48B6-8DAF-53578F0535C6}" srcOrd="2" destOrd="0" presId="urn:microsoft.com/office/officeart/2005/8/layout/vList4"/>
    <dgm:cxn modelId="{795C5C67-E93B-4EE7-982A-E4E89CB60671}" type="presParOf" srcId="{426C64EB-600C-452E-B5C0-9889E57D8DF3}" destId="{B600E2BB-7CE6-4F34-AF4F-A7145081B193}" srcOrd="1" destOrd="0" presId="urn:microsoft.com/office/officeart/2005/8/layout/vList4"/>
    <dgm:cxn modelId="{A4A28AFE-C348-46CC-BA4F-77AF31CC7B38}" type="presParOf" srcId="{426C64EB-600C-452E-B5C0-9889E57D8DF3}" destId="{5028069D-38D9-49B6-9984-A6D94AD8BD21}" srcOrd="2" destOrd="0" presId="urn:microsoft.com/office/officeart/2005/8/layout/vList4"/>
    <dgm:cxn modelId="{32337D39-6ACA-4CE9-922E-206B5110994A}" type="presParOf" srcId="{5028069D-38D9-49B6-9984-A6D94AD8BD21}" destId="{80661B06-5DBA-4B64-92B9-621998FC1432}" srcOrd="0" destOrd="0" presId="urn:microsoft.com/office/officeart/2005/8/layout/vList4"/>
    <dgm:cxn modelId="{25031F76-CE9B-41E3-8721-289106EE6F80}" type="presParOf" srcId="{5028069D-38D9-49B6-9984-A6D94AD8BD21}" destId="{3BD2A2C3-6712-4850-AA50-404F157BFCAF}" srcOrd="1" destOrd="0" presId="urn:microsoft.com/office/officeart/2005/8/layout/vList4"/>
    <dgm:cxn modelId="{AB6CB15C-1FD5-40C1-BAB7-755A62C13CA0}" type="presParOf" srcId="{5028069D-38D9-49B6-9984-A6D94AD8BD21}" destId="{0A080FE4-7FF9-4F6C-BCD2-285150E8BCEA}" srcOrd="2" destOrd="0" presId="urn:microsoft.com/office/officeart/2005/8/layout/vList4"/>
    <dgm:cxn modelId="{FD71A909-C865-4C1E-8C08-E4D99D7AEE12}" type="presParOf" srcId="{426C64EB-600C-452E-B5C0-9889E57D8DF3}" destId="{8A8D33C8-FEA1-44B4-945E-6B5DED88509C}" srcOrd="3" destOrd="0" presId="urn:microsoft.com/office/officeart/2005/8/layout/vList4"/>
    <dgm:cxn modelId="{552C56B3-82DC-4EB9-8A00-BC17B879A960}" type="presParOf" srcId="{426C64EB-600C-452E-B5C0-9889E57D8DF3}" destId="{A19E87E8-048F-4C92-B536-5EA4B84016C2}" srcOrd="4" destOrd="0" presId="urn:microsoft.com/office/officeart/2005/8/layout/vList4"/>
    <dgm:cxn modelId="{B1A12236-6EBC-4D75-8B5C-38ABEC03356B}" type="presParOf" srcId="{A19E87E8-048F-4C92-B536-5EA4B84016C2}" destId="{B0F308AF-58A9-4BC2-8C17-FCE4BDB75F32}" srcOrd="0" destOrd="0" presId="urn:microsoft.com/office/officeart/2005/8/layout/vList4"/>
    <dgm:cxn modelId="{360F5485-438B-43FC-88E9-7EC5A67949CA}" type="presParOf" srcId="{A19E87E8-048F-4C92-B536-5EA4B84016C2}" destId="{A48FE5CA-BDA5-4CC8-8101-7EFA68D8CD91}" srcOrd="1" destOrd="0" presId="urn:microsoft.com/office/officeart/2005/8/layout/vList4"/>
    <dgm:cxn modelId="{2DF722F8-7ECB-4047-B89F-2FD74EF70208}" type="presParOf" srcId="{A19E87E8-048F-4C92-B536-5EA4B84016C2}" destId="{29524B01-97D4-49C1-A70E-B8550FC1F73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A2807C-005F-48CC-AE78-40809F4E08F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EC4ECE67-F7F1-4220-967F-0400B01791F4}">
      <dgm:prSet phldrT="[Text]" custT="1"/>
      <dgm:spPr/>
      <dgm:t>
        <a:bodyPr/>
        <a:lstStyle/>
        <a:p>
          <a:r>
            <a:rPr lang="en-US" sz="2000" b="1" dirty="0">
              <a:solidFill>
                <a:schemeClr val="tx1"/>
              </a:solidFill>
            </a:rPr>
            <a:t>Identification of Sources of Fisheries, Aquaculture, Socio-economics and Environmental Related Data in West and Central Africa</a:t>
          </a:r>
        </a:p>
      </dgm:t>
    </dgm:pt>
    <dgm:pt modelId="{10E7DFB8-B539-47A3-A192-C175D574AC98}" type="parTrans" cxnId="{122E49CF-6D66-4EB2-9965-ECE0056A3A33}">
      <dgm:prSet/>
      <dgm:spPr/>
      <dgm:t>
        <a:bodyPr/>
        <a:lstStyle/>
        <a:p>
          <a:endParaRPr lang="en-US">
            <a:solidFill>
              <a:schemeClr val="tx1"/>
            </a:solidFill>
          </a:endParaRPr>
        </a:p>
      </dgm:t>
    </dgm:pt>
    <dgm:pt modelId="{D5323457-C2CA-4DA7-8649-DFA1D2314B97}" type="sibTrans" cxnId="{122E49CF-6D66-4EB2-9965-ECE0056A3A33}">
      <dgm:prSet/>
      <dgm:spPr/>
      <dgm:t>
        <a:bodyPr/>
        <a:lstStyle/>
        <a:p>
          <a:endParaRPr lang="en-US">
            <a:solidFill>
              <a:schemeClr val="tx1"/>
            </a:solidFill>
          </a:endParaRPr>
        </a:p>
      </dgm:t>
    </dgm:pt>
    <dgm:pt modelId="{3CCB1A1C-B950-49ED-9910-C0DD461F8F1C}">
      <dgm:prSet phldrT="[Text]" custT="1"/>
      <dgm:spPr/>
      <dgm:t>
        <a:bodyPr/>
        <a:lstStyle/>
        <a:p>
          <a:r>
            <a:rPr lang="en-US" sz="1600" b="1" dirty="0">
              <a:solidFill>
                <a:schemeClr val="tx1"/>
              </a:solidFill>
            </a:rPr>
            <a:t>Promoting Uptake &amp; Implementation of Knowledge, Innovations and Best Practices (Fishgov1 &amp; Fish Trade) To Inform Policy Change in Fisheries Management &amp; Aquaculture</a:t>
          </a:r>
        </a:p>
      </dgm:t>
    </dgm:pt>
    <dgm:pt modelId="{54415968-D8A5-4328-8CF8-6C4C169F344F}" type="sibTrans" cxnId="{085820E0-1A88-4F52-8C09-74AF0A09B1B4}">
      <dgm:prSet/>
      <dgm:spPr/>
      <dgm:t>
        <a:bodyPr/>
        <a:lstStyle/>
        <a:p>
          <a:endParaRPr lang="en-US">
            <a:solidFill>
              <a:schemeClr val="tx1"/>
            </a:solidFill>
          </a:endParaRPr>
        </a:p>
      </dgm:t>
    </dgm:pt>
    <dgm:pt modelId="{26680169-6BE2-4BE6-9323-D936818AD1FA}" type="parTrans" cxnId="{085820E0-1A88-4F52-8C09-74AF0A09B1B4}">
      <dgm:prSet/>
      <dgm:spPr/>
      <dgm:t>
        <a:bodyPr/>
        <a:lstStyle/>
        <a:p>
          <a:endParaRPr lang="en-US">
            <a:solidFill>
              <a:schemeClr val="tx1"/>
            </a:solidFill>
          </a:endParaRPr>
        </a:p>
      </dgm:t>
    </dgm:pt>
    <dgm:pt modelId="{1614CDAE-B0EB-43CF-ABB3-0CA6CEABF7A4}">
      <dgm:prSet phldrT="[Text]" custT="1"/>
      <dgm:spPr/>
      <dgm:t>
        <a:bodyPr/>
        <a:lstStyle/>
        <a:p>
          <a:r>
            <a:rPr lang="en-US" sz="2000" b="1" dirty="0">
              <a:solidFill>
                <a:schemeClr val="tx1"/>
              </a:solidFill>
            </a:rPr>
            <a:t>Documentation of lessons learnt and best practices for informed and rational interventions in the fisheries and aquaculture sector in Africa </a:t>
          </a:r>
          <a:endParaRPr lang="en-US" sz="1600" b="1" dirty="0">
            <a:solidFill>
              <a:schemeClr val="tx1"/>
            </a:solidFill>
          </a:endParaRPr>
        </a:p>
      </dgm:t>
    </dgm:pt>
    <dgm:pt modelId="{59C2CBA3-AAC9-463C-B2AA-5B39B1209760}" type="sibTrans" cxnId="{45496125-273A-4F06-8340-BF47CBBA445D}">
      <dgm:prSet/>
      <dgm:spPr/>
      <dgm:t>
        <a:bodyPr/>
        <a:lstStyle/>
        <a:p>
          <a:endParaRPr lang="en-US">
            <a:solidFill>
              <a:schemeClr val="tx1"/>
            </a:solidFill>
          </a:endParaRPr>
        </a:p>
      </dgm:t>
    </dgm:pt>
    <dgm:pt modelId="{1D2CA736-0D7D-4C2A-868D-A6ED9ADF5D84}" type="parTrans" cxnId="{45496125-273A-4F06-8340-BF47CBBA445D}">
      <dgm:prSet/>
      <dgm:spPr/>
      <dgm:t>
        <a:bodyPr/>
        <a:lstStyle/>
        <a:p>
          <a:endParaRPr lang="en-US">
            <a:solidFill>
              <a:schemeClr val="tx1"/>
            </a:solidFill>
          </a:endParaRPr>
        </a:p>
      </dgm:t>
    </dgm:pt>
    <dgm:pt modelId="{426C64EB-600C-452E-B5C0-9889E57D8DF3}" type="pres">
      <dgm:prSet presAssocID="{89A2807C-005F-48CC-AE78-40809F4E08FD}" presName="linear" presStyleCnt="0">
        <dgm:presLayoutVars>
          <dgm:dir/>
          <dgm:resizeHandles val="exact"/>
        </dgm:presLayoutVars>
      </dgm:prSet>
      <dgm:spPr/>
    </dgm:pt>
    <dgm:pt modelId="{C8AB5AB8-6695-4BBD-8BF9-2861902FCBBC}" type="pres">
      <dgm:prSet presAssocID="{EC4ECE67-F7F1-4220-967F-0400B01791F4}" presName="comp" presStyleCnt="0"/>
      <dgm:spPr/>
    </dgm:pt>
    <dgm:pt modelId="{1151B5E2-08D4-41EF-8D95-AB2DBB25160C}" type="pres">
      <dgm:prSet presAssocID="{EC4ECE67-F7F1-4220-967F-0400B01791F4}" presName="box" presStyleLbl="node1" presStyleIdx="0" presStyleCnt="3" custLinFactNeighborY="6256"/>
      <dgm:spPr/>
    </dgm:pt>
    <dgm:pt modelId="{D6941ACC-31CB-4EAD-A668-6B1B5EB09E2E}" type="pres">
      <dgm:prSet presAssocID="{EC4ECE67-F7F1-4220-967F-0400B01791F4}" presName="img" presStyleLbl="fgImgPlace1" presStyleIdx="0" presStyleCnt="3" custScaleX="59978" custScaleY="131325" custLinFactNeighborX="-25003" custLinFactNeighborY="-414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4000" b="-14000"/>
          </a:stretch>
        </a:blipFill>
      </dgm:spPr>
    </dgm:pt>
    <dgm:pt modelId="{A2EBF413-71C9-48B6-8DAF-53578F0535C6}" type="pres">
      <dgm:prSet presAssocID="{EC4ECE67-F7F1-4220-967F-0400B01791F4}" presName="text" presStyleLbl="node1" presStyleIdx="0" presStyleCnt="3">
        <dgm:presLayoutVars>
          <dgm:bulletEnabled val="1"/>
        </dgm:presLayoutVars>
      </dgm:prSet>
      <dgm:spPr/>
    </dgm:pt>
    <dgm:pt modelId="{B600E2BB-7CE6-4F34-AF4F-A7145081B193}" type="pres">
      <dgm:prSet presAssocID="{D5323457-C2CA-4DA7-8649-DFA1D2314B97}" presName="spacer" presStyleCnt="0"/>
      <dgm:spPr/>
    </dgm:pt>
    <dgm:pt modelId="{5028069D-38D9-49B6-9984-A6D94AD8BD21}" type="pres">
      <dgm:prSet presAssocID="{1614CDAE-B0EB-43CF-ABB3-0CA6CEABF7A4}" presName="comp" presStyleCnt="0"/>
      <dgm:spPr/>
    </dgm:pt>
    <dgm:pt modelId="{80661B06-5DBA-4B64-92B9-621998FC1432}" type="pres">
      <dgm:prSet presAssocID="{1614CDAE-B0EB-43CF-ABB3-0CA6CEABF7A4}" presName="box" presStyleLbl="node1" presStyleIdx="1" presStyleCnt="3"/>
      <dgm:spPr/>
    </dgm:pt>
    <dgm:pt modelId="{3BD2A2C3-6712-4850-AA50-404F157BFCAF}" type="pres">
      <dgm:prSet presAssocID="{1614CDAE-B0EB-43CF-ABB3-0CA6CEABF7A4}" presName="img" presStyleLbl="fgImgPlace1" presStyleIdx="1" presStyleCnt="3" custScaleX="52496" custScaleY="111089" custLinFactNeighborX="-24849" custLinFactNeighborY="3069"/>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0A080FE4-7FF9-4F6C-BCD2-285150E8BCEA}" type="pres">
      <dgm:prSet presAssocID="{1614CDAE-B0EB-43CF-ABB3-0CA6CEABF7A4}" presName="text" presStyleLbl="node1" presStyleIdx="1" presStyleCnt="3">
        <dgm:presLayoutVars>
          <dgm:bulletEnabled val="1"/>
        </dgm:presLayoutVars>
      </dgm:prSet>
      <dgm:spPr/>
    </dgm:pt>
    <dgm:pt modelId="{8A8D33C8-FEA1-44B4-945E-6B5DED88509C}" type="pres">
      <dgm:prSet presAssocID="{59C2CBA3-AAC9-463C-B2AA-5B39B1209760}" presName="spacer" presStyleCnt="0"/>
      <dgm:spPr/>
    </dgm:pt>
    <dgm:pt modelId="{A19E87E8-048F-4C92-B536-5EA4B84016C2}" type="pres">
      <dgm:prSet presAssocID="{3CCB1A1C-B950-49ED-9910-C0DD461F8F1C}" presName="comp" presStyleCnt="0"/>
      <dgm:spPr/>
    </dgm:pt>
    <dgm:pt modelId="{B0F308AF-58A9-4BC2-8C17-FCE4BDB75F32}" type="pres">
      <dgm:prSet presAssocID="{3CCB1A1C-B950-49ED-9910-C0DD461F8F1C}" presName="box" presStyleLbl="node1" presStyleIdx="2" presStyleCnt="3"/>
      <dgm:spPr/>
    </dgm:pt>
    <dgm:pt modelId="{A48FE5CA-BDA5-4CC8-8101-7EFA68D8CD91}" type="pres">
      <dgm:prSet presAssocID="{3CCB1A1C-B950-49ED-9910-C0DD461F8F1C}" presName="img" presStyleLbl="fgImgPlace1" presStyleIdx="2" presStyleCnt="3" custScaleX="57508" custScaleY="121964" custLinFactNeighborX="-22969" custLinFactNeighborY="2700"/>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dgm:spPr>
    </dgm:pt>
    <dgm:pt modelId="{29524B01-97D4-49C1-A70E-B8550FC1F736}" type="pres">
      <dgm:prSet presAssocID="{3CCB1A1C-B950-49ED-9910-C0DD461F8F1C}" presName="text" presStyleLbl="node1" presStyleIdx="2" presStyleCnt="3">
        <dgm:presLayoutVars>
          <dgm:bulletEnabled val="1"/>
        </dgm:presLayoutVars>
      </dgm:prSet>
      <dgm:spPr/>
    </dgm:pt>
  </dgm:ptLst>
  <dgm:cxnLst>
    <dgm:cxn modelId="{A7F5AA1C-D7D8-4A72-926A-E14D2B87682C}" type="presOf" srcId="{3CCB1A1C-B950-49ED-9910-C0DD461F8F1C}" destId="{29524B01-97D4-49C1-A70E-B8550FC1F736}" srcOrd="1" destOrd="0" presId="urn:microsoft.com/office/officeart/2005/8/layout/vList4"/>
    <dgm:cxn modelId="{45496125-273A-4F06-8340-BF47CBBA445D}" srcId="{89A2807C-005F-48CC-AE78-40809F4E08FD}" destId="{1614CDAE-B0EB-43CF-ABB3-0CA6CEABF7A4}" srcOrd="1" destOrd="0" parTransId="{1D2CA736-0D7D-4C2A-868D-A6ED9ADF5D84}" sibTransId="{59C2CBA3-AAC9-463C-B2AA-5B39B1209760}"/>
    <dgm:cxn modelId="{570FCA48-2FA1-43A1-97BD-9B0B78AD629D}" type="presOf" srcId="{1614CDAE-B0EB-43CF-ABB3-0CA6CEABF7A4}" destId="{0A080FE4-7FF9-4F6C-BCD2-285150E8BCEA}" srcOrd="1" destOrd="0" presId="urn:microsoft.com/office/officeart/2005/8/layout/vList4"/>
    <dgm:cxn modelId="{C792D28C-AAD7-4789-AEDE-2887D411A188}" type="presOf" srcId="{3CCB1A1C-B950-49ED-9910-C0DD461F8F1C}" destId="{B0F308AF-58A9-4BC2-8C17-FCE4BDB75F32}" srcOrd="0" destOrd="0" presId="urn:microsoft.com/office/officeart/2005/8/layout/vList4"/>
    <dgm:cxn modelId="{BE48358F-6D2D-4AB7-AC64-0DD5D8E8B2CE}" type="presOf" srcId="{1614CDAE-B0EB-43CF-ABB3-0CA6CEABF7A4}" destId="{80661B06-5DBA-4B64-92B9-621998FC1432}" srcOrd="0" destOrd="0" presId="urn:microsoft.com/office/officeart/2005/8/layout/vList4"/>
    <dgm:cxn modelId="{8942FC9E-7FD3-4FB8-BA3D-48707F7EEEDC}" type="presOf" srcId="{89A2807C-005F-48CC-AE78-40809F4E08FD}" destId="{426C64EB-600C-452E-B5C0-9889E57D8DF3}" srcOrd="0" destOrd="0" presId="urn:microsoft.com/office/officeart/2005/8/layout/vList4"/>
    <dgm:cxn modelId="{122E49CF-6D66-4EB2-9965-ECE0056A3A33}" srcId="{89A2807C-005F-48CC-AE78-40809F4E08FD}" destId="{EC4ECE67-F7F1-4220-967F-0400B01791F4}" srcOrd="0" destOrd="0" parTransId="{10E7DFB8-B539-47A3-A192-C175D574AC98}" sibTransId="{D5323457-C2CA-4DA7-8649-DFA1D2314B97}"/>
    <dgm:cxn modelId="{B854FCD8-2FB5-4231-B390-10038A5033C9}" type="presOf" srcId="{EC4ECE67-F7F1-4220-967F-0400B01791F4}" destId="{A2EBF413-71C9-48B6-8DAF-53578F0535C6}" srcOrd="1" destOrd="0" presId="urn:microsoft.com/office/officeart/2005/8/layout/vList4"/>
    <dgm:cxn modelId="{085820E0-1A88-4F52-8C09-74AF0A09B1B4}" srcId="{89A2807C-005F-48CC-AE78-40809F4E08FD}" destId="{3CCB1A1C-B950-49ED-9910-C0DD461F8F1C}" srcOrd="2" destOrd="0" parTransId="{26680169-6BE2-4BE6-9323-D936818AD1FA}" sibTransId="{54415968-D8A5-4328-8CF8-6C4C169F344F}"/>
    <dgm:cxn modelId="{29A5A5FF-5874-4F6C-922B-064B0CF659EC}" type="presOf" srcId="{EC4ECE67-F7F1-4220-967F-0400B01791F4}" destId="{1151B5E2-08D4-41EF-8D95-AB2DBB25160C}" srcOrd="0" destOrd="0" presId="urn:microsoft.com/office/officeart/2005/8/layout/vList4"/>
    <dgm:cxn modelId="{C36ACA9B-4E4F-4DF6-96BE-DED2F43E1172}" type="presParOf" srcId="{426C64EB-600C-452E-B5C0-9889E57D8DF3}" destId="{C8AB5AB8-6695-4BBD-8BF9-2861902FCBBC}" srcOrd="0" destOrd="0" presId="urn:microsoft.com/office/officeart/2005/8/layout/vList4"/>
    <dgm:cxn modelId="{0A960141-B7F6-4287-B5B5-207052F125F9}" type="presParOf" srcId="{C8AB5AB8-6695-4BBD-8BF9-2861902FCBBC}" destId="{1151B5E2-08D4-41EF-8D95-AB2DBB25160C}" srcOrd="0" destOrd="0" presId="urn:microsoft.com/office/officeart/2005/8/layout/vList4"/>
    <dgm:cxn modelId="{A8323A25-BE52-4A0A-8458-7EF36899468D}" type="presParOf" srcId="{C8AB5AB8-6695-4BBD-8BF9-2861902FCBBC}" destId="{D6941ACC-31CB-4EAD-A668-6B1B5EB09E2E}" srcOrd="1" destOrd="0" presId="urn:microsoft.com/office/officeart/2005/8/layout/vList4"/>
    <dgm:cxn modelId="{9FF09C7E-952E-4B0B-9B65-42B01A1AD167}" type="presParOf" srcId="{C8AB5AB8-6695-4BBD-8BF9-2861902FCBBC}" destId="{A2EBF413-71C9-48B6-8DAF-53578F0535C6}" srcOrd="2" destOrd="0" presId="urn:microsoft.com/office/officeart/2005/8/layout/vList4"/>
    <dgm:cxn modelId="{704E5F3D-4BE3-4105-91FD-86F575D55DC2}" type="presParOf" srcId="{426C64EB-600C-452E-B5C0-9889E57D8DF3}" destId="{B600E2BB-7CE6-4F34-AF4F-A7145081B193}" srcOrd="1" destOrd="0" presId="urn:microsoft.com/office/officeart/2005/8/layout/vList4"/>
    <dgm:cxn modelId="{723BFD34-88AD-4E4F-9E4F-FB064482F71D}" type="presParOf" srcId="{426C64EB-600C-452E-B5C0-9889E57D8DF3}" destId="{5028069D-38D9-49B6-9984-A6D94AD8BD21}" srcOrd="2" destOrd="0" presId="urn:microsoft.com/office/officeart/2005/8/layout/vList4"/>
    <dgm:cxn modelId="{2B6BB761-F40A-4720-870D-4C9E393077C6}" type="presParOf" srcId="{5028069D-38D9-49B6-9984-A6D94AD8BD21}" destId="{80661B06-5DBA-4B64-92B9-621998FC1432}" srcOrd="0" destOrd="0" presId="urn:microsoft.com/office/officeart/2005/8/layout/vList4"/>
    <dgm:cxn modelId="{7FFE02EC-70BB-47F8-986D-EE3997DC9A2B}" type="presParOf" srcId="{5028069D-38D9-49B6-9984-A6D94AD8BD21}" destId="{3BD2A2C3-6712-4850-AA50-404F157BFCAF}" srcOrd="1" destOrd="0" presId="urn:microsoft.com/office/officeart/2005/8/layout/vList4"/>
    <dgm:cxn modelId="{AA66E8DC-AE04-4B94-95F5-8C33EC008793}" type="presParOf" srcId="{5028069D-38D9-49B6-9984-A6D94AD8BD21}" destId="{0A080FE4-7FF9-4F6C-BCD2-285150E8BCEA}" srcOrd="2" destOrd="0" presId="urn:microsoft.com/office/officeart/2005/8/layout/vList4"/>
    <dgm:cxn modelId="{2120024E-EC38-4777-896F-75493E18D49B}" type="presParOf" srcId="{426C64EB-600C-452E-B5C0-9889E57D8DF3}" destId="{8A8D33C8-FEA1-44B4-945E-6B5DED88509C}" srcOrd="3" destOrd="0" presId="urn:microsoft.com/office/officeart/2005/8/layout/vList4"/>
    <dgm:cxn modelId="{FFB1E7DE-E7BA-4CD8-B071-EA81FFB8478F}" type="presParOf" srcId="{426C64EB-600C-452E-B5C0-9889E57D8DF3}" destId="{A19E87E8-048F-4C92-B536-5EA4B84016C2}" srcOrd="4" destOrd="0" presId="urn:microsoft.com/office/officeart/2005/8/layout/vList4"/>
    <dgm:cxn modelId="{424E7AC6-53AA-4EDA-B328-67D13291F00C}" type="presParOf" srcId="{A19E87E8-048F-4C92-B536-5EA4B84016C2}" destId="{B0F308AF-58A9-4BC2-8C17-FCE4BDB75F32}" srcOrd="0" destOrd="0" presId="urn:microsoft.com/office/officeart/2005/8/layout/vList4"/>
    <dgm:cxn modelId="{E1163914-53E8-4230-A0D2-FFC11612CBF8}" type="presParOf" srcId="{A19E87E8-048F-4C92-B536-5EA4B84016C2}" destId="{A48FE5CA-BDA5-4CC8-8101-7EFA68D8CD91}" srcOrd="1" destOrd="0" presId="urn:microsoft.com/office/officeart/2005/8/layout/vList4"/>
    <dgm:cxn modelId="{E15AD381-306E-4E3D-AAEE-3E187A96BA8D}" type="presParOf" srcId="{A19E87E8-048F-4C92-B536-5EA4B84016C2}" destId="{29524B01-97D4-49C1-A70E-B8550FC1F736}"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1B5E2-08D4-41EF-8D95-AB2DBB25160C}">
      <dsp:nvSpPr>
        <dsp:cNvPr id="0" name=""/>
        <dsp:cNvSpPr/>
      </dsp:nvSpPr>
      <dsp:spPr>
        <a:xfrm>
          <a:off x="0" y="0"/>
          <a:ext cx="8686800" cy="14763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African Union </a:t>
          </a:r>
          <a:r>
            <a:rPr lang="en-US" sz="2400" b="1" kern="1200" dirty="0">
              <a:solidFill>
                <a:srgbClr val="FF0000"/>
              </a:solidFill>
            </a:rPr>
            <a:t>decisions</a:t>
          </a:r>
          <a:r>
            <a:rPr lang="en-US" sz="2400" b="1" kern="1200" dirty="0">
              <a:solidFill>
                <a:schemeClr val="tx1"/>
              </a:solidFill>
            </a:rPr>
            <a:t> on sustainable fisheries and aquaculture policies are </a:t>
          </a:r>
          <a:r>
            <a:rPr lang="en-US" sz="2400" b="1" kern="1200" dirty="0">
              <a:solidFill>
                <a:srgbClr val="FF0000"/>
              </a:solidFill>
            </a:rPr>
            <a:t>evidence-based</a:t>
          </a:r>
          <a:endParaRPr lang="en-US" sz="2500" kern="1200" dirty="0">
            <a:solidFill>
              <a:srgbClr val="FF0000"/>
            </a:solidFill>
          </a:endParaRPr>
        </a:p>
      </dsp:txBody>
      <dsp:txXfrm>
        <a:off x="1884997" y="0"/>
        <a:ext cx="6801802" cy="1476375"/>
      </dsp:txXfrm>
    </dsp:sp>
    <dsp:sp modelId="{D6941ACC-31CB-4EAD-A668-6B1B5EB09E2E}">
      <dsp:nvSpPr>
        <dsp:cNvPr id="0" name=""/>
        <dsp:cNvSpPr/>
      </dsp:nvSpPr>
      <dsp:spPr>
        <a:xfrm>
          <a:off x="150313" y="115842"/>
          <a:ext cx="1737360" cy="118109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61B06-5DBA-4B64-92B9-621998FC1432}">
      <dsp:nvSpPr>
        <dsp:cNvPr id="0" name=""/>
        <dsp:cNvSpPr/>
      </dsp:nvSpPr>
      <dsp:spPr>
        <a:xfrm>
          <a:off x="0" y="1624012"/>
          <a:ext cx="8686800" cy="14763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Fisheries and aquaculture </a:t>
          </a:r>
          <a:r>
            <a:rPr lang="en-US" sz="2400" b="1" kern="1200" dirty="0">
              <a:solidFill>
                <a:srgbClr val="FF0000"/>
              </a:solidFill>
            </a:rPr>
            <a:t>policies in Africa are coherent</a:t>
          </a:r>
          <a:r>
            <a:rPr lang="en-US" sz="2400" b="1" kern="1200" dirty="0">
              <a:solidFill>
                <a:schemeClr val="tx1"/>
              </a:solidFill>
            </a:rPr>
            <a:t> with the PFRS and other AU priorities and coordinated at continental, regional and national levels </a:t>
          </a:r>
          <a:endParaRPr lang="en-US" sz="2400" kern="1200" dirty="0">
            <a:solidFill>
              <a:schemeClr val="tx1"/>
            </a:solidFill>
          </a:endParaRPr>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endParaRPr lang="en-US" sz="1500" kern="1200"/>
        </a:p>
      </dsp:txBody>
      <dsp:txXfrm>
        <a:off x="1884997" y="1624012"/>
        <a:ext cx="6801802" cy="1476375"/>
      </dsp:txXfrm>
    </dsp:sp>
    <dsp:sp modelId="{3BD2A2C3-6712-4850-AA50-404F157BFCAF}">
      <dsp:nvSpPr>
        <dsp:cNvPr id="0" name=""/>
        <dsp:cNvSpPr/>
      </dsp:nvSpPr>
      <dsp:spPr>
        <a:xfrm>
          <a:off x="147637" y="1771650"/>
          <a:ext cx="1737360" cy="118109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F308AF-58A9-4BC2-8C17-FCE4BDB75F32}">
      <dsp:nvSpPr>
        <dsp:cNvPr id="0" name=""/>
        <dsp:cNvSpPr/>
      </dsp:nvSpPr>
      <dsp:spPr>
        <a:xfrm>
          <a:off x="0" y="3248024"/>
          <a:ext cx="8686800" cy="14763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Africa is </a:t>
          </a:r>
          <a:r>
            <a:rPr lang="en-US" sz="2000" b="1" kern="1200" dirty="0">
              <a:solidFill>
                <a:srgbClr val="FF0000"/>
              </a:solidFill>
            </a:rPr>
            <a:t>adequately represented </a:t>
          </a:r>
          <a:r>
            <a:rPr lang="en-US" sz="2000" b="1" kern="1200" dirty="0">
              <a:solidFill>
                <a:schemeClr val="tx1"/>
              </a:solidFill>
            </a:rPr>
            <a:t>and effectively participates in international fisheries and aquaculture fora and ably domesticates and effectively implements relevant </a:t>
          </a:r>
          <a:r>
            <a:rPr lang="en-US" sz="2000" b="1" kern="1200" dirty="0">
              <a:solidFill>
                <a:srgbClr val="FF0000"/>
              </a:solidFill>
            </a:rPr>
            <a:t>global instruments</a:t>
          </a:r>
          <a:endParaRPr lang="en-US" sz="2000" kern="1200" dirty="0">
            <a:solidFill>
              <a:srgbClr val="FF0000"/>
            </a:solidFill>
          </a:endParaRPr>
        </a:p>
      </dsp:txBody>
      <dsp:txXfrm>
        <a:off x="1884997" y="3248024"/>
        <a:ext cx="6801802" cy="1476375"/>
      </dsp:txXfrm>
    </dsp:sp>
    <dsp:sp modelId="{A48FE5CA-BDA5-4CC8-8101-7EFA68D8CD91}">
      <dsp:nvSpPr>
        <dsp:cNvPr id="0" name=""/>
        <dsp:cNvSpPr/>
      </dsp:nvSpPr>
      <dsp:spPr>
        <a:xfrm>
          <a:off x="147637" y="3395662"/>
          <a:ext cx="1737360" cy="118109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1B5E2-08D4-41EF-8D95-AB2DBB25160C}">
      <dsp:nvSpPr>
        <dsp:cNvPr id="0" name=""/>
        <dsp:cNvSpPr/>
      </dsp:nvSpPr>
      <dsp:spPr>
        <a:xfrm>
          <a:off x="0" y="20756"/>
          <a:ext cx="8686800" cy="8204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22325">
            <a:lnSpc>
              <a:spcPct val="90000"/>
            </a:lnSpc>
            <a:spcBef>
              <a:spcPct val="0"/>
            </a:spcBef>
            <a:spcAft>
              <a:spcPct val="35000"/>
            </a:spcAft>
            <a:buNone/>
          </a:pPr>
          <a:r>
            <a:rPr lang="en-GB" sz="1850" b="1" kern="1200" dirty="0">
              <a:solidFill>
                <a:schemeClr val="tx1"/>
              </a:solidFill>
            </a:rPr>
            <a:t>Develop and Update Database on Fisheries &amp;  Aquaculture including  Mechanism for Data Management</a:t>
          </a:r>
          <a:endParaRPr lang="en-US" sz="1850" b="1" kern="1200" dirty="0">
            <a:solidFill>
              <a:schemeClr val="tx1"/>
            </a:solidFill>
          </a:endParaRPr>
        </a:p>
      </dsp:txBody>
      <dsp:txXfrm>
        <a:off x="1819401" y="20756"/>
        <a:ext cx="6867398" cy="820415"/>
      </dsp:txXfrm>
    </dsp:sp>
    <dsp:sp modelId="{D6941ACC-31CB-4EAD-A668-6B1B5EB09E2E}">
      <dsp:nvSpPr>
        <dsp:cNvPr id="0" name=""/>
        <dsp:cNvSpPr/>
      </dsp:nvSpPr>
      <dsp:spPr>
        <a:xfrm>
          <a:off x="0" y="0"/>
          <a:ext cx="1076051" cy="861928"/>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6000" b="-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61B06-5DBA-4B64-92B9-621998FC1432}">
      <dsp:nvSpPr>
        <dsp:cNvPr id="0" name=""/>
        <dsp:cNvSpPr/>
      </dsp:nvSpPr>
      <dsp:spPr>
        <a:xfrm>
          <a:off x="0" y="943969"/>
          <a:ext cx="8686800" cy="8204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22325">
            <a:lnSpc>
              <a:spcPct val="90000"/>
            </a:lnSpc>
            <a:spcBef>
              <a:spcPct val="0"/>
            </a:spcBef>
            <a:spcAft>
              <a:spcPct val="35000"/>
            </a:spcAft>
            <a:buNone/>
          </a:pPr>
          <a:r>
            <a:rPr lang="en-US" sz="1850" kern="1200" dirty="0">
              <a:solidFill>
                <a:schemeClr val="tx1">
                  <a:lumMod val="50000"/>
                  <a:lumOff val="50000"/>
                </a:schemeClr>
              </a:solidFill>
            </a:rPr>
            <a:t>Identification of Sources of Fisheries, Aquaculture, Socio-economics and Environmental Related Data in the</a:t>
          </a:r>
          <a:r>
            <a:rPr lang="en-US" sz="1850" kern="1200" dirty="0">
              <a:solidFill>
                <a:schemeClr val="tx1"/>
              </a:solidFill>
            </a:rPr>
            <a:t> </a:t>
          </a:r>
          <a:r>
            <a:rPr lang="en-US" sz="1850" b="1" kern="1200" dirty="0">
              <a:solidFill>
                <a:srgbClr val="FF0000"/>
              </a:solidFill>
            </a:rPr>
            <a:t>North</a:t>
          </a:r>
        </a:p>
      </dsp:txBody>
      <dsp:txXfrm>
        <a:off x="1819401" y="943969"/>
        <a:ext cx="6867398" cy="820415"/>
      </dsp:txXfrm>
    </dsp:sp>
    <dsp:sp modelId="{3BD2A2C3-6712-4850-AA50-404F157BFCAF}">
      <dsp:nvSpPr>
        <dsp:cNvPr id="0" name=""/>
        <dsp:cNvSpPr/>
      </dsp:nvSpPr>
      <dsp:spPr>
        <a:xfrm>
          <a:off x="141511" y="1011624"/>
          <a:ext cx="859610" cy="742337"/>
        </a:xfrm>
        <a:prstGeom prst="roundRect">
          <a:avLst>
            <a:gd name="adj" fmla="val 10000"/>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F308AF-58A9-4BC2-8C17-FCE4BDB75F32}">
      <dsp:nvSpPr>
        <dsp:cNvPr id="0" name=""/>
        <dsp:cNvSpPr/>
      </dsp:nvSpPr>
      <dsp:spPr>
        <a:xfrm>
          <a:off x="0" y="1799588"/>
          <a:ext cx="8686800" cy="8204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22325">
            <a:lnSpc>
              <a:spcPct val="90000"/>
            </a:lnSpc>
            <a:spcBef>
              <a:spcPct val="0"/>
            </a:spcBef>
            <a:spcAft>
              <a:spcPct val="35000"/>
            </a:spcAft>
            <a:buNone/>
          </a:pPr>
          <a:r>
            <a:rPr lang="en-US" sz="1850" b="1" kern="1200" dirty="0">
              <a:solidFill>
                <a:schemeClr val="tx1"/>
              </a:solidFill>
            </a:rPr>
            <a:t>Identification of Sources of Fisheries, Aquaculture, Socio-economics and Environmental Related Data in </a:t>
          </a:r>
          <a:r>
            <a:rPr lang="en-US" sz="1850" b="1" kern="1200" dirty="0">
              <a:solidFill>
                <a:srgbClr val="FF0000"/>
              </a:solidFill>
            </a:rPr>
            <a:t>East and Southern Africa</a:t>
          </a:r>
        </a:p>
      </dsp:txBody>
      <dsp:txXfrm>
        <a:off x="1819401" y="1799588"/>
        <a:ext cx="6867398" cy="820415"/>
      </dsp:txXfrm>
    </dsp:sp>
    <dsp:sp modelId="{A48FE5CA-BDA5-4CC8-8101-7EFA68D8CD91}">
      <dsp:nvSpPr>
        <dsp:cNvPr id="0" name=""/>
        <dsp:cNvSpPr/>
      </dsp:nvSpPr>
      <dsp:spPr>
        <a:xfrm>
          <a:off x="3" y="1853015"/>
          <a:ext cx="1006869" cy="735157"/>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1B5E2-08D4-41EF-8D95-AB2DBB25160C}">
      <dsp:nvSpPr>
        <dsp:cNvPr id="0" name=""/>
        <dsp:cNvSpPr/>
      </dsp:nvSpPr>
      <dsp:spPr>
        <a:xfrm>
          <a:off x="0" y="76200"/>
          <a:ext cx="8686800" cy="867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Identification of Sources of Fisheries, Aquaculture, Socio-economics and Environmental Related Data in West and Central Africa</a:t>
          </a:r>
        </a:p>
      </dsp:txBody>
      <dsp:txXfrm>
        <a:off x="1824089" y="76200"/>
        <a:ext cx="6862710" cy="867295"/>
      </dsp:txXfrm>
    </dsp:sp>
    <dsp:sp modelId="{D6941ACC-31CB-4EAD-A668-6B1B5EB09E2E}">
      <dsp:nvSpPr>
        <dsp:cNvPr id="0" name=""/>
        <dsp:cNvSpPr/>
      </dsp:nvSpPr>
      <dsp:spPr>
        <a:xfrm>
          <a:off x="0" y="0"/>
          <a:ext cx="1042033" cy="911181"/>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4000" b="-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61B06-5DBA-4B64-92B9-621998FC1432}">
      <dsp:nvSpPr>
        <dsp:cNvPr id="0" name=""/>
        <dsp:cNvSpPr/>
      </dsp:nvSpPr>
      <dsp:spPr>
        <a:xfrm>
          <a:off x="0" y="997910"/>
          <a:ext cx="8686800" cy="867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Documentation of lessons learnt and best practices for informed and rational interventions in the fisheries and aquaculture sector in Africa </a:t>
          </a:r>
          <a:endParaRPr lang="en-US" sz="1600" b="1" kern="1200" dirty="0">
            <a:solidFill>
              <a:schemeClr val="tx1"/>
            </a:solidFill>
          </a:endParaRPr>
        </a:p>
      </dsp:txBody>
      <dsp:txXfrm>
        <a:off x="1824089" y="997910"/>
        <a:ext cx="6862710" cy="867295"/>
      </dsp:txXfrm>
    </dsp:sp>
    <dsp:sp modelId="{3BD2A2C3-6712-4850-AA50-404F157BFCAF}">
      <dsp:nvSpPr>
        <dsp:cNvPr id="0" name=""/>
        <dsp:cNvSpPr/>
      </dsp:nvSpPr>
      <dsp:spPr>
        <a:xfrm>
          <a:off x="67670" y="1067464"/>
          <a:ext cx="912044" cy="770776"/>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F308AF-58A9-4BC2-8C17-FCE4BDB75F32}">
      <dsp:nvSpPr>
        <dsp:cNvPr id="0" name=""/>
        <dsp:cNvSpPr/>
      </dsp:nvSpPr>
      <dsp:spPr>
        <a:xfrm>
          <a:off x="0" y="1951936"/>
          <a:ext cx="8686800" cy="8672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Promoting Uptake &amp; Implementation of Knowledge, Innovations and Best Practices (Fishgov1 &amp; Fish Trade) To Inform Policy Change in Fisheries Management &amp; Aquaculture</a:t>
          </a:r>
        </a:p>
      </dsp:txBody>
      <dsp:txXfrm>
        <a:off x="1824089" y="1951936"/>
        <a:ext cx="6862710" cy="867295"/>
      </dsp:txXfrm>
    </dsp:sp>
    <dsp:sp modelId="{A48FE5CA-BDA5-4CC8-8101-7EFA68D8CD91}">
      <dsp:nvSpPr>
        <dsp:cNvPr id="0" name=""/>
        <dsp:cNvSpPr/>
      </dsp:nvSpPr>
      <dsp:spPr>
        <a:xfrm>
          <a:off x="56794" y="1973168"/>
          <a:ext cx="999120" cy="846231"/>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7FC11B-2D4F-4A31-AE4B-99D3BA5744D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0F51720D-4475-4775-A4BD-DB94FE3DF54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B7659765-E5A0-B54C-99D3-EE2905176248}" type="datetimeFigureOut">
              <a:rPr lang="en-US"/>
              <a:pPr>
                <a:defRPr/>
              </a:pPr>
              <a:t>5/28/23</a:t>
            </a:fld>
            <a:endParaRPr lang="en-US" dirty="0"/>
          </a:p>
        </p:txBody>
      </p:sp>
      <p:sp>
        <p:nvSpPr>
          <p:cNvPr id="4" name="Slide Image Placeholder 3">
            <a:extLst>
              <a:ext uri="{FF2B5EF4-FFF2-40B4-BE49-F238E27FC236}">
                <a16:creationId xmlns:a16="http://schemas.microsoft.com/office/drawing/2014/main" id="{DC4D4F4A-3603-4032-B95C-E7B9C7312E0D}"/>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604DE576-077D-43BA-8600-62D73AB960C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D823CE0-215C-4B3F-952D-A4526B335D9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3DED95A-106E-4809-A57B-D93CD23B667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FA185E4D-1CCF-7B44-87D7-A17D61BBCFA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3BEAE2FA-3224-C641-F31F-3AA8FFEE67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71FB962A-F831-9DFB-01B0-2F5CFE8D3E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enhance effective fisheries and aquaculture data management systems/practices for AU stakeholders, and to have access to quality knowledge products on African fisheries and aquaculture</a:t>
            </a:r>
            <a:endParaRPr lang="en-US" altLang="en-US"/>
          </a:p>
          <a:p>
            <a:endParaRPr lang="en-US" altLang="en-US"/>
          </a:p>
        </p:txBody>
      </p:sp>
      <p:sp>
        <p:nvSpPr>
          <p:cNvPr id="14340" name="Slide Number Placeholder 3">
            <a:extLst>
              <a:ext uri="{FF2B5EF4-FFF2-40B4-BE49-F238E27FC236}">
                <a16:creationId xmlns:a16="http://schemas.microsoft.com/office/drawing/2014/main" id="{A8F8E772-DB7C-FC60-4ED5-8B485EED14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721691-EA03-F14A-87B6-71705E39A7A4}" type="slidenum">
              <a:rPr lang="en-US" altLang="en-US"/>
              <a:pPr/>
              <a:t>6</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34EA1CC-0A07-7A13-3589-FCF284B082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E9AF6C10-EAE3-A44A-8B51-D0814D08E1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2532" name="Slide Number Placeholder 3">
            <a:extLst>
              <a:ext uri="{FF2B5EF4-FFF2-40B4-BE49-F238E27FC236}">
                <a16:creationId xmlns:a16="http://schemas.microsoft.com/office/drawing/2014/main" id="{9E7BDED1-98D1-8825-9A16-8F406520AE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7E43064-BCA1-AF4D-B2D3-8F7074C253D8}" type="slidenum">
              <a:rPr lang="en-US" altLang="en-US">
                <a:solidFill>
                  <a:srgbClr val="000000"/>
                </a:solidFill>
                <a:latin typeface="Arial" panose="020B0604020202020204" pitchFamily="34" charset="0"/>
              </a:rPr>
              <a:pPr>
                <a:spcBef>
                  <a:spcPct val="0"/>
                </a:spcBef>
              </a:pPr>
              <a:t>13</a:t>
            </a:fld>
            <a:endParaRPr lang="en-US" altLang="en-US">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06A5EE-C6EA-B659-8F6C-FFC9C5AE3C4D}"/>
              </a:ext>
            </a:extLst>
          </p:cNvPr>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0000"/>
              </a:solidFill>
            </a:endParaRPr>
          </a:p>
        </p:txBody>
      </p:sp>
      <p:sp>
        <p:nvSpPr>
          <p:cNvPr id="3" name="Rectangle 4">
            <a:extLst>
              <a:ext uri="{FF2B5EF4-FFF2-40B4-BE49-F238E27FC236}">
                <a16:creationId xmlns:a16="http://schemas.microsoft.com/office/drawing/2014/main" id="{224DB690-CEFA-FC9C-115E-6D0BD1D6F6AC}"/>
              </a:ext>
            </a:extLst>
          </p:cNvPr>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0000"/>
              </a:solidFill>
            </a:endParaRPr>
          </a:p>
        </p:txBody>
      </p:sp>
      <p:sp>
        <p:nvSpPr>
          <p:cNvPr id="4" name="Rectangle 5">
            <a:extLst>
              <a:ext uri="{FF2B5EF4-FFF2-40B4-BE49-F238E27FC236}">
                <a16:creationId xmlns:a16="http://schemas.microsoft.com/office/drawing/2014/main" id="{F16E2782-D282-D5CB-B6BA-2B5AE2181A67}"/>
              </a:ext>
            </a:extLst>
          </p:cNvPr>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0000"/>
              </a:solidFill>
            </a:endParaRPr>
          </a:p>
        </p:txBody>
      </p:sp>
      <p:sp>
        <p:nvSpPr>
          <p:cNvPr id="5" name="Text Box 7">
            <a:extLst>
              <a:ext uri="{FF2B5EF4-FFF2-40B4-BE49-F238E27FC236}">
                <a16:creationId xmlns:a16="http://schemas.microsoft.com/office/drawing/2014/main" id="{89E25AC4-3186-470E-1DA3-1422115A32BE}"/>
              </a:ext>
            </a:extLst>
          </p:cNvPr>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z="1600" b="1" dirty="0">
              <a:solidFill>
                <a:srgbClr val="000000"/>
              </a:solidFill>
            </a:endParaRPr>
          </a:p>
        </p:txBody>
      </p:sp>
      <p:graphicFrame>
        <p:nvGraphicFramePr>
          <p:cNvPr id="6" name="AutoShape 2">
            <a:extLst>
              <a:ext uri="{FF2B5EF4-FFF2-40B4-BE49-F238E27FC236}">
                <a16:creationId xmlns:a16="http://schemas.microsoft.com/office/drawing/2014/main" id="{F4F28A10-22E3-D26D-C08A-D2251C960432}"/>
              </a:ext>
            </a:extLst>
          </p:cNvPr>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r:id="rId2" imgW="0" imgH="0" progId="PowerPoint.Show.8">
                  <p:embed/>
                </p:oleObj>
              </mc:Choice>
              <mc:Fallback>
                <p:oleObj r:id="rId2" imgW="0" imgH="0" progId="PowerPoint.Show.8">
                  <p:embed/>
                  <p:pic>
                    <p:nvPicPr>
                      <p:cNvPr id="2054" name="AutoShape 2">
                        <a:extLst>
                          <a:ext uri="{FF2B5EF4-FFF2-40B4-BE49-F238E27FC236}">
                            <a16:creationId xmlns:a16="http://schemas.microsoft.com/office/drawing/2014/main" id="{2CAF962C-535D-9436-6620-D16D27914F3B}"/>
                          </a:ext>
                        </a:extLst>
                      </p:cNvPr>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4" descr="D:\AU\Resources\Graphics\Logo\AU Logo_JPEG.jpg">
            <a:extLst>
              <a:ext uri="{FF2B5EF4-FFF2-40B4-BE49-F238E27FC236}">
                <a16:creationId xmlns:a16="http://schemas.microsoft.com/office/drawing/2014/main" id="{B9998B9C-CDF1-E2F1-259F-31AA8F82D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80A4C165-9FCE-EDDF-A844-9212AA6D372E}"/>
              </a:ext>
            </a:extLst>
          </p:cNvPr>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r>
              <a:rPr lang="en-US" altLang="en-US" sz="1600" b="1" dirty="0">
                <a:solidFill>
                  <a:srgbClr val="007C30"/>
                </a:solidFill>
                <a:latin typeface="Gill Sans MT" pitchFamily="34" charset="0"/>
              </a:rPr>
              <a:t>African Union</a:t>
            </a:r>
            <a:endParaRPr lang="en-US" altLang="en-US" b="1" dirty="0">
              <a:solidFill>
                <a:srgbClr val="007C30"/>
              </a:solidFill>
              <a:latin typeface="Gill Sans MT" pitchFamily="34" charset="0"/>
            </a:endParaRPr>
          </a:p>
          <a:p>
            <a:pPr>
              <a:defRPr/>
            </a:pPr>
            <a:r>
              <a:rPr lang="en-US" altLang="en-US" sz="2600" b="1" dirty="0">
                <a:solidFill>
                  <a:srgbClr val="A28B59"/>
                </a:solidFill>
                <a:latin typeface="Gill Sans MT" pitchFamily="34" charset="0"/>
              </a:rPr>
              <a:t>Interafrican Bureau for Animal Resources</a:t>
            </a:r>
          </a:p>
        </p:txBody>
      </p:sp>
      <p:sp>
        <p:nvSpPr>
          <p:cNvPr id="9" name="TextBox 8">
            <a:extLst>
              <a:ext uri="{FF2B5EF4-FFF2-40B4-BE49-F238E27FC236}">
                <a16:creationId xmlns:a16="http://schemas.microsoft.com/office/drawing/2014/main" id="{95E2B789-B252-428A-FE96-1659C3F87266}"/>
              </a:ext>
            </a:extLst>
          </p:cNvPr>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40140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4" descr="D:\AU\Resources\Graphics\Logo\AU Logo_JPEG.jpg">
            <a:extLst>
              <a:ext uri="{FF2B5EF4-FFF2-40B4-BE49-F238E27FC236}">
                <a16:creationId xmlns:a16="http://schemas.microsoft.com/office/drawing/2014/main" id="{19AEC622-3295-AECB-E755-98187D247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4F67898-7E2A-079C-512A-9FFCBE8DD8BE}"/>
              </a:ext>
            </a:extLst>
          </p:cNvPr>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5" name="Footer Placeholder 5">
            <a:extLst>
              <a:ext uri="{FF2B5EF4-FFF2-40B4-BE49-F238E27FC236}">
                <a16:creationId xmlns:a16="http://schemas.microsoft.com/office/drawing/2014/main" id="{982C4653-8BDC-F4A5-A70B-8713E89176E3}"/>
              </a:ext>
            </a:extLst>
          </p:cNvPr>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a:p>
        </p:txBody>
      </p:sp>
      <p:sp>
        <p:nvSpPr>
          <p:cNvPr id="6" name="Slide Number Placeholder 6">
            <a:extLst>
              <a:ext uri="{FF2B5EF4-FFF2-40B4-BE49-F238E27FC236}">
                <a16:creationId xmlns:a16="http://schemas.microsoft.com/office/drawing/2014/main" id="{12245051-D30A-0115-EE12-A0A74CEB11AB}"/>
              </a:ext>
            </a:extLst>
          </p:cNvPr>
          <p:cNvSpPr>
            <a:spLocks noGrp="1" noChangeArrowheads="1"/>
          </p:cNvSpPr>
          <p:nvPr>
            <p:ph type="sldNum" sz="quarter" idx="11"/>
          </p:nvPr>
        </p:nvSpPr>
        <p:spPr/>
        <p:txBody>
          <a:bodyPr/>
          <a:lstStyle>
            <a:lvl1pPr>
              <a:defRPr/>
            </a:lvl1pPr>
          </a:lstStyle>
          <a:p>
            <a:fld id="{F6DA7638-0539-7446-8BF0-206FE817D3A5}" type="slidenum">
              <a:rPr lang="en-US" altLang="en-US"/>
              <a:pPr/>
              <a:t>‹#›</a:t>
            </a:fld>
            <a:endParaRPr lang="en-US" altLang="en-US"/>
          </a:p>
        </p:txBody>
      </p:sp>
    </p:spTree>
    <p:extLst>
      <p:ext uri="{BB962C8B-B14F-4D97-AF65-F5344CB8AC3E}">
        <p14:creationId xmlns:p14="http://schemas.microsoft.com/office/powerpoint/2010/main" val="830039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a:extLst>
              <a:ext uri="{FF2B5EF4-FFF2-40B4-BE49-F238E27FC236}">
                <a16:creationId xmlns:a16="http://schemas.microsoft.com/office/drawing/2014/main" id="{BBB8D6D0-CA04-3739-33A5-7DFB0B2A3337}"/>
              </a:ext>
            </a:extLst>
          </p:cNvPr>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a:p>
        </p:txBody>
      </p:sp>
      <p:sp>
        <p:nvSpPr>
          <p:cNvPr id="4" name="Rectangle 4">
            <a:extLst>
              <a:ext uri="{FF2B5EF4-FFF2-40B4-BE49-F238E27FC236}">
                <a16:creationId xmlns:a16="http://schemas.microsoft.com/office/drawing/2014/main" id="{A9133B20-1518-7710-3BF1-D4977525C4C1}"/>
              </a:ext>
            </a:extLst>
          </p:cNvPr>
          <p:cNvSpPr>
            <a:spLocks noGrp="1" noChangeArrowheads="1"/>
          </p:cNvSpPr>
          <p:nvPr>
            <p:ph type="sldNum" sz="quarter" idx="11"/>
          </p:nvPr>
        </p:nvSpPr>
        <p:spPr/>
        <p:txBody>
          <a:bodyPr/>
          <a:lstStyle>
            <a:lvl1pPr>
              <a:defRPr/>
            </a:lvl1pPr>
          </a:lstStyle>
          <a:p>
            <a:fld id="{DD49F633-6870-AA46-A176-BFC79DDEF273}" type="slidenum">
              <a:rPr lang="en-US" altLang="en-US"/>
              <a:pPr/>
              <a:t>‹#›</a:t>
            </a:fld>
            <a:endParaRPr lang="en-US" altLang="en-US"/>
          </a:p>
        </p:txBody>
      </p:sp>
    </p:spTree>
    <p:extLst>
      <p:ext uri="{BB962C8B-B14F-4D97-AF65-F5344CB8AC3E}">
        <p14:creationId xmlns:p14="http://schemas.microsoft.com/office/powerpoint/2010/main" val="121697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3F80FBD-7723-FE37-68BE-0A7E465051B9}"/>
              </a:ext>
            </a:extLst>
          </p:cNvPr>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a:p>
        </p:txBody>
      </p:sp>
      <p:sp>
        <p:nvSpPr>
          <p:cNvPr id="3" name="Rectangle 4">
            <a:extLst>
              <a:ext uri="{FF2B5EF4-FFF2-40B4-BE49-F238E27FC236}">
                <a16:creationId xmlns:a16="http://schemas.microsoft.com/office/drawing/2014/main" id="{DE107925-F09C-DF6B-BF15-2F20F537281D}"/>
              </a:ext>
            </a:extLst>
          </p:cNvPr>
          <p:cNvSpPr>
            <a:spLocks noGrp="1" noChangeArrowheads="1"/>
          </p:cNvSpPr>
          <p:nvPr>
            <p:ph type="sldNum" sz="quarter" idx="11"/>
          </p:nvPr>
        </p:nvSpPr>
        <p:spPr/>
        <p:txBody>
          <a:bodyPr/>
          <a:lstStyle>
            <a:lvl1pPr>
              <a:defRPr/>
            </a:lvl1pPr>
          </a:lstStyle>
          <a:p>
            <a:fld id="{1C8AE484-6822-1B4B-B2E9-145A8640E3CF}" type="slidenum">
              <a:rPr lang="en-US" altLang="en-US"/>
              <a:pPr/>
              <a:t>‹#›</a:t>
            </a:fld>
            <a:endParaRPr lang="en-US" altLang="en-US"/>
          </a:p>
        </p:txBody>
      </p:sp>
    </p:spTree>
    <p:extLst>
      <p:ext uri="{BB962C8B-B14F-4D97-AF65-F5344CB8AC3E}">
        <p14:creationId xmlns:p14="http://schemas.microsoft.com/office/powerpoint/2010/main" val="83412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D5051BC-B460-B01E-F5E8-A42AF30742EC}"/>
              </a:ext>
            </a:extLst>
          </p:cNvPr>
          <p:cNvSpPr>
            <a:spLocks noGrp="1"/>
          </p:cNvSpPr>
          <p:nvPr>
            <p:ph type="dt" sz="half" idx="10"/>
          </p:nvPr>
        </p:nvSpPr>
        <p:spPr>
          <a:xfrm>
            <a:off x="457200" y="6356350"/>
            <a:ext cx="2133600" cy="365125"/>
          </a:xfrm>
          <a:prstGeom prst="rect">
            <a:avLst/>
          </a:prstGeom>
        </p:spPr>
        <p:txBody>
          <a:bodyPr/>
          <a:lstStyle>
            <a:lvl1pPr eaLnBrk="1" hangingPunct="1">
              <a:defRPr>
                <a:latin typeface="Arial" charset="0"/>
                <a:cs typeface="Arial" charset="0"/>
              </a:defRPr>
            </a:lvl1pPr>
          </a:lstStyle>
          <a:p>
            <a:pPr>
              <a:defRPr/>
            </a:pPr>
            <a:fld id="{E8E8FFF9-9D17-D147-859D-EC1621EB0CA8}" type="datetimeFigureOut">
              <a:rPr lang="en-US"/>
              <a:pPr>
                <a:defRPr/>
              </a:pPr>
              <a:t>5/28/23</a:t>
            </a:fld>
            <a:endParaRPr lang="en-US" dirty="0"/>
          </a:p>
        </p:txBody>
      </p:sp>
      <p:sp>
        <p:nvSpPr>
          <p:cNvPr id="5" name="Footer Placeholder 4">
            <a:extLst>
              <a:ext uri="{FF2B5EF4-FFF2-40B4-BE49-F238E27FC236}">
                <a16:creationId xmlns:a16="http://schemas.microsoft.com/office/drawing/2014/main" id="{CA939AEC-A171-B9FE-1EE6-5BCEDF25688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A7E51D9-38E5-51BB-B463-B1D230F40817}"/>
              </a:ext>
            </a:extLst>
          </p:cNvPr>
          <p:cNvSpPr>
            <a:spLocks noGrp="1"/>
          </p:cNvSpPr>
          <p:nvPr>
            <p:ph type="sldNum" sz="quarter" idx="12"/>
          </p:nvPr>
        </p:nvSpPr>
        <p:spPr/>
        <p:txBody>
          <a:bodyPr/>
          <a:lstStyle>
            <a:lvl1pPr>
              <a:defRPr/>
            </a:lvl1pPr>
          </a:lstStyle>
          <a:p>
            <a:fld id="{16615F0E-AEAD-2E49-900B-38262B2BF4C3}" type="slidenum">
              <a:rPr lang="en-US" altLang="en-US"/>
              <a:pPr/>
              <a:t>‹#›</a:t>
            </a:fld>
            <a:endParaRPr lang="en-US" altLang="en-US"/>
          </a:p>
        </p:txBody>
      </p:sp>
    </p:spTree>
    <p:extLst>
      <p:ext uri="{BB962C8B-B14F-4D97-AF65-F5344CB8AC3E}">
        <p14:creationId xmlns:p14="http://schemas.microsoft.com/office/powerpoint/2010/main" val="11233937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AA88F7D-F2D6-6DBB-41DA-190584BE98BA}"/>
              </a:ext>
            </a:extLst>
          </p:cNvPr>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a:extLst>
              <a:ext uri="{FF2B5EF4-FFF2-40B4-BE49-F238E27FC236}">
                <a16:creationId xmlns:a16="http://schemas.microsoft.com/office/drawing/2014/main" id="{0DBDC93B-0D97-476E-9B52-10BE16FE43E4}"/>
              </a:ext>
            </a:extLst>
          </p:cNvPr>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cs typeface="+mn-cs"/>
              </a:defRPr>
            </a:lvl1pPr>
          </a:lstStyle>
          <a:p>
            <a:pPr>
              <a:defRPr/>
            </a:pPr>
            <a:endParaRPr lang="en-US"/>
          </a:p>
        </p:txBody>
      </p:sp>
      <p:sp>
        <p:nvSpPr>
          <p:cNvPr id="72708" name="Rectangle 4">
            <a:extLst>
              <a:ext uri="{FF2B5EF4-FFF2-40B4-BE49-F238E27FC236}">
                <a16:creationId xmlns:a16="http://schemas.microsoft.com/office/drawing/2014/main" id="{90F893EB-CD1E-4AAB-A16A-16AD1C9A97C6}"/>
              </a:ext>
            </a:extLst>
          </p:cNvPr>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solidFill>
                  <a:srgbClr val="007C30"/>
                </a:solidFill>
                <a:latin typeface="Gill Sans MT" panose="020B0502020104020203" pitchFamily="34" charset="77"/>
              </a:defRPr>
            </a:lvl1pPr>
          </a:lstStyle>
          <a:p>
            <a:fld id="{C3C1E0F3-5C13-A34F-91F7-ED92B2353F79}" type="slidenum">
              <a:rPr lang="en-US" altLang="en-US"/>
              <a:pPr/>
              <a:t>‹#›</a:t>
            </a:fld>
            <a:endParaRPr lang="en-US" altLang="en-US"/>
          </a:p>
        </p:txBody>
      </p:sp>
      <p:sp>
        <p:nvSpPr>
          <p:cNvPr id="1029" name="Rectangle 5">
            <a:extLst>
              <a:ext uri="{FF2B5EF4-FFF2-40B4-BE49-F238E27FC236}">
                <a16:creationId xmlns:a16="http://schemas.microsoft.com/office/drawing/2014/main" id="{D38EAD3F-0047-4DC6-A782-E9F3A0202946}"/>
              </a:ext>
            </a:extLst>
          </p:cNvPr>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0000"/>
              </a:solidFill>
            </a:endParaRPr>
          </a:p>
        </p:txBody>
      </p:sp>
      <p:sp>
        <p:nvSpPr>
          <p:cNvPr id="1030" name="Rectangle 6">
            <a:extLst>
              <a:ext uri="{FF2B5EF4-FFF2-40B4-BE49-F238E27FC236}">
                <a16:creationId xmlns:a16="http://schemas.microsoft.com/office/drawing/2014/main" id="{3C5CB59E-4D41-49F3-B720-D7690F412CBD}"/>
              </a:ext>
            </a:extLst>
          </p:cNvPr>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endParaRPr lang="en-US" altLang="en-US" sz="2800" dirty="0">
              <a:solidFill>
                <a:srgbClr val="002A6C"/>
              </a:solidFill>
              <a:latin typeface="Times" pitchFamily="18" charset="0"/>
            </a:endParaRPr>
          </a:p>
        </p:txBody>
      </p:sp>
      <p:sp>
        <p:nvSpPr>
          <p:cNvPr id="1031" name="Text Box 7">
            <a:extLst>
              <a:ext uri="{FF2B5EF4-FFF2-40B4-BE49-F238E27FC236}">
                <a16:creationId xmlns:a16="http://schemas.microsoft.com/office/drawing/2014/main" id="{EADD99BB-7F99-40AC-B952-1640428FBC10}"/>
              </a:ext>
            </a:extLst>
          </p:cNvPr>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z="2800" b="1" dirty="0">
              <a:solidFill>
                <a:srgbClr val="000000"/>
              </a:solidFill>
              <a:latin typeface="Times" pitchFamily="18" charset="0"/>
            </a:endParaRPr>
          </a:p>
        </p:txBody>
      </p:sp>
      <p:sp>
        <p:nvSpPr>
          <p:cNvPr id="1032" name="Rectangle 8">
            <a:extLst>
              <a:ext uri="{FF2B5EF4-FFF2-40B4-BE49-F238E27FC236}">
                <a16:creationId xmlns:a16="http://schemas.microsoft.com/office/drawing/2014/main" id="{E2798333-6D98-4153-B4BB-EDE55877DA89}"/>
              </a:ext>
            </a:extLst>
          </p:cNvPr>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z="1400" b="1" dirty="0">
              <a:solidFill>
                <a:srgbClr val="000000"/>
              </a:solidFill>
            </a:endParaRPr>
          </a:p>
        </p:txBody>
      </p:sp>
      <p:sp>
        <p:nvSpPr>
          <p:cNvPr id="1033" name="Rectangle 9">
            <a:extLst>
              <a:ext uri="{FF2B5EF4-FFF2-40B4-BE49-F238E27FC236}">
                <a16:creationId xmlns:a16="http://schemas.microsoft.com/office/drawing/2014/main" id="{A36991AF-25E2-C70D-A58C-FA101AF4EC68}"/>
              </a:ext>
            </a:extLst>
          </p:cNvPr>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6C7E38DF-067D-422B-D070-678A62987A03}"/>
              </a:ext>
            </a:extLst>
          </p:cNvPr>
          <p:cNvSpPr>
            <a:spLocks noGrp="1" noChangeArrowheads="1"/>
          </p:cNvSpPr>
          <p:nvPr>
            <p:ph type="ctrTitle"/>
          </p:nvPr>
        </p:nvSpPr>
        <p:spPr>
          <a:xfrm>
            <a:off x="304800" y="1273175"/>
            <a:ext cx="8839200" cy="4889500"/>
          </a:xfrm>
        </p:spPr>
        <p:txBody>
          <a:bodyPr/>
          <a:lstStyle/>
          <a:p>
            <a:pPr algn="ctr"/>
            <a:r>
              <a:rPr lang="en-US" altLang="en-US" sz="1600">
                <a:solidFill>
                  <a:srgbClr val="002060"/>
                </a:solidFill>
                <a:latin typeface="Gill Sans MT" panose="020B0502020104020203" pitchFamily="34" charset="77"/>
              </a:rPr>
              <a:t>	</a:t>
            </a:r>
            <a:r>
              <a:rPr lang="en-US" altLang="en-US" sz="1400">
                <a:solidFill>
                  <a:srgbClr val="002060"/>
                </a:solidFill>
                <a:latin typeface="Gill Sans MT" panose="020B0502020104020203" pitchFamily="34" charset="77"/>
              </a:rPr>
              <a:t> Consultative Workshop of Stakeholders on The Use of Fisheries and Aquaculture Database and The Validation of the Consultancy Reports for Sources of Data, Best Practices from Outcomes of Fishgov1 and Fish Trade Projects’ Implementation</a:t>
            </a:r>
            <a:br>
              <a:rPr lang="en-US" altLang="en-US" sz="1400">
                <a:solidFill>
                  <a:srgbClr val="002060"/>
                </a:solidFill>
                <a:latin typeface="Gill Sans MT" panose="020B0502020104020203" pitchFamily="34" charset="77"/>
              </a:rPr>
            </a:br>
            <a:br>
              <a:rPr lang="en-US" altLang="en-US" sz="1400">
                <a:solidFill>
                  <a:srgbClr val="002060"/>
                </a:solidFill>
                <a:latin typeface="Gill Sans MT" panose="020B0502020104020203" pitchFamily="34" charset="77"/>
              </a:rPr>
            </a:br>
            <a:r>
              <a:rPr lang="en-US" altLang="en-US" sz="2000">
                <a:solidFill>
                  <a:srgbClr val="996633"/>
                </a:solidFill>
                <a:latin typeface="Franklin Gothic Heavy" panose="020B0603020102020204" pitchFamily="34" charset="0"/>
              </a:rPr>
              <a:t>OBJECTIVES OF THE WORKSHOP</a:t>
            </a:r>
            <a:br>
              <a:rPr lang="en-US" altLang="en-US" sz="1800" i="1">
                <a:solidFill>
                  <a:srgbClr val="996633"/>
                </a:solidFill>
                <a:latin typeface="Gill Sans MT" panose="020B0502020104020203" pitchFamily="34" charset="77"/>
              </a:rPr>
            </a:br>
            <a:br>
              <a:rPr lang="en-US" altLang="en-US" sz="1600">
                <a:latin typeface="Gill Sans MT" panose="020B0502020104020203" pitchFamily="34" charset="77"/>
              </a:rPr>
            </a:br>
            <a:r>
              <a:rPr lang="en-GB" altLang="en-US" sz="1400">
                <a:solidFill>
                  <a:srgbClr val="FF0000"/>
                </a:solidFill>
                <a:latin typeface="Comic Sans MS" panose="030F0902030302020204" pitchFamily="66" charset="0"/>
                <a:cs typeface="Times New Roman" panose="02020603050405020304" pitchFamily="18" charset="0"/>
              </a:rPr>
              <a:t>a presentation of </a:t>
            </a:r>
            <a:br>
              <a:rPr lang="en-GB" altLang="en-US" sz="1400">
                <a:latin typeface="Comic Sans MS" panose="030F0902030302020204" pitchFamily="66" charset="0"/>
                <a:cs typeface="Times New Roman" panose="02020603050405020304" pitchFamily="18" charset="0"/>
              </a:rPr>
            </a:br>
            <a:r>
              <a:rPr lang="en-GB" altLang="en-US" sz="1200">
                <a:latin typeface="Comic Sans MS" panose="030F0902030302020204" pitchFamily="66" charset="0"/>
                <a:cs typeface="Times New Roman" panose="02020603050405020304" pitchFamily="18" charset="0"/>
              </a:rPr>
              <a:t>THE AFRICAN UNION -INTERAFRICAN BUREAU FOR ANIMAL RESOURCES </a:t>
            </a:r>
            <a:br>
              <a:rPr lang="en-GB" altLang="en-US" sz="1200">
                <a:latin typeface="Comic Sans MS" panose="030F0902030302020204" pitchFamily="66" charset="0"/>
                <a:cs typeface="Times New Roman" panose="02020603050405020304" pitchFamily="18" charset="0"/>
              </a:rPr>
            </a:br>
            <a:r>
              <a:rPr lang="en-GB" altLang="en-US" sz="1600">
                <a:solidFill>
                  <a:srgbClr val="996633"/>
                </a:solidFill>
                <a:latin typeface="Broadway" pitchFamily="82" charset="77"/>
                <a:cs typeface="Times New Roman" panose="02020603050405020304" pitchFamily="18" charset="0"/>
              </a:rPr>
              <a:t>(AU-IBAR)</a:t>
            </a:r>
            <a:br>
              <a:rPr lang="en-GB" altLang="en-US" sz="1800">
                <a:solidFill>
                  <a:srgbClr val="C00000"/>
                </a:solidFill>
                <a:latin typeface="Broadway" pitchFamily="82" charset="77"/>
                <a:cs typeface="Times New Roman" panose="02020603050405020304" pitchFamily="18" charset="0"/>
              </a:rPr>
            </a:br>
            <a:br>
              <a:rPr lang="en-GB" altLang="en-US" sz="1600">
                <a:latin typeface="Comic Sans MS" panose="030F0902030302020204" pitchFamily="66" charset="0"/>
                <a:cs typeface="Times New Roman" panose="02020603050405020304" pitchFamily="18" charset="0"/>
              </a:rPr>
            </a:br>
            <a:r>
              <a:rPr lang="en-GB" altLang="en-US" sz="1600">
                <a:solidFill>
                  <a:srgbClr val="0070C0"/>
                </a:solidFill>
                <a:latin typeface="Comic Sans MS" panose="030F0902030302020204" pitchFamily="66" charset="0"/>
                <a:cs typeface="Times New Roman" panose="02020603050405020304" pitchFamily="18" charset="0"/>
              </a:rPr>
              <a:t>29-31 May. 2023</a:t>
            </a:r>
            <a:br>
              <a:rPr lang="en-GB" altLang="en-US" sz="1600">
                <a:solidFill>
                  <a:srgbClr val="996633"/>
                </a:solidFill>
                <a:latin typeface="Comic Sans MS" panose="030F0902030302020204" pitchFamily="66" charset="0"/>
                <a:cs typeface="Times New Roman" panose="02020603050405020304" pitchFamily="18" charset="0"/>
              </a:rPr>
            </a:br>
            <a:r>
              <a:rPr lang="en-GB" altLang="en-US" sz="1600">
                <a:solidFill>
                  <a:srgbClr val="996633"/>
                </a:solidFill>
                <a:latin typeface="Comic Sans MS" panose="030F0902030302020204" pitchFamily="66" charset="0"/>
                <a:cs typeface="Times New Roman" panose="02020603050405020304" pitchFamily="18" charset="0"/>
              </a:rPr>
              <a:t>Cairo, Egypt </a:t>
            </a:r>
            <a:endParaRPr lang="en-US" altLang="en-US" sz="1600">
              <a:solidFill>
                <a:srgbClr val="996633"/>
              </a:solidFill>
              <a:latin typeface="Comic Sans MS" panose="030F0902030302020204" pitchFamily="66" charset="0"/>
            </a:endParaRPr>
          </a:p>
        </p:txBody>
      </p:sp>
      <p:pic>
        <p:nvPicPr>
          <p:cNvPr id="8195" name="Picture 6">
            <a:extLst>
              <a:ext uri="{FF2B5EF4-FFF2-40B4-BE49-F238E27FC236}">
                <a16:creationId xmlns:a16="http://schemas.microsoft.com/office/drawing/2014/main" id="{5891FED2-F68E-7146-1867-4059CC95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4483100"/>
            <a:ext cx="1447800" cy="189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3">
            <a:extLst>
              <a:ext uri="{FF2B5EF4-FFF2-40B4-BE49-F238E27FC236}">
                <a16:creationId xmlns:a16="http://schemas.microsoft.com/office/drawing/2014/main" id="{A0CC8E5B-1924-A9D0-D764-33AB31BD8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6838" y="4489450"/>
            <a:ext cx="1295400" cy="1839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2">
            <a:extLst>
              <a:ext uri="{FF2B5EF4-FFF2-40B4-BE49-F238E27FC236}">
                <a16:creationId xmlns:a16="http://schemas.microsoft.com/office/drawing/2014/main" id="{88D102EC-18CA-FB61-8BF7-62F226F88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7088" y="4497388"/>
            <a:ext cx="1295400" cy="183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30">
            <a:extLst>
              <a:ext uri="{FF2B5EF4-FFF2-40B4-BE49-F238E27FC236}">
                <a16:creationId xmlns:a16="http://schemas.microsoft.com/office/drawing/2014/main" id="{90D84B82-6F23-C3A3-E3CB-AD3749DE3C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9450" y="4441825"/>
            <a:ext cx="13716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
            <a:extLst>
              <a:ext uri="{FF2B5EF4-FFF2-40B4-BE49-F238E27FC236}">
                <a16:creationId xmlns:a16="http://schemas.microsoft.com/office/drawing/2014/main" id="{1F2D31BD-B663-AEFC-750B-568245063AF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2075" y="104775"/>
            <a:ext cx="3840163"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D71EB44-DC04-40D1-BC5D-0FFC4612E8A3}"/>
              </a:ext>
            </a:extLst>
          </p:cNvPr>
          <p:cNvGraphicFramePr>
            <a:graphicFrameLocks noGrp="1"/>
          </p:cNvGraphicFramePr>
          <p:nvPr>
            <p:ph idx="1"/>
          </p:nvPr>
        </p:nvGraphicFramePr>
        <p:xfrm>
          <a:off x="381000" y="2133600"/>
          <a:ext cx="8686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19" name="Title 2">
            <a:extLst>
              <a:ext uri="{FF2B5EF4-FFF2-40B4-BE49-F238E27FC236}">
                <a16:creationId xmlns:a16="http://schemas.microsoft.com/office/drawing/2014/main" id="{6069DFFD-E895-1251-276D-270FA7D45B80}"/>
              </a:ext>
            </a:extLst>
          </p:cNvPr>
          <p:cNvSpPr>
            <a:spLocks noGrp="1" noChangeArrowheads="1"/>
          </p:cNvSpPr>
          <p:nvPr>
            <p:ph type="title"/>
          </p:nvPr>
        </p:nvSpPr>
        <p:spPr>
          <a:xfrm>
            <a:off x="1068388" y="304800"/>
            <a:ext cx="6399212" cy="609600"/>
          </a:xfrm>
        </p:spPr>
        <p:txBody>
          <a:bodyPr/>
          <a:lstStyle/>
          <a:p>
            <a:pPr algn="ctr"/>
            <a:r>
              <a:rPr lang="en-GB" altLang="en-US" sz="2000">
                <a:latin typeface="Gill Sans MT" panose="020B0502020104020203" pitchFamily="34" charset="77"/>
              </a:rPr>
              <a:t>INTRODUCTION </a:t>
            </a:r>
            <a:br>
              <a:rPr lang="en-GB" altLang="en-US" sz="2000">
                <a:latin typeface="Gill Sans MT" panose="020B0502020104020203" pitchFamily="34" charset="77"/>
              </a:rPr>
            </a:br>
            <a:r>
              <a:rPr lang="en-US" altLang="en-US" sz="2000">
                <a:latin typeface="Gill Sans MT" panose="020B0502020104020203" pitchFamily="34" charset="77"/>
              </a:rPr>
              <a:t>Fisheries Governance project phase 2 (FishGov 2)</a:t>
            </a:r>
          </a:p>
        </p:txBody>
      </p:sp>
      <p:sp>
        <p:nvSpPr>
          <p:cNvPr id="9220" name="Rectangle 4">
            <a:extLst>
              <a:ext uri="{FF2B5EF4-FFF2-40B4-BE49-F238E27FC236}">
                <a16:creationId xmlns:a16="http://schemas.microsoft.com/office/drawing/2014/main" id="{DC42229D-1FB7-D113-683B-FE651C5C021B}"/>
              </a:ext>
            </a:extLst>
          </p:cNvPr>
          <p:cNvSpPr>
            <a:spLocks noChangeArrowheads="1"/>
          </p:cNvSpPr>
          <p:nvPr/>
        </p:nvSpPr>
        <p:spPr bwMode="auto">
          <a:xfrm>
            <a:off x="304800" y="1219200"/>
            <a:ext cx="8839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800">
                <a:solidFill>
                  <a:srgbClr val="0070C0"/>
                </a:solidFill>
                <a:latin typeface="Arial" panose="020B0604020202020204" pitchFamily="34" charset="0"/>
              </a:rPr>
              <a:t>The overall objective is to improve food security, livelihoods and wealth creation in sustainable fisheries and aquaculture, aligned with AU Agenda 2063. The specific objectives are:</a:t>
            </a:r>
          </a:p>
        </p:txBody>
      </p:sp>
      <p:pic>
        <p:nvPicPr>
          <p:cNvPr id="9221" name="Picture 1">
            <a:extLst>
              <a:ext uri="{FF2B5EF4-FFF2-40B4-BE49-F238E27FC236}">
                <a16:creationId xmlns:a16="http://schemas.microsoft.com/office/drawing/2014/main" id="{341C57A1-FDDE-C898-4F56-1AE8B338FA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1625" y="23813"/>
            <a:ext cx="12065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3CE250-046D-47F0-989C-EBE9DAE4AB25}"/>
              </a:ext>
            </a:extLst>
          </p:cNvPr>
          <p:cNvSpPr>
            <a:spLocks noGrp="1"/>
          </p:cNvSpPr>
          <p:nvPr>
            <p:ph idx="1"/>
          </p:nvPr>
        </p:nvSpPr>
        <p:spPr>
          <a:xfrm>
            <a:off x="304800" y="1219200"/>
            <a:ext cx="8839200" cy="5486400"/>
          </a:xfrm>
        </p:spPr>
        <p:txBody>
          <a:bodyPr/>
          <a:lstStyle/>
          <a:p>
            <a:pPr>
              <a:defRPr/>
            </a:pPr>
            <a:r>
              <a:rPr lang="en-US" sz="1700" b="0" dirty="0"/>
              <a:t>Funds for fisheries-independent data collection through </a:t>
            </a:r>
            <a:r>
              <a:rPr lang="en-US" sz="1700" b="0" u="sng" dirty="0"/>
              <a:t>scientific surveys </a:t>
            </a:r>
            <a:r>
              <a:rPr lang="en-US" sz="1700" b="0" dirty="0"/>
              <a:t>are limited and often donor dependent; </a:t>
            </a:r>
          </a:p>
          <a:p>
            <a:pPr>
              <a:defRPr/>
            </a:pPr>
            <a:r>
              <a:rPr lang="en-US" sz="1700" b="0" dirty="0"/>
              <a:t>Limited/lack of funding and staff allocations provided by national governments;</a:t>
            </a:r>
          </a:p>
          <a:p>
            <a:pPr>
              <a:defRPr/>
            </a:pPr>
            <a:r>
              <a:rPr lang="en-US" sz="1700" b="0" dirty="0"/>
              <a:t>Knowledge of and capacity available for the </a:t>
            </a:r>
            <a:r>
              <a:rPr lang="en-US" sz="1700" b="0" u="sng" dirty="0"/>
              <a:t>design and implementation of sample-based surveys </a:t>
            </a:r>
            <a:r>
              <a:rPr lang="en-US" sz="1700" b="0" dirty="0"/>
              <a:t>and their statistical requirements are limited; sample-based surveys are essential for small-scale fisheries; </a:t>
            </a:r>
          </a:p>
          <a:p>
            <a:pPr>
              <a:defRPr/>
            </a:pPr>
            <a:r>
              <a:rPr lang="en-US" sz="1700" b="0" u="sng" dirty="0"/>
              <a:t>Weak institutional arrangement at national </a:t>
            </a:r>
            <a:r>
              <a:rPr lang="en-US" sz="1700" b="0" dirty="0"/>
              <a:t>level, e.g. the fisheries line institutes, responsible for fisheries and aquaculture data collection, are not well linked to national statistics bureaus, </a:t>
            </a:r>
          </a:p>
          <a:p>
            <a:pPr>
              <a:defRPr/>
            </a:pPr>
            <a:r>
              <a:rPr lang="en-US" sz="1700" b="0" dirty="0"/>
              <a:t>Reported figures often </a:t>
            </a:r>
            <a:r>
              <a:rPr lang="en-US" sz="1700" b="0" u="sng" dirty="0"/>
              <a:t>do not include gender-disaggregated data, subsistence or occasional fishers </a:t>
            </a:r>
            <a:r>
              <a:rPr lang="en-US" sz="1700" b="0" dirty="0"/>
              <a:t>who, during parts of the year, often depend on the fisheries resources as part-time fishers; </a:t>
            </a:r>
          </a:p>
          <a:p>
            <a:pPr>
              <a:defRPr/>
            </a:pPr>
            <a:r>
              <a:rPr lang="en-US" sz="1700" b="0" dirty="0"/>
              <a:t>For aquaculture, </a:t>
            </a:r>
            <a:r>
              <a:rPr lang="en-US" sz="1700" b="0" u="sng" dirty="0"/>
              <a:t>limited sampling frame </a:t>
            </a:r>
            <a:r>
              <a:rPr lang="en-US" sz="1700" b="0" dirty="0"/>
              <a:t>providing information on the number of aquaculture units, culture characteristics, area coverage and geographical positions. </a:t>
            </a:r>
          </a:p>
          <a:p>
            <a:pPr>
              <a:defRPr/>
            </a:pPr>
            <a:r>
              <a:rPr lang="en-US" sz="1700" b="0" i="1" dirty="0"/>
              <a:t>AFA data-collection systems are not performing satisfactorily &amp; do not deliver all the information required for </a:t>
            </a:r>
          </a:p>
          <a:p>
            <a:pPr lvl="1">
              <a:defRPr/>
            </a:pPr>
            <a:r>
              <a:rPr lang="en-US" sz="1700" i="1" dirty="0"/>
              <a:t>assessing the appropriateness of fisheries and aquaculture policy and management decisions, and for tracking the status of exploitation of fishery resources (FAO, 2020)</a:t>
            </a:r>
          </a:p>
          <a:p>
            <a:pPr lvl="1">
              <a:defRPr/>
            </a:pPr>
            <a:r>
              <a:rPr lang="en-US" sz="1700" i="1" dirty="0"/>
              <a:t>Overall performance of existing fishery management measures</a:t>
            </a:r>
          </a:p>
          <a:p>
            <a:pPr marL="0" indent="0">
              <a:buFontTx/>
              <a:buNone/>
              <a:defRPr/>
            </a:pPr>
            <a:endParaRPr lang="en-US" sz="1700" b="0" dirty="0"/>
          </a:p>
        </p:txBody>
      </p:sp>
      <p:sp>
        <p:nvSpPr>
          <p:cNvPr id="10243" name="Title 2">
            <a:extLst>
              <a:ext uri="{FF2B5EF4-FFF2-40B4-BE49-F238E27FC236}">
                <a16:creationId xmlns:a16="http://schemas.microsoft.com/office/drawing/2014/main" id="{5BE20A3E-2971-25AA-8329-9F3137DCFF7B}"/>
              </a:ext>
            </a:extLst>
          </p:cNvPr>
          <p:cNvSpPr>
            <a:spLocks noGrp="1" noChangeArrowheads="1"/>
          </p:cNvSpPr>
          <p:nvPr>
            <p:ph type="title"/>
          </p:nvPr>
        </p:nvSpPr>
        <p:spPr>
          <a:xfrm>
            <a:off x="1020763" y="279400"/>
            <a:ext cx="8351837" cy="609600"/>
          </a:xfrm>
        </p:spPr>
        <p:txBody>
          <a:bodyPr/>
          <a:lstStyle/>
          <a:p>
            <a:r>
              <a:rPr lang="en-US" altLang="en-US" sz="2600">
                <a:latin typeface="Gill Sans MT" panose="020B0502020104020203" pitchFamily="34" charset="77"/>
              </a:rPr>
              <a:t>CHALLENGES IN DATA COLLECTION &amp; SYSTEM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a:extLst>
              <a:ext uri="{FF2B5EF4-FFF2-40B4-BE49-F238E27FC236}">
                <a16:creationId xmlns:a16="http://schemas.microsoft.com/office/drawing/2014/main" id="{512B7324-D162-62C7-2643-A74864CA8900}"/>
              </a:ext>
            </a:extLst>
          </p:cNvPr>
          <p:cNvSpPr>
            <a:spLocks noGrp="1" noChangeArrowheads="1"/>
          </p:cNvSpPr>
          <p:nvPr>
            <p:ph idx="1"/>
          </p:nvPr>
        </p:nvSpPr>
        <p:spPr>
          <a:xfrm>
            <a:off x="4392613" y="1243013"/>
            <a:ext cx="4903787" cy="4978400"/>
          </a:xfrm>
        </p:spPr>
        <p:txBody>
          <a:bodyPr/>
          <a:lstStyle/>
          <a:p>
            <a:pPr marL="0" indent="0">
              <a:spcBef>
                <a:spcPct val="0"/>
              </a:spcBef>
              <a:buFontTx/>
              <a:buNone/>
            </a:pPr>
            <a:r>
              <a:rPr lang="en-US" altLang="en-US" i="1">
                <a:latin typeface="Gill Sans MT" panose="020B0502020104020203" pitchFamily="34" charset="77"/>
              </a:rPr>
              <a:t>CAMFA 2010 Decisions to “improve scientific knowledge and build capacity</a:t>
            </a:r>
            <a:r>
              <a:rPr lang="en-US" altLang="en-US" b="0">
                <a:latin typeface="Gill Sans MT" panose="020B0502020104020203" pitchFamily="34" charset="77"/>
              </a:rPr>
              <a:t> =&gt; requirement to ensure adequate informed decision making</a:t>
            </a:r>
          </a:p>
          <a:p>
            <a:pPr marL="0" indent="0">
              <a:spcBef>
                <a:spcPct val="0"/>
              </a:spcBef>
              <a:buFontTx/>
              <a:buNone/>
            </a:pPr>
            <a:endParaRPr lang="en-US" altLang="en-US" sz="2200">
              <a:latin typeface="Gill Sans MT" panose="020B0502020104020203" pitchFamily="34" charset="77"/>
            </a:endParaRPr>
          </a:p>
          <a:p>
            <a:pPr marL="0" indent="0">
              <a:spcBef>
                <a:spcPct val="0"/>
              </a:spcBef>
              <a:buFontTx/>
              <a:buNone/>
            </a:pPr>
            <a:r>
              <a:rPr lang="en-US" altLang="en-US" sz="2200">
                <a:latin typeface="Gill Sans MT" panose="020B0502020104020203" pitchFamily="34" charset="77"/>
              </a:rPr>
              <a:t>Objective of the strategy =&gt;</a:t>
            </a:r>
            <a:r>
              <a:rPr lang="en-US" altLang="en-US" sz="2200" i="1">
                <a:latin typeface="Gill Sans MT" panose="020B0502020104020203" pitchFamily="34" charset="77"/>
              </a:rPr>
              <a:t> provide a framework and guidelines that should lead to improvements in the availability and quality of national and regional data to support fisheries management, aquaculture development and policy development in Africa. </a:t>
            </a:r>
            <a:endParaRPr lang="en-US" altLang="en-US" sz="2200">
              <a:latin typeface="Gill Sans MT" panose="020B0502020104020203" pitchFamily="34" charset="77"/>
            </a:endParaRPr>
          </a:p>
        </p:txBody>
      </p:sp>
      <p:sp>
        <p:nvSpPr>
          <p:cNvPr id="11267" name="Title 2">
            <a:extLst>
              <a:ext uri="{FF2B5EF4-FFF2-40B4-BE49-F238E27FC236}">
                <a16:creationId xmlns:a16="http://schemas.microsoft.com/office/drawing/2014/main" id="{E612EF5E-DF5D-B8CD-5EAA-3F9D2DAB9EF6}"/>
              </a:ext>
            </a:extLst>
          </p:cNvPr>
          <p:cNvSpPr>
            <a:spLocks noGrp="1" noChangeArrowheads="1"/>
          </p:cNvSpPr>
          <p:nvPr>
            <p:ph type="title"/>
          </p:nvPr>
        </p:nvSpPr>
        <p:spPr>
          <a:xfrm>
            <a:off x="1143000" y="331788"/>
            <a:ext cx="8251825" cy="609600"/>
          </a:xfrm>
        </p:spPr>
        <p:txBody>
          <a:bodyPr/>
          <a:lstStyle/>
          <a:p>
            <a:r>
              <a:rPr lang="en-US" altLang="en-US" sz="2400">
                <a:latin typeface="Gill Sans MT" panose="020B0502020104020203" pitchFamily="34" charset="77"/>
              </a:rPr>
              <a:t>WHY AFRICA F&amp;A STRATEGY &amp; DATABASE</a:t>
            </a:r>
          </a:p>
        </p:txBody>
      </p:sp>
      <p:pic>
        <p:nvPicPr>
          <p:cNvPr id="11268" name="Picture 3">
            <a:extLst>
              <a:ext uri="{FF2B5EF4-FFF2-40B4-BE49-F238E27FC236}">
                <a16:creationId xmlns:a16="http://schemas.microsoft.com/office/drawing/2014/main" id="{638CC22F-844C-32C4-064C-A23FA909E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6890"/>
          <a:stretch>
            <a:fillRect/>
          </a:stretch>
        </p:blipFill>
        <p:spPr bwMode="auto">
          <a:xfrm>
            <a:off x="304800" y="1255713"/>
            <a:ext cx="396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4">
            <a:extLst>
              <a:ext uri="{FF2B5EF4-FFF2-40B4-BE49-F238E27FC236}">
                <a16:creationId xmlns:a16="http://schemas.microsoft.com/office/drawing/2014/main" id="{A6FE2AFA-4EE8-35AD-5264-CD9615023C85}"/>
              </a:ext>
            </a:extLst>
          </p:cNvPr>
          <p:cNvSpPr>
            <a:spLocks noChangeArrowheads="1"/>
          </p:cNvSpPr>
          <p:nvPr/>
        </p:nvSpPr>
        <p:spPr bwMode="auto">
          <a:xfrm>
            <a:off x="304800" y="5287963"/>
            <a:ext cx="43164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600">
                <a:latin typeface="Arial" panose="020B0604020202020204" pitchFamily="34" charset="0"/>
              </a:rPr>
              <a:t>AFA DATABASE- </a:t>
            </a:r>
            <a:r>
              <a:rPr lang="en-GB" altLang="en-US" sz="1600">
                <a:latin typeface="Arial" panose="020B0604020202020204" pitchFamily="34" charset="0"/>
              </a:rPr>
              <a:t>DFAS-UCC</a:t>
            </a:r>
          </a:p>
          <a:p>
            <a:pPr>
              <a:spcBef>
                <a:spcPct val="0"/>
              </a:spcBef>
              <a:buFontTx/>
              <a:buNone/>
            </a:pPr>
            <a:r>
              <a:rPr lang="en-GB" altLang="en-US" sz="1600">
                <a:latin typeface="Arial" panose="020B0604020202020204" pitchFamily="34" charset="0"/>
              </a:rPr>
              <a:t>Objective =&gt; enhance effective F&amp;A data management systems/practices for AU stakeholders, and to have access to quality knowledge products on African F&amp;A</a:t>
            </a:r>
            <a:endParaRPr lang="en-US" altLang="en-US" sz="16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61F0E0-CC60-4302-B635-CD577F9B32F7}"/>
              </a:ext>
            </a:extLst>
          </p:cNvPr>
          <p:cNvSpPr>
            <a:spLocks noGrp="1"/>
          </p:cNvSpPr>
          <p:nvPr>
            <p:ph idx="1"/>
          </p:nvPr>
        </p:nvSpPr>
        <p:spPr>
          <a:xfrm>
            <a:off x="304800" y="1219200"/>
            <a:ext cx="8839200" cy="5054600"/>
          </a:xfrm>
        </p:spPr>
        <p:txBody>
          <a:bodyPr/>
          <a:lstStyle/>
          <a:p>
            <a:pPr marL="0" indent="0">
              <a:buFontTx/>
              <a:buNone/>
              <a:defRPr/>
            </a:pPr>
            <a:r>
              <a:rPr lang="en-GB" sz="2000" dirty="0"/>
              <a:t>FISHERIES MANAGERS TRAINING GUIDE:</a:t>
            </a:r>
            <a:r>
              <a:rPr lang="en-US" sz="2000" dirty="0"/>
              <a:t> </a:t>
            </a:r>
            <a:r>
              <a:rPr lang="en-GB" sz="2000" dirty="0"/>
              <a:t>A TECHNICAL GUIDE TO HARMONISED FISHERIES DATA COLLECTION, MANAGEMENT AND ANALYSIS FOR THE AFRICAN UNION (AU-IBAR, 2016)</a:t>
            </a:r>
          </a:p>
          <a:p>
            <a:pPr marL="0" indent="0">
              <a:buFontTx/>
              <a:buNone/>
              <a:defRPr/>
            </a:pPr>
            <a:endParaRPr lang="en-US" sz="2000" dirty="0"/>
          </a:p>
          <a:p>
            <a:pPr>
              <a:defRPr/>
            </a:pPr>
            <a:endParaRPr lang="en-US" sz="2000" dirty="0"/>
          </a:p>
        </p:txBody>
      </p:sp>
      <p:sp>
        <p:nvSpPr>
          <p:cNvPr id="12291" name="Title 2">
            <a:extLst>
              <a:ext uri="{FF2B5EF4-FFF2-40B4-BE49-F238E27FC236}">
                <a16:creationId xmlns:a16="http://schemas.microsoft.com/office/drawing/2014/main" id="{446A8D00-323F-2CC3-CA62-3ADB56551542}"/>
              </a:ext>
            </a:extLst>
          </p:cNvPr>
          <p:cNvSpPr>
            <a:spLocks noGrp="1" noChangeArrowheads="1"/>
          </p:cNvSpPr>
          <p:nvPr>
            <p:ph type="title"/>
          </p:nvPr>
        </p:nvSpPr>
        <p:spPr>
          <a:xfrm>
            <a:off x="1068388" y="304800"/>
            <a:ext cx="7718425" cy="609600"/>
          </a:xfrm>
        </p:spPr>
        <p:txBody>
          <a:bodyPr/>
          <a:lstStyle/>
          <a:p>
            <a:r>
              <a:rPr lang="en-GB" altLang="en-US" sz="2400">
                <a:latin typeface="Gill Sans MT" panose="020B0502020104020203" pitchFamily="34" charset="77"/>
              </a:rPr>
              <a:t>FISHERIES MANAGERS TRAINING GUIDE</a:t>
            </a:r>
            <a:endParaRPr lang="en-US" altLang="en-US" sz="2400">
              <a:latin typeface="Gill Sans MT" panose="020B0502020104020203" pitchFamily="34" charset="77"/>
            </a:endParaRPr>
          </a:p>
        </p:txBody>
      </p:sp>
      <p:pic>
        <p:nvPicPr>
          <p:cNvPr id="12292" name="Picture 3" descr="D:\30CC8X10 copy.jpg">
            <a:extLst>
              <a:ext uri="{FF2B5EF4-FFF2-40B4-BE49-F238E27FC236}">
                <a16:creationId xmlns:a16="http://schemas.microsoft.com/office/drawing/2014/main" id="{20AE870D-B8BC-51AA-B714-ADBEF6DEA2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73300"/>
            <a:ext cx="6629400"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5">
            <a:extLst>
              <a:ext uri="{FF2B5EF4-FFF2-40B4-BE49-F238E27FC236}">
                <a16:creationId xmlns:a16="http://schemas.microsoft.com/office/drawing/2014/main" id="{31854443-365A-B3FC-0DE6-A13A015AEB6B}"/>
              </a:ext>
            </a:extLst>
          </p:cNvPr>
          <p:cNvGrpSpPr>
            <a:grpSpLocks/>
          </p:cNvGrpSpPr>
          <p:nvPr/>
        </p:nvGrpSpPr>
        <p:grpSpPr bwMode="auto">
          <a:xfrm>
            <a:off x="533400" y="1268413"/>
            <a:ext cx="8534400" cy="5513387"/>
            <a:chOff x="0" y="0"/>
            <a:chExt cx="5486400" cy="4320540"/>
          </a:xfrm>
        </p:grpSpPr>
        <p:sp>
          <p:nvSpPr>
            <p:cNvPr id="17" name="Rectangle: Rounded Corners 16">
              <a:extLst>
                <a:ext uri="{FF2B5EF4-FFF2-40B4-BE49-F238E27FC236}">
                  <a16:creationId xmlns:a16="http://schemas.microsoft.com/office/drawing/2014/main" id="{FC06BCE1-C623-451B-B872-129FEDB2BBB5}"/>
                </a:ext>
              </a:extLst>
            </p:cNvPr>
            <p:cNvSpPr/>
            <p:nvPr/>
          </p:nvSpPr>
          <p:spPr>
            <a:xfrm>
              <a:off x="0" y="0"/>
              <a:ext cx="5486400" cy="43205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7000"/>
                </a:lnSpc>
                <a:spcBef>
                  <a:spcPts val="0"/>
                </a:spcBef>
                <a:spcAft>
                  <a:spcPts val="800"/>
                </a:spcAft>
                <a:defRPr/>
              </a:pPr>
              <a:r>
                <a:rPr lang="en-US" sz="1100">
                  <a:ea typeface="Calibri" panose="020F0502020204030204" pitchFamily="34" charset="0"/>
                  <a:cs typeface="Times New Roman" panose="02020603050405020304" pitchFamily="18" charset="0"/>
                </a:rPr>
                <a:t>F</a:t>
              </a:r>
            </a:p>
          </p:txBody>
        </p:sp>
        <p:sp>
          <p:nvSpPr>
            <p:cNvPr id="18" name="Rectangle: Rounded Corners 17">
              <a:extLst>
                <a:ext uri="{FF2B5EF4-FFF2-40B4-BE49-F238E27FC236}">
                  <a16:creationId xmlns:a16="http://schemas.microsoft.com/office/drawing/2014/main" id="{2A85CE72-BF52-4A13-851D-18EFF1E53A21}"/>
                </a:ext>
              </a:extLst>
            </p:cNvPr>
            <p:cNvSpPr/>
            <p:nvPr/>
          </p:nvSpPr>
          <p:spPr>
            <a:xfrm>
              <a:off x="1516516" y="571013"/>
              <a:ext cx="3916816" cy="3315359"/>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9" name="Rectangle: Rounded Corners 18">
              <a:extLst>
                <a:ext uri="{FF2B5EF4-FFF2-40B4-BE49-F238E27FC236}">
                  <a16:creationId xmlns:a16="http://schemas.microsoft.com/office/drawing/2014/main" id="{83FD9E48-A0D0-4C45-9143-E46D15A2079D}"/>
                </a:ext>
              </a:extLst>
            </p:cNvPr>
            <p:cNvSpPr/>
            <p:nvPr/>
          </p:nvSpPr>
          <p:spPr>
            <a:xfrm>
              <a:off x="2697276" y="1051211"/>
              <a:ext cx="2637064" cy="27667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3320" name="Text Box 4">
              <a:extLst>
                <a:ext uri="{FF2B5EF4-FFF2-40B4-BE49-F238E27FC236}">
                  <a16:creationId xmlns:a16="http://schemas.microsoft.com/office/drawing/2014/main" id="{AE3355E5-2A6E-3186-7E0A-A05D4CAFE4CC}"/>
                </a:ext>
              </a:extLst>
            </p:cNvPr>
            <p:cNvSpPr txBox="1">
              <a:spLocks noChangeArrowheads="1"/>
            </p:cNvSpPr>
            <p:nvPr/>
          </p:nvSpPr>
          <p:spPr bwMode="auto">
            <a:xfrm>
              <a:off x="129540" y="281940"/>
              <a:ext cx="1424940" cy="381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Pan-African Strategy on the Improvement of F&amp;A Data Collection, Analysis and Dissemination</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 </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AFA database</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 </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Capacity building &amp; resource mobilization</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 </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Reporting:</a:t>
              </a: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PFRS</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Malabo commitment</a:t>
              </a:r>
              <a:endParaRPr lang="en-US" altLang="en-US" sz="1600" b="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Biennial Review Report CAADP</a:t>
              </a:r>
            </a:p>
            <a:p>
              <a:pPr>
                <a:lnSpc>
                  <a:spcPct val="107000"/>
                </a:lnSpc>
                <a:spcBef>
                  <a:spcPct val="0"/>
                </a:spcBef>
                <a:buFontTx/>
                <a:buNone/>
              </a:pPr>
              <a:r>
                <a:rPr lang="en-US" altLang="en-US" sz="1600">
                  <a:latin typeface="Calibri" panose="020F0502020204030204" pitchFamily="34" charset="0"/>
                  <a:ea typeface="Calibri" panose="020F0502020204030204" pitchFamily="34" charset="0"/>
                  <a:cs typeface="Times New Roman" panose="02020603050405020304" pitchFamily="18" charset="0"/>
                </a:rPr>
                <a:t>biennial Africa fisheries and aquaculture report</a:t>
              </a:r>
            </a:p>
          </p:txBody>
        </p:sp>
        <p:sp>
          <p:nvSpPr>
            <p:cNvPr id="13321" name="Text Box 5">
              <a:extLst>
                <a:ext uri="{FF2B5EF4-FFF2-40B4-BE49-F238E27FC236}">
                  <a16:creationId xmlns:a16="http://schemas.microsoft.com/office/drawing/2014/main" id="{3BEC8BF1-055A-40C7-85B5-68C3A03E5DCE}"/>
                </a:ext>
              </a:extLst>
            </p:cNvPr>
            <p:cNvSpPr txBox="1">
              <a:spLocks noChangeArrowheads="1"/>
            </p:cNvSpPr>
            <p:nvPr/>
          </p:nvSpPr>
          <p:spPr bwMode="auto">
            <a:xfrm>
              <a:off x="1607820" y="693419"/>
              <a:ext cx="1097280" cy="329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Data collection, analysis &amp; dissemination (Domestication of strategy)</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300"/>
                </a:spcAft>
                <a:buFontTx/>
                <a:buNone/>
              </a:pPr>
              <a:endParaRPr lang="en-US" altLang="en-US" sz="140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Timely reporting on AFA-Data</a:t>
              </a: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Capacity building</a:t>
              </a: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Status Reports</a:t>
              </a: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Fisheries mgt plans- shared</a:t>
              </a: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Human &amp; financial resources</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 </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300"/>
                </a:spcAft>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 </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p:txBody>
        </p:sp>
        <p:sp>
          <p:nvSpPr>
            <p:cNvPr id="13322" name="Text Box 6">
              <a:extLst>
                <a:ext uri="{FF2B5EF4-FFF2-40B4-BE49-F238E27FC236}">
                  <a16:creationId xmlns:a16="http://schemas.microsoft.com/office/drawing/2014/main" id="{3378B838-EC77-2447-351E-BA46570AF904}"/>
                </a:ext>
              </a:extLst>
            </p:cNvPr>
            <p:cNvSpPr txBox="1">
              <a:spLocks noChangeArrowheads="1"/>
            </p:cNvSpPr>
            <p:nvPr/>
          </p:nvSpPr>
          <p:spPr bwMode="auto">
            <a:xfrm>
              <a:off x="1958340" y="91440"/>
              <a:ext cx="1478280" cy="304800"/>
            </a:xfrm>
            <a:prstGeom prst="rect">
              <a:avLst/>
            </a:prstGeom>
            <a:solidFill>
              <a:schemeClr val="accent1"/>
            </a:solidFill>
            <a:ln w="6350">
              <a:solidFill>
                <a:srgbClr val="000000"/>
              </a:solidFill>
              <a:miter lim="800000"/>
              <a:headEnd/>
              <a:tailEnd/>
            </a:ln>
          </p:spPr>
          <p:txBody>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lnSpc>
                  <a:spcPct val="107000"/>
                </a:lnSpc>
                <a:spcBef>
                  <a:spcPct val="0"/>
                </a:spcBef>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Continental level</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p:txBody>
        </p:sp>
        <p:sp>
          <p:nvSpPr>
            <p:cNvPr id="13323" name="Text Box 7">
              <a:extLst>
                <a:ext uri="{FF2B5EF4-FFF2-40B4-BE49-F238E27FC236}">
                  <a16:creationId xmlns:a16="http://schemas.microsoft.com/office/drawing/2014/main" id="{DEAAF7FC-7F2F-6997-DA96-37387C8D1ABF}"/>
                </a:ext>
              </a:extLst>
            </p:cNvPr>
            <p:cNvSpPr txBox="1">
              <a:spLocks noChangeArrowheads="1"/>
            </p:cNvSpPr>
            <p:nvPr/>
          </p:nvSpPr>
          <p:spPr bwMode="auto">
            <a:xfrm>
              <a:off x="2872740" y="655320"/>
              <a:ext cx="1478280" cy="304800"/>
            </a:xfrm>
            <a:prstGeom prst="rect">
              <a:avLst/>
            </a:prstGeom>
            <a:solidFill>
              <a:srgbClr val="FFC000"/>
            </a:solidFill>
            <a:ln w="6350">
              <a:solidFill>
                <a:srgbClr val="000000"/>
              </a:solidFill>
              <a:miter lim="800000"/>
              <a:headEnd/>
              <a:tailEnd/>
            </a:ln>
          </p:spPr>
          <p:txBody>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lnSpc>
                  <a:spcPct val="107000"/>
                </a:lnSpc>
                <a:spcBef>
                  <a:spcPct val="0"/>
                </a:spcBef>
                <a:buFontTx/>
                <a:buNone/>
              </a:pPr>
              <a:r>
                <a:rPr lang="en-US" altLang="en-US" sz="1400">
                  <a:latin typeface="Calibri" panose="020F0502020204030204" pitchFamily="34" charset="0"/>
                  <a:ea typeface="Calibri" panose="020F0502020204030204" pitchFamily="34" charset="0"/>
                  <a:cs typeface="Times New Roman" panose="02020603050405020304" pitchFamily="18" charset="0"/>
                </a:rPr>
                <a:t>Regional level</a:t>
              </a:r>
              <a:endParaRPr lang="en-US" altLang="en-US" sz="1400" b="0">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 Box 8">
              <a:extLst>
                <a:ext uri="{FF2B5EF4-FFF2-40B4-BE49-F238E27FC236}">
                  <a16:creationId xmlns:a16="http://schemas.microsoft.com/office/drawing/2014/main" id="{87161510-EA91-459E-836D-39E984074814}"/>
                </a:ext>
              </a:extLst>
            </p:cNvPr>
            <p:cNvSpPr txBox="1"/>
            <p:nvPr/>
          </p:nvSpPr>
          <p:spPr>
            <a:xfrm>
              <a:off x="3299392" y="1112169"/>
              <a:ext cx="1478756" cy="304789"/>
            </a:xfrm>
            <a:prstGeom prst="rect">
              <a:avLst/>
            </a:prstGeom>
            <a:solidFill>
              <a:schemeClr val="accent3">
                <a:lumMod val="85000"/>
              </a:schemeClr>
            </a:solidFill>
            <a:ln w="6350">
              <a:solidFill>
                <a:prstClr val="black"/>
              </a:solidFill>
            </a:ln>
          </p:spPr>
          <p:txBody>
            <a:bodyPr/>
            <a:lstStyle/>
            <a:p>
              <a:pPr algn="ctr">
                <a:lnSpc>
                  <a:spcPct val="107000"/>
                </a:lnSpc>
                <a:spcBef>
                  <a:spcPts val="0"/>
                </a:spcBef>
                <a:spcAft>
                  <a:spcPts val="0"/>
                </a:spcAft>
                <a:defRPr/>
              </a:pPr>
              <a:r>
                <a:rPr lang="en-US" sz="1400" b="1" dirty="0">
                  <a:latin typeface="Calibri" panose="020F0502020204030204" pitchFamily="34" charset="0"/>
                  <a:ea typeface="Calibri" panose="020F0502020204030204" pitchFamily="34" charset="0"/>
                  <a:cs typeface="Times New Roman" panose="02020603050405020304" pitchFamily="18" charset="0"/>
                </a:rPr>
                <a:t>National level</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13315" name="Text Box 9">
            <a:extLst>
              <a:ext uri="{FF2B5EF4-FFF2-40B4-BE49-F238E27FC236}">
                <a16:creationId xmlns:a16="http://schemas.microsoft.com/office/drawing/2014/main" id="{35504FD7-78A6-4323-240B-83ACF0344F1B}"/>
              </a:ext>
            </a:extLst>
          </p:cNvPr>
          <p:cNvSpPr txBox="1">
            <a:spLocks noChangeArrowheads="1"/>
          </p:cNvSpPr>
          <p:nvPr/>
        </p:nvSpPr>
        <p:spPr bwMode="auto">
          <a:xfrm>
            <a:off x="5145088" y="3273425"/>
            <a:ext cx="3070225"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lnSpc>
                <a:spcPct val="107000"/>
              </a:lnSpc>
              <a:spcBef>
                <a:spcPct val="0"/>
              </a:spcBef>
              <a:spcAft>
                <a:spcPts val="3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Data collection, analysis &amp; dissemination (Domestication of strategy)</a:t>
            </a:r>
            <a:endParaRPr lang="en-US" altLang="en-US" sz="13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Timely reporting on AFA-Data</a:t>
            </a: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Capacity building</a:t>
            </a: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Status Reports</a:t>
            </a: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Fisheries management plans</a:t>
            </a:r>
            <a:endParaRPr lang="en-US" altLang="en-US" sz="13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National Statistical Systems and the National Strategy for the Development of Statistics</a:t>
            </a:r>
            <a:endParaRPr lang="en-US" altLang="en-US" sz="1300" b="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ct val="0"/>
              </a:spcBef>
              <a:spcAft>
                <a:spcPts val="600"/>
              </a:spcAft>
              <a:buFontTx/>
              <a:buNone/>
            </a:pPr>
            <a:r>
              <a:rPr lang="en-US" altLang="en-US" sz="1300">
                <a:latin typeface="Calibri" panose="020F0502020204030204" pitchFamily="34" charset="0"/>
                <a:ea typeface="Calibri" panose="020F0502020204030204" pitchFamily="34" charset="0"/>
                <a:cs typeface="Times New Roman" panose="02020603050405020304" pitchFamily="18" charset="0"/>
              </a:rPr>
              <a:t>sufficient financial and human resources</a:t>
            </a:r>
            <a:endParaRPr lang="en-US" altLang="en-US" sz="1300" b="0">
              <a:latin typeface="Calibri" panose="020F0502020204030204" pitchFamily="34" charset="0"/>
              <a:ea typeface="Calibri" panose="020F0502020204030204" pitchFamily="34" charset="0"/>
              <a:cs typeface="Times New Roman" panose="02020603050405020304" pitchFamily="18" charset="0"/>
            </a:endParaRPr>
          </a:p>
        </p:txBody>
      </p:sp>
      <p:sp>
        <p:nvSpPr>
          <p:cNvPr id="13316" name="Title 2">
            <a:extLst>
              <a:ext uri="{FF2B5EF4-FFF2-40B4-BE49-F238E27FC236}">
                <a16:creationId xmlns:a16="http://schemas.microsoft.com/office/drawing/2014/main" id="{A46F1850-7B31-C987-F63F-D5945D556CC9}"/>
              </a:ext>
            </a:extLst>
          </p:cNvPr>
          <p:cNvSpPr>
            <a:spLocks noGrp="1" noChangeArrowheads="1"/>
          </p:cNvSpPr>
          <p:nvPr>
            <p:ph type="title"/>
          </p:nvPr>
        </p:nvSpPr>
        <p:spPr>
          <a:xfrm>
            <a:off x="1068388" y="304800"/>
            <a:ext cx="7718425" cy="609600"/>
          </a:xfrm>
        </p:spPr>
        <p:txBody>
          <a:bodyPr/>
          <a:lstStyle/>
          <a:p>
            <a:r>
              <a:rPr lang="en-US" altLang="en-US">
                <a:latin typeface="Gill Sans MT" panose="020B0502020104020203" pitchFamily="34" charset="77"/>
              </a:rPr>
              <a:t>AFA DATABASE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a:extLst>
              <a:ext uri="{FF2B5EF4-FFF2-40B4-BE49-F238E27FC236}">
                <a16:creationId xmlns:a16="http://schemas.microsoft.com/office/drawing/2014/main" id="{CEB79291-B265-5899-2255-23A4F840D94E}"/>
              </a:ext>
            </a:extLst>
          </p:cNvPr>
          <p:cNvSpPr>
            <a:spLocks noGrp="1" noChangeArrowheads="1"/>
          </p:cNvSpPr>
          <p:nvPr>
            <p:ph idx="1"/>
          </p:nvPr>
        </p:nvSpPr>
        <p:spPr>
          <a:xfrm>
            <a:off x="152400" y="1066800"/>
            <a:ext cx="8915400" cy="6019800"/>
          </a:xfrm>
        </p:spPr>
        <p:txBody>
          <a:bodyPr/>
          <a:lstStyle/>
          <a:p>
            <a:r>
              <a:rPr lang="en-US" altLang="en-US" sz="1700" i="1" dirty="0">
                <a:latin typeface="Gill Sans MT" panose="020B0502020104020203" pitchFamily="34" charset="77"/>
              </a:rPr>
              <a:t>Sustainability</a:t>
            </a:r>
            <a:r>
              <a:rPr lang="en-US" altLang="en-US" sz="1700" b="0" dirty="0">
                <a:latin typeface="Gill Sans MT" panose="020B0502020104020203" pitchFamily="34" charset="77"/>
              </a:rPr>
              <a:t>: arrangements for collecting, </a:t>
            </a:r>
            <a:r>
              <a:rPr lang="en-US" altLang="en-US" sz="1700" b="0" dirty="0" err="1">
                <a:latin typeface="Gill Sans MT" panose="020B0502020104020203" pitchFamily="34" charset="77"/>
              </a:rPr>
              <a:t>analysing</a:t>
            </a:r>
            <a:r>
              <a:rPr lang="en-US" altLang="en-US" sz="1700" b="0" dirty="0">
                <a:latin typeface="Gill Sans MT" panose="020B0502020104020203" pitchFamily="34" charset="77"/>
              </a:rPr>
              <a:t> and disseminating information should be viable in the long term. Adequate funding should be provided at the national level. </a:t>
            </a:r>
          </a:p>
          <a:p>
            <a:r>
              <a:rPr lang="en-US" altLang="en-US" sz="1700" i="1" dirty="0">
                <a:latin typeface="Gill Sans MT" panose="020B0502020104020203" pitchFamily="34" charset="77"/>
              </a:rPr>
              <a:t>Cost Effectiveness</a:t>
            </a:r>
            <a:r>
              <a:rPr lang="en-US" altLang="en-US" sz="1700" dirty="0">
                <a:latin typeface="Gill Sans MT" panose="020B0502020104020203" pitchFamily="34" charset="77"/>
              </a:rPr>
              <a:t>: </a:t>
            </a:r>
            <a:r>
              <a:rPr lang="en-US" altLang="en-US" sz="1700" b="0" dirty="0">
                <a:latin typeface="Gill Sans MT" panose="020B0502020104020203" pitchFamily="34" charset="77"/>
              </a:rPr>
              <a:t>Budget limitations for data collection, arrangement= cost effective and concentrate on essential, core data. </a:t>
            </a:r>
          </a:p>
          <a:p>
            <a:r>
              <a:rPr lang="en-US" altLang="en-US" sz="1700" i="1" dirty="0">
                <a:latin typeface="Gill Sans MT" panose="020B0502020104020203" pitchFamily="34" charset="77"/>
              </a:rPr>
              <a:t>Best Scientific evidence</a:t>
            </a:r>
            <a:r>
              <a:rPr lang="en-US" altLang="en-US" sz="1700" b="0" dirty="0">
                <a:latin typeface="Gill Sans MT" panose="020B0502020104020203" pitchFamily="34" charset="77"/>
              </a:rPr>
              <a:t>: contribute to the best scientific evidence that can be made available. Protocols for assuring the quality and accuracy of the data collected and disseminated should be applied wherever and whenever practical and appropriate. </a:t>
            </a:r>
          </a:p>
          <a:p>
            <a:r>
              <a:rPr lang="en-US" altLang="en-US" sz="1700" i="1" dirty="0">
                <a:latin typeface="Gill Sans MT" panose="020B0502020104020203" pitchFamily="34" charset="77"/>
              </a:rPr>
              <a:t>Participatory and Cooperative</a:t>
            </a:r>
            <a:r>
              <a:rPr lang="en-US" altLang="en-US" sz="1700" dirty="0">
                <a:latin typeface="Gill Sans MT" panose="020B0502020104020203" pitchFamily="34" charset="77"/>
              </a:rPr>
              <a:t>: </a:t>
            </a:r>
            <a:r>
              <a:rPr lang="en-US" altLang="en-US" sz="1700" b="0" dirty="0">
                <a:latin typeface="Gill Sans MT" panose="020B0502020104020203" pitchFamily="34" charset="77"/>
              </a:rPr>
              <a:t>inclusive + states should provide feedback on the status and trends of fisheries to all relevant participants. </a:t>
            </a:r>
          </a:p>
          <a:p>
            <a:r>
              <a:rPr lang="en-US" altLang="en-US" sz="1700" i="1" dirty="0">
                <a:latin typeface="Gill Sans MT" panose="020B0502020104020203" pitchFamily="34" charset="77"/>
              </a:rPr>
              <a:t>Comparability: </a:t>
            </a:r>
            <a:r>
              <a:rPr lang="en-US" altLang="en-US" sz="1700" b="0" dirty="0">
                <a:latin typeface="Gill Sans MT" panose="020B0502020104020203" pitchFamily="34" charset="77"/>
              </a:rPr>
              <a:t>Indicators used should be comparable across countries and regions. </a:t>
            </a:r>
          </a:p>
          <a:p>
            <a:r>
              <a:rPr lang="en-US" altLang="en-US" sz="1700" i="1" dirty="0">
                <a:latin typeface="Gill Sans MT" panose="020B0502020104020203" pitchFamily="34" charset="77"/>
              </a:rPr>
              <a:t>Objectivity and Transparency</a:t>
            </a:r>
            <a:r>
              <a:rPr lang="en-US" altLang="en-US" sz="1700" b="0" dirty="0">
                <a:latin typeface="Gill Sans MT" panose="020B0502020104020203" pitchFamily="34" charset="77"/>
              </a:rPr>
              <a:t>: contribute to the provision of the best scientific evidence that can be made available, and to transparency, while respecting any confidentiality requirements. Any uncertainty associated with status and trends information should be pointed out. </a:t>
            </a:r>
          </a:p>
          <a:p>
            <a:r>
              <a:rPr lang="en-US" altLang="en-US" sz="1700" i="1" dirty="0">
                <a:latin typeface="Gill Sans MT" panose="020B0502020104020203" pitchFamily="34" charset="77"/>
              </a:rPr>
              <a:t>Timeliness</a:t>
            </a:r>
            <a:endParaRPr lang="en-US" altLang="en-US" sz="1700" b="0" i="1" dirty="0">
              <a:latin typeface="Gill Sans MT" panose="020B0502020104020203" pitchFamily="34" charset="77"/>
            </a:endParaRPr>
          </a:p>
          <a:p>
            <a:r>
              <a:rPr lang="en-US" altLang="en-US" sz="1700" i="1" dirty="0">
                <a:latin typeface="Gill Sans MT" panose="020B0502020104020203" pitchFamily="34" charset="77"/>
              </a:rPr>
              <a:t>Flexibility</a:t>
            </a:r>
            <a:r>
              <a:rPr lang="en-US" altLang="en-US" sz="1700" b="0" dirty="0">
                <a:latin typeface="Gill Sans MT" panose="020B0502020104020203" pitchFamily="34" charset="77"/>
              </a:rPr>
              <a:t>: flexible enough to permit adjustments as necessary to ensure that they effectively support fishery policy making and management through the provision of appropriate information. </a:t>
            </a:r>
          </a:p>
          <a:p>
            <a:r>
              <a:rPr lang="en-US" altLang="en-US" sz="1700" i="1" dirty="0">
                <a:latin typeface="Gill Sans MT" panose="020B0502020104020203" pitchFamily="34" charset="77"/>
              </a:rPr>
              <a:t>Ownership</a:t>
            </a:r>
            <a:r>
              <a:rPr lang="en-US" altLang="en-US" sz="1700" b="0" dirty="0">
                <a:latin typeface="Gill Sans MT" panose="020B0502020104020203" pitchFamily="34" charset="77"/>
              </a:rPr>
              <a:t>: part of national priorities. </a:t>
            </a:r>
            <a:endParaRPr lang="en-US" altLang="en-US" sz="1700" dirty="0">
              <a:latin typeface="Gill Sans MT" panose="020B0502020104020203" pitchFamily="34" charset="77"/>
            </a:endParaRPr>
          </a:p>
        </p:txBody>
      </p:sp>
      <p:sp>
        <p:nvSpPr>
          <p:cNvPr id="15363" name="Title 2">
            <a:extLst>
              <a:ext uri="{FF2B5EF4-FFF2-40B4-BE49-F238E27FC236}">
                <a16:creationId xmlns:a16="http://schemas.microsoft.com/office/drawing/2014/main" id="{6E7F4F5F-C040-8FFD-DCF9-A2BC5D075637}"/>
              </a:ext>
            </a:extLst>
          </p:cNvPr>
          <p:cNvSpPr>
            <a:spLocks noGrp="1" noChangeArrowheads="1"/>
          </p:cNvSpPr>
          <p:nvPr>
            <p:ph type="title"/>
          </p:nvPr>
        </p:nvSpPr>
        <p:spPr>
          <a:xfrm>
            <a:off x="1068388" y="381000"/>
            <a:ext cx="7999412" cy="533400"/>
          </a:xfrm>
        </p:spPr>
        <p:txBody>
          <a:bodyPr/>
          <a:lstStyle/>
          <a:p>
            <a:r>
              <a:rPr lang="en-US" altLang="en-US" sz="1700" i="1">
                <a:latin typeface="Gill Sans MT" panose="020B0502020104020203" pitchFamily="34" charset="77"/>
              </a:rPr>
              <a:t>Guiding principles for collecting, analyzing and disseminating F&amp;A information </a:t>
            </a:r>
            <a:endParaRPr lang="en-US" altLang="en-US" sz="1700">
              <a:latin typeface="Gill Sans MT" panose="020B0502020104020203" pitchFamily="34" charset="77"/>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a:extLst>
              <a:ext uri="{FF2B5EF4-FFF2-40B4-BE49-F238E27FC236}">
                <a16:creationId xmlns:a16="http://schemas.microsoft.com/office/drawing/2014/main" id="{A452ED52-7BFA-A1B7-D4B9-D39ACC86A708}"/>
              </a:ext>
            </a:extLst>
          </p:cNvPr>
          <p:cNvSpPr>
            <a:spLocks noGrp="1" noChangeArrowheads="1"/>
          </p:cNvSpPr>
          <p:nvPr>
            <p:ph type="title"/>
          </p:nvPr>
        </p:nvSpPr>
        <p:spPr>
          <a:xfrm>
            <a:off x="1068388" y="304800"/>
            <a:ext cx="7718425" cy="609600"/>
          </a:xfrm>
        </p:spPr>
        <p:txBody>
          <a:bodyPr/>
          <a:lstStyle/>
          <a:p>
            <a:r>
              <a:rPr lang="en-US" altLang="en-US">
                <a:latin typeface="Gill Sans MT" panose="020B0502020104020203" pitchFamily="34" charset="77"/>
              </a:rPr>
              <a:t>Information sharing flow</a:t>
            </a:r>
          </a:p>
        </p:txBody>
      </p:sp>
      <p:pic>
        <p:nvPicPr>
          <p:cNvPr id="16387" name="Content Placeholder 6">
            <a:extLst>
              <a:ext uri="{FF2B5EF4-FFF2-40B4-BE49-F238E27FC236}">
                <a16:creationId xmlns:a16="http://schemas.microsoft.com/office/drawing/2014/main" id="{014E66FF-1ABD-1924-275D-D90B7213A7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1219200"/>
            <a:ext cx="8382000" cy="5562600"/>
          </a:xfrm>
        </p:spPr>
      </p:pic>
      <p:sp>
        <p:nvSpPr>
          <p:cNvPr id="16388" name="TextBox 7">
            <a:extLst>
              <a:ext uri="{FF2B5EF4-FFF2-40B4-BE49-F238E27FC236}">
                <a16:creationId xmlns:a16="http://schemas.microsoft.com/office/drawing/2014/main" id="{5CFBBBB4-4EDC-8203-A2A3-F424C9814465}"/>
              </a:ext>
            </a:extLst>
          </p:cNvPr>
          <p:cNvSpPr txBox="1">
            <a:spLocks noChangeArrowheads="1"/>
          </p:cNvSpPr>
          <p:nvPr/>
        </p:nvSpPr>
        <p:spPr bwMode="auto">
          <a:xfrm>
            <a:off x="381000" y="64008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800" b="0">
                <a:latin typeface="Arial" panose="020B0604020202020204" pitchFamily="34" charset="0"/>
              </a:rPr>
              <a:t>AU and FAO (2014)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4E8F912-7D3E-4B64-AACB-E890E05C7995}"/>
              </a:ext>
            </a:extLst>
          </p:cNvPr>
          <p:cNvGraphicFramePr>
            <a:graphicFrameLocks noGrp="1"/>
          </p:cNvGraphicFramePr>
          <p:nvPr>
            <p:ph idx="1"/>
          </p:nvPr>
        </p:nvGraphicFramePr>
        <p:xfrm>
          <a:off x="315686" y="1219200"/>
          <a:ext cx="8686800" cy="266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411" name="Title 2">
            <a:extLst>
              <a:ext uri="{FF2B5EF4-FFF2-40B4-BE49-F238E27FC236}">
                <a16:creationId xmlns:a16="http://schemas.microsoft.com/office/drawing/2014/main" id="{1A6F8046-4CE5-89DD-8275-9E730FA93379}"/>
              </a:ext>
            </a:extLst>
          </p:cNvPr>
          <p:cNvSpPr>
            <a:spLocks noGrp="1" noChangeArrowheads="1"/>
          </p:cNvSpPr>
          <p:nvPr>
            <p:ph type="title"/>
          </p:nvPr>
        </p:nvSpPr>
        <p:spPr>
          <a:xfrm>
            <a:off x="1068388" y="304800"/>
            <a:ext cx="8075612" cy="609600"/>
          </a:xfrm>
        </p:spPr>
        <p:txBody>
          <a:bodyPr/>
          <a:lstStyle/>
          <a:p>
            <a:pPr algn="ctr"/>
            <a:r>
              <a:rPr lang="en-GB" altLang="en-US" sz="3000">
                <a:latin typeface="Gill Sans MT" panose="020B0502020104020203" pitchFamily="34" charset="77"/>
              </a:rPr>
              <a:t>CONSULTANCIES BY CoE</a:t>
            </a:r>
            <a:endParaRPr lang="en-US" altLang="en-US" sz="3000">
              <a:latin typeface="Gill Sans MT" panose="020B0502020104020203" pitchFamily="34" charset="77"/>
            </a:endParaRPr>
          </a:p>
        </p:txBody>
      </p:sp>
      <p:graphicFrame>
        <p:nvGraphicFramePr>
          <p:cNvPr id="8" name="Content Placeholder 3">
            <a:extLst>
              <a:ext uri="{FF2B5EF4-FFF2-40B4-BE49-F238E27FC236}">
                <a16:creationId xmlns:a16="http://schemas.microsoft.com/office/drawing/2014/main" id="{088AF2D8-8A39-48ED-8E4B-B0429966C56E}"/>
              </a:ext>
            </a:extLst>
          </p:cNvPr>
          <p:cNvGraphicFramePr>
            <a:graphicFrameLocks/>
          </p:cNvGraphicFramePr>
          <p:nvPr/>
        </p:nvGraphicFramePr>
        <p:xfrm>
          <a:off x="315686" y="3962400"/>
          <a:ext cx="8686800" cy="2819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a:extLst>
              <a:ext uri="{FF2B5EF4-FFF2-40B4-BE49-F238E27FC236}">
                <a16:creationId xmlns:a16="http://schemas.microsoft.com/office/drawing/2014/main" id="{46AE2F64-219E-124C-DB4E-7A09ADCBA674}"/>
              </a:ext>
            </a:extLst>
          </p:cNvPr>
          <p:cNvSpPr>
            <a:spLocks noGrp="1" noChangeArrowheads="1"/>
          </p:cNvSpPr>
          <p:nvPr>
            <p:ph type="title"/>
          </p:nvPr>
        </p:nvSpPr>
        <p:spPr>
          <a:xfrm>
            <a:off x="1068388" y="304800"/>
            <a:ext cx="7718425" cy="609600"/>
          </a:xfrm>
        </p:spPr>
        <p:txBody>
          <a:bodyPr/>
          <a:lstStyle/>
          <a:p>
            <a:pPr algn="ctr"/>
            <a:r>
              <a:rPr lang="en-US" altLang="en-US">
                <a:latin typeface="Gill Sans MT" panose="020B0502020104020203" pitchFamily="34" charset="77"/>
              </a:rPr>
              <a:t>REGIONAL WORKSHOPS</a:t>
            </a:r>
          </a:p>
        </p:txBody>
      </p:sp>
      <p:pic>
        <p:nvPicPr>
          <p:cNvPr id="18435" name="Content Placeholder 7">
            <a:extLst>
              <a:ext uri="{FF2B5EF4-FFF2-40B4-BE49-F238E27FC236}">
                <a16:creationId xmlns:a16="http://schemas.microsoft.com/office/drawing/2014/main" id="{C71FA7D2-E28C-9DD8-B5DD-90741CF1EA6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5096"/>
          <a:stretch>
            <a:fillRect/>
          </a:stretch>
        </p:blipFill>
        <p:spPr>
          <a:xfrm>
            <a:off x="304800" y="1295400"/>
            <a:ext cx="8759825" cy="3429000"/>
          </a:xfrm>
        </p:spPr>
      </p:pic>
      <p:sp>
        <p:nvSpPr>
          <p:cNvPr id="18436" name="Rectangle 1">
            <a:extLst>
              <a:ext uri="{FF2B5EF4-FFF2-40B4-BE49-F238E27FC236}">
                <a16:creationId xmlns:a16="http://schemas.microsoft.com/office/drawing/2014/main" id="{F3059087-71AE-5D94-7F92-749759A9B65A}"/>
              </a:ext>
            </a:extLst>
          </p:cNvPr>
          <p:cNvSpPr>
            <a:spLocks noChangeArrowheads="1"/>
          </p:cNvSpPr>
          <p:nvPr/>
        </p:nvSpPr>
        <p:spPr bwMode="auto">
          <a:xfrm>
            <a:off x="533400" y="4876800"/>
            <a:ext cx="82534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har char="•"/>
              <a:defRPr sz="2400" b="1">
                <a:solidFill>
                  <a:schemeClr val="tx1"/>
                </a:solidFill>
                <a:latin typeface="Gill Sans MT" panose="020B0502020104020203" pitchFamily="34" charset="77"/>
              </a:defRPr>
            </a:lvl1pPr>
            <a:lvl2pPr marL="742950" indent="-285750">
              <a:spcBef>
                <a:spcPct val="25000"/>
              </a:spcBef>
              <a:buFont typeface="Arial" panose="020B0604020202020204" pitchFamily="34" charset="0"/>
              <a:buChar char="–"/>
              <a:defRPr sz="2000">
                <a:solidFill>
                  <a:schemeClr val="tx1"/>
                </a:solidFill>
                <a:latin typeface="Gill Sans MT" panose="020B0502020104020203" pitchFamily="34" charset="77"/>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800">
                <a:latin typeface="Arial" panose="020B0604020202020204" pitchFamily="34" charset="0"/>
              </a:rPr>
              <a:t>Validation of the consultancy on documentation of lessons learnt and best practices for informed and rational interventions in the fisheries and aquaculture sector in Africa </a:t>
            </a:r>
            <a:endParaRPr lang="en-US" altLang="en-US" sz="14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a:extLst>
              <a:ext uri="{FF2B5EF4-FFF2-40B4-BE49-F238E27FC236}">
                <a16:creationId xmlns:a16="http://schemas.microsoft.com/office/drawing/2014/main" id="{A18B012C-596B-1A57-3F32-A2474287B987}"/>
              </a:ext>
            </a:extLst>
          </p:cNvPr>
          <p:cNvSpPr>
            <a:spLocks noGrp="1" noChangeArrowheads="1"/>
          </p:cNvSpPr>
          <p:nvPr>
            <p:ph idx="1"/>
          </p:nvPr>
        </p:nvSpPr>
        <p:spPr>
          <a:xfrm>
            <a:off x="304800" y="1219200"/>
            <a:ext cx="8839200" cy="5638800"/>
          </a:xfrm>
        </p:spPr>
        <p:txBody>
          <a:bodyPr/>
          <a:lstStyle/>
          <a:p>
            <a:pPr marL="0" indent="0" algn="just">
              <a:lnSpc>
                <a:spcPct val="112000"/>
              </a:lnSpc>
              <a:spcBef>
                <a:spcPts val="600"/>
              </a:spcBef>
              <a:spcAft>
                <a:spcPts val="600"/>
              </a:spcAft>
              <a:buFontTx/>
              <a:buNone/>
            </a:pPr>
            <a:r>
              <a:rPr lang="en-US" altLang="en-US" sz="1500">
                <a:latin typeface="Gill Sans MT" panose="020B0502020104020203" pitchFamily="34" charset="77"/>
              </a:rPr>
              <a:t>OVERALL OBJECTIVE = build capacity of stakeholders on the use of the developed database and to validate consultancies on the sources of data; best practices identified from reports of FishGov 1 and FishTrade implementation; documentation of lessons learnt and best practices for informed and rational interventions in the fisheries and aquaculture sector in Africa </a:t>
            </a:r>
          </a:p>
          <a:p>
            <a:pPr marL="0" indent="0" algn="just">
              <a:lnSpc>
                <a:spcPct val="112000"/>
              </a:lnSpc>
              <a:spcBef>
                <a:spcPts val="600"/>
              </a:spcBef>
              <a:spcAft>
                <a:spcPts val="600"/>
              </a:spcAft>
              <a:buFontTx/>
              <a:buNone/>
            </a:pPr>
            <a:r>
              <a:rPr lang="en-US" altLang="en-US" sz="1500">
                <a:latin typeface="Gill Sans MT" panose="020B0502020104020203" pitchFamily="34" charset="77"/>
              </a:rPr>
              <a:t>SPECIFIC OBJECTIVE</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Introduce the database and integrity to the AU stakeholders</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Train stakeholders  on the use of the database for data inputting or transmission, retrieval</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Solicit inputs from stakeholders to improve the database</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Illustration on use or the utilization of data to determine fisheries management parameters (projections, prediction and forecasting)</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Review and validate the identified sources of data and data types</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Review and validate the best practices generated from FishGov 1 and Fish Trade implementation reports</a:t>
            </a:r>
          </a:p>
          <a:p>
            <a:pPr marL="0" indent="0" algn="just">
              <a:lnSpc>
                <a:spcPct val="112000"/>
              </a:lnSpc>
              <a:spcBef>
                <a:spcPts val="600"/>
              </a:spcBef>
              <a:spcAft>
                <a:spcPts val="600"/>
              </a:spcAft>
              <a:buFontTx/>
              <a:buAutoNum type="romanLcPeriod"/>
            </a:pPr>
            <a:r>
              <a:rPr lang="en-US" altLang="en-US" sz="1500">
                <a:latin typeface="Gill Sans MT" panose="020B0502020104020203" pitchFamily="34" charset="77"/>
                <a:ea typeface="Calibri" panose="020F0502020204030204" pitchFamily="34" charset="0"/>
                <a:cs typeface="Times New Roman" panose="02020603050405020304" pitchFamily="18" charset="0"/>
              </a:rPr>
              <a:t>Presentation on report on lessons and best practices on emerging or contemporary issues on other related ongoing regional initiatives by key partners.</a:t>
            </a:r>
          </a:p>
        </p:txBody>
      </p:sp>
      <p:sp>
        <p:nvSpPr>
          <p:cNvPr id="19459" name="Title 2">
            <a:extLst>
              <a:ext uri="{FF2B5EF4-FFF2-40B4-BE49-F238E27FC236}">
                <a16:creationId xmlns:a16="http://schemas.microsoft.com/office/drawing/2014/main" id="{9AA6952E-E8BD-F89E-EAE3-4C3B50BDE941}"/>
              </a:ext>
            </a:extLst>
          </p:cNvPr>
          <p:cNvSpPr>
            <a:spLocks noGrp="1" noChangeArrowheads="1"/>
          </p:cNvSpPr>
          <p:nvPr>
            <p:ph type="title"/>
          </p:nvPr>
        </p:nvSpPr>
        <p:spPr>
          <a:xfrm>
            <a:off x="1068388" y="304800"/>
            <a:ext cx="7718425" cy="609600"/>
          </a:xfrm>
        </p:spPr>
        <p:txBody>
          <a:bodyPr/>
          <a:lstStyle/>
          <a:p>
            <a:r>
              <a:rPr lang="en-US" altLang="en-US">
                <a:latin typeface="Gill Sans MT" panose="020B0502020104020203" pitchFamily="34" charset="77"/>
              </a:rPr>
              <a:t>OBJECTIVES OF THE MEETING</a:t>
            </a:r>
            <a:br>
              <a:rPr lang="en-US" altLang="en-US">
                <a:latin typeface="Gill Sans MT" panose="020B0502020104020203" pitchFamily="34" charset="77"/>
              </a:rPr>
            </a:br>
            <a:endParaRPr lang="en-US" altLang="en-US">
              <a:latin typeface="Gill Sans MT" panose="020B0502020104020203" pitchFamily="34"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a:extLst>
              <a:ext uri="{FF2B5EF4-FFF2-40B4-BE49-F238E27FC236}">
                <a16:creationId xmlns:a16="http://schemas.microsoft.com/office/drawing/2014/main" id="{E19AD942-2D04-F6FB-EE32-6C7A799AB856}"/>
              </a:ext>
            </a:extLst>
          </p:cNvPr>
          <p:cNvSpPr>
            <a:spLocks noGrp="1" noChangeArrowheads="1"/>
          </p:cNvSpPr>
          <p:nvPr>
            <p:ph idx="1"/>
          </p:nvPr>
        </p:nvSpPr>
        <p:spPr>
          <a:xfrm>
            <a:off x="304800" y="1295400"/>
            <a:ext cx="8839200" cy="4978400"/>
          </a:xfrm>
        </p:spPr>
        <p:txBody>
          <a:bodyPr/>
          <a:lstStyle/>
          <a:p>
            <a:pPr marL="0" indent="0" algn="just">
              <a:lnSpc>
                <a:spcPct val="112000"/>
              </a:lnSpc>
              <a:spcBef>
                <a:spcPts val="1200"/>
              </a:spcBef>
              <a:spcAft>
                <a:spcPts val="600"/>
              </a:spcAft>
              <a:buFontTx/>
              <a:buNone/>
            </a:pPr>
            <a:r>
              <a:rPr lang="en-US" altLang="en-US">
                <a:latin typeface="Gill Sans MT" panose="020B0502020104020203" pitchFamily="34" charset="77"/>
              </a:rPr>
              <a:t>BUILT CAPACITY OF STAKEHOLDERS ON THE USE OF THE DEVELOPED AFA DATABASE </a:t>
            </a:r>
          </a:p>
          <a:p>
            <a:pPr marL="0" indent="0" algn="just">
              <a:lnSpc>
                <a:spcPct val="112000"/>
              </a:lnSpc>
              <a:spcBef>
                <a:spcPts val="1200"/>
              </a:spcBef>
              <a:spcAft>
                <a:spcPts val="600"/>
              </a:spcAft>
              <a:buFontTx/>
              <a:buNone/>
            </a:pPr>
            <a:r>
              <a:rPr lang="en-US" altLang="en-US">
                <a:latin typeface="Gill Sans MT" panose="020B0502020104020203" pitchFamily="34" charset="77"/>
              </a:rPr>
              <a:t>Validated consultancy reports</a:t>
            </a:r>
          </a:p>
          <a:p>
            <a:pPr marL="0" indent="0" algn="just">
              <a:lnSpc>
                <a:spcPct val="112000"/>
              </a:lnSpc>
              <a:spcBef>
                <a:spcPts val="1200"/>
              </a:spcBef>
              <a:spcAft>
                <a:spcPts val="600"/>
              </a:spcAft>
              <a:buFontTx/>
              <a:buAutoNum type="romanLcPeriod"/>
            </a:pPr>
            <a:r>
              <a:rPr lang="en-US" altLang="en-US">
                <a:latin typeface="Gill Sans MT" panose="020B0502020104020203" pitchFamily="34" charset="77"/>
              </a:rPr>
              <a:t>Sources of data Fisheries, Aquaculture, Socio-economics and Environmental Related Data in East and Southern Africa</a:t>
            </a:r>
          </a:p>
          <a:p>
            <a:pPr marL="0" indent="0" algn="just">
              <a:lnSpc>
                <a:spcPct val="112000"/>
              </a:lnSpc>
              <a:spcBef>
                <a:spcPts val="1200"/>
              </a:spcBef>
              <a:spcAft>
                <a:spcPts val="600"/>
              </a:spcAft>
              <a:buFontTx/>
              <a:buAutoNum type="romanLcPeriod"/>
            </a:pPr>
            <a:r>
              <a:rPr lang="en-US" altLang="en-US">
                <a:latin typeface="Gill Sans MT" panose="020B0502020104020203" pitchFamily="34" charset="77"/>
              </a:rPr>
              <a:t>Best practices identified from reports of FishGov 1 and FishTrade implementation</a:t>
            </a:r>
          </a:p>
          <a:p>
            <a:pPr marL="0" indent="0" algn="just">
              <a:lnSpc>
                <a:spcPct val="112000"/>
              </a:lnSpc>
              <a:spcBef>
                <a:spcPts val="1200"/>
              </a:spcBef>
              <a:spcAft>
                <a:spcPts val="600"/>
              </a:spcAft>
              <a:buFontTx/>
              <a:buAutoNum type="romanLcPeriod"/>
            </a:pPr>
            <a:r>
              <a:rPr lang="en-US" altLang="en-US">
                <a:latin typeface="Gill Sans MT" panose="020B0502020104020203" pitchFamily="34" charset="77"/>
              </a:rPr>
              <a:t>Documentation of lessons learnt and best practices for informed and rational interventions in the fisheries and aquaculture sector in Africa </a:t>
            </a:r>
          </a:p>
          <a:p>
            <a:pPr marL="0" indent="0"/>
            <a:endParaRPr lang="en-US" altLang="en-US">
              <a:latin typeface="Gill Sans MT" panose="020B0502020104020203" pitchFamily="34" charset="77"/>
            </a:endParaRPr>
          </a:p>
        </p:txBody>
      </p:sp>
      <p:sp>
        <p:nvSpPr>
          <p:cNvPr id="20483" name="Title 2">
            <a:extLst>
              <a:ext uri="{FF2B5EF4-FFF2-40B4-BE49-F238E27FC236}">
                <a16:creationId xmlns:a16="http://schemas.microsoft.com/office/drawing/2014/main" id="{48DC75AB-3921-F822-CF1E-4B6CA49D29B1}"/>
              </a:ext>
            </a:extLst>
          </p:cNvPr>
          <p:cNvSpPr>
            <a:spLocks noGrp="1" noChangeArrowheads="1"/>
          </p:cNvSpPr>
          <p:nvPr>
            <p:ph type="title"/>
          </p:nvPr>
        </p:nvSpPr>
        <p:spPr>
          <a:xfrm>
            <a:off x="1068388" y="304800"/>
            <a:ext cx="7718425" cy="609600"/>
          </a:xfrm>
        </p:spPr>
        <p:txBody>
          <a:bodyPr/>
          <a:lstStyle/>
          <a:p>
            <a:r>
              <a:rPr lang="en-US" altLang="en-US">
                <a:latin typeface="Gill Sans MT" panose="020B0502020104020203" pitchFamily="34" charset="77"/>
              </a:rPr>
              <a:t>EXPECTED OUTCOMES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CBB0938-49B3-4186-9B23-5F3F5CBF094F}"/>
              </a:ext>
            </a:extLst>
          </p:cNvPr>
          <p:cNvSpPr>
            <a:spLocks noGrp="1"/>
          </p:cNvSpPr>
          <p:nvPr>
            <p:ph type="title"/>
          </p:nvPr>
        </p:nvSpPr>
        <p:spPr>
          <a:xfrm>
            <a:off x="1066800" y="-152400"/>
            <a:ext cx="7718400" cy="1143000"/>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a:extLst>
              <a:ext uri="{FF2B5EF4-FFF2-40B4-BE49-F238E27FC236}">
                <a16:creationId xmlns:a16="http://schemas.microsoft.com/office/drawing/2014/main" id="{730F2A03-F9A2-441F-99C2-86EC3423B8D6}"/>
              </a:ext>
            </a:extLst>
          </p:cNvPr>
          <p:cNvSpPr txBox="1">
            <a:spLocks/>
          </p:cNvSpPr>
          <p:nvPr/>
        </p:nvSpPr>
        <p:spPr bwMode="auto">
          <a:xfrm>
            <a:off x="138113" y="5586413"/>
            <a:ext cx="9144000" cy="387350"/>
          </a:xfrm>
          <a:prstGeom prst="rect">
            <a:avLst/>
          </a:prstGeom>
          <a:noFill/>
          <a:ln w="9525">
            <a:noFill/>
            <a:miter lim="800000"/>
            <a:headEnd/>
            <a:tailEnd/>
          </a:ln>
        </p:spPr>
        <p:txBody>
          <a:bodyPr/>
          <a:lstStyle/>
          <a:p>
            <a:pPr algn="ctr" eaLnBrk="1" hangingPunct="1">
              <a:defRPr/>
            </a:pPr>
            <a:r>
              <a:rPr lang="en-US" b="1" kern="0" dirty="0">
                <a:solidFill>
                  <a:schemeClr val="accent6"/>
                </a:solidFill>
                <a:latin typeface="Gill Sans MT" pitchFamily="34" charset="0"/>
                <a:ea typeface="+mj-ea"/>
                <a:cs typeface="+mj-cs"/>
              </a:rPr>
              <a:t>AU-IBAR: Providing leadership in the development of animal resources for Africa</a:t>
            </a:r>
          </a:p>
        </p:txBody>
      </p:sp>
      <p:pic>
        <p:nvPicPr>
          <p:cNvPr id="21508" name="Picture 5">
            <a:extLst>
              <a:ext uri="{FF2B5EF4-FFF2-40B4-BE49-F238E27FC236}">
                <a16:creationId xmlns:a16="http://schemas.microsoft.com/office/drawing/2014/main" id="{DC3C09DC-299C-D615-2882-D28F177417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032" t="33463" r="18359" b="45454"/>
          <a:stretch>
            <a:fillRect/>
          </a:stretch>
        </p:blipFill>
        <p:spPr bwMode="auto">
          <a:xfrm>
            <a:off x="2895600" y="5973763"/>
            <a:ext cx="31527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a:extLst>
              <a:ext uri="{FF2B5EF4-FFF2-40B4-BE49-F238E27FC236}">
                <a16:creationId xmlns:a16="http://schemas.microsoft.com/office/drawing/2014/main" id="{B53D8812-4FCE-44EC-8E7A-C787E27231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371600"/>
            <a:ext cx="6011863"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theme/theme1.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26268</TotalTime>
  <Words>1248</Words>
  <Application>Microsoft Macintosh PowerPoint</Application>
  <PresentationFormat>On-screen Show (4:3)</PresentationFormat>
  <Paragraphs>98</Paragraphs>
  <Slides>13</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3" baseType="lpstr">
      <vt:lpstr>Arial</vt:lpstr>
      <vt:lpstr>Bauhaus 93</vt:lpstr>
      <vt:lpstr>Broadway</vt:lpstr>
      <vt:lpstr>Calibri</vt:lpstr>
      <vt:lpstr>Comic Sans MS</vt:lpstr>
      <vt:lpstr>Franklin Gothic Heavy</vt:lpstr>
      <vt:lpstr>Gill Sans MT</vt:lpstr>
      <vt:lpstr>Times</vt:lpstr>
      <vt:lpstr>Partnership Consultation on Pan African Fisheries Policy Framework Nairobi February 2012</vt:lpstr>
      <vt:lpstr>PowerPoint.Show.8</vt:lpstr>
      <vt:lpstr>  Consultative Workshop of Stakeholders on The Use of Fisheries and Aquaculture Database and The Validation of the Consultancy Reports for Sources of Data, Best Practices from Outcomes of Fishgov1 and Fish Trade Projects’ Implementation  OBJECTIVES OF THE WORKSHOP  a presentation of  THE AFRICAN UNION -INTERAFRICAN BUREAU FOR ANIMAL RESOURCES  (AU-IBAR)  29-31 May. 2023 Cairo, Egypt </vt:lpstr>
      <vt:lpstr>INTRODUCTION  Fisheries Governance project phase 2 (FishGov 2)</vt:lpstr>
      <vt:lpstr>CHALLENGES IN DATA COLLECTION &amp; SYSTEM</vt:lpstr>
      <vt:lpstr>WHY AFRICA F&amp;A STRATEGY &amp; DATABASE</vt:lpstr>
      <vt:lpstr>FISHERIES MANAGERS TRAINING GUIDE</vt:lpstr>
      <vt:lpstr>AFA DATABASE</vt:lpstr>
      <vt:lpstr>Guiding principles for collecting, analyzing and disseminating F&amp;A information </vt:lpstr>
      <vt:lpstr>Information sharing flow</vt:lpstr>
      <vt:lpstr>CONSULTANCIES BY CoE</vt:lpstr>
      <vt:lpstr>REGIONAL WORKSHOPS</vt:lpstr>
      <vt:lpstr>OBJECTIVES OF THE MEETING </vt:lpstr>
      <vt:lpstr>EXPECTED OUTCOMES</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TORs for co-coordinator</dc:title>
  <dc:creator>Mohamed Seisay</dc:creator>
  <cp:lastModifiedBy>Patrick Karani</cp:lastModifiedBy>
  <cp:revision>543</cp:revision>
  <dcterms:created xsi:type="dcterms:W3CDTF">2014-07-23T06:02:27Z</dcterms:created>
  <dcterms:modified xsi:type="dcterms:W3CDTF">2023-05-28T13:25:16Z</dcterms:modified>
</cp:coreProperties>
</file>