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8"/>
  </p:notesMasterIdLst>
  <p:handoutMasterIdLst>
    <p:handoutMasterId r:id="rId39"/>
  </p:handoutMasterIdLst>
  <p:sldIdLst>
    <p:sldId id="889" r:id="rId2"/>
    <p:sldId id="999" r:id="rId3"/>
    <p:sldId id="1097" r:id="rId4"/>
    <p:sldId id="1099" r:id="rId5"/>
    <p:sldId id="1100" r:id="rId6"/>
    <p:sldId id="1074" r:id="rId7"/>
    <p:sldId id="1043" r:id="rId8"/>
    <p:sldId id="1169" r:id="rId9"/>
    <p:sldId id="1079" r:id="rId10"/>
    <p:sldId id="1081" r:id="rId11"/>
    <p:sldId id="1082" r:id="rId12"/>
    <p:sldId id="1086" r:id="rId13"/>
    <p:sldId id="1104" r:id="rId14"/>
    <p:sldId id="1105" r:id="rId15"/>
    <p:sldId id="1106" r:id="rId16"/>
    <p:sldId id="1107" r:id="rId17"/>
    <p:sldId id="1159" r:id="rId18"/>
    <p:sldId id="1176" r:id="rId19"/>
    <p:sldId id="1194" r:id="rId20"/>
    <p:sldId id="1177" r:id="rId21"/>
    <p:sldId id="1195" r:id="rId22"/>
    <p:sldId id="1161" r:id="rId23"/>
    <p:sldId id="1196" r:id="rId24"/>
    <p:sldId id="1178" r:id="rId25"/>
    <p:sldId id="1200" r:id="rId26"/>
    <p:sldId id="1179" r:id="rId27"/>
    <p:sldId id="1185" r:id="rId28"/>
    <p:sldId id="1198" r:id="rId29"/>
    <p:sldId id="1186" r:id="rId30"/>
    <p:sldId id="1197" r:id="rId31"/>
    <p:sldId id="1190" r:id="rId32"/>
    <p:sldId id="1189" r:id="rId33"/>
    <p:sldId id="1204" r:id="rId34"/>
    <p:sldId id="1191" r:id="rId35"/>
    <p:sldId id="1205" r:id="rId36"/>
    <p:sldId id="998" r:id="rId37"/>
  </p:sldIdLst>
  <p:sldSz cx="12192000" cy="6858000"/>
  <p:notesSz cx="9296400" cy="7010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08">
          <p15:clr>
            <a:srgbClr val="A4A3A4"/>
          </p15:clr>
        </p15:guide>
        <p15:guide id="2" pos="29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996633"/>
    <a:srgbClr val="808000"/>
    <a:srgbClr val="3333FF"/>
    <a:srgbClr val="00FF00"/>
    <a:srgbClr val="FF00FF"/>
    <a:srgbClr val="009999"/>
    <a:srgbClr val="000099"/>
    <a:srgbClr val="CCCC00"/>
    <a:srgbClr val="33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580" autoAdjust="0"/>
    <p:restoredTop sz="89680" autoAdjust="0"/>
  </p:normalViewPr>
  <p:slideViewPr>
    <p:cSldViewPr>
      <p:cViewPr varScale="1">
        <p:scale>
          <a:sx n="74" d="100"/>
          <a:sy n="74" d="100"/>
        </p:scale>
        <p:origin x="96" y="125"/>
      </p:cViewPr>
      <p:guideLst>
        <p:guide orient="horz" pos="2160"/>
        <p:guide pos="3840"/>
      </p:guideLst>
    </p:cSldViewPr>
  </p:slideViewPr>
  <p:notesTextViewPr>
    <p:cViewPr>
      <p:scale>
        <a:sx n="1" d="1"/>
        <a:sy n="1" d="1"/>
      </p:scale>
      <p:origin x="0" y="0"/>
    </p:cViewPr>
  </p:notesTextViewPr>
  <p:sorterViewPr>
    <p:cViewPr>
      <p:scale>
        <a:sx n="105" d="100"/>
        <a:sy n="105" d="100"/>
      </p:scale>
      <p:origin x="0" y="-8592"/>
    </p:cViewPr>
  </p:sorterViewPr>
  <p:notesViewPr>
    <p:cSldViewPr>
      <p:cViewPr varScale="1">
        <p:scale>
          <a:sx n="73" d="100"/>
          <a:sy n="73" d="100"/>
        </p:scale>
        <p:origin x="-1914" y="-96"/>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A14C3097-46F8-41CD-8156-301577A677AE}" type="datetime1">
              <a:rPr lang="en-US" smtClean="0"/>
              <a:t>5/30/2023</a:t>
            </a:fld>
            <a:endParaRPr lang="en-US" dirty="0"/>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DB48E229-C85F-44A1-BA4B-B4901DF8E820}" type="slidenum">
              <a:rPr lang="en-US" smtClean="0"/>
              <a:t>‹#›</a:t>
            </a:fld>
            <a:endParaRPr lang="en-US" dirty="0"/>
          </a:p>
        </p:txBody>
      </p:sp>
    </p:spTree>
    <p:extLst>
      <p:ext uri="{BB962C8B-B14F-4D97-AF65-F5344CB8AC3E}">
        <p14:creationId xmlns:p14="http://schemas.microsoft.com/office/powerpoint/2010/main" val="3748559044"/>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eaLnBrk="1" fontAlgn="auto" hangingPunct="1">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fld id="{838935FF-B973-4A78-A463-6A9B6793EE92}" type="datetime1">
              <a:rPr lang="en-US" smtClean="0"/>
              <a:t>5/30/2023</a:t>
            </a:fld>
            <a:endParaRPr lang="en-US" dirty="0"/>
          </a:p>
        </p:txBody>
      </p:sp>
      <p:sp>
        <p:nvSpPr>
          <p:cNvPr id="4" name="Slide Image Placeholder 3"/>
          <p:cNvSpPr>
            <a:spLocks noGrp="1" noRot="1" noChangeAspect="1"/>
          </p:cNvSpPr>
          <p:nvPr>
            <p:ph type="sldImg" idx="2"/>
          </p:nvPr>
        </p:nvSpPr>
        <p:spPr>
          <a:xfrm>
            <a:off x="2311400" y="525463"/>
            <a:ext cx="4673600" cy="262890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defRPr>
            </a:lvl1pPr>
          </a:lstStyle>
          <a:p>
            <a:fld id="{CB40AAE0-79EC-4969-B758-9967026A5D78}" type="slidenum">
              <a:rPr lang="en-US" altLang="en-US"/>
              <a:pPr/>
              <a:t>‹#›</a:t>
            </a:fld>
            <a:endParaRPr lang="en-US" altLang="en-US" dirty="0"/>
          </a:p>
        </p:txBody>
      </p:sp>
    </p:spTree>
    <p:extLst>
      <p:ext uri="{BB962C8B-B14F-4D97-AF65-F5344CB8AC3E}">
        <p14:creationId xmlns:p14="http://schemas.microsoft.com/office/powerpoint/2010/main" val="377246712"/>
      </p:ext>
    </p:extLst>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100" b="1" dirty="0">
                <a:solidFill>
                  <a:srgbClr val="008000"/>
                </a:solidFill>
                <a:latin typeface="Arial Narrow" panose="020B0606020202030204" pitchFamily="34" charset="0"/>
              </a:rPr>
              <a:t>PROMOTE UPTAKE AND IMPLEMENTATION OF KNOWLEDGE, INNOVATIONS AND BEST PRACTICES (INCLUDING THOSE GENERATED BY FISHGOV1 AND FISH TRADE PROJECTS) TO INFORM POLICY CHANGE IN FISHERIES MANAGEMENT AND AQUACULTURE DEVELOPMENT AT NATIONAL AND REGIONAL LEVELS IN AFRICA</a:t>
            </a:r>
          </a:p>
          <a:p>
            <a:endParaRPr lang="en-US" dirty="0"/>
          </a:p>
        </p:txBody>
      </p:sp>
      <p:sp>
        <p:nvSpPr>
          <p:cNvPr id="4" name="Date Placeholder 3"/>
          <p:cNvSpPr>
            <a:spLocks noGrp="1"/>
          </p:cNvSpPr>
          <p:nvPr>
            <p:ph type="dt" idx="10"/>
          </p:nvPr>
        </p:nvSpPr>
        <p:spPr/>
        <p:txBody>
          <a:bodyPr/>
          <a:lstStyle/>
          <a:p>
            <a:pPr>
              <a:defRPr/>
            </a:pPr>
            <a:fld id="{52ECC801-D122-4BD2-9335-06ABFDB4664F}" type="datetime1">
              <a:rPr lang="en-US" smtClean="0"/>
              <a:t>5/30/2023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CB40AAE0-79EC-4969-B758-9967026A5D78}" type="slidenum">
              <a:rPr lang="en-US" altLang="en-US" smtClean="0"/>
              <a:pPr/>
              <a:t>1</a:t>
            </a:fld>
            <a:endParaRPr lang="en-US" altLang="en-US" dirty="0"/>
          </a:p>
        </p:txBody>
      </p:sp>
    </p:spTree>
    <p:extLst>
      <p:ext uri="{BB962C8B-B14F-4D97-AF65-F5344CB8AC3E}">
        <p14:creationId xmlns:p14="http://schemas.microsoft.com/office/powerpoint/2010/main" val="2534741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i="1" dirty="0">
                <a:solidFill>
                  <a:srgbClr val="000000"/>
                </a:solidFill>
                <a:latin typeface="Times New Roman" panose="02020603050405020304" pitchFamily="18" charset="0"/>
              </a:rPr>
              <a:t>Strengthening institutional </a:t>
            </a:r>
            <a:r>
              <a:rPr lang="en-US" sz="1800" b="1" i="1" dirty="0">
                <a:solidFill>
                  <a:srgbClr val="000000"/>
                </a:solidFill>
                <a:latin typeface="Times New Roman" panose="02020603050405020304" pitchFamily="18" charset="0"/>
              </a:rPr>
              <a:t>capacity to enhance governance of the fisheries sector in Africa) (FishGov 1), was s to enhance the</a:t>
            </a:r>
          </a:p>
          <a:p>
            <a:r>
              <a:rPr lang="en-US" sz="1800" dirty="0">
                <a:solidFill>
                  <a:srgbClr val="000000"/>
                </a:solidFill>
                <a:latin typeface="Times New Roman" panose="02020603050405020304" pitchFamily="18" charset="0"/>
              </a:rPr>
              <a:t>contribution of fisheries resources to food security and economic growth in Africa.</a:t>
            </a:r>
            <a:endParaRPr lang="en-GB" dirty="0"/>
          </a:p>
        </p:txBody>
      </p:sp>
      <p:sp>
        <p:nvSpPr>
          <p:cNvPr id="4" name="Date Placeholder 3"/>
          <p:cNvSpPr>
            <a:spLocks noGrp="1"/>
          </p:cNvSpPr>
          <p:nvPr>
            <p:ph type="dt" idx="1"/>
          </p:nvPr>
        </p:nvSpPr>
        <p:spPr/>
        <p:txBody>
          <a:bodyPr/>
          <a:lstStyle/>
          <a:p>
            <a:pPr>
              <a:defRPr/>
            </a:pPr>
            <a:fld id="{AFFA0AFC-E9F3-46E0-87CF-4128ADED4CF3}" type="datetime1">
              <a:rPr lang="en-US" smtClean="0"/>
              <a:t>5/30/2023</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CB40AAE0-79EC-4969-B758-9967026A5D78}" type="slidenum">
              <a:rPr lang="en-US" altLang="en-US" smtClean="0"/>
              <a:pPr/>
              <a:t>3</a:t>
            </a:fld>
            <a:endParaRPr lang="en-US" altLang="en-US" dirty="0"/>
          </a:p>
        </p:txBody>
      </p:sp>
    </p:spTree>
    <p:extLst>
      <p:ext uri="{BB962C8B-B14F-4D97-AF65-F5344CB8AC3E}">
        <p14:creationId xmlns:p14="http://schemas.microsoft.com/office/powerpoint/2010/main" val="2291252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a:defRPr/>
            </a:pPr>
            <a:fld id="{FB7188C4-F56B-4947-BB90-1332AB51FD97}" type="datetime1">
              <a:rPr lang="en-US" smtClean="0"/>
              <a:t>5/30/2023</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CB40AAE0-79EC-4969-B758-9967026A5D78}" type="slidenum">
              <a:rPr lang="en-US" altLang="en-US" smtClean="0"/>
              <a:pPr/>
              <a:t>4</a:t>
            </a:fld>
            <a:endParaRPr lang="en-US" altLang="en-US" dirty="0"/>
          </a:p>
        </p:txBody>
      </p:sp>
    </p:spTree>
    <p:extLst>
      <p:ext uri="{BB962C8B-B14F-4D97-AF65-F5344CB8AC3E}">
        <p14:creationId xmlns:p14="http://schemas.microsoft.com/office/powerpoint/2010/main" val="2469483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latin typeface="Times New Roman" panose="02020603050405020304" pitchFamily="18" charset="0"/>
              </a:rPr>
              <a:t>generated evidence to enhance the understanding of the inter- and intra-regional fish trade and the extent of informal cross-border trade.</a:t>
            </a:r>
            <a:endParaRPr lang="en-GB" dirty="0"/>
          </a:p>
        </p:txBody>
      </p:sp>
      <p:sp>
        <p:nvSpPr>
          <p:cNvPr id="4" name="Date Placeholder 3"/>
          <p:cNvSpPr>
            <a:spLocks noGrp="1"/>
          </p:cNvSpPr>
          <p:nvPr>
            <p:ph type="dt" idx="1"/>
          </p:nvPr>
        </p:nvSpPr>
        <p:spPr/>
        <p:txBody>
          <a:bodyPr/>
          <a:lstStyle/>
          <a:p>
            <a:pPr>
              <a:defRPr/>
            </a:pPr>
            <a:fld id="{5C1E51A6-F46E-49D0-88E1-57D660C54A38}" type="datetime1">
              <a:rPr lang="en-US" smtClean="0"/>
              <a:t>5/30/2023</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CB40AAE0-79EC-4969-B758-9967026A5D78}" type="slidenum">
              <a:rPr lang="en-US" altLang="en-US" smtClean="0"/>
              <a:pPr/>
              <a:t>5</a:t>
            </a:fld>
            <a:endParaRPr lang="en-US" altLang="en-US" dirty="0"/>
          </a:p>
        </p:txBody>
      </p:sp>
    </p:spTree>
    <p:extLst>
      <p:ext uri="{BB962C8B-B14F-4D97-AF65-F5344CB8AC3E}">
        <p14:creationId xmlns:p14="http://schemas.microsoft.com/office/powerpoint/2010/main" val="3640125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latin typeface="Times New Roman" panose="02020603050405020304" pitchFamily="18" charset="0"/>
              </a:rPr>
              <a:t>The FishGov 1 generated massive amount of information that are available in various reports and  </a:t>
            </a:r>
            <a:r>
              <a:rPr lang="en-GB" sz="1800" dirty="0">
                <a:solidFill>
                  <a:srgbClr val="000000"/>
                </a:solidFill>
                <a:latin typeface="Times New Roman" panose="02020603050405020304" pitchFamily="18" charset="0"/>
              </a:rPr>
              <a:t>publications.</a:t>
            </a:r>
            <a:endParaRPr lang="en-GB" dirty="0"/>
          </a:p>
        </p:txBody>
      </p:sp>
      <p:sp>
        <p:nvSpPr>
          <p:cNvPr id="4" name="Date Placeholder 3"/>
          <p:cNvSpPr>
            <a:spLocks noGrp="1"/>
          </p:cNvSpPr>
          <p:nvPr>
            <p:ph type="dt" idx="1"/>
          </p:nvPr>
        </p:nvSpPr>
        <p:spPr/>
        <p:txBody>
          <a:bodyPr/>
          <a:lstStyle/>
          <a:p>
            <a:pPr>
              <a:defRPr/>
            </a:pPr>
            <a:fld id="{E89C44C0-5997-4678-BDF5-41BF573E8F53}" type="datetime1">
              <a:rPr lang="en-US" smtClean="0"/>
              <a:t>5/30/2023</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CB40AAE0-79EC-4969-B758-9967026A5D78}" type="slidenum">
              <a:rPr lang="en-US" altLang="en-US" smtClean="0"/>
              <a:pPr/>
              <a:t>6</a:t>
            </a:fld>
            <a:endParaRPr lang="en-US" altLang="en-US" dirty="0"/>
          </a:p>
        </p:txBody>
      </p:sp>
    </p:spTree>
    <p:extLst>
      <p:ext uri="{BB962C8B-B14F-4D97-AF65-F5344CB8AC3E}">
        <p14:creationId xmlns:p14="http://schemas.microsoft.com/office/powerpoint/2010/main" val="2126923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EDE0418-AE84-4835-A18C-8849C99500BB}" type="datetime1">
              <a:rPr lang="en-US" smtClean="0"/>
              <a:t>5/30/2023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CB40AAE0-79EC-4969-B758-9967026A5D78}" type="slidenum">
              <a:rPr lang="en-US" altLang="en-US" smtClean="0"/>
              <a:pPr/>
              <a:t>7</a:t>
            </a:fld>
            <a:endParaRPr lang="en-US" altLang="en-US" dirty="0"/>
          </a:p>
        </p:txBody>
      </p:sp>
    </p:spTree>
    <p:extLst>
      <p:ext uri="{BB962C8B-B14F-4D97-AF65-F5344CB8AC3E}">
        <p14:creationId xmlns:p14="http://schemas.microsoft.com/office/powerpoint/2010/main" val="3873715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a:defRPr/>
            </a:pPr>
            <a:fld id="{A9DE7FFA-622D-401E-A42A-7B0D099D8F7C}" type="datetime1">
              <a:rPr lang="en-US" smtClean="0"/>
              <a:t>5/30/2023</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CB40AAE0-79EC-4969-B758-9967026A5D78}" type="slidenum">
              <a:rPr lang="en-US" altLang="en-US" smtClean="0"/>
              <a:pPr/>
              <a:t>9</a:t>
            </a:fld>
            <a:endParaRPr lang="en-US" altLang="en-US" dirty="0"/>
          </a:p>
        </p:txBody>
      </p:sp>
    </p:spTree>
    <p:extLst>
      <p:ext uri="{BB962C8B-B14F-4D97-AF65-F5344CB8AC3E}">
        <p14:creationId xmlns:p14="http://schemas.microsoft.com/office/powerpoint/2010/main" val="2579892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a:defRPr/>
            </a:pPr>
            <a:fld id="{E38A2947-4443-4DC0-BAF7-50E22467A17A}" type="datetime1">
              <a:rPr lang="en-US" smtClean="0"/>
              <a:t>5/30/2023</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CB40AAE0-79EC-4969-B758-9967026A5D78}" type="slidenum">
              <a:rPr lang="en-US" altLang="en-US" smtClean="0"/>
              <a:pPr/>
              <a:t>10</a:t>
            </a:fld>
            <a:endParaRPr lang="en-US" altLang="en-US" dirty="0"/>
          </a:p>
        </p:txBody>
      </p:sp>
    </p:spTree>
    <p:extLst>
      <p:ext uri="{BB962C8B-B14F-4D97-AF65-F5344CB8AC3E}">
        <p14:creationId xmlns:p14="http://schemas.microsoft.com/office/powerpoint/2010/main" val="3340579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000000"/>
              </a:solidFill>
              <a:latin typeface="Times New Roman" panose="02020603050405020304" pitchFamily="18" charset="0"/>
            </a:endParaRPr>
          </a:p>
        </p:txBody>
      </p:sp>
      <p:sp>
        <p:nvSpPr>
          <p:cNvPr id="4" name="Date Placeholder 3"/>
          <p:cNvSpPr>
            <a:spLocks noGrp="1"/>
          </p:cNvSpPr>
          <p:nvPr>
            <p:ph type="dt" idx="1"/>
          </p:nvPr>
        </p:nvSpPr>
        <p:spPr/>
        <p:txBody>
          <a:bodyPr/>
          <a:lstStyle/>
          <a:p>
            <a:pPr>
              <a:defRPr/>
            </a:pPr>
            <a:fld id="{93D76447-7600-484C-A13B-5E23734E41CD}" type="datetime1">
              <a:rPr lang="en-US" smtClean="0"/>
              <a:t>5/30/2023</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CB40AAE0-79EC-4969-B758-9967026A5D78}" type="slidenum">
              <a:rPr lang="en-US" altLang="en-US" smtClean="0"/>
              <a:pPr/>
              <a:t>11</a:t>
            </a:fld>
            <a:endParaRPr lang="en-US" altLang="en-US" dirty="0"/>
          </a:p>
        </p:txBody>
      </p:sp>
    </p:spTree>
    <p:extLst>
      <p:ext uri="{BB962C8B-B14F-4D97-AF65-F5344CB8AC3E}">
        <p14:creationId xmlns:p14="http://schemas.microsoft.com/office/powerpoint/2010/main" val="3211652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a:defRPr/>
            </a:pPr>
            <a:fld id="{47CA6C23-0D6A-4C9B-9C59-FA4EB5856665}" type="datetime1">
              <a:rPr lang="en-US" smtClean="0"/>
              <a:t>5/30/2023</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CB40AAE0-79EC-4969-B758-9967026A5D78}" type="slidenum">
              <a:rPr lang="en-US" altLang="en-US" smtClean="0"/>
              <a:pPr/>
              <a:t>12</a:t>
            </a:fld>
            <a:endParaRPr lang="en-US" altLang="en-US" dirty="0"/>
          </a:p>
        </p:txBody>
      </p:sp>
    </p:spTree>
    <p:extLst>
      <p:ext uri="{BB962C8B-B14F-4D97-AF65-F5344CB8AC3E}">
        <p14:creationId xmlns:p14="http://schemas.microsoft.com/office/powerpoint/2010/main" val="1521515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E1F9E20C-D341-4693-8A12-4E2EB3AD8DA1}" type="datetime1">
              <a:rPr lang="en-US" smtClean="0"/>
              <a:t>5/30/2023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CB40AAE0-79EC-4969-B758-9967026A5D78}" type="slidenum">
              <a:rPr lang="en-US" altLang="en-US" smtClean="0"/>
              <a:pPr/>
              <a:t>17</a:t>
            </a:fld>
            <a:endParaRPr lang="en-US" altLang="en-US" dirty="0"/>
          </a:p>
        </p:txBody>
      </p:sp>
    </p:spTree>
    <p:extLst>
      <p:ext uri="{BB962C8B-B14F-4D97-AF65-F5344CB8AC3E}">
        <p14:creationId xmlns:p14="http://schemas.microsoft.com/office/powerpoint/2010/main" val="8682217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58343"/>
            <a:ext cx="9144000" cy="1951619"/>
          </a:xfrm>
        </p:spPr>
        <p:txBody>
          <a:bodyPr anchor="b">
            <a:normAutofit/>
          </a:bodyPr>
          <a:lstStyle>
            <a:lvl1pPr algn="ctr">
              <a:defRPr sz="4800" b="1">
                <a:latin typeface="Book Antiqua" panose="02040602050305030304" pitchFamily="18"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4038600" y="5830887"/>
            <a:ext cx="2743200" cy="365125"/>
          </a:xfrm>
        </p:spPr>
        <p:txBody>
          <a:bodyPr/>
          <a:lstStyle>
            <a:lvl1pPr>
              <a:defRPr>
                <a:latin typeface="Book Antiqua" panose="02040602050305030304" pitchFamily="18" charset="0"/>
              </a:defRPr>
            </a:lvl1pPr>
          </a:lstStyle>
          <a:p>
            <a:pPr>
              <a:defRPr/>
            </a:pPr>
            <a:r>
              <a:rPr lang="en-US">
                <a:solidFill>
                  <a:prstClr val="black">
                    <a:tint val="75000"/>
                  </a:prstClr>
                </a:solidFill>
              </a:rPr>
              <a:t>5/12/2023</a:t>
            </a:r>
            <a:endParaRPr lang="en-US" dirty="0">
              <a:solidFill>
                <a:prstClr val="black">
                  <a:tint val="75000"/>
                </a:prstClr>
              </a:solidFill>
            </a:endParaRPr>
          </a:p>
        </p:txBody>
      </p:sp>
      <p:sp>
        <p:nvSpPr>
          <p:cNvPr id="5" name="Footer Placeholder 4"/>
          <p:cNvSpPr>
            <a:spLocks noGrp="1"/>
          </p:cNvSpPr>
          <p:nvPr>
            <p:ph type="ftr" sz="quarter" idx="11"/>
          </p:nvPr>
        </p:nvSpPr>
        <p:spPr>
          <a:xfrm>
            <a:off x="3121284" y="6356349"/>
            <a:ext cx="4114800" cy="365125"/>
          </a:xfrm>
        </p:spPr>
        <p:txBody>
          <a:bodyPr/>
          <a:lstStyle>
            <a:lvl1pPr>
              <a:defRPr>
                <a:latin typeface="Book Antiqua" panose="02040602050305030304" pitchFamily="18" charset="0"/>
              </a:defRPr>
            </a:lvl1pPr>
          </a:lstStyle>
          <a:p>
            <a:pPr>
              <a:defRPr/>
            </a:pPr>
            <a:r>
              <a:rPr lang="en-US" dirty="0">
                <a:solidFill>
                  <a:prstClr val="black">
                    <a:tint val="75000"/>
                  </a:prstClr>
                </a:solidFill>
              </a:rPr>
              <a:t>National Agricultural Research Organization</a:t>
            </a: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277" y="0"/>
            <a:ext cx="3154554"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25200" y="4481848"/>
            <a:ext cx="1092986" cy="2376152"/>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75808" y="334275"/>
            <a:ext cx="1518536" cy="2147817"/>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139285" y="543715"/>
            <a:ext cx="1577277" cy="1690053"/>
          </a:xfrm>
          <a:prstGeom prst="rect">
            <a:avLst/>
          </a:prstGeom>
        </p:spPr>
      </p:pic>
    </p:spTree>
    <p:extLst>
      <p:ext uri="{BB962C8B-B14F-4D97-AF65-F5344CB8AC3E}">
        <p14:creationId xmlns:p14="http://schemas.microsoft.com/office/powerpoint/2010/main" val="490034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33340" y="365125"/>
            <a:ext cx="10220459" cy="1325563"/>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Book Antiqua" panose="02040602050305030304" pitchFamily="18" charset="0"/>
              </a:defRPr>
            </a:lvl1pPr>
          </a:lstStyle>
          <a:p>
            <a:pPr>
              <a:defRPr/>
            </a:pPr>
            <a:r>
              <a:rPr lang="en-US">
                <a:solidFill>
                  <a:prstClr val="black">
                    <a:tint val="75000"/>
                  </a:prstClr>
                </a:solidFill>
              </a:rPr>
              <a:t>5/12/2023</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Book Antiqua" panose="02040602050305030304" pitchFamily="18" charset="0"/>
              </a:defRPr>
            </a:lvl1pPr>
          </a:lstStyle>
          <a:p>
            <a:pPr>
              <a:defRPr/>
            </a:pPr>
            <a:r>
              <a:rPr lang="en-US" dirty="0">
                <a:solidFill>
                  <a:prstClr val="black">
                    <a:tint val="75000"/>
                  </a:prstClr>
                </a:solidFill>
              </a:rPr>
              <a:t>National Agricultural Research Organization</a:t>
            </a: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dirty="0">
              <a:solidFill>
                <a:prstClr val="black">
                  <a:tint val="75000"/>
                </a:prstClr>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1234990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solidFill>
                  <a:prstClr val="black">
                    <a:tint val="75000"/>
                  </a:prstClr>
                </a:solidFill>
              </a:rPr>
              <a:t>5/12/2023</a:t>
            </a:r>
          </a:p>
        </p:txBody>
      </p:sp>
      <p:sp>
        <p:nvSpPr>
          <p:cNvPr id="5" name="Footer Placeholder 4"/>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4215186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36372" y="365125"/>
            <a:ext cx="10117428" cy="1325563"/>
          </a:xfrm>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r>
              <a:rPr lang="en-US">
                <a:solidFill>
                  <a:prstClr val="black">
                    <a:tint val="75000"/>
                  </a:prstClr>
                </a:solidFill>
              </a:rPr>
              <a:t>5/12/2023</a:t>
            </a:r>
          </a:p>
        </p:txBody>
      </p:sp>
      <p:sp>
        <p:nvSpPr>
          <p:cNvPr id="6" name="Footer Placeholder 5"/>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7" name="Slide Number Placeholder 6"/>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1689291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7960" y="365125"/>
            <a:ext cx="9967428"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solidFill>
                  <a:prstClr val="black">
                    <a:tint val="75000"/>
                  </a:prstClr>
                </a:solidFill>
              </a:rPr>
              <a:t>5/12/2023</a:t>
            </a:r>
          </a:p>
        </p:txBody>
      </p:sp>
      <p:sp>
        <p:nvSpPr>
          <p:cNvPr id="8" name="Footer Placeholder 7"/>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9" name="Slide Number Placeholder 8"/>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526380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13644" y="365125"/>
            <a:ext cx="10040155" cy="1325563"/>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pPr>
              <a:defRPr/>
            </a:pPr>
            <a:r>
              <a:rPr lang="en-US">
                <a:solidFill>
                  <a:prstClr val="black">
                    <a:tint val="75000"/>
                  </a:prstClr>
                </a:solidFill>
              </a:rPr>
              <a:t>5/12/2023</a:t>
            </a:r>
          </a:p>
        </p:txBody>
      </p:sp>
      <p:sp>
        <p:nvSpPr>
          <p:cNvPr id="4" name="Footer Placeholder 3"/>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5" name="Slide Number Placeholder 4"/>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2528281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solidFill>
                  <a:prstClr val="black">
                    <a:tint val="75000"/>
                  </a:prstClr>
                </a:solidFill>
              </a:rPr>
              <a:t>5/12/2023</a:t>
            </a:r>
          </a:p>
        </p:txBody>
      </p:sp>
      <p:sp>
        <p:nvSpPr>
          <p:cNvPr id="3" name="Footer Placeholder 2"/>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4" name="Slide Number Placeholder 3"/>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760788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solidFill>
                  <a:prstClr val="black">
                    <a:tint val="75000"/>
                  </a:prstClr>
                </a:solidFill>
              </a:rPr>
              <a:t>5/12/2023</a:t>
            </a:r>
          </a:p>
        </p:txBody>
      </p:sp>
      <p:sp>
        <p:nvSpPr>
          <p:cNvPr id="6" name="Footer Placeholder 5"/>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7" name="Slide Number Placeholder 6"/>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1661703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solidFill>
                  <a:prstClr val="black">
                    <a:tint val="75000"/>
                  </a:prstClr>
                </a:solidFill>
              </a:rPr>
              <a:t>5/12/2023</a:t>
            </a:r>
          </a:p>
        </p:txBody>
      </p:sp>
      <p:sp>
        <p:nvSpPr>
          <p:cNvPr id="6" name="Footer Placeholder 5"/>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7" name="Slide Number Placeholder 6"/>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88195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389548" y="365125"/>
            <a:ext cx="9964252" cy="1325563"/>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r>
              <a:rPr lang="en-US">
                <a:solidFill>
                  <a:prstClr val="black">
                    <a:tint val="75000"/>
                  </a:prstClr>
                </a:solidFill>
              </a:rPr>
              <a:t>5/12/2023</a:t>
            </a:r>
          </a:p>
        </p:txBody>
      </p:sp>
      <p:sp>
        <p:nvSpPr>
          <p:cNvPr id="5" name="Footer Placeholder 4"/>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2680559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89548" y="365125"/>
            <a:ext cx="7182952"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r>
              <a:rPr lang="en-US">
                <a:solidFill>
                  <a:prstClr val="black">
                    <a:tint val="75000"/>
                  </a:prstClr>
                </a:solidFill>
              </a:rPr>
              <a:t>5/12/2023</a:t>
            </a:r>
          </a:p>
        </p:txBody>
      </p:sp>
      <p:sp>
        <p:nvSpPr>
          <p:cNvPr id="5" name="Footer Placeholder 4"/>
          <p:cNvSpPr>
            <a:spLocks noGrp="1"/>
          </p:cNvSpPr>
          <p:nvPr>
            <p:ph type="ftr" sz="quarter" idx="11"/>
          </p:nvPr>
        </p:nvSpPr>
        <p:spPr/>
        <p:txBody>
          <a:bodyPr/>
          <a:lstStyle/>
          <a:p>
            <a:pPr>
              <a:defRPr/>
            </a:pPr>
            <a:r>
              <a:rPr lang="en-US">
                <a:solidFill>
                  <a:prstClr val="black">
                    <a:tint val="75000"/>
                  </a:prstClr>
                </a:solidFill>
              </a:rPr>
              <a:t>National Agricultural Research Organization</a:t>
            </a: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a:t>
            </a:fld>
            <a:endParaRPr lang="en-US">
              <a:solidFill>
                <a:prstClr val="black">
                  <a:tint val="75000"/>
                </a:prstClr>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7026"/>
            <a:ext cx="477605" cy="1943853"/>
          </a:xfrm>
          <a:prstGeom prst="rect">
            <a:avLst/>
          </a:prstGeom>
        </p:spPr>
      </p:pic>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714395" y="0"/>
            <a:ext cx="477605" cy="1943853"/>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852" y="180842"/>
            <a:ext cx="742101" cy="1049628"/>
          </a:xfrm>
          <a:prstGeom prst="rect">
            <a:avLst/>
          </a:prstGeom>
        </p:spPr>
      </p:pic>
    </p:spTree>
    <p:extLst>
      <p:ext uri="{BB962C8B-B14F-4D97-AF65-F5344CB8AC3E}">
        <p14:creationId xmlns:p14="http://schemas.microsoft.com/office/powerpoint/2010/main" val="369597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r>
              <a:rPr lang="en-US">
                <a:solidFill>
                  <a:prstClr val="black">
                    <a:tint val="75000"/>
                  </a:prstClr>
                </a:solidFill>
                <a:latin typeface="Calibri" panose="020F0502020204030204"/>
                <a:cs typeface="+mn-cs"/>
              </a:rPr>
              <a:t>5/12/2023</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r>
              <a:rPr lang="en-US">
                <a:solidFill>
                  <a:prstClr val="black">
                    <a:tint val="75000"/>
                  </a:prstClr>
                </a:solidFill>
                <a:latin typeface="Calibri" panose="020F0502020204030204"/>
                <a:cs typeface="+mn-cs"/>
              </a:rPr>
              <a:t>National Agricultural Research Organization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232B60BD-E91C-4BA4-B70D-B11D62485FE3}" type="slidenum">
              <a:rPr lang="en-US" smtClean="0">
                <a:solidFill>
                  <a:prstClr val="black">
                    <a:tint val="75000"/>
                  </a:prstClr>
                </a:solidFill>
                <a:latin typeface="Calibri" panose="020F0502020204030204"/>
                <a:cs typeface="+mn-cs"/>
              </a:rPr>
              <a:pPr eaLnBrk="1" fontAlgn="auto" hangingPunct="1">
                <a:spcBef>
                  <a:spcPts val="0"/>
                </a:spcBef>
                <a:spcAft>
                  <a:spcPts val="0"/>
                </a:spcAft>
                <a:defRPr/>
              </a:pPr>
              <a:t>‹#›</a:t>
            </a:fld>
            <a:endParaRPr lang="en-US">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259960909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1524000" y="2223309"/>
            <a:ext cx="10668000" cy="2348691"/>
          </a:xfrm>
        </p:spPr>
        <p:txBody>
          <a:bodyPr>
            <a:noAutofit/>
          </a:bodyPr>
          <a:lstStyle/>
          <a:p>
            <a:pPr>
              <a:defRPr/>
            </a:pPr>
            <a:r>
              <a:rPr lang="en-GB" b="1" dirty="0">
                <a:solidFill>
                  <a:srgbClr val="996633"/>
                </a:solidFill>
                <a:latin typeface="Book Antiqua" panose="02040602050305030304" pitchFamily="18" charset="0"/>
                <a:cs typeface="Calibri"/>
              </a:rPr>
              <a:t>PROMOTE UPTAKE AND IMPLEMENTATION OF KNOWLEDGE, INNOVATIONS AND BEST PRACTICES (INCLUDING THOSE GENERATED BY FISHGOV1 AND FISH TRADE PROJECTS) TO INFORM POLICY CHANGE IN FISHERIES MANAGEMENT AND AQUACULTURE DEVELOPMENT AT NATIONAL AND REGIONAL LEVELS IN AFRICA</a:t>
            </a:r>
            <a:endParaRPr lang="en-US" b="1" dirty="0">
              <a:solidFill>
                <a:srgbClr val="996633"/>
              </a:solidFill>
              <a:latin typeface="Book Antiqua" panose="02040602050305030304" pitchFamily="18" charset="0"/>
              <a:cs typeface="Calibri"/>
            </a:endParaRPr>
          </a:p>
          <a:p>
            <a:pPr>
              <a:defRPr/>
            </a:pPr>
            <a:endParaRPr lang="en-US" b="1" dirty="0">
              <a:solidFill>
                <a:srgbClr val="996633"/>
              </a:solidFill>
              <a:latin typeface="Book Antiqua" panose="02040602050305030304" pitchFamily="18" charset="0"/>
              <a:cs typeface="Calibri"/>
            </a:endParaRPr>
          </a:p>
          <a:p>
            <a:pPr>
              <a:lnSpc>
                <a:spcPct val="100000"/>
              </a:lnSpc>
              <a:spcBef>
                <a:spcPts val="600"/>
              </a:spcBef>
            </a:pPr>
            <a:endParaRPr lang="en-US" b="1" dirty="0">
              <a:solidFill>
                <a:srgbClr val="996633"/>
              </a:solidFill>
              <a:latin typeface="Arial" charset="0"/>
              <a:cs typeface="Arial" charset="0"/>
            </a:endParaRPr>
          </a:p>
        </p:txBody>
      </p:sp>
      <p:pic>
        <p:nvPicPr>
          <p:cNvPr id="8" name="Picture 7"/>
          <p:cNvPicPr>
            <a:picLocks noChangeAspect="1"/>
          </p:cNvPicPr>
          <p:nvPr/>
        </p:nvPicPr>
        <p:blipFill>
          <a:blip r:embed="rId3"/>
          <a:stretch>
            <a:fillRect/>
          </a:stretch>
        </p:blipFill>
        <p:spPr>
          <a:xfrm>
            <a:off x="4495800" y="327616"/>
            <a:ext cx="3505200" cy="1827425"/>
          </a:xfrm>
          <a:prstGeom prst="rect">
            <a:avLst/>
          </a:prstGeom>
        </p:spPr>
      </p:pic>
      <p:sp>
        <p:nvSpPr>
          <p:cNvPr id="9" name="TextBox 8"/>
          <p:cNvSpPr txBox="1"/>
          <p:nvPr/>
        </p:nvSpPr>
        <p:spPr>
          <a:xfrm>
            <a:off x="9300583" y="1853977"/>
            <a:ext cx="184666" cy="369332"/>
          </a:xfrm>
          <a:prstGeom prst="rect">
            <a:avLst/>
          </a:prstGeom>
          <a:noFill/>
        </p:spPr>
        <p:txBody>
          <a:bodyPr wrap="none" rtlCol="0">
            <a:spAutoFit/>
          </a:bodyPr>
          <a:lstStyle/>
          <a:p>
            <a:endParaRPr lang="en-US" dirty="0"/>
          </a:p>
        </p:txBody>
      </p:sp>
      <p:sp>
        <p:nvSpPr>
          <p:cNvPr id="2" name="Rectangle 1"/>
          <p:cNvSpPr/>
          <p:nvPr/>
        </p:nvSpPr>
        <p:spPr>
          <a:xfrm>
            <a:off x="1524000" y="4800600"/>
            <a:ext cx="8610600" cy="1200329"/>
          </a:xfrm>
          <a:prstGeom prst="rect">
            <a:avLst/>
          </a:prstGeom>
        </p:spPr>
        <p:txBody>
          <a:bodyPr wrap="square">
            <a:spAutoFit/>
          </a:bodyPr>
          <a:lstStyle/>
          <a:p>
            <a:pPr algn="ctr">
              <a:defRPr/>
            </a:pPr>
            <a:r>
              <a:rPr lang="en-US" sz="2400" b="1" dirty="0">
                <a:solidFill>
                  <a:srgbClr val="996633"/>
                </a:solidFill>
                <a:latin typeface="Book Antiqua" panose="02040602050305030304" pitchFamily="18" charset="0"/>
                <a:cs typeface="Calibri"/>
              </a:rPr>
              <a:t>BY </a:t>
            </a:r>
          </a:p>
          <a:p>
            <a:pPr algn="ctr">
              <a:defRPr/>
            </a:pPr>
            <a:r>
              <a:rPr lang="en-US" sz="2400" b="1" dirty="0">
                <a:solidFill>
                  <a:srgbClr val="996633"/>
                </a:solidFill>
                <a:latin typeface="Book Antiqua" panose="02040602050305030304" pitchFamily="18" charset="0"/>
                <a:cs typeface="Calibri"/>
              </a:rPr>
              <a:t>NATIONAL FISHERIES RESOURCES RESEARCH INSTITUTE (</a:t>
            </a:r>
            <a:r>
              <a:rPr lang="en-US" sz="2400" b="1" dirty="0" err="1">
                <a:solidFill>
                  <a:srgbClr val="996633"/>
                </a:solidFill>
                <a:latin typeface="Book Antiqua" panose="02040602050305030304" pitchFamily="18" charset="0"/>
                <a:cs typeface="Calibri"/>
              </a:rPr>
              <a:t>NaFIRRI</a:t>
            </a:r>
            <a:r>
              <a:rPr lang="en-US" sz="2400" b="1" dirty="0">
                <a:solidFill>
                  <a:srgbClr val="996633"/>
                </a:solidFill>
                <a:latin typeface="Book Antiqua" panose="02040602050305030304" pitchFamily="18" charset="0"/>
                <a:cs typeface="Calibri"/>
              </a:rPr>
              <a:t>)</a:t>
            </a:r>
          </a:p>
        </p:txBody>
      </p:sp>
    </p:spTree>
    <p:extLst>
      <p:ext uri="{BB962C8B-B14F-4D97-AF65-F5344CB8AC3E}">
        <p14:creationId xmlns:p14="http://schemas.microsoft.com/office/powerpoint/2010/main" val="1201756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1"/>
            <a:ext cx="8229600" cy="719177"/>
          </a:xfrm>
          <a:solidFill>
            <a:schemeClr val="accent6">
              <a:lumMod val="40000"/>
              <a:lumOff val="60000"/>
            </a:schemeClr>
          </a:solidFill>
        </p:spPr>
        <p:txBody>
          <a:bodyPr>
            <a:normAutofit/>
          </a:bodyPr>
          <a:lstStyle/>
          <a:p>
            <a:pPr algn="ctr"/>
            <a:r>
              <a:rPr lang="en-US" sz="3200" b="1" dirty="0">
                <a:solidFill>
                  <a:srgbClr val="996633"/>
                </a:solidFill>
                <a:latin typeface="Book Antiqua" panose="02040602050305030304" pitchFamily="18" charset="0"/>
                <a:cs typeface="Calibri"/>
              </a:rPr>
              <a:t>PRESENTATION LAYOUT</a:t>
            </a:r>
          </a:p>
        </p:txBody>
      </p:sp>
      <p:pic>
        <p:nvPicPr>
          <p:cNvPr id="4" name="Picture 3"/>
          <p:cNvPicPr>
            <a:picLocks noChangeAspect="1"/>
          </p:cNvPicPr>
          <p:nvPr/>
        </p:nvPicPr>
        <p:blipFill>
          <a:blip r:embed="rId2"/>
          <a:stretch>
            <a:fillRect/>
          </a:stretch>
        </p:blipFill>
        <p:spPr>
          <a:xfrm>
            <a:off x="9372600" y="152400"/>
            <a:ext cx="2197262" cy="1180843"/>
          </a:xfrm>
          <a:prstGeom prst="rect">
            <a:avLst/>
          </a:prstGeom>
        </p:spPr>
      </p:pic>
      <p:sp>
        <p:nvSpPr>
          <p:cNvPr id="15" name="TextBox 14"/>
          <p:cNvSpPr txBox="1"/>
          <p:nvPr/>
        </p:nvSpPr>
        <p:spPr>
          <a:xfrm>
            <a:off x="685800" y="755262"/>
            <a:ext cx="10947724" cy="8956298"/>
          </a:xfrm>
          <a:prstGeom prst="rect">
            <a:avLst/>
          </a:prstGeom>
          <a:noFill/>
        </p:spPr>
        <p:txBody>
          <a:bodyPr wrap="square" rtlCol="0">
            <a:spAutoFit/>
          </a:bodyPr>
          <a:lstStyle/>
          <a:p>
            <a:pPr marL="457200" indent="-457200" algn="just">
              <a:lnSpc>
                <a:spcPct val="200000"/>
              </a:lnSpc>
              <a:buFont typeface="+mj-lt"/>
              <a:buAutoNum type="arabicPeriod"/>
            </a:pPr>
            <a:r>
              <a:rPr lang="en-US" sz="3200" dirty="0">
                <a:solidFill>
                  <a:schemeClr val="accent2">
                    <a:lumMod val="50000"/>
                  </a:schemeClr>
                </a:solidFill>
                <a:latin typeface="Book Antiqua" panose="02040602050305030304" pitchFamily="18" charset="0"/>
              </a:rPr>
              <a:t>Background</a:t>
            </a:r>
          </a:p>
          <a:p>
            <a:pPr marL="457200" indent="-457200" algn="just">
              <a:lnSpc>
                <a:spcPct val="200000"/>
              </a:lnSpc>
              <a:buFont typeface="+mj-lt"/>
              <a:buAutoNum type="arabicPeriod"/>
            </a:pPr>
            <a:r>
              <a:rPr lang="en-US" sz="3200" dirty="0">
                <a:solidFill>
                  <a:schemeClr val="accent2">
                    <a:lumMod val="50000"/>
                  </a:schemeClr>
                </a:solidFill>
                <a:latin typeface="Book Antiqua" panose="02040602050305030304" pitchFamily="18" charset="0"/>
              </a:rPr>
              <a:t>Purpose of the Consultancy</a:t>
            </a:r>
          </a:p>
          <a:p>
            <a:pPr marL="457200" indent="-457200" algn="just">
              <a:lnSpc>
                <a:spcPct val="200000"/>
              </a:lnSpc>
              <a:buFont typeface="+mj-lt"/>
              <a:buAutoNum type="arabicPeriod"/>
            </a:pPr>
            <a:r>
              <a:rPr lang="en-US" sz="3200" dirty="0">
                <a:solidFill>
                  <a:schemeClr val="accent2">
                    <a:lumMod val="50000"/>
                  </a:schemeClr>
                </a:solidFill>
                <a:latin typeface="Book Antiqua" panose="02040602050305030304" pitchFamily="18" charset="0"/>
              </a:rPr>
              <a:t>Expected Results</a:t>
            </a:r>
          </a:p>
          <a:p>
            <a:pPr marL="457200" indent="-457200" algn="just">
              <a:lnSpc>
                <a:spcPct val="200000"/>
              </a:lnSpc>
              <a:buFont typeface="+mj-lt"/>
              <a:buAutoNum type="arabicPeriod"/>
            </a:pPr>
            <a:r>
              <a:rPr lang="en-US" sz="3200" dirty="0">
                <a:solidFill>
                  <a:schemeClr val="accent2">
                    <a:lumMod val="50000"/>
                  </a:schemeClr>
                </a:solidFill>
                <a:latin typeface="Book Antiqua" panose="02040602050305030304" pitchFamily="18" charset="0"/>
              </a:rPr>
              <a:t>Scope of work</a:t>
            </a:r>
          </a:p>
          <a:p>
            <a:pPr marL="457200" indent="-457200" algn="just">
              <a:lnSpc>
                <a:spcPct val="200000"/>
              </a:lnSpc>
              <a:buFont typeface="+mj-lt"/>
              <a:buAutoNum type="arabicPeriod"/>
            </a:pPr>
            <a:r>
              <a:rPr lang="en-US" sz="3200" dirty="0">
                <a:solidFill>
                  <a:schemeClr val="accent2">
                    <a:lumMod val="50000"/>
                  </a:schemeClr>
                </a:solidFill>
                <a:latin typeface="Book Antiqua" panose="02040602050305030304" pitchFamily="18" charset="0"/>
              </a:rPr>
              <a:t>Study Approach</a:t>
            </a:r>
          </a:p>
          <a:p>
            <a:pPr marL="457200" indent="-457200" algn="just">
              <a:lnSpc>
                <a:spcPct val="200000"/>
              </a:lnSpc>
              <a:buFont typeface="+mj-lt"/>
              <a:buAutoNum type="arabicPeriod"/>
            </a:pPr>
            <a:r>
              <a:rPr lang="en-US" sz="3200" dirty="0">
                <a:solidFill>
                  <a:schemeClr val="accent2">
                    <a:lumMod val="50000"/>
                  </a:schemeClr>
                </a:solidFill>
                <a:latin typeface="Book Antiqua" panose="02040602050305030304" pitchFamily="18" charset="0"/>
              </a:rPr>
              <a:t>Key findings</a:t>
            </a:r>
          </a:p>
          <a:p>
            <a:pPr marL="457200" indent="-457200" algn="just">
              <a:lnSpc>
                <a:spcPct val="200000"/>
              </a:lnSpc>
              <a:buFont typeface="+mj-lt"/>
              <a:buAutoNum type="arabicPeriod"/>
            </a:pPr>
            <a:endParaRPr lang="en-US" sz="3200" dirty="0">
              <a:solidFill>
                <a:schemeClr val="accent2">
                  <a:lumMod val="50000"/>
                </a:schemeClr>
              </a:solidFill>
              <a:latin typeface="Book Antiqua" panose="02040602050305030304" pitchFamily="18" charset="0"/>
            </a:endParaRPr>
          </a:p>
          <a:p>
            <a:pPr marL="457200" indent="-457200" algn="just">
              <a:lnSpc>
                <a:spcPct val="200000"/>
              </a:lnSpc>
              <a:buFont typeface="+mj-lt"/>
              <a:buAutoNum type="arabicPeriod"/>
            </a:pPr>
            <a:endParaRPr lang="en-US" sz="3200" dirty="0">
              <a:solidFill>
                <a:schemeClr val="accent2">
                  <a:lumMod val="50000"/>
                </a:schemeClr>
              </a:solidFill>
              <a:latin typeface="Book Antiqua" panose="02040602050305030304" pitchFamily="18" charset="0"/>
            </a:endParaRPr>
          </a:p>
          <a:p>
            <a:pPr marL="342900" indent="-342900">
              <a:lnSpc>
                <a:spcPct val="200000"/>
              </a:lnSpc>
              <a:buFont typeface="+mj-lt"/>
              <a:buAutoNum type="arabicPeriod"/>
            </a:pPr>
            <a:endParaRPr lang="en-US" sz="3200" dirty="0">
              <a:solidFill>
                <a:schemeClr val="accent2">
                  <a:lumMod val="50000"/>
                </a:schemeClr>
              </a:solidFill>
            </a:endParaRPr>
          </a:p>
        </p:txBody>
      </p:sp>
      <p:sp>
        <p:nvSpPr>
          <p:cNvPr id="5" name="Slide Number Placeholder 4"/>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a:t>
            </a:fld>
            <a:endParaRPr lang="en-US" dirty="0">
              <a:solidFill>
                <a:prstClr val="black">
                  <a:tint val="75000"/>
                </a:prstClr>
              </a:solidFill>
            </a:endParaRPr>
          </a:p>
        </p:txBody>
      </p:sp>
    </p:spTree>
    <p:extLst>
      <p:ext uri="{BB962C8B-B14F-4D97-AF65-F5344CB8AC3E}">
        <p14:creationId xmlns:p14="http://schemas.microsoft.com/office/powerpoint/2010/main" val="306831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040" y="0"/>
            <a:ext cx="8391660" cy="685799"/>
          </a:xfrm>
          <a:solidFill>
            <a:schemeClr val="accent6">
              <a:lumMod val="40000"/>
              <a:lumOff val="60000"/>
            </a:schemeClr>
          </a:solidFill>
        </p:spPr>
        <p:txBody>
          <a:bodyPr>
            <a:normAutofit fontScale="90000"/>
          </a:bodyPr>
          <a:lstStyle/>
          <a:p>
            <a:pPr algn="ctr"/>
            <a:r>
              <a:rPr lang="en-US" b="1" dirty="0">
                <a:solidFill>
                  <a:srgbClr val="996633"/>
                </a:solidFill>
                <a:latin typeface="Book Antiqua" panose="02040602050305030304" pitchFamily="18" charset="0"/>
                <a:cs typeface="Calibri"/>
              </a:rPr>
              <a:t>BACKGROUND</a:t>
            </a:r>
          </a:p>
        </p:txBody>
      </p:sp>
      <p:pic>
        <p:nvPicPr>
          <p:cNvPr id="4" name="Picture 3"/>
          <p:cNvPicPr>
            <a:picLocks noChangeAspect="1"/>
          </p:cNvPicPr>
          <p:nvPr/>
        </p:nvPicPr>
        <p:blipFill>
          <a:blip r:embed="rId3"/>
          <a:stretch>
            <a:fillRect/>
          </a:stretch>
        </p:blipFill>
        <p:spPr>
          <a:xfrm>
            <a:off x="9372600" y="-304800"/>
            <a:ext cx="2197262" cy="1180843"/>
          </a:xfrm>
          <a:prstGeom prst="rect">
            <a:avLst/>
          </a:prstGeom>
        </p:spPr>
      </p:pic>
      <p:sp>
        <p:nvSpPr>
          <p:cNvPr id="3" name="TextBox 2"/>
          <p:cNvSpPr txBox="1"/>
          <p:nvPr/>
        </p:nvSpPr>
        <p:spPr>
          <a:xfrm>
            <a:off x="304800" y="942461"/>
            <a:ext cx="11734800" cy="6001643"/>
          </a:xfrm>
          <a:prstGeom prst="rect">
            <a:avLst/>
          </a:prstGeom>
          <a:solidFill>
            <a:schemeClr val="bg1"/>
          </a:solidFill>
        </p:spPr>
        <p:txBody>
          <a:bodyPr wrap="square" rtlCol="0">
            <a:spAutoFit/>
          </a:bodyPr>
          <a:lstStyle/>
          <a:p>
            <a:r>
              <a:rPr lang="nl-NL" altLang="en-US" sz="2200" b="1" u="sng" dirty="0">
                <a:solidFill>
                  <a:srgbClr val="996633"/>
                </a:solidFill>
                <a:latin typeface="Book Antiqua" panose="02040602050305030304" pitchFamily="18" charset="0"/>
              </a:rPr>
              <a:t>FishGov 1 </a:t>
            </a:r>
            <a:r>
              <a:rPr lang="nl-NL" altLang="en-US" sz="2200" dirty="0">
                <a:solidFill>
                  <a:srgbClr val="996633"/>
                </a:solidFill>
                <a:latin typeface="Book Antiqua" panose="02040602050305030304" pitchFamily="18" charset="0"/>
              </a:rPr>
              <a:t>– </a:t>
            </a:r>
            <a:r>
              <a:rPr lang="nl-NL" altLang="en-US" sz="2200" dirty="0">
                <a:latin typeface="Book Antiqua" panose="02040602050305030304" pitchFamily="18" charset="0"/>
              </a:rPr>
              <a:t>“</a:t>
            </a:r>
            <a:r>
              <a:rPr lang="nl-NL" altLang="en-US" sz="2200" b="1" i="1" dirty="0">
                <a:latin typeface="Book Antiqua" panose="02040602050305030304" pitchFamily="18" charset="0"/>
              </a:rPr>
              <a:t>Strengthening institutional capacity to enhance governance of the fisheries sector in Africa” </a:t>
            </a:r>
            <a:r>
              <a:rPr lang="nl-NL" altLang="en-US" sz="2200" dirty="0">
                <a:latin typeface="Book Antiqua" panose="02040602050305030304" pitchFamily="18" charset="0"/>
              </a:rPr>
              <a:t>was encompassing 55 AU Member States and 8 RECs </a:t>
            </a:r>
            <a:r>
              <a:rPr lang="nl-NL" altLang="en-US" sz="3200" dirty="0">
                <a:solidFill>
                  <a:srgbClr val="996633"/>
                </a:solidFill>
                <a:latin typeface="Book Antiqua" panose="02040602050305030304" pitchFamily="18" charset="0"/>
              </a:rPr>
              <a:t>(2014 – 2018)</a:t>
            </a:r>
          </a:p>
          <a:p>
            <a:endParaRPr lang="nl-NL" altLang="en-US" sz="2200" dirty="0">
              <a:solidFill>
                <a:srgbClr val="00B050"/>
              </a:solidFill>
              <a:latin typeface="Book Antiqua" panose="02040602050305030304" pitchFamily="18" charset="0"/>
            </a:endParaRPr>
          </a:p>
          <a:p>
            <a:r>
              <a:rPr lang="nl-NL" altLang="en-US" sz="2200" b="1" dirty="0">
                <a:solidFill>
                  <a:srgbClr val="996633"/>
                </a:solidFill>
                <a:latin typeface="Book Antiqua" panose="02040602050305030304" pitchFamily="18" charset="0"/>
              </a:rPr>
              <a:t>Thematic areas for which interventions were made</a:t>
            </a:r>
            <a:r>
              <a:rPr lang="nl-NL" altLang="en-US" sz="2200" dirty="0">
                <a:solidFill>
                  <a:srgbClr val="996633"/>
                </a:solidFill>
                <a:latin typeface="Book Antiqua" panose="02040602050305030304" pitchFamily="18" charset="0"/>
              </a:rPr>
              <a:t>:</a:t>
            </a:r>
          </a:p>
          <a:p>
            <a:endParaRPr lang="nl-NL" altLang="en-US" sz="2200" dirty="0">
              <a:latin typeface="Book Antiqua" panose="02040602050305030304" pitchFamily="18" charset="0"/>
            </a:endParaRPr>
          </a:p>
          <a:p>
            <a:pPr marL="457200" indent="-457200" algn="just">
              <a:buFont typeface="+mj-lt"/>
              <a:buAutoNum type="arabicParenR"/>
            </a:pPr>
            <a:r>
              <a:rPr lang="en-US" sz="2200" dirty="0">
                <a:solidFill>
                  <a:srgbClr val="000000"/>
                </a:solidFill>
                <a:latin typeface="Book Antiqua" panose="02040602050305030304" pitchFamily="18" charset="0"/>
              </a:rPr>
              <a:t>Strengthening regional cooperation and institutions collaboration in the sector</a:t>
            </a:r>
          </a:p>
          <a:p>
            <a:pPr marL="457200" indent="-457200" algn="just">
              <a:buFont typeface="+mj-lt"/>
              <a:buAutoNum type="arabicParenR"/>
            </a:pPr>
            <a:endParaRPr lang="en-US" sz="2200" dirty="0">
              <a:solidFill>
                <a:srgbClr val="000000"/>
              </a:solidFill>
              <a:latin typeface="Book Antiqua" panose="02040602050305030304" pitchFamily="18" charset="0"/>
            </a:endParaRPr>
          </a:p>
          <a:p>
            <a:pPr marL="457200" indent="-457200" algn="just">
              <a:buFont typeface="+mj-lt"/>
              <a:buAutoNum type="arabicParenR"/>
            </a:pPr>
            <a:r>
              <a:rPr lang="en-US" sz="2200" dirty="0">
                <a:solidFill>
                  <a:srgbClr val="000000"/>
                </a:solidFill>
                <a:latin typeface="Book Antiqua" panose="02040602050305030304" pitchFamily="18" charset="0"/>
              </a:rPr>
              <a:t>Enhancing coordination among actors in intervention in the sector</a:t>
            </a:r>
          </a:p>
          <a:p>
            <a:pPr marL="457200" indent="-457200" algn="just">
              <a:buFont typeface="+mj-lt"/>
              <a:buAutoNum type="arabicParenR"/>
            </a:pPr>
            <a:endParaRPr lang="en-US" sz="2200" dirty="0">
              <a:solidFill>
                <a:srgbClr val="000000"/>
              </a:solidFill>
              <a:latin typeface="Book Antiqua" panose="02040602050305030304" pitchFamily="18" charset="0"/>
            </a:endParaRPr>
          </a:p>
          <a:p>
            <a:pPr marL="457200" indent="-457200" algn="just">
              <a:buFont typeface="+mj-lt"/>
              <a:buAutoNum type="arabicParenR"/>
            </a:pPr>
            <a:r>
              <a:rPr lang="en-US" sz="2200" dirty="0">
                <a:solidFill>
                  <a:srgbClr val="000000"/>
                </a:solidFill>
                <a:latin typeface="Book Antiqua" panose="02040602050305030304" pitchFamily="18" charset="0"/>
              </a:rPr>
              <a:t>Strengthening coherence in polices and regulatory frameworks</a:t>
            </a:r>
          </a:p>
          <a:p>
            <a:pPr marL="457200" indent="-457200" algn="just">
              <a:buFont typeface="+mj-lt"/>
              <a:buAutoNum type="arabicParenR"/>
            </a:pPr>
            <a:endParaRPr lang="en-US" sz="2200" dirty="0">
              <a:solidFill>
                <a:srgbClr val="000000"/>
              </a:solidFill>
              <a:latin typeface="Book Antiqua" panose="02040602050305030304" pitchFamily="18" charset="0"/>
            </a:endParaRPr>
          </a:p>
          <a:p>
            <a:pPr marL="457200" indent="-457200" algn="just">
              <a:buFont typeface="+mj-lt"/>
              <a:buAutoNum type="arabicParenR"/>
            </a:pPr>
            <a:r>
              <a:rPr lang="en-US" sz="2200" dirty="0">
                <a:solidFill>
                  <a:srgbClr val="000000"/>
                </a:solidFill>
                <a:latin typeface="Book Antiqua" panose="02040602050305030304" pitchFamily="18" charset="0"/>
              </a:rPr>
              <a:t>Building capacity for negotiating sustainable partnerships agreements and strengthening common African positions in addition to fisheries monitoring, control and surveillance systems and fostering </a:t>
            </a:r>
            <a:r>
              <a:rPr lang="en-GB" sz="2200" dirty="0">
                <a:solidFill>
                  <a:srgbClr val="000000"/>
                </a:solidFill>
                <a:latin typeface="Book Antiqua" panose="02040602050305030304" pitchFamily="18" charset="0"/>
              </a:rPr>
              <a:t>regional cooperation on MCS, minimum access conditions</a:t>
            </a:r>
          </a:p>
          <a:p>
            <a:pPr marL="457200" indent="-457200" algn="just">
              <a:buFont typeface="+mj-lt"/>
              <a:buAutoNum type="arabicParenR"/>
            </a:pPr>
            <a:endParaRPr lang="en-GB" sz="2200" dirty="0">
              <a:solidFill>
                <a:srgbClr val="000000"/>
              </a:solidFill>
              <a:latin typeface="Book Antiqua" panose="02040602050305030304" pitchFamily="18" charset="0"/>
            </a:endParaRPr>
          </a:p>
          <a:p>
            <a:pPr marL="457200" indent="-457200" algn="just">
              <a:buFont typeface="+mj-lt"/>
              <a:buAutoNum type="arabicParenR"/>
            </a:pPr>
            <a:r>
              <a:rPr lang="en-US" sz="2200" dirty="0">
                <a:solidFill>
                  <a:srgbClr val="000000"/>
                </a:solidFill>
                <a:latin typeface="Book Antiqua" panose="02040602050305030304" pitchFamily="18" charset="0"/>
              </a:rPr>
              <a:t>Strengthening fisheries management plans for shared fisheries in transboundary </a:t>
            </a:r>
            <a:r>
              <a:rPr lang="en-GB" sz="2200" dirty="0">
                <a:solidFill>
                  <a:srgbClr val="000000"/>
                </a:solidFill>
                <a:latin typeface="Book Antiqua" panose="02040602050305030304" pitchFamily="18" charset="0"/>
              </a:rPr>
              <a:t>freshwater and marine ecosystems</a:t>
            </a:r>
            <a:endParaRPr lang="en-US" sz="2200" dirty="0">
              <a:latin typeface="Book Antiqua" panose="02040602050305030304" pitchFamily="18" charset="0"/>
            </a:endParaRP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3</a:t>
            </a:fld>
            <a:endParaRPr lang="en-US" dirty="0">
              <a:solidFill>
                <a:prstClr val="black">
                  <a:tint val="75000"/>
                </a:prstClr>
              </a:solidFill>
            </a:endParaRPr>
          </a:p>
        </p:txBody>
      </p:sp>
    </p:spTree>
    <p:extLst>
      <p:ext uri="{BB962C8B-B14F-4D97-AF65-F5344CB8AC3E}">
        <p14:creationId xmlns:p14="http://schemas.microsoft.com/office/powerpoint/2010/main" val="49794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3340" y="-76200"/>
            <a:ext cx="8391660" cy="685799"/>
          </a:xfrm>
          <a:solidFill>
            <a:schemeClr val="accent6">
              <a:lumMod val="40000"/>
              <a:lumOff val="60000"/>
            </a:schemeClr>
          </a:solidFill>
        </p:spPr>
        <p:txBody>
          <a:bodyPr>
            <a:normAutofit fontScale="90000"/>
          </a:bodyPr>
          <a:lstStyle/>
          <a:p>
            <a:pPr algn="ctr"/>
            <a:r>
              <a:rPr lang="en-US" b="1" dirty="0">
                <a:solidFill>
                  <a:srgbClr val="996633"/>
                </a:solidFill>
                <a:latin typeface="Book Antiqua" panose="02040602050305030304" pitchFamily="18" charset="0"/>
                <a:cs typeface="Calibri"/>
              </a:rPr>
              <a:t>Background</a:t>
            </a:r>
          </a:p>
        </p:txBody>
      </p:sp>
      <p:pic>
        <p:nvPicPr>
          <p:cNvPr id="4" name="Picture 3"/>
          <p:cNvPicPr>
            <a:picLocks noChangeAspect="1"/>
          </p:cNvPicPr>
          <p:nvPr/>
        </p:nvPicPr>
        <p:blipFill>
          <a:blip r:embed="rId3"/>
          <a:stretch>
            <a:fillRect/>
          </a:stretch>
        </p:blipFill>
        <p:spPr>
          <a:xfrm>
            <a:off x="9372600" y="-304800"/>
            <a:ext cx="2197262" cy="1180843"/>
          </a:xfrm>
          <a:prstGeom prst="rect">
            <a:avLst/>
          </a:prstGeom>
        </p:spPr>
      </p:pic>
      <p:sp>
        <p:nvSpPr>
          <p:cNvPr id="3" name="TextBox 2"/>
          <p:cNvSpPr txBox="1"/>
          <p:nvPr/>
        </p:nvSpPr>
        <p:spPr>
          <a:xfrm>
            <a:off x="1161914" y="609599"/>
            <a:ext cx="10407947" cy="6001643"/>
          </a:xfrm>
          <a:prstGeom prst="rect">
            <a:avLst/>
          </a:prstGeom>
          <a:solidFill>
            <a:schemeClr val="bg1"/>
          </a:solidFill>
        </p:spPr>
        <p:txBody>
          <a:bodyPr wrap="square" rtlCol="0">
            <a:spAutoFit/>
          </a:bodyPr>
          <a:lstStyle/>
          <a:p>
            <a:r>
              <a:rPr lang="nl-NL" altLang="en-US" sz="2400" b="1" dirty="0">
                <a:solidFill>
                  <a:srgbClr val="996633"/>
                </a:solidFill>
                <a:latin typeface="Book Antiqua" panose="02040602050305030304" pitchFamily="18" charset="0"/>
              </a:rPr>
              <a:t>Thematic areas for which interventions were made</a:t>
            </a:r>
            <a:r>
              <a:rPr lang="nl-NL" altLang="en-US" sz="2400" dirty="0">
                <a:solidFill>
                  <a:srgbClr val="996633"/>
                </a:solidFill>
                <a:latin typeface="Book Antiqua" panose="02040602050305030304" pitchFamily="18" charset="0"/>
              </a:rPr>
              <a:t>:</a:t>
            </a:r>
          </a:p>
          <a:p>
            <a:endParaRPr lang="nl-NL" altLang="en-US" sz="2400" dirty="0">
              <a:latin typeface="Book Antiqua" panose="02040602050305030304" pitchFamily="18" charset="0"/>
            </a:endParaRPr>
          </a:p>
          <a:p>
            <a:r>
              <a:rPr lang="en-GB" sz="2400" dirty="0">
                <a:solidFill>
                  <a:srgbClr val="000000"/>
                </a:solidFill>
                <a:latin typeface="Times New Roman" panose="02020603050405020304" pitchFamily="18" charset="0"/>
              </a:rPr>
              <a:t>6)  Environmental management in aquatic production systems </a:t>
            </a:r>
          </a:p>
          <a:p>
            <a:pPr marL="457200" indent="-457200">
              <a:buFont typeface="+mj-lt"/>
              <a:buAutoNum type="arabicParenR"/>
            </a:pPr>
            <a:endParaRPr lang="en-GB" sz="2400" dirty="0">
              <a:solidFill>
                <a:srgbClr val="000000"/>
              </a:solidFill>
              <a:latin typeface="Times New Roman" panose="02020603050405020304" pitchFamily="18" charset="0"/>
            </a:endParaRPr>
          </a:p>
          <a:p>
            <a:r>
              <a:rPr lang="en-US" sz="2400" dirty="0">
                <a:solidFill>
                  <a:srgbClr val="000000"/>
                </a:solidFill>
                <a:latin typeface="Book Antiqua" panose="02040602050305030304" pitchFamily="18" charset="0"/>
              </a:rPr>
              <a:t>7) Enhancing for aquaculture business development and extension services</a:t>
            </a:r>
          </a:p>
          <a:p>
            <a:pPr marL="457200" indent="-457200">
              <a:buFont typeface="+mj-lt"/>
              <a:buAutoNum type="arabicParenR"/>
            </a:pPr>
            <a:endParaRPr lang="en-US" sz="2400" dirty="0">
              <a:solidFill>
                <a:srgbClr val="000000"/>
              </a:solidFill>
              <a:latin typeface="Book Antiqua" panose="02040602050305030304" pitchFamily="18" charset="0"/>
            </a:endParaRPr>
          </a:p>
          <a:p>
            <a:r>
              <a:rPr lang="en-US" sz="2400" dirty="0">
                <a:solidFill>
                  <a:srgbClr val="000000"/>
                </a:solidFill>
                <a:latin typeface="Book Antiqua" panose="02040602050305030304" pitchFamily="18" charset="0"/>
              </a:rPr>
              <a:t>8) Enhancing the capacity and coordination of non-state actors for increased participation in fisheries and aquaculture management decision making</a:t>
            </a:r>
          </a:p>
          <a:p>
            <a:pPr marL="514350" indent="-514350">
              <a:buFont typeface="+mj-lt"/>
              <a:buAutoNum type="arabicParenR"/>
            </a:pPr>
            <a:endParaRPr lang="en-US" sz="2400" dirty="0">
              <a:solidFill>
                <a:srgbClr val="000000"/>
              </a:solidFill>
              <a:latin typeface="Book Antiqua" panose="02040602050305030304" pitchFamily="18" charset="0"/>
            </a:endParaRPr>
          </a:p>
          <a:p>
            <a:r>
              <a:rPr lang="en-US" sz="2400" dirty="0">
                <a:solidFill>
                  <a:srgbClr val="000000"/>
                </a:solidFill>
                <a:latin typeface="Book Antiqua" panose="02040602050305030304" pitchFamily="18" charset="0"/>
              </a:rPr>
              <a:t>9) Establishing an enabling environment for market led sustainable aquaculture </a:t>
            </a:r>
            <a:r>
              <a:rPr lang="en-GB" sz="2400" dirty="0">
                <a:solidFill>
                  <a:srgbClr val="000000"/>
                </a:solidFill>
                <a:latin typeface="Book Antiqua" panose="02040602050305030304" pitchFamily="18" charset="0"/>
              </a:rPr>
              <a:t>industry; </a:t>
            </a:r>
          </a:p>
          <a:p>
            <a:pPr marL="457200" indent="-457200">
              <a:buFont typeface="+mj-lt"/>
              <a:buAutoNum type="arabicParenR"/>
            </a:pPr>
            <a:endParaRPr lang="en-GB" sz="2400" dirty="0">
              <a:solidFill>
                <a:srgbClr val="000000"/>
              </a:solidFill>
              <a:latin typeface="Book Antiqua" panose="02040602050305030304" pitchFamily="18" charset="0"/>
            </a:endParaRPr>
          </a:p>
          <a:p>
            <a:r>
              <a:rPr lang="en-US" sz="2400" dirty="0">
                <a:solidFill>
                  <a:srgbClr val="000000"/>
                </a:solidFill>
                <a:latin typeface="Book Antiqua" panose="02040602050305030304" pitchFamily="18" charset="0"/>
              </a:rPr>
              <a:t>10) Built capacity in aquatic animal disease control and surveillance; strengthened regional and continental aquaculture networks;</a:t>
            </a:r>
          </a:p>
          <a:p>
            <a:pPr algn="just"/>
            <a:endParaRPr lang="en-US" sz="2400" dirty="0">
              <a:latin typeface="Book Antiqua" panose="02040602050305030304" pitchFamily="18" charset="0"/>
            </a:endParaRP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4</a:t>
            </a:fld>
            <a:endParaRPr lang="en-US" dirty="0">
              <a:solidFill>
                <a:prstClr val="black">
                  <a:tint val="75000"/>
                </a:prstClr>
              </a:solidFill>
            </a:endParaRPr>
          </a:p>
        </p:txBody>
      </p:sp>
    </p:spTree>
    <p:extLst>
      <p:ext uri="{BB962C8B-B14F-4D97-AF65-F5344CB8AC3E}">
        <p14:creationId xmlns:p14="http://schemas.microsoft.com/office/powerpoint/2010/main" val="2283184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3340" y="-76200"/>
            <a:ext cx="8391660" cy="685799"/>
          </a:xfrm>
          <a:solidFill>
            <a:schemeClr val="accent6">
              <a:lumMod val="40000"/>
              <a:lumOff val="60000"/>
            </a:schemeClr>
          </a:solidFill>
        </p:spPr>
        <p:txBody>
          <a:bodyPr>
            <a:normAutofit fontScale="90000"/>
          </a:bodyPr>
          <a:lstStyle/>
          <a:p>
            <a:pPr algn="ctr"/>
            <a:r>
              <a:rPr lang="en-US" b="1" dirty="0">
                <a:solidFill>
                  <a:srgbClr val="996633"/>
                </a:solidFill>
                <a:latin typeface="Book Antiqua" panose="02040602050305030304" pitchFamily="18" charset="0"/>
                <a:cs typeface="Calibri"/>
              </a:rPr>
              <a:t>BACKGROUND</a:t>
            </a:r>
          </a:p>
        </p:txBody>
      </p:sp>
      <p:pic>
        <p:nvPicPr>
          <p:cNvPr id="4" name="Picture 3"/>
          <p:cNvPicPr>
            <a:picLocks noChangeAspect="1"/>
          </p:cNvPicPr>
          <p:nvPr/>
        </p:nvPicPr>
        <p:blipFill>
          <a:blip r:embed="rId3"/>
          <a:stretch>
            <a:fillRect/>
          </a:stretch>
        </p:blipFill>
        <p:spPr>
          <a:xfrm>
            <a:off x="9372600" y="-304800"/>
            <a:ext cx="2197262" cy="1180843"/>
          </a:xfrm>
          <a:prstGeom prst="rect">
            <a:avLst/>
          </a:prstGeom>
        </p:spPr>
      </p:pic>
      <p:sp>
        <p:nvSpPr>
          <p:cNvPr id="3" name="TextBox 2"/>
          <p:cNvSpPr txBox="1"/>
          <p:nvPr/>
        </p:nvSpPr>
        <p:spPr>
          <a:xfrm>
            <a:off x="1133340" y="609599"/>
            <a:ext cx="10296660" cy="5909310"/>
          </a:xfrm>
          <a:prstGeom prst="rect">
            <a:avLst/>
          </a:prstGeom>
          <a:solidFill>
            <a:schemeClr val="bg1"/>
          </a:solidFill>
        </p:spPr>
        <p:txBody>
          <a:bodyPr wrap="square" rtlCol="0">
            <a:spAutoFit/>
          </a:bodyPr>
          <a:lstStyle/>
          <a:p>
            <a:r>
              <a:rPr lang="nl-NL" altLang="en-US" sz="2500" b="1" u="sng" dirty="0">
                <a:solidFill>
                  <a:srgbClr val="996633"/>
                </a:solidFill>
                <a:latin typeface="Book Antiqua" panose="02040602050305030304" pitchFamily="18" charset="0"/>
              </a:rPr>
              <a:t>FishTrade </a:t>
            </a:r>
            <a:r>
              <a:rPr lang="nl-NL" altLang="en-US" sz="2500" dirty="0">
                <a:solidFill>
                  <a:srgbClr val="996633"/>
                </a:solidFill>
                <a:latin typeface="Book Antiqua" panose="02040602050305030304" pitchFamily="18" charset="0"/>
              </a:rPr>
              <a:t>– </a:t>
            </a:r>
            <a:r>
              <a:rPr lang="nl-NL" altLang="en-US" sz="2500" dirty="0">
                <a:latin typeface="Book Antiqua" panose="02040602050305030304" pitchFamily="18" charset="0"/>
              </a:rPr>
              <a:t>generate evidence to enhance the understanding of the </a:t>
            </a:r>
            <a:r>
              <a:rPr lang="nl-NL" altLang="en-US" sz="2500" b="1" dirty="0">
                <a:latin typeface="Book Antiqua" panose="02040602050305030304" pitchFamily="18" charset="0"/>
              </a:rPr>
              <a:t>inter-and intra-regional </a:t>
            </a:r>
            <a:r>
              <a:rPr lang="nl-NL" altLang="en-US" sz="2500" dirty="0">
                <a:latin typeface="Book Antiqua" panose="02040602050305030304" pitchFamily="18" charset="0"/>
              </a:rPr>
              <a:t>fish trade and extent of informal cross-border trade</a:t>
            </a:r>
            <a:r>
              <a:rPr lang="nl-NL" altLang="en-US" sz="2800" dirty="0">
                <a:solidFill>
                  <a:srgbClr val="996633"/>
                </a:solidFill>
                <a:latin typeface="Book Antiqua" panose="02040602050305030304" pitchFamily="18" charset="0"/>
              </a:rPr>
              <a:t>(2013 – 2018)</a:t>
            </a:r>
          </a:p>
          <a:p>
            <a:r>
              <a:rPr lang="nl-NL" altLang="en-US" sz="2500" dirty="0">
                <a:latin typeface="Book Antiqua" panose="02040602050305030304" pitchFamily="18" charset="0"/>
              </a:rPr>
              <a:t>.</a:t>
            </a:r>
          </a:p>
          <a:p>
            <a:r>
              <a:rPr lang="nl-NL" altLang="en-US" sz="2500" b="1" i="1" dirty="0">
                <a:solidFill>
                  <a:srgbClr val="996633"/>
                </a:solidFill>
                <a:latin typeface="Book Antiqua" panose="02040602050305030304" pitchFamily="18" charset="0"/>
              </a:rPr>
              <a:t>Key outputs:</a:t>
            </a:r>
          </a:p>
          <a:p>
            <a:pPr marL="457200" indent="-457200" algn="just">
              <a:buFont typeface="+mj-lt"/>
              <a:buAutoNum type="arabicParenR"/>
            </a:pPr>
            <a:r>
              <a:rPr lang="en-US" sz="2500" dirty="0">
                <a:solidFill>
                  <a:srgbClr val="000000"/>
                </a:solidFill>
                <a:latin typeface="Book Antiqua" panose="02040602050305030304" pitchFamily="18" charset="0"/>
              </a:rPr>
              <a:t>Socio-economic benefits of intra- and inter-regional fish trade within Africa proved to be highly significant to the economies of African countries</a:t>
            </a:r>
          </a:p>
          <a:p>
            <a:pPr marL="457200" indent="-457200" algn="just">
              <a:buFont typeface="+mj-lt"/>
              <a:buAutoNum type="arabicParenR"/>
            </a:pPr>
            <a:endParaRPr lang="en-US" sz="2500" dirty="0">
              <a:solidFill>
                <a:srgbClr val="000000"/>
              </a:solidFill>
              <a:latin typeface="Book Antiqua" panose="02040602050305030304" pitchFamily="18" charset="0"/>
            </a:endParaRPr>
          </a:p>
          <a:p>
            <a:pPr marL="457200" indent="-457200">
              <a:buFont typeface="+mj-lt"/>
              <a:buAutoNum type="arabicParenR"/>
            </a:pPr>
            <a:r>
              <a:rPr lang="en-US" sz="2500" dirty="0">
                <a:solidFill>
                  <a:srgbClr val="000000"/>
                </a:solidFill>
                <a:latin typeface="Book Antiqua" panose="02040602050305030304" pitchFamily="18" charset="0"/>
              </a:rPr>
              <a:t>Strategies for catalyzing and facilitating fish trade were developed and tested in some regional economic communities (RECs).</a:t>
            </a:r>
          </a:p>
          <a:p>
            <a:pPr marL="457200" indent="-457200">
              <a:buFont typeface="+mj-lt"/>
              <a:buAutoNum type="arabicParenR"/>
            </a:pPr>
            <a:endParaRPr lang="en-US" sz="2500" dirty="0">
              <a:solidFill>
                <a:srgbClr val="000000"/>
              </a:solidFill>
              <a:latin typeface="Book Antiqua" panose="02040602050305030304" pitchFamily="18" charset="0"/>
            </a:endParaRPr>
          </a:p>
          <a:p>
            <a:pPr marL="457200" indent="-457200">
              <a:buFont typeface="+mj-lt"/>
              <a:buAutoNum type="arabicParenR"/>
            </a:pPr>
            <a:r>
              <a:rPr lang="en-US" sz="2500" dirty="0">
                <a:solidFill>
                  <a:srgbClr val="000000"/>
                </a:solidFill>
                <a:latin typeface="Book Antiqua" panose="02040602050305030304" pitchFamily="18" charset="0"/>
              </a:rPr>
              <a:t>Strong partnerships with African universities across the continent</a:t>
            </a:r>
          </a:p>
          <a:p>
            <a:pPr marL="457200" indent="-457200">
              <a:buFont typeface="+mj-lt"/>
              <a:buAutoNum type="arabicParenR"/>
            </a:pPr>
            <a:endParaRPr lang="en-US" sz="2500" dirty="0">
              <a:solidFill>
                <a:srgbClr val="000000"/>
              </a:solidFill>
              <a:latin typeface="Book Antiqua" panose="02040602050305030304" pitchFamily="18" charset="0"/>
            </a:endParaRPr>
          </a:p>
          <a:p>
            <a:pPr marL="457200" indent="-457200">
              <a:buFont typeface="+mj-lt"/>
              <a:buAutoNum type="arabicParenR"/>
            </a:pPr>
            <a:r>
              <a:rPr lang="en-US" sz="2500" dirty="0">
                <a:solidFill>
                  <a:srgbClr val="000000"/>
                </a:solidFill>
                <a:latin typeface="Book Antiqua" panose="02040602050305030304" pitchFamily="18" charset="0"/>
              </a:rPr>
              <a:t>Findings and lessons learnt used to implement future activities</a:t>
            </a: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5</a:t>
            </a:fld>
            <a:endParaRPr lang="en-US" dirty="0">
              <a:solidFill>
                <a:prstClr val="black">
                  <a:tint val="75000"/>
                </a:prstClr>
              </a:solidFill>
            </a:endParaRPr>
          </a:p>
        </p:txBody>
      </p:sp>
    </p:spTree>
    <p:extLst>
      <p:ext uri="{BB962C8B-B14F-4D97-AF65-F5344CB8AC3E}">
        <p14:creationId xmlns:p14="http://schemas.microsoft.com/office/powerpoint/2010/main" val="534945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3340" y="-76200"/>
            <a:ext cx="8391660" cy="685799"/>
          </a:xfrm>
          <a:solidFill>
            <a:schemeClr val="accent6">
              <a:lumMod val="40000"/>
              <a:lumOff val="60000"/>
            </a:schemeClr>
          </a:solidFill>
        </p:spPr>
        <p:txBody>
          <a:bodyPr>
            <a:normAutofit fontScale="90000"/>
          </a:bodyPr>
          <a:lstStyle/>
          <a:p>
            <a:pPr algn="ctr"/>
            <a:r>
              <a:rPr lang="en-US" b="1" dirty="0">
                <a:solidFill>
                  <a:srgbClr val="996633"/>
                </a:solidFill>
                <a:latin typeface="Book Antiqua" panose="02040602050305030304" pitchFamily="18" charset="0"/>
                <a:cs typeface="Calibri"/>
              </a:rPr>
              <a:t>BACKGROUND</a:t>
            </a:r>
          </a:p>
        </p:txBody>
      </p:sp>
      <p:pic>
        <p:nvPicPr>
          <p:cNvPr id="4" name="Picture 3"/>
          <p:cNvPicPr>
            <a:picLocks noChangeAspect="1"/>
          </p:cNvPicPr>
          <p:nvPr/>
        </p:nvPicPr>
        <p:blipFill>
          <a:blip r:embed="rId3"/>
          <a:stretch>
            <a:fillRect/>
          </a:stretch>
        </p:blipFill>
        <p:spPr>
          <a:xfrm>
            <a:off x="9372600" y="-304800"/>
            <a:ext cx="2197262" cy="1180843"/>
          </a:xfrm>
          <a:prstGeom prst="rect">
            <a:avLst/>
          </a:prstGeom>
        </p:spPr>
      </p:pic>
      <p:sp>
        <p:nvSpPr>
          <p:cNvPr id="3" name="TextBox 2"/>
          <p:cNvSpPr txBox="1"/>
          <p:nvPr/>
        </p:nvSpPr>
        <p:spPr>
          <a:xfrm>
            <a:off x="1133340" y="676273"/>
            <a:ext cx="9753600" cy="4893647"/>
          </a:xfrm>
          <a:prstGeom prst="rect">
            <a:avLst/>
          </a:prstGeom>
          <a:solidFill>
            <a:schemeClr val="bg1"/>
          </a:solidFill>
        </p:spPr>
        <p:txBody>
          <a:bodyPr wrap="square" rtlCol="0">
            <a:spAutoFit/>
          </a:bodyPr>
          <a:lstStyle/>
          <a:p>
            <a:pPr marL="285750" indent="-285750" algn="just">
              <a:buFont typeface="Wingdings" panose="05000000000000000000" pitchFamily="2" charset="2"/>
              <a:buChar char="q"/>
            </a:pPr>
            <a:endParaRPr lang="en-US" sz="2600" dirty="0">
              <a:latin typeface="Book Antiqua" panose="02040602050305030304" pitchFamily="18" charset="0"/>
            </a:endParaRPr>
          </a:p>
          <a:p>
            <a:pPr algn="just"/>
            <a:r>
              <a:rPr lang="nl-NL" altLang="en-US" sz="2800" b="1" i="1" u="sng" dirty="0">
                <a:solidFill>
                  <a:schemeClr val="accent2">
                    <a:lumMod val="50000"/>
                  </a:schemeClr>
                </a:solidFill>
                <a:latin typeface="Book Antiqua" panose="02040602050305030304" pitchFamily="18" charset="0"/>
              </a:rPr>
              <a:t>PROBLEM </a:t>
            </a:r>
            <a:r>
              <a:rPr lang="nl-NL" altLang="en-US" sz="2600" dirty="0">
                <a:solidFill>
                  <a:srgbClr val="996633"/>
                </a:solidFill>
                <a:latin typeface="Book Antiqua" panose="02040602050305030304" pitchFamily="18" charset="0"/>
              </a:rPr>
              <a:t>: </a:t>
            </a:r>
            <a:r>
              <a:rPr lang="nl-NL" altLang="en-US" sz="2600" dirty="0">
                <a:latin typeface="Book Antiqua" panose="02040602050305030304" pitchFamily="18" charset="0"/>
              </a:rPr>
              <a:t>Utilisation of the outputs from the two projects to guide policy reform for the sustainable fisheries and aquaculture in AU- Member States. The utilisation of the outcomes of these projects for policy reforms has not been very successful</a:t>
            </a:r>
          </a:p>
          <a:p>
            <a:pPr algn="just"/>
            <a:endParaRPr lang="nl-NL" altLang="en-US" sz="2600" dirty="0">
              <a:latin typeface="Book Antiqua" panose="02040602050305030304" pitchFamily="18" charset="0"/>
            </a:endParaRPr>
          </a:p>
          <a:p>
            <a:pPr algn="just"/>
            <a:endParaRPr lang="nl-NL" altLang="en-US" sz="2600" dirty="0">
              <a:latin typeface="Book Antiqua" panose="02040602050305030304" pitchFamily="18" charset="0"/>
            </a:endParaRPr>
          </a:p>
          <a:p>
            <a:pPr algn="just"/>
            <a:r>
              <a:rPr lang="nl-NL" altLang="en-US" sz="2600" dirty="0">
                <a:latin typeface="Book Antiqua" panose="02040602050305030304" pitchFamily="18" charset="0"/>
              </a:rPr>
              <a:t>Therefore, it is imperative to identify a mechanism to facilitate utilisation of outcomes from the two projects by AU- MS and regional insitutitons for evidence-based fisheries reforms</a:t>
            </a:r>
          </a:p>
          <a:p>
            <a:r>
              <a:rPr lang="en-US" sz="2600" dirty="0">
                <a:solidFill>
                  <a:srgbClr val="000000"/>
                </a:solidFill>
                <a:latin typeface="Book Antiqua" panose="02040602050305030304" pitchFamily="18" charset="0"/>
              </a:rPr>
              <a:t>. </a:t>
            </a:r>
          </a:p>
          <a:p>
            <a:pPr algn="just"/>
            <a:r>
              <a:rPr lang="nl-NL" altLang="en-US" sz="2600" dirty="0">
                <a:latin typeface="Book Antiqua" panose="02040602050305030304" pitchFamily="18" charset="0"/>
              </a:rPr>
              <a:t>AU-IBAR contracted NaFIRRI to undertake the consultancy</a:t>
            </a:r>
            <a:endParaRPr lang="en-US" sz="2600" dirty="0">
              <a:latin typeface="Book Antiqua" panose="02040602050305030304" pitchFamily="18" charset="0"/>
            </a:endParaRPr>
          </a:p>
        </p:txBody>
      </p:sp>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6</a:t>
            </a:fld>
            <a:endParaRPr lang="en-US" dirty="0">
              <a:solidFill>
                <a:prstClr val="black">
                  <a:tint val="75000"/>
                </a:prstClr>
              </a:solidFill>
            </a:endParaRPr>
          </a:p>
        </p:txBody>
      </p:sp>
    </p:spTree>
    <p:extLst>
      <p:ext uri="{BB962C8B-B14F-4D97-AF65-F5344CB8AC3E}">
        <p14:creationId xmlns:p14="http://schemas.microsoft.com/office/powerpoint/2010/main" val="3143091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58974"/>
            <a:ext cx="12115800" cy="3146426"/>
          </a:xfrm>
        </p:spPr>
        <p:txBody>
          <a:bodyPr>
            <a:noAutofit/>
          </a:bodyPr>
          <a:lstStyle/>
          <a:p>
            <a:pPr marL="0" indent="0" algn="just">
              <a:buNone/>
            </a:pPr>
            <a:r>
              <a:rPr lang="en-US" sz="3600" dirty="0">
                <a:solidFill>
                  <a:schemeClr val="accent2">
                    <a:lumMod val="50000"/>
                  </a:schemeClr>
                </a:solidFill>
                <a:effectLst/>
                <a:latin typeface="Book Antiqua" panose="02040602050305030304" pitchFamily="18" charset="0"/>
                <a:ea typeface="Times New Roman" panose="02020603050405020304" pitchFamily="18" charset="0"/>
                <a:cs typeface="Arial" panose="020B0604020202020204" pitchFamily="34" charset="0"/>
              </a:rPr>
              <a:t>To promote, uptake and implementation of knowledge, innovations and best practices (including those generated by FishGov1 and Fish Trade Projects) to inform policy change in fisheries management and aquaculture development at national and regional levels in Africa.</a:t>
            </a:r>
            <a:endParaRPr lang="en-GB" sz="3600" dirty="0">
              <a:solidFill>
                <a:schemeClr val="accent2">
                  <a:lumMod val="50000"/>
                </a:schemeClr>
              </a:solidFill>
              <a:latin typeface="Book Antiqua" panose="02040602050305030304" pitchFamily="18" charset="0"/>
              <a:cs typeface="Arial" panose="020B0604020202020204" pitchFamily="34" charset="0"/>
            </a:endParaRPr>
          </a:p>
        </p:txBody>
      </p:sp>
      <p:sp>
        <p:nvSpPr>
          <p:cNvPr id="4" name="Title 1">
            <a:extLst>
              <a:ext uri="{FF2B5EF4-FFF2-40B4-BE49-F238E27FC236}">
                <a16:creationId xmlns:a16="http://schemas.microsoft.com/office/drawing/2014/main" id="{C6A6BE22-4501-2744-EE52-781E7672880B}"/>
              </a:ext>
            </a:extLst>
          </p:cNvPr>
          <p:cNvSpPr txBox="1">
            <a:spLocks/>
          </p:cNvSpPr>
          <p:nvPr/>
        </p:nvSpPr>
        <p:spPr>
          <a:xfrm>
            <a:off x="1066800" y="0"/>
            <a:ext cx="7705860" cy="609600"/>
          </a:xfrm>
          <a:prstGeom prst="rect">
            <a:avLst/>
          </a:prstGeom>
          <a:solidFill>
            <a:schemeClr val="accent6">
              <a:lumMod val="40000"/>
              <a:lumOff val="60000"/>
            </a:schemeClr>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OBJECTIVE</a:t>
            </a:r>
          </a:p>
        </p:txBody>
      </p:sp>
      <p:pic>
        <p:nvPicPr>
          <p:cNvPr id="5" name="Picture 4">
            <a:extLst>
              <a:ext uri="{FF2B5EF4-FFF2-40B4-BE49-F238E27FC236}">
                <a16:creationId xmlns:a16="http://schemas.microsoft.com/office/drawing/2014/main" id="{5374EC58-3B44-1558-C808-82BB78A12E85}"/>
              </a:ext>
            </a:extLst>
          </p:cNvPr>
          <p:cNvPicPr>
            <a:picLocks noChangeAspect="1"/>
          </p:cNvPicPr>
          <p:nvPr/>
        </p:nvPicPr>
        <p:blipFill>
          <a:blip r:embed="rId3"/>
          <a:stretch>
            <a:fillRect/>
          </a:stretch>
        </p:blipFill>
        <p:spPr>
          <a:xfrm>
            <a:off x="9448800" y="0"/>
            <a:ext cx="2197262" cy="1180843"/>
          </a:xfrm>
          <a:prstGeom prst="rect">
            <a:avLst/>
          </a:prstGeom>
        </p:spPr>
      </p:pic>
      <p:sp>
        <p:nvSpPr>
          <p:cNvPr id="8" name="Slide Number Placeholder 7"/>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7</a:t>
            </a:fld>
            <a:endParaRPr lang="en-US" dirty="0">
              <a:solidFill>
                <a:prstClr val="black">
                  <a:tint val="75000"/>
                </a:prstClr>
              </a:solidFill>
            </a:endParaRPr>
          </a:p>
        </p:txBody>
      </p:sp>
    </p:spTree>
    <p:extLst>
      <p:ext uri="{BB962C8B-B14F-4D97-AF65-F5344CB8AC3E}">
        <p14:creationId xmlns:p14="http://schemas.microsoft.com/office/powerpoint/2010/main" val="3054080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8</a:t>
            </a:fld>
            <a:endParaRPr lang="en-US" dirty="0">
              <a:solidFill>
                <a:prstClr val="black">
                  <a:tint val="75000"/>
                </a:prstClr>
              </a:solidFill>
            </a:endParaRPr>
          </a:p>
        </p:txBody>
      </p:sp>
      <p:sp>
        <p:nvSpPr>
          <p:cNvPr id="5" name="Title 1">
            <a:extLst>
              <a:ext uri="{FF2B5EF4-FFF2-40B4-BE49-F238E27FC236}">
                <a16:creationId xmlns:a16="http://schemas.microsoft.com/office/drawing/2014/main" id="{C6A6BE22-4501-2744-EE52-781E7672880B}"/>
              </a:ext>
            </a:extLst>
          </p:cNvPr>
          <p:cNvSpPr txBox="1">
            <a:spLocks/>
          </p:cNvSpPr>
          <p:nvPr/>
        </p:nvSpPr>
        <p:spPr>
          <a:xfrm>
            <a:off x="1219200" y="76200"/>
            <a:ext cx="7705860" cy="609600"/>
          </a:xfrm>
          <a:prstGeom prst="rect">
            <a:avLst/>
          </a:prstGeom>
          <a:solidFill>
            <a:schemeClr val="accent6">
              <a:lumMod val="40000"/>
              <a:lumOff val="60000"/>
            </a:schemeClr>
          </a:soli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PURPOSE OF THE CONSULTANCY</a:t>
            </a:r>
          </a:p>
        </p:txBody>
      </p:sp>
      <p:sp>
        <p:nvSpPr>
          <p:cNvPr id="6" name="Content Placeholder 2"/>
          <p:cNvSpPr txBox="1">
            <a:spLocks/>
          </p:cNvSpPr>
          <p:nvPr/>
        </p:nvSpPr>
        <p:spPr>
          <a:xfrm>
            <a:off x="990600" y="704850"/>
            <a:ext cx="10591800" cy="6153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fontAlgn="auto">
              <a:spcBef>
                <a:spcPts val="2328"/>
              </a:spcBef>
              <a:spcAft>
                <a:spcPts val="0"/>
              </a:spcAft>
              <a:buFont typeface="Arial" panose="020B0604020202020204" pitchFamily="34" charset="0"/>
              <a:buAutoNum type="arabicPeriod"/>
            </a:pPr>
            <a:r>
              <a:rPr lang="en-US" sz="2400" dirty="0">
                <a:latin typeface="Book Antiqua" panose="02040602050305030304" pitchFamily="18" charset="0"/>
                <a:cs typeface="Arial"/>
              </a:rPr>
              <a:t>Examine relevant reports and the main outcomes from implementation of FishGov 1 and Fish </a:t>
            </a:r>
            <a:r>
              <a:rPr lang="en-GB" sz="2400" dirty="0">
                <a:latin typeface="Book Antiqua" panose="02040602050305030304" pitchFamily="18" charset="0"/>
                <a:cs typeface="Arial"/>
              </a:rPr>
              <a:t>Trade projects </a:t>
            </a:r>
          </a:p>
          <a:p>
            <a:pPr marL="514350" indent="-514350" algn="just" fontAlgn="auto">
              <a:spcBef>
                <a:spcPts val="2328"/>
              </a:spcBef>
              <a:spcAft>
                <a:spcPts val="0"/>
              </a:spcAft>
              <a:buFont typeface="Arial" panose="020B0604020202020204" pitchFamily="34" charset="0"/>
              <a:buAutoNum type="arabicPeriod"/>
            </a:pPr>
            <a:r>
              <a:rPr lang="en-US" sz="2400" dirty="0">
                <a:latin typeface="Book Antiqua" panose="02040602050305030304" pitchFamily="18" charset="0"/>
                <a:cs typeface="Arial"/>
              </a:rPr>
              <a:t> Identify from the reports and evaluate and assess relevant issues for the formulation of best practices and policy messages  that are crucial to support rational governance of the sector by AU member states and regional institutions </a:t>
            </a:r>
          </a:p>
          <a:p>
            <a:pPr marL="514350" indent="-514350" algn="just" fontAlgn="auto">
              <a:spcBef>
                <a:spcPts val="2328"/>
              </a:spcBef>
              <a:spcAft>
                <a:spcPts val="0"/>
              </a:spcAft>
              <a:buFont typeface="Arial" panose="020B0604020202020204" pitchFamily="34" charset="0"/>
              <a:buAutoNum type="arabicPeriod"/>
            </a:pPr>
            <a:r>
              <a:rPr lang="en-US" sz="2400" dirty="0">
                <a:latin typeface="Book Antiqua" panose="02040602050305030304" pitchFamily="18" charset="0"/>
                <a:cs typeface="Arial"/>
              </a:rPr>
              <a:t>Formulate best practices and key policy messages based on identified issues for policy reform in </a:t>
            </a:r>
            <a:r>
              <a:rPr lang="en-GB" sz="2400" dirty="0">
                <a:latin typeface="Book Antiqua" panose="02040602050305030304" pitchFamily="18" charset="0"/>
                <a:cs typeface="Arial"/>
              </a:rPr>
              <a:t>AU member states and relational institutions  </a:t>
            </a:r>
          </a:p>
          <a:p>
            <a:pPr marL="514350" indent="-514350" algn="just" fontAlgn="auto">
              <a:spcBef>
                <a:spcPts val="2328"/>
              </a:spcBef>
              <a:spcAft>
                <a:spcPts val="0"/>
              </a:spcAft>
              <a:buFont typeface="Arial" panose="020B0604020202020204" pitchFamily="34" charset="0"/>
              <a:buAutoNum type="arabicPeriod"/>
            </a:pPr>
            <a:r>
              <a:rPr lang="en-US" sz="2400" dirty="0">
                <a:latin typeface="Book Antiqua" panose="02040602050305030304" pitchFamily="18" charset="0"/>
                <a:cs typeface="Arial"/>
              </a:rPr>
              <a:t>Facilitate regional stakeholders’ validation workshops in 5 Regions (West, Central, Eastern, Southern and Northern Africa) for the consolidated best practices and key messages on issues from review of outcomes from the Fishgov1  and Fish Trade projects </a:t>
            </a:r>
          </a:p>
          <a:p>
            <a:pPr marL="514350" indent="-514350" algn="just" fontAlgn="auto">
              <a:spcBef>
                <a:spcPts val="2328"/>
              </a:spcBef>
              <a:spcAft>
                <a:spcPts val="0"/>
              </a:spcAft>
              <a:buFont typeface="Arial" panose="020B0604020202020204" pitchFamily="34" charset="0"/>
              <a:buAutoNum type="arabicPeriod"/>
            </a:pPr>
            <a:r>
              <a:rPr lang="en-US" sz="2400" dirty="0">
                <a:latin typeface="Book Antiqua" panose="02040602050305030304" pitchFamily="18" charset="0"/>
                <a:cs typeface="Arial"/>
              </a:rPr>
              <a:t>Develop recommendations of facilitating the utilization of documented lessons and best practices in AU member states and regional institutions to effect policy reforms. </a:t>
            </a:r>
          </a:p>
          <a:p>
            <a:pPr algn="just" fontAlgn="auto">
              <a:spcAft>
                <a:spcPts val="0"/>
              </a:spcAft>
            </a:pPr>
            <a:endParaRPr lang="en-US" sz="2400" dirty="0">
              <a:latin typeface="Book Antiqua" panose="02040602050305030304" pitchFamily="18" charset="0"/>
              <a:cs typeface="Arial"/>
            </a:endParaRPr>
          </a:p>
        </p:txBody>
      </p:sp>
    </p:spTree>
    <p:extLst>
      <p:ext uri="{BB962C8B-B14F-4D97-AF65-F5344CB8AC3E}">
        <p14:creationId xmlns:p14="http://schemas.microsoft.com/office/powerpoint/2010/main" val="3995119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180842"/>
            <a:ext cx="8979062" cy="5448557"/>
          </a:xfrm>
        </p:spPr>
        <p:txBody>
          <a:bodyPr>
            <a:noAutofit/>
          </a:bodyPr>
          <a:lstStyle/>
          <a:p>
            <a:pPr marL="0" indent="0" algn="just">
              <a:spcBef>
                <a:spcPts val="1680"/>
              </a:spcBef>
              <a:buNone/>
            </a:pPr>
            <a:r>
              <a:rPr lang="en-US" b="1" i="1" u="sng" dirty="0">
                <a:solidFill>
                  <a:srgbClr val="996633"/>
                </a:solidFill>
                <a:latin typeface="Book Antiqua" panose="02040602050305030304" pitchFamily="18" charset="0"/>
                <a:cs typeface="Arial"/>
              </a:rPr>
              <a:t>Result 1</a:t>
            </a:r>
            <a:r>
              <a:rPr lang="en-US" i="1" u="sng" dirty="0">
                <a:solidFill>
                  <a:srgbClr val="996633"/>
                </a:solidFill>
                <a:latin typeface="Book Antiqua" panose="02040602050305030304" pitchFamily="18" charset="0"/>
                <a:cs typeface="Arial"/>
              </a:rPr>
              <a:t>:</a:t>
            </a:r>
            <a:r>
              <a:rPr lang="en-US" u="sng" dirty="0">
                <a:solidFill>
                  <a:srgbClr val="996633"/>
                </a:solidFill>
                <a:latin typeface="Book Antiqua" panose="02040602050305030304" pitchFamily="18" charset="0"/>
                <a:cs typeface="Arial"/>
              </a:rPr>
              <a:t> </a:t>
            </a:r>
            <a:r>
              <a:rPr lang="en-US" dirty="0">
                <a:solidFill>
                  <a:srgbClr val="000000"/>
                </a:solidFill>
                <a:latin typeface="Times New Roman" panose="02020603050405020304" pitchFamily="18" charset="0"/>
              </a:rPr>
              <a:t>Review of activities  conducted based on reports from implementation of FishGov 1 and Fish Trade projects and critical issues identified for formulation of best practices and key policy messages for fisheries and aquaculture reform </a:t>
            </a:r>
          </a:p>
          <a:p>
            <a:pPr marL="0" indent="0" algn="just">
              <a:spcBef>
                <a:spcPts val="1680"/>
              </a:spcBef>
              <a:buNone/>
            </a:pPr>
            <a:endParaRPr lang="en-US" dirty="0">
              <a:effectLst/>
              <a:latin typeface="Book Antiqua" panose="02040602050305030304" pitchFamily="18" charset="0"/>
              <a:cs typeface="Arial"/>
            </a:endParaRPr>
          </a:p>
          <a:p>
            <a:pPr marL="0" indent="0" algn="just">
              <a:spcBef>
                <a:spcPts val="1680"/>
              </a:spcBef>
              <a:buNone/>
            </a:pPr>
            <a:r>
              <a:rPr lang="en-US" b="1" i="1" u="sng" dirty="0">
                <a:solidFill>
                  <a:srgbClr val="996633"/>
                </a:solidFill>
                <a:latin typeface="Book Antiqua" panose="02040602050305030304" pitchFamily="18" charset="0"/>
                <a:cs typeface="Arial"/>
              </a:rPr>
              <a:t>Result 2</a:t>
            </a:r>
            <a:r>
              <a:rPr lang="en-US" b="1" u="sng" dirty="0">
                <a:solidFill>
                  <a:srgbClr val="996633"/>
                </a:solidFill>
                <a:latin typeface="Book Antiqua" panose="02040602050305030304" pitchFamily="18" charset="0"/>
                <a:cs typeface="Arial"/>
              </a:rPr>
              <a:t>:</a:t>
            </a:r>
            <a:r>
              <a:rPr lang="en-US" u="sng" dirty="0">
                <a:solidFill>
                  <a:srgbClr val="996633"/>
                </a:solidFill>
                <a:latin typeface="Book Antiqua" panose="02040602050305030304" pitchFamily="18" charset="0"/>
                <a:cs typeface="Arial"/>
              </a:rPr>
              <a:t> </a:t>
            </a:r>
            <a:r>
              <a:rPr lang="en-US" dirty="0">
                <a:solidFill>
                  <a:srgbClr val="000000"/>
                </a:solidFill>
                <a:latin typeface="Times New Roman" panose="02020603050405020304" pitchFamily="18" charset="0"/>
              </a:rPr>
              <a:t>Formulation of best practices and key messages crucial to improved reform of the </a:t>
            </a:r>
            <a:r>
              <a:rPr lang="en-GB" dirty="0">
                <a:solidFill>
                  <a:srgbClr val="000000"/>
                </a:solidFill>
                <a:latin typeface="Times New Roman" panose="02020603050405020304" pitchFamily="18" charset="0"/>
              </a:rPr>
              <a:t>fisheries and aquaculture management</a:t>
            </a:r>
            <a:r>
              <a:rPr lang="en-US" dirty="0">
                <a:latin typeface="Book Antiqua" panose="02040602050305030304" pitchFamily="18" charset="0"/>
                <a:cs typeface="Arial"/>
              </a:rPr>
              <a:t>; </a:t>
            </a:r>
          </a:p>
          <a:p>
            <a:pPr marL="0" indent="0" algn="just">
              <a:spcBef>
                <a:spcPts val="1680"/>
              </a:spcBef>
              <a:buNone/>
            </a:pPr>
            <a:endParaRPr lang="en-US" dirty="0">
              <a:effectLst/>
              <a:latin typeface="Book Antiqua" panose="02040602050305030304" pitchFamily="18" charset="0"/>
              <a:cs typeface="Arial"/>
            </a:endParaRPr>
          </a:p>
          <a:p>
            <a:pPr marL="0" indent="0" algn="just">
              <a:spcBef>
                <a:spcPts val="1680"/>
              </a:spcBef>
              <a:buNone/>
            </a:pPr>
            <a:r>
              <a:rPr lang="en-US" b="1" i="1" u="sng" dirty="0">
                <a:solidFill>
                  <a:srgbClr val="996633"/>
                </a:solidFill>
                <a:latin typeface="Book Antiqua" panose="02040602050305030304" pitchFamily="18" charset="0"/>
                <a:cs typeface="Arial"/>
              </a:rPr>
              <a:t>Result 3</a:t>
            </a:r>
            <a:r>
              <a:rPr lang="en-US" b="1" u="sng" dirty="0">
                <a:solidFill>
                  <a:srgbClr val="996633"/>
                </a:solidFill>
                <a:latin typeface="Book Antiqua" panose="02040602050305030304" pitchFamily="18" charset="0"/>
                <a:cs typeface="Arial"/>
              </a:rPr>
              <a:t>:</a:t>
            </a:r>
            <a:r>
              <a:rPr lang="en-US" u="sng" dirty="0">
                <a:solidFill>
                  <a:srgbClr val="996633"/>
                </a:solidFill>
                <a:latin typeface="Book Antiqua" panose="02040602050305030304" pitchFamily="18" charset="0"/>
                <a:cs typeface="Arial"/>
              </a:rPr>
              <a:t> </a:t>
            </a:r>
            <a:r>
              <a:rPr lang="en-US" dirty="0">
                <a:solidFill>
                  <a:srgbClr val="000000"/>
                </a:solidFill>
                <a:latin typeface="Times New Roman" panose="02020603050405020304" pitchFamily="18" charset="0"/>
              </a:rPr>
              <a:t>Preparation of relevant documentation to support Three regional stakeholders’ validation </a:t>
            </a:r>
            <a:r>
              <a:rPr lang="en-GB" dirty="0">
                <a:solidFill>
                  <a:srgbClr val="000000"/>
                </a:solidFill>
                <a:latin typeface="Times New Roman" panose="02020603050405020304" pitchFamily="18" charset="0"/>
              </a:rPr>
              <a:t>workshops facilitated </a:t>
            </a:r>
            <a:endParaRPr lang="en-US" dirty="0">
              <a:latin typeface="Book Antiqua" panose="02040602050305030304" pitchFamily="18" charset="0"/>
              <a:cs typeface="Arial"/>
            </a:endParaRPr>
          </a:p>
        </p:txBody>
      </p:sp>
      <p:sp>
        <p:nvSpPr>
          <p:cNvPr id="4" name="Title 1">
            <a:extLst>
              <a:ext uri="{FF2B5EF4-FFF2-40B4-BE49-F238E27FC236}">
                <a16:creationId xmlns:a16="http://schemas.microsoft.com/office/drawing/2014/main" id="{C6A6BE22-4501-2744-EE52-781E7672880B}"/>
              </a:ext>
            </a:extLst>
          </p:cNvPr>
          <p:cNvSpPr txBox="1">
            <a:spLocks/>
          </p:cNvSpPr>
          <p:nvPr/>
        </p:nvSpPr>
        <p:spPr>
          <a:xfrm>
            <a:off x="1066800" y="0"/>
            <a:ext cx="7705860" cy="609600"/>
          </a:xfrm>
          <a:prstGeom prst="rect">
            <a:avLst/>
          </a:prstGeom>
          <a:solidFill>
            <a:schemeClr val="accent6">
              <a:lumMod val="40000"/>
              <a:lumOff val="60000"/>
            </a:schemeClr>
          </a:solidFill>
        </p:spPr>
        <p:txBody>
          <a:bodyPr vert="horz" lIns="91440" tIns="45720" rIns="91440" bIns="45720" rtlCol="0" anchor="ct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EXPECTED RESULTS FROM THE CONSULTANCY</a:t>
            </a:r>
          </a:p>
        </p:txBody>
      </p:sp>
      <p:pic>
        <p:nvPicPr>
          <p:cNvPr id="5" name="Picture 4">
            <a:extLst>
              <a:ext uri="{FF2B5EF4-FFF2-40B4-BE49-F238E27FC236}">
                <a16:creationId xmlns:a16="http://schemas.microsoft.com/office/drawing/2014/main" id="{5374EC58-3B44-1558-C808-82BB78A12E85}"/>
              </a:ext>
            </a:extLst>
          </p:cNvPr>
          <p:cNvPicPr>
            <a:picLocks noChangeAspect="1"/>
          </p:cNvPicPr>
          <p:nvPr/>
        </p:nvPicPr>
        <p:blipFill>
          <a:blip r:embed="rId3"/>
          <a:stretch>
            <a:fillRect/>
          </a:stretch>
        </p:blipFill>
        <p:spPr>
          <a:xfrm>
            <a:off x="9448800" y="0"/>
            <a:ext cx="2197262" cy="1180843"/>
          </a:xfrm>
          <a:prstGeom prst="rect">
            <a:avLst/>
          </a:prstGeom>
        </p:spPr>
      </p:pic>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9</a:t>
            </a:fld>
            <a:endParaRPr lang="en-US" dirty="0">
              <a:solidFill>
                <a:prstClr val="black">
                  <a:tint val="75000"/>
                </a:prstClr>
              </a:solidFill>
            </a:endParaRPr>
          </a:p>
        </p:txBody>
      </p:sp>
    </p:spTree>
    <p:extLst>
      <p:ext uri="{BB962C8B-B14F-4D97-AF65-F5344CB8AC3E}">
        <p14:creationId xmlns:p14="http://schemas.microsoft.com/office/powerpoint/2010/main" val="3744482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5374" y="1190368"/>
            <a:ext cx="9953625" cy="5009528"/>
          </a:xfrm>
        </p:spPr>
        <p:txBody>
          <a:bodyPr>
            <a:noAutofit/>
          </a:bodyPr>
          <a:lstStyle/>
          <a:p>
            <a:pPr marL="457200" indent="-457200">
              <a:buFont typeface="+mj-lt"/>
              <a:buAutoNum type="arabicParenR"/>
            </a:pPr>
            <a:r>
              <a:rPr lang="en-US" sz="2500" b="1" i="1" u="sng" dirty="0">
                <a:solidFill>
                  <a:srgbClr val="996633"/>
                </a:solidFill>
                <a:latin typeface="Book Antiqua" panose="02040602050305030304" pitchFamily="18" charset="0"/>
                <a:cs typeface="Arial"/>
              </a:rPr>
              <a:t>Theme: </a:t>
            </a:r>
            <a:r>
              <a:rPr lang="en-US" sz="2500" b="1" dirty="0">
                <a:solidFill>
                  <a:srgbClr val="996633"/>
                </a:solidFill>
                <a:latin typeface="Book Antiqua" panose="02040602050305030304" pitchFamily="18" charset="0"/>
                <a:cs typeface="Arial"/>
              </a:rPr>
              <a:t>within the overall broad thematic area of FishGov 2 project on developing capacities and provide technical support to MS and RECs to develop strategies and investment plans</a:t>
            </a:r>
          </a:p>
          <a:p>
            <a:pPr marL="457200" indent="-457200">
              <a:buFont typeface="+mj-lt"/>
              <a:buAutoNum type="arabicParenR"/>
            </a:pPr>
            <a:endParaRPr lang="en-US" sz="2500" b="1" i="1" dirty="0">
              <a:latin typeface="Book Antiqua" panose="02040602050305030304" pitchFamily="18" charset="0"/>
              <a:cs typeface="Arial"/>
            </a:endParaRPr>
          </a:p>
          <a:p>
            <a:pPr marL="457200" indent="-457200">
              <a:buFont typeface="+mj-lt"/>
              <a:buAutoNum type="arabicParenR"/>
            </a:pPr>
            <a:r>
              <a:rPr lang="en-US" sz="2500" b="1" i="1" u="sng" dirty="0">
                <a:solidFill>
                  <a:srgbClr val="996633"/>
                </a:solidFill>
                <a:latin typeface="Book Antiqua" panose="02040602050305030304" pitchFamily="18" charset="0"/>
                <a:cs typeface="Arial"/>
              </a:rPr>
              <a:t>Geographical Area to be covered</a:t>
            </a:r>
            <a:r>
              <a:rPr lang="en-US" sz="2500" b="1" u="sng" dirty="0">
                <a:solidFill>
                  <a:srgbClr val="996633"/>
                </a:solidFill>
                <a:latin typeface="Book Antiqua" panose="02040602050305030304" pitchFamily="18" charset="0"/>
                <a:cs typeface="Arial"/>
              </a:rPr>
              <a:t>:</a:t>
            </a:r>
            <a:r>
              <a:rPr lang="en-US" sz="2500" u="sng" dirty="0">
                <a:solidFill>
                  <a:srgbClr val="996633"/>
                </a:solidFill>
                <a:latin typeface="Book Antiqua" panose="02040602050305030304" pitchFamily="18" charset="0"/>
                <a:cs typeface="Arial"/>
              </a:rPr>
              <a:t> </a:t>
            </a:r>
            <a:r>
              <a:rPr lang="en-US" sz="2500" dirty="0">
                <a:latin typeface="Book Antiqua" panose="02040602050305030304" pitchFamily="18" charset="0"/>
                <a:cs typeface="Arial"/>
              </a:rPr>
              <a:t>Continent-wide and in liaison with 55 AU-MS, relevant regional institutions including 8 RECs and RFBs, RSCs, Water basin Commissions, NSAs in Africa. </a:t>
            </a:r>
          </a:p>
          <a:p>
            <a:pPr marL="457200" indent="-457200">
              <a:buFont typeface="+mj-lt"/>
              <a:buAutoNum type="arabicParenR"/>
            </a:pPr>
            <a:endParaRPr lang="en-US" sz="2500" dirty="0">
              <a:latin typeface="Book Antiqua" panose="02040602050305030304" pitchFamily="18" charset="0"/>
              <a:cs typeface="Arial"/>
            </a:endParaRPr>
          </a:p>
          <a:p>
            <a:pPr marL="457200" indent="-457200">
              <a:buFont typeface="+mj-lt"/>
              <a:buAutoNum type="arabicParenR"/>
            </a:pPr>
            <a:r>
              <a:rPr lang="en-US" sz="2500" b="1" dirty="0">
                <a:solidFill>
                  <a:srgbClr val="996633"/>
                </a:solidFill>
                <a:latin typeface="Book Antiqua" panose="02040602050305030304" pitchFamily="18" charset="0"/>
                <a:cs typeface="Arial"/>
              </a:rPr>
              <a:t>Target group</a:t>
            </a:r>
            <a:r>
              <a:rPr lang="en-US" sz="2500" dirty="0">
                <a:solidFill>
                  <a:srgbClr val="996633"/>
                </a:solidFill>
                <a:latin typeface="Book Antiqua" panose="02040602050305030304" pitchFamily="18" charset="0"/>
                <a:cs typeface="Arial"/>
              </a:rPr>
              <a:t>: </a:t>
            </a:r>
            <a:r>
              <a:rPr lang="en-US" sz="2500" dirty="0">
                <a:latin typeface="Book Antiqua" panose="02040602050305030304" pitchFamily="18" charset="0"/>
                <a:cs typeface="Arial"/>
              </a:rPr>
              <a:t>AU member states, Regional Economic Communities (RECs) and Regional Fisheries Bodies (RFB; Regional Seas Conventions (RSC), water basin Commission, Partners, Non-State actors </a:t>
            </a:r>
          </a:p>
        </p:txBody>
      </p:sp>
      <p:sp>
        <p:nvSpPr>
          <p:cNvPr id="4" name="Title 1">
            <a:extLst>
              <a:ext uri="{FF2B5EF4-FFF2-40B4-BE49-F238E27FC236}">
                <a16:creationId xmlns:a16="http://schemas.microsoft.com/office/drawing/2014/main" id="{C6A6BE22-4501-2744-EE52-781E7672880B}"/>
              </a:ext>
            </a:extLst>
          </p:cNvPr>
          <p:cNvSpPr txBox="1">
            <a:spLocks/>
          </p:cNvSpPr>
          <p:nvPr/>
        </p:nvSpPr>
        <p:spPr>
          <a:xfrm>
            <a:off x="1066800" y="0"/>
            <a:ext cx="7705860" cy="609600"/>
          </a:xfrm>
          <a:prstGeom prst="rect">
            <a:avLst/>
          </a:prstGeom>
          <a:solidFill>
            <a:schemeClr val="accent6">
              <a:lumMod val="40000"/>
              <a:lumOff val="60000"/>
            </a:schemeClr>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SCOPE OF THE WORK</a:t>
            </a:r>
          </a:p>
        </p:txBody>
      </p:sp>
      <p:pic>
        <p:nvPicPr>
          <p:cNvPr id="5" name="Picture 4">
            <a:extLst>
              <a:ext uri="{FF2B5EF4-FFF2-40B4-BE49-F238E27FC236}">
                <a16:creationId xmlns:a16="http://schemas.microsoft.com/office/drawing/2014/main" id="{5374EC58-3B44-1558-C808-82BB78A12E85}"/>
              </a:ext>
            </a:extLst>
          </p:cNvPr>
          <p:cNvPicPr>
            <a:picLocks noChangeAspect="1"/>
          </p:cNvPicPr>
          <p:nvPr/>
        </p:nvPicPr>
        <p:blipFill>
          <a:blip r:embed="rId3"/>
          <a:stretch>
            <a:fillRect/>
          </a:stretch>
        </p:blipFill>
        <p:spPr>
          <a:xfrm>
            <a:off x="9448800" y="0"/>
            <a:ext cx="2197262" cy="1180843"/>
          </a:xfrm>
          <a:prstGeom prst="rect">
            <a:avLst/>
          </a:prstGeom>
        </p:spPr>
      </p:pic>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10</a:t>
            </a:fld>
            <a:endParaRPr lang="en-US" dirty="0">
              <a:solidFill>
                <a:prstClr val="black">
                  <a:tint val="75000"/>
                </a:prstClr>
              </a:solidFill>
            </a:endParaRPr>
          </a:p>
        </p:txBody>
      </p:sp>
    </p:spTree>
    <p:extLst>
      <p:ext uri="{BB962C8B-B14F-4D97-AF65-F5344CB8AC3E}">
        <p14:creationId xmlns:p14="http://schemas.microsoft.com/office/powerpoint/2010/main" val="2080689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66762"/>
            <a:ext cx="11798462" cy="5791200"/>
          </a:xfrm>
        </p:spPr>
        <p:txBody>
          <a:bodyPr>
            <a:noAutofit/>
          </a:bodyPr>
          <a:lstStyle/>
          <a:p>
            <a:pPr marL="0" indent="0">
              <a:buNone/>
            </a:pPr>
            <a:r>
              <a:rPr lang="en-US" sz="2300" b="1" dirty="0">
                <a:solidFill>
                  <a:srgbClr val="996633"/>
                </a:solidFill>
                <a:latin typeface="Book Antiqua" panose="02040602050305030304" pitchFamily="18" charset="0"/>
                <a:cs typeface="Arial"/>
              </a:rPr>
              <a:t>            Specific work:</a:t>
            </a:r>
          </a:p>
          <a:p>
            <a:pPr marL="514350" indent="-514350" algn="just">
              <a:spcBef>
                <a:spcPts val="2400"/>
              </a:spcBef>
              <a:buFont typeface="Arial"/>
              <a:buAutoNum type="arabicPeriod"/>
            </a:pPr>
            <a:r>
              <a:rPr lang="en-US" sz="2300" dirty="0">
                <a:solidFill>
                  <a:srgbClr val="000000"/>
                </a:solidFill>
                <a:latin typeface="Book Antiqua" panose="02040602050305030304" pitchFamily="18" charset="0"/>
              </a:rPr>
              <a:t>Inception briefing with relevant AU-IBAR staff to agree on expectations and provide clarity on any outstanding issues.</a:t>
            </a:r>
          </a:p>
          <a:p>
            <a:pPr marL="514350" indent="-514350" algn="just">
              <a:spcBef>
                <a:spcPts val="2400"/>
              </a:spcBef>
              <a:buFont typeface="Arial" panose="020B0604020202020204" pitchFamily="34" charset="0"/>
              <a:buAutoNum type="arabicPeriod"/>
            </a:pPr>
            <a:r>
              <a:rPr lang="en-US" sz="2300" dirty="0">
                <a:solidFill>
                  <a:srgbClr val="000000"/>
                </a:solidFill>
                <a:latin typeface="Book Antiqua" panose="02040602050305030304" pitchFamily="18" charset="0"/>
              </a:rPr>
              <a:t>Design a questionnaire to obtain views and perspectives; from the relevant national authorities and key stakeholders of AU MS and regional institutions (e.g. regional fisheries organizations, regional economic communities, etc.)</a:t>
            </a:r>
            <a:endParaRPr lang="en-GB" sz="2300" dirty="0">
              <a:latin typeface="Book Antiqua" panose="02040602050305030304" pitchFamily="18" charset="0"/>
            </a:endParaRPr>
          </a:p>
          <a:p>
            <a:pPr marL="514350" indent="-514350" algn="just">
              <a:spcBef>
                <a:spcPts val="2400"/>
              </a:spcBef>
              <a:buFont typeface="Arial" panose="020B0604020202020204" pitchFamily="34" charset="0"/>
              <a:buAutoNum type="arabicPeriod"/>
            </a:pPr>
            <a:r>
              <a:rPr lang="en-US" sz="2300" dirty="0">
                <a:solidFill>
                  <a:srgbClr val="000000"/>
                </a:solidFill>
                <a:latin typeface="Book Antiqua" panose="02040602050305030304" pitchFamily="18" charset="0"/>
              </a:rPr>
              <a:t>Review reports from FishGov 1 and Fish Trade projects: -</a:t>
            </a:r>
            <a:endParaRPr lang="en-GB" sz="2300" dirty="0">
              <a:latin typeface="Book Antiqua" panose="02040602050305030304" pitchFamily="18" charset="0"/>
            </a:endParaRPr>
          </a:p>
          <a:p>
            <a:pPr marL="457200" indent="-457200">
              <a:buFont typeface="+mj-lt"/>
              <a:buAutoNum type="alphaLcParenR"/>
            </a:pPr>
            <a:r>
              <a:rPr lang="en-US" sz="2300" dirty="0">
                <a:solidFill>
                  <a:srgbClr val="000000"/>
                </a:solidFill>
                <a:latin typeface="Book Antiqua" panose="02040602050305030304" pitchFamily="18" charset="0"/>
              </a:rPr>
              <a:t>Identify, extract   and analyze crucial issues from reports of the projects relevant to enhance sustainable, rational fisheries management and responsible aquaculture development in AU member states and at regional level  </a:t>
            </a:r>
          </a:p>
          <a:p>
            <a:pPr marL="457200" indent="-457200">
              <a:buFont typeface="+mj-lt"/>
              <a:buAutoNum type="alphaLcParenR"/>
            </a:pPr>
            <a:r>
              <a:rPr lang="en-US" sz="2300" dirty="0">
                <a:solidFill>
                  <a:srgbClr val="000000"/>
                </a:solidFill>
                <a:latin typeface="Book Antiqua" panose="02040602050305030304" pitchFamily="18" charset="0"/>
              </a:rPr>
              <a:t>Generate, consolidate and document   best practices and key policy messages from the outcomes of FishGov 1 and FishTrade projects </a:t>
            </a:r>
          </a:p>
          <a:p>
            <a:pPr marL="457200" indent="-457200">
              <a:buFont typeface="+mj-lt"/>
              <a:buAutoNum type="alphaLcParenR"/>
            </a:pPr>
            <a:r>
              <a:rPr lang="en-US" sz="2300" dirty="0">
                <a:solidFill>
                  <a:srgbClr val="000000"/>
                </a:solidFill>
                <a:latin typeface="Book Antiqua" panose="02040602050305030304" pitchFamily="18" charset="0"/>
              </a:rPr>
              <a:t>Develop recommendations on mechanisms to fast tract utilizations of the documented best practices</a:t>
            </a:r>
          </a:p>
          <a:p>
            <a:endParaRPr lang="en-US" sz="2300" dirty="0">
              <a:latin typeface="Book Antiqua" panose="02040602050305030304" pitchFamily="18" charset="0"/>
              <a:cs typeface="Arial"/>
            </a:endParaRPr>
          </a:p>
        </p:txBody>
      </p:sp>
      <p:sp>
        <p:nvSpPr>
          <p:cNvPr id="4" name="Title 1">
            <a:extLst>
              <a:ext uri="{FF2B5EF4-FFF2-40B4-BE49-F238E27FC236}">
                <a16:creationId xmlns:a16="http://schemas.microsoft.com/office/drawing/2014/main" id="{C6A6BE22-4501-2744-EE52-781E7672880B}"/>
              </a:ext>
            </a:extLst>
          </p:cNvPr>
          <p:cNvSpPr txBox="1">
            <a:spLocks/>
          </p:cNvSpPr>
          <p:nvPr/>
        </p:nvSpPr>
        <p:spPr>
          <a:xfrm>
            <a:off x="1066800" y="0"/>
            <a:ext cx="7705860" cy="609600"/>
          </a:xfrm>
          <a:prstGeom prst="rect">
            <a:avLst/>
          </a:prstGeom>
          <a:solidFill>
            <a:schemeClr val="accent6">
              <a:lumMod val="40000"/>
              <a:lumOff val="60000"/>
            </a:schemeClr>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SCOPE OF THE WORK</a:t>
            </a:r>
          </a:p>
        </p:txBody>
      </p:sp>
      <p:pic>
        <p:nvPicPr>
          <p:cNvPr id="5" name="Picture 4">
            <a:extLst>
              <a:ext uri="{FF2B5EF4-FFF2-40B4-BE49-F238E27FC236}">
                <a16:creationId xmlns:a16="http://schemas.microsoft.com/office/drawing/2014/main" id="{5374EC58-3B44-1558-C808-82BB78A12E85}"/>
              </a:ext>
            </a:extLst>
          </p:cNvPr>
          <p:cNvPicPr>
            <a:picLocks noChangeAspect="1"/>
          </p:cNvPicPr>
          <p:nvPr/>
        </p:nvPicPr>
        <p:blipFill>
          <a:blip r:embed="rId3"/>
          <a:stretch>
            <a:fillRect/>
          </a:stretch>
        </p:blipFill>
        <p:spPr>
          <a:xfrm>
            <a:off x="9448800" y="0"/>
            <a:ext cx="2197262" cy="1180843"/>
          </a:xfrm>
          <a:prstGeom prst="rect">
            <a:avLst/>
          </a:prstGeom>
        </p:spPr>
      </p:pic>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11</a:t>
            </a:fld>
            <a:endParaRPr lang="en-US" dirty="0">
              <a:solidFill>
                <a:prstClr val="black">
                  <a:tint val="75000"/>
                </a:prstClr>
              </a:solidFill>
            </a:endParaRPr>
          </a:p>
        </p:txBody>
      </p:sp>
    </p:spTree>
    <p:extLst>
      <p:ext uri="{BB962C8B-B14F-4D97-AF65-F5344CB8AC3E}">
        <p14:creationId xmlns:p14="http://schemas.microsoft.com/office/powerpoint/2010/main" val="2215702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6A6BE22-4501-2744-EE52-781E7672880B}"/>
              </a:ext>
            </a:extLst>
          </p:cNvPr>
          <p:cNvSpPr txBox="1">
            <a:spLocks/>
          </p:cNvSpPr>
          <p:nvPr/>
        </p:nvSpPr>
        <p:spPr>
          <a:xfrm>
            <a:off x="1066800" y="0"/>
            <a:ext cx="7705860" cy="609600"/>
          </a:xfrm>
          <a:prstGeom prst="rect">
            <a:avLst/>
          </a:prstGeom>
          <a:solidFill>
            <a:schemeClr val="accent6">
              <a:lumMod val="40000"/>
              <a:lumOff val="60000"/>
            </a:schemeClr>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STUDY APPROACH</a:t>
            </a:r>
          </a:p>
        </p:txBody>
      </p:sp>
      <p:pic>
        <p:nvPicPr>
          <p:cNvPr id="5" name="Picture 4">
            <a:extLst>
              <a:ext uri="{FF2B5EF4-FFF2-40B4-BE49-F238E27FC236}">
                <a16:creationId xmlns:a16="http://schemas.microsoft.com/office/drawing/2014/main" id="{5374EC58-3B44-1558-C808-82BB78A12E85}"/>
              </a:ext>
            </a:extLst>
          </p:cNvPr>
          <p:cNvPicPr>
            <a:picLocks noChangeAspect="1"/>
          </p:cNvPicPr>
          <p:nvPr/>
        </p:nvPicPr>
        <p:blipFill>
          <a:blip r:embed="rId3"/>
          <a:stretch>
            <a:fillRect/>
          </a:stretch>
        </p:blipFill>
        <p:spPr>
          <a:xfrm>
            <a:off x="9448800" y="0"/>
            <a:ext cx="2197262" cy="1180843"/>
          </a:xfrm>
          <a:prstGeom prst="rect">
            <a:avLst/>
          </a:prstGeom>
        </p:spPr>
      </p:pic>
      <p:sp>
        <p:nvSpPr>
          <p:cNvPr id="8" name="TextBox 4">
            <a:extLst>
              <a:ext uri="{FF2B5EF4-FFF2-40B4-BE49-F238E27FC236}">
                <a16:creationId xmlns:a16="http://schemas.microsoft.com/office/drawing/2014/main" id="{540BE7A5-CD0B-F954-E53B-5A459627BA2D}"/>
              </a:ext>
            </a:extLst>
          </p:cNvPr>
          <p:cNvSpPr txBox="1"/>
          <p:nvPr/>
        </p:nvSpPr>
        <p:spPr>
          <a:xfrm>
            <a:off x="257175" y="1003842"/>
            <a:ext cx="11417462" cy="558614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en-GB" sz="2100" b="1" dirty="0">
                <a:solidFill>
                  <a:srgbClr val="996633"/>
                </a:solidFill>
                <a:latin typeface="Book Antiqua" panose="02040602050305030304" pitchFamily="18" charset="0"/>
              </a:rPr>
              <a:t>ToR#1: </a:t>
            </a:r>
            <a:r>
              <a:rPr lang="en-GB" sz="2100" dirty="0">
                <a:latin typeface="Book Antiqua" panose="02040602050305030304" pitchFamily="18" charset="0"/>
              </a:rPr>
              <a:t>Review relevant reports and the main outcomes from implementation of </a:t>
            </a:r>
            <a:r>
              <a:rPr lang="en-GB" sz="2100" dirty="0" err="1">
                <a:latin typeface="Book Antiqua" panose="02040602050305030304" pitchFamily="18" charset="0"/>
              </a:rPr>
              <a:t>FishGov</a:t>
            </a:r>
            <a:r>
              <a:rPr lang="en-GB" sz="2100" dirty="0">
                <a:latin typeface="Book Antiqua" panose="02040602050305030304" pitchFamily="18" charset="0"/>
              </a:rPr>
              <a:t> 1 and Fish Trade projects </a:t>
            </a:r>
            <a:r>
              <a:rPr lang="en-GB" sz="2100" dirty="0" err="1">
                <a:latin typeface="Book Antiqua" panose="02040602050305030304" pitchFamily="18" charset="0"/>
              </a:rPr>
              <a:t>NaFIRRI</a:t>
            </a:r>
            <a:r>
              <a:rPr lang="en-GB" sz="2100" dirty="0">
                <a:latin typeface="Book Antiqua" panose="02040602050305030304" pitchFamily="18" charset="0"/>
              </a:rPr>
              <a:t> will organize zoom meetings with selected authorities in relevant organizations, at national, regional and continental level. </a:t>
            </a:r>
          </a:p>
          <a:p>
            <a:pPr algn="just"/>
            <a:endParaRPr lang="en-GB" sz="2100" dirty="0">
              <a:latin typeface="Book Antiqua" panose="02040602050305030304" pitchFamily="18" charset="0"/>
            </a:endParaRPr>
          </a:p>
          <a:p>
            <a:pPr algn="just"/>
            <a:r>
              <a:rPr lang="en-GB" sz="2100" b="1" dirty="0">
                <a:solidFill>
                  <a:srgbClr val="996633"/>
                </a:solidFill>
                <a:latin typeface="Book Antiqua" panose="02040602050305030304" pitchFamily="18" charset="0"/>
              </a:rPr>
              <a:t>ToR#2: </a:t>
            </a:r>
            <a:r>
              <a:rPr lang="en-GB" sz="2100" dirty="0">
                <a:latin typeface="Book Antiqua" panose="02040602050305030304" pitchFamily="18" charset="0"/>
              </a:rPr>
              <a:t>Identify from the reports, evaluate and assess relevant issues for the formulation of best practices and policy messages that are crucial to support rational governance of the sector by AU member states and regional institutions.</a:t>
            </a:r>
          </a:p>
          <a:p>
            <a:pPr algn="just"/>
            <a:endParaRPr lang="en-GB" sz="2100" dirty="0">
              <a:latin typeface="Book Antiqua" panose="02040602050305030304" pitchFamily="18" charset="0"/>
            </a:endParaRPr>
          </a:p>
          <a:p>
            <a:pPr algn="just"/>
            <a:r>
              <a:rPr lang="en-GB" sz="2100" b="1" dirty="0">
                <a:solidFill>
                  <a:srgbClr val="996633"/>
                </a:solidFill>
                <a:latin typeface="Book Antiqua" panose="02040602050305030304" pitchFamily="18" charset="0"/>
              </a:rPr>
              <a:t>ToR#3: </a:t>
            </a:r>
            <a:r>
              <a:rPr lang="en-GB" sz="2100" dirty="0">
                <a:latin typeface="Book Antiqua" panose="02040602050305030304" pitchFamily="18" charset="0"/>
              </a:rPr>
              <a:t>Formulate best practices and key policy messages based on identified issues for policy reform in AU member states and relational institutions.</a:t>
            </a:r>
          </a:p>
          <a:p>
            <a:pPr algn="just"/>
            <a:endParaRPr lang="en-GB" sz="2100" dirty="0">
              <a:latin typeface="Book Antiqua" panose="02040602050305030304" pitchFamily="18" charset="0"/>
            </a:endParaRPr>
          </a:p>
          <a:p>
            <a:pPr algn="just"/>
            <a:r>
              <a:rPr lang="en-GB" sz="2100" b="1" dirty="0">
                <a:solidFill>
                  <a:srgbClr val="996633"/>
                </a:solidFill>
                <a:latin typeface="Book Antiqua" panose="02040602050305030304" pitchFamily="18" charset="0"/>
              </a:rPr>
              <a:t>ToR#4: </a:t>
            </a:r>
            <a:r>
              <a:rPr lang="en-GB" sz="2100" dirty="0">
                <a:latin typeface="Book Antiqua" panose="02040602050305030304" pitchFamily="18" charset="0"/>
              </a:rPr>
              <a:t>Facilitate regional stakeholders’ validation workshops in five (5) Regions (</a:t>
            </a:r>
            <a:r>
              <a:rPr lang="en-GB" sz="2100" b="1" dirty="0">
                <a:latin typeface="Book Antiqua" panose="02040602050305030304" pitchFamily="18" charset="0"/>
              </a:rPr>
              <a:t>West, Central, Eastern, Southern and Northern Africa</a:t>
            </a:r>
            <a:r>
              <a:rPr lang="en-GB" sz="2100" dirty="0">
                <a:latin typeface="Book Antiqua" panose="02040602050305030304" pitchFamily="18" charset="0"/>
              </a:rPr>
              <a:t>) for the consolidated best practices and key messages on issues from review of outcomes from the FishGov1 and Fish Trade projects.</a:t>
            </a:r>
          </a:p>
          <a:p>
            <a:pPr algn="just"/>
            <a:endParaRPr lang="en-GB" sz="2100" dirty="0">
              <a:latin typeface="Book Antiqua" panose="02040602050305030304" pitchFamily="18" charset="0"/>
            </a:endParaRPr>
          </a:p>
          <a:p>
            <a:pPr algn="just"/>
            <a:r>
              <a:rPr lang="en-GB" sz="2100" b="1" dirty="0">
                <a:solidFill>
                  <a:srgbClr val="996633"/>
                </a:solidFill>
                <a:latin typeface="Book Antiqua" panose="02040602050305030304" pitchFamily="18" charset="0"/>
              </a:rPr>
              <a:t>ToR#5</a:t>
            </a:r>
            <a:r>
              <a:rPr lang="en-GB" sz="2100" dirty="0">
                <a:solidFill>
                  <a:srgbClr val="996633"/>
                </a:solidFill>
                <a:latin typeface="Book Antiqua" panose="02040602050305030304" pitchFamily="18" charset="0"/>
              </a:rPr>
              <a:t>: </a:t>
            </a:r>
            <a:r>
              <a:rPr lang="en-GB" sz="2100" dirty="0">
                <a:latin typeface="Book Antiqua" panose="02040602050305030304" pitchFamily="18" charset="0"/>
              </a:rPr>
              <a:t>Develop recommendations of facilitating the utilization of documented lessons and best practices in AU member states and regional institutions to effect policy reforms.</a:t>
            </a:r>
          </a:p>
        </p:txBody>
      </p:sp>
      <p:sp>
        <p:nvSpPr>
          <p:cNvPr id="3" name="Slide Number Placeholder 2"/>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12</a:t>
            </a:fld>
            <a:endParaRPr lang="en-US" dirty="0">
              <a:solidFill>
                <a:prstClr val="black">
                  <a:tint val="75000"/>
                </a:prstClr>
              </a:solidFill>
            </a:endParaRPr>
          </a:p>
        </p:txBody>
      </p:sp>
    </p:spTree>
    <p:extLst>
      <p:ext uri="{BB962C8B-B14F-4D97-AF65-F5344CB8AC3E}">
        <p14:creationId xmlns:p14="http://schemas.microsoft.com/office/powerpoint/2010/main" val="2387257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95399"/>
            <a:ext cx="10972800" cy="5426075"/>
          </a:xfrm>
        </p:spPr>
        <p:txBody>
          <a:bodyPr>
            <a:noAutofit/>
          </a:bodyPr>
          <a:lstStyle/>
          <a:p>
            <a:pPr marL="571500" indent="-571500">
              <a:buFont typeface="+mj-lt"/>
              <a:buAutoNum type="arabicParenR"/>
            </a:pPr>
            <a:r>
              <a:rPr lang="en-US" dirty="0">
                <a:latin typeface="Book Antiqua" panose="02040602050305030304" pitchFamily="18" charset="0"/>
                <a:cs typeface="Arial" panose="020B0604020202020204" pitchFamily="34" charset="0"/>
              </a:rPr>
              <a:t>Monitoring Control and Surveillance (MCS) specifically Illegal unreported and unregulated fisheries (IUU).</a:t>
            </a:r>
          </a:p>
          <a:p>
            <a:pPr marL="571500" indent="-571500">
              <a:buFont typeface="+mj-lt"/>
              <a:buAutoNum type="arabicParenR"/>
            </a:pPr>
            <a:r>
              <a:rPr lang="en-US" dirty="0">
                <a:latin typeface="Book Antiqua" panose="02040602050305030304" pitchFamily="18" charset="0"/>
                <a:cs typeface="Arial" panose="020B0604020202020204" pitchFamily="34" charset="0"/>
              </a:rPr>
              <a:t> Ecolabeling and Fisheries Improvement projects (FIP), </a:t>
            </a:r>
          </a:p>
          <a:p>
            <a:pPr marL="571500" indent="-571500">
              <a:buFont typeface="+mj-lt"/>
              <a:buAutoNum type="arabicParenR"/>
            </a:pPr>
            <a:r>
              <a:rPr lang="en-US" dirty="0">
                <a:latin typeface="Book Antiqua" panose="02040602050305030304" pitchFamily="18" charset="0"/>
                <a:cs typeface="Arial" panose="020B0604020202020204" pitchFamily="34" charset="0"/>
              </a:rPr>
              <a:t>Expert consultative; </a:t>
            </a:r>
          </a:p>
          <a:p>
            <a:pPr marL="571500" indent="-571500">
              <a:buFont typeface="+mj-lt"/>
              <a:buAutoNum type="arabicParenR"/>
            </a:pPr>
            <a:r>
              <a:rPr lang="en-US" dirty="0">
                <a:latin typeface="Book Antiqua" panose="02040602050305030304" pitchFamily="18" charset="0"/>
                <a:cs typeface="Arial" panose="020B0604020202020204" pitchFamily="34" charset="0"/>
              </a:rPr>
              <a:t>Performance review of the Regional Fisheries bodies (RFBs); </a:t>
            </a:r>
          </a:p>
          <a:p>
            <a:pPr marL="571500" indent="-571500">
              <a:buFont typeface="+mj-lt"/>
              <a:buAutoNum type="arabicParenR"/>
            </a:pPr>
            <a:r>
              <a:rPr lang="en-US" dirty="0">
                <a:latin typeface="Book Antiqua" panose="02040602050305030304" pitchFamily="18" charset="0"/>
                <a:cs typeface="Arial" panose="020B0604020202020204" pitchFamily="34" charset="0"/>
              </a:rPr>
              <a:t>Fisheries Management issues in shared lakes and rivers ; </a:t>
            </a:r>
          </a:p>
          <a:p>
            <a:pPr marL="571500" indent="-571500">
              <a:buFont typeface="+mj-lt"/>
              <a:buAutoNum type="arabicParenR"/>
            </a:pPr>
            <a:r>
              <a:rPr lang="en-US" dirty="0">
                <a:latin typeface="Book Antiqua" panose="02040602050305030304" pitchFamily="18" charset="0"/>
                <a:cs typeface="Arial" panose="020B0604020202020204" pitchFamily="34" charset="0"/>
              </a:rPr>
              <a:t>Negotiating fisheries access arrangements-regional approach; </a:t>
            </a:r>
          </a:p>
          <a:p>
            <a:pPr marL="571500" indent="-571500">
              <a:buFont typeface="+mj-lt"/>
              <a:buAutoNum type="arabicParenR"/>
            </a:pPr>
            <a:r>
              <a:rPr lang="en-US" dirty="0">
                <a:latin typeface="Book Antiqua" panose="02040602050305030304" pitchFamily="18" charset="0"/>
                <a:cs typeface="Arial" panose="020B0604020202020204" pitchFamily="34" charset="0"/>
              </a:rPr>
              <a:t>Governance of LME and Fisheries Management approaches and practices;</a:t>
            </a:r>
          </a:p>
          <a:p>
            <a:pPr marL="571500" indent="-571500">
              <a:buFont typeface="+mj-lt"/>
              <a:buAutoNum type="arabicParenR"/>
            </a:pPr>
            <a:r>
              <a:rPr lang="en-US" dirty="0">
                <a:latin typeface="Book Antiqua" panose="02040602050305030304" pitchFamily="18" charset="0"/>
                <a:cs typeface="Arial" panose="020B0604020202020204" pitchFamily="34" charset="0"/>
              </a:rPr>
              <a:t>Coordination and regional cooperation in fisheries management. </a:t>
            </a:r>
          </a:p>
          <a:p>
            <a:pPr marL="457200" indent="-457200">
              <a:buFont typeface="+mj-lt"/>
              <a:buAutoNum type="arabicParenR"/>
            </a:pPr>
            <a:endParaRPr lang="en-US" dirty="0">
              <a:latin typeface="Book Antiqua" panose="02040602050305030304" pitchFamily="18" charset="0"/>
            </a:endParaRPr>
          </a:p>
        </p:txBody>
      </p:sp>
      <p:sp>
        <p:nvSpPr>
          <p:cNvPr id="5" name="Title 1">
            <a:extLst>
              <a:ext uri="{FF2B5EF4-FFF2-40B4-BE49-F238E27FC236}">
                <a16:creationId xmlns:a16="http://schemas.microsoft.com/office/drawing/2014/main" id="{2458D849-48CC-C5E4-DE32-39F2246AFC48}"/>
              </a:ext>
            </a:extLst>
          </p:cNvPr>
          <p:cNvSpPr txBox="1">
            <a:spLocks/>
          </p:cNvSpPr>
          <p:nvPr/>
        </p:nvSpPr>
        <p:spPr>
          <a:xfrm>
            <a:off x="1295400" y="111211"/>
            <a:ext cx="8686800" cy="939280"/>
          </a:xfrm>
          <a:prstGeom prst="rect">
            <a:avLst/>
          </a:prstGeom>
          <a:solidFill>
            <a:schemeClr val="accent6">
              <a:lumMod val="40000"/>
              <a:lumOff val="60000"/>
            </a:schemeClr>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KEY AREAS REVIEWED UNDER FISHGOV1</a:t>
            </a:r>
          </a:p>
        </p:txBody>
      </p:sp>
      <p:sp>
        <p:nvSpPr>
          <p:cNvPr id="4" name="Slide Number Placeholder 3"/>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13</a:t>
            </a:fld>
            <a:endParaRPr lang="en-US" dirty="0">
              <a:solidFill>
                <a:prstClr val="black">
                  <a:tint val="75000"/>
                </a:prstClr>
              </a:solidFill>
            </a:endParaRPr>
          </a:p>
        </p:txBody>
      </p:sp>
    </p:spTree>
    <p:extLst>
      <p:ext uri="{BB962C8B-B14F-4D97-AF65-F5344CB8AC3E}">
        <p14:creationId xmlns:p14="http://schemas.microsoft.com/office/powerpoint/2010/main" val="4078458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990600"/>
            <a:ext cx="10668000" cy="5529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610600" y="1524000"/>
            <a:ext cx="742511" cy="369332"/>
          </a:xfrm>
          <a:prstGeom prst="rect">
            <a:avLst/>
          </a:prstGeom>
          <a:noFill/>
        </p:spPr>
        <p:txBody>
          <a:bodyPr wrap="none" rtlCol="0">
            <a:spAutoFit/>
          </a:bodyPr>
          <a:lstStyle/>
          <a:p>
            <a:r>
              <a:rPr lang="en-US" dirty="0"/>
              <a:t>N=36</a:t>
            </a:r>
          </a:p>
        </p:txBody>
      </p:sp>
      <p:sp>
        <p:nvSpPr>
          <p:cNvPr id="6" name="Title 1">
            <a:extLst>
              <a:ext uri="{FF2B5EF4-FFF2-40B4-BE49-F238E27FC236}">
                <a16:creationId xmlns:a16="http://schemas.microsoft.com/office/drawing/2014/main" id="{2458D849-48CC-C5E4-DE32-39F2246AFC48}"/>
              </a:ext>
            </a:extLst>
          </p:cNvPr>
          <p:cNvSpPr txBox="1">
            <a:spLocks/>
          </p:cNvSpPr>
          <p:nvPr/>
        </p:nvSpPr>
        <p:spPr>
          <a:xfrm>
            <a:off x="2209800" y="70370"/>
            <a:ext cx="8686800" cy="939280"/>
          </a:xfrm>
          <a:prstGeom prst="rect">
            <a:avLst/>
          </a:prstGeom>
          <a:solidFill>
            <a:schemeClr val="accent6">
              <a:lumMod val="40000"/>
              <a:lumOff val="60000"/>
            </a:schemeClr>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REVIEW DOCUMENTS UNDER FISHGOV1</a:t>
            </a:r>
          </a:p>
        </p:txBody>
      </p:sp>
      <p:sp>
        <p:nvSpPr>
          <p:cNvPr id="3" name="Slide Number Placeholder 2"/>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14</a:t>
            </a:fld>
            <a:endParaRPr lang="en-US" dirty="0">
              <a:solidFill>
                <a:prstClr val="black">
                  <a:tint val="75000"/>
                </a:prstClr>
              </a:solidFill>
            </a:endParaRPr>
          </a:p>
        </p:txBody>
      </p:sp>
    </p:spTree>
    <p:extLst>
      <p:ext uri="{BB962C8B-B14F-4D97-AF65-F5344CB8AC3E}">
        <p14:creationId xmlns:p14="http://schemas.microsoft.com/office/powerpoint/2010/main" val="4264208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066799"/>
            <a:ext cx="9906000" cy="2070889"/>
          </a:xfrm>
        </p:spPr>
        <p:txBody>
          <a:bodyPr>
            <a:noAutofit/>
          </a:bodyPr>
          <a:lstStyle/>
          <a:p>
            <a:pPr marL="514350" indent="-514350" algn="just">
              <a:buFont typeface="+mj-lt"/>
              <a:buAutoNum type="arabicPeriod"/>
            </a:pPr>
            <a:r>
              <a:rPr lang="en-US" dirty="0">
                <a:latin typeface="Book Antiqua" panose="02040602050305030304" pitchFamily="18" charset="0"/>
                <a:cs typeface="Arial" panose="020B0604020202020204" pitchFamily="34" charset="0"/>
              </a:rPr>
              <a:t>Inter and intra-regional fish trade </a:t>
            </a:r>
          </a:p>
          <a:p>
            <a:pPr marL="514350" indent="-514350" algn="just">
              <a:buFont typeface="+mj-lt"/>
              <a:buAutoNum type="arabicPeriod"/>
            </a:pPr>
            <a:r>
              <a:rPr lang="en-US" dirty="0">
                <a:latin typeface="Book Antiqua" panose="02040602050305030304" pitchFamily="18" charset="0"/>
                <a:cs typeface="Arial" panose="020B0604020202020204" pitchFamily="34" charset="0"/>
              </a:rPr>
              <a:t>Engagement of women and youth along fisheries and aquaculture value chain. </a:t>
            </a:r>
          </a:p>
          <a:p>
            <a:pPr marL="514350" indent="-514350" algn="just">
              <a:buFont typeface="+mj-lt"/>
              <a:buAutoNum type="arabicPeriod"/>
            </a:pPr>
            <a:endParaRPr lang="en-US" dirty="0">
              <a:latin typeface="Book Antiqua" panose="02040602050305030304" pitchFamily="18" charset="0"/>
              <a:cs typeface="Arial" panose="020B0604020202020204" pitchFamily="34" charset="0"/>
            </a:endParaRPr>
          </a:p>
          <a:p>
            <a:pPr marL="0" indent="0" algn="just">
              <a:buNone/>
            </a:pPr>
            <a:endParaRPr lang="en-US" dirty="0">
              <a:latin typeface="Book Antiqua" panose="02040602050305030304" pitchFamily="18" charset="0"/>
            </a:endParaRPr>
          </a:p>
          <a:p>
            <a:pPr algn="just"/>
            <a:endParaRPr lang="en-US" dirty="0">
              <a:latin typeface="Book Antiqua" panose="02040602050305030304" pitchFamily="18" charset="0"/>
            </a:endParaRPr>
          </a:p>
        </p:txBody>
      </p:sp>
      <p:sp>
        <p:nvSpPr>
          <p:cNvPr id="4" name="Title 1">
            <a:extLst>
              <a:ext uri="{FF2B5EF4-FFF2-40B4-BE49-F238E27FC236}">
                <a16:creationId xmlns:a16="http://schemas.microsoft.com/office/drawing/2014/main" id="{2458D849-48CC-C5E4-DE32-39F2246AFC48}"/>
              </a:ext>
            </a:extLst>
          </p:cNvPr>
          <p:cNvSpPr txBox="1">
            <a:spLocks/>
          </p:cNvSpPr>
          <p:nvPr/>
        </p:nvSpPr>
        <p:spPr>
          <a:xfrm>
            <a:off x="1524000" y="51320"/>
            <a:ext cx="8686800" cy="939280"/>
          </a:xfrm>
          <a:prstGeom prst="rect">
            <a:avLst/>
          </a:prstGeom>
          <a:solidFill>
            <a:schemeClr val="accent6">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b="1" dirty="0">
                <a:solidFill>
                  <a:srgbClr val="996633"/>
                </a:solidFill>
                <a:latin typeface="Book Antiqua" panose="02040602050305030304" pitchFamily="18" charset="0"/>
                <a:cs typeface="Arial" panose="020B0604020202020204" pitchFamily="34" charset="0"/>
              </a:rPr>
              <a:t>FISH TRADE PROJECTS </a:t>
            </a:r>
          </a:p>
        </p:txBody>
      </p:sp>
      <p:sp>
        <p:nvSpPr>
          <p:cNvPr id="5" name="Title 1">
            <a:extLst>
              <a:ext uri="{FF2B5EF4-FFF2-40B4-BE49-F238E27FC236}">
                <a16:creationId xmlns:a16="http://schemas.microsoft.com/office/drawing/2014/main" id="{2458D849-48CC-C5E4-DE32-39F2246AFC48}"/>
              </a:ext>
            </a:extLst>
          </p:cNvPr>
          <p:cNvSpPr txBox="1">
            <a:spLocks/>
          </p:cNvSpPr>
          <p:nvPr/>
        </p:nvSpPr>
        <p:spPr>
          <a:xfrm>
            <a:off x="1386348" y="3569310"/>
            <a:ext cx="8686800" cy="939280"/>
          </a:xfrm>
          <a:prstGeom prst="rect">
            <a:avLst/>
          </a:prstGeom>
          <a:solidFill>
            <a:schemeClr val="accent6">
              <a:lumMod val="40000"/>
              <a:lumOff val="60000"/>
            </a:schemeClr>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b="1" dirty="0">
                <a:solidFill>
                  <a:srgbClr val="996633"/>
                </a:solidFill>
                <a:latin typeface="Book Antiqua" panose="02040602050305030304" pitchFamily="18" charset="0"/>
                <a:cs typeface="Arial" panose="020B0604020202020204" pitchFamily="34" charset="0"/>
              </a:rPr>
              <a:t>AQUACULTURE DEVELOPMENT </a:t>
            </a:r>
          </a:p>
        </p:txBody>
      </p:sp>
      <p:sp>
        <p:nvSpPr>
          <p:cNvPr id="2" name="Rectangle 1"/>
          <p:cNvSpPr/>
          <p:nvPr/>
        </p:nvSpPr>
        <p:spPr>
          <a:xfrm>
            <a:off x="1344561" y="4724400"/>
            <a:ext cx="8610600" cy="1384995"/>
          </a:xfrm>
          <a:prstGeom prst="rect">
            <a:avLst/>
          </a:prstGeom>
        </p:spPr>
        <p:txBody>
          <a:bodyPr wrap="square">
            <a:spAutoFit/>
          </a:bodyPr>
          <a:lstStyle/>
          <a:p>
            <a:pPr marL="514350" indent="-514350" algn="just">
              <a:buFont typeface="+mj-lt"/>
              <a:buAutoNum type="arabicPeriod"/>
            </a:pPr>
            <a:r>
              <a:rPr lang="en-US" sz="2800" dirty="0">
                <a:latin typeface="Book Antiqua" panose="02040602050305030304" pitchFamily="18" charset="0"/>
              </a:rPr>
              <a:t>Aquaculture production, extension practices in aquaculture systems</a:t>
            </a:r>
          </a:p>
          <a:p>
            <a:pPr algn="just"/>
            <a:r>
              <a:rPr lang="en-US" sz="2800" dirty="0">
                <a:latin typeface="Book Antiqua" panose="02040602050305030304" pitchFamily="18" charset="0"/>
              </a:rPr>
              <a:t>2.  Ornamental fish exploitation and trade</a:t>
            </a:r>
            <a:endParaRPr lang="en-US" sz="2800" dirty="0"/>
          </a:p>
        </p:txBody>
      </p:sp>
      <p:sp>
        <p:nvSpPr>
          <p:cNvPr id="9" name="Slide Number Placeholder 8"/>
          <p:cNvSpPr>
            <a:spLocks noGrp="1"/>
          </p:cNvSpPr>
          <p:nvPr>
            <p:ph type="sldNum" sz="quarter" idx="12"/>
          </p:nvPr>
        </p:nvSpPr>
        <p:spPr>
          <a:xfrm>
            <a:off x="8583561" y="6325205"/>
            <a:ext cx="2743200" cy="365125"/>
          </a:xfrm>
        </p:spPr>
        <p:txBody>
          <a:bodyPr/>
          <a:lstStyle/>
          <a:p>
            <a:pPr>
              <a:defRPr/>
            </a:pPr>
            <a:fld id="{232B60BD-E91C-4BA4-B70D-B11D62485FE3}" type="slidenum">
              <a:rPr lang="en-US" smtClean="0">
                <a:solidFill>
                  <a:prstClr val="black">
                    <a:tint val="75000"/>
                  </a:prstClr>
                </a:solidFill>
              </a:rPr>
              <a:pPr>
                <a:defRPr/>
              </a:pPr>
              <a:t>15</a:t>
            </a:fld>
            <a:endParaRPr lang="en-US" dirty="0">
              <a:solidFill>
                <a:prstClr val="black">
                  <a:tint val="75000"/>
                </a:prstClr>
              </a:solidFill>
            </a:endParaRPr>
          </a:p>
        </p:txBody>
      </p:sp>
    </p:spTree>
    <p:extLst>
      <p:ext uri="{BB962C8B-B14F-4D97-AF65-F5344CB8AC3E}">
        <p14:creationId xmlns:p14="http://schemas.microsoft.com/office/powerpoint/2010/main" val="1821427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066800"/>
            <a:ext cx="58674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1066800"/>
            <a:ext cx="59436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876800" y="1524000"/>
            <a:ext cx="742511" cy="369332"/>
          </a:xfrm>
          <a:prstGeom prst="rect">
            <a:avLst/>
          </a:prstGeom>
          <a:noFill/>
        </p:spPr>
        <p:txBody>
          <a:bodyPr wrap="none" rtlCol="0">
            <a:spAutoFit/>
          </a:bodyPr>
          <a:lstStyle/>
          <a:p>
            <a:r>
              <a:rPr lang="en-US" dirty="0"/>
              <a:t>N=17</a:t>
            </a:r>
          </a:p>
        </p:txBody>
      </p:sp>
      <p:sp>
        <p:nvSpPr>
          <p:cNvPr id="7" name="TextBox 6"/>
          <p:cNvSpPr txBox="1"/>
          <p:nvPr/>
        </p:nvSpPr>
        <p:spPr>
          <a:xfrm>
            <a:off x="10972800" y="1447800"/>
            <a:ext cx="614271" cy="369332"/>
          </a:xfrm>
          <a:prstGeom prst="rect">
            <a:avLst/>
          </a:prstGeom>
          <a:noFill/>
        </p:spPr>
        <p:txBody>
          <a:bodyPr wrap="none" rtlCol="0">
            <a:spAutoFit/>
          </a:bodyPr>
          <a:lstStyle/>
          <a:p>
            <a:r>
              <a:rPr lang="en-US" dirty="0"/>
              <a:t>N=9</a:t>
            </a:r>
          </a:p>
        </p:txBody>
      </p:sp>
      <p:sp>
        <p:nvSpPr>
          <p:cNvPr id="8" name="Title 1">
            <a:extLst>
              <a:ext uri="{FF2B5EF4-FFF2-40B4-BE49-F238E27FC236}">
                <a16:creationId xmlns:a16="http://schemas.microsoft.com/office/drawing/2014/main" id="{2458D849-48CC-C5E4-DE32-39F2246AFC48}"/>
              </a:ext>
            </a:extLst>
          </p:cNvPr>
          <p:cNvSpPr txBox="1">
            <a:spLocks/>
          </p:cNvSpPr>
          <p:nvPr/>
        </p:nvSpPr>
        <p:spPr>
          <a:xfrm>
            <a:off x="2209800" y="70370"/>
            <a:ext cx="8686800" cy="939280"/>
          </a:xfrm>
          <a:prstGeom prst="rect">
            <a:avLst/>
          </a:prstGeom>
          <a:solidFill>
            <a:schemeClr val="accent6">
              <a:lumMod val="40000"/>
              <a:lumOff val="60000"/>
            </a:schemeClr>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REVIEW DOCUMENTS UNDER FISH TRADE (A)&amp; AQUACULTURE (B)</a:t>
            </a:r>
          </a:p>
        </p:txBody>
      </p:sp>
      <p:sp>
        <p:nvSpPr>
          <p:cNvPr id="9" name="TextBox 8"/>
          <p:cNvSpPr txBox="1"/>
          <p:nvPr/>
        </p:nvSpPr>
        <p:spPr>
          <a:xfrm>
            <a:off x="609600" y="1173718"/>
            <a:ext cx="338554" cy="369332"/>
          </a:xfrm>
          <a:prstGeom prst="rect">
            <a:avLst/>
          </a:prstGeom>
          <a:noFill/>
        </p:spPr>
        <p:txBody>
          <a:bodyPr wrap="none" rtlCol="0">
            <a:spAutoFit/>
          </a:bodyPr>
          <a:lstStyle/>
          <a:p>
            <a:r>
              <a:rPr lang="en-US" dirty="0"/>
              <a:t>A</a:t>
            </a:r>
          </a:p>
        </p:txBody>
      </p:sp>
      <p:sp>
        <p:nvSpPr>
          <p:cNvPr id="10" name="TextBox 9"/>
          <p:cNvSpPr txBox="1"/>
          <p:nvPr/>
        </p:nvSpPr>
        <p:spPr>
          <a:xfrm>
            <a:off x="6493877" y="1173718"/>
            <a:ext cx="338554" cy="369332"/>
          </a:xfrm>
          <a:prstGeom prst="rect">
            <a:avLst/>
          </a:prstGeom>
          <a:noFill/>
        </p:spPr>
        <p:txBody>
          <a:bodyPr wrap="none" rtlCol="0">
            <a:spAutoFit/>
          </a:bodyPr>
          <a:lstStyle/>
          <a:p>
            <a:r>
              <a:rPr lang="en-US" dirty="0"/>
              <a:t>B</a:t>
            </a:r>
          </a:p>
        </p:txBody>
      </p:sp>
      <p:sp>
        <p:nvSpPr>
          <p:cNvPr id="3" name="Slide Number Placeholder 2"/>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16</a:t>
            </a:fld>
            <a:endParaRPr lang="en-US" dirty="0">
              <a:solidFill>
                <a:prstClr val="black">
                  <a:tint val="75000"/>
                </a:prstClr>
              </a:solidFill>
            </a:endParaRPr>
          </a:p>
        </p:txBody>
      </p:sp>
    </p:spTree>
    <p:extLst>
      <p:ext uri="{BB962C8B-B14F-4D97-AF65-F5344CB8AC3E}">
        <p14:creationId xmlns:p14="http://schemas.microsoft.com/office/powerpoint/2010/main" val="1723580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58D849-48CC-C5E4-DE32-39F2246AFC48}"/>
              </a:ext>
            </a:extLst>
          </p:cNvPr>
          <p:cNvSpPr txBox="1">
            <a:spLocks/>
          </p:cNvSpPr>
          <p:nvPr/>
        </p:nvSpPr>
        <p:spPr>
          <a:xfrm>
            <a:off x="1295400" y="0"/>
            <a:ext cx="9753600" cy="939280"/>
          </a:xfrm>
          <a:prstGeom prst="rect">
            <a:avLst/>
          </a:prstGeom>
          <a:solidFill>
            <a:schemeClr val="accent6">
              <a:lumMod val="40000"/>
              <a:lumOff val="60000"/>
            </a:schemeClr>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MONITORING CONTROL AND SURVEILLANCE</a:t>
            </a:r>
          </a:p>
        </p:txBody>
      </p:sp>
      <p:graphicFrame>
        <p:nvGraphicFramePr>
          <p:cNvPr id="6"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1610531077"/>
              </p:ext>
            </p:extLst>
          </p:nvPr>
        </p:nvGraphicFramePr>
        <p:xfrm>
          <a:off x="228600" y="1252660"/>
          <a:ext cx="11887200" cy="5486400"/>
        </p:xfrm>
        <a:graphic>
          <a:graphicData uri="http://schemas.openxmlformats.org/drawingml/2006/table">
            <a:tbl>
              <a:tblPr firstRow="1" bandRow="1">
                <a:tableStyleId>{5C22544A-7EE6-4342-B048-85BDC9FD1C3A}</a:tableStyleId>
              </a:tblPr>
              <a:tblGrid>
                <a:gridCol w="5943600">
                  <a:extLst>
                    <a:ext uri="{9D8B030D-6E8A-4147-A177-3AD203B41FA5}">
                      <a16:colId xmlns:a16="http://schemas.microsoft.com/office/drawing/2014/main" val="1577443442"/>
                    </a:ext>
                  </a:extLst>
                </a:gridCol>
                <a:gridCol w="5943600">
                  <a:extLst>
                    <a:ext uri="{9D8B030D-6E8A-4147-A177-3AD203B41FA5}">
                      <a16:colId xmlns:a16="http://schemas.microsoft.com/office/drawing/2014/main" val="2732619283"/>
                    </a:ext>
                  </a:extLst>
                </a:gridCol>
              </a:tblGrid>
              <a:tr h="370840">
                <a:tc>
                  <a:txBody>
                    <a:bodyPr/>
                    <a:lstStyle/>
                    <a:p>
                      <a:r>
                        <a:rPr lang="en-GB" sz="2400" dirty="0">
                          <a:latin typeface="Book Antiqua" panose="02040602050305030304" pitchFamily="18" charset="0"/>
                        </a:rPr>
                        <a:t>Issue</a:t>
                      </a:r>
                    </a:p>
                    <a:p>
                      <a:endParaRPr lang="en-GB" sz="2400" dirty="0">
                        <a:latin typeface="Book Antiqua" panose="02040602050305030304" pitchFamily="18" charset="0"/>
                      </a:endParaRPr>
                    </a:p>
                  </a:txBody>
                  <a:tcPr/>
                </a:tc>
                <a:tc>
                  <a:txBody>
                    <a:bodyPr/>
                    <a:lstStyle/>
                    <a:p>
                      <a:r>
                        <a:rPr lang="en-GB" sz="2400" dirty="0">
                          <a:latin typeface="Book Antiqua" panose="02040602050305030304" pitchFamily="18" charset="0"/>
                        </a:rPr>
                        <a:t>Remarks </a:t>
                      </a:r>
                    </a:p>
                  </a:txBody>
                  <a:tcPr/>
                </a:tc>
                <a:extLst>
                  <a:ext uri="{0D108BD9-81ED-4DB2-BD59-A6C34878D82A}">
                    <a16:rowId xmlns:a16="http://schemas.microsoft.com/office/drawing/2014/main" val="2713576883"/>
                  </a:ext>
                </a:extLst>
              </a:tr>
              <a:tr h="370840">
                <a:tc>
                  <a:txBody>
                    <a:bodyPr/>
                    <a:lstStyle/>
                    <a:p>
                      <a:r>
                        <a:rPr lang="en-GB" sz="2400" dirty="0">
                          <a:latin typeface="Book Antiqua" panose="02040602050305030304" pitchFamily="18" charset="0"/>
                        </a:rPr>
                        <a:t>1. Enactment of fisheries regulations with MCS provisions to combat IUU</a:t>
                      </a:r>
                    </a:p>
                  </a:txBody>
                  <a:tcPr/>
                </a:tc>
                <a:tc>
                  <a:txBody>
                    <a:bodyPr/>
                    <a:lstStyle/>
                    <a:p>
                      <a:pPr marL="514350" indent="-514350">
                        <a:buFont typeface="+mj-lt"/>
                        <a:buAutoNum type="arabicPeriod"/>
                      </a:pPr>
                      <a:r>
                        <a:rPr lang="en-GB" sz="2400" dirty="0">
                          <a:latin typeface="Book Antiqua" panose="02040602050305030304" pitchFamily="18" charset="0"/>
                        </a:rPr>
                        <a:t>Varied level of legal framework/implementation across countries (ranging from weak to strong);</a:t>
                      </a:r>
                    </a:p>
                    <a:p>
                      <a:pPr marL="514350" indent="-514350">
                        <a:buFont typeface="+mj-lt"/>
                        <a:buAutoNum type="arabicPeriod"/>
                      </a:pPr>
                      <a:r>
                        <a:rPr lang="en-GB" sz="2400" dirty="0">
                          <a:latin typeface="Book Antiqua" panose="02040602050305030304" pitchFamily="18" charset="0"/>
                        </a:rPr>
                        <a:t>Not all aspects of MCS are incorporated</a:t>
                      </a:r>
                    </a:p>
                  </a:txBody>
                  <a:tcPr/>
                </a:tc>
                <a:extLst>
                  <a:ext uri="{0D108BD9-81ED-4DB2-BD59-A6C34878D82A}">
                    <a16:rowId xmlns:a16="http://schemas.microsoft.com/office/drawing/2014/main" val="686627662"/>
                  </a:ext>
                </a:extLst>
              </a:tr>
              <a:tr h="370840">
                <a:tc>
                  <a:txBody>
                    <a:bodyPr/>
                    <a:lstStyle/>
                    <a:p>
                      <a:r>
                        <a:rPr lang="en-GB" sz="2400" dirty="0">
                          <a:latin typeface="Book Antiqua" panose="02040602050305030304" pitchFamily="18" charset="0"/>
                        </a:rPr>
                        <a:t>2. Weak governance</a:t>
                      </a:r>
                    </a:p>
                  </a:txBody>
                  <a:tcPr/>
                </a:tc>
                <a:tc>
                  <a:txBody>
                    <a:bodyPr/>
                    <a:lstStyle/>
                    <a:p>
                      <a:r>
                        <a:rPr lang="en-GB" sz="2400" dirty="0">
                          <a:latin typeface="Book Antiqua" panose="02040602050305030304" pitchFamily="18" charset="0"/>
                        </a:rPr>
                        <a:t>1. Increasing link between IUU fishing and transactional organised crime (especially non African fleets from the East)</a:t>
                      </a:r>
                    </a:p>
                  </a:txBody>
                  <a:tcPr/>
                </a:tc>
                <a:extLst>
                  <a:ext uri="{0D108BD9-81ED-4DB2-BD59-A6C34878D82A}">
                    <a16:rowId xmlns:a16="http://schemas.microsoft.com/office/drawing/2014/main" val="1118058460"/>
                  </a:ext>
                </a:extLst>
              </a:tr>
              <a:tr h="370840">
                <a:tc>
                  <a:txBody>
                    <a:bodyPr/>
                    <a:lstStyle/>
                    <a:p>
                      <a:r>
                        <a:rPr lang="en-GB" sz="2400" dirty="0">
                          <a:latin typeface="Book Antiqua" panose="02040602050305030304" pitchFamily="18" charset="0"/>
                        </a:rPr>
                        <a:t>National Plan of Action (NPOA) to deter IUU fishing</a:t>
                      </a:r>
                    </a:p>
                  </a:txBody>
                  <a:tcPr/>
                </a:tc>
                <a:tc>
                  <a:txBody>
                    <a:bodyPr/>
                    <a:lstStyle/>
                    <a:p>
                      <a:r>
                        <a:rPr lang="en-GB" sz="2400" dirty="0">
                          <a:latin typeface="Book Antiqua" panose="02040602050305030304" pitchFamily="18" charset="0"/>
                        </a:rPr>
                        <a:t>1. Only Namibia has finalised its NPOA</a:t>
                      </a:r>
                    </a:p>
                  </a:txBody>
                  <a:tcPr/>
                </a:tc>
                <a:extLst>
                  <a:ext uri="{0D108BD9-81ED-4DB2-BD59-A6C34878D82A}">
                    <a16:rowId xmlns:a16="http://schemas.microsoft.com/office/drawing/2014/main" val="2060900380"/>
                  </a:ext>
                </a:extLst>
              </a:tr>
            </a:tbl>
          </a:graphicData>
        </a:graphic>
      </p:graphicFrame>
      <p:sp>
        <p:nvSpPr>
          <p:cNvPr id="3" name="Slide Number Placeholder 2"/>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17</a:t>
            </a:fld>
            <a:endParaRPr lang="en-US" dirty="0">
              <a:solidFill>
                <a:prstClr val="black">
                  <a:tint val="75000"/>
                </a:prstClr>
              </a:solidFill>
            </a:endParaRPr>
          </a:p>
        </p:txBody>
      </p:sp>
    </p:spTree>
    <p:extLst>
      <p:ext uri="{BB962C8B-B14F-4D97-AF65-F5344CB8AC3E}">
        <p14:creationId xmlns:p14="http://schemas.microsoft.com/office/powerpoint/2010/main" val="1372823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18</a:t>
            </a:fld>
            <a:endParaRPr lang="en-US" dirty="0">
              <a:solidFill>
                <a:prstClr val="black">
                  <a:tint val="75000"/>
                </a:prstClr>
              </a:solidFill>
            </a:endParaRPr>
          </a:p>
        </p:txBody>
      </p:sp>
      <p:sp>
        <p:nvSpPr>
          <p:cNvPr id="5" name="Title 1">
            <a:extLst>
              <a:ext uri="{FF2B5EF4-FFF2-40B4-BE49-F238E27FC236}">
                <a16:creationId xmlns:a16="http://schemas.microsoft.com/office/drawing/2014/main" id="{2458D849-48CC-C5E4-DE32-39F2246AFC48}"/>
              </a:ext>
            </a:extLst>
          </p:cNvPr>
          <p:cNvSpPr txBox="1">
            <a:spLocks/>
          </p:cNvSpPr>
          <p:nvPr/>
        </p:nvSpPr>
        <p:spPr>
          <a:xfrm>
            <a:off x="1295400" y="0"/>
            <a:ext cx="9753600" cy="939280"/>
          </a:xfrm>
          <a:prstGeom prst="rect">
            <a:avLst/>
          </a:prstGeom>
          <a:solidFill>
            <a:schemeClr val="accent6">
              <a:lumMod val="40000"/>
              <a:lumOff val="60000"/>
            </a:schemeClr>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MONITORING CONTROL AND SURVEILLANCE</a:t>
            </a:r>
          </a:p>
        </p:txBody>
      </p:sp>
      <p:graphicFrame>
        <p:nvGraphicFramePr>
          <p:cNvPr id="6"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349187165"/>
              </p:ext>
            </p:extLst>
          </p:nvPr>
        </p:nvGraphicFramePr>
        <p:xfrm>
          <a:off x="228600" y="1252660"/>
          <a:ext cx="11887200" cy="3657600"/>
        </p:xfrm>
        <a:graphic>
          <a:graphicData uri="http://schemas.openxmlformats.org/drawingml/2006/table">
            <a:tbl>
              <a:tblPr firstRow="1" bandRow="1">
                <a:tableStyleId>{5C22544A-7EE6-4342-B048-85BDC9FD1C3A}</a:tableStyleId>
              </a:tblPr>
              <a:tblGrid>
                <a:gridCol w="5943600">
                  <a:extLst>
                    <a:ext uri="{9D8B030D-6E8A-4147-A177-3AD203B41FA5}">
                      <a16:colId xmlns:a16="http://schemas.microsoft.com/office/drawing/2014/main" val="1577443442"/>
                    </a:ext>
                  </a:extLst>
                </a:gridCol>
                <a:gridCol w="5943600">
                  <a:extLst>
                    <a:ext uri="{9D8B030D-6E8A-4147-A177-3AD203B41FA5}">
                      <a16:colId xmlns:a16="http://schemas.microsoft.com/office/drawing/2014/main" val="2732619283"/>
                    </a:ext>
                  </a:extLst>
                </a:gridCol>
              </a:tblGrid>
              <a:tr h="370840">
                <a:tc>
                  <a:txBody>
                    <a:bodyPr/>
                    <a:lstStyle/>
                    <a:p>
                      <a:r>
                        <a:rPr lang="en-GB" sz="2400" dirty="0">
                          <a:latin typeface="Book Antiqua" panose="02040602050305030304" pitchFamily="18" charset="0"/>
                        </a:rPr>
                        <a:t>Issue</a:t>
                      </a:r>
                    </a:p>
                    <a:p>
                      <a:endParaRPr lang="en-GB" sz="2400" dirty="0">
                        <a:latin typeface="Book Antiqua" panose="02040602050305030304" pitchFamily="18" charset="0"/>
                      </a:endParaRPr>
                    </a:p>
                  </a:txBody>
                  <a:tcPr/>
                </a:tc>
                <a:tc>
                  <a:txBody>
                    <a:bodyPr/>
                    <a:lstStyle/>
                    <a:p>
                      <a:r>
                        <a:rPr lang="en-GB" sz="2400" dirty="0">
                          <a:latin typeface="Book Antiqua" panose="02040602050305030304" pitchFamily="18" charset="0"/>
                        </a:rPr>
                        <a:t>Remarks </a:t>
                      </a:r>
                    </a:p>
                  </a:txBody>
                  <a:tcPr/>
                </a:tc>
                <a:extLst>
                  <a:ext uri="{0D108BD9-81ED-4DB2-BD59-A6C34878D82A}">
                    <a16:rowId xmlns:a16="http://schemas.microsoft.com/office/drawing/2014/main" val="2713576883"/>
                  </a:ext>
                </a:extLst>
              </a:tr>
              <a:tr h="370840">
                <a:tc>
                  <a:txBody>
                    <a:bodyPr/>
                    <a:lstStyle/>
                    <a:p>
                      <a:r>
                        <a:rPr lang="en-GB" sz="2400" dirty="0">
                          <a:latin typeface="Book Antiqua" panose="02040602050305030304" pitchFamily="18" charset="0"/>
                        </a:rPr>
                        <a:t>1. Observers</a:t>
                      </a:r>
                      <a:r>
                        <a:rPr lang="en-GB" sz="2400" baseline="0" dirty="0">
                          <a:latin typeface="Book Antiqua" panose="02040602050305030304" pitchFamily="18" charset="0"/>
                        </a:rPr>
                        <a:t> not included on vessels smaller than 24 meters</a:t>
                      </a:r>
                      <a:endParaRPr lang="en-GB" sz="2400" dirty="0">
                        <a:latin typeface="Book Antiqua" panose="02040602050305030304" pitchFamily="18" charset="0"/>
                      </a:endParaRPr>
                    </a:p>
                  </a:txBody>
                  <a:tcPr/>
                </a:tc>
                <a:tc>
                  <a:txBody>
                    <a:bodyPr/>
                    <a:lstStyle/>
                    <a:p>
                      <a:pPr marL="514350" indent="-514350">
                        <a:buFont typeface="+mj-lt"/>
                        <a:buAutoNum type="arabicPeriod"/>
                      </a:pPr>
                      <a:r>
                        <a:rPr lang="en-GB" sz="2400" dirty="0">
                          <a:latin typeface="Book Antiqua" panose="02040602050305030304" pitchFamily="18" charset="0"/>
                        </a:rPr>
                        <a:t>Management and control IUU on such vessels</a:t>
                      </a:r>
                    </a:p>
                  </a:txBody>
                  <a:tcPr/>
                </a:tc>
                <a:extLst>
                  <a:ext uri="{0D108BD9-81ED-4DB2-BD59-A6C34878D82A}">
                    <a16:rowId xmlns:a16="http://schemas.microsoft.com/office/drawing/2014/main" val="686627662"/>
                  </a:ext>
                </a:extLst>
              </a:tr>
              <a:tr h="370840">
                <a:tc>
                  <a:txBody>
                    <a:bodyPr/>
                    <a:lstStyle/>
                    <a:p>
                      <a:r>
                        <a:rPr lang="en-GB" sz="2400" dirty="0">
                          <a:latin typeface="Book Antiqua" panose="02040602050305030304" pitchFamily="18" charset="0"/>
                        </a:rPr>
                        <a:t>2. Lack of co-management in small scale fisheries</a:t>
                      </a:r>
                    </a:p>
                  </a:txBody>
                  <a:tcPr/>
                </a:tc>
                <a:tc>
                  <a:txBody>
                    <a:bodyPr/>
                    <a:lstStyle/>
                    <a:p>
                      <a:r>
                        <a:rPr lang="en-GB" sz="2400" dirty="0">
                          <a:latin typeface="Book Antiqua" panose="02040602050305030304" pitchFamily="18" charset="0"/>
                        </a:rPr>
                        <a:t>2. Increased IUU</a:t>
                      </a:r>
                    </a:p>
                  </a:txBody>
                  <a:tcPr/>
                </a:tc>
                <a:extLst>
                  <a:ext uri="{0D108BD9-81ED-4DB2-BD59-A6C34878D82A}">
                    <a16:rowId xmlns:a16="http://schemas.microsoft.com/office/drawing/2014/main" val="1118058460"/>
                  </a:ext>
                </a:extLst>
              </a:tr>
              <a:tr h="370840">
                <a:tc>
                  <a:txBody>
                    <a:bodyPr/>
                    <a:lstStyle/>
                    <a:p>
                      <a:r>
                        <a:rPr lang="en-GB" sz="2400" dirty="0">
                          <a:latin typeface="Book Antiqua" panose="02040602050305030304" pitchFamily="18" charset="0"/>
                        </a:rPr>
                        <a:t>3.</a:t>
                      </a:r>
                      <a:r>
                        <a:rPr lang="en-US" sz="2400" dirty="0">
                          <a:latin typeface="Book Antiqua" panose="02040602050305030304" pitchFamily="18" charset="0"/>
                        </a:rPr>
                        <a:t> Poor management of  ecosystems along the length of the Southern African coastline</a:t>
                      </a:r>
                      <a:endParaRPr lang="en-GB" sz="2400" dirty="0">
                        <a:latin typeface="Book Antiqua" panose="02040602050305030304" pitchFamily="18" charset="0"/>
                      </a:endParaRPr>
                    </a:p>
                  </a:txBody>
                  <a:tcPr/>
                </a:tc>
                <a:tc>
                  <a:txBody>
                    <a:bodyPr/>
                    <a:lstStyle/>
                    <a:p>
                      <a:r>
                        <a:rPr lang="en-GB" sz="2400" dirty="0">
                          <a:latin typeface="Book Antiqua" panose="02040602050305030304" pitchFamily="18" charset="0"/>
                        </a:rPr>
                        <a:t>3. Increased IUU on the coastline</a:t>
                      </a:r>
                    </a:p>
                  </a:txBody>
                  <a:tcPr/>
                </a:tc>
                <a:extLst>
                  <a:ext uri="{0D108BD9-81ED-4DB2-BD59-A6C34878D82A}">
                    <a16:rowId xmlns:a16="http://schemas.microsoft.com/office/drawing/2014/main" val="206090038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946680944"/>
              </p:ext>
            </p:extLst>
          </p:nvPr>
        </p:nvGraphicFramePr>
        <p:xfrm>
          <a:off x="228600" y="4910260"/>
          <a:ext cx="11887200" cy="1920240"/>
        </p:xfrm>
        <a:graphic>
          <a:graphicData uri="http://schemas.openxmlformats.org/drawingml/2006/table">
            <a:tbl>
              <a:tblPr firstRow="1" bandRow="1">
                <a:tableStyleId>{5C22544A-7EE6-4342-B048-85BDC9FD1C3A}</a:tableStyleId>
              </a:tblPr>
              <a:tblGrid>
                <a:gridCol w="594360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tblGrid>
              <a:tr h="370840">
                <a:tc>
                  <a:txBody>
                    <a:bodyPr/>
                    <a:lstStyle/>
                    <a:p>
                      <a:r>
                        <a:rPr lang="en-GB" sz="2400" b="0" dirty="0">
                          <a:solidFill>
                            <a:schemeClr val="tx1"/>
                          </a:solidFill>
                          <a:latin typeface="Book Antiqua" panose="02040602050305030304" pitchFamily="18" charset="0"/>
                        </a:rPr>
                        <a:t>4. </a:t>
                      </a:r>
                      <a:r>
                        <a:rPr lang="en-US" sz="2400" b="0" dirty="0">
                          <a:solidFill>
                            <a:schemeClr val="tx1"/>
                          </a:solidFill>
                          <a:latin typeface="Book Antiqua" panose="02040602050305030304" pitchFamily="18" charset="0"/>
                        </a:rPr>
                        <a:t>Regionally implementation and management of Fisheries</a:t>
                      </a:r>
                      <a:r>
                        <a:rPr lang="en-US" sz="2400" b="0" baseline="0" dirty="0">
                          <a:solidFill>
                            <a:schemeClr val="tx1"/>
                          </a:solidFill>
                          <a:latin typeface="Book Antiqua" panose="02040602050305030304" pitchFamily="18" charset="0"/>
                        </a:rPr>
                        <a:t>  and Management Control systems</a:t>
                      </a:r>
                      <a:r>
                        <a:rPr lang="en-US" sz="2400" b="0" dirty="0">
                          <a:solidFill>
                            <a:schemeClr val="tx1"/>
                          </a:solidFill>
                          <a:latin typeface="Book Antiqua" panose="02040602050305030304" pitchFamily="18" charset="0"/>
                        </a:rPr>
                        <a:t>, such as IT infrastructure, integration of data, sharing of information</a:t>
                      </a:r>
                      <a:endParaRPr lang="en-GB" sz="2400" b="0" dirty="0">
                        <a:solidFill>
                          <a:schemeClr val="tx1"/>
                        </a:solidFill>
                        <a:latin typeface="Book Antiqua" panose="02040602050305030304" pitchFamily="18" charset="0"/>
                      </a:endParaRPr>
                    </a:p>
                  </a:txBody>
                  <a:tcPr/>
                </a:tc>
                <a:tc>
                  <a:txBody>
                    <a:bodyPr/>
                    <a:lstStyle/>
                    <a:p>
                      <a:r>
                        <a:rPr lang="en-GB" sz="2400" b="0" dirty="0">
                          <a:solidFill>
                            <a:schemeClr val="tx1"/>
                          </a:solidFill>
                          <a:latin typeface="Book Antiqua" panose="02040602050305030304" pitchFamily="18" charset="0"/>
                        </a:rPr>
                        <a:t>4. Poor data sharing both</a:t>
                      </a:r>
                      <a:r>
                        <a:rPr lang="en-GB" sz="2400" b="0" baseline="0" dirty="0">
                          <a:solidFill>
                            <a:schemeClr val="tx1"/>
                          </a:solidFill>
                          <a:latin typeface="Book Antiqua" panose="02040602050305030304" pitchFamily="18" charset="0"/>
                        </a:rPr>
                        <a:t> regional and national</a:t>
                      </a:r>
                      <a:endParaRPr lang="en-GB" sz="2400" b="0" dirty="0">
                        <a:solidFill>
                          <a:schemeClr val="tx1"/>
                        </a:solidFill>
                        <a:latin typeface="Book Antiqua" panose="02040602050305030304" pitchFamily="18" charset="0"/>
                      </a:endParaRP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61405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692471317"/>
              </p:ext>
            </p:extLst>
          </p:nvPr>
        </p:nvGraphicFramePr>
        <p:xfrm>
          <a:off x="863082" y="1219200"/>
          <a:ext cx="10515600" cy="5041265"/>
        </p:xfrm>
        <a:graphic>
          <a:graphicData uri="http://schemas.openxmlformats.org/drawingml/2006/table">
            <a:tbl>
              <a:tblPr firstRow="1" bandRow="1">
                <a:tableStyleId>{5C22544A-7EE6-4342-B048-85BDC9FD1C3A}</a:tableStyleId>
              </a:tblPr>
              <a:tblGrid>
                <a:gridCol w="10515600">
                  <a:extLst>
                    <a:ext uri="{9D8B030D-6E8A-4147-A177-3AD203B41FA5}">
                      <a16:colId xmlns:a16="http://schemas.microsoft.com/office/drawing/2014/main" val="20000"/>
                    </a:ext>
                  </a:extLst>
                </a:gridCol>
              </a:tblGrid>
              <a:tr h="1932305">
                <a:tc>
                  <a:txBody>
                    <a:bodyPr/>
                    <a:lstStyle/>
                    <a:p>
                      <a:r>
                        <a:rPr lang="en-US" sz="3200" dirty="0">
                          <a:latin typeface="Book Antiqua" panose="02040602050305030304" pitchFamily="18" charset="0"/>
                        </a:rPr>
                        <a:t>1. A </a:t>
                      </a:r>
                      <a:r>
                        <a:rPr lang="en-US" sz="3200" baseline="0" dirty="0">
                          <a:latin typeface="Book Antiqua" panose="02040602050305030304" pitchFamily="18" charset="0"/>
                        </a:rPr>
                        <a:t> need to address the issue of inclusion of the </a:t>
                      </a:r>
                      <a:r>
                        <a:rPr lang="en-US" sz="3200" dirty="0">
                          <a:latin typeface="Book Antiqua" panose="02040602050305030304" pitchFamily="18" charset="0"/>
                        </a:rPr>
                        <a:t>observers on</a:t>
                      </a:r>
                      <a:r>
                        <a:rPr lang="en-US" sz="3200" baseline="0" dirty="0">
                          <a:latin typeface="Book Antiqua" panose="02040602050305030304" pitchFamily="18" charset="0"/>
                        </a:rPr>
                        <a:t> fleets </a:t>
                      </a:r>
                      <a:r>
                        <a:rPr lang="en-US" sz="3200" dirty="0">
                          <a:latin typeface="Book Antiqua" panose="02040602050305030304" pitchFamily="18" charset="0"/>
                        </a:rPr>
                        <a:t>less than 24 meters hence the government and efficiency of the MCS in the system.</a:t>
                      </a:r>
                    </a:p>
                  </a:txBody>
                  <a:tcPr/>
                </a:tc>
                <a:extLst>
                  <a:ext uri="{0D108BD9-81ED-4DB2-BD59-A6C34878D82A}">
                    <a16:rowId xmlns:a16="http://schemas.microsoft.com/office/drawing/2014/main" val="10000"/>
                  </a:ext>
                </a:extLst>
              </a:tr>
              <a:tr h="370840">
                <a:tc>
                  <a:txBody>
                    <a:bodyPr/>
                    <a:lstStyle/>
                    <a:p>
                      <a:r>
                        <a:rPr lang="en-US" sz="3200" dirty="0">
                          <a:latin typeface="Book Antiqua" panose="02040602050305030304" pitchFamily="18" charset="0"/>
                        </a:rPr>
                        <a:t>2. The open access character for capture fisheries small scale fisheries, inadequate or weak governance thus;</a:t>
                      </a:r>
                      <a:r>
                        <a:rPr lang="en-US" sz="3200" baseline="0" dirty="0">
                          <a:latin typeface="Book Antiqua" panose="02040602050305030304" pitchFamily="18" charset="0"/>
                        </a:rPr>
                        <a:t> </a:t>
                      </a:r>
                      <a:r>
                        <a:rPr lang="en-US" sz="3200" dirty="0">
                          <a:latin typeface="Book Antiqua" panose="02040602050305030304" pitchFamily="18" charset="0"/>
                        </a:rPr>
                        <a:t>quota system be advocated</a:t>
                      </a: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latin typeface="Book Antiqua" panose="02040602050305030304" pitchFamily="18" charset="0"/>
                        </a:rPr>
                        <a:t>3. Need to have a common front on the nautical miles of operations in the MCS for each country area.</a:t>
                      </a:r>
                    </a:p>
                    <a:p>
                      <a:endParaRPr lang="en-US" sz="3200" dirty="0">
                        <a:latin typeface="Book Antiqua" panose="02040602050305030304" pitchFamily="18" charset="0"/>
                      </a:endParaRPr>
                    </a:p>
                  </a:txBody>
                  <a:tcPr/>
                </a:tc>
                <a:extLst>
                  <a:ext uri="{0D108BD9-81ED-4DB2-BD59-A6C34878D82A}">
                    <a16:rowId xmlns:a16="http://schemas.microsoft.com/office/drawing/2014/main" val="10002"/>
                  </a:ext>
                </a:extLst>
              </a:tr>
            </a:tbl>
          </a:graphicData>
        </a:graphic>
      </p:graphicFrame>
      <p:sp>
        <p:nvSpPr>
          <p:cNvPr id="4" name="Slide Number Placeholder 3"/>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19</a:t>
            </a:fld>
            <a:endParaRPr lang="en-US" dirty="0">
              <a:solidFill>
                <a:prstClr val="black">
                  <a:tint val="75000"/>
                </a:prstClr>
              </a:solidFill>
            </a:endParaRPr>
          </a:p>
        </p:txBody>
      </p:sp>
      <p:sp>
        <p:nvSpPr>
          <p:cNvPr id="6" name="Title 1">
            <a:extLst>
              <a:ext uri="{FF2B5EF4-FFF2-40B4-BE49-F238E27FC236}">
                <a16:creationId xmlns:a16="http://schemas.microsoft.com/office/drawing/2014/main" id="{2458D849-48CC-C5E4-DE32-39F2246AFC48}"/>
              </a:ext>
            </a:extLst>
          </p:cNvPr>
          <p:cNvSpPr txBox="1">
            <a:spLocks/>
          </p:cNvSpPr>
          <p:nvPr/>
        </p:nvSpPr>
        <p:spPr>
          <a:xfrm>
            <a:off x="1295400" y="0"/>
            <a:ext cx="9753600" cy="939280"/>
          </a:xfrm>
          <a:prstGeom prst="rect">
            <a:avLst/>
          </a:prstGeom>
          <a:solidFill>
            <a:schemeClr val="accent6">
              <a:lumMod val="40000"/>
              <a:lumOff val="60000"/>
            </a:schemeClr>
          </a:soli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RECOMMENDATIONS FOR MONITORING CONTROL AND SURVEILLANCE</a:t>
            </a:r>
          </a:p>
        </p:txBody>
      </p:sp>
    </p:spTree>
    <p:extLst>
      <p:ext uri="{BB962C8B-B14F-4D97-AF65-F5344CB8AC3E}">
        <p14:creationId xmlns:p14="http://schemas.microsoft.com/office/powerpoint/2010/main" val="3962530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57995925"/>
              </p:ext>
            </p:extLst>
          </p:nvPr>
        </p:nvGraphicFramePr>
        <p:xfrm>
          <a:off x="533400" y="943945"/>
          <a:ext cx="10515600" cy="56388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Book Antiqua" panose="02040602050305030304" pitchFamily="18" charset="0"/>
                        </a:rPr>
                        <a:t>Issue</a:t>
                      </a:r>
                    </a:p>
                    <a:p>
                      <a:endParaRPr lang="en-US" sz="200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Book Antiqua" panose="02040602050305030304" pitchFamily="18" charset="0"/>
                        </a:rPr>
                        <a:t>Remarks </a:t>
                      </a:r>
                    </a:p>
                    <a:p>
                      <a:endParaRPr lang="en-US" sz="2000" dirty="0">
                        <a:latin typeface="Book Antiqua" panose="02040602050305030304" pitchFamily="18" charset="0"/>
                      </a:endParaRP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Book Antiqua" panose="02040602050305030304" pitchFamily="18" charset="0"/>
                        </a:rPr>
                        <a:t>1. Certification by accredited sources</a:t>
                      </a:r>
                    </a:p>
                    <a:p>
                      <a:endParaRPr lang="en-US" sz="2000" dirty="0">
                        <a:latin typeface="Book Antiqua" panose="02040602050305030304" pitchFamily="18" charset="0"/>
                      </a:endParaRPr>
                    </a:p>
                  </a:txBody>
                  <a:tcPr/>
                </a:tc>
                <a:tc>
                  <a:txBody>
                    <a:bodyPr/>
                    <a:lstStyle/>
                    <a:p>
                      <a:pPr marL="514350" indent="-514350">
                        <a:buFont typeface="+mj-lt"/>
                        <a:buAutoNum type="arabicPeriod"/>
                      </a:pPr>
                      <a:r>
                        <a:rPr lang="en-GB" sz="2000" dirty="0">
                          <a:latin typeface="Book Antiqua" panose="02040602050305030304" pitchFamily="18" charset="0"/>
                        </a:rPr>
                        <a:t>Lack of awareness of </a:t>
                      </a:r>
                      <a:r>
                        <a:rPr lang="en-GB" sz="2000" dirty="0" err="1">
                          <a:latin typeface="Book Antiqua" panose="02040602050305030304" pitchFamily="18" charset="0"/>
                        </a:rPr>
                        <a:t>ecolabelling</a:t>
                      </a:r>
                      <a:r>
                        <a:rPr lang="en-GB" sz="2000" dirty="0">
                          <a:latin typeface="Book Antiqua" panose="02040602050305030304" pitchFamily="18" charset="0"/>
                        </a:rPr>
                        <a:t> certification process</a:t>
                      </a:r>
                    </a:p>
                    <a:p>
                      <a:pPr marL="514350" indent="-514350">
                        <a:buFont typeface="+mj-lt"/>
                        <a:buAutoNum type="arabicPeriod"/>
                      </a:pPr>
                      <a:r>
                        <a:rPr lang="en-GB" sz="2000" dirty="0">
                          <a:latin typeface="Book Antiqua" panose="02040602050305030304" pitchFamily="18" charset="0"/>
                        </a:rPr>
                        <a:t>Lack of capacity and resources hence lagging behind of African fisheries</a:t>
                      </a:r>
                    </a:p>
                    <a:p>
                      <a:endParaRPr lang="en-US" sz="2000" dirty="0">
                        <a:latin typeface="Book Antiqua" panose="02040602050305030304" pitchFamily="18" charset="0"/>
                      </a:endParaRPr>
                    </a:p>
                  </a:txBody>
                  <a:tcPr/>
                </a:tc>
                <a:extLst>
                  <a:ext uri="{0D108BD9-81ED-4DB2-BD59-A6C34878D82A}">
                    <a16:rowId xmlns:a16="http://schemas.microsoft.com/office/drawing/2014/main" val="10001"/>
                  </a:ext>
                </a:extLst>
              </a:tr>
              <a:tr h="370840">
                <a:tc>
                  <a:txBody>
                    <a:bodyPr/>
                    <a:lstStyle/>
                    <a:p>
                      <a:r>
                        <a:rPr lang="en-US" sz="2000" dirty="0">
                          <a:latin typeface="Book Antiqua" panose="02040602050305030304" pitchFamily="18" charset="0"/>
                        </a:rPr>
                        <a:t>2. Strengthen capacities for access to market’ in fish trade</a:t>
                      </a:r>
                    </a:p>
                  </a:txBody>
                  <a:tcPr/>
                </a:tc>
                <a:tc>
                  <a:txBody>
                    <a:bodyPr/>
                    <a:lstStyle/>
                    <a:p>
                      <a:r>
                        <a:rPr lang="en-US" sz="2000" dirty="0">
                          <a:latin typeface="Book Antiqua" panose="02040602050305030304" pitchFamily="18" charset="0"/>
                        </a:rPr>
                        <a:t>3.  Due poor improvement programs for eco-labelling certification.</a:t>
                      </a:r>
                    </a:p>
                  </a:txBody>
                  <a:tcPr/>
                </a:tc>
                <a:extLst>
                  <a:ext uri="{0D108BD9-81ED-4DB2-BD59-A6C34878D82A}">
                    <a16:rowId xmlns:a16="http://schemas.microsoft.com/office/drawing/2014/main" val="10002"/>
                  </a:ext>
                </a:extLst>
              </a:tr>
              <a:tr h="370840">
                <a:tc>
                  <a:txBody>
                    <a:bodyPr/>
                    <a:lstStyle/>
                    <a:p>
                      <a:r>
                        <a:rPr lang="en-US" sz="2000" dirty="0">
                          <a:latin typeface="Book Antiqua" panose="02040602050305030304" pitchFamily="18" charset="0"/>
                        </a:rPr>
                        <a:t>3. Adhering of the policy framework and reform strategy for fisheries and aquaculture in Africa on ecolabelling</a:t>
                      </a:r>
                      <a:r>
                        <a:rPr lang="en-US" sz="2000" baseline="0" dirty="0">
                          <a:latin typeface="Book Antiqua" panose="02040602050305030304" pitchFamily="18" charset="0"/>
                        </a:rPr>
                        <a:t> and fisheries improvement  regionally and nationally</a:t>
                      </a:r>
                      <a:endParaRPr lang="en-US" sz="2000" dirty="0">
                        <a:latin typeface="Book Antiqua" panose="02040602050305030304" pitchFamily="18" charset="0"/>
                      </a:endParaRPr>
                    </a:p>
                  </a:txBody>
                  <a:tcPr/>
                </a:tc>
                <a:tc>
                  <a:txBody>
                    <a:bodyPr/>
                    <a:lstStyle/>
                    <a:p>
                      <a:r>
                        <a:rPr lang="en-US" sz="2000" dirty="0">
                          <a:latin typeface="Book Antiqua" panose="02040602050305030304" pitchFamily="18" charset="0"/>
                        </a:rPr>
                        <a:t>4.  Adherence</a:t>
                      </a:r>
                      <a:r>
                        <a:rPr lang="en-US" sz="2000" baseline="0" dirty="0">
                          <a:latin typeface="Book Antiqua" panose="02040602050305030304" pitchFamily="18" charset="0"/>
                        </a:rPr>
                        <a:t> is not followed regionally.</a:t>
                      </a:r>
                      <a:endParaRPr lang="en-US" sz="2000" dirty="0">
                        <a:latin typeface="Book Antiqua" panose="02040602050305030304" pitchFamily="18" charset="0"/>
                      </a:endParaRPr>
                    </a:p>
                  </a:txBody>
                  <a:tcPr/>
                </a:tc>
                <a:extLst>
                  <a:ext uri="{0D108BD9-81ED-4DB2-BD59-A6C34878D82A}">
                    <a16:rowId xmlns:a16="http://schemas.microsoft.com/office/drawing/2014/main" val="10003"/>
                  </a:ext>
                </a:extLst>
              </a:tr>
              <a:tr h="370840">
                <a:tc>
                  <a:txBody>
                    <a:bodyPr/>
                    <a:lstStyle/>
                    <a:p>
                      <a:r>
                        <a:rPr lang="en-US" sz="2000" dirty="0">
                          <a:latin typeface="Book Antiqua" panose="02040602050305030304" pitchFamily="18" charset="0"/>
                        </a:rPr>
                        <a:t>4. </a:t>
                      </a:r>
                      <a:r>
                        <a:rPr lang="en-GB" sz="2000" dirty="0">
                          <a:latin typeface="Book Antiqua" panose="02040602050305030304" pitchFamily="18" charset="0"/>
                        </a:rPr>
                        <a:t>Eco-Labelling Certification towards sustainable Fisheries and Market access is a key in the African region to meet the demands and supply value chain </a:t>
                      </a:r>
                      <a:endParaRPr lang="en-US" sz="200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Book Antiqua" panose="02040602050305030304" pitchFamily="18" charset="0"/>
                        </a:rPr>
                        <a:t>5.</a:t>
                      </a:r>
                      <a:r>
                        <a:rPr lang="en-GB" sz="2000" dirty="0">
                          <a:latin typeface="Book Antiqua" panose="02040602050305030304" pitchFamily="18" charset="0"/>
                        </a:rPr>
                        <a:t> Meet the demands and supply value chain in the internationally; </a:t>
                      </a:r>
                    </a:p>
                    <a:p>
                      <a:endParaRPr lang="en-US" sz="2000" dirty="0">
                        <a:latin typeface="Book Antiqua" panose="02040602050305030304" pitchFamily="18" charset="0"/>
                      </a:endParaRPr>
                    </a:p>
                  </a:txBody>
                  <a:tcPr/>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20</a:t>
            </a:fld>
            <a:endParaRPr lang="en-US" dirty="0">
              <a:solidFill>
                <a:prstClr val="black">
                  <a:tint val="75000"/>
                </a:prstClr>
              </a:solidFill>
            </a:endParaRPr>
          </a:p>
        </p:txBody>
      </p:sp>
      <p:sp>
        <p:nvSpPr>
          <p:cNvPr id="5" name="Title 1">
            <a:extLst>
              <a:ext uri="{FF2B5EF4-FFF2-40B4-BE49-F238E27FC236}">
                <a16:creationId xmlns:a16="http://schemas.microsoft.com/office/drawing/2014/main" id="{2458D849-48CC-C5E4-DE32-39F2246AFC48}"/>
              </a:ext>
            </a:extLst>
          </p:cNvPr>
          <p:cNvSpPr txBox="1">
            <a:spLocks/>
          </p:cNvSpPr>
          <p:nvPr/>
        </p:nvSpPr>
        <p:spPr>
          <a:xfrm>
            <a:off x="1295400" y="0"/>
            <a:ext cx="9753600" cy="939280"/>
          </a:xfrm>
          <a:prstGeom prst="rect">
            <a:avLst/>
          </a:prstGeom>
          <a:solidFill>
            <a:schemeClr val="accent6">
              <a:lumMod val="40000"/>
              <a:lumOff val="60000"/>
            </a:schemeClr>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Ecolabelling &amp; Fisheries Improvement</a:t>
            </a:r>
          </a:p>
        </p:txBody>
      </p:sp>
    </p:spTree>
    <p:extLst>
      <p:ext uri="{BB962C8B-B14F-4D97-AF65-F5344CB8AC3E}">
        <p14:creationId xmlns:p14="http://schemas.microsoft.com/office/powerpoint/2010/main" val="2348366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096062476"/>
              </p:ext>
            </p:extLst>
          </p:nvPr>
        </p:nvGraphicFramePr>
        <p:xfrm>
          <a:off x="863082" y="1219200"/>
          <a:ext cx="10515600" cy="3200400"/>
        </p:xfrm>
        <a:graphic>
          <a:graphicData uri="http://schemas.openxmlformats.org/drawingml/2006/table">
            <a:tbl>
              <a:tblPr firstRow="1" bandRow="1">
                <a:tableStyleId>{5C22544A-7EE6-4342-B048-85BDC9FD1C3A}</a:tableStyleId>
              </a:tblPr>
              <a:tblGrid>
                <a:gridCol w="10515600">
                  <a:extLst>
                    <a:ext uri="{9D8B030D-6E8A-4147-A177-3AD203B41FA5}">
                      <a16:colId xmlns:a16="http://schemas.microsoft.com/office/drawing/2014/main" val="20000"/>
                    </a:ext>
                  </a:extLst>
                </a:gridCol>
              </a:tblGrid>
              <a:tr h="1932305">
                <a:tc>
                  <a:txBody>
                    <a:bodyPr/>
                    <a:lstStyle/>
                    <a:p>
                      <a:r>
                        <a:rPr lang="en-US" sz="3200" dirty="0">
                          <a:latin typeface="Book Antiqua" panose="02040602050305030304" pitchFamily="18" charset="0"/>
                        </a:rPr>
                        <a:t>1. Ecolabeling and Fisheries Improvement Projects (FIP) in Africa it would be good on  the scale of the pilots, Member States should be open to both small-scale and large scale fisheries</a:t>
                      </a:r>
                    </a:p>
                  </a:txBody>
                  <a:tcPr/>
                </a:tc>
                <a:extLst>
                  <a:ext uri="{0D108BD9-81ED-4DB2-BD59-A6C34878D82A}">
                    <a16:rowId xmlns:a16="http://schemas.microsoft.com/office/drawing/2014/main" val="10000"/>
                  </a:ext>
                </a:extLst>
              </a:tr>
              <a:tr h="370840">
                <a:tc>
                  <a:txBody>
                    <a:bodyPr/>
                    <a:lstStyle/>
                    <a:p>
                      <a:r>
                        <a:rPr lang="en-US" sz="3200" dirty="0">
                          <a:latin typeface="Book Antiqua" panose="02040602050305030304" pitchFamily="18" charset="0"/>
                        </a:rPr>
                        <a:t>2.Traceblity of Aquaculture products regionally</a:t>
                      </a:r>
                    </a:p>
                  </a:txBody>
                  <a:tcPr/>
                </a:tc>
                <a:extLst>
                  <a:ext uri="{0D108BD9-81ED-4DB2-BD59-A6C34878D82A}">
                    <a16:rowId xmlns:a16="http://schemas.microsoft.com/office/drawing/2014/main" val="10001"/>
                  </a:ext>
                </a:extLst>
              </a:tr>
              <a:tr h="370840">
                <a:tc>
                  <a:txBody>
                    <a:bodyPr/>
                    <a:lstStyle/>
                    <a:p>
                      <a:endParaRPr lang="en-US" sz="3200" dirty="0">
                        <a:latin typeface="Book Antiqua" panose="02040602050305030304" pitchFamily="18" charset="0"/>
                      </a:endParaRPr>
                    </a:p>
                  </a:txBody>
                  <a:tcPr/>
                </a:tc>
                <a:extLst>
                  <a:ext uri="{0D108BD9-81ED-4DB2-BD59-A6C34878D82A}">
                    <a16:rowId xmlns:a16="http://schemas.microsoft.com/office/drawing/2014/main" val="10002"/>
                  </a:ext>
                </a:extLst>
              </a:tr>
            </a:tbl>
          </a:graphicData>
        </a:graphic>
      </p:graphicFrame>
      <p:sp>
        <p:nvSpPr>
          <p:cNvPr id="4" name="Slide Number Placeholder 3"/>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21</a:t>
            </a:fld>
            <a:endParaRPr lang="en-US" dirty="0">
              <a:solidFill>
                <a:prstClr val="black">
                  <a:tint val="75000"/>
                </a:prstClr>
              </a:solidFill>
            </a:endParaRPr>
          </a:p>
        </p:txBody>
      </p:sp>
      <p:sp>
        <p:nvSpPr>
          <p:cNvPr id="6" name="Title 1">
            <a:extLst>
              <a:ext uri="{FF2B5EF4-FFF2-40B4-BE49-F238E27FC236}">
                <a16:creationId xmlns:a16="http://schemas.microsoft.com/office/drawing/2014/main" id="{2458D849-48CC-C5E4-DE32-39F2246AFC48}"/>
              </a:ext>
            </a:extLst>
          </p:cNvPr>
          <p:cNvSpPr txBox="1">
            <a:spLocks/>
          </p:cNvSpPr>
          <p:nvPr/>
        </p:nvSpPr>
        <p:spPr>
          <a:xfrm>
            <a:off x="1295400" y="0"/>
            <a:ext cx="9753600" cy="939280"/>
          </a:xfrm>
          <a:prstGeom prst="rect">
            <a:avLst/>
          </a:prstGeom>
          <a:solidFill>
            <a:schemeClr val="accent6">
              <a:lumMod val="40000"/>
              <a:lumOff val="60000"/>
            </a:schemeClr>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Recommendations for Ecolabelling &amp; Fisheries Improvement</a:t>
            </a:r>
          </a:p>
        </p:txBody>
      </p:sp>
    </p:spTree>
    <p:extLst>
      <p:ext uri="{BB962C8B-B14F-4D97-AF65-F5344CB8AC3E}">
        <p14:creationId xmlns:p14="http://schemas.microsoft.com/office/powerpoint/2010/main" val="3809735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58D849-48CC-C5E4-DE32-39F2246AFC48}"/>
              </a:ext>
            </a:extLst>
          </p:cNvPr>
          <p:cNvSpPr txBox="1">
            <a:spLocks/>
          </p:cNvSpPr>
          <p:nvPr/>
        </p:nvSpPr>
        <p:spPr>
          <a:xfrm>
            <a:off x="1295400" y="61784"/>
            <a:ext cx="9753600" cy="939280"/>
          </a:xfrm>
          <a:prstGeom prst="rect">
            <a:avLst/>
          </a:prstGeom>
          <a:solidFill>
            <a:schemeClr val="accent6">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Performance Review of RFBs</a:t>
            </a:r>
          </a:p>
        </p:txBody>
      </p:sp>
      <p:graphicFrame>
        <p:nvGraphicFramePr>
          <p:cNvPr id="6"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3185600999"/>
              </p:ext>
            </p:extLst>
          </p:nvPr>
        </p:nvGraphicFramePr>
        <p:xfrm>
          <a:off x="37070" y="762000"/>
          <a:ext cx="12192000" cy="6371938"/>
        </p:xfrm>
        <a:graphic>
          <a:graphicData uri="http://schemas.openxmlformats.org/drawingml/2006/table">
            <a:tbl>
              <a:tblPr firstRow="1" bandRow="1">
                <a:tableStyleId>{5C22544A-7EE6-4342-B048-85BDC9FD1C3A}</a:tableStyleId>
              </a:tblPr>
              <a:tblGrid>
                <a:gridCol w="7125730">
                  <a:extLst>
                    <a:ext uri="{9D8B030D-6E8A-4147-A177-3AD203B41FA5}">
                      <a16:colId xmlns:a16="http://schemas.microsoft.com/office/drawing/2014/main" val="1577443442"/>
                    </a:ext>
                  </a:extLst>
                </a:gridCol>
                <a:gridCol w="5066270">
                  <a:extLst>
                    <a:ext uri="{9D8B030D-6E8A-4147-A177-3AD203B41FA5}">
                      <a16:colId xmlns:a16="http://schemas.microsoft.com/office/drawing/2014/main" val="2732619283"/>
                    </a:ext>
                  </a:extLst>
                </a:gridCol>
              </a:tblGrid>
              <a:tr h="370840">
                <a:tc>
                  <a:txBody>
                    <a:bodyPr/>
                    <a:lstStyle/>
                    <a:p>
                      <a:r>
                        <a:rPr lang="en-GB" sz="2100" i="0" dirty="0">
                          <a:latin typeface="Book Antiqua" panose="02040602050305030304" pitchFamily="18" charset="0"/>
                        </a:rPr>
                        <a:t>Issue</a:t>
                      </a:r>
                    </a:p>
                  </a:txBody>
                  <a:tcPr/>
                </a:tc>
                <a:tc>
                  <a:txBody>
                    <a:bodyPr/>
                    <a:lstStyle/>
                    <a:p>
                      <a:r>
                        <a:rPr lang="en-GB" sz="2100" i="0" dirty="0">
                          <a:latin typeface="Book Antiqua" panose="02040602050305030304" pitchFamily="18" charset="0"/>
                        </a:rPr>
                        <a:t>Remarks </a:t>
                      </a:r>
                    </a:p>
                  </a:txBody>
                  <a:tcPr/>
                </a:tc>
                <a:extLst>
                  <a:ext uri="{0D108BD9-81ED-4DB2-BD59-A6C34878D82A}">
                    <a16:rowId xmlns:a16="http://schemas.microsoft.com/office/drawing/2014/main" val="2713576883"/>
                  </a:ext>
                </a:extLst>
              </a:tr>
              <a:tr h="641698">
                <a:tc>
                  <a:txBody>
                    <a:bodyPr/>
                    <a:lstStyle/>
                    <a:p>
                      <a:r>
                        <a:rPr lang="en-GB" sz="2100" i="0" dirty="0">
                          <a:latin typeface="Book Antiqua" panose="02040602050305030304" pitchFamily="18" charset="0"/>
                        </a:rPr>
                        <a:t>1. Limited resources to conduct institutional functions</a:t>
                      </a:r>
                    </a:p>
                  </a:txBody>
                  <a:tcPr/>
                </a:tc>
                <a:tc>
                  <a:txBody>
                    <a:bodyPr/>
                    <a:lstStyle/>
                    <a:p>
                      <a:pPr marL="514350" indent="-514350">
                        <a:buFont typeface="+mj-lt"/>
                        <a:buAutoNum type="arabicPeriod"/>
                      </a:pPr>
                      <a:r>
                        <a:rPr lang="en-GB" sz="2100" i="0" dirty="0">
                          <a:latin typeface="Book Antiqua" panose="02040602050305030304" pitchFamily="18" charset="0"/>
                        </a:rPr>
                        <a:t>Arrears in remittance of country contributions/heavy reliance on external support</a:t>
                      </a:r>
                    </a:p>
                  </a:txBody>
                  <a:tcPr/>
                </a:tc>
                <a:extLst>
                  <a:ext uri="{0D108BD9-81ED-4DB2-BD59-A6C34878D82A}">
                    <a16:rowId xmlns:a16="http://schemas.microsoft.com/office/drawing/2014/main" val="686627662"/>
                  </a:ext>
                </a:extLst>
              </a:tr>
              <a:tr h="370840">
                <a:tc>
                  <a:txBody>
                    <a:bodyPr/>
                    <a:lstStyle/>
                    <a:p>
                      <a:r>
                        <a:rPr lang="en-GB" sz="2100" i="0" dirty="0">
                          <a:latin typeface="Book Antiqua" panose="02040602050305030304" pitchFamily="18" charset="0"/>
                        </a:rPr>
                        <a:t>2. Limited capacity</a:t>
                      </a:r>
                    </a:p>
                  </a:txBody>
                  <a:tcPr/>
                </a:tc>
                <a:tc>
                  <a:txBody>
                    <a:bodyPr/>
                    <a:lstStyle/>
                    <a:p>
                      <a:r>
                        <a:rPr lang="en-GB" sz="2100" i="0" dirty="0">
                          <a:latin typeface="Book Antiqua" panose="02040602050305030304" pitchFamily="18" charset="0"/>
                        </a:rPr>
                        <a:t>Approved technical positions remain vacant</a:t>
                      </a:r>
                    </a:p>
                  </a:txBody>
                  <a:tcPr/>
                </a:tc>
                <a:extLst>
                  <a:ext uri="{0D108BD9-81ED-4DB2-BD59-A6C34878D82A}">
                    <a16:rowId xmlns:a16="http://schemas.microsoft.com/office/drawing/2014/main" val="3499030029"/>
                  </a:ext>
                </a:extLst>
              </a:tr>
              <a:tr h="370840">
                <a:tc>
                  <a:txBody>
                    <a:bodyPr/>
                    <a:lstStyle/>
                    <a:p>
                      <a:r>
                        <a:rPr lang="en-GB" sz="2100" i="0" dirty="0">
                          <a:latin typeface="Book Antiqua" panose="02040602050305030304" pitchFamily="18" charset="0"/>
                        </a:rPr>
                        <a:t>3. Lack of political commitment by members of some RFBs</a:t>
                      </a:r>
                    </a:p>
                  </a:txBody>
                  <a:tcPr/>
                </a:tc>
                <a:tc>
                  <a:txBody>
                    <a:bodyPr/>
                    <a:lstStyle/>
                    <a:p>
                      <a:r>
                        <a:rPr lang="en-GB" sz="2100" i="0" dirty="0">
                          <a:latin typeface="Book Antiqua" panose="02040602050305030304" pitchFamily="18" charset="0"/>
                        </a:rPr>
                        <a:t>2. RFBS to develop be able to implement</a:t>
                      </a:r>
                      <a:r>
                        <a:rPr lang="en-GB" sz="2100" i="0" baseline="0" dirty="0">
                          <a:latin typeface="Book Antiqua" panose="02040602050305030304" pitchFamily="18" charset="0"/>
                        </a:rPr>
                        <a:t> their activities effectively (</a:t>
                      </a:r>
                      <a:r>
                        <a:rPr lang="en-GB" sz="2100" i="0" baseline="0" dirty="0" err="1">
                          <a:latin typeface="Book Antiqua" panose="02040602050305030304" pitchFamily="18" charset="0"/>
                        </a:rPr>
                        <a:t>memberstate</a:t>
                      </a:r>
                      <a:r>
                        <a:rPr lang="en-GB" sz="2100" i="0" baseline="0" dirty="0">
                          <a:latin typeface="Book Antiqua" panose="02040602050305030304" pitchFamily="18" charset="0"/>
                        </a:rPr>
                        <a:t>).</a:t>
                      </a:r>
                      <a:endParaRPr lang="en-GB" sz="2100" i="0" dirty="0">
                        <a:latin typeface="Book Antiqua" panose="02040602050305030304" pitchFamily="18" charset="0"/>
                      </a:endParaRPr>
                    </a:p>
                  </a:txBody>
                  <a:tcPr/>
                </a:tc>
                <a:extLst>
                  <a:ext uri="{0D108BD9-81ED-4DB2-BD59-A6C34878D82A}">
                    <a16:rowId xmlns:a16="http://schemas.microsoft.com/office/drawing/2014/main" val="1118058460"/>
                  </a:ext>
                </a:extLst>
              </a:tr>
              <a:tr h="370840">
                <a:tc>
                  <a:txBody>
                    <a:bodyPr/>
                    <a:lstStyle/>
                    <a:p>
                      <a:r>
                        <a:rPr lang="en-GB" sz="2100" i="0" dirty="0">
                          <a:latin typeface="Book Antiqua" panose="02040602050305030304" pitchFamily="18" charset="0"/>
                        </a:rPr>
                        <a:t>4. Limited international cooperation between RFBs, RECs, RSCs</a:t>
                      </a:r>
                    </a:p>
                  </a:txBody>
                  <a:tcPr/>
                </a:tc>
                <a:tc>
                  <a:txBody>
                    <a:bodyPr/>
                    <a:lstStyle/>
                    <a:p>
                      <a:r>
                        <a:rPr lang="en-GB" sz="2100" i="0" dirty="0">
                          <a:latin typeface="Book Antiqua" panose="02040602050305030304" pitchFamily="18" charset="0"/>
                        </a:rPr>
                        <a:t>3. Limited resources among the</a:t>
                      </a:r>
                      <a:r>
                        <a:rPr lang="en-GB" sz="2100" i="0" baseline="0" dirty="0">
                          <a:latin typeface="Book Antiqua" panose="02040602050305030304" pitchFamily="18" charset="0"/>
                        </a:rPr>
                        <a:t> institutions</a:t>
                      </a:r>
                      <a:endParaRPr lang="en-GB" sz="2100" i="0" dirty="0">
                        <a:latin typeface="Book Antiqua" panose="02040602050305030304" pitchFamily="18" charset="0"/>
                      </a:endParaRPr>
                    </a:p>
                  </a:txBody>
                  <a:tcPr/>
                </a:tc>
                <a:extLst>
                  <a:ext uri="{0D108BD9-81ED-4DB2-BD59-A6C34878D82A}">
                    <a16:rowId xmlns:a16="http://schemas.microsoft.com/office/drawing/2014/main" val="2060900380"/>
                  </a:ext>
                </a:extLst>
              </a:tr>
              <a:tr h="519778">
                <a:tc>
                  <a:txBody>
                    <a:bodyPr/>
                    <a:lstStyle/>
                    <a:p>
                      <a:r>
                        <a:rPr lang="en-GB" sz="2100" i="0" dirty="0">
                          <a:latin typeface="Book Antiqua" panose="02040602050305030304" pitchFamily="18" charset="0"/>
                        </a:rPr>
                        <a:t>5. Overlap of institutional mandate</a:t>
                      </a:r>
                    </a:p>
                  </a:txBody>
                  <a:tcPr/>
                </a:tc>
                <a:tc>
                  <a:txBody>
                    <a:bodyPr/>
                    <a:lstStyle/>
                    <a:p>
                      <a:endParaRPr lang="en-GB" sz="2100" i="0" dirty="0">
                        <a:latin typeface="Book Antiqua" panose="02040602050305030304" pitchFamily="18" charset="0"/>
                      </a:endParaRPr>
                    </a:p>
                  </a:txBody>
                  <a:tcPr/>
                </a:tc>
                <a:extLst>
                  <a:ext uri="{0D108BD9-81ED-4DB2-BD59-A6C34878D82A}">
                    <a16:rowId xmlns:a16="http://schemas.microsoft.com/office/drawing/2014/main" val="1790436730"/>
                  </a:ext>
                </a:extLst>
              </a:tr>
              <a:tr h="370840">
                <a:tc>
                  <a:txBody>
                    <a:bodyPr/>
                    <a:lstStyle/>
                    <a:p>
                      <a:r>
                        <a:rPr lang="en-GB" sz="2100" i="0" dirty="0">
                          <a:latin typeface="Book Antiqua" panose="02040602050305030304" pitchFamily="18" charset="0"/>
                        </a:rPr>
                        <a:t>6. Delayed Capacity building efforts</a:t>
                      </a:r>
                    </a:p>
                  </a:txBody>
                  <a:tcPr/>
                </a:tc>
                <a:tc>
                  <a:txBody>
                    <a:bodyPr/>
                    <a:lstStyle/>
                    <a:p>
                      <a:r>
                        <a:rPr lang="en-GB" sz="2100" i="0" dirty="0">
                          <a:latin typeface="Book Antiqua" panose="02040602050305030304" pitchFamily="18" charset="0"/>
                        </a:rPr>
                        <a:t>4.Proposed training depend on scholarships</a:t>
                      </a:r>
                    </a:p>
                  </a:txBody>
                  <a:tcPr/>
                </a:tc>
                <a:extLst>
                  <a:ext uri="{0D108BD9-81ED-4DB2-BD59-A6C34878D82A}">
                    <a16:rowId xmlns:a16="http://schemas.microsoft.com/office/drawing/2014/main" val="2685803383"/>
                  </a:ext>
                </a:extLst>
              </a:tr>
              <a:tr h="370840">
                <a:tc>
                  <a:txBody>
                    <a:bodyPr/>
                    <a:lstStyle/>
                    <a:p>
                      <a:r>
                        <a:rPr lang="en-GB" sz="2100" i="0" dirty="0">
                          <a:latin typeface="Book Antiqua" panose="02040602050305030304" pitchFamily="18" charset="0"/>
                        </a:rPr>
                        <a:t>7. Effectiveness of RFBs</a:t>
                      </a:r>
                    </a:p>
                  </a:txBody>
                  <a:tcPr/>
                </a:tc>
                <a:tc>
                  <a:txBody>
                    <a:bodyPr/>
                    <a:lstStyle/>
                    <a:p>
                      <a:r>
                        <a:rPr lang="en-GB" sz="2100" i="0" dirty="0">
                          <a:latin typeface="Book Antiqua" panose="02040602050305030304" pitchFamily="18" charset="0"/>
                        </a:rPr>
                        <a:t>4. Their role is advisory  and can not impose obligations on MS</a:t>
                      </a:r>
                    </a:p>
                  </a:txBody>
                  <a:tcPr/>
                </a:tc>
                <a:extLst>
                  <a:ext uri="{0D108BD9-81ED-4DB2-BD59-A6C34878D82A}">
                    <a16:rowId xmlns:a16="http://schemas.microsoft.com/office/drawing/2014/main" val="3973931323"/>
                  </a:ext>
                </a:extLst>
              </a:tr>
              <a:tr h="370840">
                <a:tc>
                  <a:txBody>
                    <a:bodyPr/>
                    <a:lstStyle/>
                    <a:p>
                      <a:r>
                        <a:rPr lang="en-GB" sz="2100" i="0" dirty="0">
                          <a:latin typeface="Book Antiqua" panose="02040602050305030304" pitchFamily="18" charset="0"/>
                        </a:rPr>
                        <a:t>8. Policy frame works strategy (PFRS) not fully domesticated among MS</a:t>
                      </a:r>
                    </a:p>
                  </a:txBody>
                  <a:tcPr/>
                </a:tc>
                <a:tc>
                  <a:txBody>
                    <a:bodyPr/>
                    <a:lstStyle/>
                    <a:p>
                      <a:endParaRPr lang="en-GB" sz="2100" i="0" dirty="0">
                        <a:latin typeface="Book Antiqua" panose="02040602050305030304" pitchFamily="18" charset="0"/>
                      </a:endParaRPr>
                    </a:p>
                  </a:txBody>
                  <a:tcPr/>
                </a:tc>
                <a:extLst>
                  <a:ext uri="{0D108BD9-81ED-4DB2-BD59-A6C34878D82A}">
                    <a16:rowId xmlns:a16="http://schemas.microsoft.com/office/drawing/2014/main" val="3783865079"/>
                  </a:ext>
                </a:extLst>
              </a:tr>
            </a:tbl>
          </a:graphicData>
        </a:graphic>
      </p:graphicFrame>
      <p:sp>
        <p:nvSpPr>
          <p:cNvPr id="3" name="Slide Number Placeholder 2"/>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22</a:t>
            </a:fld>
            <a:endParaRPr lang="en-US" dirty="0">
              <a:solidFill>
                <a:prstClr val="black">
                  <a:tint val="75000"/>
                </a:prstClr>
              </a:solidFill>
            </a:endParaRPr>
          </a:p>
        </p:txBody>
      </p:sp>
    </p:spTree>
    <p:extLst>
      <p:ext uri="{BB962C8B-B14F-4D97-AF65-F5344CB8AC3E}">
        <p14:creationId xmlns:p14="http://schemas.microsoft.com/office/powerpoint/2010/main" val="3221025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58D849-48CC-C5E4-DE32-39F2246AFC48}"/>
              </a:ext>
            </a:extLst>
          </p:cNvPr>
          <p:cNvSpPr txBox="1">
            <a:spLocks/>
          </p:cNvSpPr>
          <p:nvPr/>
        </p:nvSpPr>
        <p:spPr>
          <a:xfrm>
            <a:off x="1295400" y="61784"/>
            <a:ext cx="9753600" cy="939280"/>
          </a:xfrm>
          <a:prstGeom prst="rect">
            <a:avLst/>
          </a:prstGeom>
          <a:solidFill>
            <a:schemeClr val="accent6">
              <a:lumMod val="40000"/>
              <a:lumOff val="60000"/>
            </a:schemeClr>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b="1" dirty="0">
                <a:solidFill>
                  <a:srgbClr val="996633"/>
                </a:solidFill>
                <a:latin typeface="Book Antiqua" panose="02040602050305030304" pitchFamily="18" charset="0"/>
                <a:cs typeface="Calibri"/>
              </a:rPr>
              <a:t>Recommendations of Performance Review of RFBs</a:t>
            </a:r>
          </a:p>
        </p:txBody>
      </p:sp>
      <p:graphicFrame>
        <p:nvGraphicFramePr>
          <p:cNvPr id="6"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1722091636"/>
              </p:ext>
            </p:extLst>
          </p:nvPr>
        </p:nvGraphicFramePr>
        <p:xfrm>
          <a:off x="1279848" y="1066800"/>
          <a:ext cx="9692951" cy="4238338"/>
        </p:xfrm>
        <a:graphic>
          <a:graphicData uri="http://schemas.openxmlformats.org/drawingml/2006/table">
            <a:tbl>
              <a:tblPr firstRow="1" bandRow="1">
                <a:tableStyleId>{5C22544A-7EE6-4342-B048-85BDC9FD1C3A}</a:tableStyleId>
              </a:tblPr>
              <a:tblGrid>
                <a:gridCol w="9692951">
                  <a:extLst>
                    <a:ext uri="{9D8B030D-6E8A-4147-A177-3AD203B41FA5}">
                      <a16:colId xmlns:a16="http://schemas.microsoft.com/office/drawing/2014/main" val="1577443442"/>
                    </a:ext>
                  </a:extLst>
                </a:gridCol>
              </a:tblGrid>
              <a:tr h="370840">
                <a:tc>
                  <a:txBody>
                    <a:bodyPr/>
                    <a:lstStyle/>
                    <a:p>
                      <a:r>
                        <a:rPr lang="en-GB" sz="3200" i="0" dirty="0">
                          <a:latin typeface="Book Antiqua" panose="02040602050305030304" pitchFamily="18" charset="0"/>
                        </a:rPr>
                        <a:t>1.</a:t>
                      </a:r>
                      <a:r>
                        <a:rPr lang="en-US" sz="3200" dirty="0">
                          <a:latin typeface="Book Antiqua" panose="02040602050305030304" pitchFamily="18" charset="0"/>
                        </a:rPr>
                        <a:t> Strengthen of the bodies such as ECOWAS and other bodies in fisheries and aquaculture approaches</a:t>
                      </a:r>
                      <a:endParaRPr lang="en-GB" sz="3200" i="0" dirty="0">
                        <a:latin typeface="Book Antiqua" panose="02040602050305030304" pitchFamily="18" charset="0"/>
                      </a:endParaRPr>
                    </a:p>
                  </a:txBody>
                  <a:tcPr/>
                </a:tc>
                <a:extLst>
                  <a:ext uri="{0D108BD9-81ED-4DB2-BD59-A6C34878D82A}">
                    <a16:rowId xmlns:a16="http://schemas.microsoft.com/office/drawing/2014/main" val="2713576883"/>
                  </a:ext>
                </a:extLst>
              </a:tr>
              <a:tr h="641698">
                <a:tc>
                  <a:txBody>
                    <a:bodyPr/>
                    <a:lstStyle/>
                    <a:p>
                      <a:endParaRPr lang="en-GB" sz="3200" i="0" dirty="0">
                        <a:latin typeface="Book Antiqua" panose="02040602050305030304" pitchFamily="18" charset="0"/>
                      </a:endParaRPr>
                    </a:p>
                  </a:txBody>
                  <a:tcPr/>
                </a:tc>
                <a:extLst>
                  <a:ext uri="{0D108BD9-81ED-4DB2-BD59-A6C34878D82A}">
                    <a16:rowId xmlns:a16="http://schemas.microsoft.com/office/drawing/2014/main" val="686627662"/>
                  </a:ext>
                </a:extLst>
              </a:tr>
              <a:tr h="370840">
                <a:tc>
                  <a:txBody>
                    <a:bodyPr/>
                    <a:lstStyle/>
                    <a:p>
                      <a:r>
                        <a:rPr lang="en-GB" sz="3200" i="0" dirty="0">
                          <a:latin typeface="Book Antiqua" panose="02040602050305030304" pitchFamily="18" charset="0"/>
                        </a:rPr>
                        <a:t>2. </a:t>
                      </a:r>
                      <a:r>
                        <a:rPr lang="en-US" sz="3200" dirty="0">
                          <a:latin typeface="Book Antiqua" panose="02040602050305030304" pitchFamily="18" charset="0"/>
                        </a:rPr>
                        <a:t>Countries  with shared fisheries resources need to come up into stronger terms in signing agreements that are bidding for the management of the fisheries stock to avoid collapse.</a:t>
                      </a:r>
                      <a:endParaRPr lang="en-GB" sz="3200" i="0" dirty="0">
                        <a:latin typeface="Book Antiqua" panose="02040602050305030304" pitchFamily="18" charset="0"/>
                      </a:endParaRPr>
                    </a:p>
                  </a:txBody>
                  <a:tcPr/>
                </a:tc>
                <a:extLst>
                  <a:ext uri="{0D108BD9-81ED-4DB2-BD59-A6C34878D82A}">
                    <a16:rowId xmlns:a16="http://schemas.microsoft.com/office/drawing/2014/main" val="3499030029"/>
                  </a:ext>
                </a:extLst>
              </a:tr>
            </a:tbl>
          </a:graphicData>
        </a:graphic>
      </p:graphicFrame>
      <p:sp>
        <p:nvSpPr>
          <p:cNvPr id="3" name="Slide Number Placeholder 2"/>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23</a:t>
            </a:fld>
            <a:endParaRPr lang="en-US" dirty="0">
              <a:solidFill>
                <a:prstClr val="black">
                  <a:tint val="75000"/>
                </a:prstClr>
              </a:solidFill>
            </a:endParaRPr>
          </a:p>
        </p:txBody>
      </p:sp>
    </p:spTree>
    <p:extLst>
      <p:ext uri="{BB962C8B-B14F-4D97-AF65-F5344CB8AC3E}">
        <p14:creationId xmlns:p14="http://schemas.microsoft.com/office/powerpoint/2010/main" val="2741288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24</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685800" y="0"/>
            <a:ext cx="10439400" cy="609600"/>
          </a:xfrm>
          <a:prstGeom prst="rect">
            <a:avLst/>
          </a:prstGeom>
          <a:solidFill>
            <a:schemeClr val="accent6">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996633"/>
                </a:solidFill>
                <a:latin typeface="Book Antiqua" panose="02040602050305030304" pitchFamily="18" charset="0"/>
              </a:rPr>
              <a:t>Fisheries Management issues in shared Lakes and Rivers</a:t>
            </a:r>
          </a:p>
        </p:txBody>
      </p:sp>
      <p:graphicFrame>
        <p:nvGraphicFramePr>
          <p:cNvPr id="4"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3812033216"/>
              </p:ext>
            </p:extLst>
          </p:nvPr>
        </p:nvGraphicFramePr>
        <p:xfrm>
          <a:off x="381000" y="1158066"/>
          <a:ext cx="10515600" cy="5625178"/>
        </p:xfrm>
        <a:graphic>
          <a:graphicData uri="http://schemas.openxmlformats.org/drawingml/2006/table">
            <a:tbl>
              <a:tblPr firstRow="1" bandRow="1">
                <a:tableStyleId>{5C22544A-7EE6-4342-B048-85BDC9FD1C3A}</a:tableStyleId>
              </a:tblPr>
              <a:tblGrid>
                <a:gridCol w="4634324">
                  <a:extLst>
                    <a:ext uri="{9D8B030D-6E8A-4147-A177-3AD203B41FA5}">
                      <a16:colId xmlns:a16="http://schemas.microsoft.com/office/drawing/2014/main" val="1577443442"/>
                    </a:ext>
                  </a:extLst>
                </a:gridCol>
                <a:gridCol w="5881276">
                  <a:extLst>
                    <a:ext uri="{9D8B030D-6E8A-4147-A177-3AD203B41FA5}">
                      <a16:colId xmlns:a16="http://schemas.microsoft.com/office/drawing/2014/main" val="2732619283"/>
                    </a:ext>
                  </a:extLst>
                </a:gridCol>
              </a:tblGrid>
              <a:tr h="716280">
                <a:tc>
                  <a:txBody>
                    <a:bodyPr/>
                    <a:lstStyle/>
                    <a:p>
                      <a:r>
                        <a:rPr lang="en-GB" sz="2400" i="0" dirty="0">
                          <a:latin typeface="Book Antiqua" panose="02040602050305030304" pitchFamily="18" charset="0"/>
                        </a:rPr>
                        <a:t>Issue</a:t>
                      </a:r>
                    </a:p>
                  </a:txBody>
                  <a:tcPr/>
                </a:tc>
                <a:tc>
                  <a:txBody>
                    <a:bodyPr/>
                    <a:lstStyle/>
                    <a:p>
                      <a:r>
                        <a:rPr lang="en-GB" sz="2400" i="0" dirty="0">
                          <a:latin typeface="Book Antiqua" panose="02040602050305030304" pitchFamily="18" charset="0"/>
                        </a:rPr>
                        <a:t>Remarks </a:t>
                      </a:r>
                    </a:p>
                  </a:txBody>
                  <a:tcPr/>
                </a:tc>
                <a:extLst>
                  <a:ext uri="{0D108BD9-81ED-4DB2-BD59-A6C34878D82A}">
                    <a16:rowId xmlns:a16="http://schemas.microsoft.com/office/drawing/2014/main" val="2713576883"/>
                  </a:ext>
                </a:extLst>
              </a:tr>
              <a:tr h="641698">
                <a:tc>
                  <a:txBody>
                    <a:bodyPr/>
                    <a:lstStyle/>
                    <a:p>
                      <a:r>
                        <a:rPr lang="en-GB" sz="2400" i="0" dirty="0">
                          <a:latin typeface="Book Antiqua" panose="02040602050305030304" pitchFamily="18" charset="0"/>
                        </a:rPr>
                        <a:t>1. Legal </a:t>
                      </a:r>
                      <a:r>
                        <a:rPr lang="en-US" sz="2400" dirty="0">
                          <a:latin typeface="Book Antiqua" panose="02040602050305030304" pitchFamily="18" charset="0"/>
                        </a:rPr>
                        <a:t>Framework Fisheries Management Plan (FFMP) for the transboundary fishery resources </a:t>
                      </a:r>
                      <a:endParaRPr lang="en-GB" sz="2400" i="0" dirty="0">
                        <a:latin typeface="Book Antiqua" panose="02040602050305030304" pitchFamily="18" charset="0"/>
                      </a:endParaRPr>
                    </a:p>
                  </a:txBody>
                  <a:tcPr/>
                </a:tc>
                <a:tc>
                  <a:txBody>
                    <a:bodyPr/>
                    <a:lstStyle/>
                    <a:p>
                      <a:pPr marL="514350" indent="-514350">
                        <a:buFont typeface="+mj-lt"/>
                        <a:buAutoNum type="arabicPeriod"/>
                      </a:pPr>
                      <a:r>
                        <a:rPr lang="en-GB" sz="2400" i="0" dirty="0">
                          <a:latin typeface="Book Antiqua" panose="02040602050305030304" pitchFamily="18" charset="0"/>
                        </a:rPr>
                        <a:t>Institutions such as LVFO</a:t>
                      </a:r>
                      <a:r>
                        <a:rPr lang="en-GB" sz="2400" i="0" baseline="0" dirty="0">
                          <a:latin typeface="Book Antiqua" panose="02040602050305030304" pitchFamily="18" charset="0"/>
                        </a:rPr>
                        <a:t> and other RFBs </a:t>
                      </a:r>
                    </a:p>
                    <a:p>
                      <a:pPr marL="514350" indent="-514350">
                        <a:buFont typeface="+mj-lt"/>
                        <a:buAutoNum type="arabicPeriod"/>
                      </a:pPr>
                      <a:r>
                        <a:rPr lang="en-US" sz="2400" dirty="0">
                          <a:latin typeface="Book Antiqua" panose="02040602050305030304" pitchFamily="18" charset="0"/>
                        </a:rPr>
                        <a:t>FMP III was not developed through a participatory process with the active involvement of the stakeholders</a:t>
                      </a:r>
                      <a:endParaRPr lang="en-GB" sz="2400" i="0" dirty="0">
                        <a:latin typeface="Book Antiqua" panose="02040602050305030304" pitchFamily="18" charset="0"/>
                      </a:endParaRPr>
                    </a:p>
                  </a:txBody>
                  <a:tcPr/>
                </a:tc>
                <a:extLst>
                  <a:ext uri="{0D108BD9-81ED-4DB2-BD59-A6C34878D82A}">
                    <a16:rowId xmlns:a16="http://schemas.microsoft.com/office/drawing/2014/main" val="686627662"/>
                  </a:ext>
                </a:extLst>
              </a:tr>
              <a:tr h="370840">
                <a:tc>
                  <a:txBody>
                    <a:bodyPr/>
                    <a:lstStyle/>
                    <a:p>
                      <a:r>
                        <a:rPr lang="en-GB" sz="2400" i="0" dirty="0">
                          <a:latin typeface="Book Antiqua" panose="02040602050305030304" pitchFamily="18" charset="0"/>
                        </a:rPr>
                        <a:t>2. </a:t>
                      </a:r>
                      <a:r>
                        <a:rPr lang="en-US" sz="2400" dirty="0">
                          <a:latin typeface="Book Antiqua" panose="02040602050305030304" pitchFamily="18" charset="0"/>
                        </a:rPr>
                        <a:t>Regulation of mesh size for harvest such as Nile perch</a:t>
                      </a:r>
                      <a:endParaRPr lang="en-GB" sz="2400" i="0" dirty="0">
                        <a:latin typeface="Book Antiqua" panose="02040602050305030304" pitchFamily="18" charset="0"/>
                      </a:endParaRPr>
                    </a:p>
                  </a:txBody>
                  <a:tcPr/>
                </a:tc>
                <a:tc>
                  <a:txBody>
                    <a:bodyPr/>
                    <a:lstStyle/>
                    <a:p>
                      <a:r>
                        <a:rPr lang="en-GB" sz="2400" i="0" dirty="0">
                          <a:latin typeface="Book Antiqua" panose="02040602050305030304" pitchFamily="18" charset="0"/>
                        </a:rPr>
                        <a:t>3. </a:t>
                      </a:r>
                      <a:r>
                        <a:rPr lang="en-US" sz="2400" i="0" dirty="0">
                          <a:latin typeface="Book Antiqua" panose="02040602050305030304" pitchFamily="18" charset="0"/>
                        </a:rPr>
                        <a:t>H</a:t>
                      </a:r>
                      <a:r>
                        <a:rPr lang="en-US" sz="2400" dirty="0">
                          <a:latin typeface="Book Antiqua" panose="02040602050305030304" pitchFamily="18" charset="0"/>
                        </a:rPr>
                        <a:t>armonization of size at first capture regionally need</a:t>
                      </a:r>
                      <a:r>
                        <a:rPr lang="en-US" sz="2400" baseline="0" dirty="0">
                          <a:latin typeface="Book Antiqua" panose="02040602050305030304" pitchFamily="18" charset="0"/>
                        </a:rPr>
                        <a:t> to be addressed</a:t>
                      </a:r>
                      <a:endParaRPr lang="en-GB" sz="2400" i="0" dirty="0">
                        <a:latin typeface="Book Antiqua" panose="02040602050305030304" pitchFamily="18" charset="0"/>
                      </a:endParaRPr>
                    </a:p>
                  </a:txBody>
                  <a:tcPr/>
                </a:tc>
                <a:extLst>
                  <a:ext uri="{0D108BD9-81ED-4DB2-BD59-A6C34878D82A}">
                    <a16:rowId xmlns:a16="http://schemas.microsoft.com/office/drawing/2014/main" val="3499030029"/>
                  </a:ext>
                </a:extLst>
              </a:tr>
              <a:tr h="370840">
                <a:tc>
                  <a:txBody>
                    <a:bodyPr/>
                    <a:lstStyle/>
                    <a:p>
                      <a:r>
                        <a:rPr lang="en-GB" sz="2400" i="0" dirty="0">
                          <a:latin typeface="Book Antiqua" panose="02040602050305030304" pitchFamily="18" charset="0"/>
                        </a:rPr>
                        <a:t>3. </a:t>
                      </a:r>
                      <a:r>
                        <a:rPr lang="en-US" sz="2400" dirty="0">
                          <a:latin typeface="Book Antiqua" panose="02040602050305030304" pitchFamily="18" charset="0"/>
                        </a:rPr>
                        <a:t>Vessel Monitoring System (VMS),  control of landings</a:t>
                      </a:r>
                      <a:endParaRPr lang="en-GB" sz="2400" i="0" dirty="0">
                        <a:latin typeface="Book Antiqua" panose="02040602050305030304" pitchFamily="18" charset="0"/>
                      </a:endParaRPr>
                    </a:p>
                  </a:txBody>
                  <a:tcPr/>
                </a:tc>
                <a:tc>
                  <a:txBody>
                    <a:bodyPr/>
                    <a:lstStyle/>
                    <a:p>
                      <a:r>
                        <a:rPr lang="en-GB" sz="2400" i="0" dirty="0">
                          <a:latin typeface="Book Antiqua" panose="02040602050305030304" pitchFamily="18" charset="0"/>
                        </a:rPr>
                        <a:t>4. </a:t>
                      </a:r>
                      <a:r>
                        <a:rPr lang="en-US" sz="2400" i="0" dirty="0">
                          <a:latin typeface="Book Antiqua" panose="02040602050305030304" pitchFamily="18" charset="0"/>
                        </a:rPr>
                        <a:t>B</a:t>
                      </a:r>
                      <a:r>
                        <a:rPr lang="en-US" sz="2400" dirty="0">
                          <a:latin typeface="Book Antiqua" panose="02040602050305030304" pitchFamily="18" charset="0"/>
                        </a:rPr>
                        <a:t>etter control of landings</a:t>
                      </a:r>
                      <a:endParaRPr lang="en-GB" sz="2400" i="0" dirty="0">
                        <a:latin typeface="Book Antiqua" panose="02040602050305030304" pitchFamily="18" charset="0"/>
                      </a:endParaRPr>
                    </a:p>
                  </a:txBody>
                  <a:tcPr/>
                </a:tc>
                <a:extLst>
                  <a:ext uri="{0D108BD9-81ED-4DB2-BD59-A6C34878D82A}">
                    <a16:rowId xmlns:a16="http://schemas.microsoft.com/office/drawing/2014/main" val="1118058460"/>
                  </a:ext>
                </a:extLst>
              </a:tr>
              <a:tr h="370840">
                <a:tc>
                  <a:txBody>
                    <a:bodyPr/>
                    <a:lstStyle/>
                    <a:p>
                      <a:r>
                        <a:rPr lang="en-GB" sz="2400" i="0" dirty="0">
                          <a:latin typeface="Book Antiqua" panose="02040602050305030304" pitchFamily="18" charset="0"/>
                        </a:rPr>
                        <a:t>4. </a:t>
                      </a:r>
                      <a:r>
                        <a:rPr lang="en-US" sz="2400" dirty="0">
                          <a:latin typeface="Book Antiqua" panose="02040602050305030304" pitchFamily="18" charset="0"/>
                        </a:rPr>
                        <a:t>Limitations on catches, protection of spawning areas, </a:t>
                      </a:r>
                      <a:endParaRPr lang="en-GB" sz="2400" i="0" dirty="0">
                        <a:latin typeface="Book Antiqua" panose="02040602050305030304" pitchFamily="18" charset="0"/>
                      </a:endParaRPr>
                    </a:p>
                  </a:txBody>
                  <a:tcPr/>
                </a:tc>
                <a:tc>
                  <a:txBody>
                    <a:bodyPr/>
                    <a:lstStyle/>
                    <a:p>
                      <a:r>
                        <a:rPr lang="en-GB" sz="2400" i="0" dirty="0">
                          <a:latin typeface="Book Antiqua" panose="02040602050305030304" pitchFamily="18" charset="0"/>
                        </a:rPr>
                        <a:t>5. Decline in stock levels regionally</a:t>
                      </a:r>
                    </a:p>
                  </a:txBody>
                  <a:tcPr/>
                </a:tc>
                <a:extLst>
                  <a:ext uri="{0D108BD9-81ED-4DB2-BD59-A6C34878D82A}">
                    <a16:rowId xmlns:a16="http://schemas.microsoft.com/office/drawing/2014/main" val="2060900380"/>
                  </a:ext>
                </a:extLst>
              </a:tr>
              <a:tr h="519778">
                <a:tc>
                  <a:txBody>
                    <a:bodyPr/>
                    <a:lstStyle/>
                    <a:p>
                      <a:endParaRPr lang="en-US" sz="2400" dirty="0">
                        <a:latin typeface="Book Antiqua" panose="02040602050305030304" pitchFamily="18" charset="0"/>
                      </a:endParaRPr>
                    </a:p>
                  </a:txBody>
                  <a:tcPr/>
                </a:tc>
                <a:tc>
                  <a:txBody>
                    <a:bodyPr/>
                    <a:lstStyle/>
                    <a:p>
                      <a:endParaRPr lang="en-GB" sz="2400" i="0" dirty="0">
                        <a:latin typeface="Book Antiqua" panose="02040602050305030304" pitchFamily="18" charset="0"/>
                      </a:endParaRPr>
                    </a:p>
                  </a:txBody>
                  <a:tcPr/>
                </a:tc>
                <a:extLst>
                  <a:ext uri="{0D108BD9-81ED-4DB2-BD59-A6C34878D82A}">
                    <a16:rowId xmlns:a16="http://schemas.microsoft.com/office/drawing/2014/main" val="1790436730"/>
                  </a:ext>
                </a:extLst>
              </a:tr>
            </a:tbl>
          </a:graphicData>
        </a:graphic>
      </p:graphicFrame>
    </p:spTree>
    <p:extLst>
      <p:ext uri="{BB962C8B-B14F-4D97-AF65-F5344CB8AC3E}">
        <p14:creationId xmlns:p14="http://schemas.microsoft.com/office/powerpoint/2010/main" val="2144507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25</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685800" y="0"/>
            <a:ext cx="10439400" cy="609600"/>
          </a:xfrm>
          <a:prstGeom prst="rect">
            <a:avLst/>
          </a:prstGeom>
          <a:solidFill>
            <a:schemeClr val="accent6">
              <a:lumMod val="40000"/>
              <a:lumOff val="6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996633"/>
                </a:solidFill>
                <a:latin typeface="Book Antiqua" panose="02040602050305030304" pitchFamily="18" charset="0"/>
              </a:rPr>
              <a:t>Recommendations of the Fisheries Management issues in shared Lakes and Rivers</a:t>
            </a:r>
          </a:p>
        </p:txBody>
      </p:sp>
      <p:graphicFrame>
        <p:nvGraphicFramePr>
          <p:cNvPr id="4"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786230447"/>
              </p:ext>
            </p:extLst>
          </p:nvPr>
        </p:nvGraphicFramePr>
        <p:xfrm>
          <a:off x="1066800" y="1066800"/>
          <a:ext cx="9677400" cy="4572000"/>
        </p:xfrm>
        <a:graphic>
          <a:graphicData uri="http://schemas.openxmlformats.org/drawingml/2006/table">
            <a:tbl>
              <a:tblPr firstRow="1" bandRow="1">
                <a:tableStyleId>{5C22544A-7EE6-4342-B048-85BDC9FD1C3A}</a:tableStyleId>
              </a:tblPr>
              <a:tblGrid>
                <a:gridCol w="9677400">
                  <a:extLst>
                    <a:ext uri="{9D8B030D-6E8A-4147-A177-3AD203B41FA5}">
                      <a16:colId xmlns:a16="http://schemas.microsoft.com/office/drawing/2014/main" val="2732619283"/>
                    </a:ext>
                  </a:extLst>
                </a:gridCol>
              </a:tblGrid>
              <a:tr h="716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i="0" dirty="0">
                          <a:latin typeface="Book Antiqua" panose="02040602050305030304" pitchFamily="18" charset="0"/>
                        </a:rPr>
                        <a:t>1. </a:t>
                      </a:r>
                      <a:r>
                        <a:rPr lang="en-US" sz="3600" dirty="0">
                          <a:latin typeface="Book Antiqua" panose="02040602050305030304" pitchFamily="18" charset="0"/>
                        </a:rPr>
                        <a:t>There is need to promote the participatory process with the active involvement of the stakeholders. </a:t>
                      </a:r>
                    </a:p>
                    <a:p>
                      <a:endParaRPr lang="en-GB" sz="3600" i="0" dirty="0">
                        <a:latin typeface="Book Antiqua" panose="02040602050305030304" pitchFamily="18" charset="0"/>
                      </a:endParaRPr>
                    </a:p>
                  </a:txBody>
                  <a:tcPr/>
                </a:tc>
                <a:extLst>
                  <a:ext uri="{0D108BD9-81ED-4DB2-BD59-A6C34878D82A}">
                    <a16:rowId xmlns:a16="http://schemas.microsoft.com/office/drawing/2014/main" val="2713576883"/>
                  </a:ext>
                </a:extLst>
              </a:tr>
              <a:tr h="641698">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3600" i="0" dirty="0">
                          <a:latin typeface="Book Antiqua" panose="02040602050305030304" pitchFamily="18" charset="0"/>
                        </a:rPr>
                        <a:t>2.</a:t>
                      </a:r>
                      <a:r>
                        <a:rPr lang="en-US" sz="3600" dirty="0">
                          <a:latin typeface="Book Antiqua" panose="02040602050305030304" pitchFamily="18" charset="0"/>
                        </a:rPr>
                        <a:t> Open access fishery  the quota system could be the alternative for the sustainability of the resources and better management.</a:t>
                      </a:r>
                      <a:endParaRPr lang="en-UG" sz="3600" dirty="0">
                        <a:latin typeface="Book Antiqua" panose="02040602050305030304" pitchFamily="18" charset="0"/>
                      </a:endParaRPr>
                    </a:p>
                    <a:p>
                      <a:pPr marL="0" indent="0">
                        <a:buFont typeface="+mj-lt"/>
                        <a:buNone/>
                      </a:pPr>
                      <a:endParaRPr lang="en-GB" sz="3600" i="0" dirty="0">
                        <a:latin typeface="Book Antiqua" panose="02040602050305030304" pitchFamily="18" charset="0"/>
                      </a:endParaRPr>
                    </a:p>
                  </a:txBody>
                  <a:tcPr/>
                </a:tc>
                <a:extLst>
                  <a:ext uri="{0D108BD9-81ED-4DB2-BD59-A6C34878D82A}">
                    <a16:rowId xmlns:a16="http://schemas.microsoft.com/office/drawing/2014/main" val="686627662"/>
                  </a:ext>
                </a:extLst>
              </a:tr>
            </a:tbl>
          </a:graphicData>
        </a:graphic>
      </p:graphicFrame>
    </p:spTree>
    <p:extLst>
      <p:ext uri="{BB962C8B-B14F-4D97-AF65-F5344CB8AC3E}">
        <p14:creationId xmlns:p14="http://schemas.microsoft.com/office/powerpoint/2010/main" val="773056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26</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1028700" y="38938"/>
            <a:ext cx="10439400" cy="609600"/>
          </a:xfrm>
          <a:prstGeom prst="rect">
            <a:avLst/>
          </a:prstGeom>
          <a:solidFill>
            <a:schemeClr val="accent6">
              <a:lumMod val="40000"/>
              <a:lumOff val="6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800" b="1" dirty="0">
                <a:solidFill>
                  <a:srgbClr val="996633"/>
                </a:solidFill>
                <a:latin typeface="Book Antiqua" panose="02040602050305030304" pitchFamily="18" charset="0"/>
              </a:rPr>
              <a:t>NEGOTIATING FISHERIES ACCESS ARRANGEMENTS-REGIONAL APPROACH;</a:t>
            </a:r>
          </a:p>
        </p:txBody>
      </p:sp>
      <p:graphicFrame>
        <p:nvGraphicFramePr>
          <p:cNvPr id="4"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4278771996"/>
              </p:ext>
            </p:extLst>
          </p:nvPr>
        </p:nvGraphicFramePr>
        <p:xfrm>
          <a:off x="0" y="1174128"/>
          <a:ext cx="11926330" cy="5151120"/>
        </p:xfrm>
        <a:graphic>
          <a:graphicData uri="http://schemas.openxmlformats.org/drawingml/2006/table">
            <a:tbl>
              <a:tblPr firstRow="1" bandRow="1">
                <a:tableStyleId>{5C22544A-7EE6-4342-B048-85BDC9FD1C3A}</a:tableStyleId>
              </a:tblPr>
              <a:tblGrid>
                <a:gridCol w="6597759">
                  <a:extLst>
                    <a:ext uri="{9D8B030D-6E8A-4147-A177-3AD203B41FA5}">
                      <a16:colId xmlns:a16="http://schemas.microsoft.com/office/drawing/2014/main" val="1577443442"/>
                    </a:ext>
                  </a:extLst>
                </a:gridCol>
                <a:gridCol w="5328571">
                  <a:extLst>
                    <a:ext uri="{9D8B030D-6E8A-4147-A177-3AD203B41FA5}">
                      <a16:colId xmlns:a16="http://schemas.microsoft.com/office/drawing/2014/main" val="2732619283"/>
                    </a:ext>
                  </a:extLst>
                </a:gridCol>
              </a:tblGrid>
              <a:tr h="0">
                <a:tc>
                  <a:txBody>
                    <a:bodyPr/>
                    <a:lstStyle/>
                    <a:p>
                      <a:r>
                        <a:rPr lang="en-GB" sz="2000" i="0" dirty="0">
                          <a:latin typeface="Book Antiqua" panose="02040602050305030304" pitchFamily="18" charset="0"/>
                        </a:rPr>
                        <a:t>Issue</a:t>
                      </a:r>
                    </a:p>
                  </a:txBody>
                  <a:tcPr/>
                </a:tc>
                <a:tc>
                  <a:txBody>
                    <a:bodyPr/>
                    <a:lstStyle/>
                    <a:p>
                      <a:r>
                        <a:rPr lang="en-GB" sz="2000" i="0" dirty="0">
                          <a:latin typeface="Book Antiqua" panose="02040602050305030304" pitchFamily="18" charset="0"/>
                        </a:rPr>
                        <a:t>Remarks </a:t>
                      </a:r>
                    </a:p>
                  </a:txBody>
                  <a:tcPr/>
                </a:tc>
                <a:extLst>
                  <a:ext uri="{0D108BD9-81ED-4DB2-BD59-A6C34878D82A}">
                    <a16:rowId xmlns:a16="http://schemas.microsoft.com/office/drawing/2014/main" val="2713576883"/>
                  </a:ext>
                </a:extLst>
              </a:tr>
              <a:tr h="641698">
                <a:tc>
                  <a:txBody>
                    <a:bodyPr/>
                    <a:lstStyle/>
                    <a:p>
                      <a:r>
                        <a:rPr lang="en-US" sz="2000" dirty="0">
                          <a:latin typeface="Book Antiqua" panose="02040602050305030304" pitchFamily="18" charset="0"/>
                        </a:rPr>
                        <a:t>1. Establishment of exclusive economic zones (EEZs) in the region. </a:t>
                      </a:r>
                      <a:endParaRPr lang="en-GB" sz="2000" i="0" dirty="0">
                        <a:latin typeface="Book Antiqua" panose="02040602050305030304" pitchFamily="18" charset="0"/>
                      </a:endParaRPr>
                    </a:p>
                  </a:txBody>
                  <a:tcPr/>
                </a:tc>
                <a:tc>
                  <a:txBody>
                    <a:bodyPr/>
                    <a:lstStyle/>
                    <a:p>
                      <a:pPr marL="514350" indent="-514350">
                        <a:buFont typeface="+mj-lt"/>
                        <a:buAutoNum type="arabicPeriod"/>
                      </a:pPr>
                      <a:r>
                        <a:rPr lang="en-US" sz="2000" dirty="0">
                          <a:latin typeface="Book Antiqua" panose="02040602050305030304" pitchFamily="18" charset="0"/>
                        </a:rPr>
                        <a:t>Ensure sustainable utilization of the fisheries resources in conjunction to the conservation measures of the fisheries.</a:t>
                      </a:r>
                      <a:endParaRPr lang="en-GB" sz="2000" i="0" dirty="0">
                        <a:latin typeface="Book Antiqua" panose="02040602050305030304" pitchFamily="18" charset="0"/>
                      </a:endParaRPr>
                    </a:p>
                  </a:txBody>
                  <a:tcPr/>
                </a:tc>
                <a:extLst>
                  <a:ext uri="{0D108BD9-81ED-4DB2-BD59-A6C34878D82A}">
                    <a16:rowId xmlns:a16="http://schemas.microsoft.com/office/drawing/2014/main" val="686627662"/>
                  </a:ext>
                </a:extLst>
              </a:tr>
              <a:tr h="370840">
                <a:tc>
                  <a:txBody>
                    <a:bodyPr/>
                    <a:lstStyle/>
                    <a:p>
                      <a:r>
                        <a:rPr lang="en-GB" sz="2000" i="0" dirty="0">
                          <a:latin typeface="Book Antiqua" panose="02040602050305030304" pitchFamily="18" charset="0"/>
                        </a:rPr>
                        <a:t>2. </a:t>
                      </a:r>
                      <a:r>
                        <a:rPr lang="en-US" sz="2000" dirty="0">
                          <a:latin typeface="Book Antiqua" panose="02040602050305030304" pitchFamily="18" charset="0"/>
                        </a:rPr>
                        <a:t>Negotiations and the formulation of fisheries agreements</a:t>
                      </a:r>
                      <a:endParaRPr lang="en-GB" sz="2000" i="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i="0" dirty="0">
                          <a:latin typeface="Book Antiqua" panose="02040602050305030304" pitchFamily="18" charset="0"/>
                        </a:rPr>
                        <a:t>2. </a:t>
                      </a:r>
                      <a:r>
                        <a:rPr lang="en-US" sz="2000" dirty="0">
                          <a:latin typeface="Book Antiqua" panose="02040602050305030304" pitchFamily="18" charset="0"/>
                        </a:rPr>
                        <a:t>Review of Previous and Current Fisheries Agreements Concluded by AU Member States in West and Central Africa” such as Guard oneself against the risk of an accident (The Principal bears the risk).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Book Antiqua" panose="02040602050305030304" pitchFamily="18" charset="0"/>
                        </a:rPr>
                        <a:t>3. Vessel Charter  Agreement”; the charter contract involves the provision to a fishing company in a coastal country (charterer) of one or more vessels by a foreign fishing vessel owner(lessor), in exchange for remuneration</a:t>
                      </a:r>
                    </a:p>
                    <a:p>
                      <a:endParaRPr lang="en-GB" sz="2000" i="0" dirty="0">
                        <a:latin typeface="Book Antiqua" panose="02040602050305030304" pitchFamily="18" charset="0"/>
                      </a:endParaRPr>
                    </a:p>
                  </a:txBody>
                  <a:tcPr/>
                </a:tc>
                <a:extLst>
                  <a:ext uri="{0D108BD9-81ED-4DB2-BD59-A6C34878D82A}">
                    <a16:rowId xmlns:a16="http://schemas.microsoft.com/office/drawing/2014/main" val="3499030029"/>
                  </a:ext>
                </a:extLst>
              </a:tr>
            </a:tbl>
          </a:graphicData>
        </a:graphic>
      </p:graphicFrame>
    </p:spTree>
    <p:extLst>
      <p:ext uri="{BB962C8B-B14F-4D97-AF65-F5344CB8AC3E}">
        <p14:creationId xmlns:p14="http://schemas.microsoft.com/office/powerpoint/2010/main" val="3745346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27</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1028700" y="38938"/>
            <a:ext cx="10439400" cy="609600"/>
          </a:xfrm>
          <a:prstGeom prst="rect">
            <a:avLst/>
          </a:prstGeom>
          <a:solidFill>
            <a:schemeClr val="accent6">
              <a:lumMod val="40000"/>
              <a:lumOff val="60000"/>
            </a:schemeClr>
          </a:solidFill>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3200" b="1" dirty="0">
                <a:solidFill>
                  <a:srgbClr val="996633"/>
                </a:solidFill>
                <a:latin typeface="Book Antiqua" panose="02040602050305030304" pitchFamily="18" charset="0"/>
              </a:rPr>
              <a:t>NEGOTIATING FISHERIES ACCESS ARRANGEMENTS-REGIONAL APPROACH;</a:t>
            </a:r>
          </a:p>
        </p:txBody>
      </p:sp>
      <p:graphicFrame>
        <p:nvGraphicFramePr>
          <p:cNvPr id="4" name="Table 3"/>
          <p:cNvGraphicFramePr>
            <a:graphicFrameLocks noGrp="1"/>
          </p:cNvGraphicFramePr>
          <p:nvPr>
            <p:extLst>
              <p:ext uri="{D42A27DB-BD31-4B8C-83A1-F6EECF244321}">
                <p14:modId xmlns:p14="http://schemas.microsoft.com/office/powerpoint/2010/main" val="2747577315"/>
              </p:ext>
            </p:extLst>
          </p:nvPr>
        </p:nvGraphicFramePr>
        <p:xfrm>
          <a:off x="76200" y="1600200"/>
          <a:ext cx="11926330" cy="3456305"/>
        </p:xfrm>
        <a:graphic>
          <a:graphicData uri="http://schemas.openxmlformats.org/drawingml/2006/table">
            <a:tbl>
              <a:tblPr firstRow="1" bandRow="1">
                <a:tableStyleId>{5C22544A-7EE6-4342-B048-85BDC9FD1C3A}</a:tableStyleId>
              </a:tblPr>
              <a:tblGrid>
                <a:gridCol w="6597759">
                  <a:extLst>
                    <a:ext uri="{9D8B030D-6E8A-4147-A177-3AD203B41FA5}">
                      <a16:colId xmlns:a16="http://schemas.microsoft.com/office/drawing/2014/main" val="20000"/>
                    </a:ext>
                  </a:extLst>
                </a:gridCol>
                <a:gridCol w="5328571">
                  <a:extLst>
                    <a:ext uri="{9D8B030D-6E8A-4147-A177-3AD203B41FA5}">
                      <a16:colId xmlns:a16="http://schemas.microsoft.com/office/drawing/2014/main" val="20001"/>
                    </a:ext>
                  </a:extLst>
                </a:gridCol>
              </a:tblGrid>
              <a:tr h="18408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dirty="0">
                          <a:latin typeface="Book Antiqua" panose="02040602050305030304" pitchFamily="18" charset="0"/>
                        </a:rPr>
                        <a:t>3.</a:t>
                      </a:r>
                      <a:r>
                        <a:rPr lang="en-US" sz="2000" dirty="0">
                          <a:latin typeface="Book Antiqua" panose="02040602050305030304" pitchFamily="18" charset="0"/>
                        </a:rPr>
                        <a:t> Defining the surplus for each species involved in the absence of a scientific evaluation and fisheries development plans </a:t>
                      </a:r>
                      <a:endParaRPr lang="en-GB" sz="2000" i="0" dirty="0">
                        <a:latin typeface="Book Antiqua" panose="02040602050305030304" pitchFamily="18" charset="0"/>
                      </a:endParaRPr>
                    </a:p>
                    <a:p>
                      <a:endParaRPr lang="en-GB" sz="2000" i="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Book Antiqua" panose="02040602050305030304" pitchFamily="18" charset="0"/>
                        </a:rPr>
                        <a:t>4. West African, this notion cannot be pelagic fisheries, in particular tuna and tuna-like species and oceanic migratory fish in West Africa have a challenge</a:t>
                      </a:r>
                    </a:p>
                    <a:p>
                      <a:endParaRPr lang="en-GB" sz="2000" i="0" dirty="0">
                        <a:latin typeface="Book Antiqua" panose="02040602050305030304" pitchFamily="18" charset="0"/>
                      </a:endParaRP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i="0" dirty="0">
                          <a:latin typeface="Book Antiqua" panose="02040602050305030304" pitchFamily="18" charset="0"/>
                        </a:rPr>
                        <a:t>4. </a:t>
                      </a:r>
                      <a:r>
                        <a:rPr lang="en-US" sz="2000" dirty="0">
                          <a:latin typeface="Book Antiqua" panose="02040602050305030304" pitchFamily="18" charset="0"/>
                        </a:rPr>
                        <a:t>Broad participation of the interested parties in fisheries and aquaculture</a:t>
                      </a:r>
                    </a:p>
                    <a:p>
                      <a:endParaRPr lang="en-GB" sz="2000" i="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i="0" dirty="0">
                          <a:latin typeface="Book Antiqua" panose="02040602050305030304" pitchFamily="18" charset="0"/>
                        </a:rPr>
                        <a:t>5.</a:t>
                      </a:r>
                      <a:r>
                        <a:rPr lang="en-US" sz="2000" dirty="0">
                          <a:latin typeface="Book Antiqua" panose="02040602050305030304" pitchFamily="18" charset="0"/>
                        </a:rPr>
                        <a:t> Member States would ensure judicious choices in the design of the plan and provide legitimacy to the output and is likely to facilitate its implementation</a:t>
                      </a:r>
                    </a:p>
                    <a:p>
                      <a:endParaRPr lang="en-GB" sz="2000" i="0" dirty="0">
                        <a:latin typeface="Book Antiqua" panose="02040602050305030304" pitchFamily="18" charset="0"/>
                      </a:endParaRPr>
                    </a:p>
                  </a:txBody>
                  <a:tcPr/>
                </a:tc>
                <a:extLst>
                  <a:ext uri="{0D108BD9-81ED-4DB2-BD59-A6C34878D82A}">
                    <a16:rowId xmlns:a16="http://schemas.microsoft.com/office/drawing/2014/main"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686583341"/>
              </p:ext>
            </p:extLst>
          </p:nvPr>
        </p:nvGraphicFramePr>
        <p:xfrm>
          <a:off x="76200" y="1203960"/>
          <a:ext cx="11926330" cy="396240"/>
        </p:xfrm>
        <a:graphic>
          <a:graphicData uri="http://schemas.openxmlformats.org/drawingml/2006/table">
            <a:tbl>
              <a:tblPr firstRow="1" bandRow="1">
                <a:tableStyleId>{5C22544A-7EE6-4342-B048-85BDC9FD1C3A}</a:tableStyleId>
              </a:tblPr>
              <a:tblGrid>
                <a:gridCol w="6597759">
                  <a:extLst>
                    <a:ext uri="{9D8B030D-6E8A-4147-A177-3AD203B41FA5}">
                      <a16:colId xmlns:a16="http://schemas.microsoft.com/office/drawing/2014/main" val="20000"/>
                    </a:ext>
                  </a:extLst>
                </a:gridCol>
                <a:gridCol w="5328571">
                  <a:extLst>
                    <a:ext uri="{9D8B030D-6E8A-4147-A177-3AD203B41FA5}">
                      <a16:colId xmlns:a16="http://schemas.microsoft.com/office/drawing/2014/main" val="20001"/>
                    </a:ext>
                  </a:extLst>
                </a:gridCol>
              </a:tblGrid>
              <a:tr h="0">
                <a:tc>
                  <a:txBody>
                    <a:bodyPr/>
                    <a:lstStyle/>
                    <a:p>
                      <a:r>
                        <a:rPr lang="en-GB" sz="2000" i="0" dirty="0">
                          <a:latin typeface="Book Antiqua" panose="02040602050305030304" pitchFamily="18" charset="0"/>
                        </a:rPr>
                        <a:t>Issue</a:t>
                      </a:r>
                    </a:p>
                  </a:txBody>
                  <a:tcPr/>
                </a:tc>
                <a:tc>
                  <a:txBody>
                    <a:bodyPr/>
                    <a:lstStyle/>
                    <a:p>
                      <a:r>
                        <a:rPr lang="en-GB" sz="2000" i="0" dirty="0">
                          <a:latin typeface="Book Antiqua" panose="02040602050305030304" pitchFamily="18" charset="0"/>
                        </a:rPr>
                        <a:t>Remarks </a:t>
                      </a: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13208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28</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1028700" y="38938"/>
            <a:ext cx="10439400" cy="609600"/>
          </a:xfrm>
          <a:prstGeom prst="rect">
            <a:avLst/>
          </a:prstGeom>
          <a:solidFill>
            <a:schemeClr val="accent6">
              <a:lumMod val="40000"/>
              <a:lumOff val="60000"/>
            </a:schemeClr>
          </a:solidFill>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3200" b="1" dirty="0">
                <a:solidFill>
                  <a:srgbClr val="996633"/>
                </a:solidFill>
                <a:latin typeface="Book Antiqua" panose="02040602050305030304" pitchFamily="18" charset="0"/>
              </a:rPr>
              <a:t>RECOMMENDATIONS OF THE NEGOTIATING FISHERIES ACCESS ARRANGEMENTS-REGIONAL APPROACH;</a:t>
            </a:r>
          </a:p>
        </p:txBody>
      </p:sp>
      <p:graphicFrame>
        <p:nvGraphicFramePr>
          <p:cNvPr id="4" name="Table 3"/>
          <p:cNvGraphicFramePr>
            <a:graphicFrameLocks noGrp="1"/>
          </p:cNvGraphicFramePr>
          <p:nvPr>
            <p:extLst>
              <p:ext uri="{D42A27DB-BD31-4B8C-83A1-F6EECF244321}">
                <p14:modId xmlns:p14="http://schemas.microsoft.com/office/powerpoint/2010/main" val="2896811997"/>
              </p:ext>
            </p:extLst>
          </p:nvPr>
        </p:nvGraphicFramePr>
        <p:xfrm>
          <a:off x="1028700" y="648538"/>
          <a:ext cx="10439400" cy="6035040"/>
        </p:xfrm>
        <a:graphic>
          <a:graphicData uri="http://schemas.openxmlformats.org/drawingml/2006/table">
            <a:tbl>
              <a:tblPr firstRow="1" bandRow="1">
                <a:tableStyleId>{5C22544A-7EE6-4342-B048-85BDC9FD1C3A}</a:tableStyleId>
              </a:tblPr>
              <a:tblGrid>
                <a:gridCol w="10439400">
                  <a:extLst>
                    <a:ext uri="{9D8B030D-6E8A-4147-A177-3AD203B41FA5}">
                      <a16:colId xmlns:a16="http://schemas.microsoft.com/office/drawing/2014/main" val="20000"/>
                    </a:ext>
                  </a:extLst>
                </a:gridCol>
              </a:tblGrid>
              <a:tr h="969188">
                <a:tc>
                  <a:txBody>
                    <a:bodyPr/>
                    <a:lstStyle/>
                    <a:p>
                      <a:pPr marL="457200" lvl="0" indent="-457200">
                        <a:buFont typeface="+mj-lt"/>
                        <a:buAutoNum type="arabicPeriod"/>
                      </a:pPr>
                      <a:r>
                        <a:rPr lang="en-US" sz="2400" dirty="0">
                          <a:latin typeface="Book Antiqua" panose="02040602050305030304" pitchFamily="18" charset="0"/>
                        </a:rPr>
                        <a:t>Allocation of fishing rights may be approached from two different angles (with variants). </a:t>
                      </a:r>
                    </a:p>
                    <a:p>
                      <a:pPr marL="514350" lvl="0" indent="-514350">
                        <a:buAutoNum type="romanLcParenBoth"/>
                      </a:pPr>
                      <a:r>
                        <a:rPr lang="en-US" sz="2400" dirty="0">
                          <a:latin typeface="Book Antiqua" panose="02040602050305030304" pitchFamily="18" charset="0"/>
                        </a:rPr>
                        <a:t>Relying on the prevailing practice in the Pacific Ocean, namely an allocation of fishing efforts between parties to the convention and it is left to them to in turn allocate parts or all this effort to foreign fleets according to the daily fishing mechanism (DFM) at a price agreed upon by all the parties.</a:t>
                      </a:r>
                    </a:p>
                    <a:p>
                      <a:pPr marL="514350" lvl="0" indent="-514350">
                        <a:buAutoNum type="romanLcParenBoth"/>
                      </a:pPr>
                      <a:endParaRPr lang="en-US" sz="2400" dirty="0">
                        <a:latin typeface="Book Antiqua" panose="02040602050305030304" pitchFamily="18" charset="0"/>
                      </a:endParaRPr>
                    </a:p>
                    <a:p>
                      <a:pPr marL="514350" lvl="0" indent="-514350">
                        <a:buAutoNum type="romanLcParenBoth"/>
                      </a:pPr>
                      <a:r>
                        <a:rPr lang="en-US" sz="2400" dirty="0">
                          <a:latin typeface="Book Antiqua" panose="02040602050305030304" pitchFamily="18" charset="0"/>
                        </a:rPr>
                        <a:t> Using a mechanism for the allocation of efforts (DFM) or another one for catches made accompanied by a single or gradual payment schedule.</a:t>
                      </a:r>
                    </a:p>
                    <a:p>
                      <a:endParaRPr lang="en-GB" sz="2400" i="0" dirty="0">
                        <a:latin typeface="Book Antiqua" panose="02040602050305030304" pitchFamily="18" charset="0"/>
                      </a:endParaRPr>
                    </a:p>
                  </a:txBody>
                  <a:tcPr/>
                </a:tc>
                <a:extLst>
                  <a:ext uri="{0D108BD9-81ED-4DB2-BD59-A6C34878D82A}">
                    <a16:rowId xmlns:a16="http://schemas.microsoft.com/office/drawing/2014/main" val="10000"/>
                  </a:ext>
                </a:extLst>
              </a:tr>
              <a:tr h="265252">
                <a:tc>
                  <a:txBody>
                    <a:bodyPr/>
                    <a:lstStyle/>
                    <a:p>
                      <a:pPr lvl="0"/>
                      <a:r>
                        <a:rPr lang="en-GB" sz="2400" i="0" dirty="0">
                          <a:latin typeface="Book Antiqua" panose="02040602050305030304" pitchFamily="18" charset="0"/>
                        </a:rPr>
                        <a:t>2. </a:t>
                      </a:r>
                      <a:r>
                        <a:rPr lang="en-US" sz="2400" i="0" dirty="0">
                          <a:latin typeface="Book Antiqua" panose="02040602050305030304" pitchFamily="18" charset="0"/>
                        </a:rPr>
                        <a:t>e</a:t>
                      </a:r>
                      <a:r>
                        <a:rPr lang="en-US" sz="2400" dirty="0">
                          <a:latin typeface="Book Antiqua" panose="02040602050305030304" pitchFamily="18" charset="0"/>
                        </a:rPr>
                        <a:t>stablish some accountability in fishing efforts by foreign  </a:t>
                      </a:r>
                    </a:p>
                    <a:p>
                      <a:pPr lvl="0"/>
                      <a:r>
                        <a:rPr lang="en-US" sz="2400" dirty="0">
                          <a:latin typeface="Book Antiqua" panose="02040602050305030304" pitchFamily="18" charset="0"/>
                        </a:rPr>
                        <a:t>     ships in the EEZ of each coastal State, to pay     dividends to each coastal State.</a:t>
                      </a:r>
                    </a:p>
                    <a:p>
                      <a:endParaRPr lang="en-GB" sz="2400" i="0" dirty="0">
                        <a:latin typeface="Book Antiqua" panose="02040602050305030304"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41151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29</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876300" y="0"/>
            <a:ext cx="10439400" cy="609600"/>
          </a:xfrm>
          <a:prstGeom prst="rect">
            <a:avLst/>
          </a:prstGeom>
          <a:solidFill>
            <a:schemeClr val="accent6">
              <a:lumMod val="40000"/>
              <a:lumOff val="60000"/>
            </a:schemeClr>
          </a:soli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996633"/>
                </a:solidFill>
                <a:latin typeface="Book Antiqua" panose="02040602050305030304" pitchFamily="18" charset="0"/>
              </a:rPr>
              <a:t>GOVERNANCE OF LME AND FISHERIES MANAGEMENT APPROACHES AND PRACTICES</a:t>
            </a:r>
          </a:p>
        </p:txBody>
      </p:sp>
      <p:graphicFrame>
        <p:nvGraphicFramePr>
          <p:cNvPr id="4"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4090787817"/>
              </p:ext>
            </p:extLst>
          </p:nvPr>
        </p:nvGraphicFramePr>
        <p:xfrm>
          <a:off x="37070" y="762000"/>
          <a:ext cx="12192000" cy="6400800"/>
        </p:xfrm>
        <a:graphic>
          <a:graphicData uri="http://schemas.openxmlformats.org/drawingml/2006/table">
            <a:tbl>
              <a:tblPr firstRow="1" bandRow="1">
                <a:tableStyleId>{5C22544A-7EE6-4342-B048-85BDC9FD1C3A}</a:tableStyleId>
              </a:tblPr>
              <a:tblGrid>
                <a:gridCol w="7125730">
                  <a:extLst>
                    <a:ext uri="{9D8B030D-6E8A-4147-A177-3AD203B41FA5}">
                      <a16:colId xmlns:a16="http://schemas.microsoft.com/office/drawing/2014/main" val="1577443442"/>
                    </a:ext>
                  </a:extLst>
                </a:gridCol>
                <a:gridCol w="5066270">
                  <a:extLst>
                    <a:ext uri="{9D8B030D-6E8A-4147-A177-3AD203B41FA5}">
                      <a16:colId xmlns:a16="http://schemas.microsoft.com/office/drawing/2014/main" val="2732619283"/>
                    </a:ext>
                  </a:extLst>
                </a:gridCol>
              </a:tblGrid>
              <a:tr h="370840">
                <a:tc>
                  <a:txBody>
                    <a:bodyPr/>
                    <a:lstStyle/>
                    <a:p>
                      <a:r>
                        <a:rPr lang="en-GB" sz="2100" i="0" dirty="0">
                          <a:latin typeface="Book Antiqua" panose="02040602050305030304" pitchFamily="18" charset="0"/>
                        </a:rPr>
                        <a:t>Issue</a:t>
                      </a:r>
                    </a:p>
                  </a:txBody>
                  <a:tcPr/>
                </a:tc>
                <a:tc>
                  <a:txBody>
                    <a:bodyPr/>
                    <a:lstStyle/>
                    <a:p>
                      <a:r>
                        <a:rPr lang="en-GB" sz="2100" i="0" dirty="0">
                          <a:latin typeface="Book Antiqua" panose="02040602050305030304" pitchFamily="18" charset="0"/>
                        </a:rPr>
                        <a:t>Remarks </a:t>
                      </a:r>
                    </a:p>
                  </a:txBody>
                  <a:tcPr/>
                </a:tc>
                <a:extLst>
                  <a:ext uri="{0D108BD9-81ED-4DB2-BD59-A6C34878D82A}">
                    <a16:rowId xmlns:a16="http://schemas.microsoft.com/office/drawing/2014/main" val="2713576883"/>
                  </a:ext>
                </a:extLst>
              </a:tr>
              <a:tr h="641698">
                <a:tc>
                  <a:txBody>
                    <a:bodyPr/>
                    <a:lstStyle/>
                    <a:p>
                      <a:r>
                        <a:rPr lang="en-GB" sz="2100" i="0" dirty="0">
                          <a:latin typeface="Book Antiqua" panose="02040602050305030304" pitchFamily="18" charset="0"/>
                        </a:rPr>
                        <a:t>1. Compliance</a:t>
                      </a:r>
                      <a:r>
                        <a:rPr lang="en-GB" sz="2100" i="0" baseline="0" dirty="0">
                          <a:latin typeface="Book Antiqua" panose="02040602050305030304" pitchFamily="18" charset="0"/>
                        </a:rPr>
                        <a:t> in fisheries and aquaculture transhipment</a:t>
                      </a:r>
                      <a:endParaRPr lang="en-GB" sz="2100" i="0" dirty="0">
                        <a:latin typeface="Book Antiqua" panose="02040602050305030304" pitchFamily="18" charset="0"/>
                      </a:endParaRPr>
                    </a:p>
                  </a:txBody>
                  <a:tcPr/>
                </a:tc>
                <a:tc>
                  <a:txBody>
                    <a:bodyPr/>
                    <a:lstStyle/>
                    <a:p>
                      <a:pPr marL="514350" indent="-514350">
                        <a:buFont typeface="+mj-lt"/>
                        <a:buAutoNum type="arabicPeriod"/>
                      </a:pPr>
                      <a:r>
                        <a:rPr lang="en-GB" sz="2100" i="0" dirty="0">
                          <a:latin typeface="Book Antiqua" panose="02040602050305030304" pitchFamily="18" charset="0"/>
                        </a:rPr>
                        <a:t>Limited compliancy such as </a:t>
                      </a:r>
                      <a:r>
                        <a:rPr lang="en-US" sz="1800" i="0" kern="1200" dirty="0">
                          <a:solidFill>
                            <a:schemeClr val="dk1"/>
                          </a:solidFill>
                          <a:effectLst/>
                          <a:latin typeface="+mn-lt"/>
                          <a:ea typeface="+mn-ea"/>
                          <a:cs typeface="+mn-cs"/>
                        </a:rPr>
                        <a:t>the</a:t>
                      </a:r>
                      <a:r>
                        <a:rPr lang="en-US" sz="1800" kern="1200" dirty="0">
                          <a:solidFill>
                            <a:schemeClr val="dk1"/>
                          </a:solidFill>
                          <a:effectLst/>
                          <a:latin typeface="+mn-lt"/>
                          <a:ea typeface="+mn-ea"/>
                          <a:cs typeface="+mn-cs"/>
                        </a:rPr>
                        <a:t> Ocean Tuna Commission (IOTC).</a:t>
                      </a:r>
                      <a:endParaRPr lang="en-GB" sz="2100" i="0" dirty="0">
                        <a:latin typeface="Book Antiqua" panose="02040602050305030304" pitchFamily="18" charset="0"/>
                      </a:endParaRPr>
                    </a:p>
                  </a:txBody>
                  <a:tcPr/>
                </a:tc>
                <a:extLst>
                  <a:ext uri="{0D108BD9-81ED-4DB2-BD59-A6C34878D82A}">
                    <a16:rowId xmlns:a16="http://schemas.microsoft.com/office/drawing/2014/main" val="6866276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2. </a:t>
                      </a:r>
                      <a:r>
                        <a:rPr lang="en-US" sz="2400" dirty="0">
                          <a:latin typeface="Book Antiqua" panose="02040602050305030304" pitchFamily="18" charset="0"/>
                        </a:rPr>
                        <a:t>Information sharing: national and regional database</a:t>
                      </a:r>
                    </a:p>
                    <a:p>
                      <a:endParaRPr lang="en-GB" sz="2100" i="0" dirty="0">
                        <a:latin typeface="Book Antiqua" panose="02040602050305030304" pitchFamily="18" charset="0"/>
                      </a:endParaRPr>
                    </a:p>
                  </a:txBody>
                  <a:tcPr/>
                </a:tc>
                <a:tc>
                  <a:txBody>
                    <a:bodyPr/>
                    <a:lstStyle/>
                    <a:p>
                      <a:r>
                        <a:rPr lang="en-GB" sz="2100" i="0" dirty="0">
                          <a:latin typeface="Book Antiqua" panose="02040602050305030304" pitchFamily="18" charset="0"/>
                        </a:rPr>
                        <a:t>2</a:t>
                      </a:r>
                      <a:r>
                        <a:rPr lang="en-US" sz="2400" dirty="0">
                          <a:latin typeface="Book Antiqua" panose="02040602050305030304" pitchFamily="18" charset="0"/>
                        </a:rPr>
                        <a:t>Approaches and practices such as; Better operational coordination of the monitoring and control actions</a:t>
                      </a:r>
                      <a:endParaRPr lang="en-GB" sz="2100" i="0" dirty="0">
                        <a:latin typeface="Book Antiqua" panose="02040602050305030304" pitchFamily="18" charset="0"/>
                      </a:endParaRPr>
                    </a:p>
                  </a:txBody>
                  <a:tcPr/>
                </a:tc>
                <a:extLst>
                  <a:ext uri="{0D108BD9-81ED-4DB2-BD59-A6C34878D82A}">
                    <a16:rowId xmlns:a16="http://schemas.microsoft.com/office/drawing/2014/main" val="3499030029"/>
                  </a:ext>
                </a:extLst>
              </a:tr>
              <a:tr h="370840">
                <a:tc>
                  <a:txBody>
                    <a:bodyPr/>
                    <a:lstStyle/>
                    <a:p>
                      <a:r>
                        <a:rPr lang="en-GB" sz="2100" i="0" dirty="0">
                          <a:latin typeface="Book Antiqua" panose="02040602050305030304" pitchFamily="18" charset="0"/>
                        </a:rPr>
                        <a:t>3. </a:t>
                      </a:r>
                      <a:r>
                        <a:rPr lang="en-GB" sz="2000" i="0" dirty="0">
                          <a:latin typeface="Book Antiqua" panose="02040602050305030304" pitchFamily="18" charset="0"/>
                        </a:rPr>
                        <a:t>S</a:t>
                      </a:r>
                      <a:r>
                        <a:rPr lang="en-GB" sz="2000" dirty="0">
                          <a:latin typeface="Book Antiqua" panose="02040602050305030304" pitchFamily="18" charset="0"/>
                        </a:rPr>
                        <a:t>trong  (bilateral and regional) cooperation and coordinated mechanisms among RECs, RFBs and LME-based commissions.</a:t>
                      </a:r>
                      <a:endParaRPr lang="en-GB" sz="2100" i="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3.</a:t>
                      </a:r>
                      <a:r>
                        <a:rPr lang="en-US" sz="2400" dirty="0">
                          <a:latin typeface="Book Antiqua" panose="02040602050305030304" pitchFamily="18" charset="0"/>
                        </a:rPr>
                        <a:t> Build on the strengths and complementary resources of each Member State; Use of new control technologies against illegal fishing; </a:t>
                      </a:r>
                    </a:p>
                    <a:p>
                      <a:endParaRPr lang="en-GB" sz="2100" i="0" dirty="0">
                        <a:latin typeface="Book Antiqua" panose="02040602050305030304" pitchFamily="18" charset="0"/>
                      </a:endParaRPr>
                    </a:p>
                  </a:txBody>
                  <a:tcPr/>
                </a:tc>
                <a:extLst>
                  <a:ext uri="{0D108BD9-81ED-4DB2-BD59-A6C34878D82A}">
                    <a16:rowId xmlns:a16="http://schemas.microsoft.com/office/drawing/2014/main" val="1118058460"/>
                  </a:ext>
                </a:extLst>
              </a:tr>
              <a:tr h="370840">
                <a:tc>
                  <a:txBody>
                    <a:bodyPr/>
                    <a:lstStyle/>
                    <a:p>
                      <a:r>
                        <a:rPr lang="en-GB" sz="2100" i="0" dirty="0">
                          <a:latin typeface="Book Antiqua" panose="02040602050305030304" pitchFamily="18" charset="0"/>
                        </a:rPr>
                        <a:t>4.</a:t>
                      </a:r>
                      <a:r>
                        <a:rPr lang="en-US" sz="2400" dirty="0">
                          <a:latin typeface="Book Antiqua" panose="02040602050305030304" pitchFamily="18" charset="0"/>
                        </a:rPr>
                        <a:t> Ocean governance</a:t>
                      </a:r>
                      <a:endParaRPr lang="en-GB" sz="2100" i="0" dirty="0">
                        <a:latin typeface="Book Antiqua" panose="02040602050305030304" pitchFamily="18" charset="0"/>
                      </a:endParaRPr>
                    </a:p>
                  </a:txBody>
                  <a:tcPr/>
                </a:tc>
                <a:tc>
                  <a:txBody>
                    <a:bodyPr/>
                    <a:lstStyle/>
                    <a:p>
                      <a:pPr algn="just"/>
                      <a:r>
                        <a:rPr lang="en-GB" sz="2100" i="0" dirty="0">
                          <a:latin typeface="Book Antiqua" panose="02040602050305030304" pitchFamily="18" charset="0"/>
                        </a:rPr>
                        <a:t>4.</a:t>
                      </a:r>
                      <a:r>
                        <a:rPr lang="en-US" sz="2400" b="1" i="1" dirty="0">
                          <a:solidFill>
                            <a:schemeClr val="accent2">
                              <a:lumMod val="50000"/>
                            </a:schemeClr>
                          </a:solidFill>
                          <a:latin typeface="Book Antiqua" panose="02040602050305030304" pitchFamily="18" charset="0"/>
                        </a:rPr>
                        <a:t> </a:t>
                      </a:r>
                      <a:r>
                        <a:rPr lang="en-US" sz="2400" b="0" i="0" dirty="0">
                          <a:solidFill>
                            <a:schemeClr val="tx1"/>
                          </a:solidFill>
                          <a:latin typeface="Book Antiqua" panose="02040602050305030304" pitchFamily="18" charset="0"/>
                        </a:rPr>
                        <a:t>The ocean requires a collective approach based on the provisions</a:t>
                      </a:r>
                    </a:p>
                    <a:p>
                      <a:pPr algn="just"/>
                      <a:r>
                        <a:rPr lang="en-US" sz="2400" b="0" i="0" dirty="0">
                          <a:solidFill>
                            <a:schemeClr val="tx1"/>
                          </a:solidFill>
                          <a:latin typeface="Book Antiqua" panose="02040602050305030304" pitchFamily="18" charset="0"/>
                        </a:rPr>
                        <a:t>of international law and with the UN Convention on the Law of the Sea (UNCLOS) at its core.</a:t>
                      </a:r>
                    </a:p>
                    <a:p>
                      <a:endParaRPr lang="en-GB" sz="2100" i="0" dirty="0">
                        <a:latin typeface="Book Antiqua" panose="02040602050305030304" pitchFamily="18" charset="0"/>
                      </a:endParaRPr>
                    </a:p>
                  </a:txBody>
                  <a:tcPr/>
                </a:tc>
                <a:extLst>
                  <a:ext uri="{0D108BD9-81ED-4DB2-BD59-A6C34878D82A}">
                    <a16:rowId xmlns:a16="http://schemas.microsoft.com/office/drawing/2014/main" val="2060900380"/>
                  </a:ext>
                </a:extLst>
              </a:tr>
            </a:tbl>
          </a:graphicData>
        </a:graphic>
      </p:graphicFrame>
    </p:spTree>
    <p:extLst>
      <p:ext uri="{BB962C8B-B14F-4D97-AF65-F5344CB8AC3E}">
        <p14:creationId xmlns:p14="http://schemas.microsoft.com/office/powerpoint/2010/main" val="3125205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30</a:t>
            </a:fld>
            <a:endParaRPr lang="en-US">
              <a:solidFill>
                <a:prstClr val="black">
                  <a:tint val="75000"/>
                </a:prstClr>
              </a:solidFill>
            </a:endParaRPr>
          </a:p>
        </p:txBody>
      </p:sp>
      <p:graphicFrame>
        <p:nvGraphicFramePr>
          <p:cNvPr id="4"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742397545"/>
              </p:ext>
            </p:extLst>
          </p:nvPr>
        </p:nvGraphicFramePr>
        <p:xfrm>
          <a:off x="1447800" y="685800"/>
          <a:ext cx="9867900" cy="4663440"/>
        </p:xfrm>
        <a:graphic>
          <a:graphicData uri="http://schemas.openxmlformats.org/drawingml/2006/table">
            <a:tbl>
              <a:tblPr firstRow="1" bandRow="1">
                <a:tableStyleId>{5C22544A-7EE6-4342-B048-85BDC9FD1C3A}</a:tableStyleId>
              </a:tblPr>
              <a:tblGrid>
                <a:gridCol w="9867900">
                  <a:extLst>
                    <a:ext uri="{9D8B030D-6E8A-4147-A177-3AD203B41FA5}">
                      <a16:colId xmlns:a16="http://schemas.microsoft.com/office/drawing/2014/main" val="2732619283"/>
                    </a:ext>
                  </a:extLst>
                </a:gridCol>
              </a:tblGrid>
              <a:tr h="370840">
                <a:tc>
                  <a:txBody>
                    <a:bodyPr/>
                    <a:lstStyle/>
                    <a:p>
                      <a:r>
                        <a:rPr lang="en-GB" sz="3200" i="0" dirty="0">
                          <a:latin typeface="Book Antiqua" panose="02040602050305030304" pitchFamily="18" charset="0"/>
                        </a:rPr>
                        <a:t>1. </a:t>
                      </a:r>
                      <a:r>
                        <a:rPr lang="en-US" sz="3200" dirty="0">
                          <a:latin typeface="Book Antiqua" panose="02040602050305030304" pitchFamily="18" charset="0"/>
                        </a:rPr>
                        <a:t>Develop coordinated mechanisms among RECs, RFBs and LME-based commissions to ensure coherence of fisheries policies and aquaculture </a:t>
                      </a:r>
                      <a:endParaRPr lang="en-GB" sz="3200" i="0" dirty="0">
                        <a:latin typeface="Book Antiqua" panose="02040602050305030304" pitchFamily="18" charset="0"/>
                      </a:endParaRPr>
                    </a:p>
                  </a:txBody>
                  <a:tcPr/>
                </a:tc>
                <a:extLst>
                  <a:ext uri="{0D108BD9-81ED-4DB2-BD59-A6C34878D82A}">
                    <a16:rowId xmlns:a16="http://schemas.microsoft.com/office/drawing/2014/main" val="2713576883"/>
                  </a:ext>
                </a:extLst>
              </a:tr>
              <a:tr h="641698">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3200" i="0" dirty="0">
                          <a:latin typeface="Book Antiqua" panose="02040602050305030304" pitchFamily="18" charset="0"/>
                        </a:rPr>
                        <a:t>2.</a:t>
                      </a:r>
                      <a:r>
                        <a:rPr lang="en-US" sz="3200" dirty="0">
                          <a:latin typeface="Book Antiqua" panose="02040602050305030304" pitchFamily="18" charset="0"/>
                        </a:rPr>
                        <a:t> Develop or improve regulatory frameworks and strategies for Aquaculture and/or </a:t>
                      </a:r>
                      <a:r>
                        <a:rPr lang="en-US" sz="3200" dirty="0" err="1">
                          <a:latin typeface="Book Antiqua" panose="02040602050305030304" pitchFamily="18" charset="0"/>
                        </a:rPr>
                        <a:t>Mariculture</a:t>
                      </a:r>
                      <a:r>
                        <a:rPr lang="en-US" sz="3200" dirty="0">
                          <a:latin typeface="Book Antiqua" panose="02040602050305030304" pitchFamily="18" charset="0"/>
                        </a:rPr>
                        <a:t>. </a:t>
                      </a:r>
                    </a:p>
                    <a:p>
                      <a:pPr marL="0" indent="0">
                        <a:buFont typeface="+mj-lt"/>
                        <a:buNone/>
                      </a:pPr>
                      <a:endParaRPr lang="en-GB" sz="3200" i="0" dirty="0">
                        <a:latin typeface="Book Antiqua" panose="02040602050305030304" pitchFamily="18" charset="0"/>
                      </a:endParaRPr>
                    </a:p>
                  </a:txBody>
                  <a:tcPr/>
                </a:tc>
                <a:extLst>
                  <a:ext uri="{0D108BD9-81ED-4DB2-BD59-A6C34878D82A}">
                    <a16:rowId xmlns:a16="http://schemas.microsoft.com/office/drawing/2014/main" val="686627662"/>
                  </a:ext>
                </a:extLst>
              </a:tr>
              <a:tr h="370840">
                <a:tc>
                  <a:txBody>
                    <a:bodyPr/>
                    <a:lstStyle/>
                    <a:p>
                      <a:r>
                        <a:rPr lang="en-GB" sz="3200" i="0" dirty="0">
                          <a:latin typeface="Book Antiqua" panose="02040602050305030304" pitchFamily="18" charset="0"/>
                        </a:rPr>
                        <a:t>3.</a:t>
                      </a:r>
                      <a:r>
                        <a:rPr lang="en-US" sz="3200" dirty="0">
                          <a:latin typeface="Book Antiqua" panose="02040602050305030304" pitchFamily="18" charset="0"/>
                        </a:rPr>
                        <a:t> New control technologies against illegal fishing is paramount in order to reduce illegalities and bycatches</a:t>
                      </a:r>
                      <a:endParaRPr lang="en-GB" sz="3200" i="0" dirty="0">
                        <a:latin typeface="Book Antiqua" panose="02040602050305030304" pitchFamily="18" charset="0"/>
                      </a:endParaRPr>
                    </a:p>
                  </a:txBody>
                  <a:tcPr/>
                </a:tc>
                <a:extLst>
                  <a:ext uri="{0D108BD9-81ED-4DB2-BD59-A6C34878D82A}">
                    <a16:rowId xmlns:a16="http://schemas.microsoft.com/office/drawing/2014/main" val="3499030029"/>
                  </a:ext>
                </a:extLst>
              </a:tr>
            </a:tbl>
          </a:graphicData>
        </a:graphic>
      </p:graphicFrame>
      <p:sp>
        <p:nvSpPr>
          <p:cNvPr id="5" name="Title 1">
            <a:extLst>
              <a:ext uri="{FF2B5EF4-FFF2-40B4-BE49-F238E27FC236}">
                <a16:creationId xmlns:a16="http://schemas.microsoft.com/office/drawing/2014/main" id="{2458D849-48CC-C5E4-DE32-39F2246AFC48}"/>
              </a:ext>
            </a:extLst>
          </p:cNvPr>
          <p:cNvSpPr txBox="1">
            <a:spLocks/>
          </p:cNvSpPr>
          <p:nvPr/>
        </p:nvSpPr>
        <p:spPr>
          <a:xfrm>
            <a:off x="876300" y="0"/>
            <a:ext cx="10439400" cy="609600"/>
          </a:xfrm>
          <a:prstGeom prst="rect">
            <a:avLst/>
          </a:prstGeom>
          <a:solidFill>
            <a:schemeClr val="accent6">
              <a:lumMod val="40000"/>
              <a:lumOff val="60000"/>
            </a:schemeClr>
          </a:soli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996633"/>
                </a:solidFill>
                <a:latin typeface="Book Antiqua" panose="02040602050305030304" pitchFamily="18" charset="0"/>
              </a:rPr>
              <a:t>RECOMMENDATIONS FOR GOVERNANCE OF LME AND FISHERIES MANAGEMENT APPROACHES AND PRACTICES</a:t>
            </a:r>
          </a:p>
        </p:txBody>
      </p:sp>
    </p:spTree>
    <p:extLst>
      <p:ext uri="{BB962C8B-B14F-4D97-AF65-F5344CB8AC3E}">
        <p14:creationId xmlns:p14="http://schemas.microsoft.com/office/powerpoint/2010/main" val="1308274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31</a:t>
            </a:fld>
            <a:endParaRPr lang="en-US">
              <a:solidFill>
                <a:prstClr val="black">
                  <a:tint val="75000"/>
                </a:prstClr>
              </a:solidFill>
            </a:endParaRPr>
          </a:p>
        </p:txBody>
      </p:sp>
      <p:graphicFrame>
        <p:nvGraphicFramePr>
          <p:cNvPr id="4"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2585874904"/>
              </p:ext>
            </p:extLst>
          </p:nvPr>
        </p:nvGraphicFramePr>
        <p:xfrm>
          <a:off x="37070" y="762000"/>
          <a:ext cx="12192000" cy="6126480"/>
        </p:xfrm>
        <a:graphic>
          <a:graphicData uri="http://schemas.openxmlformats.org/drawingml/2006/table">
            <a:tbl>
              <a:tblPr firstRow="1" bandRow="1">
                <a:tableStyleId>{5C22544A-7EE6-4342-B048-85BDC9FD1C3A}</a:tableStyleId>
              </a:tblPr>
              <a:tblGrid>
                <a:gridCol w="7125730">
                  <a:extLst>
                    <a:ext uri="{9D8B030D-6E8A-4147-A177-3AD203B41FA5}">
                      <a16:colId xmlns:a16="http://schemas.microsoft.com/office/drawing/2014/main" val="1577443442"/>
                    </a:ext>
                  </a:extLst>
                </a:gridCol>
                <a:gridCol w="5066270">
                  <a:extLst>
                    <a:ext uri="{9D8B030D-6E8A-4147-A177-3AD203B41FA5}">
                      <a16:colId xmlns:a16="http://schemas.microsoft.com/office/drawing/2014/main" val="2732619283"/>
                    </a:ext>
                  </a:extLst>
                </a:gridCol>
              </a:tblGrid>
              <a:tr h="370840">
                <a:tc>
                  <a:txBody>
                    <a:bodyPr/>
                    <a:lstStyle/>
                    <a:p>
                      <a:r>
                        <a:rPr lang="en-GB" sz="2100" i="0" dirty="0">
                          <a:latin typeface="Book Antiqua" panose="02040602050305030304" pitchFamily="18" charset="0"/>
                        </a:rPr>
                        <a:t>Issue</a:t>
                      </a:r>
                    </a:p>
                  </a:txBody>
                  <a:tcPr/>
                </a:tc>
                <a:tc>
                  <a:txBody>
                    <a:bodyPr/>
                    <a:lstStyle/>
                    <a:p>
                      <a:r>
                        <a:rPr lang="en-GB" sz="2100" i="0" dirty="0">
                          <a:latin typeface="Book Antiqua" panose="02040602050305030304" pitchFamily="18" charset="0"/>
                        </a:rPr>
                        <a:t>Remarks </a:t>
                      </a:r>
                    </a:p>
                  </a:txBody>
                  <a:tcPr/>
                </a:tc>
                <a:extLst>
                  <a:ext uri="{0D108BD9-81ED-4DB2-BD59-A6C34878D82A}">
                    <a16:rowId xmlns:a16="http://schemas.microsoft.com/office/drawing/2014/main" val="2713576883"/>
                  </a:ext>
                </a:extLst>
              </a:tr>
              <a:tr h="6416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1.</a:t>
                      </a:r>
                      <a:r>
                        <a:rPr lang="en-US" sz="2400" dirty="0">
                          <a:latin typeface="Book Antiqua" panose="02040602050305030304" pitchFamily="18" charset="0"/>
                        </a:rPr>
                        <a:t> Poor level of structuration and organization of women into formal, legally recognized entities such as Small and medium enterprise SMEs;</a:t>
                      </a:r>
                    </a:p>
                    <a:p>
                      <a:endParaRPr lang="en-GB" sz="2100" i="0" dirty="0">
                        <a:latin typeface="Book Antiqua" panose="02040602050305030304" pitchFamily="18" charset="0"/>
                      </a:endParaRPr>
                    </a:p>
                  </a:txBody>
                  <a:tcPr/>
                </a:tc>
                <a:tc>
                  <a:txBody>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GB" sz="2400" dirty="0">
                          <a:latin typeface="Book Antiqua" panose="02040602050305030304" pitchFamily="18" charset="0"/>
                        </a:rPr>
                        <a:t>Adoption and use of EFMIS and Good infrastructure that is gender sensitive and that easily facilitates value addition, processing and fish trade. </a:t>
                      </a:r>
                    </a:p>
                    <a:p>
                      <a:pPr marL="514350" indent="-514350">
                        <a:buFont typeface="+mj-lt"/>
                        <a:buAutoNum type="arabicPeriod"/>
                      </a:pPr>
                      <a:endParaRPr lang="en-GB" sz="2100" i="0" dirty="0">
                        <a:latin typeface="Book Antiqua" panose="02040602050305030304" pitchFamily="18" charset="0"/>
                      </a:endParaRPr>
                    </a:p>
                  </a:txBody>
                  <a:tcPr/>
                </a:tc>
                <a:extLst>
                  <a:ext uri="{0D108BD9-81ED-4DB2-BD59-A6C34878D82A}">
                    <a16:rowId xmlns:a16="http://schemas.microsoft.com/office/drawing/2014/main" val="6866276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2.</a:t>
                      </a:r>
                      <a:r>
                        <a:rPr lang="en-US" sz="2400" dirty="0">
                          <a:latin typeface="Book Antiqua" panose="02040602050305030304" pitchFamily="18" charset="0"/>
                        </a:rPr>
                        <a:t> Difficulty to access to credit for financing their activities (Women and youth)</a:t>
                      </a:r>
                      <a:endParaRPr lang="en-GB" sz="2100" i="0" dirty="0">
                        <a:latin typeface="Book Antiqua" panose="02040602050305030304" pitchFamily="18" charset="0"/>
                      </a:endParaRPr>
                    </a:p>
                  </a:txBody>
                  <a:tcPr/>
                </a:tc>
                <a:tc>
                  <a:txBody>
                    <a:bodyPr/>
                    <a:lstStyle/>
                    <a:p>
                      <a:r>
                        <a:rPr lang="en-GB" sz="2100" i="0" dirty="0">
                          <a:latin typeface="Book Antiqua" panose="02040602050305030304" pitchFamily="18" charset="0"/>
                        </a:rPr>
                        <a:t>2. </a:t>
                      </a:r>
                      <a:r>
                        <a:rPr lang="en-GB" sz="2400" dirty="0">
                          <a:latin typeface="Book Antiqua" panose="02040602050305030304" pitchFamily="18" charset="0"/>
                        </a:rPr>
                        <a:t>Empower women and youths to participate in gainful processing and trade then enhance literacy level</a:t>
                      </a:r>
                      <a:endParaRPr lang="en-GB" sz="2100" i="0" dirty="0">
                        <a:latin typeface="Book Antiqua" panose="02040602050305030304" pitchFamily="18" charset="0"/>
                      </a:endParaRPr>
                    </a:p>
                  </a:txBody>
                  <a:tcPr/>
                </a:tc>
                <a:extLst>
                  <a:ext uri="{0D108BD9-81ED-4DB2-BD59-A6C34878D82A}">
                    <a16:rowId xmlns:a16="http://schemas.microsoft.com/office/drawing/2014/main" val="349903002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3. </a:t>
                      </a:r>
                      <a:r>
                        <a:rPr lang="en-US" sz="2400" dirty="0">
                          <a:latin typeface="Book Antiqua" panose="02040602050305030304" pitchFamily="18" charset="0"/>
                        </a:rPr>
                        <a:t>Poor fish processing techniques leading to Hazardous, unhealthy and unfair working conditions; </a:t>
                      </a:r>
                    </a:p>
                    <a:p>
                      <a:endParaRPr lang="en-GB" sz="2100" i="0" dirty="0">
                        <a:latin typeface="Book Antiqua" panose="02040602050305030304" pitchFamily="18" charset="0"/>
                      </a:endParaRPr>
                    </a:p>
                  </a:txBody>
                  <a:tcPr/>
                </a:tc>
                <a:tc>
                  <a:txBody>
                    <a:bodyPr/>
                    <a:lstStyle/>
                    <a:p>
                      <a:endParaRPr lang="en-GB" sz="2100" i="0" dirty="0">
                        <a:latin typeface="Book Antiqua" panose="02040602050305030304" pitchFamily="18" charset="0"/>
                      </a:endParaRPr>
                    </a:p>
                  </a:txBody>
                  <a:tcPr/>
                </a:tc>
                <a:extLst>
                  <a:ext uri="{0D108BD9-81ED-4DB2-BD59-A6C34878D82A}">
                    <a16:rowId xmlns:a16="http://schemas.microsoft.com/office/drawing/2014/main" val="1118058460"/>
                  </a:ext>
                </a:extLst>
              </a:tr>
              <a:tr h="370840">
                <a:tc>
                  <a:txBody>
                    <a:bodyPr/>
                    <a:lstStyle/>
                    <a:p>
                      <a:endParaRPr lang="en-GB" sz="2100" i="0" dirty="0">
                        <a:latin typeface="Book Antiqua" panose="02040602050305030304" pitchFamily="18" charset="0"/>
                      </a:endParaRPr>
                    </a:p>
                  </a:txBody>
                  <a:tcPr/>
                </a:tc>
                <a:tc>
                  <a:txBody>
                    <a:bodyPr/>
                    <a:lstStyle/>
                    <a:p>
                      <a:endParaRPr lang="en-GB" sz="2100" i="0" dirty="0">
                        <a:latin typeface="Book Antiqua" panose="02040602050305030304" pitchFamily="18" charset="0"/>
                      </a:endParaRPr>
                    </a:p>
                  </a:txBody>
                  <a:tcPr/>
                </a:tc>
                <a:extLst>
                  <a:ext uri="{0D108BD9-81ED-4DB2-BD59-A6C34878D82A}">
                    <a16:rowId xmlns:a16="http://schemas.microsoft.com/office/drawing/2014/main" val="2060900380"/>
                  </a:ext>
                </a:extLst>
              </a:tr>
            </a:tbl>
          </a:graphicData>
        </a:graphic>
      </p:graphicFrame>
      <p:sp>
        <p:nvSpPr>
          <p:cNvPr id="5" name="Title 1">
            <a:extLst>
              <a:ext uri="{FF2B5EF4-FFF2-40B4-BE49-F238E27FC236}">
                <a16:creationId xmlns:a16="http://schemas.microsoft.com/office/drawing/2014/main" id="{2458D849-48CC-C5E4-DE32-39F2246AFC48}"/>
              </a:ext>
            </a:extLst>
          </p:cNvPr>
          <p:cNvSpPr txBox="1">
            <a:spLocks/>
          </p:cNvSpPr>
          <p:nvPr/>
        </p:nvSpPr>
        <p:spPr>
          <a:xfrm>
            <a:off x="1028700" y="152400"/>
            <a:ext cx="10439400" cy="609600"/>
          </a:xfrm>
          <a:prstGeom prst="rect">
            <a:avLst/>
          </a:prstGeom>
          <a:solidFill>
            <a:schemeClr val="accent6">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996633"/>
                </a:solidFill>
                <a:latin typeface="Book Antiqua" panose="02040602050305030304" pitchFamily="18" charset="0"/>
              </a:rPr>
              <a:t>FISH TRADE</a:t>
            </a:r>
          </a:p>
        </p:txBody>
      </p:sp>
    </p:spTree>
    <p:extLst>
      <p:ext uri="{BB962C8B-B14F-4D97-AF65-F5344CB8AC3E}">
        <p14:creationId xmlns:p14="http://schemas.microsoft.com/office/powerpoint/2010/main" val="2199053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32</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1028700" y="152400"/>
            <a:ext cx="10439400" cy="609600"/>
          </a:xfrm>
          <a:prstGeom prst="rect">
            <a:avLst/>
          </a:prstGeom>
          <a:solidFill>
            <a:schemeClr val="accent6">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996633"/>
                </a:solidFill>
                <a:latin typeface="Book Antiqua" panose="02040602050305030304" pitchFamily="18" charset="0"/>
              </a:rPr>
              <a:t>FISH TRADE</a:t>
            </a:r>
          </a:p>
        </p:txBody>
      </p:sp>
      <p:graphicFrame>
        <p:nvGraphicFramePr>
          <p:cNvPr id="4" name="Table 3"/>
          <p:cNvGraphicFramePr>
            <a:graphicFrameLocks noGrp="1"/>
          </p:cNvGraphicFramePr>
          <p:nvPr>
            <p:extLst>
              <p:ext uri="{D42A27DB-BD31-4B8C-83A1-F6EECF244321}">
                <p14:modId xmlns:p14="http://schemas.microsoft.com/office/powerpoint/2010/main" val="2598135597"/>
              </p:ext>
            </p:extLst>
          </p:nvPr>
        </p:nvGraphicFramePr>
        <p:xfrm>
          <a:off x="152400" y="1295400"/>
          <a:ext cx="12192000" cy="3886200"/>
        </p:xfrm>
        <a:graphic>
          <a:graphicData uri="http://schemas.openxmlformats.org/drawingml/2006/table">
            <a:tbl>
              <a:tblPr firstRow="1" bandRow="1">
                <a:tableStyleId>{5C22544A-7EE6-4342-B048-85BDC9FD1C3A}</a:tableStyleId>
              </a:tblPr>
              <a:tblGrid>
                <a:gridCol w="7125730">
                  <a:extLst>
                    <a:ext uri="{9D8B030D-6E8A-4147-A177-3AD203B41FA5}">
                      <a16:colId xmlns:a16="http://schemas.microsoft.com/office/drawing/2014/main" val="20000"/>
                    </a:ext>
                  </a:extLst>
                </a:gridCol>
                <a:gridCol w="5066270">
                  <a:extLst>
                    <a:ext uri="{9D8B030D-6E8A-4147-A177-3AD203B41FA5}">
                      <a16:colId xmlns:a16="http://schemas.microsoft.com/office/drawing/2014/main" val="20001"/>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4.</a:t>
                      </a:r>
                      <a:r>
                        <a:rPr lang="en-US" sz="2400" dirty="0">
                          <a:latin typeface="Book Antiqua" panose="02040602050305030304" pitchFamily="18" charset="0"/>
                        </a:rPr>
                        <a:t> The multiplication of barriers (taxes, taxes etc.) to the marketing;</a:t>
                      </a:r>
                      <a:endParaRPr lang="en-GB" sz="2100" i="0" dirty="0">
                        <a:latin typeface="Book Antiqua" panose="02040602050305030304" pitchFamily="18" charset="0"/>
                      </a:endParaRPr>
                    </a:p>
                  </a:txBody>
                  <a:tcPr/>
                </a:tc>
                <a:tc>
                  <a:txBody>
                    <a:bodyPr/>
                    <a:lstStyle/>
                    <a:p>
                      <a:r>
                        <a:rPr lang="en-US" sz="2400" dirty="0">
                          <a:latin typeface="Book Antiqua" panose="02040602050305030304" pitchFamily="18" charset="0"/>
                        </a:rPr>
                        <a:t>4. Framework sets objectives</a:t>
                      </a:r>
                      <a:endParaRPr lang="en-GB" sz="2100" i="0" dirty="0">
                        <a:latin typeface="Book Antiqua" panose="02040602050305030304" pitchFamily="18" charset="0"/>
                      </a:endParaRP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5. </a:t>
                      </a:r>
                      <a:r>
                        <a:rPr lang="en-US" sz="2400" dirty="0">
                          <a:latin typeface="Book Antiqua" panose="02040602050305030304" pitchFamily="18" charset="0"/>
                        </a:rPr>
                        <a:t>Fishing industry, women are poorly represented in decision making spaces and management positions</a:t>
                      </a:r>
                      <a:endParaRPr lang="en-GB" sz="2100" i="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5.</a:t>
                      </a:r>
                      <a:r>
                        <a:rPr lang="en-GB" sz="2400" dirty="0">
                          <a:latin typeface="Book Antiqua" panose="02040602050305030304" pitchFamily="18" charset="0"/>
                        </a:rPr>
                        <a:t> Regular Access to credit to facilitate fish processing and trade for both the women and the youth will help them to improve their trade system, income and livehood. </a:t>
                      </a:r>
                      <a:endParaRPr lang="en-US" sz="2400" dirty="0">
                        <a:latin typeface="Book Antiqua" panose="02040602050305030304" pitchFamily="18" charset="0"/>
                      </a:endParaRPr>
                    </a:p>
                    <a:p>
                      <a:endParaRPr lang="en-GB" sz="2100" i="0" dirty="0">
                        <a:latin typeface="Book Antiqua" panose="02040602050305030304" pitchFamily="18" charset="0"/>
                      </a:endParaRP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i="0" dirty="0">
                          <a:latin typeface="Book Antiqua" panose="02040602050305030304" pitchFamily="18" charset="0"/>
                        </a:rPr>
                        <a:t>6. </a:t>
                      </a:r>
                      <a:r>
                        <a:rPr lang="en-US" sz="2400" dirty="0">
                          <a:latin typeface="Book Antiqua" panose="02040602050305030304" pitchFamily="18" charset="0"/>
                        </a:rPr>
                        <a:t>Map and control all the fish border crossings </a:t>
                      </a:r>
                      <a:endParaRPr lang="en-GB" sz="2100" i="0" dirty="0">
                        <a:latin typeface="Book Antiqua" panose="02040602050305030304" pitchFamily="18" charset="0"/>
                      </a:endParaRPr>
                    </a:p>
                  </a:txBody>
                  <a:tcPr/>
                </a:tc>
                <a:tc>
                  <a:txBody>
                    <a:bodyPr/>
                    <a:lstStyle/>
                    <a:p>
                      <a:r>
                        <a:rPr lang="en-GB" sz="2100" i="0" dirty="0">
                          <a:latin typeface="Book Antiqua" panose="02040602050305030304" pitchFamily="18" charset="0"/>
                        </a:rPr>
                        <a:t>6. </a:t>
                      </a:r>
                      <a:r>
                        <a:rPr lang="en-GB" sz="2400" i="0" dirty="0">
                          <a:latin typeface="Book Antiqua" panose="02040602050305030304" pitchFamily="18" charset="0"/>
                        </a:rPr>
                        <a:t>A</a:t>
                      </a:r>
                      <a:r>
                        <a:rPr lang="en-GB" sz="2400" i="0" baseline="0" dirty="0">
                          <a:latin typeface="Book Antiqua" panose="02040602050305030304" pitchFamily="18" charset="0"/>
                        </a:rPr>
                        <a:t> B</a:t>
                      </a:r>
                      <a:r>
                        <a:rPr lang="en-GB" sz="2400" dirty="0">
                          <a:latin typeface="Book Antiqua" panose="02040602050305030304" pitchFamily="18" charset="0"/>
                        </a:rPr>
                        <a:t>asis for continuous capacity building and growth in Fish trade</a:t>
                      </a:r>
                      <a:endParaRPr lang="en-GB" sz="2100" i="0" dirty="0">
                        <a:latin typeface="Book Antiqua" panose="02040602050305030304" pitchFamily="18"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98661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33</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1028700" y="152400"/>
            <a:ext cx="10439400" cy="609600"/>
          </a:xfrm>
          <a:prstGeom prst="rect">
            <a:avLst/>
          </a:prstGeom>
          <a:solidFill>
            <a:schemeClr val="accent6">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996633"/>
                </a:solidFill>
                <a:latin typeface="Book Antiqua" panose="02040602050305030304" pitchFamily="18" charset="0"/>
              </a:rPr>
              <a:t>RECOMMENDATIONS OF FISH TRADE</a:t>
            </a:r>
          </a:p>
        </p:txBody>
      </p:sp>
      <p:graphicFrame>
        <p:nvGraphicFramePr>
          <p:cNvPr id="4" name="Table 3"/>
          <p:cNvGraphicFramePr>
            <a:graphicFrameLocks noGrp="1"/>
          </p:cNvGraphicFramePr>
          <p:nvPr>
            <p:extLst>
              <p:ext uri="{D42A27DB-BD31-4B8C-83A1-F6EECF244321}">
                <p14:modId xmlns:p14="http://schemas.microsoft.com/office/powerpoint/2010/main" val="2252833834"/>
              </p:ext>
            </p:extLst>
          </p:nvPr>
        </p:nvGraphicFramePr>
        <p:xfrm>
          <a:off x="1044251" y="778192"/>
          <a:ext cx="10439400" cy="5760720"/>
        </p:xfrm>
        <a:graphic>
          <a:graphicData uri="http://schemas.openxmlformats.org/drawingml/2006/table">
            <a:tbl>
              <a:tblPr firstRow="1" bandRow="1">
                <a:tableStyleId>{5C22544A-7EE6-4342-B048-85BDC9FD1C3A}</a:tableStyleId>
              </a:tblPr>
              <a:tblGrid>
                <a:gridCol w="10439400">
                  <a:extLst>
                    <a:ext uri="{9D8B030D-6E8A-4147-A177-3AD203B41FA5}">
                      <a16:colId xmlns:a16="http://schemas.microsoft.com/office/drawing/2014/main" val="20000"/>
                    </a:ext>
                  </a:extLst>
                </a:gridCol>
              </a:tblGrid>
              <a:tr h="381000">
                <a:tc>
                  <a:txBody>
                    <a:bodyPr/>
                    <a:lstStyle/>
                    <a:p>
                      <a:r>
                        <a:rPr lang="en-GB" sz="3600" i="0" dirty="0">
                          <a:latin typeface="Book Antiqua" panose="02040602050305030304" pitchFamily="18" charset="0"/>
                        </a:rPr>
                        <a:t>1. </a:t>
                      </a:r>
                      <a:r>
                        <a:rPr lang="en-US" sz="3600" dirty="0">
                          <a:latin typeface="Book Antiqua" panose="02040602050305030304" pitchFamily="18" charset="0"/>
                        </a:rPr>
                        <a:t>Improvements in the documentation of fish trade and data collection in order to facilitate estimation of trade flows especially the informal trade</a:t>
                      </a:r>
                      <a:endParaRPr lang="en-GB" sz="3600" i="0" dirty="0">
                        <a:latin typeface="Book Antiqua" panose="02040602050305030304" pitchFamily="18" charset="0"/>
                      </a:endParaRPr>
                    </a:p>
                  </a:txBody>
                  <a:tcPr/>
                </a:tc>
                <a:extLst>
                  <a:ext uri="{0D108BD9-81ED-4DB2-BD59-A6C34878D82A}">
                    <a16:rowId xmlns:a16="http://schemas.microsoft.com/office/drawing/2014/main" val="10000"/>
                  </a:ext>
                </a:extLst>
              </a:tr>
              <a:tr h="370840">
                <a:tc>
                  <a:txBody>
                    <a:bodyPr/>
                    <a:lstStyle/>
                    <a:p>
                      <a:r>
                        <a:rPr lang="en-GB" sz="3600" i="0" dirty="0">
                          <a:latin typeface="Book Antiqua" panose="02040602050305030304" pitchFamily="18" charset="0"/>
                        </a:rPr>
                        <a:t>2. </a:t>
                      </a:r>
                      <a:r>
                        <a:rPr lang="en-GB" sz="3600" dirty="0">
                          <a:latin typeface="Book Antiqua" panose="02040602050305030304" pitchFamily="18" charset="0"/>
                        </a:rPr>
                        <a:t>Skilling of the women and the youth through training and also sensitise in</a:t>
                      </a:r>
                      <a:r>
                        <a:rPr lang="en-GB" sz="3600" baseline="0" dirty="0">
                          <a:latin typeface="Book Antiqua" panose="02040602050305030304" pitchFamily="18" charset="0"/>
                        </a:rPr>
                        <a:t> areas of fish trade and biosecurity</a:t>
                      </a:r>
                      <a:endParaRPr lang="en-GB" sz="3600" i="0" dirty="0">
                        <a:latin typeface="Book Antiqua" panose="02040602050305030304" pitchFamily="18" charset="0"/>
                      </a:endParaRP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i="0" dirty="0">
                          <a:latin typeface="Book Antiqua" panose="02040602050305030304" pitchFamily="18" charset="0"/>
                        </a:rPr>
                        <a:t>3.</a:t>
                      </a:r>
                      <a:r>
                        <a:rPr lang="en-US" sz="3600" dirty="0">
                          <a:latin typeface="Book Antiqua" panose="02040602050305030304" pitchFamily="18" charset="0"/>
                        </a:rPr>
                        <a:t> Government to support credit access for women and youths for business operations in fisheries.</a:t>
                      </a:r>
                    </a:p>
                    <a:p>
                      <a:endParaRPr lang="en-GB" sz="3600" i="0" dirty="0">
                        <a:latin typeface="Book Antiqua" panose="02040602050305030304" pitchFamily="18"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40065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34</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876300" y="0"/>
            <a:ext cx="10439400" cy="609600"/>
          </a:xfrm>
          <a:prstGeom prst="rect">
            <a:avLst/>
          </a:prstGeom>
          <a:solidFill>
            <a:schemeClr val="accent6">
              <a:lumMod val="40000"/>
              <a:lumOff val="60000"/>
            </a:schemeClr>
          </a:soli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rgbClr val="996633"/>
                </a:solidFill>
                <a:latin typeface="Book Antiqua" panose="02040602050305030304" pitchFamily="18" charset="0"/>
              </a:rPr>
              <a:t>AQUACULTURE PRODUCTION, &amp; ORNAMENTAL FISH EXPLOITATION AND TRADE</a:t>
            </a:r>
            <a:endParaRPr lang="en-US" sz="3200" b="1" dirty="0">
              <a:solidFill>
                <a:srgbClr val="996633"/>
              </a:solidFill>
              <a:latin typeface="Book Antiqua" panose="02040602050305030304" pitchFamily="18" charset="0"/>
            </a:endParaRPr>
          </a:p>
        </p:txBody>
      </p:sp>
      <p:graphicFrame>
        <p:nvGraphicFramePr>
          <p:cNvPr id="4"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3437736030"/>
              </p:ext>
            </p:extLst>
          </p:nvPr>
        </p:nvGraphicFramePr>
        <p:xfrm>
          <a:off x="286139" y="896840"/>
          <a:ext cx="11887200" cy="2621280"/>
        </p:xfrm>
        <a:graphic>
          <a:graphicData uri="http://schemas.openxmlformats.org/drawingml/2006/table">
            <a:tbl>
              <a:tblPr firstRow="1" bandRow="1">
                <a:tableStyleId>{5C22544A-7EE6-4342-B048-85BDC9FD1C3A}</a:tableStyleId>
              </a:tblPr>
              <a:tblGrid>
                <a:gridCol w="5943600">
                  <a:extLst>
                    <a:ext uri="{9D8B030D-6E8A-4147-A177-3AD203B41FA5}">
                      <a16:colId xmlns:a16="http://schemas.microsoft.com/office/drawing/2014/main" val="1577443442"/>
                    </a:ext>
                  </a:extLst>
                </a:gridCol>
                <a:gridCol w="5943600">
                  <a:extLst>
                    <a:ext uri="{9D8B030D-6E8A-4147-A177-3AD203B41FA5}">
                      <a16:colId xmlns:a16="http://schemas.microsoft.com/office/drawing/2014/main" val="2732619283"/>
                    </a:ext>
                  </a:extLst>
                </a:gridCol>
              </a:tblGrid>
              <a:tr h="822960">
                <a:tc>
                  <a:txBody>
                    <a:bodyPr/>
                    <a:lstStyle/>
                    <a:p>
                      <a:r>
                        <a:rPr lang="en-GB" sz="2000" dirty="0">
                          <a:latin typeface="Book Antiqua" panose="02040602050305030304" pitchFamily="18" charset="0"/>
                        </a:rPr>
                        <a:t>Issue</a:t>
                      </a:r>
                    </a:p>
                    <a:p>
                      <a:endParaRPr lang="en-GB" sz="2000" dirty="0">
                        <a:latin typeface="Book Antiqua" panose="02040602050305030304" pitchFamily="18" charset="0"/>
                      </a:endParaRPr>
                    </a:p>
                  </a:txBody>
                  <a:tcPr/>
                </a:tc>
                <a:tc>
                  <a:txBody>
                    <a:bodyPr/>
                    <a:lstStyle/>
                    <a:p>
                      <a:r>
                        <a:rPr lang="en-GB" sz="2000" dirty="0">
                          <a:latin typeface="Book Antiqua" panose="02040602050305030304" pitchFamily="18" charset="0"/>
                        </a:rPr>
                        <a:t>Remarks </a:t>
                      </a:r>
                    </a:p>
                  </a:txBody>
                  <a:tcPr/>
                </a:tc>
                <a:extLst>
                  <a:ext uri="{0D108BD9-81ED-4DB2-BD59-A6C34878D82A}">
                    <a16:rowId xmlns:a16="http://schemas.microsoft.com/office/drawing/2014/main" val="2713576883"/>
                  </a:ext>
                </a:extLst>
              </a:tr>
              <a:tr h="370840">
                <a:tc>
                  <a:txBody>
                    <a:bodyPr/>
                    <a:lstStyle/>
                    <a:p>
                      <a:r>
                        <a:rPr lang="en-GB" sz="2000" dirty="0">
                          <a:latin typeface="Book Antiqua" panose="02040602050305030304" pitchFamily="18" charset="0"/>
                        </a:rPr>
                        <a:t>1. Access to quality fingerlings and feed</a:t>
                      </a:r>
                    </a:p>
                  </a:txBody>
                  <a:tcPr/>
                </a:tc>
                <a:tc>
                  <a:txBody>
                    <a:bodyPr/>
                    <a:lstStyle/>
                    <a:p>
                      <a:pPr marL="514350" indent="-514350">
                        <a:buFont typeface="+mj-lt"/>
                        <a:buAutoNum type="arabicPeriod"/>
                      </a:pPr>
                      <a:r>
                        <a:rPr lang="en-GB" sz="2000" dirty="0">
                          <a:latin typeface="Book Antiqua" panose="02040602050305030304" pitchFamily="18" charset="0"/>
                        </a:rPr>
                        <a:t>Standards and code of practice for fish handling, processing and distribution for use across the continent</a:t>
                      </a:r>
                    </a:p>
                  </a:txBody>
                  <a:tcPr/>
                </a:tc>
                <a:extLst>
                  <a:ext uri="{0D108BD9-81ED-4DB2-BD59-A6C34878D82A}">
                    <a16:rowId xmlns:a16="http://schemas.microsoft.com/office/drawing/2014/main" val="686627662"/>
                  </a:ext>
                </a:extLst>
              </a:tr>
              <a:tr h="370840">
                <a:tc>
                  <a:txBody>
                    <a:bodyPr/>
                    <a:lstStyle/>
                    <a:p>
                      <a:r>
                        <a:rPr lang="en-GB" sz="2000" dirty="0">
                          <a:latin typeface="Book Antiqua" panose="02040602050305030304" pitchFamily="18" charset="0"/>
                        </a:rPr>
                        <a:t>2. Technology transfer from research to farmers </a:t>
                      </a:r>
                    </a:p>
                  </a:txBody>
                  <a:tcPr/>
                </a:tc>
                <a:tc>
                  <a:txBody>
                    <a:bodyPr/>
                    <a:lstStyle/>
                    <a:p>
                      <a:r>
                        <a:rPr lang="en-GB" sz="2000" dirty="0">
                          <a:latin typeface="Book Antiqua" panose="02040602050305030304" pitchFamily="18" charset="0"/>
                        </a:rPr>
                        <a:t>2. Market information sharing access and trade.</a:t>
                      </a:r>
                    </a:p>
                  </a:txBody>
                  <a:tcPr/>
                </a:tc>
                <a:extLst>
                  <a:ext uri="{0D108BD9-81ED-4DB2-BD59-A6C34878D82A}">
                    <a16:rowId xmlns:a16="http://schemas.microsoft.com/office/drawing/2014/main" val="1118058460"/>
                  </a:ext>
                </a:extLst>
              </a:tr>
              <a:tr h="370840">
                <a:tc>
                  <a:txBody>
                    <a:bodyPr/>
                    <a:lstStyle/>
                    <a:p>
                      <a:r>
                        <a:rPr lang="en-GB" sz="2000" dirty="0">
                          <a:latin typeface="Book Antiqua" panose="02040602050305030304" pitchFamily="18" charset="0"/>
                        </a:rPr>
                        <a:t>3. Food Safety and Bios-Security</a:t>
                      </a:r>
                    </a:p>
                  </a:txBody>
                  <a:tcPr/>
                </a:tc>
                <a:tc>
                  <a:txBody>
                    <a:bodyPr/>
                    <a:lstStyle/>
                    <a:p>
                      <a:r>
                        <a:rPr lang="en-GB" sz="2000" dirty="0">
                          <a:latin typeface="Book Antiqua" panose="02040602050305030304" pitchFamily="18" charset="0"/>
                        </a:rPr>
                        <a:t>3. Inclusion of MCS in the Aquaculture systems.</a:t>
                      </a:r>
                    </a:p>
                  </a:txBody>
                  <a:tcPr/>
                </a:tc>
                <a:extLst>
                  <a:ext uri="{0D108BD9-81ED-4DB2-BD59-A6C34878D82A}">
                    <a16:rowId xmlns:a16="http://schemas.microsoft.com/office/drawing/2014/main" val="2060900380"/>
                  </a:ext>
                </a:extLst>
              </a:tr>
            </a:tbl>
          </a:graphicData>
        </a:graphic>
      </p:graphicFrame>
      <p:graphicFrame>
        <p:nvGraphicFramePr>
          <p:cNvPr id="5" name="Table 6">
            <a:extLst>
              <a:ext uri="{FF2B5EF4-FFF2-40B4-BE49-F238E27FC236}">
                <a16:creationId xmlns:a16="http://schemas.microsoft.com/office/drawing/2014/main" id="{1073B578-9C79-1413-A158-B12F64637F3D}"/>
              </a:ext>
            </a:extLst>
          </p:cNvPr>
          <p:cNvGraphicFramePr>
            <a:graphicFrameLocks noGrp="1"/>
          </p:cNvGraphicFramePr>
          <p:nvPr>
            <p:extLst>
              <p:ext uri="{D42A27DB-BD31-4B8C-83A1-F6EECF244321}">
                <p14:modId xmlns:p14="http://schemas.microsoft.com/office/powerpoint/2010/main" val="1739839620"/>
              </p:ext>
            </p:extLst>
          </p:nvPr>
        </p:nvGraphicFramePr>
        <p:xfrm>
          <a:off x="286139" y="3497904"/>
          <a:ext cx="11887200" cy="3108960"/>
        </p:xfrm>
        <a:graphic>
          <a:graphicData uri="http://schemas.openxmlformats.org/drawingml/2006/table">
            <a:tbl>
              <a:tblPr firstRow="1" bandRow="1">
                <a:tableStyleId>{5C22544A-7EE6-4342-B048-85BDC9FD1C3A}</a:tableStyleId>
              </a:tblPr>
              <a:tblGrid>
                <a:gridCol w="5962261">
                  <a:extLst>
                    <a:ext uri="{9D8B030D-6E8A-4147-A177-3AD203B41FA5}">
                      <a16:colId xmlns:a16="http://schemas.microsoft.com/office/drawing/2014/main" val="1577443442"/>
                    </a:ext>
                  </a:extLst>
                </a:gridCol>
                <a:gridCol w="5924939">
                  <a:extLst>
                    <a:ext uri="{9D8B030D-6E8A-4147-A177-3AD203B41FA5}">
                      <a16:colId xmlns:a16="http://schemas.microsoft.com/office/drawing/2014/main" val="273261928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Book Antiqua" panose="02040602050305030304" pitchFamily="18" charset="0"/>
                        </a:rPr>
                        <a:t>4. Insurance and use of fish movement permits</a:t>
                      </a:r>
                    </a:p>
                  </a:txBody>
                  <a:tcPr/>
                </a:tc>
                <a:tc>
                  <a:txBody>
                    <a:bodyPr/>
                    <a:lstStyle/>
                    <a:p>
                      <a:r>
                        <a:rPr lang="en-GB" sz="2000" dirty="0">
                          <a:latin typeface="Book Antiqua" panose="02040602050305030304" pitchFamily="18" charset="0"/>
                        </a:rPr>
                        <a:t>4. Government should monitor and regulate Aquaculture</a:t>
                      </a:r>
                    </a:p>
                  </a:txBody>
                  <a:tcPr/>
                </a:tc>
                <a:extLst>
                  <a:ext uri="{0D108BD9-81ED-4DB2-BD59-A6C34878D82A}">
                    <a16:rowId xmlns:a16="http://schemas.microsoft.com/office/drawing/2014/main" val="2713576883"/>
                  </a:ext>
                </a:extLst>
              </a:tr>
              <a:tr h="370840">
                <a:tc>
                  <a:txBody>
                    <a:bodyPr/>
                    <a:lstStyle/>
                    <a:p>
                      <a:r>
                        <a:rPr lang="en-GB" sz="2000" dirty="0">
                          <a:latin typeface="Book Antiqua" panose="02040602050305030304" pitchFamily="18" charset="0"/>
                        </a:rPr>
                        <a:t>5. Guidelines for aquaculture waste disposal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000" dirty="0">
                          <a:latin typeface="Book Antiqua" panose="02040602050305030304" pitchFamily="18" charset="0"/>
                        </a:rPr>
                        <a:t>5. Weak human and institutional capacity(improvement).</a:t>
                      </a:r>
                      <a:endParaRPr lang="en-US" sz="2000" dirty="0">
                        <a:latin typeface="Book Antiqua" panose="02040602050305030304" pitchFamily="18" charset="0"/>
                      </a:endParaRPr>
                    </a:p>
                    <a:p>
                      <a:pPr marL="0" indent="0">
                        <a:buFont typeface="+mj-lt"/>
                        <a:buNone/>
                      </a:pPr>
                      <a:endParaRPr lang="en-GB" sz="2000" dirty="0">
                        <a:latin typeface="Book Antiqua" panose="02040602050305030304" pitchFamily="18" charset="0"/>
                      </a:endParaRPr>
                    </a:p>
                  </a:txBody>
                  <a:tcPr/>
                </a:tc>
                <a:extLst>
                  <a:ext uri="{0D108BD9-81ED-4DB2-BD59-A6C34878D82A}">
                    <a16:rowId xmlns:a16="http://schemas.microsoft.com/office/drawing/2014/main" val="686627662"/>
                  </a:ext>
                </a:extLst>
              </a:tr>
              <a:tr h="370840">
                <a:tc>
                  <a:txBody>
                    <a:bodyPr/>
                    <a:lstStyle/>
                    <a:p>
                      <a:r>
                        <a:rPr lang="en-GB" sz="2000" dirty="0">
                          <a:latin typeface="Book Antiqua" panose="02040602050305030304" pitchFamily="18" charset="0"/>
                        </a:rPr>
                        <a:t>6. Technology transfer from research to farmers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Book Antiqua" panose="02040602050305030304" pitchFamily="18" charset="0"/>
                        </a:rPr>
                        <a:t>6. Adoption of improved technology to enhance</a:t>
                      </a:r>
                      <a:endParaRPr lang="en-US" sz="2000" dirty="0">
                        <a:latin typeface="Book Antiqua" panose="02040602050305030304" pitchFamily="18" charset="0"/>
                      </a:endParaRPr>
                    </a:p>
                    <a:p>
                      <a:r>
                        <a:rPr lang="en-GB" sz="2000" dirty="0">
                          <a:latin typeface="Book Antiqua" panose="02040602050305030304" pitchFamily="18" charset="0"/>
                        </a:rPr>
                        <a:t>Fisheries</a:t>
                      </a:r>
                      <a:r>
                        <a:rPr lang="en-GB" sz="2000" baseline="0" dirty="0">
                          <a:latin typeface="Book Antiqua" panose="02040602050305030304" pitchFamily="18" charset="0"/>
                        </a:rPr>
                        <a:t> and Aquaculture management</a:t>
                      </a:r>
                      <a:endParaRPr lang="en-GB" sz="2000" dirty="0">
                        <a:latin typeface="Book Antiqua" panose="02040602050305030304" pitchFamily="18" charset="0"/>
                      </a:endParaRPr>
                    </a:p>
                  </a:txBody>
                  <a:tcPr/>
                </a:tc>
                <a:extLst>
                  <a:ext uri="{0D108BD9-81ED-4DB2-BD59-A6C34878D82A}">
                    <a16:rowId xmlns:a16="http://schemas.microsoft.com/office/drawing/2014/main" val="1118058460"/>
                  </a:ext>
                </a:extLst>
              </a:tr>
              <a:tr h="370840">
                <a:tc>
                  <a:txBody>
                    <a:bodyPr/>
                    <a:lstStyle/>
                    <a:p>
                      <a:r>
                        <a:rPr lang="en-GB" sz="2000" dirty="0">
                          <a:latin typeface="Book Antiqua" panose="02040602050305030304" pitchFamily="18" charset="0"/>
                        </a:rPr>
                        <a:t>7. Food Safety and Bios-Security</a:t>
                      </a:r>
                    </a:p>
                  </a:txBody>
                  <a:tcPr/>
                </a:tc>
                <a:tc>
                  <a:txBody>
                    <a:bodyPr/>
                    <a:lstStyle/>
                    <a:p>
                      <a:r>
                        <a:rPr lang="en-GB" sz="2000" dirty="0">
                          <a:latin typeface="Book Antiqua" panose="02040602050305030304" pitchFamily="18" charset="0"/>
                        </a:rPr>
                        <a:t>7. live fish transfers and importations threaten bio-security </a:t>
                      </a:r>
                    </a:p>
                  </a:txBody>
                  <a:tcPr/>
                </a:tc>
                <a:extLst>
                  <a:ext uri="{0D108BD9-81ED-4DB2-BD59-A6C34878D82A}">
                    <a16:rowId xmlns:a16="http://schemas.microsoft.com/office/drawing/2014/main" val="2060900380"/>
                  </a:ext>
                </a:extLst>
              </a:tr>
            </a:tbl>
          </a:graphicData>
        </a:graphic>
      </p:graphicFrame>
    </p:spTree>
    <p:extLst>
      <p:ext uri="{BB962C8B-B14F-4D97-AF65-F5344CB8AC3E}">
        <p14:creationId xmlns:p14="http://schemas.microsoft.com/office/powerpoint/2010/main" val="1245571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35</a:t>
            </a:fld>
            <a:endParaRPr lang="en-US">
              <a:solidFill>
                <a:prstClr val="black">
                  <a:tint val="75000"/>
                </a:prstClr>
              </a:solidFill>
            </a:endParaRPr>
          </a:p>
        </p:txBody>
      </p:sp>
      <p:sp>
        <p:nvSpPr>
          <p:cNvPr id="3" name="Title 1">
            <a:extLst>
              <a:ext uri="{FF2B5EF4-FFF2-40B4-BE49-F238E27FC236}">
                <a16:creationId xmlns:a16="http://schemas.microsoft.com/office/drawing/2014/main" id="{2458D849-48CC-C5E4-DE32-39F2246AFC48}"/>
              </a:ext>
            </a:extLst>
          </p:cNvPr>
          <p:cNvSpPr txBox="1">
            <a:spLocks/>
          </p:cNvSpPr>
          <p:nvPr/>
        </p:nvSpPr>
        <p:spPr>
          <a:xfrm>
            <a:off x="1028700" y="152400"/>
            <a:ext cx="10439400" cy="609600"/>
          </a:xfrm>
          <a:prstGeom prst="rect">
            <a:avLst/>
          </a:prstGeom>
          <a:solidFill>
            <a:schemeClr val="accent6">
              <a:lumMod val="40000"/>
              <a:lumOff val="60000"/>
            </a:schemeClr>
          </a:solidFill>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996633"/>
                </a:solidFill>
                <a:latin typeface="Book Antiqua" panose="02040602050305030304" pitchFamily="18" charset="0"/>
              </a:rPr>
              <a:t>RECOMMENDATION FOR AQUACULTURE PRODUCTION AND EXTENSION PRACTICES</a:t>
            </a:r>
          </a:p>
        </p:txBody>
      </p:sp>
      <p:graphicFrame>
        <p:nvGraphicFramePr>
          <p:cNvPr id="4" name="Table 3"/>
          <p:cNvGraphicFramePr>
            <a:graphicFrameLocks noGrp="1"/>
          </p:cNvGraphicFramePr>
          <p:nvPr>
            <p:extLst>
              <p:ext uri="{D42A27DB-BD31-4B8C-83A1-F6EECF244321}">
                <p14:modId xmlns:p14="http://schemas.microsoft.com/office/powerpoint/2010/main" val="173786310"/>
              </p:ext>
            </p:extLst>
          </p:nvPr>
        </p:nvGraphicFramePr>
        <p:xfrm>
          <a:off x="1044251" y="778192"/>
          <a:ext cx="10439400" cy="5760720"/>
        </p:xfrm>
        <a:graphic>
          <a:graphicData uri="http://schemas.openxmlformats.org/drawingml/2006/table">
            <a:tbl>
              <a:tblPr firstRow="1" bandRow="1">
                <a:tableStyleId>{5C22544A-7EE6-4342-B048-85BDC9FD1C3A}</a:tableStyleId>
              </a:tblPr>
              <a:tblGrid>
                <a:gridCol w="10439400">
                  <a:extLst>
                    <a:ext uri="{9D8B030D-6E8A-4147-A177-3AD203B41FA5}">
                      <a16:colId xmlns:a16="http://schemas.microsoft.com/office/drawing/2014/main" val="20000"/>
                    </a:ext>
                  </a:extLst>
                </a:gridCol>
              </a:tblGrid>
              <a:tr h="381000">
                <a:tc>
                  <a:txBody>
                    <a:bodyPr/>
                    <a:lstStyle/>
                    <a:p>
                      <a:r>
                        <a:rPr lang="en-GB" sz="3600" i="0" dirty="0">
                          <a:latin typeface="Book Antiqua" panose="02040602050305030304" pitchFamily="18" charset="0"/>
                        </a:rPr>
                        <a:t>1.</a:t>
                      </a:r>
                      <a:r>
                        <a:rPr lang="en-GB" sz="3600" dirty="0">
                          <a:latin typeface="Book Antiqua" panose="02040602050305030304" pitchFamily="18" charset="0"/>
                        </a:rPr>
                        <a:t> Train staff on issues of bio-security on imports, exports, live fish transfers and trans-boundary diseases</a:t>
                      </a:r>
                      <a:endParaRPr lang="en-GB" sz="3600" i="0" dirty="0">
                        <a:latin typeface="Book Antiqua" panose="02040602050305030304" pitchFamily="18" charset="0"/>
                      </a:endParaRPr>
                    </a:p>
                  </a:txBody>
                  <a:tcPr/>
                </a:tc>
                <a:extLst>
                  <a:ext uri="{0D108BD9-81ED-4DB2-BD59-A6C34878D82A}">
                    <a16:rowId xmlns:a16="http://schemas.microsoft.com/office/drawing/2014/main" val="10000"/>
                  </a:ext>
                </a:extLst>
              </a:tr>
              <a:tr h="370840">
                <a:tc>
                  <a:txBody>
                    <a:bodyPr/>
                    <a:lstStyle/>
                    <a:p>
                      <a:r>
                        <a:rPr lang="en-GB" sz="3600" i="0" dirty="0">
                          <a:latin typeface="Book Antiqua" panose="02040602050305030304" pitchFamily="18" charset="0"/>
                        </a:rPr>
                        <a:t>2. </a:t>
                      </a:r>
                      <a:r>
                        <a:rPr lang="en-GB" sz="3600" dirty="0">
                          <a:latin typeface="Book Antiqua" panose="02040602050305030304" pitchFamily="18" charset="0"/>
                        </a:rPr>
                        <a:t>Government to put in place import certification programmes and enhance security at the borders for movement of fish</a:t>
                      </a:r>
                      <a:endParaRPr lang="en-GB" sz="3600" i="0" dirty="0">
                        <a:latin typeface="Book Antiqua" panose="02040602050305030304" pitchFamily="18" charset="0"/>
                      </a:endParaRP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i="0" dirty="0">
                          <a:latin typeface="Book Antiqua" panose="02040602050305030304" pitchFamily="18" charset="0"/>
                        </a:rPr>
                        <a:t>3.</a:t>
                      </a:r>
                      <a:r>
                        <a:rPr lang="en-GB" sz="3600" dirty="0">
                          <a:latin typeface="Book Antiqua" panose="02040602050305030304" pitchFamily="18" charset="0"/>
                        </a:rPr>
                        <a:t> Establish training needs and provide technical support to aquaculture technical personnel in the specialised centres for  aquaculture sector</a:t>
                      </a:r>
                      <a:endParaRPr lang="en-US" sz="3600" dirty="0">
                        <a:latin typeface="Book Antiqua" panose="02040602050305030304" pitchFamily="18" charset="0"/>
                      </a:endParaRPr>
                    </a:p>
                    <a:p>
                      <a:endParaRPr lang="en-GB" sz="3600" i="0" dirty="0">
                        <a:latin typeface="Book Antiqua" panose="02040602050305030304" pitchFamily="18"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36331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533400"/>
            <a:ext cx="7848600" cy="1981200"/>
          </a:xfrm>
        </p:spPr>
        <p:txBody>
          <a:bodyPr>
            <a:normAutofit/>
          </a:bodyPr>
          <a:lstStyle/>
          <a:p>
            <a:pPr algn="ctr"/>
            <a:br>
              <a:rPr lang="en-US" dirty="0"/>
            </a:br>
            <a:endParaRPr lang="en-US" dirty="0"/>
          </a:p>
        </p:txBody>
      </p:sp>
      <p:sp>
        <p:nvSpPr>
          <p:cNvPr id="3" name="Content Placeholder 2"/>
          <p:cNvSpPr>
            <a:spLocks noGrp="1"/>
          </p:cNvSpPr>
          <p:nvPr>
            <p:ph idx="1"/>
          </p:nvPr>
        </p:nvSpPr>
        <p:spPr>
          <a:xfrm>
            <a:off x="3695700" y="1600200"/>
            <a:ext cx="5905500" cy="1828800"/>
          </a:xfrm>
        </p:spPr>
        <p:txBody>
          <a:bodyPr>
            <a:normAutofit/>
          </a:bodyPr>
          <a:lstStyle/>
          <a:p>
            <a:pPr marL="0" indent="0" algn="ctr">
              <a:buNone/>
            </a:pPr>
            <a:br>
              <a:rPr lang="en-US" sz="6000" b="1" dirty="0">
                <a:solidFill>
                  <a:srgbClr val="996633"/>
                </a:solidFill>
                <a:latin typeface="Book Antiqua" panose="02040602050305030304" pitchFamily="18" charset="0"/>
                <a:cs typeface="Calibri"/>
              </a:rPr>
            </a:br>
            <a:r>
              <a:rPr lang="en-US" sz="6000" b="1" dirty="0">
                <a:solidFill>
                  <a:srgbClr val="996633"/>
                </a:solidFill>
                <a:latin typeface="Book Antiqua" panose="02040602050305030304" pitchFamily="18" charset="0"/>
                <a:cs typeface="Calibri"/>
              </a:rPr>
              <a:t>THANK YOU </a:t>
            </a:r>
            <a:endParaRPr lang="en-US" sz="6000" b="1" dirty="0">
              <a:solidFill>
                <a:srgbClr val="996633"/>
              </a:solidFill>
              <a:latin typeface="Book Antiqua" panose="02040602050305030304" pitchFamily="18" charset="0"/>
            </a:endParaRPr>
          </a:p>
        </p:txBody>
      </p:sp>
      <p:pic>
        <p:nvPicPr>
          <p:cNvPr id="4" name="Picture 3"/>
          <p:cNvPicPr>
            <a:picLocks noChangeAspect="1"/>
          </p:cNvPicPr>
          <p:nvPr/>
        </p:nvPicPr>
        <p:blipFill>
          <a:blip r:embed="rId2"/>
          <a:stretch>
            <a:fillRect/>
          </a:stretch>
        </p:blipFill>
        <p:spPr>
          <a:xfrm>
            <a:off x="9067800" y="35600"/>
            <a:ext cx="2731349" cy="1286573"/>
          </a:xfrm>
          <a:prstGeom prst="rect">
            <a:avLst/>
          </a:prstGeom>
        </p:spPr>
      </p:pic>
      <p:sp>
        <p:nvSpPr>
          <p:cNvPr id="6" name="Slide Number Placeholder 5"/>
          <p:cNvSpPr>
            <a:spLocks noGrp="1"/>
          </p:cNvSpPr>
          <p:nvPr>
            <p:ph type="sldNum" sz="quarter" idx="12"/>
          </p:nvPr>
        </p:nvSpPr>
        <p:spPr/>
        <p:txBody>
          <a:bodyPr/>
          <a:lstStyle/>
          <a:p>
            <a:pPr>
              <a:defRPr/>
            </a:pPr>
            <a:fld id="{232B60BD-E91C-4BA4-B70D-B11D62485FE3}" type="slidenum">
              <a:rPr lang="en-US" smtClean="0">
                <a:solidFill>
                  <a:prstClr val="black">
                    <a:tint val="75000"/>
                  </a:prstClr>
                </a:solidFill>
              </a:rPr>
              <a:pPr>
                <a:defRPr/>
              </a:pPr>
              <a:t>36</a:t>
            </a:fld>
            <a:endParaRPr lang="en-US" dirty="0">
              <a:solidFill>
                <a:prstClr val="black">
                  <a:tint val="75000"/>
                </a:prstClr>
              </a:solidFill>
            </a:endParaRPr>
          </a:p>
        </p:txBody>
      </p:sp>
    </p:spTree>
    <p:extLst>
      <p:ext uri="{BB962C8B-B14F-4D97-AF65-F5344CB8AC3E}">
        <p14:creationId xmlns:p14="http://schemas.microsoft.com/office/powerpoint/2010/main" val="251873253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24764</TotalTime>
  <Words>3217</Words>
  <Application>Microsoft Office PowerPoint</Application>
  <PresentationFormat>Widescreen</PresentationFormat>
  <Paragraphs>335</Paragraphs>
  <Slides>36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Arial Narrow</vt:lpstr>
      <vt:lpstr>Book Antiqua</vt:lpstr>
      <vt:lpstr>Calibri</vt:lpstr>
      <vt:lpstr>Calibri Light</vt:lpstr>
      <vt:lpstr>Times New Roman</vt:lpstr>
      <vt:lpstr>Wingdings</vt:lpstr>
      <vt:lpstr>2_Office Theme</vt:lpstr>
      <vt:lpstr>PowerPoint Presentation</vt:lpstr>
      <vt:lpstr>PRESENTATION LAYOUT</vt:lpstr>
      <vt:lpstr>BACKGROUND</vt:lpstr>
      <vt:lpstr>Background</vt:lpstr>
      <vt:lpstr>BACKGROUND</vt:lpstr>
      <vt:lpstr>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Malebo Moepi</cp:lastModifiedBy>
  <cp:revision>1933</cp:revision>
  <cp:lastPrinted>2021-10-12T18:43:16Z</cp:lastPrinted>
  <dcterms:created xsi:type="dcterms:W3CDTF">2014-09-23T10:40:02Z</dcterms:created>
  <dcterms:modified xsi:type="dcterms:W3CDTF">2023-05-30T05:57:17Z</dcterms:modified>
</cp:coreProperties>
</file>