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rawings/drawing4.xml" ContentType="application/vnd.openxmlformats-officedocument.drawingml.chartshap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rawings/drawing2.xml" ContentType="application/vnd.openxmlformats-officedocument.drawingml.chartshape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0.xml" ContentType="application/vnd.openxmlformats-officedocument.presentationml.slideLayou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drawings/drawing3.xml" ContentType="application/vnd.openxmlformats-officedocument.drawingml.chartshap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256" r:id="rId2"/>
    <p:sldId id="257" r:id="rId3"/>
    <p:sldId id="331" r:id="rId4"/>
    <p:sldId id="349" r:id="rId5"/>
    <p:sldId id="332" r:id="rId6"/>
    <p:sldId id="348" r:id="rId7"/>
    <p:sldId id="361" r:id="rId8"/>
    <p:sldId id="360" r:id="rId9"/>
    <p:sldId id="335" r:id="rId10"/>
    <p:sldId id="343" r:id="rId11"/>
    <p:sldId id="344" r:id="rId12"/>
    <p:sldId id="345" r:id="rId13"/>
    <p:sldId id="346" r:id="rId14"/>
    <p:sldId id="334" r:id="rId15"/>
    <p:sldId id="362" r:id="rId16"/>
    <p:sldId id="363" r:id="rId17"/>
    <p:sldId id="336" r:id="rId18"/>
    <p:sldId id="375" r:id="rId19"/>
    <p:sldId id="378" r:id="rId20"/>
    <p:sldId id="379" r:id="rId21"/>
    <p:sldId id="377" r:id="rId22"/>
    <p:sldId id="347" r:id="rId23"/>
    <p:sldId id="393" r:id="rId24"/>
    <p:sldId id="388" r:id="rId25"/>
    <p:sldId id="389" r:id="rId26"/>
    <p:sldId id="390" r:id="rId27"/>
    <p:sldId id="391" r:id="rId28"/>
    <p:sldId id="366" r:id="rId29"/>
    <p:sldId id="380" r:id="rId30"/>
    <p:sldId id="381" r:id="rId31"/>
    <p:sldId id="392" r:id="rId32"/>
    <p:sldId id="368" r:id="rId33"/>
    <p:sldId id="369" r:id="rId34"/>
    <p:sldId id="353" r:id="rId35"/>
    <p:sldId id="373" r:id="rId36"/>
    <p:sldId id="370" r:id="rId37"/>
    <p:sldId id="371" r:id="rId38"/>
    <p:sldId id="372" r:id="rId39"/>
    <p:sldId id="267"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100" d="100"/>
          <a:sy n="100" d="100"/>
        </p:scale>
        <p:origin x="-819" y="-14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Noble\Desktop\AU-IBAR%20Centre%20of%20Excellence\Consultancy_Technical%20and%20Financial%20Proposal\Database\Data%20sources_Fisheries.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Noble\Downloads\Data%20sources_Fisheries.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Noble\Downloads\Data%20sources_Fisheries.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C:\Users\Noble\Downloads\Data%20sources_Fisheries.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C:\Users\Noble\Desktop\AU-IBAR%20Centre%20of%20Excellence\Consultancy_Technical%20and%20Financial%20Proposal\Database\Data%20sources_Fisheri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dirty="0" smtClean="0">
                <a:solidFill>
                  <a:srgbClr val="C00000"/>
                </a:solidFill>
              </a:rPr>
              <a:t>Disaggregation </a:t>
            </a:r>
            <a:r>
              <a:rPr lang="en-US" dirty="0">
                <a:solidFill>
                  <a:srgbClr val="C00000"/>
                </a:solidFill>
              </a:rPr>
              <a:t>of </a:t>
            </a:r>
            <a:r>
              <a:rPr lang="en-US" dirty="0" smtClean="0">
                <a:solidFill>
                  <a:srgbClr val="C00000"/>
                </a:solidFill>
              </a:rPr>
              <a:t>Data </a:t>
            </a:r>
            <a:r>
              <a:rPr lang="en-US" dirty="0">
                <a:solidFill>
                  <a:srgbClr val="C00000"/>
                </a:solidFill>
              </a:rPr>
              <a:t>S</a:t>
            </a:r>
            <a:r>
              <a:rPr lang="en-US" dirty="0" smtClean="0">
                <a:solidFill>
                  <a:srgbClr val="C00000"/>
                </a:solidFill>
              </a:rPr>
              <a:t>ources </a:t>
            </a:r>
            <a:r>
              <a:rPr lang="en-US" dirty="0">
                <a:solidFill>
                  <a:srgbClr val="C00000"/>
                </a:solidFill>
              </a:rPr>
              <a:t>by Countries</a:t>
            </a:r>
          </a:p>
        </c:rich>
      </c:tx>
    </c:title>
    <c:plotArea>
      <c:layout/>
      <c:barChart>
        <c:barDir val="col"/>
        <c:grouping val="clustered"/>
        <c:ser>
          <c:idx val="0"/>
          <c:order val="0"/>
          <c:tx>
            <c:strRef>
              <c:f>Analyses!$I$103</c:f>
              <c:strCache>
                <c:ptCount val="1"/>
                <c:pt idx="0">
                  <c:v>No. of sources</c:v>
                </c:pt>
              </c:strCache>
            </c:strRef>
          </c:tx>
          <c:spPr>
            <a:solidFill>
              <a:srgbClr val="C00000"/>
            </a:solidFill>
          </c:spPr>
          <c:cat>
            <c:strRef>
              <c:f>Analyses!$H$104:$H$125</c:f>
              <c:strCache>
                <c:ptCount val="22"/>
                <c:pt idx="0">
                  <c:v>Benin</c:v>
                </c:pt>
                <c:pt idx="1">
                  <c:v>Botswana</c:v>
                </c:pt>
                <c:pt idx="2">
                  <c:v>Chad</c:v>
                </c:pt>
                <c:pt idx="3">
                  <c:v>Comoros</c:v>
                </c:pt>
                <c:pt idx="4">
                  <c:v>Djibouti</c:v>
                </c:pt>
                <c:pt idx="5">
                  <c:v>Egypt</c:v>
                </c:pt>
                <c:pt idx="6">
                  <c:v>Gambia</c:v>
                </c:pt>
                <c:pt idx="7">
                  <c:v>Ghana</c:v>
                </c:pt>
                <c:pt idx="8">
                  <c:v>Kenya</c:v>
                </c:pt>
                <c:pt idx="9">
                  <c:v>Malawi</c:v>
                </c:pt>
                <c:pt idx="10">
                  <c:v>Mauritius</c:v>
                </c:pt>
                <c:pt idx="11">
                  <c:v>Morocco</c:v>
                </c:pt>
                <c:pt idx="12">
                  <c:v>Mozambique</c:v>
                </c:pt>
                <c:pt idx="13">
                  <c:v>Namibia</c:v>
                </c:pt>
                <c:pt idx="14">
                  <c:v>Nigeria</c:v>
                </c:pt>
                <c:pt idx="15">
                  <c:v>Seychelles</c:v>
                </c:pt>
                <c:pt idx="16">
                  <c:v>South Africa</c:v>
                </c:pt>
                <c:pt idx="17">
                  <c:v>Sudan</c:v>
                </c:pt>
                <c:pt idx="18">
                  <c:v>Tanzania</c:v>
                </c:pt>
                <c:pt idx="19">
                  <c:v>Uganda</c:v>
                </c:pt>
                <c:pt idx="20">
                  <c:v>Zimbabwe</c:v>
                </c:pt>
                <c:pt idx="21">
                  <c:v>Other sources</c:v>
                </c:pt>
              </c:strCache>
            </c:strRef>
          </c:cat>
          <c:val>
            <c:numRef>
              <c:f>Analyses!$I$104:$I$125</c:f>
              <c:numCache>
                <c:formatCode>General</c:formatCode>
                <c:ptCount val="22"/>
                <c:pt idx="0">
                  <c:v>1</c:v>
                </c:pt>
                <c:pt idx="1">
                  <c:v>1</c:v>
                </c:pt>
                <c:pt idx="2">
                  <c:v>1</c:v>
                </c:pt>
                <c:pt idx="3">
                  <c:v>1</c:v>
                </c:pt>
                <c:pt idx="4">
                  <c:v>1</c:v>
                </c:pt>
                <c:pt idx="5">
                  <c:v>3</c:v>
                </c:pt>
                <c:pt idx="6">
                  <c:v>1</c:v>
                </c:pt>
                <c:pt idx="7">
                  <c:v>5</c:v>
                </c:pt>
                <c:pt idx="8">
                  <c:v>3</c:v>
                </c:pt>
                <c:pt idx="9">
                  <c:v>1</c:v>
                </c:pt>
                <c:pt idx="10">
                  <c:v>1</c:v>
                </c:pt>
                <c:pt idx="11">
                  <c:v>1</c:v>
                </c:pt>
                <c:pt idx="12">
                  <c:v>1</c:v>
                </c:pt>
                <c:pt idx="13">
                  <c:v>2</c:v>
                </c:pt>
                <c:pt idx="14">
                  <c:v>2</c:v>
                </c:pt>
                <c:pt idx="15">
                  <c:v>2</c:v>
                </c:pt>
                <c:pt idx="16">
                  <c:v>4</c:v>
                </c:pt>
                <c:pt idx="17">
                  <c:v>1</c:v>
                </c:pt>
                <c:pt idx="18">
                  <c:v>1</c:v>
                </c:pt>
                <c:pt idx="19">
                  <c:v>6</c:v>
                </c:pt>
                <c:pt idx="20">
                  <c:v>1</c:v>
                </c:pt>
                <c:pt idx="21">
                  <c:v>11</c:v>
                </c:pt>
              </c:numCache>
            </c:numRef>
          </c:val>
        </c:ser>
        <c:gapWidth val="70"/>
        <c:overlap val="23"/>
        <c:axId val="119217152"/>
        <c:axId val="119223424"/>
      </c:barChart>
      <c:catAx>
        <c:axId val="119217152"/>
        <c:scaling>
          <c:orientation val="minMax"/>
        </c:scaling>
        <c:axPos val="b"/>
        <c:title>
          <c:tx>
            <c:rich>
              <a:bodyPr/>
              <a:lstStyle/>
              <a:p>
                <a:pPr>
                  <a:defRPr sz="1400"/>
                </a:pPr>
                <a:r>
                  <a:rPr lang="en-US" sz="1400"/>
                  <a:t>Countries</a:t>
                </a:r>
              </a:p>
            </c:rich>
          </c:tx>
        </c:title>
        <c:tickLblPos val="nextTo"/>
        <c:txPr>
          <a:bodyPr/>
          <a:lstStyle/>
          <a:p>
            <a:pPr>
              <a:defRPr sz="1400"/>
            </a:pPr>
            <a:endParaRPr lang="en-US"/>
          </a:p>
        </c:txPr>
        <c:crossAx val="119223424"/>
        <c:crosses val="autoZero"/>
        <c:auto val="1"/>
        <c:lblAlgn val="ctr"/>
        <c:lblOffset val="100"/>
      </c:catAx>
      <c:valAx>
        <c:axId val="119223424"/>
        <c:scaling>
          <c:orientation val="minMax"/>
        </c:scaling>
        <c:axPos val="l"/>
        <c:title>
          <c:tx>
            <c:rich>
              <a:bodyPr rot="-5400000" vert="horz"/>
              <a:lstStyle/>
              <a:p>
                <a:pPr>
                  <a:defRPr sz="1400"/>
                </a:pPr>
                <a:r>
                  <a:rPr lang="en-US" sz="1400"/>
                  <a:t>No. of Sources</a:t>
                </a:r>
              </a:p>
            </c:rich>
          </c:tx>
        </c:title>
        <c:numFmt formatCode="General" sourceLinked="1"/>
        <c:tickLblPos val="nextTo"/>
        <c:txPr>
          <a:bodyPr/>
          <a:lstStyle/>
          <a:p>
            <a:pPr>
              <a:defRPr sz="1400"/>
            </a:pPr>
            <a:endParaRPr lang="en-US"/>
          </a:p>
        </c:txPr>
        <c:crossAx val="119217152"/>
        <c:crosses val="autoZero"/>
        <c:crossBetween val="between"/>
      </c:valAx>
    </c:plotArea>
    <c:plotVisOnly val="1"/>
  </c:chart>
  <c:spPr>
    <a:solidFill>
      <a:schemeClr val="bg1"/>
    </a:solidFill>
    <a:ln>
      <a:solidFill>
        <a:srgbClr val="C00000"/>
      </a:solidFill>
    </a:ln>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tx>
        <c:rich>
          <a:bodyPr rot="0" spcFirstLastPara="1" vertOverflow="ellipsis" vert="horz" wrap="square" anchor="ctr" anchorCtr="1"/>
          <a:lstStyle/>
          <a:p>
            <a:pPr>
              <a:defRPr sz="1800" b="1" i="0" u="none" strike="noStrike" kern="1200" spc="0" baseline="0">
                <a:solidFill>
                  <a:srgbClr val="C00000"/>
                </a:solidFill>
                <a:latin typeface="+mn-lt"/>
                <a:ea typeface="+mn-ea"/>
                <a:cs typeface="+mn-cs"/>
              </a:defRPr>
            </a:pPr>
            <a:r>
              <a:rPr lang="en-US" sz="1800" b="1">
                <a:solidFill>
                  <a:srgbClr val="C00000"/>
                </a:solidFill>
              </a:rPr>
              <a:t>Disaggregation of Data Sources by Region</a:t>
            </a:r>
          </a:p>
        </c:rich>
      </c:tx>
      <c:layout>
        <c:manualLayout>
          <c:xMode val="edge"/>
          <c:yMode val="edge"/>
          <c:x val="0.20350476190476188"/>
          <c:y val="1.1019280559559638E-2"/>
        </c:manualLayout>
      </c:layout>
      <c:spPr>
        <a:noFill/>
        <a:ln>
          <a:noFill/>
        </a:ln>
        <a:effectLst/>
      </c:spPr>
    </c:title>
    <c:view3D>
      <c:rotX val="3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manualLayout>
          <c:layoutTarget val="inner"/>
          <c:xMode val="edge"/>
          <c:yMode val="edge"/>
          <c:x val="0.19452915801375387"/>
          <c:y val="0.2365301587007777"/>
          <c:w val="0.61583165858120426"/>
          <c:h val="0.54091594805146659"/>
        </c:manualLayout>
      </c:layout>
      <c:pie3DChart>
        <c:varyColors val="1"/>
        <c:ser>
          <c:idx val="0"/>
          <c:order val="0"/>
          <c:dPt>
            <c:idx val="0"/>
            <c:spPr>
              <a:solidFill>
                <a:schemeClr val="accent1"/>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6BD1-4AEB-95E7-1BB80AC46979}"/>
              </c:ext>
            </c:extLst>
          </c:dPt>
          <c:dPt>
            <c:idx val="1"/>
            <c:explosion val="14"/>
            <c:spPr>
              <a:solidFill>
                <a:schemeClr val="accent2"/>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4-5878-4860-9D2D-FCBF0736978A}"/>
              </c:ext>
            </c:extLst>
          </c:dPt>
          <c:dPt>
            <c:idx val="2"/>
            <c:spPr>
              <a:solidFill>
                <a:schemeClr val="accent3"/>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6BD1-4AEB-95E7-1BB80AC46979}"/>
              </c:ext>
            </c:extLst>
          </c:dPt>
          <c:dPt>
            <c:idx val="3"/>
            <c:spPr>
              <a:solidFill>
                <a:schemeClr val="accent4"/>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5878-4860-9D2D-FCBF0736978A}"/>
              </c:ext>
            </c:extLst>
          </c:dPt>
          <c:dPt>
            <c:idx val="4"/>
            <c:spPr>
              <a:solidFill>
                <a:schemeClr val="tx1"/>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2-5878-4860-9D2D-FCBF0736978A}"/>
              </c:ext>
            </c:extLst>
          </c:dPt>
          <c:dPt>
            <c:idx val="5"/>
            <c:spPr>
              <a:solidFill>
                <a:schemeClr val="accent6"/>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5878-4860-9D2D-FCBF0736978A}"/>
              </c:ext>
            </c:extLst>
          </c:dPt>
          <c:dLbls>
            <c:dLbl>
              <c:idx val="0"/>
              <c:layout>
                <c:manualLayout>
                  <c:x val="2.3094684021988367E-2"/>
                  <c:y val="5.9562578520303881E-2"/>
                </c:manualLayout>
              </c:layout>
              <c:dLblPos val="bestFit"/>
              <c:showCatName val="1"/>
              <c:showPercent val="1"/>
            </c:dLbl>
            <c:dLbl>
              <c:idx val="1"/>
              <c:layout>
                <c:manualLayout>
                  <c:x val="-2.8070177506666891E-2"/>
                  <c:y val="0"/>
                </c:manualLayout>
              </c:layout>
              <c:spPr>
                <a:solidFill>
                  <a:srgbClr val="FFFFFF"/>
                </a:solidFill>
                <a:ln>
                  <a:solidFill>
                    <a:srgbClr val="000000">
                      <a:lumMod val="25000"/>
                      <a:lumOff val="75000"/>
                    </a:srgbClr>
                  </a:solidFill>
                </a:ln>
                <a:effectLst/>
              </c:spPr>
              <c:txPr>
                <a:bodyPr rot="0" spcFirstLastPara="1" vertOverflow="clip" horzOverflow="clip" vert="horz" wrap="square" lIns="38100" tIns="19050" rIns="38100" bIns="19050" anchor="ctr" anchorCtr="1">
                  <a:noAutofit/>
                </a:bodyPr>
                <a:lstStyle/>
                <a:p>
                  <a:pPr>
                    <a:defRPr sz="1400" b="1" i="0" u="none" strike="noStrike" kern="1200" baseline="0">
                      <a:solidFill>
                        <a:schemeClr val="dk1">
                          <a:lumMod val="65000"/>
                          <a:lumOff val="35000"/>
                        </a:schemeClr>
                      </a:solidFill>
                      <a:latin typeface="+mn-lt"/>
                      <a:ea typeface="+mn-ea"/>
                      <a:cs typeface="+mn-cs"/>
                    </a:defRPr>
                  </a:pPr>
                  <a:endParaRPr lang="en-US"/>
                </a:p>
              </c:txPr>
              <c:dLblPos val="bestFit"/>
              <c:showCatName val="1"/>
              <c:showPercent val="1"/>
            </c:dLbl>
            <c:dLbl>
              <c:idx val="2"/>
              <c:layout>
                <c:manualLayout>
                  <c:x val="2.0142746798747289E-3"/>
                  <c:y val="9.1539525301272996E-3"/>
                </c:manualLayout>
              </c:layout>
              <c:dLblPos val="bestFit"/>
              <c:showCatName val="1"/>
              <c:showPercent val="1"/>
            </c:dLbl>
            <c:dLbl>
              <c:idx val="3"/>
              <c:layout>
                <c:manualLayout>
                  <c:x val="-2.8471116892470782E-2"/>
                  <c:y val="-7.763610193887065E-3"/>
                </c:manualLayout>
              </c:layout>
              <c:dLblPos val="bestFit"/>
              <c:showCatName val="1"/>
              <c:showPercent val="1"/>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3-5878-4860-9D2D-FCBF0736978A}"/>
                </c:ext>
              </c:extLst>
            </c:dLbl>
            <c:dLbl>
              <c:idx val="4"/>
              <c:layout>
                <c:manualLayout>
                  <c:x val="1.4436028139137323E-2"/>
                  <c:y val="-4.8105664211328433E-2"/>
                </c:manualLayout>
              </c:layout>
              <c:dLblPos val="bestFit"/>
              <c:showCatName val="1"/>
              <c:showPercent val="1"/>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2-5878-4860-9D2D-FCBF0736978A}"/>
                </c:ext>
              </c:extLst>
            </c:dLbl>
            <c:dLbl>
              <c:idx val="5"/>
              <c:layout>
                <c:manualLayout>
                  <c:x val="0.19473630388995194"/>
                  <c:y val="2.6771879321536442E-2"/>
                </c:manualLayout>
              </c:layout>
              <c:spPr>
                <a:solidFill>
                  <a:srgbClr val="FFFFFF"/>
                </a:solidFill>
                <a:ln>
                  <a:solidFill>
                    <a:srgbClr val="000000">
                      <a:lumMod val="25000"/>
                      <a:lumOff val="75000"/>
                    </a:srgbClr>
                  </a:solidFill>
                </a:ln>
                <a:effectLst/>
              </c:spPr>
              <c:txPr>
                <a:bodyPr rot="0" spcFirstLastPara="1" vertOverflow="clip" horzOverflow="clip" vert="horz" wrap="square" lIns="38100" tIns="19050" rIns="38100" bIns="19050" anchor="ctr" anchorCtr="1">
                  <a:noAutofit/>
                </a:bodyPr>
                <a:lstStyle/>
                <a:p>
                  <a:pPr>
                    <a:defRPr sz="1400" b="1" i="0" u="none" strike="noStrike" kern="1200" baseline="0">
                      <a:solidFill>
                        <a:schemeClr val="dk1">
                          <a:lumMod val="65000"/>
                          <a:lumOff val="35000"/>
                        </a:schemeClr>
                      </a:solidFill>
                      <a:latin typeface="+mn-lt"/>
                      <a:ea typeface="+mn-ea"/>
                      <a:cs typeface="+mn-cs"/>
                    </a:defRPr>
                  </a:pPr>
                  <a:endParaRPr lang="en-US"/>
                </a:p>
              </c:txPr>
              <c:dLblPos val="bestFit"/>
              <c:showCatName val="1"/>
              <c:showPercent val="1"/>
            </c:dLbl>
            <c:spPr>
              <a:solidFill>
                <a:srgbClr val="FFFFFF"/>
              </a:solidFill>
              <a:ln>
                <a:solidFill>
                  <a:srgbClr val="000000">
                    <a:lumMod val="25000"/>
                    <a:lumOff val="75000"/>
                  </a:srgbClr>
                </a:solidFill>
              </a:ln>
              <a:effectLst/>
            </c:spPr>
            <c:txPr>
              <a:bodyPr rot="0" spcFirstLastPara="1" vertOverflow="clip" horzOverflow="clip" vert="horz" wrap="square" lIns="38100" tIns="19050" rIns="38100" bIns="19050" anchor="ctr" anchorCtr="1">
                <a:spAutoFit/>
              </a:bodyPr>
              <a:lstStyle/>
              <a:p>
                <a:pPr>
                  <a:defRPr sz="1400" b="1" i="0" u="none" strike="noStrike" kern="1200" baseline="0">
                    <a:solidFill>
                      <a:schemeClr val="dk1">
                        <a:lumMod val="65000"/>
                        <a:lumOff val="35000"/>
                      </a:schemeClr>
                    </a:solidFill>
                    <a:latin typeface="+mn-lt"/>
                    <a:ea typeface="+mn-ea"/>
                    <a:cs typeface="+mn-cs"/>
                  </a:defRPr>
                </a:pPr>
                <a:endParaRPr lang="en-US"/>
              </a:p>
            </c:txPr>
            <c:dLblPos val="outEnd"/>
            <c:showCatName val="1"/>
            <c:showPercent val="1"/>
            <c:extLst xmlns:c16r2="http://schemas.microsoft.com/office/drawing/2015/06/chart">
              <c:ext xmlns:c15="http://schemas.microsoft.com/office/drawing/2012/chart" uri="{CE6537A1-D6FC-4f65-9D91-7224C49458BB}">
                <c15:spPr xmlns:c15="http://schemas.microsoft.com/office/drawing/2012/chart">
                  <a:prstGeom prst="wedgeRectCallout">
                    <a:avLst/>
                  </a:prstGeom>
                  <a:noFill/>
                  <a:ln>
                    <a:noFill/>
                  </a:ln>
                </c15:spPr>
                <c15:layout/>
              </c:ext>
            </c:extLst>
          </c:dLbls>
          <c:cat>
            <c:strRef>
              <c:f>Analyses!$H$2:$H$7</c:f>
              <c:strCache>
                <c:ptCount val="6"/>
                <c:pt idx="0">
                  <c:v>East Africa</c:v>
                </c:pt>
                <c:pt idx="1">
                  <c:v>Southern Africa</c:v>
                </c:pt>
                <c:pt idx="2">
                  <c:v>West Africa</c:v>
                </c:pt>
                <c:pt idx="3">
                  <c:v>North Africa</c:v>
                </c:pt>
                <c:pt idx="4">
                  <c:v>Central Africa</c:v>
                </c:pt>
                <c:pt idx="5">
                  <c:v>Other (Continental/Sub-sahara)</c:v>
                </c:pt>
              </c:strCache>
            </c:strRef>
          </c:cat>
          <c:val>
            <c:numRef>
              <c:f>Analyses!$I$2:$I$7</c:f>
              <c:numCache>
                <c:formatCode>General</c:formatCode>
                <c:ptCount val="6"/>
                <c:pt idx="0">
                  <c:v>20</c:v>
                </c:pt>
                <c:pt idx="1">
                  <c:v>9</c:v>
                </c:pt>
                <c:pt idx="2">
                  <c:v>12</c:v>
                </c:pt>
                <c:pt idx="3">
                  <c:v>5</c:v>
                </c:pt>
                <c:pt idx="4">
                  <c:v>1</c:v>
                </c:pt>
                <c:pt idx="5">
                  <c:v>4</c:v>
                </c:pt>
              </c:numCache>
            </c:numRef>
          </c:val>
          <c:extLst xmlns:c16r2="http://schemas.microsoft.com/office/drawing/2015/06/chart">
            <c:ext xmlns:c16="http://schemas.microsoft.com/office/drawing/2014/chart" uri="{C3380CC4-5D6E-409C-BE32-E72D297353CC}">
              <c16:uniqueId val="{00000000-5878-4860-9D2D-FCBF0736978A}"/>
            </c:ext>
          </c:extLst>
        </c:ser>
      </c:pie3DChart>
      <c:spPr>
        <a:noFill/>
        <a:ln>
          <a:noFill/>
        </a:ln>
        <a:effectLst/>
      </c:spPr>
    </c:plotArea>
    <c:plotVisOnly val="1"/>
    <c:dispBlanksAs val="zero"/>
  </c:chart>
  <c:spPr>
    <a:solidFill>
      <a:schemeClr val="bg1"/>
    </a:solidFill>
    <a:ln w="9525" cap="flat" cmpd="sng" algn="ctr">
      <a:solidFill>
        <a:srgbClr val="C00000"/>
      </a:solidFill>
      <a:round/>
    </a:ln>
    <a:effectLst/>
  </c:spPr>
  <c:txPr>
    <a:bodyPr/>
    <a:lstStyle/>
    <a:p>
      <a:pPr>
        <a:defRPr/>
      </a:pPr>
      <a:endParaRPr lang="en-US"/>
    </a:p>
  </c:txPr>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title>
      <c:tx>
        <c:rich>
          <a:bodyPr rot="0" spcFirstLastPara="1" vertOverflow="ellipsis" vert="horz" wrap="square" anchor="ctr" anchorCtr="1"/>
          <a:lstStyle/>
          <a:p>
            <a:pPr>
              <a:defRPr sz="1800" b="1" i="0" u="none" strike="noStrike" kern="1200" spc="0" baseline="0">
                <a:solidFill>
                  <a:srgbClr val="C00000"/>
                </a:solidFill>
                <a:latin typeface="+mn-lt"/>
                <a:ea typeface="+mn-ea"/>
                <a:cs typeface="+mn-cs"/>
              </a:defRPr>
            </a:pPr>
            <a:r>
              <a:rPr lang="en-US" sz="1800" b="1">
                <a:solidFill>
                  <a:srgbClr val="C00000"/>
                </a:solidFill>
              </a:rPr>
              <a:t>Disaggregation by Types of Data</a:t>
            </a:r>
          </a:p>
        </c:rich>
      </c:tx>
      <c:layout>
        <c:manualLayout>
          <c:xMode val="edge"/>
          <c:yMode val="edge"/>
          <c:x val="0.23219522609241044"/>
          <c:y val="3.2282710007461458E-3"/>
        </c:manualLayout>
      </c:layout>
      <c:spPr>
        <a:noFill/>
        <a:ln>
          <a:noFill/>
        </a:ln>
        <a:effectLst/>
      </c:spPr>
    </c:title>
    <c:plotArea>
      <c:layout>
        <c:manualLayout>
          <c:layoutTarget val="inner"/>
          <c:xMode val="edge"/>
          <c:yMode val="edge"/>
          <c:x val="0.42924793923186277"/>
          <c:y val="0.20714541054195243"/>
          <c:w val="0.45296912905124287"/>
          <c:h val="0.68049350180588941"/>
        </c:manualLayout>
      </c:layout>
      <c:doughnutChart>
        <c:varyColors val="1"/>
        <c:ser>
          <c:idx val="0"/>
          <c:order val="0"/>
          <c:tx>
            <c:strRef>
              <c:f>Analyses!$H$42</c:f>
              <c:strCache>
                <c:ptCount val="1"/>
                <c:pt idx="0">
                  <c:v>Type</c:v>
                </c:pt>
              </c:strCache>
            </c:strRef>
          </c:tx>
          <c:dPt>
            <c:idx val="0"/>
            <c:spPr>
              <a:pattFill prst="wdDnDiag">
                <a:fgClr>
                  <a:schemeClr val="accent1"/>
                </a:fgClr>
                <a:bgClr>
                  <a:schemeClr val="bg1"/>
                </a:bgClr>
              </a:pattFill>
              <a:ln w="19050">
                <a:solidFill>
                  <a:schemeClr val="accent1"/>
                </a:solidFill>
              </a:ln>
              <a:effectLst/>
            </c:spPr>
            <c:extLst xmlns:c16r2="http://schemas.microsoft.com/office/drawing/2015/06/chart">
              <c:ext xmlns:c16="http://schemas.microsoft.com/office/drawing/2014/chart" uri="{C3380CC4-5D6E-409C-BE32-E72D297353CC}">
                <c16:uniqueId val="{00000001-A54E-4862-BC4C-BE87B3FA49E2}"/>
              </c:ext>
            </c:extLst>
          </c:dPt>
          <c:dPt>
            <c:idx val="1"/>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A54E-4862-BC4C-BE87B3FA49E2}"/>
              </c:ext>
            </c:extLst>
          </c:dPt>
          <c:dPt>
            <c:idx val="2"/>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A54E-4862-BC4C-BE87B3FA49E2}"/>
              </c:ext>
            </c:extLst>
          </c:dPt>
          <c:dPt>
            <c:idx val="3"/>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7-A54E-4862-BC4C-BE87B3FA49E2}"/>
              </c:ext>
            </c:extLst>
          </c:dPt>
          <c:dPt>
            <c:idx val="4"/>
            <c:spPr>
              <a:solidFill>
                <a:schemeClr val="tx1"/>
              </a:solidFill>
              <a:ln w="19050">
                <a:solidFill>
                  <a:schemeClr val="lt1"/>
                </a:solidFill>
              </a:ln>
              <a:effectLst/>
            </c:spPr>
            <c:extLst xmlns:c16r2="http://schemas.microsoft.com/office/drawing/2015/06/chart">
              <c:ext xmlns:c16="http://schemas.microsoft.com/office/drawing/2014/chart" uri="{C3380CC4-5D6E-409C-BE32-E72D297353CC}">
                <c16:uniqueId val="{00000009-A54E-4862-BC4C-BE87B3FA49E2}"/>
              </c:ext>
            </c:extLst>
          </c:dPt>
          <c:dPt>
            <c:idx val="5"/>
            <c:spPr>
              <a:solidFill>
                <a:schemeClr val="accent6"/>
              </a:solidFill>
              <a:ln w="19050">
                <a:solidFill>
                  <a:schemeClr val="lt1"/>
                </a:solidFill>
              </a:ln>
              <a:effectLst/>
            </c:spPr>
            <c:extLst xmlns:c16r2="http://schemas.microsoft.com/office/drawing/2015/06/chart">
              <c:ext xmlns:c16="http://schemas.microsoft.com/office/drawing/2014/chart" uri="{C3380CC4-5D6E-409C-BE32-E72D297353CC}">
                <c16:uniqueId val="{0000000B-A54E-4862-BC4C-BE87B3FA49E2}"/>
              </c:ext>
            </c:extLst>
          </c:dPt>
          <c:dPt>
            <c:idx val="6"/>
            <c:spPr>
              <a:solidFill>
                <a:schemeClr val="accent1">
                  <a:lumMod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D-1ABF-4D27-B9AF-62C22DD176EC}"/>
              </c:ext>
            </c:extLst>
          </c:dPt>
          <c:dPt>
            <c:idx val="7"/>
            <c:spPr>
              <a:solidFill>
                <a:schemeClr val="accent2">
                  <a:lumMod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F-1ABF-4D27-B9AF-62C22DD176EC}"/>
              </c:ext>
            </c:extLst>
          </c:dPt>
          <c:dLbls>
            <c:dLbl>
              <c:idx val="0"/>
              <c:layout>
                <c:manualLayout>
                  <c:x val="2.3386732160222516E-2"/>
                  <c:y val="-0.16154648096570512"/>
                </c:manualLayout>
              </c:layout>
              <c:showCatName val="1"/>
              <c:showPercent val="1"/>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1-A54E-4862-BC4C-BE87B3FA49E2}"/>
                </c:ext>
              </c:extLst>
            </c:dLbl>
            <c:dLbl>
              <c:idx val="1"/>
              <c:layout>
                <c:manualLayout>
                  <c:x val="0.13428583571168806"/>
                  <c:y val="-0.13269447759786346"/>
                </c:manualLayout>
              </c:layout>
              <c:spPr>
                <a:solidFill>
                  <a:srgbClr val="FFFFFF"/>
                </a:solidFill>
                <a:ln>
                  <a:solidFill>
                    <a:srgbClr val="000000">
                      <a:lumMod val="25000"/>
                      <a:lumOff val="75000"/>
                    </a:srgbClr>
                  </a:solidFill>
                </a:ln>
                <a:effectLst/>
              </c:spPr>
              <c:txPr>
                <a:bodyPr rot="0" spcFirstLastPara="1" vertOverflow="clip" horzOverflow="clip" vert="horz" wrap="square" lIns="38100" tIns="19050" rIns="38100" bIns="19050" anchor="ctr" anchorCtr="1">
                  <a:noAutofit/>
                </a:bodyPr>
                <a:lstStyle/>
                <a:p>
                  <a:pPr>
                    <a:defRPr sz="1400" b="1" i="0" u="none" strike="noStrike" kern="1200" baseline="0">
                      <a:solidFill>
                        <a:schemeClr val="dk1">
                          <a:lumMod val="65000"/>
                          <a:lumOff val="35000"/>
                        </a:schemeClr>
                      </a:solidFill>
                      <a:latin typeface="+mn-lt"/>
                      <a:ea typeface="+mn-ea"/>
                      <a:cs typeface="+mn-cs"/>
                    </a:defRPr>
                  </a:pPr>
                  <a:endParaRPr lang="en-US"/>
                </a:p>
              </c:txPr>
              <c:showCatName val="1"/>
              <c:showPercent val="1"/>
              <c:extLst xmlns:c16r2="http://schemas.microsoft.com/office/drawing/2015/06/chart">
                <c:ext xmlns:c15="http://schemas.microsoft.com/office/drawing/2012/chart" uri="{CE6537A1-D6FC-4f65-9D91-7224C49458BB}">
                  <c15:spPr xmlns:c15="http://schemas.microsoft.com/office/drawing/2012/chart">
                    <a:prstGeom prst="wedgeRectCallout">
                      <a:avLst/>
                    </a:prstGeom>
                    <a:noFill/>
                    <a:ln>
                      <a:noFill/>
                    </a:ln>
                  </c15:spPr>
                  <c15:layout>
                    <c:manualLayout>
                      <c:w val="0.26955985030517099"/>
                      <c:h val="0.15041317963798917"/>
                    </c:manualLayout>
                  </c15:layout>
                </c:ext>
                <c:ext xmlns:c16="http://schemas.microsoft.com/office/drawing/2014/chart" uri="{C3380CC4-5D6E-409C-BE32-E72D297353CC}">
                  <c16:uniqueId val="{00000003-A54E-4862-BC4C-BE87B3FA49E2}"/>
                </c:ext>
              </c:extLst>
            </c:dLbl>
            <c:dLbl>
              <c:idx val="2"/>
              <c:layout>
                <c:manualLayout>
                  <c:x val="0.11491440510603837"/>
                  <c:y val="8.8273893925836823E-3"/>
                </c:manualLayout>
              </c:layout>
              <c:spPr>
                <a:solidFill>
                  <a:srgbClr val="FFFFFF"/>
                </a:solidFill>
                <a:ln w="9525" cap="flat" cmpd="sng" algn="ctr">
                  <a:solidFill>
                    <a:srgbClr val="000000">
                      <a:lumMod val="25000"/>
                      <a:lumOff val="75000"/>
                    </a:srgbClr>
                  </a:solidFill>
                  <a:prstDash val="solid"/>
                  <a:round/>
                  <a:headEnd type="none" w="med" len="med"/>
                  <a:tailEnd type="none" w="med" len="med"/>
                </a:ln>
                <a:effectLst/>
              </c:spPr>
              <c:txPr>
                <a:bodyPr rot="0" spcFirstLastPara="1" vertOverflow="clip" horzOverflow="clip" vert="horz" wrap="square" lIns="38100" tIns="19050" rIns="38100" bIns="19050" anchor="ctr" anchorCtr="1">
                  <a:spAutoFit/>
                </a:bodyPr>
                <a:lstStyle/>
                <a:p>
                  <a:pPr>
                    <a:defRPr sz="1400" b="1" i="0" u="none" strike="noStrike" kern="1200" baseline="0">
                      <a:solidFill>
                        <a:schemeClr val="dk1">
                          <a:lumMod val="65000"/>
                          <a:lumOff val="35000"/>
                        </a:schemeClr>
                      </a:solidFill>
                      <a:latin typeface="+mn-lt"/>
                      <a:ea typeface="+mn-ea"/>
                      <a:cs typeface="+mn-cs"/>
                    </a:defRPr>
                  </a:pPr>
                  <a:endParaRPr lang="en-US"/>
                </a:p>
              </c:txPr>
              <c:showCatName val="1"/>
              <c:showPercent val="1"/>
              <c:extLst xmlns:c16r2="http://schemas.microsoft.com/office/drawing/2015/06/chart">
                <c:ext xmlns:c15="http://schemas.microsoft.com/office/drawing/2012/chart" uri="{CE6537A1-D6FC-4f65-9D91-7224C49458BB}">
                  <c15:spPr xmlns:c15="http://schemas.microsoft.com/office/drawing/2012/chart">
                    <a:prstGeom prst="wedgeRectCallout">
                      <a:avLst>
                        <a:gd name="adj1" fmla="val -63326"/>
                        <a:gd name="adj2" fmla="val -115174"/>
                      </a:avLst>
                    </a:prstGeom>
                    <a:noFill/>
                    <a:ln>
                      <a:noFill/>
                    </a:ln>
                  </c15:spPr>
                  <c15:layout/>
                </c:ext>
                <c:ext xmlns:c16="http://schemas.microsoft.com/office/drawing/2014/chart" uri="{C3380CC4-5D6E-409C-BE32-E72D297353CC}">
                  <c16:uniqueId val="{00000005-A54E-4862-BC4C-BE87B3FA49E2}"/>
                </c:ext>
              </c:extLst>
            </c:dLbl>
            <c:dLbl>
              <c:idx val="3"/>
              <c:layout>
                <c:manualLayout>
                  <c:x val="8.7635634436934881E-2"/>
                  <c:y val="0.13654284945201459"/>
                </c:manualLayout>
              </c:layout>
              <c:showCatName val="1"/>
              <c:showPercent val="1"/>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7-A54E-4862-BC4C-BE87B3FA49E2}"/>
                </c:ext>
              </c:extLst>
            </c:dLbl>
            <c:dLbl>
              <c:idx val="4"/>
              <c:layout>
                <c:manualLayout>
                  <c:x val="-0.16659702469031681"/>
                  <c:y val="0.11033626123439121"/>
                </c:manualLayout>
              </c:layout>
              <c:showCatName val="1"/>
              <c:showPercent val="1"/>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9-A54E-4862-BC4C-BE87B3FA49E2}"/>
                </c:ext>
              </c:extLst>
            </c:dLbl>
            <c:dLbl>
              <c:idx val="5"/>
              <c:layout>
                <c:manualLayout>
                  <c:x val="-0.18295968373148944"/>
                  <c:y val="3.1553436490505196E-3"/>
                </c:manualLayout>
              </c:layout>
              <c:spPr>
                <a:solidFill>
                  <a:srgbClr val="FFFFFF"/>
                </a:solidFill>
                <a:ln>
                  <a:solidFill>
                    <a:srgbClr val="000000">
                      <a:lumMod val="25000"/>
                      <a:lumOff val="75000"/>
                    </a:srgbClr>
                  </a:solidFill>
                </a:ln>
                <a:effectLst/>
              </c:spPr>
              <c:txPr>
                <a:bodyPr rot="0" spcFirstLastPara="1" vertOverflow="clip" horzOverflow="clip" vert="horz" wrap="square" lIns="38100" tIns="19050" rIns="38100" bIns="19050" anchor="ctr" anchorCtr="1">
                  <a:noAutofit/>
                </a:bodyPr>
                <a:lstStyle/>
                <a:p>
                  <a:pPr>
                    <a:defRPr sz="1400" b="1" i="0" u="none" strike="noStrike" kern="1200" baseline="0">
                      <a:solidFill>
                        <a:schemeClr val="dk1">
                          <a:lumMod val="65000"/>
                          <a:lumOff val="35000"/>
                        </a:schemeClr>
                      </a:solidFill>
                      <a:latin typeface="+mn-lt"/>
                      <a:ea typeface="+mn-ea"/>
                      <a:cs typeface="+mn-cs"/>
                    </a:defRPr>
                  </a:pPr>
                  <a:endParaRPr lang="en-US"/>
                </a:p>
              </c:txPr>
              <c:showCatName val="1"/>
              <c:showPercent val="1"/>
              <c:extLst xmlns:c16r2="http://schemas.microsoft.com/office/drawing/2015/06/chart">
                <c:ext xmlns:c15="http://schemas.microsoft.com/office/drawing/2012/chart" uri="{CE6537A1-D6FC-4f65-9D91-7224C49458BB}">
                  <c15:spPr xmlns:c15="http://schemas.microsoft.com/office/drawing/2012/chart">
                    <a:prstGeom prst="wedgeRectCallout">
                      <a:avLst/>
                    </a:prstGeom>
                    <a:noFill/>
                    <a:ln>
                      <a:noFill/>
                    </a:ln>
                  </c15:spPr>
                  <c15:layout>
                    <c:manualLayout>
                      <c:w val="0.40827416572928377"/>
                      <c:h val="0.11318044780505186"/>
                    </c:manualLayout>
                  </c15:layout>
                </c:ext>
                <c:ext xmlns:c16="http://schemas.microsoft.com/office/drawing/2014/chart" uri="{C3380CC4-5D6E-409C-BE32-E72D297353CC}">
                  <c16:uniqueId val="{0000000B-A54E-4862-BC4C-BE87B3FA49E2}"/>
                </c:ext>
              </c:extLst>
            </c:dLbl>
            <c:dLbl>
              <c:idx val="6"/>
              <c:layout>
                <c:manualLayout>
                  <c:x val="-0.14855439577819388"/>
                  <c:y val="-9.7853058285278516E-2"/>
                </c:manualLayout>
              </c:layout>
              <c:showCatName val="1"/>
              <c:showPercent val="1"/>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D-1ABF-4D27-B9AF-62C22DD176EC}"/>
                </c:ext>
              </c:extLst>
            </c:dLbl>
            <c:dLbl>
              <c:idx val="7"/>
              <c:layout>
                <c:manualLayout>
                  <c:x val="-6.8312034911356581E-2"/>
                  <c:y val="-0.14592626776544548"/>
                </c:manualLayout>
              </c:layout>
              <c:showCatName val="1"/>
              <c:showPercent val="1"/>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F-1ABF-4D27-B9AF-62C22DD176EC}"/>
                </c:ext>
              </c:extLst>
            </c:dLbl>
            <c:spPr>
              <a:solidFill>
                <a:srgbClr val="FFFFFF"/>
              </a:solidFill>
              <a:ln>
                <a:solidFill>
                  <a:srgbClr val="000000">
                    <a:lumMod val="25000"/>
                    <a:lumOff val="75000"/>
                  </a:srgbClr>
                </a:solidFill>
              </a:ln>
              <a:effectLst/>
            </c:spPr>
            <c:txPr>
              <a:bodyPr rot="0" spcFirstLastPara="1" vertOverflow="clip" horzOverflow="clip" vert="horz" wrap="square" lIns="38100" tIns="19050" rIns="38100" bIns="19050" anchor="ctr" anchorCtr="1">
                <a:spAutoFit/>
              </a:bodyPr>
              <a:lstStyle/>
              <a:p>
                <a:pPr>
                  <a:defRPr sz="1400" b="1" i="0" u="none" strike="noStrike" kern="1200" baseline="0">
                    <a:solidFill>
                      <a:schemeClr val="dk1">
                        <a:lumMod val="65000"/>
                        <a:lumOff val="35000"/>
                      </a:schemeClr>
                    </a:solidFill>
                    <a:latin typeface="+mn-lt"/>
                    <a:ea typeface="+mn-ea"/>
                    <a:cs typeface="+mn-cs"/>
                  </a:defRPr>
                </a:pPr>
                <a:endParaRPr lang="en-US"/>
              </a:p>
            </c:txPr>
            <c:showCatName val="1"/>
            <c:showPercent val="1"/>
            <c:extLst xmlns:c16r2="http://schemas.microsoft.com/office/drawing/2015/06/chart">
              <c:ext xmlns:c15="http://schemas.microsoft.com/office/drawing/2012/chart" uri="{CE6537A1-D6FC-4f65-9D91-7224C49458BB}">
                <c15:spPr xmlns:c15="http://schemas.microsoft.com/office/drawing/2012/chart">
                  <a:prstGeom prst="wedgeRectCallout">
                    <a:avLst/>
                  </a:prstGeom>
                  <a:noFill/>
                  <a:ln>
                    <a:noFill/>
                  </a:ln>
                </c15:spPr>
                <c15:layout/>
              </c:ext>
            </c:extLst>
          </c:dLbls>
          <c:cat>
            <c:strRef>
              <c:f>Analyses!$H$43:$H$50</c:f>
              <c:strCache>
                <c:ptCount val="8"/>
                <c:pt idx="0">
                  <c:v>Aquaculture </c:v>
                </c:pt>
                <c:pt idx="1">
                  <c:v>Aquatic Biodiversity</c:v>
                </c:pt>
                <c:pt idx="2">
                  <c:v>Climate</c:v>
                </c:pt>
                <c:pt idx="3">
                  <c:v>Fisheries</c:v>
                </c:pt>
                <c:pt idx="4">
                  <c:v>Fisheries and Aquaculture</c:v>
                </c:pt>
                <c:pt idx="5">
                  <c:v>Fisheries and Oceanography</c:v>
                </c:pt>
                <c:pt idx="6">
                  <c:v>Oceanography</c:v>
                </c:pt>
                <c:pt idx="7">
                  <c:v>Water Quality</c:v>
                </c:pt>
              </c:strCache>
            </c:strRef>
          </c:cat>
          <c:val>
            <c:numRef>
              <c:f>Analyses!$I$43:$I$50</c:f>
              <c:numCache>
                <c:formatCode>General</c:formatCode>
                <c:ptCount val="8"/>
                <c:pt idx="0">
                  <c:v>4</c:v>
                </c:pt>
                <c:pt idx="1">
                  <c:v>2</c:v>
                </c:pt>
                <c:pt idx="2">
                  <c:v>11</c:v>
                </c:pt>
                <c:pt idx="3">
                  <c:v>14</c:v>
                </c:pt>
                <c:pt idx="4">
                  <c:v>10</c:v>
                </c:pt>
                <c:pt idx="5">
                  <c:v>3</c:v>
                </c:pt>
                <c:pt idx="6">
                  <c:v>1</c:v>
                </c:pt>
                <c:pt idx="7">
                  <c:v>6</c:v>
                </c:pt>
              </c:numCache>
            </c:numRef>
          </c:val>
          <c:extLst xmlns:c16r2="http://schemas.microsoft.com/office/drawing/2015/06/chart">
            <c:ext xmlns:c16="http://schemas.microsoft.com/office/drawing/2014/chart" uri="{C3380CC4-5D6E-409C-BE32-E72D297353CC}">
              <c16:uniqueId val="{0000000C-A54E-4862-BC4C-BE87B3FA49E2}"/>
            </c:ext>
          </c:extLst>
        </c:ser>
        <c:firstSliceAng val="0"/>
        <c:holeSize val="50"/>
      </c:doughnutChart>
      <c:spPr>
        <a:noFill/>
        <a:ln>
          <a:noFill/>
        </a:ln>
        <a:effectLst/>
      </c:spPr>
    </c:plotArea>
    <c:plotVisOnly val="1"/>
    <c:dispBlanksAs val="zero"/>
  </c:chart>
  <c:spPr>
    <a:solidFill>
      <a:schemeClr val="bg1"/>
    </a:solidFill>
    <a:ln w="9525" cap="flat" cmpd="sng" algn="ctr">
      <a:solidFill>
        <a:srgbClr val="C00000"/>
      </a:solidFill>
      <a:round/>
    </a:ln>
    <a:effectLst/>
  </c:spPr>
  <c:txPr>
    <a:bodyPr/>
    <a:lstStyle/>
    <a:p>
      <a:pPr>
        <a:defRPr/>
      </a:pPr>
      <a:endParaRPr lang="en-US"/>
    </a:p>
  </c:txPr>
  <c:externalData r:id="rId1"/>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title>
      <c:tx>
        <c:rich>
          <a:bodyPr rot="0" spcFirstLastPara="1" vertOverflow="ellipsis" vert="horz" wrap="square" anchor="ctr" anchorCtr="1"/>
          <a:lstStyle/>
          <a:p>
            <a:pPr>
              <a:defRPr sz="1800" b="1" i="0" u="none" strike="noStrike" kern="1200" spc="0" baseline="0">
                <a:solidFill>
                  <a:srgbClr val="C00000"/>
                </a:solidFill>
                <a:latin typeface="+mn-lt"/>
                <a:ea typeface="+mn-ea"/>
                <a:cs typeface="+mn-cs"/>
              </a:defRPr>
            </a:pPr>
            <a:r>
              <a:rPr lang="en-US" sz="1800" b="1" dirty="0">
                <a:solidFill>
                  <a:srgbClr val="C00000"/>
                </a:solidFill>
              </a:rPr>
              <a:t>Disaggregation of data</a:t>
            </a:r>
            <a:r>
              <a:rPr lang="en-US" sz="1800" b="1" baseline="0" dirty="0">
                <a:solidFill>
                  <a:srgbClr val="C00000"/>
                </a:solidFill>
              </a:rPr>
              <a:t> sources by </a:t>
            </a:r>
            <a:r>
              <a:rPr lang="en-US" sz="1800" b="1" baseline="0" dirty="0" smtClean="0">
                <a:solidFill>
                  <a:srgbClr val="C00000"/>
                </a:solidFill>
              </a:rPr>
              <a:t>ecosystem type</a:t>
            </a:r>
            <a:endParaRPr lang="en-US" sz="1800" b="1" dirty="0">
              <a:solidFill>
                <a:srgbClr val="C00000"/>
              </a:solidFill>
            </a:endParaRPr>
          </a:p>
        </c:rich>
      </c:tx>
      <c:spPr>
        <a:noFill/>
        <a:ln>
          <a:noFill/>
        </a:ln>
        <a:effectLst/>
      </c:spPr>
    </c:title>
    <c:plotArea>
      <c:layout/>
      <c:barChart>
        <c:barDir val="col"/>
        <c:grouping val="clustered"/>
        <c:ser>
          <c:idx val="0"/>
          <c:order val="0"/>
          <c:tx>
            <c:strRef>
              <c:f>Analyses!$H$65</c:f>
              <c:strCache>
                <c:ptCount val="1"/>
                <c:pt idx="0">
                  <c:v>Ecosystem</c:v>
                </c:pt>
              </c:strCache>
            </c:strRef>
          </c:tx>
          <c:spPr>
            <a:solidFill>
              <a:schemeClr val="accent1">
                <a:lumMod val="60000"/>
                <a:lumOff val="40000"/>
              </a:schemeClr>
            </a:solidFill>
            <a:ln>
              <a:solidFill>
                <a:schemeClr val="tx1"/>
              </a:solidFill>
            </a:ln>
            <a:effectLst/>
          </c:spPr>
          <c:dLbls>
            <c:txPr>
              <a:bodyPr/>
              <a:lstStyle/>
              <a:p>
                <a:pPr>
                  <a:defRPr sz="1400" b="1"/>
                </a:pPr>
                <a:endParaRPr lang="en-US"/>
              </a:p>
            </c:txPr>
            <c:showVal val="1"/>
          </c:dLbls>
          <c:cat>
            <c:strRef>
              <c:f>Analyses!$H$66:$H$70</c:f>
              <c:strCache>
                <c:ptCount val="5"/>
                <c:pt idx="0">
                  <c:v>Freshwater</c:v>
                </c:pt>
                <c:pt idx="1">
                  <c:v>Marine </c:v>
                </c:pt>
                <c:pt idx="2">
                  <c:v>Marine and Freshwater</c:v>
                </c:pt>
                <c:pt idx="3">
                  <c:v>Brackishwater and Freshwater</c:v>
                </c:pt>
                <c:pt idx="4">
                  <c:v>Marine, Brackish and freshwater</c:v>
                </c:pt>
              </c:strCache>
            </c:strRef>
          </c:cat>
          <c:val>
            <c:numRef>
              <c:f>Analyses!$J$66:$J$70</c:f>
              <c:numCache>
                <c:formatCode>0</c:formatCode>
                <c:ptCount val="5"/>
                <c:pt idx="0">
                  <c:v>36.170212765957451</c:v>
                </c:pt>
                <c:pt idx="1">
                  <c:v>19.148936170212767</c:v>
                </c:pt>
                <c:pt idx="2">
                  <c:v>29.787234042553141</c:v>
                </c:pt>
                <c:pt idx="3">
                  <c:v>12.76595744680851</c:v>
                </c:pt>
                <c:pt idx="4">
                  <c:v>2.1276595744680837</c:v>
                </c:pt>
              </c:numCache>
            </c:numRef>
          </c:val>
          <c:extLst xmlns:c16r2="http://schemas.microsoft.com/office/drawing/2015/06/chart">
            <c:ext xmlns:c16="http://schemas.microsoft.com/office/drawing/2014/chart" uri="{C3380CC4-5D6E-409C-BE32-E72D297353CC}">
              <c16:uniqueId val="{00000000-6F04-4251-AC73-AD947B0B4DF5}"/>
            </c:ext>
          </c:extLst>
        </c:ser>
        <c:gapWidth val="219"/>
        <c:overlap val="-27"/>
        <c:axId val="119965952"/>
        <c:axId val="120256384"/>
      </c:barChart>
      <c:catAx>
        <c:axId val="119965952"/>
        <c:scaling>
          <c:orientation val="minMax"/>
        </c:scaling>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b="1"/>
                  <a:t>Ecosystem</a:t>
                </a:r>
              </a:p>
            </c:rich>
          </c:tx>
          <c:spPr>
            <a:noFill/>
            <a:ln>
              <a:noFill/>
            </a:ln>
            <a:effectLst/>
          </c:spPr>
        </c:title>
        <c:numFmt formatCode="General" sourceLinked="1"/>
        <c:majorTickMark val="cross"/>
        <c:tickLblPos val="nextTo"/>
        <c:spPr>
          <a:noFill/>
          <a:ln w="19050" cap="flat" cmpd="sng" algn="ctr">
            <a:solidFill>
              <a:schemeClr val="tx2"/>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20256384"/>
        <c:crosses val="autoZero"/>
        <c:auto val="1"/>
        <c:lblAlgn val="ctr"/>
        <c:lblOffset val="100"/>
      </c:catAx>
      <c:valAx>
        <c:axId val="120256384"/>
        <c:scaling>
          <c:orientation val="minMax"/>
        </c:scaling>
        <c:axPos val="l"/>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b="1"/>
                  <a:t>%</a:t>
                </a:r>
                <a:r>
                  <a:rPr lang="en-US" sz="1400" b="1" baseline="0"/>
                  <a:t> of data sources </a:t>
                </a:r>
                <a:endParaRPr lang="en-US" sz="1400" b="1"/>
              </a:p>
            </c:rich>
          </c:tx>
          <c:spPr>
            <a:noFill/>
            <a:ln>
              <a:noFill/>
            </a:ln>
            <a:effectLst/>
          </c:spPr>
        </c:title>
        <c:numFmt formatCode="0" sourceLinked="1"/>
        <c:majorTickMark val="cross"/>
        <c:tickLblPos val="nextTo"/>
        <c:spPr>
          <a:noFill/>
          <a:ln w="15875">
            <a:solidFill>
              <a:schemeClr val="tx1"/>
            </a:solid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19965952"/>
        <c:crosses val="autoZero"/>
        <c:crossBetween val="between"/>
      </c:valAx>
      <c:spPr>
        <a:noFill/>
        <a:ln>
          <a:noFill/>
        </a:ln>
        <a:effectLst/>
      </c:spPr>
    </c:plotArea>
    <c:plotVisOnly val="1"/>
    <c:dispBlanksAs val="gap"/>
  </c:chart>
  <c:spPr>
    <a:solidFill>
      <a:schemeClr val="bg1"/>
    </a:solidFill>
    <a:ln w="9525" cap="flat" cmpd="sng" algn="ctr">
      <a:solidFill>
        <a:srgbClr val="C00000"/>
      </a:solidFill>
      <a:round/>
    </a:ln>
    <a:effectLst/>
  </c:spPr>
  <c:txPr>
    <a:bodyPr/>
    <a:lstStyle/>
    <a:p>
      <a:pPr>
        <a:defRPr/>
      </a:pPr>
      <a:endParaRPr lang="en-US"/>
    </a:p>
  </c:txPr>
  <c:externalData r:id="rId1"/>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title>
      <c:tx>
        <c:rich>
          <a:bodyPr rot="0" spcFirstLastPara="1" vertOverflow="ellipsis" vert="horz" wrap="square" anchor="ctr" anchorCtr="1"/>
          <a:lstStyle/>
          <a:p>
            <a:pPr>
              <a:defRPr sz="1800" b="1" i="0" u="none" strike="noStrike" kern="1200" spc="0" baseline="0">
                <a:solidFill>
                  <a:srgbClr val="C00000"/>
                </a:solidFill>
                <a:latin typeface="+mn-lt"/>
                <a:ea typeface="+mn-ea"/>
                <a:cs typeface="+mn-cs"/>
              </a:defRPr>
            </a:pPr>
            <a:r>
              <a:rPr lang="en-US" sz="1800" b="1">
                <a:solidFill>
                  <a:srgbClr val="C00000"/>
                </a:solidFill>
              </a:rPr>
              <a:t>Disaggregation of Data Sources by Access</a:t>
            </a:r>
          </a:p>
        </c:rich>
      </c:tx>
      <c:layout>
        <c:manualLayout>
          <c:xMode val="edge"/>
          <c:yMode val="edge"/>
          <c:x val="0.20350476190476188"/>
          <c:y val="1.1019280559559638E-2"/>
        </c:manualLayout>
      </c:layout>
      <c:spPr>
        <a:noFill/>
        <a:ln>
          <a:noFill/>
        </a:ln>
        <a:effectLst/>
      </c:spPr>
    </c:title>
    <c:view3D>
      <c:rotX val="3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manualLayout>
          <c:layoutTarget val="inner"/>
          <c:xMode val="edge"/>
          <c:yMode val="edge"/>
          <c:x val="0.19452915801375387"/>
          <c:y val="0.2365301587007777"/>
          <c:w val="0.61583165858120392"/>
          <c:h val="0.54091594805146659"/>
        </c:manualLayout>
      </c:layout>
      <c:pie3DChart>
        <c:varyColors val="1"/>
        <c:ser>
          <c:idx val="0"/>
          <c:order val="0"/>
          <c:tx>
            <c:strRef>
              <c:f>Analyses!$H$88</c:f>
              <c:strCache>
                <c:ptCount val="1"/>
                <c:pt idx="0">
                  <c:v>Access</c:v>
                </c:pt>
              </c:strCache>
            </c:strRef>
          </c:tx>
          <c:dPt>
            <c:idx val="0"/>
            <c:spPr>
              <a:solidFill>
                <a:schemeClr val="accent1"/>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EE52-4CF5-B551-CEAAF26AF96C}"/>
              </c:ext>
            </c:extLst>
          </c:dPt>
          <c:dPt>
            <c:idx val="1"/>
            <c:spPr>
              <a:solidFill>
                <a:schemeClr val="accent2"/>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EE52-4CF5-B551-CEAAF26AF96C}"/>
              </c:ext>
            </c:extLst>
          </c:dPt>
          <c:dPt>
            <c:idx val="2"/>
            <c:spPr>
              <a:solidFill>
                <a:schemeClr val="accent3"/>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EE52-4CF5-B551-CEAAF26AF96C}"/>
              </c:ext>
            </c:extLst>
          </c:dPt>
          <c:dPt>
            <c:idx val="3"/>
            <c:spPr>
              <a:solidFill>
                <a:schemeClr val="accent4"/>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7-EE52-4CF5-B551-CEAAF26AF96C}"/>
              </c:ext>
            </c:extLst>
          </c:dPt>
          <c:dPt>
            <c:idx val="4"/>
            <c:spPr>
              <a:solidFill>
                <a:schemeClr val="tx1"/>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9-EE52-4CF5-B551-CEAAF26AF96C}"/>
              </c:ext>
            </c:extLst>
          </c:dPt>
          <c:dPt>
            <c:idx val="5"/>
            <c:spPr>
              <a:solidFill>
                <a:schemeClr val="accent6"/>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B-EE52-4CF5-B551-CEAAF26AF96C}"/>
              </c:ext>
            </c:extLst>
          </c:dPt>
          <c:dLbls>
            <c:dLbl>
              <c:idx val="0"/>
              <c:layout>
                <c:manualLayout>
                  <c:x val="4.156478417403988E-2"/>
                  <c:y val="-7.3461870397064305E-3"/>
                </c:manualLayout>
              </c:layout>
              <c:dLblPos val="bestFit"/>
              <c:showCatName val="1"/>
              <c:showPercent val="1"/>
              <c:extLst xmlns:c16r2="http://schemas.microsoft.com/office/drawing/2015/06/chart">
                <c:ext xmlns:c15="http://schemas.microsoft.com/office/drawing/2012/chart" uri="{CE6537A1-D6FC-4f65-9D91-7224C49458BB}">
                  <c15:layout>
                    <c:manualLayout>
                      <c:w val="0.24226281842349914"/>
                      <c:h val="0.11882428614728932"/>
                    </c:manualLayout>
                  </c15:layout>
                </c:ext>
                <c:ext xmlns:c16="http://schemas.microsoft.com/office/drawing/2014/chart" uri="{C3380CC4-5D6E-409C-BE32-E72D297353CC}">
                  <c16:uniqueId val="{00000001-EE52-4CF5-B551-CEAAF26AF96C}"/>
                </c:ext>
              </c:extLst>
            </c:dLbl>
            <c:dLbl>
              <c:idx val="1"/>
              <c:spPr>
                <a:solidFill>
                  <a:srgbClr val="FFFFFF"/>
                </a:solidFill>
                <a:ln>
                  <a:solidFill>
                    <a:srgbClr val="000000">
                      <a:lumMod val="25000"/>
                      <a:lumOff val="75000"/>
                    </a:srgbClr>
                  </a:solidFill>
                </a:ln>
                <a:effectLst/>
              </c:spPr>
              <c:txPr>
                <a:bodyPr rot="0" spcFirstLastPara="1" vertOverflow="clip" horzOverflow="clip" vert="horz" wrap="square" lIns="38100" tIns="19050" rIns="38100" bIns="19050" anchor="ctr" anchorCtr="1">
                  <a:noAutofit/>
                </a:bodyPr>
                <a:lstStyle/>
                <a:p>
                  <a:pPr>
                    <a:defRPr sz="1400" b="1" i="0" u="none" strike="noStrike" kern="1200" baseline="0">
                      <a:solidFill>
                        <a:schemeClr val="dk1">
                          <a:lumMod val="65000"/>
                          <a:lumOff val="35000"/>
                        </a:schemeClr>
                      </a:solidFill>
                      <a:latin typeface="+mn-lt"/>
                      <a:ea typeface="+mn-ea"/>
                      <a:cs typeface="+mn-cs"/>
                    </a:defRPr>
                  </a:pPr>
                  <a:endParaRPr lang="en-US"/>
                </a:p>
              </c:txPr>
            </c:dLbl>
            <c:dLbl>
              <c:idx val="2"/>
              <c:spPr>
                <a:solidFill>
                  <a:srgbClr val="FFFFFF"/>
                </a:solidFill>
                <a:ln w="9525" cap="flat" cmpd="sng" algn="ctr">
                  <a:solidFill>
                    <a:srgbClr val="000000">
                      <a:lumMod val="25000"/>
                      <a:lumOff val="75000"/>
                    </a:srgbClr>
                  </a:solidFill>
                  <a:prstDash val="solid"/>
                  <a:round/>
                  <a:headEnd type="none" w="med" len="med"/>
                  <a:tailEnd type="none" w="med" len="med"/>
                </a:ln>
                <a:effectLst/>
              </c:spPr>
              <c:txPr>
                <a:bodyPr rot="0" spcFirstLastPara="1" vertOverflow="clip" horzOverflow="clip" vert="horz" wrap="square" lIns="38100" tIns="19050" rIns="38100" bIns="19050" anchor="ctr" anchorCtr="1">
                  <a:spAutoFit/>
                </a:bodyPr>
                <a:lstStyle/>
                <a:p>
                  <a:pPr>
                    <a:defRPr sz="1400" b="1" i="0" u="none" strike="noStrike" kern="1200" baseline="0">
                      <a:solidFill>
                        <a:schemeClr val="dk1">
                          <a:lumMod val="65000"/>
                          <a:lumOff val="35000"/>
                        </a:schemeClr>
                      </a:solidFill>
                      <a:latin typeface="+mn-lt"/>
                      <a:ea typeface="+mn-ea"/>
                      <a:cs typeface="+mn-cs"/>
                    </a:defRPr>
                  </a:pPr>
                  <a:endParaRPr lang="en-US"/>
                </a:p>
              </c:txPr>
            </c:dLbl>
            <c:dLbl>
              <c:idx val="3"/>
              <c:layout>
                <c:manualLayout>
                  <c:x val="-2.2857142857142906E-2"/>
                  <c:y val="-3.3057841678678992E-2"/>
                </c:manualLayout>
              </c:layout>
              <c:dLblPos val="bestFit"/>
              <c:showCatName val="1"/>
              <c:showPercent val="1"/>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7-EE52-4CF5-B551-CEAAF26AF96C}"/>
                </c:ext>
              </c:extLst>
            </c:dLbl>
            <c:dLbl>
              <c:idx val="4"/>
              <c:layout>
                <c:manualLayout>
                  <c:x val="7.6190476190476197E-2"/>
                  <c:y val="-6.2442589837504801E-2"/>
                </c:manualLayout>
              </c:layout>
              <c:dLblPos val="bestFit"/>
              <c:showCatName val="1"/>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EE52-4CF5-B551-CEAAF26AF96C}"/>
                </c:ext>
              </c:extLst>
            </c:dLbl>
            <c:dLbl>
              <c:idx val="5"/>
              <c:layout>
                <c:manualLayout>
                  <c:x val="0.5155556555430576"/>
                  <c:y val="-1.4692374079412885E-2"/>
                </c:manualLayout>
              </c:layout>
              <c:spPr>
                <a:solidFill>
                  <a:srgbClr val="FFFFFF"/>
                </a:solidFill>
                <a:ln>
                  <a:solidFill>
                    <a:srgbClr val="000000">
                      <a:lumMod val="25000"/>
                      <a:lumOff val="75000"/>
                    </a:srgbClr>
                  </a:solidFill>
                </a:ln>
                <a:effectLst/>
              </c:spPr>
              <c:txPr>
                <a:bodyPr rot="0" spcFirstLastPara="1" vertOverflow="clip" horzOverflow="clip" vert="horz" wrap="square" lIns="38100" tIns="19050" rIns="38100" bIns="19050" anchor="ctr" anchorCtr="1">
                  <a:noAutofit/>
                </a:bodyPr>
                <a:lstStyle/>
                <a:p>
                  <a:pPr>
                    <a:defRPr sz="1400" b="1" i="0" u="none" strike="noStrike" kern="1200" baseline="0">
                      <a:solidFill>
                        <a:schemeClr val="dk1">
                          <a:lumMod val="65000"/>
                          <a:lumOff val="35000"/>
                        </a:schemeClr>
                      </a:solidFill>
                      <a:latin typeface="+mn-lt"/>
                      <a:ea typeface="+mn-ea"/>
                      <a:cs typeface="+mn-cs"/>
                    </a:defRPr>
                  </a:pPr>
                  <a:endParaRPr lang="en-US"/>
                </a:p>
              </c:txPr>
              <c:dLblPos val="bestFit"/>
              <c:showCatName val="1"/>
              <c:showPercent val="1"/>
              <c:extLst xmlns:c16r2="http://schemas.microsoft.com/office/drawing/2015/06/chart">
                <c:ext xmlns:c15="http://schemas.microsoft.com/office/drawing/2012/chart" uri="{CE6537A1-D6FC-4f65-9D91-7224C49458BB}">
                  <c15:spPr xmlns:c15="http://schemas.microsoft.com/office/drawing/2012/chart">
                    <a:prstGeom prst="wedgeRectCallout">
                      <a:avLst/>
                    </a:prstGeom>
                    <a:noFill/>
                    <a:ln>
                      <a:noFill/>
                    </a:ln>
                  </c15:spPr>
                  <c15:layout>
                    <c:manualLayout>
                      <c:w val="0.40827416572928377"/>
                      <c:h val="0.11318044780505186"/>
                    </c:manualLayout>
                  </c15:layout>
                </c:ext>
                <c:ext xmlns:c16="http://schemas.microsoft.com/office/drawing/2014/chart" uri="{C3380CC4-5D6E-409C-BE32-E72D297353CC}">
                  <c16:uniqueId val="{0000000B-EE52-4CF5-B551-CEAAF26AF96C}"/>
                </c:ext>
              </c:extLst>
            </c:dLbl>
            <c:spPr>
              <a:solidFill>
                <a:srgbClr val="FFFFFF"/>
              </a:solidFill>
              <a:ln>
                <a:solidFill>
                  <a:srgbClr val="000000">
                    <a:lumMod val="25000"/>
                    <a:lumOff val="75000"/>
                  </a:srgbClr>
                </a:solidFill>
              </a:ln>
              <a:effectLst/>
            </c:spPr>
            <c:txPr>
              <a:bodyPr rot="0" spcFirstLastPara="1" vertOverflow="clip" horzOverflow="clip" vert="horz" wrap="square" lIns="38100" tIns="19050" rIns="38100" bIns="19050" anchor="ctr" anchorCtr="1">
                <a:spAutoFit/>
              </a:bodyPr>
              <a:lstStyle/>
              <a:p>
                <a:pPr>
                  <a:defRPr sz="1400" b="1" i="0" u="none" strike="noStrike" kern="1200" baseline="0">
                    <a:solidFill>
                      <a:schemeClr val="dk1">
                        <a:lumMod val="65000"/>
                        <a:lumOff val="35000"/>
                      </a:schemeClr>
                    </a:solidFill>
                    <a:latin typeface="+mn-lt"/>
                    <a:ea typeface="+mn-ea"/>
                    <a:cs typeface="+mn-cs"/>
                  </a:defRPr>
                </a:pPr>
                <a:endParaRPr lang="en-US"/>
              </a:p>
            </c:txPr>
            <c:dLblPos val="outEnd"/>
            <c:showCatName val="1"/>
            <c:showPercent val="1"/>
            <c:extLst xmlns:c16r2="http://schemas.microsoft.com/office/drawing/2015/06/chart">
              <c:ext xmlns:c15="http://schemas.microsoft.com/office/drawing/2012/chart" uri="{CE6537A1-D6FC-4f65-9D91-7224C49458BB}">
                <c15:spPr xmlns:c15="http://schemas.microsoft.com/office/drawing/2012/chart">
                  <a:prstGeom prst="wedgeRectCallout">
                    <a:avLst/>
                  </a:prstGeom>
                  <a:noFill/>
                  <a:ln>
                    <a:noFill/>
                  </a:ln>
                </c15:spPr>
              </c:ext>
            </c:extLst>
          </c:dLbls>
          <c:cat>
            <c:strRef>
              <c:f>Analyses!$H$89:$H$90</c:f>
              <c:strCache>
                <c:ptCount val="2"/>
                <c:pt idx="0">
                  <c:v>Online - Open</c:v>
                </c:pt>
                <c:pt idx="1">
                  <c:v>Online - Restricted</c:v>
                </c:pt>
              </c:strCache>
            </c:strRef>
          </c:cat>
          <c:val>
            <c:numRef>
              <c:f>Analyses!$I$89:$I$90</c:f>
              <c:numCache>
                <c:formatCode>General</c:formatCode>
                <c:ptCount val="2"/>
                <c:pt idx="0">
                  <c:v>42</c:v>
                </c:pt>
                <c:pt idx="1">
                  <c:v>7</c:v>
                </c:pt>
              </c:numCache>
            </c:numRef>
          </c:val>
          <c:extLst xmlns:c16r2="http://schemas.microsoft.com/office/drawing/2015/06/chart">
            <c:ext xmlns:c16="http://schemas.microsoft.com/office/drawing/2014/chart" uri="{C3380CC4-5D6E-409C-BE32-E72D297353CC}">
              <c16:uniqueId val="{0000000C-EE52-4CF5-B551-CEAAF26AF96C}"/>
            </c:ext>
          </c:extLst>
        </c:ser>
      </c:pie3DChart>
      <c:spPr>
        <a:noFill/>
        <a:ln>
          <a:noFill/>
        </a:ln>
        <a:effectLst/>
      </c:spPr>
    </c:plotArea>
    <c:plotVisOnly val="1"/>
    <c:dispBlanksAs val="zero"/>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userShapes r:id="rId2"/>
</c:chartSpace>
</file>

<file path=ppt/drawings/drawing1.xml><?xml version="1.0" encoding="utf-8"?>
<c:userShapes xmlns:c="http://schemas.openxmlformats.org/drawingml/2006/chart">
  <cdr:relSizeAnchor xmlns:cdr="http://schemas.openxmlformats.org/drawingml/2006/chartDrawing">
    <cdr:from>
      <cdr:x>0.86035</cdr:x>
      <cdr:y>0.11183</cdr:y>
    </cdr:from>
    <cdr:to>
      <cdr:x>0.97333</cdr:x>
      <cdr:y>0.17957</cdr:y>
    </cdr:to>
    <cdr:sp macro="" textlink="">
      <cdr:nvSpPr>
        <cdr:cNvPr id="2" name="TextBox 1"/>
        <cdr:cNvSpPr txBox="1"/>
      </cdr:nvSpPr>
      <cdr:spPr>
        <a:xfrm xmlns:a="http://schemas.openxmlformats.org/drawingml/2006/main">
          <a:off x="5838825" y="495300"/>
          <a:ext cx="766763" cy="30003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GB" sz="1400" b="1" dirty="0" smtClean="0"/>
            <a:t>N = 51</a:t>
          </a:r>
          <a:endParaRPr lang="en-US" sz="1400" b="1" dirty="0"/>
        </a:p>
      </cdr:txBody>
    </cdr:sp>
  </cdr:relSizeAnchor>
</c:userShapes>
</file>

<file path=ppt/drawings/drawing2.xml><?xml version="1.0" encoding="utf-8"?>
<c:userShapes xmlns:c="http://schemas.openxmlformats.org/drawingml/2006/chart">
  <cdr:relSizeAnchor xmlns:cdr="http://schemas.openxmlformats.org/drawingml/2006/chartDrawing">
    <cdr:from>
      <cdr:x>0.03884</cdr:x>
      <cdr:y>0.1235</cdr:y>
    </cdr:from>
    <cdr:to>
      <cdr:x>0.15908</cdr:x>
      <cdr:y>0.19235</cdr:y>
    </cdr:to>
    <cdr:sp macro="" textlink="">
      <cdr:nvSpPr>
        <cdr:cNvPr id="2" name="TextBox 1"/>
        <cdr:cNvSpPr txBox="1"/>
      </cdr:nvSpPr>
      <cdr:spPr>
        <a:xfrm xmlns:a="http://schemas.openxmlformats.org/drawingml/2006/main">
          <a:off x="247650" y="538163"/>
          <a:ext cx="766763" cy="30003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GB" sz="1400" b="1" dirty="0" smtClean="0"/>
            <a:t>N = 51</a:t>
          </a:r>
          <a:endParaRPr lang="en-US" sz="1400" b="1" dirty="0"/>
        </a:p>
      </cdr:txBody>
    </cdr:sp>
  </cdr:relSizeAnchor>
</c:userShapes>
</file>

<file path=ppt/drawings/drawing3.xml><?xml version="1.0" encoding="utf-8"?>
<c:userShapes xmlns:c="http://schemas.openxmlformats.org/drawingml/2006/chart">
  <cdr:relSizeAnchor xmlns:cdr="http://schemas.openxmlformats.org/drawingml/2006/chartDrawing">
    <cdr:from>
      <cdr:x>0.83972</cdr:x>
      <cdr:y>0.15375</cdr:y>
    </cdr:from>
    <cdr:to>
      <cdr:x>0.94092</cdr:x>
      <cdr:y>0.23002</cdr:y>
    </cdr:to>
    <cdr:sp macro="" textlink="">
      <cdr:nvSpPr>
        <cdr:cNvPr id="2" name="TextBox 1"/>
        <cdr:cNvSpPr txBox="1"/>
      </cdr:nvSpPr>
      <cdr:spPr>
        <a:xfrm xmlns:a="http://schemas.openxmlformats.org/drawingml/2006/main">
          <a:off x="6362700" y="604837"/>
          <a:ext cx="766763" cy="30003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400" b="1" dirty="0" smtClean="0"/>
            <a:t>N = 51</a:t>
          </a:r>
          <a:endParaRPr lang="en-US" sz="1400" b="1" dirty="0"/>
        </a:p>
      </cdr:txBody>
    </cdr:sp>
  </cdr:relSizeAnchor>
</c:userShapes>
</file>

<file path=ppt/drawings/drawing4.xml><?xml version="1.0" encoding="utf-8"?>
<c:userShapes xmlns:c="http://schemas.openxmlformats.org/drawingml/2006/chart">
  <cdr:relSizeAnchor xmlns:cdr="http://schemas.openxmlformats.org/drawingml/2006/chartDrawing">
    <cdr:from>
      <cdr:x>0.84932</cdr:x>
      <cdr:y>0.14158</cdr:y>
    </cdr:from>
    <cdr:to>
      <cdr:x>0.97351</cdr:x>
      <cdr:y>0.21654</cdr:y>
    </cdr:to>
    <cdr:sp macro="" textlink="">
      <cdr:nvSpPr>
        <cdr:cNvPr id="2" name="TextBox 1"/>
        <cdr:cNvSpPr txBox="1"/>
      </cdr:nvSpPr>
      <cdr:spPr>
        <a:xfrm xmlns:a="http://schemas.openxmlformats.org/drawingml/2006/main">
          <a:off x="5243512" y="566738"/>
          <a:ext cx="766763" cy="30003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GB" sz="1400" b="1" dirty="0" smtClean="0"/>
            <a:t>N = 51</a:t>
          </a:r>
          <a:endParaRPr lang="en-US" sz="1400" b="1"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BBAB03-A55F-467F-8035-507BF5A16157}" type="datetimeFigureOut">
              <a:rPr lang="en-GB" smtClean="0"/>
              <a:pPr/>
              <a:t>29/05/2023</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21848D-9385-4E17-816F-58C309464E2C}" type="slidenum">
              <a:rPr lang="en-GB" smtClean="0"/>
              <a:pPr/>
              <a:t>‹#›</a:t>
            </a:fld>
            <a:endParaRPr lang="en-GB"/>
          </a:p>
        </p:txBody>
      </p:sp>
    </p:spTree>
    <p:extLst>
      <p:ext uri="{BB962C8B-B14F-4D97-AF65-F5344CB8AC3E}">
        <p14:creationId xmlns="" xmlns:p14="http://schemas.microsoft.com/office/powerpoint/2010/main" val="865085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36763"/>
            <a:ext cx="7772400" cy="2387600"/>
          </a:xfrm>
        </p:spPr>
        <p:txBody>
          <a:bodyPr anchor="b"/>
          <a:lstStyle>
            <a:lvl1pPr algn="ctr">
              <a:defRPr sz="6000"/>
            </a:lvl1pPr>
          </a:lstStyle>
          <a:p>
            <a:r>
              <a:rPr lang="en-US" dirty="0" smtClean="0"/>
              <a:t>Click to edit Master title style</a:t>
            </a:r>
            <a:endParaRPr lang="en-US" dirty="0"/>
          </a:p>
        </p:txBody>
      </p:sp>
      <p:sp>
        <p:nvSpPr>
          <p:cNvPr id="3" name="Subtitle 2"/>
          <p:cNvSpPr>
            <a:spLocks noGrp="1"/>
          </p:cNvSpPr>
          <p:nvPr>
            <p:ph type="subTitle" idx="1"/>
          </p:nvPr>
        </p:nvSpPr>
        <p:spPr>
          <a:xfrm>
            <a:off x="1143000" y="45164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A085E17-00DC-4E2A-AC0A-4128A1C84E57}" type="datetime1">
              <a:rPr lang="en-GB" smtClean="0"/>
              <a:pPr/>
              <a:t>29/05/2023</a:t>
            </a:fld>
            <a:endParaRPr lang="en-GB"/>
          </a:p>
        </p:txBody>
      </p:sp>
      <p:sp>
        <p:nvSpPr>
          <p:cNvPr id="5" name="Footer Placeholder 4"/>
          <p:cNvSpPr>
            <a:spLocks noGrp="1"/>
          </p:cNvSpPr>
          <p:nvPr>
            <p:ph type="ftr" sz="quarter" idx="11"/>
          </p:nvPr>
        </p:nvSpPr>
        <p:spPr/>
        <p:txBody>
          <a:bodyPr/>
          <a:lstStyle>
            <a:lvl1pPr>
              <a:defRPr b="1">
                <a:solidFill>
                  <a:schemeClr val="bg1">
                    <a:lumMod val="50000"/>
                  </a:schemeClr>
                </a:solidFill>
              </a:defRPr>
            </a:lvl1pPr>
          </a:lstStyle>
          <a:p>
            <a:r>
              <a:rPr lang="en-US" dirty="0" smtClean="0"/>
              <a:t>AU Centre of Excellence in Marine Fisheries and Coastal Zone Management</a:t>
            </a:r>
            <a:endParaRPr lang="en-GB" dirty="0" smtClean="0"/>
          </a:p>
        </p:txBody>
      </p:sp>
      <p:sp>
        <p:nvSpPr>
          <p:cNvPr id="6" name="Slide Number Placeholder 5"/>
          <p:cNvSpPr>
            <a:spLocks noGrp="1"/>
          </p:cNvSpPr>
          <p:nvPr>
            <p:ph type="sldNum" sz="quarter" idx="12"/>
          </p:nvPr>
        </p:nvSpPr>
        <p:spPr/>
        <p:txBody>
          <a:bodyPr/>
          <a:lstStyle/>
          <a:p>
            <a:fld id="{908C8CF0-E1EC-4FCF-954B-88066A011E62}"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6694371" y="0"/>
            <a:ext cx="2449628" cy="1094300"/>
          </a:xfrm>
          <a:prstGeom prst="rect">
            <a:avLst/>
          </a:prstGeom>
        </p:spPr>
      </p:pic>
      <p:pic>
        <p:nvPicPr>
          <p:cNvPr id="25601" name="Picture 1" descr="C:\Users\nasar\Desktop\FishGov 2 Logo.png"/>
          <p:cNvPicPr>
            <a:picLocks noChangeAspect="1" noChangeArrowheads="1"/>
          </p:cNvPicPr>
          <p:nvPr userDrawn="1"/>
        </p:nvPicPr>
        <p:blipFill>
          <a:blip r:embed="rId3" cstate="print"/>
          <a:srcRect/>
          <a:stretch>
            <a:fillRect/>
          </a:stretch>
        </p:blipFill>
        <p:spPr bwMode="auto">
          <a:xfrm>
            <a:off x="4552773" y="33684"/>
            <a:ext cx="1063592" cy="1031240"/>
          </a:xfrm>
          <a:prstGeom prst="rect">
            <a:avLst/>
          </a:prstGeom>
          <a:noFill/>
        </p:spPr>
      </p:pic>
      <p:pic>
        <p:nvPicPr>
          <p:cNvPr id="25602" name="Picture 2" descr="C:\Users\nasar\Desktop\au-ibar logo.jpg"/>
          <p:cNvPicPr>
            <a:picLocks noChangeAspect="1" noChangeArrowheads="1"/>
          </p:cNvPicPr>
          <p:nvPr userDrawn="1"/>
        </p:nvPicPr>
        <p:blipFill>
          <a:blip r:embed="rId4" cstate="print"/>
          <a:srcRect/>
          <a:stretch>
            <a:fillRect/>
          </a:stretch>
        </p:blipFill>
        <p:spPr bwMode="auto">
          <a:xfrm>
            <a:off x="0" y="0"/>
            <a:ext cx="4166581" cy="1034716"/>
          </a:xfrm>
          <a:prstGeom prst="rect">
            <a:avLst/>
          </a:prstGeom>
          <a:noFill/>
        </p:spPr>
      </p:pic>
    </p:spTree>
    <p:extLst>
      <p:ext uri="{BB962C8B-B14F-4D97-AF65-F5344CB8AC3E}">
        <p14:creationId xmlns="" xmlns:p14="http://schemas.microsoft.com/office/powerpoint/2010/main" val="1128722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1074AF9-9A2E-4B5C-80C7-FAC2DC2E6865}" type="datetime1">
              <a:rPr lang="en-GB" smtClean="0"/>
              <a:pPr/>
              <a:t>29/05/2023</a:t>
            </a:fld>
            <a:endParaRPr lang="en-GB"/>
          </a:p>
        </p:txBody>
      </p:sp>
      <p:sp>
        <p:nvSpPr>
          <p:cNvPr id="5" name="Footer Placeholder 4"/>
          <p:cNvSpPr>
            <a:spLocks noGrp="1"/>
          </p:cNvSpPr>
          <p:nvPr>
            <p:ph type="ftr" sz="quarter" idx="11"/>
          </p:nvPr>
        </p:nvSpPr>
        <p:spPr/>
        <p:txBody>
          <a:bodyPr/>
          <a:lstStyle>
            <a:lvl1pPr>
              <a:defRPr b="1">
                <a:solidFill>
                  <a:schemeClr val="bg1">
                    <a:lumMod val="50000"/>
                  </a:schemeClr>
                </a:solidFill>
              </a:defRPr>
            </a:lvl1pPr>
          </a:lstStyle>
          <a:p>
            <a:r>
              <a:rPr lang="en-US" dirty="0" smtClean="0"/>
              <a:t>AU Centre of Excellence in Marine Fisheries and Coastal Zone Management</a:t>
            </a:r>
            <a:endParaRPr lang="en-GB" dirty="0"/>
          </a:p>
        </p:txBody>
      </p:sp>
      <p:sp>
        <p:nvSpPr>
          <p:cNvPr id="6" name="Slide Number Placeholder 5"/>
          <p:cNvSpPr>
            <a:spLocks noGrp="1"/>
          </p:cNvSpPr>
          <p:nvPr>
            <p:ph type="sldNum" sz="quarter" idx="12"/>
          </p:nvPr>
        </p:nvSpPr>
        <p:spPr/>
        <p:txBody>
          <a:bodyPr/>
          <a:lstStyle/>
          <a:p>
            <a:fld id="{908C8CF0-E1EC-4FCF-954B-88066A011E62}" type="slidenum">
              <a:rPr lang="en-GB" smtClean="0"/>
              <a:pPr/>
              <a:t>‹#›</a:t>
            </a:fld>
            <a:endParaRPr lang="en-GB"/>
          </a:p>
        </p:txBody>
      </p:sp>
    </p:spTree>
    <p:extLst>
      <p:ext uri="{BB962C8B-B14F-4D97-AF65-F5344CB8AC3E}">
        <p14:creationId xmlns="" xmlns:p14="http://schemas.microsoft.com/office/powerpoint/2010/main" val="2199954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A5C3FB4-A9E9-4194-864C-F8895B3B1957}" type="datetime1">
              <a:rPr lang="en-GB" smtClean="0"/>
              <a:pPr/>
              <a:t>29/05/2023</a:t>
            </a:fld>
            <a:endParaRPr lang="en-GB"/>
          </a:p>
        </p:txBody>
      </p:sp>
      <p:sp>
        <p:nvSpPr>
          <p:cNvPr id="6" name="Footer Placeholder 5"/>
          <p:cNvSpPr>
            <a:spLocks noGrp="1"/>
          </p:cNvSpPr>
          <p:nvPr>
            <p:ph type="ftr" sz="quarter" idx="11"/>
          </p:nvPr>
        </p:nvSpPr>
        <p:spPr/>
        <p:txBody>
          <a:bodyPr/>
          <a:lstStyle/>
          <a:p>
            <a:r>
              <a:rPr lang="en-US" smtClean="0"/>
              <a:t>DEPARTMENT OF FISHERIES AND AQUATIC SCIENCES </a:t>
            </a:r>
            <a:endParaRPr lang="en-GB"/>
          </a:p>
        </p:txBody>
      </p:sp>
      <p:sp>
        <p:nvSpPr>
          <p:cNvPr id="7" name="Slide Number Placeholder 6"/>
          <p:cNvSpPr>
            <a:spLocks noGrp="1"/>
          </p:cNvSpPr>
          <p:nvPr>
            <p:ph type="sldNum" sz="quarter" idx="12"/>
          </p:nvPr>
        </p:nvSpPr>
        <p:spPr/>
        <p:txBody>
          <a:bodyPr/>
          <a:lstStyle/>
          <a:p>
            <a:fld id="{908C8CF0-E1EC-4FCF-954B-88066A011E62}" type="slidenum">
              <a:rPr lang="en-GB" smtClean="0"/>
              <a:pPr/>
              <a:t>‹#›</a:t>
            </a:fld>
            <a:endParaRPr lang="en-GB"/>
          </a:p>
        </p:txBody>
      </p:sp>
      <p:pic>
        <p:nvPicPr>
          <p:cNvPr id="8" name="Picture 7"/>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1009651" y="6208869"/>
            <a:ext cx="1403350" cy="626906"/>
          </a:xfrm>
          <a:prstGeom prst="rect">
            <a:avLst/>
          </a:prstGeom>
        </p:spPr>
      </p:pic>
    </p:spTree>
    <p:extLst>
      <p:ext uri="{BB962C8B-B14F-4D97-AF65-F5344CB8AC3E}">
        <p14:creationId xmlns="" xmlns:p14="http://schemas.microsoft.com/office/powerpoint/2010/main" val="1829333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A463889-8DA4-438B-9E7A-A04F3470BB82}" type="datetime1">
              <a:rPr lang="en-GB" smtClean="0"/>
              <a:pPr/>
              <a:t>29/05/2023</a:t>
            </a:fld>
            <a:endParaRPr lang="en-GB"/>
          </a:p>
        </p:txBody>
      </p:sp>
      <p:sp>
        <p:nvSpPr>
          <p:cNvPr id="8" name="Footer Placeholder 7"/>
          <p:cNvSpPr>
            <a:spLocks noGrp="1"/>
          </p:cNvSpPr>
          <p:nvPr>
            <p:ph type="ftr" sz="quarter" idx="11"/>
          </p:nvPr>
        </p:nvSpPr>
        <p:spPr/>
        <p:txBody>
          <a:bodyPr/>
          <a:lstStyle/>
          <a:p>
            <a:r>
              <a:rPr lang="en-US" smtClean="0"/>
              <a:t>DEPARTMENT OF FISHERIES AND AQUATIC SCIENCES </a:t>
            </a:r>
            <a:endParaRPr lang="en-GB"/>
          </a:p>
        </p:txBody>
      </p:sp>
      <p:sp>
        <p:nvSpPr>
          <p:cNvPr id="9" name="Slide Number Placeholder 8"/>
          <p:cNvSpPr>
            <a:spLocks noGrp="1"/>
          </p:cNvSpPr>
          <p:nvPr>
            <p:ph type="sldNum" sz="quarter" idx="12"/>
          </p:nvPr>
        </p:nvSpPr>
        <p:spPr/>
        <p:txBody>
          <a:bodyPr/>
          <a:lstStyle/>
          <a:p>
            <a:fld id="{908C8CF0-E1EC-4FCF-954B-88066A011E62}" type="slidenum">
              <a:rPr lang="en-GB" smtClean="0"/>
              <a:pPr/>
              <a:t>‹#›</a:t>
            </a:fld>
            <a:endParaRPr lang="en-GB"/>
          </a:p>
        </p:txBody>
      </p:sp>
      <p:pic>
        <p:nvPicPr>
          <p:cNvPr id="10" name="Picture 9"/>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1009651" y="6208869"/>
            <a:ext cx="1403350" cy="626906"/>
          </a:xfrm>
          <a:prstGeom prst="rect">
            <a:avLst/>
          </a:prstGeom>
        </p:spPr>
      </p:pic>
    </p:spTree>
    <p:extLst>
      <p:ext uri="{BB962C8B-B14F-4D97-AF65-F5344CB8AC3E}">
        <p14:creationId xmlns="" xmlns:p14="http://schemas.microsoft.com/office/powerpoint/2010/main" val="2814228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170271A-74B1-4DFE-BC5A-F964D772222E}" type="datetime1">
              <a:rPr lang="en-GB" smtClean="0"/>
              <a:pPr/>
              <a:t>29/05/2023</a:t>
            </a:fld>
            <a:endParaRPr lang="en-GB"/>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a:t>
            </a:fld>
            <a:endParaRPr lang="en-GB"/>
          </a:p>
        </p:txBody>
      </p:sp>
      <p:pic>
        <p:nvPicPr>
          <p:cNvPr id="6" name="Picture 5"/>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1009651" y="6208869"/>
            <a:ext cx="1403350" cy="626906"/>
          </a:xfrm>
          <a:prstGeom prst="rect">
            <a:avLst/>
          </a:prstGeom>
        </p:spPr>
      </p:pic>
    </p:spTree>
    <p:extLst>
      <p:ext uri="{BB962C8B-B14F-4D97-AF65-F5344CB8AC3E}">
        <p14:creationId xmlns="" xmlns:p14="http://schemas.microsoft.com/office/powerpoint/2010/main" val="3619619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733806-E987-4EB7-81E2-51A28AC10D64}" type="datetime1">
              <a:rPr lang="en-GB" smtClean="0"/>
              <a:pPr/>
              <a:t>29/05/2023</a:t>
            </a:fld>
            <a:endParaRPr lang="en-GB"/>
          </a:p>
        </p:txBody>
      </p:sp>
      <p:sp>
        <p:nvSpPr>
          <p:cNvPr id="3" name="Footer Placeholder 2"/>
          <p:cNvSpPr>
            <a:spLocks noGrp="1"/>
          </p:cNvSpPr>
          <p:nvPr>
            <p:ph type="ftr" sz="quarter" idx="11"/>
          </p:nvPr>
        </p:nvSpPr>
        <p:spPr/>
        <p:txBody>
          <a:bodyPr/>
          <a:lstStyle/>
          <a:p>
            <a:r>
              <a:rPr lang="en-US" smtClean="0"/>
              <a:t>DEPARTMENT OF FISHERIES AND AQUATIC SCIENCES </a:t>
            </a:r>
            <a:endParaRPr lang="en-GB"/>
          </a:p>
        </p:txBody>
      </p:sp>
      <p:sp>
        <p:nvSpPr>
          <p:cNvPr id="4" name="Slide Number Placeholder 3"/>
          <p:cNvSpPr>
            <a:spLocks noGrp="1"/>
          </p:cNvSpPr>
          <p:nvPr>
            <p:ph type="sldNum" sz="quarter" idx="12"/>
          </p:nvPr>
        </p:nvSpPr>
        <p:spPr/>
        <p:txBody>
          <a:bodyPr/>
          <a:lstStyle/>
          <a:p>
            <a:fld id="{908C8CF0-E1EC-4FCF-954B-88066A011E62}" type="slidenum">
              <a:rPr lang="en-GB" smtClean="0"/>
              <a:pPr/>
              <a:t>‹#›</a:t>
            </a:fld>
            <a:endParaRPr lang="en-GB"/>
          </a:p>
        </p:txBody>
      </p:sp>
    </p:spTree>
    <p:extLst>
      <p:ext uri="{BB962C8B-B14F-4D97-AF65-F5344CB8AC3E}">
        <p14:creationId xmlns="" xmlns:p14="http://schemas.microsoft.com/office/powerpoint/2010/main" val="1151682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E9530A-883D-4F62-92F0-246951B610FF}" type="datetime1">
              <a:rPr lang="en-GB" smtClean="0"/>
              <a:pPr/>
              <a:t>29/05/2023</a:t>
            </a:fld>
            <a:endParaRPr lang="en-GB"/>
          </a:p>
        </p:txBody>
      </p:sp>
      <p:sp>
        <p:nvSpPr>
          <p:cNvPr id="6" name="Footer Placeholder 5"/>
          <p:cNvSpPr>
            <a:spLocks noGrp="1"/>
          </p:cNvSpPr>
          <p:nvPr>
            <p:ph type="ftr" sz="quarter" idx="11"/>
          </p:nvPr>
        </p:nvSpPr>
        <p:spPr/>
        <p:txBody>
          <a:bodyPr/>
          <a:lstStyle/>
          <a:p>
            <a:r>
              <a:rPr lang="en-US" smtClean="0"/>
              <a:t>DEPARTMENT OF FISHERIES AND AQUATIC SCIENCES </a:t>
            </a:r>
            <a:endParaRPr lang="en-GB"/>
          </a:p>
        </p:txBody>
      </p:sp>
      <p:sp>
        <p:nvSpPr>
          <p:cNvPr id="7" name="Slide Number Placeholder 6"/>
          <p:cNvSpPr>
            <a:spLocks noGrp="1"/>
          </p:cNvSpPr>
          <p:nvPr>
            <p:ph type="sldNum" sz="quarter" idx="12"/>
          </p:nvPr>
        </p:nvSpPr>
        <p:spPr/>
        <p:txBody>
          <a:bodyPr/>
          <a:lstStyle/>
          <a:p>
            <a:fld id="{908C8CF0-E1EC-4FCF-954B-88066A011E62}" type="slidenum">
              <a:rPr lang="en-GB" smtClean="0"/>
              <a:pPr/>
              <a:t>‹#›</a:t>
            </a:fld>
            <a:endParaRPr lang="en-GB"/>
          </a:p>
        </p:txBody>
      </p:sp>
      <p:pic>
        <p:nvPicPr>
          <p:cNvPr id="8" name="Picture 7"/>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1009651" y="6208869"/>
            <a:ext cx="1403350" cy="626906"/>
          </a:xfrm>
          <a:prstGeom prst="rect">
            <a:avLst/>
          </a:prstGeom>
        </p:spPr>
      </p:pic>
    </p:spTree>
    <p:extLst>
      <p:ext uri="{BB962C8B-B14F-4D97-AF65-F5344CB8AC3E}">
        <p14:creationId xmlns="" xmlns:p14="http://schemas.microsoft.com/office/powerpoint/2010/main" val="2594176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1D6AEC-8F6D-4EFC-B472-65FB09932419}" type="datetime1">
              <a:rPr lang="en-GB" smtClean="0"/>
              <a:pPr/>
              <a:t>29/05/2023</a:t>
            </a:fld>
            <a:endParaRPr lang="en-GB"/>
          </a:p>
        </p:txBody>
      </p:sp>
      <p:sp>
        <p:nvSpPr>
          <p:cNvPr id="6" name="Footer Placeholder 5"/>
          <p:cNvSpPr>
            <a:spLocks noGrp="1"/>
          </p:cNvSpPr>
          <p:nvPr>
            <p:ph type="ftr" sz="quarter" idx="11"/>
          </p:nvPr>
        </p:nvSpPr>
        <p:spPr/>
        <p:txBody>
          <a:bodyPr/>
          <a:lstStyle/>
          <a:p>
            <a:r>
              <a:rPr lang="en-US" smtClean="0"/>
              <a:t>DEPARTMENT OF FISHERIES AND AQUATIC SCIENCES </a:t>
            </a:r>
            <a:endParaRPr lang="en-GB"/>
          </a:p>
        </p:txBody>
      </p:sp>
      <p:sp>
        <p:nvSpPr>
          <p:cNvPr id="7" name="Slide Number Placeholder 6"/>
          <p:cNvSpPr>
            <a:spLocks noGrp="1"/>
          </p:cNvSpPr>
          <p:nvPr>
            <p:ph type="sldNum" sz="quarter" idx="12"/>
          </p:nvPr>
        </p:nvSpPr>
        <p:spPr/>
        <p:txBody>
          <a:bodyPr/>
          <a:lstStyle/>
          <a:p>
            <a:fld id="{908C8CF0-E1EC-4FCF-954B-88066A011E62}" type="slidenum">
              <a:rPr lang="en-GB" smtClean="0"/>
              <a:pPr/>
              <a:t>‹#›</a:t>
            </a:fld>
            <a:endParaRPr lang="en-GB"/>
          </a:p>
        </p:txBody>
      </p:sp>
      <p:pic>
        <p:nvPicPr>
          <p:cNvPr id="8" name="Picture 7"/>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1009651" y="6208869"/>
            <a:ext cx="1403350" cy="626906"/>
          </a:xfrm>
          <a:prstGeom prst="rect">
            <a:avLst/>
          </a:prstGeom>
        </p:spPr>
      </p:pic>
    </p:spTree>
    <p:extLst>
      <p:ext uri="{BB962C8B-B14F-4D97-AF65-F5344CB8AC3E}">
        <p14:creationId xmlns="" xmlns:p14="http://schemas.microsoft.com/office/powerpoint/2010/main" val="326369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5E50CE-2641-43DE-87D9-E548CCD37BA8}" type="datetime1">
              <a:rPr lang="en-GB" smtClean="0"/>
              <a:pPr/>
              <a:t>29/05/2023</a:t>
            </a:fld>
            <a:endParaRPr lang="en-GB"/>
          </a:p>
        </p:txBody>
      </p:sp>
      <p:sp>
        <p:nvSpPr>
          <p:cNvPr id="5" name="Footer Placeholder 4"/>
          <p:cNvSpPr>
            <a:spLocks noGrp="1"/>
          </p:cNvSpPr>
          <p:nvPr>
            <p:ph type="ftr" sz="quarter" idx="11"/>
          </p:nvPr>
        </p:nvSpPr>
        <p:spPr/>
        <p:txBody>
          <a:bodyPr/>
          <a:lstStyle/>
          <a:p>
            <a:r>
              <a:rPr lang="en-US" smtClean="0"/>
              <a:t>DEPARTMENT OF FISHERIES AND AQUATIC SCIENCES </a:t>
            </a:r>
            <a:endParaRPr lang="en-GB"/>
          </a:p>
        </p:txBody>
      </p:sp>
      <p:sp>
        <p:nvSpPr>
          <p:cNvPr id="6" name="Slide Number Placeholder 5"/>
          <p:cNvSpPr>
            <a:spLocks noGrp="1"/>
          </p:cNvSpPr>
          <p:nvPr>
            <p:ph type="sldNum" sz="quarter" idx="12"/>
          </p:nvPr>
        </p:nvSpPr>
        <p:spPr/>
        <p:txBody>
          <a:bodyPr/>
          <a:lstStyle/>
          <a:p>
            <a:fld id="{908C8CF0-E1EC-4FCF-954B-88066A011E62}"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1009651" y="6208869"/>
            <a:ext cx="1403350" cy="626906"/>
          </a:xfrm>
          <a:prstGeom prst="rect">
            <a:avLst/>
          </a:prstGeom>
        </p:spPr>
      </p:pic>
    </p:spTree>
    <p:extLst>
      <p:ext uri="{BB962C8B-B14F-4D97-AF65-F5344CB8AC3E}">
        <p14:creationId xmlns="" xmlns:p14="http://schemas.microsoft.com/office/powerpoint/2010/main" val="3158300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7147AC9-2B22-45BE-863B-F62D2DF6037C}" type="datetime1">
              <a:rPr lang="en-GB" smtClean="0"/>
              <a:pPr/>
              <a:t>29/05/2023</a:t>
            </a:fld>
            <a:endParaRPr lang="en-GB"/>
          </a:p>
        </p:txBody>
      </p:sp>
      <p:sp>
        <p:nvSpPr>
          <p:cNvPr id="5" name="Footer Placeholder 4"/>
          <p:cNvSpPr>
            <a:spLocks noGrp="1"/>
          </p:cNvSpPr>
          <p:nvPr>
            <p:ph type="ftr" sz="quarter" idx="11"/>
          </p:nvPr>
        </p:nvSpPr>
        <p:spPr/>
        <p:txBody>
          <a:bodyPr/>
          <a:lstStyle/>
          <a:p>
            <a:r>
              <a:rPr lang="en-US" smtClean="0"/>
              <a:t>DEPARTMENT OF FISHERIES AND AQUATIC SCIENCES </a:t>
            </a:r>
            <a:endParaRPr lang="en-GB"/>
          </a:p>
        </p:txBody>
      </p:sp>
      <p:sp>
        <p:nvSpPr>
          <p:cNvPr id="6" name="Slide Number Placeholder 5"/>
          <p:cNvSpPr>
            <a:spLocks noGrp="1"/>
          </p:cNvSpPr>
          <p:nvPr>
            <p:ph type="sldNum" sz="quarter" idx="12"/>
          </p:nvPr>
        </p:nvSpPr>
        <p:spPr/>
        <p:txBody>
          <a:bodyPr/>
          <a:lstStyle/>
          <a:p>
            <a:fld id="{908C8CF0-E1EC-4FCF-954B-88066A011E62}"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1009651" y="6208869"/>
            <a:ext cx="1403350" cy="626906"/>
          </a:xfrm>
          <a:prstGeom prst="rect">
            <a:avLst/>
          </a:prstGeom>
        </p:spPr>
      </p:pic>
    </p:spTree>
    <p:extLst>
      <p:ext uri="{BB962C8B-B14F-4D97-AF65-F5344CB8AC3E}">
        <p14:creationId xmlns="" xmlns:p14="http://schemas.microsoft.com/office/powerpoint/2010/main" val="697560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0A3F54-D9B6-44D3-BB04-F6D1BA9B0D3B}" type="datetime1">
              <a:rPr lang="en-GB" smtClean="0"/>
              <a:pPr/>
              <a:t>29/05/2023</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b="1">
                <a:solidFill>
                  <a:schemeClr val="bg1">
                    <a:lumMod val="50000"/>
                  </a:schemeClr>
                </a:solidFill>
              </a:defRPr>
            </a:lvl1pPr>
          </a:lstStyle>
          <a:p>
            <a:r>
              <a:rPr lang="en-US" dirty="0" smtClean="0"/>
              <a:t>AU Centre of Excellence in Marine Fisheries and Coastal Zone Management</a:t>
            </a:r>
            <a:endParaRPr lang="en-GB" dirty="0" smtClean="0"/>
          </a:p>
          <a:p>
            <a:endParaRPr lang="en-GB"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8C8CF0-E1EC-4FCF-954B-88066A011E62}" type="slidenum">
              <a:rPr lang="en-GB" smtClean="0"/>
              <a:pPr/>
              <a:t>‹#›</a:t>
            </a:fld>
            <a:endParaRPr lang="en-GB"/>
          </a:p>
        </p:txBody>
      </p:sp>
      <p:pic>
        <p:nvPicPr>
          <p:cNvPr id="7" name="Picture 6"/>
          <p:cNvPicPr>
            <a:picLocks noChangeAspect="1"/>
          </p:cNvPicPr>
          <p:nvPr/>
        </p:nvPicPr>
        <p:blipFill rotWithShape="1">
          <a:blip r:embed="rId12" cstate="print">
            <a:extLst>
              <a:ext uri="{28A0092B-C50C-407E-A947-70E740481C1C}">
                <a14:useLocalDpi xmlns="" xmlns:a14="http://schemas.microsoft.com/office/drawing/2010/main" val="0"/>
              </a:ext>
            </a:extLst>
          </a:blip>
          <a:srcRect l="4329" t="11908" r="88186" b="15966"/>
          <a:stretch/>
        </p:blipFill>
        <p:spPr>
          <a:xfrm>
            <a:off x="8595360" y="3975100"/>
            <a:ext cx="548277" cy="2360386"/>
          </a:xfrm>
          <a:prstGeom prst="rect">
            <a:avLst/>
          </a:prstGeom>
          <a:noFill/>
        </p:spPr>
      </p:pic>
    </p:spTree>
    <p:extLst>
      <p:ext uri="{BB962C8B-B14F-4D97-AF65-F5344CB8AC3E}">
        <p14:creationId xmlns="" xmlns:p14="http://schemas.microsoft.com/office/powerpoint/2010/main" val="40130545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spcAft>
                <a:spcPts val="1200"/>
              </a:spcAft>
            </a:pPr>
            <a:r>
              <a:rPr lang="en-GB" sz="3200" b="1" u="sng" dirty="0" smtClean="0">
                <a:latin typeface="Arial" pitchFamily="34" charset="0"/>
                <a:cs typeface="Arial" pitchFamily="34" charset="0"/>
              </a:rPr>
              <a:t>Final Report</a:t>
            </a:r>
            <a:r>
              <a:rPr lang="en-GB" sz="3200" b="1" dirty="0" smtClean="0">
                <a:latin typeface="Arial" pitchFamily="34" charset="0"/>
                <a:cs typeface="Arial" pitchFamily="34" charset="0"/>
              </a:rPr>
              <a:t/>
            </a:r>
            <a:br>
              <a:rPr lang="en-GB" sz="3200" b="1" dirty="0" smtClean="0">
                <a:latin typeface="Arial" pitchFamily="34" charset="0"/>
                <a:cs typeface="Arial" pitchFamily="34" charset="0"/>
              </a:rPr>
            </a:br>
            <a:r>
              <a:rPr lang="en-GB" sz="3200" b="1" dirty="0" smtClean="0">
                <a:latin typeface="Arial" pitchFamily="34" charset="0"/>
                <a:cs typeface="Arial" pitchFamily="34" charset="0"/>
              </a:rPr>
              <a:t/>
            </a:r>
            <a:br>
              <a:rPr lang="en-GB" sz="3200" b="1" dirty="0" smtClean="0">
                <a:latin typeface="Arial" pitchFamily="34" charset="0"/>
                <a:cs typeface="Arial" pitchFamily="34" charset="0"/>
              </a:rPr>
            </a:br>
            <a:r>
              <a:rPr lang="en-GB" sz="3200" b="1" dirty="0" smtClean="0">
                <a:latin typeface="Arial" pitchFamily="34" charset="0"/>
                <a:cs typeface="Arial" pitchFamily="34" charset="0"/>
              </a:rPr>
              <a:t>Consultancy to Develop and Update Database on Fisheries and Aquaculture and Develop Mechanisms for Data Management</a:t>
            </a:r>
            <a:endParaRPr lang="en-GB" sz="3200" b="1" dirty="0">
              <a:latin typeface="Arial" pitchFamily="34" charset="0"/>
              <a:cs typeface="Arial" pitchFamily="34" charset="0"/>
            </a:endParaRPr>
          </a:p>
        </p:txBody>
      </p:sp>
      <p:sp>
        <p:nvSpPr>
          <p:cNvPr id="3" name="Subtitle 2"/>
          <p:cNvSpPr>
            <a:spLocks noGrp="1"/>
          </p:cNvSpPr>
          <p:nvPr>
            <p:ph type="subTitle" idx="1"/>
          </p:nvPr>
        </p:nvSpPr>
        <p:spPr>
          <a:xfrm>
            <a:off x="1143000" y="4516438"/>
            <a:ext cx="6858000" cy="1784350"/>
          </a:xfrm>
        </p:spPr>
        <p:txBody>
          <a:bodyPr>
            <a:normAutofit fontScale="85000" lnSpcReduction="20000"/>
          </a:bodyPr>
          <a:lstStyle/>
          <a:p>
            <a:endParaRPr lang="en-GB" dirty="0" smtClean="0"/>
          </a:p>
          <a:p>
            <a:r>
              <a:rPr lang="en-GB" b="1" dirty="0" smtClean="0">
                <a:solidFill>
                  <a:srgbClr val="0000FF"/>
                </a:solidFill>
              </a:rPr>
              <a:t>Noble K. </a:t>
            </a:r>
            <a:r>
              <a:rPr lang="en-GB" b="1" dirty="0" err="1" smtClean="0">
                <a:solidFill>
                  <a:srgbClr val="0000FF"/>
                </a:solidFill>
              </a:rPr>
              <a:t>Asare</a:t>
            </a:r>
            <a:r>
              <a:rPr lang="en-GB" b="1" dirty="0" smtClean="0">
                <a:solidFill>
                  <a:srgbClr val="0000FF"/>
                </a:solidFill>
              </a:rPr>
              <a:t> (PhD)</a:t>
            </a:r>
          </a:p>
          <a:p>
            <a:r>
              <a:rPr lang="en-US" sz="2200" b="1" dirty="0" smtClean="0">
                <a:solidFill>
                  <a:srgbClr val="C00000"/>
                </a:solidFill>
              </a:rPr>
              <a:t>AU Centre of Excellence in Marine Fisheries and Coastal Zone Management, University of Cape Coast, GHANA</a:t>
            </a:r>
          </a:p>
          <a:p>
            <a:r>
              <a:rPr lang="en-GB" sz="1800" b="1" dirty="0" smtClean="0"/>
              <a:t>Cairo, Egypt </a:t>
            </a:r>
          </a:p>
          <a:p>
            <a:r>
              <a:rPr lang="en-GB" sz="1800" b="1" dirty="0" smtClean="0"/>
              <a:t>(29 – 31</a:t>
            </a:r>
            <a:r>
              <a:rPr lang="en-GB" sz="1800" b="1" baseline="30000" dirty="0" smtClean="0"/>
              <a:t>st</a:t>
            </a:r>
            <a:r>
              <a:rPr lang="en-GB" sz="1800" b="1" dirty="0" smtClean="0"/>
              <a:t> May 2023)</a:t>
            </a:r>
            <a:endParaRPr lang="en-GB" sz="1800" b="1" dirty="0"/>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1</a:t>
            </a:fld>
            <a:endParaRPr lang="en-GB"/>
          </a:p>
        </p:txBody>
      </p:sp>
    </p:spTree>
    <p:extLst>
      <p:ext uri="{BB962C8B-B14F-4D97-AF65-F5344CB8AC3E}">
        <p14:creationId xmlns="" xmlns:p14="http://schemas.microsoft.com/office/powerpoint/2010/main" val="28222547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Arial" pitchFamily="34" charset="0"/>
                <a:cs typeface="Arial" pitchFamily="34" charset="0"/>
              </a:rPr>
              <a:t>Outline</a:t>
            </a:r>
            <a:endParaRPr lang="en-US" sz="3200" b="1" dirty="0">
              <a:latin typeface="Arial" pitchFamily="34" charset="0"/>
              <a:cs typeface="Arial" pitchFamily="34" charset="0"/>
            </a:endParaRPr>
          </a:p>
        </p:txBody>
      </p:sp>
      <p:sp>
        <p:nvSpPr>
          <p:cNvPr id="3" name="Content Placeholder 2"/>
          <p:cNvSpPr>
            <a:spLocks noGrp="1"/>
          </p:cNvSpPr>
          <p:nvPr>
            <p:ph idx="1"/>
          </p:nvPr>
        </p:nvSpPr>
        <p:spPr>
          <a:xfrm>
            <a:off x="628649" y="1446801"/>
            <a:ext cx="8077401" cy="4823369"/>
          </a:xfrm>
        </p:spPr>
        <p:txBody>
          <a:bodyPr>
            <a:normAutofit/>
          </a:bodyPr>
          <a:lstStyle/>
          <a:p>
            <a:pPr lvl="1">
              <a:buNone/>
            </a:pPr>
            <a:r>
              <a:rPr lang="en-US" dirty="0" smtClean="0"/>
              <a:t>1. Introduction</a:t>
            </a:r>
          </a:p>
          <a:p>
            <a:pPr lvl="1">
              <a:buNone/>
            </a:pPr>
            <a:r>
              <a:rPr lang="en-US" dirty="0" smtClean="0"/>
              <a:t>2. Objectives</a:t>
            </a:r>
          </a:p>
          <a:p>
            <a:pPr lvl="1">
              <a:buNone/>
            </a:pPr>
            <a:r>
              <a:rPr lang="en-US" dirty="0" smtClean="0"/>
              <a:t>3. Work Packages</a:t>
            </a:r>
          </a:p>
          <a:p>
            <a:pPr lvl="1">
              <a:buNone/>
            </a:pPr>
            <a:r>
              <a:rPr lang="en-US" dirty="0" smtClean="0"/>
              <a:t>4. Summary of Methods</a:t>
            </a:r>
          </a:p>
          <a:p>
            <a:pPr lvl="1">
              <a:buNone/>
            </a:pPr>
            <a:r>
              <a:rPr lang="en-US" dirty="0" smtClean="0"/>
              <a:t>5. Results and Outputs</a:t>
            </a:r>
          </a:p>
          <a:p>
            <a:pPr lvl="1">
              <a:buNone/>
            </a:pPr>
            <a:r>
              <a:rPr lang="en-US" dirty="0" smtClean="0"/>
              <a:t>6. Recommendations</a:t>
            </a:r>
          </a:p>
          <a:p>
            <a:pPr lvl="1">
              <a:buNone/>
            </a:pPr>
            <a:endParaRPr lang="en-US" dirty="0" smtClean="0"/>
          </a:p>
          <a:p>
            <a:pPr lvl="1">
              <a:buNone/>
            </a:pPr>
            <a:endParaRPr lang="en-US" dirty="0" smtClean="0"/>
          </a:p>
          <a:p>
            <a:pPr lvl="1"/>
            <a:endParaRPr lang="en-US" dirty="0" smtClean="0"/>
          </a:p>
          <a:p>
            <a:pPr lvl="1"/>
            <a:endParaRPr lang="en-US" dirty="0" smtClean="0"/>
          </a:p>
          <a:p>
            <a:pPr lvl="1"/>
            <a:endParaRPr lang="en-US" dirty="0" smtClean="0"/>
          </a:p>
          <a:p>
            <a:endParaRPr lang="en-US" dirty="0" smtClean="0"/>
          </a:p>
          <a:p>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2</a:t>
            </a:fld>
            <a:endParaRPr lang="en-GB"/>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456" y="365126"/>
            <a:ext cx="8510658" cy="1325563"/>
          </a:xfrm>
        </p:spPr>
        <p:txBody>
          <a:bodyPr>
            <a:normAutofit/>
          </a:bodyPr>
          <a:lstStyle/>
          <a:p>
            <a:r>
              <a:rPr lang="en-GB" sz="2800" b="1" dirty="0" smtClean="0">
                <a:latin typeface="Arial" pitchFamily="34" charset="0"/>
                <a:cs typeface="Arial" pitchFamily="34" charset="0"/>
              </a:rPr>
              <a:t>1. Introduction</a:t>
            </a:r>
            <a:endParaRPr lang="en-GB" sz="2800" b="1" dirty="0">
              <a:latin typeface="Arial" pitchFamily="34" charset="0"/>
              <a:cs typeface="Arial" pitchFamily="34" charset="0"/>
            </a:endParaRPr>
          </a:p>
        </p:txBody>
      </p:sp>
      <p:sp>
        <p:nvSpPr>
          <p:cNvPr id="3" name="Content Placeholder 2"/>
          <p:cNvSpPr>
            <a:spLocks noGrp="1"/>
          </p:cNvSpPr>
          <p:nvPr>
            <p:ph idx="1"/>
          </p:nvPr>
        </p:nvSpPr>
        <p:spPr>
          <a:xfrm>
            <a:off x="406908" y="1449977"/>
            <a:ext cx="8108442" cy="4726986"/>
          </a:xfrm>
        </p:spPr>
        <p:txBody>
          <a:bodyPr>
            <a:normAutofit/>
          </a:bodyPr>
          <a:lstStyle/>
          <a:p>
            <a:pPr marL="401638"/>
            <a:r>
              <a:rPr lang="en-GB" dirty="0" smtClean="0"/>
              <a:t>Despite the immense contribution of the fisheries and aquaculture sector to African countries, the sector is faced with numerous challenges that hinder its growth and development</a:t>
            </a:r>
          </a:p>
          <a:p>
            <a:pPr marL="401638"/>
            <a:r>
              <a:rPr lang="en-GB" dirty="0" smtClean="0"/>
              <a:t>Efforts to address these challenges led to the development of the policy framework and reform strategy for fisheries and aquaculture in Africa (PFRS)</a:t>
            </a:r>
          </a:p>
          <a:p>
            <a:pPr>
              <a:buNone/>
            </a:pPr>
            <a:endParaRPr lang="en-US" dirty="0" smtClean="0"/>
          </a:p>
          <a:p>
            <a:endParaRPr lang="en-US" dirty="0" smtClean="0"/>
          </a:p>
          <a:p>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3</a:t>
            </a:fld>
            <a:endParaRPr lang="en-GB"/>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1480" y="1449977"/>
            <a:ext cx="8103870" cy="4726986"/>
          </a:xfrm>
        </p:spPr>
        <p:txBody>
          <a:bodyPr>
            <a:normAutofit/>
          </a:bodyPr>
          <a:lstStyle/>
          <a:p>
            <a:pPr marL="401638"/>
            <a:r>
              <a:rPr lang="en-GB" dirty="0" smtClean="0"/>
              <a:t>To address these challenges, the AU implemented the </a:t>
            </a:r>
            <a:r>
              <a:rPr lang="en-GB" dirty="0" err="1" smtClean="0"/>
              <a:t>FishGov</a:t>
            </a:r>
            <a:r>
              <a:rPr lang="en-GB" dirty="0" smtClean="0"/>
              <a:t> I Project with the support of the European Union</a:t>
            </a:r>
          </a:p>
          <a:p>
            <a:pPr marL="401638"/>
            <a:r>
              <a:rPr lang="en-GB" dirty="0" smtClean="0"/>
              <a:t>As a continuation, the </a:t>
            </a:r>
            <a:r>
              <a:rPr lang="en-GB" dirty="0" err="1" smtClean="0"/>
              <a:t>FishGov</a:t>
            </a:r>
            <a:r>
              <a:rPr lang="en-GB" dirty="0" smtClean="0"/>
              <a:t> 2 project was designed to focus on targeted priority areas, with an overall objective of improving food security, livelihoods and wealth creation in sustainable fisheries and aquaculture, aligned with AU Agenda 2063</a:t>
            </a:r>
          </a:p>
          <a:p>
            <a:pPr>
              <a:buNone/>
            </a:pPr>
            <a:endParaRPr lang="en-US" dirty="0" smtClean="0"/>
          </a:p>
          <a:p>
            <a:endParaRPr lang="en-US" dirty="0" smtClean="0"/>
          </a:p>
          <a:p>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4</a:t>
            </a:fld>
            <a:endParaRPr lang="en-GB"/>
          </a:p>
        </p:txBody>
      </p:sp>
      <p:sp>
        <p:nvSpPr>
          <p:cNvPr id="7" name="Title 1"/>
          <p:cNvSpPr>
            <a:spLocks noGrp="1"/>
          </p:cNvSpPr>
          <p:nvPr>
            <p:ph type="title"/>
          </p:nvPr>
        </p:nvSpPr>
        <p:spPr>
          <a:xfrm>
            <a:off x="219456" y="365126"/>
            <a:ext cx="8510658" cy="1325563"/>
          </a:xfrm>
        </p:spPr>
        <p:txBody>
          <a:bodyPr>
            <a:normAutofit/>
          </a:bodyPr>
          <a:lstStyle/>
          <a:p>
            <a:r>
              <a:rPr lang="en-GB" sz="2800" b="1" dirty="0" smtClean="0">
                <a:latin typeface="Arial" pitchFamily="34" charset="0"/>
                <a:cs typeface="Arial" pitchFamily="34" charset="0"/>
              </a:rPr>
              <a:t>1. Introduction</a:t>
            </a:r>
            <a:endParaRPr lang="en-GB" sz="28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0604" y="1449977"/>
            <a:ext cx="8254746" cy="4726986"/>
          </a:xfrm>
        </p:spPr>
        <p:txBody>
          <a:bodyPr>
            <a:normAutofit/>
          </a:bodyPr>
          <a:lstStyle/>
          <a:p>
            <a:pPr marL="401638">
              <a:buNone/>
            </a:pPr>
            <a:r>
              <a:rPr lang="en-GB" dirty="0" smtClean="0"/>
              <a:t>The overarching objective of the consultancy is to: </a:t>
            </a:r>
          </a:p>
          <a:p>
            <a:pPr marL="401638"/>
            <a:r>
              <a:rPr lang="en-GB" dirty="0" smtClean="0"/>
              <a:t>Conduct studies targeted at enhancing effective fisheries and aquaculture data management systems/practices for AU stakeholders to have access to quality knowledge products on African fisheries and aquaculture</a:t>
            </a:r>
          </a:p>
          <a:p>
            <a:endParaRPr lang="en-GB" dirty="0" smtClean="0"/>
          </a:p>
          <a:p>
            <a:pPr>
              <a:buNone/>
            </a:pPr>
            <a:endParaRPr lang="en-US" dirty="0" smtClean="0"/>
          </a:p>
          <a:p>
            <a:endParaRPr lang="en-US" dirty="0" smtClean="0"/>
          </a:p>
          <a:p>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5</a:t>
            </a:fld>
            <a:endParaRPr lang="en-GB"/>
          </a:p>
        </p:txBody>
      </p:sp>
      <p:sp>
        <p:nvSpPr>
          <p:cNvPr id="7" name="Title 1"/>
          <p:cNvSpPr>
            <a:spLocks noGrp="1"/>
          </p:cNvSpPr>
          <p:nvPr>
            <p:ph type="title"/>
          </p:nvPr>
        </p:nvSpPr>
        <p:spPr>
          <a:xfrm>
            <a:off x="242316" y="365126"/>
            <a:ext cx="8487798" cy="1325563"/>
          </a:xfrm>
        </p:spPr>
        <p:txBody>
          <a:bodyPr>
            <a:normAutofit/>
          </a:bodyPr>
          <a:lstStyle/>
          <a:p>
            <a:r>
              <a:rPr lang="en-GB" sz="2800" b="1" dirty="0" smtClean="0">
                <a:latin typeface="Arial" pitchFamily="34" charset="0"/>
                <a:cs typeface="Arial" pitchFamily="34" charset="0"/>
              </a:rPr>
              <a:t>2. Objectives</a:t>
            </a:r>
            <a:endParaRPr lang="en-GB" sz="28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316" y="365126"/>
            <a:ext cx="8487798" cy="1325563"/>
          </a:xfrm>
        </p:spPr>
        <p:txBody>
          <a:bodyPr>
            <a:normAutofit/>
          </a:bodyPr>
          <a:lstStyle/>
          <a:p>
            <a:r>
              <a:rPr lang="en-GB" sz="2800" b="1" dirty="0" smtClean="0">
                <a:latin typeface="Arial" pitchFamily="34" charset="0"/>
                <a:cs typeface="Arial" pitchFamily="34" charset="0"/>
              </a:rPr>
              <a:t>2. Objectives</a:t>
            </a:r>
            <a:endParaRPr lang="en-GB" sz="2800" b="1" dirty="0">
              <a:latin typeface="Arial" pitchFamily="34" charset="0"/>
              <a:cs typeface="Arial" pitchFamily="34" charset="0"/>
            </a:endParaRPr>
          </a:p>
        </p:txBody>
      </p:sp>
      <p:sp>
        <p:nvSpPr>
          <p:cNvPr id="3" name="Content Placeholder 2"/>
          <p:cNvSpPr>
            <a:spLocks noGrp="1"/>
          </p:cNvSpPr>
          <p:nvPr>
            <p:ph idx="1"/>
          </p:nvPr>
        </p:nvSpPr>
        <p:spPr>
          <a:xfrm>
            <a:off x="246888" y="1395113"/>
            <a:ext cx="8627364" cy="1867200"/>
          </a:xfrm>
        </p:spPr>
        <p:txBody>
          <a:bodyPr>
            <a:normAutofit/>
          </a:bodyPr>
          <a:lstStyle/>
          <a:p>
            <a:pPr>
              <a:buNone/>
            </a:pPr>
            <a:r>
              <a:rPr lang="en-GB" b="1" i="1" dirty="0" smtClean="0">
                <a:solidFill>
                  <a:srgbClr val="C00000"/>
                </a:solidFill>
              </a:rPr>
              <a:t>Specific objective 1: </a:t>
            </a:r>
          </a:p>
          <a:p>
            <a:pPr indent="0">
              <a:buNone/>
            </a:pPr>
            <a:r>
              <a:rPr lang="en-GB" dirty="0" smtClean="0">
                <a:solidFill>
                  <a:srgbClr val="0000FF"/>
                </a:solidFill>
              </a:rPr>
              <a:t>Establish a central repository for storage, retrieval and dissemination of relevant statistical and research data on fisheries, aquaculture and environment among others. </a:t>
            </a:r>
            <a:endParaRPr lang="en-US" dirty="0"/>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6</a:t>
            </a:fld>
            <a:endParaRPr lang="en-GB"/>
          </a:p>
        </p:txBody>
      </p:sp>
      <p:pic>
        <p:nvPicPr>
          <p:cNvPr id="7" name="Picture 3"/>
          <p:cNvPicPr>
            <a:picLocks noChangeAspect="1" noChangeArrowheads="1"/>
          </p:cNvPicPr>
          <p:nvPr/>
        </p:nvPicPr>
        <p:blipFill>
          <a:blip r:embed="rId2" cstate="print"/>
          <a:srcRect/>
          <a:stretch>
            <a:fillRect/>
          </a:stretch>
        </p:blipFill>
        <p:spPr bwMode="auto">
          <a:xfrm>
            <a:off x="56404" y="3105150"/>
            <a:ext cx="9044210" cy="3752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7744" y="1395112"/>
            <a:ext cx="8641080" cy="2189336"/>
          </a:xfrm>
        </p:spPr>
        <p:txBody>
          <a:bodyPr>
            <a:normAutofit/>
          </a:bodyPr>
          <a:lstStyle/>
          <a:p>
            <a:pPr>
              <a:buNone/>
            </a:pPr>
            <a:r>
              <a:rPr lang="en-GB" b="1" i="1" dirty="0" smtClean="0">
                <a:solidFill>
                  <a:srgbClr val="C00000"/>
                </a:solidFill>
              </a:rPr>
              <a:t>Specific objective 2: </a:t>
            </a:r>
          </a:p>
          <a:p>
            <a:pPr indent="0">
              <a:buNone/>
            </a:pPr>
            <a:r>
              <a:rPr lang="en-GB" dirty="0" smtClean="0">
                <a:solidFill>
                  <a:srgbClr val="0000FF"/>
                </a:solidFill>
              </a:rPr>
              <a:t>Undertake studies to improve and update database on fisheries and aquaculture and formulate effective mechanism for efficient fisheries and aquaculture data management </a:t>
            </a:r>
            <a:endParaRPr lang="en-US" dirty="0"/>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7</a:t>
            </a:fld>
            <a:endParaRPr lang="en-GB"/>
          </a:p>
        </p:txBody>
      </p:sp>
      <p:sp>
        <p:nvSpPr>
          <p:cNvPr id="8" name="Title 1"/>
          <p:cNvSpPr>
            <a:spLocks noGrp="1"/>
          </p:cNvSpPr>
          <p:nvPr>
            <p:ph type="title"/>
          </p:nvPr>
        </p:nvSpPr>
        <p:spPr>
          <a:xfrm>
            <a:off x="242316" y="365126"/>
            <a:ext cx="8487798" cy="1325563"/>
          </a:xfrm>
        </p:spPr>
        <p:txBody>
          <a:bodyPr>
            <a:normAutofit/>
          </a:bodyPr>
          <a:lstStyle/>
          <a:p>
            <a:r>
              <a:rPr lang="en-GB" sz="2800" b="1" dirty="0" smtClean="0">
                <a:latin typeface="Arial" pitchFamily="34" charset="0"/>
                <a:cs typeface="Arial" pitchFamily="34" charset="0"/>
              </a:rPr>
              <a:t>2. Objectives</a:t>
            </a:r>
            <a:endParaRPr lang="en-GB" sz="28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7744" y="1399685"/>
            <a:ext cx="8659368" cy="1544683"/>
          </a:xfrm>
        </p:spPr>
        <p:txBody>
          <a:bodyPr>
            <a:normAutofit/>
          </a:bodyPr>
          <a:lstStyle/>
          <a:p>
            <a:pPr>
              <a:buNone/>
            </a:pPr>
            <a:r>
              <a:rPr lang="en-GB" b="1" i="1" dirty="0" smtClean="0">
                <a:solidFill>
                  <a:srgbClr val="C00000"/>
                </a:solidFill>
              </a:rPr>
              <a:t>Specific objective 3: </a:t>
            </a:r>
          </a:p>
          <a:p>
            <a:pPr indent="0">
              <a:buNone/>
            </a:pPr>
            <a:r>
              <a:rPr lang="en-GB" dirty="0" smtClean="0">
                <a:solidFill>
                  <a:srgbClr val="0000FF"/>
                </a:solidFill>
              </a:rPr>
              <a:t>Conduct training on utilization and management of the established database </a:t>
            </a:r>
          </a:p>
          <a:p>
            <a:pPr>
              <a:buNone/>
            </a:pPr>
            <a:endParaRPr lang="en-US" dirty="0" smtClean="0"/>
          </a:p>
          <a:p>
            <a:endParaRPr lang="en-US" dirty="0" smtClean="0"/>
          </a:p>
          <a:p>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8</a:t>
            </a:fld>
            <a:endParaRPr lang="en-GB"/>
          </a:p>
        </p:txBody>
      </p:sp>
      <p:pic>
        <p:nvPicPr>
          <p:cNvPr id="6" name="Picture 5"/>
          <p:cNvPicPr/>
          <p:nvPr/>
        </p:nvPicPr>
        <p:blipFill>
          <a:blip r:embed="rId2"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4087369" y="3054097"/>
            <a:ext cx="5056632" cy="3803904"/>
          </a:xfrm>
          <a:prstGeom prst="rect">
            <a:avLst/>
          </a:prstGeom>
        </p:spPr>
      </p:pic>
      <p:sp>
        <p:nvSpPr>
          <p:cNvPr id="8" name="Title 1"/>
          <p:cNvSpPr>
            <a:spLocks noGrp="1"/>
          </p:cNvSpPr>
          <p:nvPr>
            <p:ph type="title"/>
          </p:nvPr>
        </p:nvSpPr>
        <p:spPr>
          <a:xfrm>
            <a:off x="242316" y="365126"/>
            <a:ext cx="8487798" cy="1325563"/>
          </a:xfrm>
        </p:spPr>
        <p:txBody>
          <a:bodyPr>
            <a:normAutofit/>
          </a:bodyPr>
          <a:lstStyle/>
          <a:p>
            <a:r>
              <a:rPr lang="en-GB" sz="2800" b="1" dirty="0" smtClean="0">
                <a:latin typeface="Arial" pitchFamily="34" charset="0"/>
                <a:cs typeface="Arial" pitchFamily="34" charset="0"/>
              </a:rPr>
              <a:t>2. Objectives</a:t>
            </a:r>
            <a:endParaRPr lang="en-GB" sz="28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3" name="Content Placeholder 2"/>
          <p:cNvSpPr>
            <a:spLocks noGrp="1"/>
          </p:cNvSpPr>
          <p:nvPr>
            <p:ph idx="1"/>
          </p:nvPr>
        </p:nvSpPr>
        <p:spPr>
          <a:xfrm>
            <a:off x="628650" y="1449977"/>
            <a:ext cx="7886700" cy="4726986"/>
          </a:xfrm>
        </p:spPr>
        <p:txBody>
          <a:bodyPr>
            <a:normAutofit/>
          </a:bodyPr>
          <a:lstStyle/>
          <a:p>
            <a:pPr>
              <a:buNone/>
            </a:pPr>
            <a:endParaRPr lang="en-US" b="1" dirty="0" smtClean="0"/>
          </a:p>
          <a:p>
            <a:pPr>
              <a:buNone/>
            </a:pPr>
            <a:r>
              <a:rPr lang="en-US" b="1" dirty="0" smtClean="0"/>
              <a:t>3. Work Packages</a:t>
            </a:r>
          </a:p>
          <a:p>
            <a:pPr>
              <a:buNone/>
            </a:pPr>
            <a:r>
              <a:rPr lang="en-GB" dirty="0" smtClean="0"/>
              <a:t>Activities were categorised under 4 work packages based on the expected result areas</a:t>
            </a:r>
          </a:p>
          <a:p>
            <a:pPr>
              <a:buNone/>
            </a:pPr>
            <a:endParaRPr lang="en-US" dirty="0" smtClean="0"/>
          </a:p>
          <a:p>
            <a:endParaRPr lang="en-US" dirty="0" smtClean="0"/>
          </a:p>
          <a:p>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9</a:t>
            </a:fld>
            <a:endParaRPr lang="en-GB"/>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3" name="Content Placeholder 2"/>
          <p:cNvSpPr>
            <a:spLocks noGrp="1"/>
          </p:cNvSpPr>
          <p:nvPr>
            <p:ph idx="1"/>
          </p:nvPr>
        </p:nvSpPr>
        <p:spPr>
          <a:xfrm>
            <a:off x="628650" y="1449977"/>
            <a:ext cx="7886700" cy="5152954"/>
          </a:xfrm>
        </p:spPr>
        <p:txBody>
          <a:bodyPr>
            <a:normAutofit/>
          </a:bodyPr>
          <a:lstStyle/>
          <a:p>
            <a:pPr>
              <a:buNone/>
            </a:pPr>
            <a:endParaRPr lang="en-US" b="1" dirty="0" smtClean="0"/>
          </a:p>
          <a:p>
            <a:pPr>
              <a:buNone/>
            </a:pPr>
            <a:r>
              <a:rPr lang="en-US" b="1" dirty="0" smtClean="0"/>
              <a:t>3. Work Packages</a:t>
            </a:r>
          </a:p>
          <a:p>
            <a:pPr>
              <a:buNone/>
            </a:pPr>
            <a:r>
              <a:rPr lang="en-GB" b="1" dirty="0" smtClean="0"/>
              <a:t>WP 1:</a:t>
            </a:r>
            <a:r>
              <a:rPr lang="en-GB" dirty="0" smtClean="0"/>
              <a:t> </a:t>
            </a:r>
          </a:p>
          <a:p>
            <a:pPr marL="0" indent="0">
              <a:buNone/>
            </a:pPr>
            <a:r>
              <a:rPr lang="en-GB" b="1" i="1" dirty="0" smtClean="0">
                <a:solidFill>
                  <a:srgbClr val="0000FF"/>
                </a:solidFill>
              </a:rPr>
              <a:t>Develop and update a database on fisheries and aquaculture</a:t>
            </a:r>
          </a:p>
          <a:p>
            <a:pPr>
              <a:buNone/>
            </a:pPr>
            <a:r>
              <a:rPr lang="en-US" b="1" dirty="0" smtClean="0"/>
              <a:t>Brief Description</a:t>
            </a:r>
          </a:p>
          <a:p>
            <a:pPr marL="177800" indent="0">
              <a:buNone/>
            </a:pPr>
            <a:r>
              <a:rPr lang="en-GB" dirty="0" smtClean="0"/>
              <a:t>This WP sought to improve data accessibility through the development of a continental fisheries and aquaculture database due to the lack of regional and continental level fisheries data access, harmonisation and dissemination.</a:t>
            </a:r>
            <a:endParaRPr lang="en-US" dirty="0" smtClean="0"/>
          </a:p>
          <a:p>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10</a:t>
            </a:fld>
            <a:endParaRPr lang="en-GB"/>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3" name="Content Placeholder 2"/>
          <p:cNvSpPr>
            <a:spLocks noGrp="1"/>
          </p:cNvSpPr>
          <p:nvPr>
            <p:ph idx="1"/>
          </p:nvPr>
        </p:nvSpPr>
        <p:spPr>
          <a:xfrm>
            <a:off x="628650" y="1449977"/>
            <a:ext cx="7886700" cy="4726986"/>
          </a:xfrm>
        </p:spPr>
        <p:txBody>
          <a:bodyPr>
            <a:normAutofit/>
          </a:bodyPr>
          <a:lstStyle/>
          <a:p>
            <a:pPr>
              <a:buNone/>
            </a:pPr>
            <a:endParaRPr lang="en-US" b="1" dirty="0" smtClean="0"/>
          </a:p>
          <a:p>
            <a:pPr>
              <a:buNone/>
            </a:pPr>
            <a:r>
              <a:rPr lang="en-US" b="1" dirty="0" smtClean="0"/>
              <a:t>3. Work Packages</a:t>
            </a:r>
          </a:p>
          <a:p>
            <a:pPr>
              <a:buNone/>
            </a:pPr>
            <a:r>
              <a:rPr lang="en-GB" b="1" dirty="0" smtClean="0"/>
              <a:t>WP 2:</a:t>
            </a:r>
            <a:r>
              <a:rPr lang="en-GB" dirty="0" smtClean="0"/>
              <a:t> </a:t>
            </a:r>
          </a:p>
          <a:p>
            <a:pPr>
              <a:buNone/>
            </a:pPr>
            <a:r>
              <a:rPr lang="en-GB" b="1" i="1" dirty="0" smtClean="0">
                <a:solidFill>
                  <a:srgbClr val="0000FF"/>
                </a:solidFill>
              </a:rPr>
              <a:t>Develop mechanisms for data management</a:t>
            </a:r>
          </a:p>
          <a:p>
            <a:pPr>
              <a:buNone/>
            </a:pPr>
            <a:r>
              <a:rPr lang="en-US" b="1" dirty="0" smtClean="0"/>
              <a:t>Brief Description</a:t>
            </a:r>
          </a:p>
          <a:p>
            <a:pPr marL="177800" indent="0">
              <a:buNone/>
            </a:pPr>
            <a:r>
              <a:rPr lang="en-GB" dirty="0" smtClean="0"/>
              <a:t>This WP defined the data management mechanisms including the models, policies, rules, and standards that govern the data entry, retrieval, updating, storage, arrangement, integration, and use of data throughout the database.</a:t>
            </a:r>
            <a:endParaRPr lang="en-US" dirty="0" smtClean="0"/>
          </a:p>
          <a:p>
            <a:endParaRPr lang="en-US" dirty="0" smtClean="0"/>
          </a:p>
          <a:p>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11</a:t>
            </a:fld>
            <a:endParaRPr lang="en-GB"/>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3" name="Content Placeholder 2"/>
          <p:cNvSpPr>
            <a:spLocks noGrp="1"/>
          </p:cNvSpPr>
          <p:nvPr>
            <p:ph idx="1"/>
          </p:nvPr>
        </p:nvSpPr>
        <p:spPr>
          <a:xfrm>
            <a:off x="628650" y="1449977"/>
            <a:ext cx="7886700" cy="5037450"/>
          </a:xfrm>
        </p:spPr>
        <p:txBody>
          <a:bodyPr>
            <a:normAutofit/>
          </a:bodyPr>
          <a:lstStyle/>
          <a:p>
            <a:pPr>
              <a:buNone/>
            </a:pPr>
            <a:endParaRPr lang="en-US" b="1" dirty="0" smtClean="0"/>
          </a:p>
          <a:p>
            <a:pPr>
              <a:buNone/>
            </a:pPr>
            <a:r>
              <a:rPr lang="en-US" b="1" dirty="0" smtClean="0"/>
              <a:t>3. Work Packages</a:t>
            </a:r>
          </a:p>
          <a:p>
            <a:pPr>
              <a:buNone/>
            </a:pPr>
            <a:r>
              <a:rPr lang="en-GB" b="1" dirty="0" smtClean="0"/>
              <a:t>WP 3:</a:t>
            </a:r>
            <a:r>
              <a:rPr lang="en-GB" dirty="0" smtClean="0"/>
              <a:t> </a:t>
            </a:r>
          </a:p>
          <a:p>
            <a:pPr marL="0" indent="0">
              <a:buNone/>
            </a:pPr>
            <a:r>
              <a:rPr lang="en-GB" b="1" i="1" dirty="0" smtClean="0">
                <a:solidFill>
                  <a:srgbClr val="0000FF"/>
                </a:solidFill>
              </a:rPr>
              <a:t>Identify sources of fisheries, aquaculture, socio-economic and climate/environmental related data (research and statistics) in AU-MS</a:t>
            </a:r>
          </a:p>
          <a:p>
            <a:pPr>
              <a:buNone/>
            </a:pPr>
            <a:r>
              <a:rPr lang="en-US" b="1" dirty="0" smtClean="0"/>
              <a:t>Brief Description</a:t>
            </a:r>
          </a:p>
          <a:p>
            <a:pPr marL="177800" indent="0">
              <a:buNone/>
            </a:pPr>
            <a:r>
              <a:rPr lang="en-GB" dirty="0" smtClean="0"/>
              <a:t>The WP identified key sources of fisheries, aquaculture, socio-economics and environmental/climate related data (research and statistics) from AU-MS.</a:t>
            </a:r>
            <a:endParaRPr lang="en-US" dirty="0" smtClean="0"/>
          </a:p>
          <a:p>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12</a:t>
            </a:fld>
            <a:endParaRPr lang="en-GB"/>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3" name="Content Placeholder 2"/>
          <p:cNvSpPr>
            <a:spLocks noGrp="1"/>
          </p:cNvSpPr>
          <p:nvPr>
            <p:ph idx="1"/>
          </p:nvPr>
        </p:nvSpPr>
        <p:spPr>
          <a:xfrm>
            <a:off x="628650" y="1449976"/>
            <a:ext cx="7886700" cy="5090389"/>
          </a:xfrm>
        </p:spPr>
        <p:txBody>
          <a:bodyPr>
            <a:normAutofit/>
          </a:bodyPr>
          <a:lstStyle/>
          <a:p>
            <a:pPr>
              <a:buNone/>
            </a:pPr>
            <a:endParaRPr lang="en-US" b="1" dirty="0" smtClean="0"/>
          </a:p>
          <a:p>
            <a:pPr>
              <a:buNone/>
            </a:pPr>
            <a:r>
              <a:rPr lang="en-US" b="1" dirty="0" smtClean="0"/>
              <a:t>3. Work Packages</a:t>
            </a:r>
          </a:p>
          <a:p>
            <a:pPr>
              <a:buNone/>
            </a:pPr>
            <a:r>
              <a:rPr lang="en-GB" b="1" dirty="0" smtClean="0"/>
              <a:t>WP 4:</a:t>
            </a:r>
            <a:r>
              <a:rPr lang="en-GB" dirty="0" smtClean="0"/>
              <a:t> </a:t>
            </a:r>
          </a:p>
          <a:p>
            <a:pPr marL="0" indent="0">
              <a:buNone/>
            </a:pPr>
            <a:r>
              <a:rPr lang="en-GB" b="1" i="1" dirty="0" smtClean="0">
                <a:solidFill>
                  <a:srgbClr val="0000FF"/>
                </a:solidFill>
              </a:rPr>
              <a:t>Strengthen the capacity of AU-MS on the utilization of database and data management</a:t>
            </a:r>
          </a:p>
          <a:p>
            <a:pPr>
              <a:buNone/>
            </a:pPr>
            <a:r>
              <a:rPr lang="en-US" b="1" dirty="0" smtClean="0"/>
              <a:t>Brief Description</a:t>
            </a:r>
          </a:p>
          <a:p>
            <a:pPr marL="177800" indent="0">
              <a:buNone/>
            </a:pPr>
            <a:r>
              <a:rPr lang="en-GB" dirty="0" smtClean="0"/>
              <a:t>This WP focused on developing a training manual for conducting training of AU-MS on the use of the developed database including data entry, storage, retrieval, and sharing.</a:t>
            </a:r>
            <a:endParaRPr lang="en-US" dirty="0" smtClean="0"/>
          </a:p>
          <a:p>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13</a:t>
            </a:fld>
            <a:endParaRPr lang="en-GB"/>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3" name="Content Placeholder 2"/>
          <p:cNvSpPr>
            <a:spLocks noGrp="1"/>
          </p:cNvSpPr>
          <p:nvPr>
            <p:ph idx="1"/>
          </p:nvPr>
        </p:nvSpPr>
        <p:spPr>
          <a:xfrm>
            <a:off x="628650" y="1449977"/>
            <a:ext cx="7886700" cy="4841286"/>
          </a:xfrm>
        </p:spPr>
        <p:txBody>
          <a:bodyPr>
            <a:normAutofit/>
          </a:bodyPr>
          <a:lstStyle/>
          <a:p>
            <a:pPr>
              <a:buNone/>
            </a:pPr>
            <a:endParaRPr lang="en-US" b="1" dirty="0" smtClean="0"/>
          </a:p>
          <a:p>
            <a:pPr>
              <a:buNone/>
            </a:pPr>
            <a:r>
              <a:rPr lang="en-US" b="1" dirty="0" smtClean="0"/>
              <a:t>4. Summary of Methods</a:t>
            </a:r>
          </a:p>
          <a:p>
            <a:pPr marL="571500" indent="-571500">
              <a:buFont typeface="+mj-lt"/>
              <a:buAutoNum type="romanLcPeriod"/>
            </a:pPr>
            <a:r>
              <a:rPr lang="en-GB" dirty="0" smtClean="0"/>
              <a:t>An assessment of the existing AU-IBAR’s database infrastructure was conducted through series of meetings and an onsite visitation. </a:t>
            </a:r>
          </a:p>
          <a:p>
            <a:pPr marL="514350" indent="-514350">
              <a:buFont typeface="+mj-lt"/>
              <a:buAutoNum type="romanLcPeriod"/>
            </a:pPr>
            <a:r>
              <a:rPr lang="en-GB" dirty="0" smtClean="0"/>
              <a:t>A schema and facets of the database were designed and developed through consultative meetings with AU-IBAR. </a:t>
            </a:r>
          </a:p>
          <a:p>
            <a:pPr marL="514350" indent="-514350">
              <a:buFont typeface="+mj-lt"/>
              <a:buAutoNum type="romanLcPeriod"/>
            </a:pPr>
            <a:r>
              <a:rPr lang="en-GB" dirty="0" smtClean="0"/>
              <a:t>The database was then built using a </a:t>
            </a:r>
            <a:r>
              <a:rPr lang="en-US" dirty="0" smtClean="0"/>
              <a:t>web database application</a:t>
            </a:r>
            <a:r>
              <a:rPr lang="en-US" b="1" dirty="0" smtClean="0"/>
              <a:t> </a:t>
            </a:r>
            <a:r>
              <a:rPr lang="en-GB" dirty="0" smtClean="0"/>
              <a:t>according to the agreed schema.</a:t>
            </a:r>
          </a:p>
          <a:p>
            <a:pPr>
              <a:buNone/>
            </a:pPr>
            <a:endParaRPr lang="en-US" dirty="0" smtClean="0"/>
          </a:p>
          <a:p>
            <a:endParaRPr lang="en-US" dirty="0" smtClean="0"/>
          </a:p>
          <a:p>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14</a:t>
            </a:fld>
            <a:endParaRPr lang="en-GB"/>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3" name="Content Placeholder 2"/>
          <p:cNvSpPr>
            <a:spLocks noGrp="1"/>
          </p:cNvSpPr>
          <p:nvPr>
            <p:ph idx="1"/>
          </p:nvPr>
        </p:nvSpPr>
        <p:spPr>
          <a:xfrm>
            <a:off x="628650" y="1449977"/>
            <a:ext cx="7886700" cy="4726986"/>
          </a:xfrm>
        </p:spPr>
        <p:txBody>
          <a:bodyPr>
            <a:normAutofit/>
          </a:bodyPr>
          <a:lstStyle/>
          <a:p>
            <a:pPr>
              <a:buNone/>
            </a:pPr>
            <a:endParaRPr lang="en-US" b="1" dirty="0" smtClean="0"/>
          </a:p>
          <a:p>
            <a:pPr>
              <a:buNone/>
            </a:pPr>
            <a:r>
              <a:rPr lang="en-US" b="1" dirty="0" smtClean="0"/>
              <a:t>4. Summary of Methods</a:t>
            </a:r>
          </a:p>
          <a:p>
            <a:pPr marL="571500" indent="-571500">
              <a:buFont typeface="+mj-lt"/>
              <a:buAutoNum type="romanLcPeriod" startAt="4"/>
            </a:pPr>
            <a:r>
              <a:rPr lang="en-GB" dirty="0" smtClean="0"/>
              <a:t>The mechanisms for data entry, retrieval, storage, sharing &amp; updating was also developed  through consultative meetings.</a:t>
            </a:r>
          </a:p>
          <a:p>
            <a:pPr marL="571500" indent="-571500">
              <a:buFont typeface="+mj-lt"/>
              <a:buAutoNum type="romanLcPeriod" startAt="4"/>
            </a:pPr>
            <a:r>
              <a:rPr lang="en-GB" dirty="0" smtClean="0"/>
              <a:t>Relevant data sources, types, forms and structure were identified</a:t>
            </a:r>
            <a:r>
              <a:rPr lang="en-GB" b="1" dirty="0" smtClean="0"/>
              <a:t> </a:t>
            </a:r>
            <a:r>
              <a:rPr lang="en-GB" dirty="0" smtClean="0"/>
              <a:t>through desktop reviews.</a:t>
            </a:r>
            <a:r>
              <a:rPr lang="en-GB" b="1" dirty="0" smtClean="0"/>
              <a:t> </a:t>
            </a:r>
          </a:p>
          <a:p>
            <a:pPr marL="571500" indent="-571500">
              <a:buFont typeface="+mj-lt"/>
              <a:buAutoNum type="romanLcPeriod" startAt="4"/>
            </a:pPr>
            <a:r>
              <a:rPr lang="en-GB" dirty="0" smtClean="0"/>
              <a:t>A training curriculum on the use of database platform was tailored and developed using existing structures.</a:t>
            </a:r>
          </a:p>
          <a:p>
            <a:pPr marL="514350" indent="-514350">
              <a:buNone/>
            </a:pPr>
            <a:endParaRPr lang="en-GB" b="1" dirty="0" smtClean="0"/>
          </a:p>
          <a:p>
            <a:pPr marL="514350" indent="-514350">
              <a:buNone/>
            </a:pPr>
            <a:endParaRPr lang="en-GB" dirty="0" smtClean="0"/>
          </a:p>
          <a:p>
            <a:pPr marL="514350" indent="-514350">
              <a:buFont typeface="+mj-lt"/>
              <a:buAutoNum type="arabicPeriod" startAt="4"/>
            </a:pPr>
            <a:endParaRPr lang="en-GB" dirty="0" smtClean="0"/>
          </a:p>
          <a:p>
            <a:pPr>
              <a:buNone/>
            </a:pPr>
            <a:endParaRPr lang="en-US" dirty="0" smtClean="0"/>
          </a:p>
          <a:p>
            <a:endParaRPr lang="en-US" dirty="0" smtClean="0"/>
          </a:p>
          <a:p>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15</a:t>
            </a:fld>
            <a:endParaRPr lang="en-GB"/>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3" name="Content Placeholder 2"/>
          <p:cNvSpPr>
            <a:spLocks noGrp="1"/>
          </p:cNvSpPr>
          <p:nvPr>
            <p:ph idx="1"/>
          </p:nvPr>
        </p:nvSpPr>
        <p:spPr>
          <a:xfrm>
            <a:off x="628650" y="1449977"/>
            <a:ext cx="7886700" cy="4726986"/>
          </a:xfrm>
        </p:spPr>
        <p:txBody>
          <a:bodyPr>
            <a:normAutofit/>
          </a:bodyPr>
          <a:lstStyle/>
          <a:p>
            <a:pPr>
              <a:buNone/>
            </a:pPr>
            <a:endParaRPr lang="en-US" b="1" dirty="0" smtClean="0"/>
          </a:p>
          <a:p>
            <a:pPr>
              <a:buNone/>
            </a:pPr>
            <a:r>
              <a:rPr lang="en-US" b="1" dirty="0" smtClean="0"/>
              <a:t>4. Summary of Methods</a:t>
            </a:r>
          </a:p>
          <a:p>
            <a:pPr marL="571500" indent="-571500">
              <a:buFont typeface="+mj-lt"/>
              <a:buAutoNum type="romanLcPeriod" startAt="7"/>
            </a:pPr>
            <a:r>
              <a:rPr lang="en-GB" dirty="0" smtClean="0"/>
              <a:t>A training manual covering the curriculum was developed, reviewed and produced. </a:t>
            </a:r>
          </a:p>
          <a:p>
            <a:pPr marL="571500" indent="-571500">
              <a:buFont typeface="+mj-lt"/>
              <a:buAutoNum type="romanLcPeriod" startAt="7"/>
            </a:pPr>
            <a:r>
              <a:rPr lang="en-GB" dirty="0" smtClean="0"/>
              <a:t>AU-IBAR supported with technical backstopping in organising and conducting training sessions using the training manuals.</a:t>
            </a:r>
          </a:p>
          <a:p>
            <a:pPr marL="514350" indent="-514350">
              <a:buFont typeface="+mj-lt"/>
              <a:buAutoNum type="romanLcPeriod" startAt="7"/>
            </a:pPr>
            <a:endParaRPr lang="en-GB" dirty="0" smtClean="0"/>
          </a:p>
          <a:p>
            <a:pPr marL="514350" indent="-514350">
              <a:buFont typeface="+mj-lt"/>
              <a:buAutoNum type="romanLcPeriod" startAt="7"/>
            </a:pPr>
            <a:endParaRPr lang="en-GB" dirty="0" smtClean="0"/>
          </a:p>
          <a:p>
            <a:pPr>
              <a:buNone/>
            </a:pPr>
            <a:endParaRPr lang="en-US" dirty="0" smtClean="0"/>
          </a:p>
          <a:p>
            <a:endParaRPr lang="en-US" dirty="0" smtClean="0"/>
          </a:p>
          <a:p>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16</a:t>
            </a:fld>
            <a:endParaRPr lang="en-GB"/>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3" name="Content Placeholder 2"/>
          <p:cNvSpPr>
            <a:spLocks noGrp="1"/>
          </p:cNvSpPr>
          <p:nvPr>
            <p:ph idx="1"/>
          </p:nvPr>
        </p:nvSpPr>
        <p:spPr>
          <a:xfrm>
            <a:off x="628650" y="1449977"/>
            <a:ext cx="7886700" cy="1928731"/>
          </a:xfrm>
        </p:spPr>
        <p:txBody>
          <a:bodyPr>
            <a:normAutofit/>
          </a:bodyPr>
          <a:lstStyle/>
          <a:p>
            <a:pPr>
              <a:buNone/>
            </a:pPr>
            <a:endParaRPr lang="en-US" b="1" dirty="0" smtClean="0"/>
          </a:p>
          <a:p>
            <a:pPr>
              <a:buNone/>
            </a:pPr>
            <a:r>
              <a:rPr lang="en-US" b="1" dirty="0" smtClean="0"/>
              <a:t>5. Results and Outputs</a:t>
            </a:r>
          </a:p>
          <a:p>
            <a:pPr marL="173038" indent="4763">
              <a:buNone/>
            </a:pPr>
            <a:r>
              <a:rPr lang="en-GB" i="1" dirty="0" smtClean="0">
                <a:solidFill>
                  <a:srgbClr val="0000FF"/>
                </a:solidFill>
              </a:rPr>
              <a:t>A centralised continental fisheries and aquaculture database produced </a:t>
            </a:r>
            <a:endParaRPr lang="en-US" dirty="0" smtClean="0"/>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17</a:t>
            </a:fld>
            <a:endParaRPr lang="en-GB"/>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18</a:t>
            </a:fld>
            <a:endParaRPr lang="en-GB"/>
          </a:p>
        </p:txBody>
      </p:sp>
      <p:pic>
        <p:nvPicPr>
          <p:cNvPr id="1027" name="Picture 3"/>
          <p:cNvPicPr>
            <a:picLocks noChangeAspect="1" noChangeArrowheads="1"/>
          </p:cNvPicPr>
          <p:nvPr/>
        </p:nvPicPr>
        <p:blipFill>
          <a:blip r:embed="rId2" cstate="print"/>
          <a:srcRect/>
          <a:stretch>
            <a:fillRect/>
          </a:stretch>
        </p:blipFill>
        <p:spPr bwMode="auto">
          <a:xfrm>
            <a:off x="1" y="1"/>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3" name="Content Placeholder 2"/>
          <p:cNvSpPr>
            <a:spLocks noGrp="1"/>
          </p:cNvSpPr>
          <p:nvPr>
            <p:ph idx="1"/>
          </p:nvPr>
        </p:nvSpPr>
        <p:spPr>
          <a:xfrm>
            <a:off x="628649" y="1449976"/>
            <a:ext cx="8139113" cy="4631737"/>
          </a:xfrm>
        </p:spPr>
        <p:txBody>
          <a:bodyPr>
            <a:normAutofit/>
          </a:bodyPr>
          <a:lstStyle/>
          <a:p>
            <a:pPr>
              <a:buNone/>
            </a:pPr>
            <a:endParaRPr lang="en-US" b="1" dirty="0" smtClean="0"/>
          </a:p>
          <a:p>
            <a:pPr>
              <a:buNone/>
            </a:pPr>
            <a:r>
              <a:rPr lang="en-US" b="1" dirty="0" smtClean="0"/>
              <a:t>5. Results and Outputs</a:t>
            </a:r>
          </a:p>
          <a:p>
            <a:pPr marL="173038" indent="4763">
              <a:buNone/>
            </a:pPr>
            <a:r>
              <a:rPr lang="en-GB" i="1" dirty="0" smtClean="0">
                <a:solidFill>
                  <a:srgbClr val="0000FF"/>
                </a:solidFill>
              </a:rPr>
              <a:t>A centralised continental fisheries and aquaculture database </a:t>
            </a:r>
          </a:p>
          <a:p>
            <a:pPr marL="171450" indent="-171450"/>
            <a:r>
              <a:rPr lang="en-US" dirty="0" smtClean="0"/>
              <a:t>Due to the complexity of the data types, the database has been developed with two main data facets;</a:t>
            </a:r>
          </a:p>
          <a:p>
            <a:pPr marL="571500" indent="-285750">
              <a:buFont typeface="+mj-lt"/>
              <a:buAutoNum type="arabicPeriod"/>
            </a:pPr>
            <a:r>
              <a:rPr lang="en-US" dirty="0" smtClean="0">
                <a:solidFill>
                  <a:srgbClr val="C00000"/>
                </a:solidFill>
              </a:rPr>
              <a:t>Capture Fisheries (Production and Trade)</a:t>
            </a:r>
          </a:p>
          <a:p>
            <a:pPr marL="571500" indent="-285750">
              <a:buFont typeface="+mj-lt"/>
              <a:buAutoNum type="arabicPeriod"/>
            </a:pPr>
            <a:r>
              <a:rPr lang="en-US" dirty="0" smtClean="0">
                <a:solidFill>
                  <a:srgbClr val="C00000"/>
                </a:solidFill>
              </a:rPr>
              <a:t>Aquaculture (Production and Trade)</a:t>
            </a:r>
          </a:p>
        </p:txBody>
      </p:sp>
      <p:sp>
        <p:nvSpPr>
          <p:cNvPr id="4" name="Footer Placeholder 3"/>
          <p:cNvSpPr>
            <a:spLocks noGrp="1"/>
          </p:cNvSpPr>
          <p:nvPr>
            <p:ph type="ftr" sz="quarter" idx="11"/>
          </p:nvPr>
        </p:nvSpPr>
        <p:spPr/>
        <p:txBody>
          <a:bodyPr/>
          <a:lstStyle/>
          <a:p>
            <a:r>
              <a:rPr lang="en-US" dirty="0" smtClean="0"/>
              <a:t>DEPARTMENT OF FISHERIES AND AQUATIC SCIENCES </a:t>
            </a:r>
            <a:endParaRPr lang="en-GB" dirty="0"/>
          </a:p>
        </p:txBody>
      </p:sp>
      <p:sp>
        <p:nvSpPr>
          <p:cNvPr id="5" name="Slide Number Placeholder 4"/>
          <p:cNvSpPr>
            <a:spLocks noGrp="1"/>
          </p:cNvSpPr>
          <p:nvPr>
            <p:ph type="sldNum" sz="quarter" idx="12"/>
          </p:nvPr>
        </p:nvSpPr>
        <p:spPr/>
        <p:txBody>
          <a:bodyPr/>
          <a:lstStyle/>
          <a:p>
            <a:fld id="{908C8CF0-E1EC-4FCF-954B-88066A011E62}" type="slidenum">
              <a:rPr lang="en-GB" smtClean="0"/>
              <a:pPr/>
              <a:t>19</a:t>
            </a:fld>
            <a:endParaRPr lang="en-GB"/>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3" name="Content Placeholder 2"/>
          <p:cNvSpPr>
            <a:spLocks noGrp="1"/>
          </p:cNvSpPr>
          <p:nvPr>
            <p:ph idx="1"/>
          </p:nvPr>
        </p:nvSpPr>
        <p:spPr>
          <a:xfrm>
            <a:off x="628649" y="1449976"/>
            <a:ext cx="8139113" cy="4674599"/>
          </a:xfrm>
        </p:spPr>
        <p:txBody>
          <a:bodyPr>
            <a:normAutofit/>
          </a:bodyPr>
          <a:lstStyle/>
          <a:p>
            <a:pPr>
              <a:buNone/>
            </a:pPr>
            <a:endParaRPr lang="en-US" b="1" dirty="0" smtClean="0"/>
          </a:p>
          <a:p>
            <a:pPr>
              <a:buNone/>
            </a:pPr>
            <a:r>
              <a:rPr lang="en-US" b="1" dirty="0" smtClean="0"/>
              <a:t>5. Results and Outputs</a:t>
            </a:r>
          </a:p>
          <a:p>
            <a:pPr marL="173038" indent="4763">
              <a:buNone/>
            </a:pPr>
            <a:r>
              <a:rPr lang="en-GB" i="1" dirty="0" smtClean="0">
                <a:solidFill>
                  <a:srgbClr val="0000FF"/>
                </a:solidFill>
              </a:rPr>
              <a:t>A centralised continental fisheries and aquaculture database </a:t>
            </a:r>
          </a:p>
          <a:p>
            <a:pPr marL="171450" indent="-171450"/>
            <a:r>
              <a:rPr lang="en-US" dirty="0" smtClean="0"/>
              <a:t>Other supporting data types are environment, fish taxonomic groups, gender and fish farms</a:t>
            </a:r>
          </a:p>
        </p:txBody>
      </p:sp>
      <p:sp>
        <p:nvSpPr>
          <p:cNvPr id="4" name="Footer Placeholder 3"/>
          <p:cNvSpPr>
            <a:spLocks noGrp="1"/>
          </p:cNvSpPr>
          <p:nvPr>
            <p:ph type="ftr" sz="quarter" idx="11"/>
          </p:nvPr>
        </p:nvSpPr>
        <p:spPr/>
        <p:txBody>
          <a:bodyPr/>
          <a:lstStyle/>
          <a:p>
            <a:r>
              <a:rPr lang="en-US" dirty="0" smtClean="0"/>
              <a:t>DEPARTMENT OF FISHERIES AND AQUATIC SCIENCES </a:t>
            </a:r>
            <a:endParaRPr lang="en-GB" dirty="0"/>
          </a:p>
        </p:txBody>
      </p:sp>
      <p:sp>
        <p:nvSpPr>
          <p:cNvPr id="5" name="Slide Number Placeholder 4"/>
          <p:cNvSpPr>
            <a:spLocks noGrp="1"/>
          </p:cNvSpPr>
          <p:nvPr>
            <p:ph type="sldNum" sz="quarter" idx="12"/>
          </p:nvPr>
        </p:nvSpPr>
        <p:spPr/>
        <p:txBody>
          <a:bodyPr/>
          <a:lstStyle/>
          <a:p>
            <a:fld id="{908C8CF0-E1EC-4FCF-954B-88066A011E62}" type="slidenum">
              <a:rPr lang="en-GB" smtClean="0"/>
              <a:pPr/>
              <a:t>20</a:t>
            </a:fld>
            <a:endParaRPr lang="en-GB"/>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21</a:t>
            </a:fld>
            <a:endParaRPr lang="en-GB"/>
          </a:p>
        </p:txBody>
      </p:sp>
      <p:pic>
        <p:nvPicPr>
          <p:cNvPr id="6" name="Picture 3"/>
          <p:cNvPicPr>
            <a:picLocks noChangeAspect="1" noChangeArrowheads="1"/>
          </p:cNvPicPr>
          <p:nvPr/>
        </p:nvPicPr>
        <p:blipFill>
          <a:blip r:embed="rId2" cstate="print"/>
          <a:srcRect/>
          <a:stretch>
            <a:fillRect/>
          </a:stretch>
        </p:blipFill>
        <p:spPr bwMode="auto">
          <a:xfrm>
            <a:off x="14396" y="1919288"/>
            <a:ext cx="9129448" cy="493871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3" name="Content Placeholder 2"/>
          <p:cNvSpPr>
            <a:spLocks noGrp="1"/>
          </p:cNvSpPr>
          <p:nvPr>
            <p:ph idx="1"/>
          </p:nvPr>
        </p:nvSpPr>
        <p:spPr>
          <a:xfrm>
            <a:off x="628650" y="1449977"/>
            <a:ext cx="7886700" cy="2303635"/>
          </a:xfrm>
        </p:spPr>
        <p:txBody>
          <a:bodyPr>
            <a:normAutofit/>
          </a:bodyPr>
          <a:lstStyle/>
          <a:p>
            <a:pPr>
              <a:buNone/>
            </a:pPr>
            <a:endParaRPr lang="en-US" b="1" dirty="0" smtClean="0"/>
          </a:p>
          <a:p>
            <a:pPr>
              <a:buNone/>
            </a:pPr>
            <a:r>
              <a:rPr lang="en-US" b="1" dirty="0" smtClean="0"/>
              <a:t>5. Results and Outputs</a:t>
            </a:r>
          </a:p>
          <a:p>
            <a:pPr marL="173038" indent="4763">
              <a:buNone/>
            </a:pPr>
            <a:r>
              <a:rPr lang="en-GB" i="1" dirty="0" smtClean="0">
                <a:solidFill>
                  <a:srgbClr val="0000FF"/>
                </a:solidFill>
              </a:rPr>
              <a:t>Sources and types of fisheries, aquaculture, socio-economics and environmental related data from AU-MS</a:t>
            </a:r>
          </a:p>
          <a:p>
            <a:pPr>
              <a:buNone/>
            </a:pPr>
            <a:endParaRPr lang="en-US" dirty="0" smtClean="0"/>
          </a:p>
          <a:p>
            <a:pPr>
              <a:buNone/>
            </a:pPr>
            <a:endParaRPr lang="en-US" dirty="0" smtClean="0"/>
          </a:p>
          <a:p>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22</a:t>
            </a:fld>
            <a:endParaRPr lang="en-GB"/>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3" name="Content Placeholder 2"/>
          <p:cNvSpPr>
            <a:spLocks noGrp="1"/>
          </p:cNvSpPr>
          <p:nvPr>
            <p:ph idx="1"/>
          </p:nvPr>
        </p:nvSpPr>
        <p:spPr>
          <a:xfrm>
            <a:off x="628650" y="1449977"/>
            <a:ext cx="7886700" cy="1102723"/>
          </a:xfrm>
        </p:spPr>
        <p:txBody>
          <a:bodyPr>
            <a:normAutofit/>
          </a:bodyPr>
          <a:lstStyle/>
          <a:p>
            <a:pPr>
              <a:buNone/>
            </a:pPr>
            <a:endParaRPr lang="en-US" b="1" dirty="0" smtClean="0"/>
          </a:p>
          <a:p>
            <a:pPr>
              <a:buNone/>
            </a:pPr>
            <a:r>
              <a:rPr lang="en-US" b="1" dirty="0" smtClean="0"/>
              <a:t>5. Results and Outputs</a:t>
            </a:r>
            <a:endParaRPr lang="en-US" dirty="0"/>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23</a:t>
            </a:fld>
            <a:endParaRPr lang="en-GB"/>
          </a:p>
        </p:txBody>
      </p:sp>
      <p:graphicFrame>
        <p:nvGraphicFramePr>
          <p:cNvPr id="9" name="Chart 8"/>
          <p:cNvGraphicFramePr/>
          <p:nvPr/>
        </p:nvGraphicFramePr>
        <p:xfrm>
          <a:off x="364331" y="2478880"/>
          <a:ext cx="8386764" cy="427196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3" name="Content Placeholder 2"/>
          <p:cNvSpPr>
            <a:spLocks noGrp="1"/>
          </p:cNvSpPr>
          <p:nvPr>
            <p:ph idx="1"/>
          </p:nvPr>
        </p:nvSpPr>
        <p:spPr>
          <a:xfrm>
            <a:off x="628650" y="1449977"/>
            <a:ext cx="7886700" cy="1102723"/>
          </a:xfrm>
        </p:spPr>
        <p:txBody>
          <a:bodyPr>
            <a:normAutofit/>
          </a:bodyPr>
          <a:lstStyle/>
          <a:p>
            <a:pPr>
              <a:buNone/>
            </a:pPr>
            <a:endParaRPr lang="en-US" b="1" dirty="0" smtClean="0"/>
          </a:p>
          <a:p>
            <a:pPr>
              <a:buNone/>
            </a:pPr>
            <a:r>
              <a:rPr lang="en-US" b="1" dirty="0" smtClean="0"/>
              <a:t>5. Results and Outputs</a:t>
            </a:r>
            <a:endParaRPr lang="en-US" dirty="0"/>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24</a:t>
            </a:fld>
            <a:endParaRPr lang="en-GB"/>
          </a:p>
        </p:txBody>
      </p:sp>
      <p:graphicFrame>
        <p:nvGraphicFramePr>
          <p:cNvPr id="6" name="Chart 5"/>
          <p:cNvGraphicFramePr/>
          <p:nvPr/>
        </p:nvGraphicFramePr>
        <p:xfrm>
          <a:off x="890588" y="2428876"/>
          <a:ext cx="6786562" cy="43243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3" name="Content Placeholder 2"/>
          <p:cNvSpPr>
            <a:spLocks noGrp="1"/>
          </p:cNvSpPr>
          <p:nvPr>
            <p:ph idx="1"/>
          </p:nvPr>
        </p:nvSpPr>
        <p:spPr>
          <a:xfrm>
            <a:off x="628650" y="1449977"/>
            <a:ext cx="7886700" cy="1102723"/>
          </a:xfrm>
        </p:spPr>
        <p:txBody>
          <a:bodyPr>
            <a:normAutofit/>
          </a:bodyPr>
          <a:lstStyle/>
          <a:p>
            <a:pPr>
              <a:buNone/>
            </a:pPr>
            <a:endParaRPr lang="en-US" b="1" dirty="0" smtClean="0"/>
          </a:p>
          <a:p>
            <a:pPr>
              <a:buNone/>
            </a:pPr>
            <a:r>
              <a:rPr lang="en-US" b="1" dirty="0" smtClean="0"/>
              <a:t>5. Results and Outputs</a:t>
            </a:r>
            <a:endParaRPr lang="en-US" dirty="0"/>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25</a:t>
            </a:fld>
            <a:endParaRPr lang="en-GB"/>
          </a:p>
        </p:txBody>
      </p:sp>
      <p:graphicFrame>
        <p:nvGraphicFramePr>
          <p:cNvPr id="7" name="Chart 6"/>
          <p:cNvGraphicFramePr>
            <a:graphicFrameLocks/>
          </p:cNvGraphicFramePr>
          <p:nvPr/>
        </p:nvGraphicFramePr>
        <p:xfrm>
          <a:off x="1010030" y="2500313"/>
          <a:ext cx="6376607" cy="4357687"/>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3" name="Content Placeholder 2"/>
          <p:cNvSpPr>
            <a:spLocks noGrp="1"/>
          </p:cNvSpPr>
          <p:nvPr>
            <p:ph idx="1"/>
          </p:nvPr>
        </p:nvSpPr>
        <p:spPr>
          <a:xfrm>
            <a:off x="628650" y="1449977"/>
            <a:ext cx="7886700" cy="1102723"/>
          </a:xfrm>
        </p:spPr>
        <p:txBody>
          <a:bodyPr>
            <a:normAutofit/>
          </a:bodyPr>
          <a:lstStyle/>
          <a:p>
            <a:pPr>
              <a:buNone/>
            </a:pPr>
            <a:endParaRPr lang="en-US" b="1" dirty="0" smtClean="0"/>
          </a:p>
          <a:p>
            <a:pPr>
              <a:buNone/>
            </a:pPr>
            <a:r>
              <a:rPr lang="en-US" b="1" dirty="0" smtClean="0"/>
              <a:t>5. Results and Outputs</a:t>
            </a:r>
            <a:endParaRPr lang="en-US" dirty="0"/>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26</a:t>
            </a:fld>
            <a:endParaRPr lang="en-GB"/>
          </a:p>
        </p:txBody>
      </p:sp>
      <p:graphicFrame>
        <p:nvGraphicFramePr>
          <p:cNvPr id="8" name="Chart 7"/>
          <p:cNvGraphicFramePr/>
          <p:nvPr/>
        </p:nvGraphicFramePr>
        <p:xfrm>
          <a:off x="723899" y="2557463"/>
          <a:ext cx="7577139" cy="393382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3" name="Content Placeholder 2"/>
          <p:cNvSpPr>
            <a:spLocks noGrp="1"/>
          </p:cNvSpPr>
          <p:nvPr>
            <p:ph idx="1"/>
          </p:nvPr>
        </p:nvSpPr>
        <p:spPr>
          <a:xfrm>
            <a:off x="628650" y="1449977"/>
            <a:ext cx="7886700" cy="1102723"/>
          </a:xfrm>
        </p:spPr>
        <p:txBody>
          <a:bodyPr>
            <a:normAutofit/>
          </a:bodyPr>
          <a:lstStyle/>
          <a:p>
            <a:pPr>
              <a:buNone/>
            </a:pPr>
            <a:endParaRPr lang="en-US" b="1" dirty="0" smtClean="0"/>
          </a:p>
          <a:p>
            <a:pPr>
              <a:buNone/>
            </a:pPr>
            <a:r>
              <a:rPr lang="en-US" b="1" dirty="0" smtClean="0"/>
              <a:t>5. Results and Outputs</a:t>
            </a:r>
            <a:endParaRPr lang="en-US" dirty="0"/>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27</a:t>
            </a:fld>
            <a:endParaRPr lang="en-GB"/>
          </a:p>
        </p:txBody>
      </p:sp>
      <p:graphicFrame>
        <p:nvGraphicFramePr>
          <p:cNvPr id="7" name="Chart 6"/>
          <p:cNvGraphicFramePr>
            <a:graphicFrameLocks/>
          </p:cNvGraphicFramePr>
          <p:nvPr/>
        </p:nvGraphicFramePr>
        <p:xfrm>
          <a:off x="1393824" y="2405063"/>
          <a:ext cx="6173789" cy="4002881"/>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3" name="Content Placeholder 2"/>
          <p:cNvSpPr>
            <a:spLocks noGrp="1"/>
          </p:cNvSpPr>
          <p:nvPr>
            <p:ph idx="1"/>
          </p:nvPr>
        </p:nvSpPr>
        <p:spPr>
          <a:xfrm>
            <a:off x="628650" y="1449977"/>
            <a:ext cx="7886700" cy="1636123"/>
          </a:xfrm>
        </p:spPr>
        <p:txBody>
          <a:bodyPr>
            <a:normAutofit/>
          </a:bodyPr>
          <a:lstStyle/>
          <a:p>
            <a:pPr>
              <a:buNone/>
            </a:pPr>
            <a:endParaRPr lang="en-US" b="1" dirty="0" smtClean="0"/>
          </a:p>
          <a:p>
            <a:pPr>
              <a:buNone/>
            </a:pPr>
            <a:r>
              <a:rPr lang="en-US" b="1" dirty="0" smtClean="0"/>
              <a:t>5. Results and Outputs</a:t>
            </a:r>
          </a:p>
          <a:p>
            <a:pPr marL="539750" indent="-361950">
              <a:buNone/>
            </a:pPr>
            <a:r>
              <a:rPr lang="en-GB" i="1" dirty="0" smtClean="0">
                <a:solidFill>
                  <a:srgbClr val="0000FF"/>
                </a:solidFill>
              </a:rPr>
              <a:t>Training manual on database utilization</a:t>
            </a:r>
            <a:endParaRPr lang="en-US" dirty="0"/>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28</a:t>
            </a:fld>
            <a:endParaRPr lang="en-GB"/>
          </a:p>
        </p:txBody>
      </p:sp>
      <p:pic>
        <p:nvPicPr>
          <p:cNvPr id="3075" name="Picture 3"/>
          <p:cNvPicPr>
            <a:picLocks noChangeAspect="1" noChangeArrowheads="1"/>
          </p:cNvPicPr>
          <p:nvPr/>
        </p:nvPicPr>
        <p:blipFill>
          <a:blip r:embed="rId2" cstate="print"/>
          <a:srcRect/>
          <a:stretch>
            <a:fillRect/>
          </a:stretch>
        </p:blipFill>
        <p:spPr bwMode="auto">
          <a:xfrm>
            <a:off x="0" y="3181350"/>
            <a:ext cx="9138411" cy="3676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29</a:t>
            </a:fld>
            <a:endParaRPr lang="en-GB"/>
          </a:p>
        </p:txBody>
      </p:sp>
      <p:graphicFrame>
        <p:nvGraphicFramePr>
          <p:cNvPr id="8" name="Content Placeholder 7"/>
          <p:cNvGraphicFramePr>
            <a:graphicFrameLocks noGrp="1"/>
          </p:cNvGraphicFramePr>
          <p:nvPr>
            <p:ph idx="1"/>
          </p:nvPr>
        </p:nvGraphicFramePr>
        <p:xfrm>
          <a:off x="628650" y="1825625"/>
          <a:ext cx="7924800" cy="4023360"/>
        </p:xfrm>
        <a:graphic>
          <a:graphicData uri="http://schemas.openxmlformats.org/drawingml/2006/table">
            <a:tbl>
              <a:tblPr firstRow="1" bandRow="1">
                <a:tableStyleId>{5C22544A-7EE6-4342-B048-85BDC9FD1C3A}</a:tableStyleId>
              </a:tblPr>
              <a:tblGrid>
                <a:gridCol w="1114425"/>
                <a:gridCol w="3486150"/>
                <a:gridCol w="3324225"/>
              </a:tblGrid>
              <a:tr h="370840">
                <a:tc>
                  <a:txBody>
                    <a:bodyPr/>
                    <a:lstStyle/>
                    <a:p>
                      <a:pPr algn="ctr"/>
                      <a:r>
                        <a:rPr lang="en-US" sz="2400" dirty="0" smtClean="0"/>
                        <a:t>Units</a:t>
                      </a:r>
                      <a:endParaRPr lang="en-US" sz="2400" dirty="0"/>
                    </a:p>
                  </a:txBody>
                  <a:tcPr/>
                </a:tc>
                <a:tc>
                  <a:txBody>
                    <a:bodyPr/>
                    <a:lstStyle/>
                    <a:p>
                      <a:pPr algn="ctr"/>
                      <a:r>
                        <a:rPr lang="en-US" sz="2400" dirty="0" smtClean="0"/>
                        <a:t>Description</a:t>
                      </a:r>
                      <a:endParaRPr lang="en-US" sz="2400" dirty="0"/>
                    </a:p>
                  </a:txBody>
                  <a:tcPr/>
                </a:tc>
                <a:tc>
                  <a:txBody>
                    <a:bodyPr/>
                    <a:lstStyle/>
                    <a:p>
                      <a:pPr algn="ctr"/>
                      <a:r>
                        <a:rPr lang="en-US" sz="2400" dirty="0" smtClean="0"/>
                        <a:t>Contents</a:t>
                      </a:r>
                      <a:endParaRPr lang="en-US" sz="2400" dirty="0"/>
                    </a:p>
                  </a:txBody>
                  <a:tcPr/>
                </a:tc>
              </a:tr>
              <a:tr h="370840">
                <a:tc>
                  <a:txBody>
                    <a:bodyPr/>
                    <a:lstStyle/>
                    <a:p>
                      <a:pPr algn="ctr"/>
                      <a:r>
                        <a:rPr lang="en-US" dirty="0" smtClean="0"/>
                        <a:t>Chapter 1</a:t>
                      </a:r>
                      <a:endParaRPr lang="en-US" dirty="0"/>
                    </a:p>
                  </a:txBody>
                  <a:tcPr/>
                </a:tc>
                <a:tc>
                  <a:txBody>
                    <a:bodyPr/>
                    <a:lstStyle/>
                    <a:p>
                      <a:r>
                        <a:rPr lang="en-US" dirty="0" smtClean="0"/>
                        <a:t>Introduction</a:t>
                      </a:r>
                      <a:endParaRPr lang="en-US" dirty="0"/>
                    </a:p>
                  </a:txBody>
                  <a:tcPr/>
                </a:tc>
                <a:tc>
                  <a:txBody>
                    <a:bodyPr/>
                    <a:lstStyle/>
                    <a:p>
                      <a:pPr marL="228600" lvl="0" indent="-228600">
                        <a:buFont typeface="Wingdings" pitchFamily="2" charset="2"/>
                        <a:buChar char="§"/>
                      </a:pPr>
                      <a:r>
                        <a:rPr lang="en-GB" sz="1800" kern="1200" dirty="0" smtClean="0">
                          <a:solidFill>
                            <a:schemeClr val="dk1"/>
                          </a:solidFill>
                          <a:latin typeface="+mn-lt"/>
                          <a:ea typeface="+mn-ea"/>
                          <a:cs typeface="+mn-cs"/>
                        </a:rPr>
                        <a:t>Brief background to the database</a:t>
                      </a:r>
                      <a:endParaRPr lang="en-US" sz="1800" kern="1200" dirty="0" smtClean="0">
                        <a:solidFill>
                          <a:schemeClr val="dk1"/>
                        </a:solidFill>
                        <a:latin typeface="+mn-lt"/>
                        <a:ea typeface="+mn-ea"/>
                        <a:cs typeface="+mn-cs"/>
                      </a:endParaRPr>
                    </a:p>
                    <a:p>
                      <a:pPr marL="228600" lvl="0" indent="-228600">
                        <a:buFont typeface="Wingdings" pitchFamily="2" charset="2"/>
                        <a:buChar char="§"/>
                      </a:pPr>
                      <a:r>
                        <a:rPr lang="en-GB" sz="1800" kern="1200" dirty="0" smtClean="0">
                          <a:solidFill>
                            <a:schemeClr val="dk1"/>
                          </a:solidFill>
                          <a:latin typeface="+mn-lt"/>
                          <a:ea typeface="+mn-ea"/>
                          <a:cs typeface="+mn-cs"/>
                        </a:rPr>
                        <a:t>Objective of manual</a:t>
                      </a:r>
                    </a:p>
                  </a:txBody>
                  <a:tcPr/>
                </a:tc>
              </a:tr>
              <a:tr h="370840">
                <a:tc>
                  <a:txBody>
                    <a:bodyPr/>
                    <a:lstStyle/>
                    <a:p>
                      <a:pPr algn="ctr"/>
                      <a:r>
                        <a:rPr lang="en-US" dirty="0" smtClean="0"/>
                        <a:t>Chapter 2</a:t>
                      </a:r>
                      <a:endParaRPr lang="en-US" dirty="0"/>
                    </a:p>
                  </a:txBody>
                  <a:tcPr/>
                </a:tc>
                <a:tc>
                  <a:txBody>
                    <a:bodyPr/>
                    <a:lstStyle/>
                    <a:p>
                      <a:r>
                        <a:rPr lang="en-GB" sz="1800" b="0" kern="1200" dirty="0" smtClean="0">
                          <a:solidFill>
                            <a:schemeClr val="dk1"/>
                          </a:solidFill>
                          <a:latin typeface="+mn-lt"/>
                          <a:ea typeface="+mn-ea"/>
                          <a:cs typeface="+mn-cs"/>
                        </a:rPr>
                        <a:t>Registration Process and Account Management</a:t>
                      </a:r>
                      <a:endParaRPr lang="en-US" sz="1800" b="0" kern="1200" dirty="0">
                        <a:solidFill>
                          <a:schemeClr val="dk1"/>
                        </a:solidFill>
                        <a:latin typeface="+mn-lt"/>
                        <a:ea typeface="+mn-ea"/>
                        <a:cs typeface="+mn-cs"/>
                      </a:endParaRPr>
                    </a:p>
                  </a:txBody>
                  <a:tcPr/>
                </a:tc>
                <a:tc>
                  <a:txBody>
                    <a:bodyPr/>
                    <a:lstStyle/>
                    <a:p>
                      <a:pPr marL="228600" lvl="0" indent="-228600">
                        <a:buFont typeface="Wingdings" pitchFamily="2" charset="2"/>
                        <a:buChar char="§"/>
                      </a:pPr>
                      <a:r>
                        <a:rPr lang="en-GB" sz="1800" kern="1200" baseline="0" dirty="0" smtClean="0">
                          <a:solidFill>
                            <a:schemeClr val="dk1"/>
                          </a:solidFill>
                          <a:latin typeface="+mn-lt"/>
                          <a:ea typeface="+mn-ea"/>
                          <a:cs typeface="+mn-cs"/>
                        </a:rPr>
                        <a:t>User account</a:t>
                      </a:r>
                      <a:endParaRPr lang="en-US" sz="1800" kern="1200" baseline="0" dirty="0" smtClean="0">
                        <a:solidFill>
                          <a:schemeClr val="dk1"/>
                        </a:solidFill>
                        <a:latin typeface="+mn-lt"/>
                        <a:ea typeface="+mn-ea"/>
                        <a:cs typeface="+mn-cs"/>
                      </a:endParaRPr>
                    </a:p>
                    <a:p>
                      <a:pPr marL="228600" lvl="0" indent="-228600">
                        <a:buFont typeface="Wingdings" pitchFamily="2" charset="2"/>
                        <a:buChar char="§"/>
                      </a:pPr>
                      <a:r>
                        <a:rPr lang="en-GB" sz="1800" kern="1200" dirty="0" smtClean="0">
                          <a:solidFill>
                            <a:schemeClr val="dk1"/>
                          </a:solidFill>
                          <a:latin typeface="+mn-lt"/>
                          <a:ea typeface="+mn-ea"/>
                          <a:cs typeface="+mn-cs"/>
                        </a:rPr>
                        <a:t>Switching between languages</a:t>
                      </a:r>
                      <a:endParaRPr lang="en-US" sz="1800" kern="1200" dirty="0" smtClean="0">
                        <a:solidFill>
                          <a:schemeClr val="dk1"/>
                        </a:solidFill>
                        <a:latin typeface="+mn-lt"/>
                        <a:ea typeface="+mn-ea"/>
                        <a:cs typeface="+mn-cs"/>
                      </a:endParaRPr>
                    </a:p>
                    <a:p>
                      <a:pPr marL="228600" lvl="0" indent="-228600">
                        <a:buFont typeface="Wingdings" pitchFamily="2" charset="2"/>
                        <a:buChar char="§"/>
                      </a:pPr>
                      <a:r>
                        <a:rPr lang="en-GB" sz="1800" kern="1200" dirty="0" smtClean="0">
                          <a:solidFill>
                            <a:schemeClr val="dk1"/>
                          </a:solidFill>
                          <a:latin typeface="+mn-lt"/>
                          <a:ea typeface="+mn-ea"/>
                          <a:cs typeface="+mn-cs"/>
                        </a:rPr>
                        <a:t>Password policy</a:t>
                      </a:r>
                      <a:endParaRPr lang="en-US" sz="1800" kern="1200" dirty="0" smtClean="0">
                        <a:solidFill>
                          <a:schemeClr val="dk1"/>
                        </a:solidFill>
                        <a:latin typeface="+mn-lt"/>
                        <a:ea typeface="+mn-ea"/>
                        <a:cs typeface="+mn-cs"/>
                      </a:endParaRPr>
                    </a:p>
                    <a:p>
                      <a:pPr marL="228600" lvl="0" indent="-228600">
                        <a:buFont typeface="Wingdings" pitchFamily="2" charset="2"/>
                        <a:buChar char="§"/>
                      </a:pPr>
                      <a:r>
                        <a:rPr lang="en-GB" sz="1800" kern="1200" dirty="0" smtClean="0">
                          <a:solidFill>
                            <a:schemeClr val="dk1"/>
                          </a:solidFill>
                          <a:latin typeface="+mn-lt"/>
                          <a:ea typeface="+mn-ea"/>
                          <a:cs typeface="+mn-cs"/>
                        </a:rPr>
                        <a:t>Addressing challenges during account creation</a:t>
                      </a:r>
                      <a:endParaRPr lang="en-US" sz="1800" kern="1200" dirty="0" smtClean="0">
                        <a:solidFill>
                          <a:schemeClr val="dk1"/>
                        </a:solidFill>
                        <a:latin typeface="+mn-lt"/>
                        <a:ea typeface="+mn-ea"/>
                        <a:cs typeface="+mn-cs"/>
                      </a:endParaRPr>
                    </a:p>
                  </a:txBody>
                  <a:tcPr/>
                </a:tc>
              </a:tr>
              <a:tr h="370840">
                <a:tc>
                  <a:txBody>
                    <a:bodyPr/>
                    <a:lstStyle/>
                    <a:p>
                      <a:pPr algn="ctr"/>
                      <a:r>
                        <a:rPr lang="en-US" dirty="0" smtClean="0"/>
                        <a:t>Chapter 3</a:t>
                      </a:r>
                      <a:endParaRPr lang="en-US" dirty="0"/>
                    </a:p>
                  </a:txBody>
                  <a:tcPr/>
                </a:tc>
                <a:tc>
                  <a:txBody>
                    <a:bodyPr/>
                    <a:lstStyle/>
                    <a:p>
                      <a:r>
                        <a:rPr lang="en-GB" sz="1800" kern="1200" dirty="0" smtClean="0">
                          <a:solidFill>
                            <a:schemeClr val="dk1"/>
                          </a:solidFill>
                          <a:latin typeface="+mn-lt"/>
                          <a:ea typeface="+mn-ea"/>
                          <a:cs typeface="+mn-cs"/>
                        </a:rPr>
                        <a:t>User Dashboard</a:t>
                      </a:r>
                      <a:endParaRPr lang="en-US" dirty="0"/>
                    </a:p>
                  </a:txBody>
                  <a:tcPr/>
                </a:tc>
                <a:tc>
                  <a:txBody>
                    <a:bodyPr/>
                    <a:lstStyle/>
                    <a:p>
                      <a:pPr marL="228600" lvl="0" indent="-228600">
                        <a:buFont typeface="Wingdings" pitchFamily="2" charset="2"/>
                        <a:buChar char="§"/>
                      </a:pPr>
                      <a:r>
                        <a:rPr lang="en-GB" sz="1800" kern="1200" dirty="0" smtClean="0">
                          <a:solidFill>
                            <a:schemeClr val="dk1"/>
                          </a:solidFill>
                          <a:latin typeface="+mn-lt"/>
                          <a:ea typeface="+mn-ea"/>
                          <a:cs typeface="+mn-cs"/>
                        </a:rPr>
                        <a:t>Features on dashboard</a:t>
                      </a:r>
                      <a:endParaRPr lang="en-US" sz="1800" kern="1200" dirty="0" smtClean="0">
                        <a:solidFill>
                          <a:schemeClr val="dk1"/>
                        </a:solidFill>
                        <a:latin typeface="+mn-lt"/>
                        <a:ea typeface="+mn-ea"/>
                        <a:cs typeface="+mn-cs"/>
                      </a:endParaRPr>
                    </a:p>
                    <a:p>
                      <a:pPr marL="228600" lvl="0" indent="-228600">
                        <a:buFont typeface="Wingdings" pitchFamily="2" charset="2"/>
                        <a:buChar char="§"/>
                      </a:pPr>
                      <a:r>
                        <a:rPr lang="en-GB" sz="1800" kern="1200" dirty="0" smtClean="0">
                          <a:solidFill>
                            <a:schemeClr val="dk1"/>
                          </a:solidFill>
                          <a:latin typeface="+mn-lt"/>
                          <a:ea typeface="+mn-ea"/>
                          <a:cs typeface="+mn-cs"/>
                        </a:rPr>
                        <a:t>Creating new users</a:t>
                      </a:r>
                      <a:endParaRPr lang="en-US" sz="1800" kern="1200" dirty="0" smtClean="0">
                        <a:solidFill>
                          <a:schemeClr val="dk1"/>
                        </a:solidFill>
                        <a:latin typeface="+mn-lt"/>
                        <a:ea typeface="+mn-ea"/>
                        <a:cs typeface="+mn-cs"/>
                      </a:endParaRPr>
                    </a:p>
                    <a:p>
                      <a:pPr marL="228600" lvl="0" indent="-228600">
                        <a:buFont typeface="Wingdings" pitchFamily="2" charset="2"/>
                        <a:buChar char="§"/>
                      </a:pPr>
                      <a:r>
                        <a:rPr lang="en-GB" sz="1800" kern="1200" dirty="0" smtClean="0">
                          <a:solidFill>
                            <a:schemeClr val="dk1"/>
                          </a:solidFill>
                          <a:latin typeface="+mn-lt"/>
                          <a:ea typeface="+mn-ea"/>
                          <a:cs typeface="+mn-cs"/>
                        </a:rPr>
                        <a:t>Reports</a:t>
                      </a:r>
                    </a:p>
                    <a:p>
                      <a:pPr marL="228600" lvl="0" indent="-228600">
                        <a:buFont typeface="Wingdings" pitchFamily="2" charset="2"/>
                        <a:buChar char="§"/>
                      </a:pPr>
                      <a:r>
                        <a:rPr lang="en-GB" sz="1800" kern="1200" dirty="0" smtClean="0">
                          <a:solidFill>
                            <a:schemeClr val="dk1"/>
                          </a:solidFill>
                          <a:latin typeface="+mn-lt"/>
                          <a:ea typeface="+mn-ea"/>
                          <a:cs typeface="+mn-cs"/>
                        </a:rPr>
                        <a:t>Management options</a:t>
                      </a:r>
                      <a:endParaRPr lang="en-US" dirty="0"/>
                    </a:p>
                  </a:txBody>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30</a:t>
            </a:fld>
            <a:endParaRPr lang="en-GB"/>
          </a:p>
        </p:txBody>
      </p:sp>
      <p:graphicFrame>
        <p:nvGraphicFramePr>
          <p:cNvPr id="8" name="Content Placeholder 7"/>
          <p:cNvGraphicFramePr>
            <a:graphicFrameLocks noGrp="1"/>
          </p:cNvGraphicFramePr>
          <p:nvPr>
            <p:ph idx="1"/>
          </p:nvPr>
        </p:nvGraphicFramePr>
        <p:xfrm>
          <a:off x="628650" y="1825625"/>
          <a:ext cx="7924800" cy="3108960"/>
        </p:xfrm>
        <a:graphic>
          <a:graphicData uri="http://schemas.openxmlformats.org/drawingml/2006/table">
            <a:tbl>
              <a:tblPr firstRow="1" bandRow="1">
                <a:tableStyleId>{5C22544A-7EE6-4342-B048-85BDC9FD1C3A}</a:tableStyleId>
              </a:tblPr>
              <a:tblGrid>
                <a:gridCol w="1114425"/>
                <a:gridCol w="3486150"/>
                <a:gridCol w="3324225"/>
              </a:tblGrid>
              <a:tr h="370840">
                <a:tc>
                  <a:txBody>
                    <a:bodyPr/>
                    <a:lstStyle/>
                    <a:p>
                      <a:pPr algn="ctr"/>
                      <a:r>
                        <a:rPr lang="en-US" sz="2400" dirty="0" smtClean="0"/>
                        <a:t>Units</a:t>
                      </a:r>
                      <a:endParaRPr lang="en-US" sz="2400" dirty="0"/>
                    </a:p>
                  </a:txBody>
                  <a:tcPr/>
                </a:tc>
                <a:tc>
                  <a:txBody>
                    <a:bodyPr/>
                    <a:lstStyle/>
                    <a:p>
                      <a:pPr algn="ctr"/>
                      <a:r>
                        <a:rPr lang="en-US" sz="2400" dirty="0" smtClean="0"/>
                        <a:t>Description</a:t>
                      </a:r>
                      <a:endParaRPr lang="en-US" sz="2400" dirty="0"/>
                    </a:p>
                  </a:txBody>
                  <a:tcPr/>
                </a:tc>
                <a:tc>
                  <a:txBody>
                    <a:bodyPr/>
                    <a:lstStyle/>
                    <a:p>
                      <a:pPr algn="ctr"/>
                      <a:r>
                        <a:rPr lang="en-US" sz="2400" dirty="0" smtClean="0"/>
                        <a:t>Contents</a:t>
                      </a:r>
                      <a:endParaRPr lang="en-US" sz="2400" dirty="0"/>
                    </a:p>
                  </a:txBody>
                  <a:tcPr/>
                </a:tc>
              </a:tr>
              <a:tr h="370840">
                <a:tc>
                  <a:txBody>
                    <a:bodyPr/>
                    <a:lstStyle/>
                    <a:p>
                      <a:pPr algn="ctr"/>
                      <a:r>
                        <a:rPr lang="en-US" dirty="0" smtClean="0"/>
                        <a:t>Chapter 4</a:t>
                      </a:r>
                      <a:endParaRPr lang="en-US" dirty="0"/>
                    </a:p>
                  </a:txBody>
                  <a:tcPr/>
                </a:tc>
                <a:tc>
                  <a:txBody>
                    <a:bodyPr/>
                    <a:lstStyle/>
                    <a:p>
                      <a:r>
                        <a:rPr lang="en-GB" sz="1800" kern="1200" dirty="0" smtClean="0">
                          <a:solidFill>
                            <a:schemeClr val="dk1"/>
                          </a:solidFill>
                          <a:latin typeface="+mn-lt"/>
                          <a:ea typeface="+mn-ea"/>
                          <a:cs typeface="+mn-cs"/>
                        </a:rPr>
                        <a:t>Data Entry</a:t>
                      </a:r>
                      <a:endParaRPr lang="en-US" dirty="0"/>
                    </a:p>
                  </a:txBody>
                  <a:tcPr/>
                </a:tc>
                <a:tc>
                  <a:txBody>
                    <a:bodyPr/>
                    <a:lstStyle/>
                    <a:p>
                      <a:pPr marL="228600" lvl="0" indent="-228600">
                        <a:buFont typeface="Wingdings" pitchFamily="2" charset="2"/>
                        <a:buChar char="§"/>
                      </a:pPr>
                      <a:r>
                        <a:rPr lang="en-GB" sz="1800" kern="1200" dirty="0" smtClean="0">
                          <a:solidFill>
                            <a:schemeClr val="dk1"/>
                          </a:solidFill>
                          <a:latin typeface="+mn-lt"/>
                          <a:ea typeface="+mn-ea"/>
                          <a:cs typeface="+mn-cs"/>
                        </a:rPr>
                        <a:t>Data standardization</a:t>
                      </a:r>
                      <a:endParaRPr lang="en-US" sz="1800" kern="1200" dirty="0" smtClean="0">
                        <a:solidFill>
                          <a:schemeClr val="dk1"/>
                        </a:solidFill>
                        <a:latin typeface="+mn-lt"/>
                        <a:ea typeface="+mn-ea"/>
                        <a:cs typeface="+mn-cs"/>
                      </a:endParaRPr>
                    </a:p>
                    <a:p>
                      <a:pPr marL="228600" lvl="0" indent="-228600">
                        <a:buFont typeface="Wingdings" pitchFamily="2" charset="2"/>
                        <a:buChar char="§"/>
                      </a:pPr>
                      <a:r>
                        <a:rPr lang="en-GB" sz="1800" kern="1200" dirty="0" smtClean="0">
                          <a:solidFill>
                            <a:schemeClr val="dk1"/>
                          </a:solidFill>
                          <a:latin typeface="+mn-lt"/>
                          <a:ea typeface="+mn-ea"/>
                          <a:cs typeface="+mn-cs"/>
                        </a:rPr>
                        <a:t>Units and rates of measurement</a:t>
                      </a:r>
                      <a:endParaRPr lang="en-US" sz="1800" kern="1200" dirty="0" smtClean="0">
                        <a:solidFill>
                          <a:schemeClr val="dk1"/>
                        </a:solidFill>
                        <a:latin typeface="+mn-lt"/>
                        <a:ea typeface="+mn-ea"/>
                        <a:cs typeface="+mn-cs"/>
                      </a:endParaRPr>
                    </a:p>
                    <a:p>
                      <a:pPr marL="228600" lvl="0" indent="-228600">
                        <a:buFont typeface="Wingdings" pitchFamily="2" charset="2"/>
                        <a:buChar char="§"/>
                      </a:pPr>
                      <a:r>
                        <a:rPr lang="en-GB" sz="1800" kern="1200" dirty="0" smtClean="0">
                          <a:solidFill>
                            <a:schemeClr val="dk1"/>
                          </a:solidFill>
                          <a:latin typeface="+mn-lt"/>
                          <a:ea typeface="+mn-ea"/>
                          <a:cs typeface="+mn-cs"/>
                        </a:rPr>
                        <a:t>Entering production data</a:t>
                      </a:r>
                      <a:endParaRPr lang="en-US" sz="1800" kern="1200" dirty="0" smtClean="0">
                        <a:solidFill>
                          <a:schemeClr val="dk1"/>
                        </a:solidFill>
                        <a:latin typeface="+mn-lt"/>
                        <a:ea typeface="+mn-ea"/>
                        <a:cs typeface="+mn-cs"/>
                      </a:endParaRPr>
                    </a:p>
                    <a:p>
                      <a:pPr marL="228600" lvl="0" indent="-228600">
                        <a:buFont typeface="Wingdings" pitchFamily="2" charset="2"/>
                        <a:buChar char="§"/>
                      </a:pPr>
                      <a:r>
                        <a:rPr lang="en-GB" sz="1800" kern="1200" dirty="0" smtClean="0">
                          <a:solidFill>
                            <a:schemeClr val="dk1"/>
                          </a:solidFill>
                          <a:latin typeface="+mn-lt"/>
                          <a:ea typeface="+mn-ea"/>
                          <a:cs typeface="+mn-cs"/>
                        </a:rPr>
                        <a:t>Entering trade</a:t>
                      </a:r>
                      <a:r>
                        <a:rPr lang="en-GB" sz="1800" kern="1200" baseline="0" dirty="0" smtClean="0">
                          <a:solidFill>
                            <a:schemeClr val="dk1"/>
                          </a:solidFill>
                          <a:latin typeface="+mn-lt"/>
                          <a:ea typeface="+mn-ea"/>
                          <a:cs typeface="+mn-cs"/>
                        </a:rPr>
                        <a:t> data</a:t>
                      </a:r>
                    </a:p>
                    <a:p>
                      <a:pPr marL="228600" lvl="0" indent="-228600">
                        <a:buFont typeface="Wingdings" pitchFamily="2" charset="2"/>
                        <a:buChar char="§"/>
                      </a:pPr>
                      <a:r>
                        <a:rPr lang="en-GB" sz="1800" kern="1200" baseline="0" dirty="0" smtClean="0">
                          <a:solidFill>
                            <a:schemeClr val="dk1"/>
                          </a:solidFill>
                          <a:latin typeface="+mn-lt"/>
                          <a:ea typeface="+mn-ea"/>
                          <a:cs typeface="+mn-cs"/>
                        </a:rPr>
                        <a:t>Editing uploaded data</a:t>
                      </a:r>
                      <a:endParaRPr lang="en-US" sz="1800" kern="1200" dirty="0" smtClean="0">
                        <a:solidFill>
                          <a:schemeClr val="dk1"/>
                        </a:solidFill>
                        <a:latin typeface="+mn-lt"/>
                        <a:ea typeface="+mn-ea"/>
                        <a:cs typeface="+mn-cs"/>
                      </a:endParaRPr>
                    </a:p>
                  </a:txBody>
                  <a:tcPr/>
                </a:tc>
              </a:tr>
              <a:tr h="370840">
                <a:tc>
                  <a:txBody>
                    <a:bodyPr/>
                    <a:lstStyle/>
                    <a:p>
                      <a:pPr algn="ctr"/>
                      <a:r>
                        <a:rPr lang="en-US" dirty="0" smtClean="0"/>
                        <a:t>Chapter 5</a:t>
                      </a:r>
                      <a:endParaRPr lang="en-US" dirty="0"/>
                    </a:p>
                  </a:txBody>
                  <a:tcPr/>
                </a:tc>
                <a:tc>
                  <a:txBody>
                    <a:bodyPr/>
                    <a:lstStyle/>
                    <a:p>
                      <a:r>
                        <a:rPr lang="en-GB" sz="1800" kern="1200" dirty="0" smtClean="0">
                          <a:solidFill>
                            <a:schemeClr val="dk1"/>
                          </a:solidFill>
                          <a:latin typeface="+mn-lt"/>
                          <a:ea typeface="+mn-ea"/>
                          <a:cs typeface="+mn-cs"/>
                        </a:rPr>
                        <a:t>Data Retrieval</a:t>
                      </a:r>
                      <a:endParaRPr lang="en-US" dirty="0"/>
                    </a:p>
                  </a:txBody>
                  <a:tcPr/>
                </a:tc>
                <a:tc>
                  <a:txBody>
                    <a:bodyPr/>
                    <a:lstStyle/>
                    <a:p>
                      <a:pPr marL="228600" lvl="0" indent="-228600">
                        <a:buFont typeface="Wingdings" pitchFamily="2" charset="2"/>
                        <a:buChar char="§"/>
                      </a:pPr>
                      <a:r>
                        <a:rPr lang="en-GB" sz="1800" kern="1200" dirty="0" smtClean="0">
                          <a:solidFill>
                            <a:schemeClr val="dk1"/>
                          </a:solidFill>
                          <a:latin typeface="+mn-lt"/>
                          <a:ea typeface="+mn-ea"/>
                          <a:cs typeface="+mn-cs"/>
                        </a:rPr>
                        <a:t>Exporting production data</a:t>
                      </a:r>
                      <a:endParaRPr lang="en-US" sz="1800" kern="1200" dirty="0" smtClean="0">
                        <a:solidFill>
                          <a:schemeClr val="dk1"/>
                        </a:solidFill>
                        <a:latin typeface="+mn-lt"/>
                        <a:ea typeface="+mn-ea"/>
                        <a:cs typeface="+mn-cs"/>
                      </a:endParaRPr>
                    </a:p>
                    <a:p>
                      <a:pPr marL="228600" lvl="0" indent="-228600">
                        <a:buFont typeface="Wingdings" pitchFamily="2" charset="2"/>
                        <a:buChar char="§"/>
                      </a:pPr>
                      <a:r>
                        <a:rPr lang="en-GB" sz="1800" kern="1200" dirty="0" smtClean="0">
                          <a:solidFill>
                            <a:schemeClr val="dk1"/>
                          </a:solidFill>
                          <a:latin typeface="+mn-lt"/>
                          <a:ea typeface="+mn-ea"/>
                          <a:cs typeface="+mn-cs"/>
                        </a:rPr>
                        <a:t>Exporting species data</a:t>
                      </a:r>
                      <a:endParaRPr lang="en-US" sz="1800" kern="1200" dirty="0" smtClean="0">
                        <a:solidFill>
                          <a:schemeClr val="dk1"/>
                        </a:solidFill>
                        <a:latin typeface="+mn-lt"/>
                        <a:ea typeface="+mn-ea"/>
                        <a:cs typeface="+mn-cs"/>
                      </a:endParaRPr>
                    </a:p>
                    <a:p>
                      <a:pPr marL="228600" lvl="0" indent="-228600">
                        <a:buFont typeface="Wingdings" pitchFamily="2" charset="2"/>
                        <a:buChar char="§"/>
                      </a:pPr>
                      <a:r>
                        <a:rPr lang="en-GB" sz="1800" kern="1200" dirty="0" smtClean="0">
                          <a:solidFill>
                            <a:schemeClr val="dk1"/>
                          </a:solidFill>
                          <a:latin typeface="+mn-lt"/>
                          <a:ea typeface="+mn-ea"/>
                          <a:cs typeface="+mn-cs"/>
                        </a:rPr>
                        <a:t>Exporting trade data</a:t>
                      </a:r>
                      <a:endParaRPr lang="en-US" sz="1800" kern="1200" dirty="0" smtClean="0">
                        <a:solidFill>
                          <a:schemeClr val="dk1"/>
                        </a:solidFill>
                        <a:latin typeface="+mn-lt"/>
                        <a:ea typeface="+mn-ea"/>
                        <a:cs typeface="+mn-cs"/>
                      </a:endParaRPr>
                    </a:p>
                  </a:txBody>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3" name="Content Placeholder 2"/>
          <p:cNvSpPr>
            <a:spLocks noGrp="1"/>
          </p:cNvSpPr>
          <p:nvPr>
            <p:ph idx="1"/>
          </p:nvPr>
        </p:nvSpPr>
        <p:spPr>
          <a:xfrm>
            <a:off x="628649" y="1449976"/>
            <a:ext cx="8139113" cy="4674599"/>
          </a:xfrm>
        </p:spPr>
        <p:txBody>
          <a:bodyPr>
            <a:normAutofit/>
          </a:bodyPr>
          <a:lstStyle/>
          <a:p>
            <a:pPr>
              <a:buNone/>
            </a:pPr>
            <a:endParaRPr lang="en-US" b="1" dirty="0" smtClean="0"/>
          </a:p>
          <a:p>
            <a:pPr>
              <a:buNone/>
            </a:pPr>
            <a:r>
              <a:rPr lang="en-US" b="1" dirty="0" smtClean="0"/>
              <a:t>6. Recommendations</a:t>
            </a:r>
          </a:p>
          <a:p>
            <a:pPr>
              <a:buNone/>
            </a:pPr>
            <a:r>
              <a:rPr lang="en-GB" dirty="0" smtClean="0"/>
              <a:t>The Consultant recommends that:</a:t>
            </a:r>
            <a:endParaRPr lang="en-US" dirty="0" smtClean="0"/>
          </a:p>
          <a:p>
            <a:pPr marL="571500" lvl="0" indent="-401638">
              <a:buFont typeface="+mj-lt"/>
              <a:buAutoNum type="romanLcPeriod"/>
            </a:pPr>
            <a:r>
              <a:rPr lang="en-GB" dirty="0" smtClean="0"/>
              <a:t>the domain name and hosting of the database be transferred to AU-IBAR after inputs from all regional trainings have been incorporated. </a:t>
            </a:r>
            <a:endParaRPr lang="en-US" dirty="0" smtClean="0"/>
          </a:p>
          <a:p>
            <a:pPr marL="571500" lvl="0" indent="-401638">
              <a:buFont typeface="+mj-lt"/>
              <a:buAutoNum type="romanLcPeriod"/>
            </a:pPr>
            <a:r>
              <a:rPr lang="en-GB" dirty="0" smtClean="0"/>
              <a:t>AU-IBAR consider including advance fisheries data analytics (e.g. from a third party app) as a utility to the database.</a:t>
            </a:r>
            <a:endParaRPr lang="en-US" dirty="0" smtClean="0"/>
          </a:p>
          <a:p>
            <a:pPr marL="169863" indent="-169863">
              <a:buNone/>
            </a:pPr>
            <a:endParaRPr lang="en-US" dirty="0" smtClean="0"/>
          </a:p>
          <a:p>
            <a:pPr marL="169863" indent="-169863"/>
            <a:endParaRPr lang="en-US" dirty="0" smtClean="0"/>
          </a:p>
          <a:p>
            <a:pPr marL="169863" indent="-169863"/>
            <a:endParaRPr lang="en-US" dirty="0" smtClean="0"/>
          </a:p>
        </p:txBody>
      </p:sp>
      <p:sp>
        <p:nvSpPr>
          <p:cNvPr id="4" name="Footer Placeholder 3"/>
          <p:cNvSpPr>
            <a:spLocks noGrp="1"/>
          </p:cNvSpPr>
          <p:nvPr>
            <p:ph type="ftr" sz="quarter" idx="11"/>
          </p:nvPr>
        </p:nvSpPr>
        <p:spPr/>
        <p:txBody>
          <a:bodyPr/>
          <a:lstStyle/>
          <a:p>
            <a:r>
              <a:rPr lang="en-US" dirty="0" smtClean="0"/>
              <a:t>DEPARTMENT OF FISHERIES AND AQUATIC SCIENCES </a:t>
            </a:r>
            <a:endParaRPr lang="en-GB" dirty="0"/>
          </a:p>
        </p:txBody>
      </p:sp>
      <p:sp>
        <p:nvSpPr>
          <p:cNvPr id="5" name="Slide Number Placeholder 4"/>
          <p:cNvSpPr>
            <a:spLocks noGrp="1"/>
          </p:cNvSpPr>
          <p:nvPr>
            <p:ph type="sldNum" sz="quarter" idx="12"/>
          </p:nvPr>
        </p:nvSpPr>
        <p:spPr/>
        <p:txBody>
          <a:bodyPr/>
          <a:lstStyle/>
          <a:p>
            <a:fld id="{908C8CF0-E1EC-4FCF-954B-88066A011E62}" type="slidenum">
              <a:rPr lang="en-GB" smtClean="0"/>
              <a:pPr/>
              <a:t>31</a:t>
            </a:fld>
            <a:endParaRPr lang="en-GB"/>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32</a:t>
            </a:fld>
            <a:endParaRPr lang="en-GB"/>
          </a:p>
        </p:txBody>
      </p:sp>
      <p:graphicFrame>
        <p:nvGraphicFramePr>
          <p:cNvPr id="7" name="Table 6"/>
          <p:cNvGraphicFramePr>
            <a:graphicFrameLocks noGrp="1"/>
          </p:cNvGraphicFramePr>
          <p:nvPr/>
        </p:nvGraphicFramePr>
        <p:xfrm>
          <a:off x="763589" y="2593599"/>
          <a:ext cx="7620000" cy="2368296"/>
        </p:xfrm>
        <a:graphic>
          <a:graphicData uri="http://schemas.openxmlformats.org/drawingml/2006/table">
            <a:tbl>
              <a:tblPr firstRow="1" bandRow="1">
                <a:tableStyleId>{5940675A-B579-460E-94D1-54222C63F5DA}</a:tableStyleId>
              </a:tblPr>
              <a:tblGrid>
                <a:gridCol w="2171635"/>
                <a:gridCol w="3666744"/>
                <a:gridCol w="1781621"/>
              </a:tblGrid>
              <a:tr h="420036">
                <a:tc>
                  <a:txBody>
                    <a:bodyPr/>
                    <a:lstStyle/>
                    <a:p>
                      <a:pPr algn="ctr"/>
                      <a:r>
                        <a:rPr lang="en-GB" sz="2400" b="1" dirty="0" smtClean="0">
                          <a:solidFill>
                            <a:schemeClr val="bg1">
                              <a:lumMod val="95000"/>
                            </a:schemeClr>
                          </a:solidFill>
                        </a:rPr>
                        <a:t>Activities</a:t>
                      </a:r>
                      <a:endParaRPr lang="en-GB" sz="2400" b="1" dirty="0">
                        <a:solidFill>
                          <a:schemeClr val="bg1">
                            <a:lumMod val="95000"/>
                          </a:schemeClr>
                        </a:solidFill>
                      </a:endParaRPr>
                    </a:p>
                  </a:txBody>
                  <a:tcPr>
                    <a:solidFill>
                      <a:srgbClr val="0000FF"/>
                    </a:solidFill>
                  </a:tcPr>
                </a:tc>
                <a:tc>
                  <a:txBody>
                    <a:bodyPr/>
                    <a:lstStyle/>
                    <a:p>
                      <a:pPr algn="ctr"/>
                      <a:r>
                        <a:rPr lang="en-GB" sz="2400" b="1" dirty="0" smtClean="0">
                          <a:solidFill>
                            <a:schemeClr val="bg1">
                              <a:lumMod val="95000"/>
                            </a:schemeClr>
                          </a:solidFill>
                        </a:rPr>
                        <a:t>Tasks</a:t>
                      </a:r>
                      <a:endParaRPr lang="en-GB" sz="2400" b="1" dirty="0">
                        <a:solidFill>
                          <a:schemeClr val="bg1">
                            <a:lumMod val="95000"/>
                          </a:schemeClr>
                        </a:solidFill>
                      </a:endParaRPr>
                    </a:p>
                  </a:txBody>
                  <a:tcPr>
                    <a:solidFill>
                      <a:srgbClr val="0000FF"/>
                    </a:solidFill>
                  </a:tcPr>
                </a:tc>
                <a:tc>
                  <a:txBody>
                    <a:bodyPr/>
                    <a:lstStyle/>
                    <a:p>
                      <a:pPr algn="ctr"/>
                      <a:r>
                        <a:rPr lang="en-GB" sz="2400" b="1" dirty="0" smtClean="0">
                          <a:solidFill>
                            <a:schemeClr val="bg1">
                              <a:lumMod val="95000"/>
                            </a:schemeClr>
                          </a:solidFill>
                        </a:rPr>
                        <a:t>Status</a:t>
                      </a:r>
                      <a:endParaRPr lang="en-GB" sz="2400" b="1" dirty="0">
                        <a:solidFill>
                          <a:schemeClr val="bg1">
                            <a:lumMod val="95000"/>
                          </a:schemeClr>
                        </a:solidFill>
                      </a:endParaRPr>
                    </a:p>
                  </a:txBody>
                  <a:tcPr>
                    <a:solidFill>
                      <a:srgbClr val="0000FF"/>
                    </a:solidFill>
                  </a:tcPr>
                </a:tc>
              </a:tr>
              <a:tr h="370840">
                <a:tc rowSpan="2">
                  <a:txBody>
                    <a:bodyPr/>
                    <a:lstStyle/>
                    <a:p>
                      <a:r>
                        <a:rPr lang="en-GB" sz="1800" b="1" kern="1200" dirty="0" smtClean="0">
                          <a:solidFill>
                            <a:schemeClr val="tx1"/>
                          </a:solidFill>
                          <a:latin typeface="+mn-lt"/>
                          <a:ea typeface="+mn-ea"/>
                          <a:cs typeface="+mn-cs"/>
                        </a:rPr>
                        <a:t>Inception and familiarization</a:t>
                      </a:r>
                      <a:endParaRPr lang="en-GB" b="1" dirty="0"/>
                    </a:p>
                  </a:txBody>
                  <a:tcPr/>
                </a:tc>
                <a:tc>
                  <a:txBody>
                    <a:bodyPr/>
                    <a:lstStyle/>
                    <a:p>
                      <a:pPr marL="269875" marR="0" lvl="0" indent="-269875" algn="l" defTabSz="914400" rtl="0" eaLnBrk="1" fontAlgn="auto" latinLnBrk="0" hangingPunct="1">
                        <a:lnSpc>
                          <a:spcPct val="90000"/>
                        </a:lnSpc>
                        <a:spcBef>
                          <a:spcPts val="0"/>
                        </a:spcBef>
                        <a:spcAft>
                          <a:spcPts val="0"/>
                        </a:spcAft>
                        <a:buClrTx/>
                        <a:buSzTx/>
                        <a:buFont typeface="+mj-lt"/>
                        <a:buAutoNum type="arabicPeriod"/>
                        <a:tabLst/>
                        <a:defRPr/>
                      </a:pPr>
                      <a:r>
                        <a:rPr lang="en-GB" sz="1800" kern="1200" dirty="0" smtClean="0">
                          <a:solidFill>
                            <a:schemeClr val="tx1"/>
                          </a:solidFill>
                          <a:latin typeface="+mn-lt"/>
                          <a:ea typeface="+mn-ea"/>
                          <a:cs typeface="+mn-cs"/>
                        </a:rPr>
                        <a:t>An inception briefing with relevant AU-IBAR staff to agree on expectations and provide clarity on any outstanding issues </a:t>
                      </a:r>
                    </a:p>
                  </a:txBody>
                  <a:tcPr/>
                </a:tc>
                <a:tc>
                  <a:txBody>
                    <a:bodyPr/>
                    <a:lstStyle/>
                    <a:p>
                      <a:r>
                        <a:rPr lang="en-GB" dirty="0" smtClean="0"/>
                        <a:t>Completed</a:t>
                      </a:r>
                      <a:endParaRPr lang="en-GB" dirty="0"/>
                    </a:p>
                  </a:txBody>
                  <a:tcPr/>
                </a:tc>
              </a:tr>
              <a:tr h="741680">
                <a:tc vMerge="1">
                  <a:txBody>
                    <a:bodyPr/>
                    <a:lstStyle/>
                    <a:p>
                      <a:endParaRPr lang="en-GB" dirty="0" smtClean="0"/>
                    </a:p>
                  </a:txBody>
                  <a:tcPr/>
                </a:tc>
                <a:tc>
                  <a:txBody>
                    <a:bodyPr/>
                    <a:lstStyle/>
                    <a:p>
                      <a:pPr marL="269875" indent="-269875">
                        <a:lnSpc>
                          <a:spcPct val="90000"/>
                        </a:lnSpc>
                        <a:buFont typeface="+mj-lt"/>
                        <a:buAutoNum type="arabicPeriod" startAt="2"/>
                      </a:pPr>
                      <a:r>
                        <a:rPr lang="en-GB" sz="1800" kern="1200" dirty="0" smtClean="0">
                          <a:solidFill>
                            <a:schemeClr val="tx1"/>
                          </a:solidFill>
                          <a:latin typeface="+mn-lt"/>
                          <a:ea typeface="+mn-ea"/>
                          <a:cs typeface="+mn-cs"/>
                        </a:rPr>
                        <a:t>Familiarization with AU policy instruments and strategies relevant to this consultancy</a:t>
                      </a:r>
                      <a:endParaRPr lang="en-GB" dirty="0"/>
                    </a:p>
                  </a:txBody>
                  <a:tcPr/>
                </a:tc>
                <a:tc>
                  <a:txBody>
                    <a:bodyPr/>
                    <a:lstStyle/>
                    <a:p>
                      <a:r>
                        <a:rPr lang="en-GB" dirty="0" smtClean="0"/>
                        <a:t>Completed</a:t>
                      </a:r>
                      <a:endParaRPr lang="en-GB" dirty="0"/>
                    </a:p>
                  </a:txBody>
                  <a:tcPr/>
                </a:tc>
              </a:tr>
            </a:tbl>
          </a:graphicData>
        </a:graphic>
      </p:graphicFrame>
      <p:sp>
        <p:nvSpPr>
          <p:cNvPr id="6" name="TextBox 5"/>
          <p:cNvSpPr txBox="1"/>
          <p:nvPr/>
        </p:nvSpPr>
        <p:spPr>
          <a:xfrm>
            <a:off x="722376" y="1988820"/>
            <a:ext cx="7626096" cy="523220"/>
          </a:xfrm>
          <a:prstGeom prst="rect">
            <a:avLst/>
          </a:prstGeom>
          <a:noFill/>
        </p:spPr>
        <p:txBody>
          <a:bodyPr wrap="square" rtlCol="0">
            <a:spAutoFit/>
          </a:bodyPr>
          <a:lstStyle/>
          <a:p>
            <a:r>
              <a:rPr lang="en-US" sz="2800" b="1" i="1" dirty="0" smtClean="0"/>
              <a:t>Inception Activities</a:t>
            </a:r>
            <a:endParaRPr lang="en-US" sz="2800" b="1" i="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33</a:t>
            </a:fld>
            <a:endParaRPr lang="en-GB"/>
          </a:p>
        </p:txBody>
      </p:sp>
      <p:graphicFrame>
        <p:nvGraphicFramePr>
          <p:cNvPr id="7" name="Table 6"/>
          <p:cNvGraphicFramePr>
            <a:graphicFrameLocks noGrp="1"/>
          </p:cNvGraphicFramePr>
          <p:nvPr/>
        </p:nvGraphicFramePr>
        <p:xfrm>
          <a:off x="759017" y="2593599"/>
          <a:ext cx="7620000" cy="3044952"/>
        </p:xfrm>
        <a:graphic>
          <a:graphicData uri="http://schemas.openxmlformats.org/drawingml/2006/table">
            <a:tbl>
              <a:tblPr firstRow="1" bandRow="1">
                <a:tableStyleId>{5940675A-B579-460E-94D1-54222C63F5DA}</a:tableStyleId>
              </a:tblPr>
              <a:tblGrid>
                <a:gridCol w="2180779"/>
                <a:gridCol w="3662172"/>
                <a:gridCol w="1777049"/>
              </a:tblGrid>
              <a:tr h="420036">
                <a:tc>
                  <a:txBody>
                    <a:bodyPr/>
                    <a:lstStyle/>
                    <a:p>
                      <a:pPr algn="ctr"/>
                      <a:r>
                        <a:rPr lang="en-GB" sz="2400" b="1" dirty="0" smtClean="0">
                          <a:solidFill>
                            <a:schemeClr val="bg1">
                              <a:lumMod val="95000"/>
                            </a:schemeClr>
                          </a:solidFill>
                        </a:rPr>
                        <a:t>Activities</a:t>
                      </a:r>
                      <a:endParaRPr lang="en-GB" sz="2400" b="1" dirty="0">
                        <a:solidFill>
                          <a:schemeClr val="bg1">
                            <a:lumMod val="95000"/>
                          </a:schemeClr>
                        </a:solidFill>
                      </a:endParaRPr>
                    </a:p>
                  </a:txBody>
                  <a:tcPr>
                    <a:solidFill>
                      <a:srgbClr val="0000FF"/>
                    </a:solidFill>
                  </a:tcPr>
                </a:tc>
                <a:tc>
                  <a:txBody>
                    <a:bodyPr/>
                    <a:lstStyle/>
                    <a:p>
                      <a:pPr algn="ctr"/>
                      <a:r>
                        <a:rPr lang="en-GB" sz="2400" b="1" dirty="0" smtClean="0">
                          <a:solidFill>
                            <a:schemeClr val="bg1">
                              <a:lumMod val="95000"/>
                            </a:schemeClr>
                          </a:solidFill>
                        </a:rPr>
                        <a:t>Tasks</a:t>
                      </a:r>
                      <a:endParaRPr lang="en-GB" sz="2400" b="1" dirty="0">
                        <a:solidFill>
                          <a:schemeClr val="bg1">
                            <a:lumMod val="95000"/>
                          </a:schemeClr>
                        </a:solidFill>
                      </a:endParaRPr>
                    </a:p>
                  </a:txBody>
                  <a:tcPr>
                    <a:solidFill>
                      <a:srgbClr val="0000FF"/>
                    </a:solidFill>
                  </a:tcPr>
                </a:tc>
                <a:tc>
                  <a:txBody>
                    <a:bodyPr/>
                    <a:lstStyle/>
                    <a:p>
                      <a:pPr algn="ctr"/>
                      <a:r>
                        <a:rPr lang="en-GB" sz="2400" b="1" dirty="0" smtClean="0">
                          <a:solidFill>
                            <a:schemeClr val="bg1">
                              <a:lumMod val="95000"/>
                            </a:schemeClr>
                          </a:solidFill>
                        </a:rPr>
                        <a:t>Status</a:t>
                      </a:r>
                      <a:endParaRPr lang="en-GB" sz="2400" b="1" dirty="0">
                        <a:solidFill>
                          <a:schemeClr val="bg1">
                            <a:lumMod val="95000"/>
                          </a:schemeClr>
                        </a:solidFill>
                      </a:endParaRPr>
                    </a:p>
                  </a:txBody>
                  <a:tcPr>
                    <a:solidFill>
                      <a:srgbClr val="0000FF"/>
                    </a:solidFill>
                  </a:tcPr>
                </a:tc>
              </a:tr>
              <a:tr h="370840">
                <a:tc rowSpan="4">
                  <a:txBody>
                    <a:bodyPr/>
                    <a:lstStyle/>
                    <a:p>
                      <a:r>
                        <a:rPr lang="en-GB" sz="1800" b="1" kern="1200" dirty="0" smtClean="0">
                          <a:solidFill>
                            <a:schemeClr val="tx1"/>
                          </a:solidFill>
                          <a:latin typeface="+mn-lt"/>
                          <a:ea typeface="+mn-ea"/>
                          <a:cs typeface="+mn-cs"/>
                        </a:rPr>
                        <a:t>Develop and update a database on fisheries and aquaculture</a:t>
                      </a:r>
                      <a:endParaRPr lang="en-GB" b="1" dirty="0"/>
                    </a:p>
                  </a:txBody>
                  <a:tcPr/>
                </a:tc>
                <a:tc>
                  <a:txBody>
                    <a:bodyPr/>
                    <a:lstStyle/>
                    <a:p>
                      <a:pPr marL="269875" marR="0" lvl="0" indent="-269875" algn="l" defTabSz="914400" rtl="0" eaLnBrk="1" fontAlgn="auto" latinLnBrk="0" hangingPunct="1">
                        <a:lnSpc>
                          <a:spcPct val="90000"/>
                        </a:lnSpc>
                        <a:spcBef>
                          <a:spcPts val="0"/>
                        </a:spcBef>
                        <a:spcAft>
                          <a:spcPts val="0"/>
                        </a:spcAft>
                        <a:buClrTx/>
                        <a:buSzTx/>
                        <a:buFont typeface="+mj-lt"/>
                        <a:buAutoNum type="arabicPeriod"/>
                        <a:tabLst/>
                        <a:defRPr/>
                      </a:pPr>
                      <a:r>
                        <a:rPr lang="en-GB" sz="1800" kern="1200" dirty="0" smtClean="0">
                          <a:solidFill>
                            <a:schemeClr val="tx1"/>
                          </a:solidFill>
                          <a:latin typeface="+mn-lt"/>
                          <a:ea typeface="+mn-ea"/>
                          <a:cs typeface="+mn-cs"/>
                        </a:rPr>
                        <a:t>Assessment of existing database infrastructure</a:t>
                      </a:r>
                    </a:p>
                  </a:txBody>
                  <a:tcPr/>
                </a:tc>
                <a:tc>
                  <a:txBody>
                    <a:bodyPr/>
                    <a:lstStyle/>
                    <a:p>
                      <a:r>
                        <a:rPr lang="en-GB" dirty="0" smtClean="0"/>
                        <a:t>Completed</a:t>
                      </a:r>
                      <a:endParaRPr lang="en-GB" dirty="0"/>
                    </a:p>
                  </a:txBody>
                  <a:tcPr/>
                </a:tc>
              </a:tr>
              <a:tr h="370840">
                <a:tc vMerge="1">
                  <a:txBody>
                    <a:bodyPr/>
                    <a:lstStyle/>
                    <a:p>
                      <a:endParaRPr lang="en-GB" dirty="0" smtClean="0"/>
                    </a:p>
                  </a:txBody>
                  <a:tcPr/>
                </a:tc>
                <a:tc>
                  <a:txBody>
                    <a:bodyPr/>
                    <a:lstStyle/>
                    <a:p>
                      <a:pPr marL="269875" indent="-269875">
                        <a:lnSpc>
                          <a:spcPct val="90000"/>
                        </a:lnSpc>
                        <a:buFont typeface="+mj-lt"/>
                        <a:buAutoNum type="arabicPeriod" startAt="2"/>
                      </a:pPr>
                      <a:r>
                        <a:rPr lang="en-GB" sz="1800" kern="1200" dirty="0" smtClean="0">
                          <a:solidFill>
                            <a:schemeClr val="tx1"/>
                          </a:solidFill>
                          <a:latin typeface="+mn-lt"/>
                          <a:ea typeface="+mn-ea"/>
                          <a:cs typeface="+mn-cs"/>
                        </a:rPr>
                        <a:t>Mapping of sampled assessed data based on regional blocs</a:t>
                      </a:r>
                      <a:endParaRPr lang="en-GB" dirty="0"/>
                    </a:p>
                  </a:txBody>
                  <a:tcPr/>
                </a:tc>
                <a:tc>
                  <a:txBody>
                    <a:bodyPr/>
                    <a:lstStyle/>
                    <a:p>
                      <a:r>
                        <a:rPr lang="en-GB" dirty="0" smtClean="0"/>
                        <a:t>Completed</a:t>
                      </a:r>
                      <a:endParaRPr lang="en-GB" dirty="0"/>
                    </a:p>
                  </a:txBody>
                  <a:tcPr/>
                </a:tc>
              </a:tr>
              <a:tr h="370840">
                <a:tc vMerge="1">
                  <a:txBody>
                    <a:bodyPr/>
                    <a:lstStyle/>
                    <a:p>
                      <a:endParaRPr lang="en-GB" dirty="0"/>
                    </a:p>
                  </a:txBody>
                  <a:tcPr/>
                </a:tc>
                <a:tc>
                  <a:txBody>
                    <a:bodyPr/>
                    <a:lstStyle/>
                    <a:p>
                      <a:pPr marL="269875" marR="0" lvl="0" indent="-269875" algn="l" defTabSz="914400" rtl="0" eaLnBrk="1" fontAlgn="auto" latinLnBrk="0" hangingPunct="1">
                        <a:lnSpc>
                          <a:spcPct val="90000"/>
                        </a:lnSpc>
                        <a:spcBef>
                          <a:spcPts val="0"/>
                        </a:spcBef>
                        <a:spcAft>
                          <a:spcPts val="0"/>
                        </a:spcAft>
                        <a:buClrTx/>
                        <a:buSzTx/>
                        <a:buFont typeface="+mj-lt"/>
                        <a:buAutoNum type="arabicPeriod" startAt="3"/>
                        <a:tabLst/>
                        <a:defRPr/>
                      </a:pPr>
                      <a:r>
                        <a:rPr lang="en-GB" sz="1800" kern="1200" dirty="0" smtClean="0">
                          <a:solidFill>
                            <a:schemeClr val="tx1"/>
                          </a:solidFill>
                          <a:latin typeface="+mn-lt"/>
                          <a:ea typeface="+mn-ea"/>
                          <a:cs typeface="+mn-cs"/>
                        </a:rPr>
                        <a:t>Harmonization of database requirements from existing databases</a:t>
                      </a:r>
                    </a:p>
                  </a:txBody>
                  <a:tcPr/>
                </a:tc>
                <a:tc>
                  <a:txBody>
                    <a:bodyPr/>
                    <a:lstStyle/>
                    <a:p>
                      <a:r>
                        <a:rPr lang="en-GB" dirty="0" smtClean="0"/>
                        <a:t>Completed</a:t>
                      </a:r>
                      <a:endParaRPr lang="en-GB" dirty="0"/>
                    </a:p>
                  </a:txBody>
                  <a:tcPr/>
                </a:tc>
              </a:tr>
              <a:tr h="370840">
                <a:tc vMerge="1">
                  <a:txBody>
                    <a:bodyPr/>
                    <a:lstStyle/>
                    <a:p>
                      <a:endParaRPr lang="en-GB" dirty="0"/>
                    </a:p>
                  </a:txBody>
                  <a:tcPr/>
                </a:tc>
                <a:tc>
                  <a:txBody>
                    <a:bodyPr/>
                    <a:lstStyle/>
                    <a:p>
                      <a:pPr marL="269875" marR="0" lvl="0" indent="-269875" algn="l" defTabSz="914400" rtl="0" eaLnBrk="1" fontAlgn="auto" latinLnBrk="0" hangingPunct="1">
                        <a:lnSpc>
                          <a:spcPct val="90000"/>
                        </a:lnSpc>
                        <a:spcBef>
                          <a:spcPts val="0"/>
                        </a:spcBef>
                        <a:spcAft>
                          <a:spcPts val="0"/>
                        </a:spcAft>
                        <a:buClrTx/>
                        <a:buSzTx/>
                        <a:buFont typeface="+mj-lt"/>
                        <a:buAutoNum type="arabicPeriod" startAt="4"/>
                        <a:tabLst/>
                        <a:defRPr/>
                      </a:pPr>
                      <a:r>
                        <a:rPr lang="en-GB" sz="1800" kern="1200" dirty="0" smtClean="0">
                          <a:solidFill>
                            <a:schemeClr val="tx1"/>
                          </a:solidFill>
                          <a:latin typeface="+mn-lt"/>
                          <a:ea typeface="+mn-ea"/>
                          <a:cs typeface="+mn-cs"/>
                        </a:rPr>
                        <a:t>Developing a data model/schema for the database</a:t>
                      </a:r>
                    </a:p>
                  </a:txBody>
                  <a:tcPr/>
                </a:tc>
                <a:tc>
                  <a:txBody>
                    <a:bodyPr/>
                    <a:lstStyle/>
                    <a:p>
                      <a:r>
                        <a:rPr lang="en-GB" dirty="0" smtClean="0"/>
                        <a:t>Completed</a:t>
                      </a:r>
                      <a:endParaRPr lang="en-GB" dirty="0"/>
                    </a:p>
                  </a:txBody>
                  <a:tcPr/>
                </a:tc>
              </a:tr>
            </a:tbl>
          </a:graphicData>
        </a:graphic>
      </p:graphicFrame>
      <p:sp>
        <p:nvSpPr>
          <p:cNvPr id="6" name="TextBox 5"/>
          <p:cNvSpPr txBox="1"/>
          <p:nvPr/>
        </p:nvSpPr>
        <p:spPr>
          <a:xfrm>
            <a:off x="722376" y="1988820"/>
            <a:ext cx="7626096" cy="523220"/>
          </a:xfrm>
          <a:prstGeom prst="rect">
            <a:avLst/>
          </a:prstGeom>
          <a:noFill/>
        </p:spPr>
        <p:txBody>
          <a:bodyPr wrap="square" rtlCol="0">
            <a:spAutoFit/>
          </a:bodyPr>
          <a:lstStyle/>
          <a:p>
            <a:r>
              <a:rPr lang="en-US" sz="2800" b="1" i="1" dirty="0" smtClean="0"/>
              <a:t>WP 1:</a:t>
            </a:r>
            <a:endParaRPr lang="en-US" sz="2800" b="1" i="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34</a:t>
            </a:fld>
            <a:endParaRPr lang="en-GB"/>
          </a:p>
        </p:txBody>
      </p:sp>
      <p:graphicFrame>
        <p:nvGraphicFramePr>
          <p:cNvPr id="7" name="Table 6"/>
          <p:cNvGraphicFramePr>
            <a:graphicFrameLocks noGrp="1"/>
          </p:cNvGraphicFramePr>
          <p:nvPr/>
        </p:nvGraphicFramePr>
        <p:xfrm>
          <a:off x="754445" y="2593599"/>
          <a:ext cx="7620000" cy="3470656"/>
        </p:xfrm>
        <a:graphic>
          <a:graphicData uri="http://schemas.openxmlformats.org/drawingml/2006/table">
            <a:tbl>
              <a:tblPr firstRow="1" bandRow="1">
                <a:tableStyleId>{5940675A-B579-460E-94D1-54222C63F5DA}</a:tableStyleId>
              </a:tblPr>
              <a:tblGrid>
                <a:gridCol w="2176207"/>
                <a:gridCol w="3671316"/>
                <a:gridCol w="1772477"/>
              </a:tblGrid>
              <a:tr h="420036">
                <a:tc>
                  <a:txBody>
                    <a:bodyPr/>
                    <a:lstStyle/>
                    <a:p>
                      <a:pPr algn="ctr"/>
                      <a:r>
                        <a:rPr lang="en-GB" sz="2400" b="1" dirty="0" smtClean="0">
                          <a:solidFill>
                            <a:schemeClr val="bg1">
                              <a:lumMod val="95000"/>
                            </a:schemeClr>
                          </a:solidFill>
                        </a:rPr>
                        <a:t>Activities</a:t>
                      </a:r>
                      <a:endParaRPr lang="en-GB" sz="2400" b="1" dirty="0">
                        <a:solidFill>
                          <a:schemeClr val="bg1">
                            <a:lumMod val="95000"/>
                          </a:schemeClr>
                        </a:solidFill>
                      </a:endParaRPr>
                    </a:p>
                  </a:txBody>
                  <a:tcPr>
                    <a:solidFill>
                      <a:srgbClr val="0000FF"/>
                    </a:solidFill>
                  </a:tcPr>
                </a:tc>
                <a:tc>
                  <a:txBody>
                    <a:bodyPr/>
                    <a:lstStyle/>
                    <a:p>
                      <a:pPr algn="ctr"/>
                      <a:r>
                        <a:rPr lang="en-GB" sz="2400" b="1" dirty="0" smtClean="0">
                          <a:solidFill>
                            <a:schemeClr val="bg1">
                              <a:lumMod val="95000"/>
                            </a:schemeClr>
                          </a:solidFill>
                        </a:rPr>
                        <a:t>Tasks</a:t>
                      </a:r>
                      <a:endParaRPr lang="en-GB" sz="2400" b="1" dirty="0">
                        <a:solidFill>
                          <a:schemeClr val="bg1">
                            <a:lumMod val="95000"/>
                          </a:schemeClr>
                        </a:solidFill>
                      </a:endParaRPr>
                    </a:p>
                  </a:txBody>
                  <a:tcPr>
                    <a:solidFill>
                      <a:srgbClr val="0000FF"/>
                    </a:solidFill>
                  </a:tcPr>
                </a:tc>
                <a:tc>
                  <a:txBody>
                    <a:bodyPr/>
                    <a:lstStyle/>
                    <a:p>
                      <a:pPr algn="ctr"/>
                      <a:r>
                        <a:rPr lang="en-GB" sz="2400" b="1" dirty="0" smtClean="0">
                          <a:solidFill>
                            <a:schemeClr val="bg1">
                              <a:lumMod val="95000"/>
                            </a:schemeClr>
                          </a:solidFill>
                        </a:rPr>
                        <a:t>Status</a:t>
                      </a:r>
                      <a:endParaRPr lang="en-GB" sz="2400" b="1" dirty="0">
                        <a:solidFill>
                          <a:schemeClr val="bg1">
                            <a:lumMod val="95000"/>
                          </a:schemeClr>
                        </a:solidFill>
                      </a:endParaRPr>
                    </a:p>
                  </a:txBody>
                  <a:tcPr>
                    <a:solidFill>
                      <a:srgbClr val="0000FF"/>
                    </a:solidFill>
                  </a:tcPr>
                </a:tc>
              </a:tr>
              <a:tr h="370840">
                <a:tc rowSpan="5">
                  <a:txBody>
                    <a:bodyPr/>
                    <a:lstStyle/>
                    <a:p>
                      <a:r>
                        <a:rPr lang="en-GB" sz="1800" b="1" kern="1200" dirty="0" smtClean="0">
                          <a:solidFill>
                            <a:schemeClr val="tx1"/>
                          </a:solidFill>
                          <a:latin typeface="+mn-lt"/>
                          <a:ea typeface="+mn-ea"/>
                          <a:cs typeface="+mn-cs"/>
                        </a:rPr>
                        <a:t>Develop and update a database on fisheries and aquaculture</a:t>
                      </a:r>
                      <a:endParaRPr lang="en-GB" b="1" dirty="0"/>
                    </a:p>
                  </a:txBody>
                  <a:tcPr/>
                </a:tc>
                <a:tc>
                  <a:txBody>
                    <a:bodyPr/>
                    <a:lstStyle/>
                    <a:p>
                      <a:pPr marL="342900" marR="0" lvl="0" indent="-342900" algn="l" defTabSz="914400" rtl="0" eaLnBrk="1" fontAlgn="auto" latinLnBrk="0" hangingPunct="1">
                        <a:lnSpc>
                          <a:spcPct val="90000"/>
                        </a:lnSpc>
                        <a:spcBef>
                          <a:spcPts val="0"/>
                        </a:spcBef>
                        <a:spcAft>
                          <a:spcPts val="0"/>
                        </a:spcAft>
                        <a:buClrTx/>
                        <a:buSzTx/>
                        <a:buFont typeface="+mj-lt"/>
                        <a:buAutoNum type="arabicPeriod" startAt="5"/>
                        <a:tabLst/>
                        <a:defRPr/>
                      </a:pPr>
                      <a:r>
                        <a:rPr lang="en-GB" sz="1800" kern="1200" dirty="0" smtClean="0">
                          <a:solidFill>
                            <a:schemeClr val="tx1"/>
                          </a:solidFill>
                          <a:latin typeface="+mn-lt"/>
                          <a:ea typeface="+mn-ea"/>
                          <a:cs typeface="+mn-cs"/>
                        </a:rPr>
                        <a:t>Implementing model/schema</a:t>
                      </a:r>
                    </a:p>
                  </a:txBody>
                  <a:tcPr/>
                </a:tc>
                <a:tc>
                  <a:txBody>
                    <a:bodyPr/>
                    <a:lstStyle/>
                    <a:p>
                      <a:r>
                        <a:rPr lang="en-GB" dirty="0" smtClean="0"/>
                        <a:t>Completed</a:t>
                      </a:r>
                      <a:endParaRPr lang="en-GB" dirty="0"/>
                    </a:p>
                  </a:txBody>
                  <a:tcPr/>
                </a:tc>
              </a:tr>
              <a:tr h="370840">
                <a:tc vMerge="1">
                  <a:txBody>
                    <a:bodyPr/>
                    <a:lstStyle/>
                    <a:p>
                      <a:endParaRPr lang="en-US"/>
                    </a:p>
                  </a:txBody>
                  <a:tcPr/>
                </a:tc>
                <a:tc>
                  <a:txBody>
                    <a:bodyPr/>
                    <a:lstStyle/>
                    <a:p>
                      <a:pPr marL="342900" marR="0" lvl="0" indent="-342900" algn="l" defTabSz="914400" rtl="0" eaLnBrk="1" fontAlgn="auto" latinLnBrk="0" hangingPunct="1">
                        <a:lnSpc>
                          <a:spcPct val="90000"/>
                        </a:lnSpc>
                        <a:spcBef>
                          <a:spcPts val="0"/>
                        </a:spcBef>
                        <a:spcAft>
                          <a:spcPts val="0"/>
                        </a:spcAft>
                        <a:buClrTx/>
                        <a:buSzTx/>
                        <a:buFont typeface="+mj-lt"/>
                        <a:buAutoNum type="arabicPeriod" startAt="6"/>
                        <a:tabLst/>
                        <a:defRPr/>
                      </a:pPr>
                      <a:r>
                        <a:rPr lang="en-GB" sz="1800" kern="1200" dirty="0" smtClean="0">
                          <a:solidFill>
                            <a:schemeClr val="tx1"/>
                          </a:solidFill>
                          <a:latin typeface="+mn-lt"/>
                          <a:ea typeface="+mn-ea"/>
                          <a:cs typeface="+mn-cs"/>
                        </a:rPr>
                        <a:t>Developing an application for data collection, retrieval</a:t>
                      </a:r>
                      <a:r>
                        <a:rPr lang="en-GB" sz="1800" kern="1200" baseline="0" dirty="0" smtClean="0">
                          <a:solidFill>
                            <a:schemeClr val="tx1"/>
                          </a:solidFill>
                          <a:latin typeface="+mn-lt"/>
                          <a:ea typeface="+mn-ea"/>
                          <a:cs typeface="+mn-cs"/>
                        </a:rPr>
                        <a:t> and archiving</a:t>
                      </a:r>
                      <a:endParaRPr lang="en-GB" sz="1800" kern="1200" dirty="0" smtClean="0">
                        <a:solidFill>
                          <a:schemeClr val="tx1"/>
                        </a:solidFill>
                        <a:latin typeface="+mn-lt"/>
                        <a:ea typeface="+mn-ea"/>
                        <a:cs typeface="+mn-cs"/>
                      </a:endParaRPr>
                    </a:p>
                  </a:txBody>
                  <a:tcPr/>
                </a:tc>
                <a:tc>
                  <a:txBody>
                    <a:bodyPr/>
                    <a:lstStyle/>
                    <a:p>
                      <a:r>
                        <a:rPr lang="en-GB" dirty="0" smtClean="0"/>
                        <a:t>Completed</a:t>
                      </a:r>
                    </a:p>
                  </a:txBody>
                  <a:tcPr/>
                </a:tc>
              </a:tr>
              <a:tr h="370840">
                <a:tc vMerge="1">
                  <a:txBody>
                    <a:bodyPr/>
                    <a:lstStyle/>
                    <a:p>
                      <a:endParaRPr lang="en-US"/>
                    </a:p>
                  </a:txBody>
                  <a:tcPr/>
                </a:tc>
                <a:tc>
                  <a:txBody>
                    <a:bodyPr/>
                    <a:lstStyle/>
                    <a:p>
                      <a:pPr marL="342900" marR="0" lvl="0" indent="-342900" algn="l" defTabSz="914400" rtl="0" eaLnBrk="1" fontAlgn="auto" latinLnBrk="0" hangingPunct="1">
                        <a:lnSpc>
                          <a:spcPct val="90000"/>
                        </a:lnSpc>
                        <a:spcBef>
                          <a:spcPts val="0"/>
                        </a:spcBef>
                        <a:spcAft>
                          <a:spcPts val="0"/>
                        </a:spcAft>
                        <a:buClrTx/>
                        <a:buSzTx/>
                        <a:buFont typeface="+mj-lt"/>
                        <a:buAutoNum type="arabicPeriod" startAt="7"/>
                        <a:tabLst/>
                        <a:defRPr/>
                      </a:pPr>
                      <a:r>
                        <a:rPr lang="en-GB" dirty="0" smtClean="0"/>
                        <a:t>Integration of developed protocols into the database</a:t>
                      </a:r>
                      <a:endParaRPr lang="en-GB" sz="1800" kern="1200" dirty="0" smtClean="0">
                        <a:solidFill>
                          <a:schemeClr val="tx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Completed</a:t>
                      </a:r>
                    </a:p>
                  </a:txBody>
                  <a:tcPr/>
                </a:tc>
              </a:tr>
              <a:tr h="370840">
                <a:tc vMerge="1">
                  <a:txBody>
                    <a:bodyPr/>
                    <a:lstStyle/>
                    <a:p>
                      <a:endParaRPr lang="en-US"/>
                    </a:p>
                  </a:txBody>
                  <a:tcPr/>
                </a:tc>
                <a:tc>
                  <a:txBody>
                    <a:bodyPr/>
                    <a:lstStyle/>
                    <a:p>
                      <a:pPr marL="342900" marR="0" lvl="0" indent="-342900" algn="l" defTabSz="914400" rtl="0" eaLnBrk="1" fontAlgn="auto" latinLnBrk="0" hangingPunct="1">
                        <a:lnSpc>
                          <a:spcPct val="90000"/>
                        </a:lnSpc>
                        <a:spcBef>
                          <a:spcPts val="0"/>
                        </a:spcBef>
                        <a:spcAft>
                          <a:spcPts val="0"/>
                        </a:spcAft>
                        <a:buClrTx/>
                        <a:buSzTx/>
                        <a:buFont typeface="+mj-lt"/>
                        <a:buAutoNum type="arabicPeriod" startAt="8"/>
                        <a:tabLst/>
                        <a:defRPr/>
                      </a:pPr>
                      <a:r>
                        <a:rPr lang="en-GB" sz="1800" kern="1200" dirty="0" smtClean="0">
                          <a:solidFill>
                            <a:schemeClr val="tx1"/>
                          </a:solidFill>
                          <a:latin typeface="+mn-lt"/>
                          <a:ea typeface="+mn-ea"/>
                          <a:cs typeface="+mn-cs"/>
                        </a:rPr>
                        <a:t>Setting up of database infrastructure</a:t>
                      </a:r>
                    </a:p>
                  </a:txBody>
                  <a:tcPr/>
                </a:tc>
                <a:tc>
                  <a:txBody>
                    <a:bodyPr/>
                    <a:lstStyle/>
                    <a:p>
                      <a:r>
                        <a:rPr lang="en-GB" dirty="0" smtClean="0"/>
                        <a:t>Completed</a:t>
                      </a:r>
                      <a:endParaRPr lang="en-GB" dirty="0"/>
                    </a:p>
                  </a:txBody>
                  <a:tcPr/>
                </a:tc>
              </a:tr>
              <a:tr h="370840">
                <a:tc vMerge="1">
                  <a:txBody>
                    <a:bodyPr/>
                    <a:lstStyle/>
                    <a:p>
                      <a:endParaRPr lang="en-GB" dirty="0" smtClean="0"/>
                    </a:p>
                  </a:txBody>
                  <a:tcPr/>
                </a:tc>
                <a:tc>
                  <a:txBody>
                    <a:bodyPr/>
                    <a:lstStyle/>
                    <a:p>
                      <a:pPr marL="342900" marR="0" indent="-342900" algn="l" defTabSz="914400" rtl="0" eaLnBrk="1" fontAlgn="auto" latinLnBrk="0" hangingPunct="1">
                        <a:lnSpc>
                          <a:spcPct val="100000"/>
                        </a:lnSpc>
                        <a:spcBef>
                          <a:spcPts val="0"/>
                        </a:spcBef>
                        <a:spcAft>
                          <a:spcPts val="0"/>
                        </a:spcAft>
                        <a:buClrTx/>
                        <a:buSzTx/>
                        <a:buFont typeface="+mj-lt"/>
                        <a:buAutoNum type="arabicPeriod" startAt="9"/>
                        <a:tabLst/>
                        <a:defRPr/>
                      </a:pPr>
                      <a:r>
                        <a:rPr lang="en-GB" dirty="0" smtClean="0"/>
                        <a:t>Updating and upgrading of database</a:t>
                      </a:r>
                    </a:p>
                  </a:txBody>
                  <a:tcPr/>
                </a:tc>
                <a:tc>
                  <a:txBody>
                    <a:bodyPr/>
                    <a:lstStyle/>
                    <a:p>
                      <a:r>
                        <a:rPr lang="en-US" dirty="0" smtClean="0"/>
                        <a:t>Ongoing</a:t>
                      </a:r>
                      <a:endParaRPr lang="en-US" dirty="0"/>
                    </a:p>
                  </a:txBody>
                  <a:tcPr/>
                </a:tc>
              </a:tr>
            </a:tbl>
          </a:graphicData>
        </a:graphic>
      </p:graphicFrame>
      <p:sp>
        <p:nvSpPr>
          <p:cNvPr id="6" name="TextBox 5"/>
          <p:cNvSpPr txBox="1"/>
          <p:nvPr/>
        </p:nvSpPr>
        <p:spPr>
          <a:xfrm>
            <a:off x="722376" y="1988820"/>
            <a:ext cx="7626096" cy="523220"/>
          </a:xfrm>
          <a:prstGeom prst="rect">
            <a:avLst/>
          </a:prstGeom>
          <a:noFill/>
        </p:spPr>
        <p:txBody>
          <a:bodyPr wrap="square" rtlCol="0">
            <a:spAutoFit/>
          </a:bodyPr>
          <a:lstStyle/>
          <a:p>
            <a:r>
              <a:rPr lang="en-US" sz="2800" b="1" i="1" dirty="0" smtClean="0"/>
              <a:t>WP 1:</a:t>
            </a:r>
            <a:endParaRPr lang="en-US" sz="2800" b="1" i="1"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35</a:t>
            </a:fld>
            <a:endParaRPr lang="en-GB"/>
          </a:p>
        </p:txBody>
      </p:sp>
      <p:graphicFrame>
        <p:nvGraphicFramePr>
          <p:cNvPr id="7" name="Table 6"/>
          <p:cNvGraphicFramePr>
            <a:graphicFrameLocks noGrp="1"/>
          </p:cNvGraphicFramePr>
          <p:nvPr/>
        </p:nvGraphicFramePr>
        <p:xfrm>
          <a:off x="754445" y="2593599"/>
          <a:ext cx="7620000" cy="1874520"/>
        </p:xfrm>
        <a:graphic>
          <a:graphicData uri="http://schemas.openxmlformats.org/drawingml/2006/table">
            <a:tbl>
              <a:tblPr firstRow="1" bandRow="1">
                <a:tableStyleId>{5940675A-B579-460E-94D1-54222C63F5DA}</a:tableStyleId>
              </a:tblPr>
              <a:tblGrid>
                <a:gridCol w="2180779"/>
                <a:gridCol w="3666744"/>
                <a:gridCol w="1772477"/>
              </a:tblGrid>
              <a:tr h="420036">
                <a:tc>
                  <a:txBody>
                    <a:bodyPr/>
                    <a:lstStyle/>
                    <a:p>
                      <a:pPr algn="ctr"/>
                      <a:r>
                        <a:rPr lang="en-GB" sz="2400" b="1" dirty="0" smtClean="0">
                          <a:solidFill>
                            <a:schemeClr val="bg1">
                              <a:lumMod val="95000"/>
                            </a:schemeClr>
                          </a:solidFill>
                        </a:rPr>
                        <a:t>Activities</a:t>
                      </a:r>
                      <a:endParaRPr lang="en-GB" sz="2400" b="1" dirty="0">
                        <a:solidFill>
                          <a:schemeClr val="bg1">
                            <a:lumMod val="95000"/>
                          </a:schemeClr>
                        </a:solidFill>
                      </a:endParaRPr>
                    </a:p>
                  </a:txBody>
                  <a:tcPr>
                    <a:solidFill>
                      <a:srgbClr val="0000FF"/>
                    </a:solidFill>
                  </a:tcPr>
                </a:tc>
                <a:tc>
                  <a:txBody>
                    <a:bodyPr/>
                    <a:lstStyle/>
                    <a:p>
                      <a:pPr algn="ctr"/>
                      <a:r>
                        <a:rPr lang="en-GB" sz="2400" b="1" dirty="0" smtClean="0">
                          <a:solidFill>
                            <a:schemeClr val="bg1">
                              <a:lumMod val="95000"/>
                            </a:schemeClr>
                          </a:solidFill>
                        </a:rPr>
                        <a:t>Tasks</a:t>
                      </a:r>
                      <a:endParaRPr lang="en-GB" sz="2400" b="1" dirty="0">
                        <a:solidFill>
                          <a:schemeClr val="bg1">
                            <a:lumMod val="95000"/>
                          </a:schemeClr>
                        </a:solidFill>
                      </a:endParaRPr>
                    </a:p>
                  </a:txBody>
                  <a:tcPr>
                    <a:solidFill>
                      <a:srgbClr val="0000FF"/>
                    </a:solidFill>
                  </a:tcPr>
                </a:tc>
                <a:tc>
                  <a:txBody>
                    <a:bodyPr/>
                    <a:lstStyle/>
                    <a:p>
                      <a:pPr algn="ctr"/>
                      <a:r>
                        <a:rPr lang="en-GB" sz="2400" b="1" dirty="0" smtClean="0">
                          <a:solidFill>
                            <a:schemeClr val="bg1">
                              <a:lumMod val="95000"/>
                            </a:schemeClr>
                          </a:solidFill>
                        </a:rPr>
                        <a:t>Status</a:t>
                      </a:r>
                      <a:endParaRPr lang="en-GB" sz="2400" b="1" dirty="0">
                        <a:solidFill>
                          <a:schemeClr val="bg1">
                            <a:lumMod val="95000"/>
                          </a:schemeClr>
                        </a:solidFill>
                      </a:endParaRPr>
                    </a:p>
                  </a:txBody>
                  <a:tcPr>
                    <a:solidFill>
                      <a:srgbClr val="0000FF"/>
                    </a:solidFill>
                  </a:tcPr>
                </a:tc>
              </a:tr>
              <a:tr h="370840">
                <a:tc rowSpan="2">
                  <a:txBody>
                    <a:bodyPr/>
                    <a:lstStyle/>
                    <a:p>
                      <a:r>
                        <a:rPr lang="en-GB" sz="1800" b="1" kern="1200" dirty="0" smtClean="0">
                          <a:solidFill>
                            <a:schemeClr val="tx1"/>
                          </a:solidFill>
                          <a:latin typeface="+mn-lt"/>
                          <a:ea typeface="+mn-ea"/>
                          <a:cs typeface="+mn-cs"/>
                        </a:rPr>
                        <a:t>Develop mechanisms for data management</a:t>
                      </a:r>
                      <a:endParaRPr lang="en-GB" b="1" dirty="0"/>
                    </a:p>
                  </a:txBody>
                  <a:tcPr/>
                </a:tc>
                <a:tc>
                  <a:txBody>
                    <a:bodyPr/>
                    <a:lstStyle/>
                    <a:p>
                      <a:pPr marL="269875" marR="0" lvl="0" indent="-269875" algn="l" defTabSz="914400" rtl="0" eaLnBrk="1" fontAlgn="auto" latinLnBrk="0" hangingPunct="1">
                        <a:lnSpc>
                          <a:spcPct val="90000"/>
                        </a:lnSpc>
                        <a:spcBef>
                          <a:spcPts val="0"/>
                        </a:spcBef>
                        <a:spcAft>
                          <a:spcPts val="0"/>
                        </a:spcAft>
                        <a:buClrTx/>
                        <a:buSzTx/>
                        <a:buFont typeface="+mj-lt"/>
                        <a:buAutoNum type="arabicPeriod"/>
                        <a:tabLst/>
                        <a:defRPr/>
                      </a:pPr>
                      <a:r>
                        <a:rPr lang="en-GB" sz="1800" kern="1200" dirty="0" smtClean="0">
                          <a:solidFill>
                            <a:schemeClr val="tx1"/>
                          </a:solidFill>
                          <a:latin typeface="+mn-lt"/>
                          <a:ea typeface="+mn-ea"/>
                          <a:cs typeface="+mn-cs"/>
                        </a:rPr>
                        <a:t>Developing a mechanism for data entry, retrieval, storage &amp; updating</a:t>
                      </a:r>
                    </a:p>
                  </a:txBody>
                  <a:tcPr/>
                </a:tc>
                <a:tc>
                  <a:txBody>
                    <a:bodyPr/>
                    <a:lstStyle/>
                    <a:p>
                      <a:r>
                        <a:rPr lang="en-GB" dirty="0" smtClean="0"/>
                        <a:t>Completed</a:t>
                      </a:r>
                      <a:endParaRPr lang="en-GB" dirty="0"/>
                    </a:p>
                  </a:txBody>
                  <a:tcPr/>
                </a:tc>
              </a:tr>
              <a:tr h="370840">
                <a:tc vMerge="1">
                  <a:txBody>
                    <a:bodyPr/>
                    <a:lstStyle/>
                    <a:p>
                      <a:endParaRPr lang="en-GB" dirty="0"/>
                    </a:p>
                  </a:txBody>
                  <a:tcPr/>
                </a:tc>
                <a:tc>
                  <a:txBody>
                    <a:bodyPr/>
                    <a:lstStyle/>
                    <a:p>
                      <a:pPr marL="342900" marR="0" lvl="0" indent="-342900" algn="l" defTabSz="914400" rtl="0" eaLnBrk="1" fontAlgn="auto" latinLnBrk="0" hangingPunct="1">
                        <a:lnSpc>
                          <a:spcPct val="90000"/>
                        </a:lnSpc>
                        <a:spcBef>
                          <a:spcPts val="0"/>
                        </a:spcBef>
                        <a:spcAft>
                          <a:spcPts val="0"/>
                        </a:spcAft>
                        <a:buClrTx/>
                        <a:buSzTx/>
                        <a:buFont typeface="+mj-lt"/>
                        <a:buAutoNum type="arabicPeriod" startAt="2"/>
                        <a:tabLst/>
                        <a:defRPr/>
                      </a:pPr>
                      <a:r>
                        <a:rPr lang="en-GB" sz="1800" kern="1200" dirty="0" smtClean="0">
                          <a:solidFill>
                            <a:schemeClr val="tx1"/>
                          </a:solidFill>
                          <a:latin typeface="+mn-lt"/>
                          <a:ea typeface="+mn-ea"/>
                          <a:cs typeface="+mn-cs"/>
                        </a:rPr>
                        <a:t>Transfer database hosting to AU-IBAR</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Pending</a:t>
                      </a:r>
                    </a:p>
                  </a:txBody>
                  <a:tcPr/>
                </a:tc>
              </a:tr>
            </a:tbl>
          </a:graphicData>
        </a:graphic>
      </p:graphicFrame>
      <p:sp>
        <p:nvSpPr>
          <p:cNvPr id="6" name="TextBox 5"/>
          <p:cNvSpPr txBox="1"/>
          <p:nvPr/>
        </p:nvSpPr>
        <p:spPr>
          <a:xfrm>
            <a:off x="722376" y="1988820"/>
            <a:ext cx="7626096" cy="523220"/>
          </a:xfrm>
          <a:prstGeom prst="rect">
            <a:avLst/>
          </a:prstGeom>
          <a:noFill/>
        </p:spPr>
        <p:txBody>
          <a:bodyPr wrap="square" rtlCol="0">
            <a:spAutoFit/>
          </a:bodyPr>
          <a:lstStyle/>
          <a:p>
            <a:r>
              <a:rPr lang="en-US" sz="2800" b="1" i="1" dirty="0" smtClean="0"/>
              <a:t>WP 2:</a:t>
            </a:r>
            <a:endParaRPr lang="en-US" sz="2800" b="1" i="1"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36</a:t>
            </a:fld>
            <a:endParaRPr lang="en-GB"/>
          </a:p>
        </p:txBody>
      </p:sp>
      <p:graphicFrame>
        <p:nvGraphicFramePr>
          <p:cNvPr id="7" name="Table 6"/>
          <p:cNvGraphicFramePr>
            <a:graphicFrameLocks noGrp="1"/>
          </p:cNvGraphicFramePr>
          <p:nvPr/>
        </p:nvGraphicFramePr>
        <p:xfrm>
          <a:off x="754445" y="2593599"/>
          <a:ext cx="7620000" cy="2743200"/>
        </p:xfrm>
        <a:graphic>
          <a:graphicData uri="http://schemas.openxmlformats.org/drawingml/2006/table">
            <a:tbl>
              <a:tblPr firstRow="1" bandRow="1">
                <a:tableStyleId>{5940675A-B579-460E-94D1-54222C63F5DA}</a:tableStyleId>
              </a:tblPr>
              <a:tblGrid>
                <a:gridCol w="2180779"/>
                <a:gridCol w="3671316"/>
                <a:gridCol w="1767905"/>
              </a:tblGrid>
              <a:tr h="420036">
                <a:tc>
                  <a:txBody>
                    <a:bodyPr/>
                    <a:lstStyle/>
                    <a:p>
                      <a:pPr algn="ctr"/>
                      <a:r>
                        <a:rPr lang="en-GB" sz="2400" b="1" dirty="0" smtClean="0">
                          <a:solidFill>
                            <a:schemeClr val="bg1">
                              <a:lumMod val="95000"/>
                            </a:schemeClr>
                          </a:solidFill>
                        </a:rPr>
                        <a:t>Activities</a:t>
                      </a:r>
                      <a:endParaRPr lang="en-GB" sz="2400" b="1" dirty="0">
                        <a:solidFill>
                          <a:schemeClr val="bg1">
                            <a:lumMod val="95000"/>
                          </a:schemeClr>
                        </a:solidFill>
                      </a:endParaRPr>
                    </a:p>
                  </a:txBody>
                  <a:tcPr>
                    <a:solidFill>
                      <a:srgbClr val="0000FF"/>
                    </a:solidFill>
                  </a:tcPr>
                </a:tc>
                <a:tc>
                  <a:txBody>
                    <a:bodyPr/>
                    <a:lstStyle/>
                    <a:p>
                      <a:pPr algn="ctr"/>
                      <a:r>
                        <a:rPr lang="en-GB" sz="2400" b="1" dirty="0" smtClean="0">
                          <a:solidFill>
                            <a:schemeClr val="bg1">
                              <a:lumMod val="95000"/>
                            </a:schemeClr>
                          </a:solidFill>
                        </a:rPr>
                        <a:t>Tasks</a:t>
                      </a:r>
                      <a:endParaRPr lang="en-GB" sz="2400" b="1" dirty="0">
                        <a:solidFill>
                          <a:schemeClr val="bg1">
                            <a:lumMod val="95000"/>
                          </a:schemeClr>
                        </a:solidFill>
                      </a:endParaRPr>
                    </a:p>
                  </a:txBody>
                  <a:tcPr>
                    <a:solidFill>
                      <a:srgbClr val="0000FF"/>
                    </a:solidFill>
                  </a:tcPr>
                </a:tc>
                <a:tc>
                  <a:txBody>
                    <a:bodyPr/>
                    <a:lstStyle/>
                    <a:p>
                      <a:pPr algn="ctr"/>
                      <a:r>
                        <a:rPr lang="en-GB" sz="2400" b="1" dirty="0" smtClean="0">
                          <a:solidFill>
                            <a:schemeClr val="bg1">
                              <a:lumMod val="95000"/>
                            </a:schemeClr>
                          </a:solidFill>
                        </a:rPr>
                        <a:t>Status</a:t>
                      </a:r>
                      <a:endParaRPr lang="en-GB" sz="2400" b="1" dirty="0">
                        <a:solidFill>
                          <a:schemeClr val="bg1">
                            <a:lumMod val="95000"/>
                          </a:schemeClr>
                        </a:solidFill>
                      </a:endParaRPr>
                    </a:p>
                  </a:txBody>
                  <a:tcPr>
                    <a:solidFill>
                      <a:srgbClr val="0000FF"/>
                    </a:solidFill>
                  </a:tcPr>
                </a:tc>
              </a:tr>
              <a:tr h="370840">
                <a:tc rowSpan="2">
                  <a:txBody>
                    <a:bodyPr/>
                    <a:lstStyle/>
                    <a:p>
                      <a:r>
                        <a:rPr lang="en-GB" sz="1800" b="1" kern="1200" dirty="0" smtClean="0">
                          <a:solidFill>
                            <a:schemeClr val="tx1"/>
                          </a:solidFill>
                          <a:latin typeface="+mn-lt"/>
                          <a:ea typeface="+mn-ea"/>
                          <a:cs typeface="+mn-cs"/>
                        </a:rPr>
                        <a:t>Identify sources of fisheries, aquaculture, socio-economic and</a:t>
                      </a:r>
                    </a:p>
                    <a:p>
                      <a:r>
                        <a:rPr lang="en-GB" sz="1800" b="1" kern="1200" dirty="0" smtClean="0">
                          <a:solidFill>
                            <a:schemeClr val="tx1"/>
                          </a:solidFill>
                          <a:latin typeface="+mn-lt"/>
                          <a:ea typeface="+mn-ea"/>
                          <a:cs typeface="+mn-cs"/>
                        </a:rPr>
                        <a:t>climate/environmental related data (research and statistics) in AU-MS</a:t>
                      </a:r>
                      <a:endParaRPr lang="en-GB" b="1" dirty="0"/>
                    </a:p>
                  </a:txBody>
                  <a:tcPr/>
                </a:tc>
                <a:tc>
                  <a:txBody>
                    <a:bodyPr/>
                    <a:lstStyle/>
                    <a:p>
                      <a:pPr marL="269875" marR="0" lvl="0" indent="-269875" algn="l" defTabSz="914400" rtl="0" eaLnBrk="1" fontAlgn="auto" latinLnBrk="0" hangingPunct="1">
                        <a:lnSpc>
                          <a:spcPct val="90000"/>
                        </a:lnSpc>
                        <a:spcBef>
                          <a:spcPts val="0"/>
                        </a:spcBef>
                        <a:spcAft>
                          <a:spcPts val="0"/>
                        </a:spcAft>
                        <a:buClrTx/>
                        <a:buSzTx/>
                        <a:buFont typeface="+mj-lt"/>
                        <a:buAutoNum type="arabicPeriod"/>
                        <a:tabLst/>
                        <a:defRPr/>
                      </a:pPr>
                      <a:r>
                        <a:rPr lang="en-GB" sz="1800" kern="1200" dirty="0" smtClean="0">
                          <a:solidFill>
                            <a:schemeClr val="tx1"/>
                          </a:solidFill>
                          <a:latin typeface="+mn-lt"/>
                          <a:ea typeface="+mn-ea"/>
                          <a:cs typeface="+mn-cs"/>
                        </a:rPr>
                        <a:t>Development of framework for data types and sources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Completed</a:t>
                      </a:r>
                    </a:p>
                    <a:p>
                      <a:endParaRPr lang="en-GB" dirty="0"/>
                    </a:p>
                  </a:txBody>
                  <a:tcPr/>
                </a:tc>
              </a:tr>
              <a:tr h="370840">
                <a:tc vMerge="1">
                  <a:txBody>
                    <a:bodyPr/>
                    <a:lstStyle/>
                    <a:p>
                      <a:endParaRPr lang="en-GB" dirty="0" smtClean="0"/>
                    </a:p>
                  </a:txBody>
                  <a:tcPr/>
                </a:tc>
                <a:tc>
                  <a:txBody>
                    <a:bodyPr/>
                    <a:lstStyle/>
                    <a:p>
                      <a:pPr marL="269875" marR="0" lvl="0" indent="-269875" algn="l" defTabSz="914400" rtl="0" eaLnBrk="1" fontAlgn="auto" latinLnBrk="0" hangingPunct="1">
                        <a:lnSpc>
                          <a:spcPct val="90000"/>
                        </a:lnSpc>
                        <a:spcBef>
                          <a:spcPts val="0"/>
                        </a:spcBef>
                        <a:spcAft>
                          <a:spcPts val="0"/>
                        </a:spcAft>
                        <a:buClrTx/>
                        <a:buSzTx/>
                        <a:buFont typeface="+mj-lt"/>
                        <a:buAutoNum type="arabicPeriod" startAt="2"/>
                        <a:tabLst/>
                        <a:defRPr/>
                      </a:pPr>
                      <a:r>
                        <a:rPr lang="en-GB" sz="1800" kern="1200" dirty="0" smtClean="0">
                          <a:solidFill>
                            <a:schemeClr val="tx1"/>
                          </a:solidFill>
                          <a:latin typeface="+mn-lt"/>
                          <a:ea typeface="+mn-ea"/>
                          <a:cs typeface="+mn-cs"/>
                        </a:rPr>
                        <a:t>Desktop survey to identify key institutions engaged in data collection (fisheries-aquaculture-socioeconomic-environmental/climate-related data</a:t>
                      </a:r>
                    </a:p>
                  </a:txBody>
                  <a:tcPr/>
                </a:tc>
                <a:tc>
                  <a:txBody>
                    <a:bodyPr/>
                    <a:lstStyle/>
                    <a:p>
                      <a:r>
                        <a:rPr lang="en-GB" dirty="0" smtClean="0"/>
                        <a:t>Completed</a:t>
                      </a:r>
                    </a:p>
                    <a:p>
                      <a:endParaRPr lang="en-GB" dirty="0"/>
                    </a:p>
                  </a:txBody>
                  <a:tcPr/>
                </a:tc>
              </a:tr>
            </a:tbl>
          </a:graphicData>
        </a:graphic>
      </p:graphicFrame>
      <p:sp>
        <p:nvSpPr>
          <p:cNvPr id="6" name="TextBox 5"/>
          <p:cNvSpPr txBox="1"/>
          <p:nvPr/>
        </p:nvSpPr>
        <p:spPr>
          <a:xfrm>
            <a:off x="722376" y="1988820"/>
            <a:ext cx="7626096" cy="523220"/>
          </a:xfrm>
          <a:prstGeom prst="rect">
            <a:avLst/>
          </a:prstGeom>
          <a:noFill/>
        </p:spPr>
        <p:txBody>
          <a:bodyPr wrap="square" rtlCol="0">
            <a:spAutoFit/>
          </a:bodyPr>
          <a:lstStyle/>
          <a:p>
            <a:r>
              <a:rPr lang="en-US" sz="2800" b="1" i="1" dirty="0" smtClean="0"/>
              <a:t>WP 3:</a:t>
            </a:r>
            <a:endParaRPr lang="en-US" sz="2800" b="1" i="1"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37</a:t>
            </a:fld>
            <a:endParaRPr lang="en-GB"/>
          </a:p>
        </p:txBody>
      </p:sp>
      <p:graphicFrame>
        <p:nvGraphicFramePr>
          <p:cNvPr id="7" name="Table 6"/>
          <p:cNvGraphicFramePr>
            <a:graphicFrameLocks noGrp="1"/>
          </p:cNvGraphicFramePr>
          <p:nvPr/>
        </p:nvGraphicFramePr>
        <p:xfrm>
          <a:off x="754445" y="2593599"/>
          <a:ext cx="7620000" cy="2776576"/>
        </p:xfrm>
        <a:graphic>
          <a:graphicData uri="http://schemas.openxmlformats.org/drawingml/2006/table">
            <a:tbl>
              <a:tblPr firstRow="1" bandRow="1">
                <a:tableStyleId>{5940675A-B579-460E-94D1-54222C63F5DA}</a:tableStyleId>
              </a:tblPr>
              <a:tblGrid>
                <a:gridCol w="2180779"/>
                <a:gridCol w="3662172"/>
                <a:gridCol w="1777049"/>
              </a:tblGrid>
              <a:tr h="420036">
                <a:tc>
                  <a:txBody>
                    <a:bodyPr/>
                    <a:lstStyle/>
                    <a:p>
                      <a:pPr algn="ctr"/>
                      <a:r>
                        <a:rPr lang="en-GB" sz="2400" b="1" dirty="0" smtClean="0">
                          <a:solidFill>
                            <a:schemeClr val="bg1">
                              <a:lumMod val="95000"/>
                            </a:schemeClr>
                          </a:solidFill>
                        </a:rPr>
                        <a:t>Activities</a:t>
                      </a:r>
                      <a:endParaRPr lang="en-GB" sz="2400" b="1" dirty="0">
                        <a:solidFill>
                          <a:schemeClr val="bg1">
                            <a:lumMod val="95000"/>
                          </a:schemeClr>
                        </a:solidFill>
                      </a:endParaRPr>
                    </a:p>
                  </a:txBody>
                  <a:tcPr>
                    <a:solidFill>
                      <a:srgbClr val="0000FF"/>
                    </a:solidFill>
                  </a:tcPr>
                </a:tc>
                <a:tc>
                  <a:txBody>
                    <a:bodyPr/>
                    <a:lstStyle/>
                    <a:p>
                      <a:pPr algn="ctr"/>
                      <a:r>
                        <a:rPr lang="en-GB" sz="2400" b="1" dirty="0" smtClean="0">
                          <a:solidFill>
                            <a:schemeClr val="bg1">
                              <a:lumMod val="95000"/>
                            </a:schemeClr>
                          </a:solidFill>
                        </a:rPr>
                        <a:t>Tasks</a:t>
                      </a:r>
                      <a:endParaRPr lang="en-GB" sz="2400" b="1" dirty="0">
                        <a:solidFill>
                          <a:schemeClr val="bg1">
                            <a:lumMod val="95000"/>
                          </a:schemeClr>
                        </a:solidFill>
                      </a:endParaRPr>
                    </a:p>
                  </a:txBody>
                  <a:tcPr>
                    <a:solidFill>
                      <a:srgbClr val="0000FF"/>
                    </a:solidFill>
                  </a:tcPr>
                </a:tc>
                <a:tc>
                  <a:txBody>
                    <a:bodyPr/>
                    <a:lstStyle/>
                    <a:p>
                      <a:pPr algn="ctr"/>
                      <a:r>
                        <a:rPr lang="en-GB" sz="2400" b="1" dirty="0" smtClean="0">
                          <a:solidFill>
                            <a:schemeClr val="bg1">
                              <a:lumMod val="95000"/>
                            </a:schemeClr>
                          </a:solidFill>
                        </a:rPr>
                        <a:t>Status</a:t>
                      </a:r>
                      <a:endParaRPr lang="en-GB" sz="2400" b="1" dirty="0">
                        <a:solidFill>
                          <a:schemeClr val="bg1">
                            <a:lumMod val="95000"/>
                          </a:schemeClr>
                        </a:solidFill>
                      </a:endParaRPr>
                    </a:p>
                  </a:txBody>
                  <a:tcPr>
                    <a:solidFill>
                      <a:srgbClr val="0000FF"/>
                    </a:solidFill>
                  </a:tcPr>
                </a:tc>
              </a:tr>
              <a:tr h="847192">
                <a:tc rowSpan="3">
                  <a:txBody>
                    <a:bodyPr/>
                    <a:lstStyle/>
                    <a:p>
                      <a:r>
                        <a:rPr lang="en-GB" sz="1800" b="1" kern="1200" dirty="0" smtClean="0">
                          <a:solidFill>
                            <a:schemeClr val="tx1"/>
                          </a:solidFill>
                          <a:latin typeface="+mn-lt"/>
                          <a:ea typeface="+mn-ea"/>
                          <a:cs typeface="+mn-cs"/>
                        </a:rPr>
                        <a:t>Strength the capacity of AU-MS on the utilization of database and data</a:t>
                      </a:r>
                    </a:p>
                    <a:p>
                      <a:r>
                        <a:rPr lang="en-GB" sz="1800" b="1" kern="1200" dirty="0" smtClean="0">
                          <a:solidFill>
                            <a:schemeClr val="tx1"/>
                          </a:solidFill>
                          <a:latin typeface="+mn-lt"/>
                          <a:ea typeface="+mn-ea"/>
                          <a:cs typeface="+mn-cs"/>
                        </a:rPr>
                        <a:t>management</a:t>
                      </a:r>
                      <a:endParaRPr lang="en-GB" b="1" dirty="0"/>
                    </a:p>
                  </a:txBody>
                  <a:tcPr/>
                </a:tc>
                <a:tc>
                  <a:txBody>
                    <a:bodyPr/>
                    <a:lstStyle/>
                    <a:p>
                      <a:pPr marL="269875" marR="0" lvl="0" indent="-269875" algn="l" defTabSz="914400" rtl="0" eaLnBrk="1" fontAlgn="auto" latinLnBrk="0" hangingPunct="1">
                        <a:lnSpc>
                          <a:spcPct val="90000"/>
                        </a:lnSpc>
                        <a:spcBef>
                          <a:spcPts val="0"/>
                        </a:spcBef>
                        <a:spcAft>
                          <a:spcPts val="0"/>
                        </a:spcAft>
                        <a:buClrTx/>
                        <a:buSzTx/>
                        <a:buFont typeface="+mj-lt"/>
                        <a:buAutoNum type="arabicPeriod"/>
                        <a:tabLst/>
                        <a:defRPr/>
                      </a:pPr>
                      <a:r>
                        <a:rPr lang="en-GB" dirty="0" smtClean="0"/>
                        <a:t>Developed a training curriculum on the use of database platform</a:t>
                      </a:r>
                    </a:p>
                  </a:txBody>
                  <a:tcPr/>
                </a:tc>
                <a:tc>
                  <a:txBody>
                    <a:bodyPr/>
                    <a:lstStyle/>
                    <a:p>
                      <a:r>
                        <a:rPr lang="en-GB" dirty="0" smtClean="0"/>
                        <a:t>Completed</a:t>
                      </a:r>
                      <a:endParaRPr lang="en-GB" dirty="0"/>
                    </a:p>
                  </a:txBody>
                  <a:tcPr/>
                </a:tc>
              </a:tr>
              <a:tr h="370840">
                <a:tc vMerge="1">
                  <a:txBody>
                    <a:bodyPr/>
                    <a:lstStyle/>
                    <a:p>
                      <a:endParaRPr lang="en-GB" dirty="0" smtClean="0"/>
                    </a:p>
                  </a:txBody>
                  <a:tcPr/>
                </a:tc>
                <a:tc>
                  <a:txBody>
                    <a:bodyPr/>
                    <a:lstStyle/>
                    <a:p>
                      <a:pPr marL="342900" marR="0" lvl="0" indent="-342900" algn="l" defTabSz="914400" rtl="0" eaLnBrk="1" fontAlgn="auto" latinLnBrk="0" hangingPunct="1">
                        <a:lnSpc>
                          <a:spcPct val="90000"/>
                        </a:lnSpc>
                        <a:spcBef>
                          <a:spcPts val="0"/>
                        </a:spcBef>
                        <a:spcAft>
                          <a:spcPts val="0"/>
                        </a:spcAft>
                        <a:buClrTx/>
                        <a:buSzTx/>
                        <a:buFont typeface="+mj-lt"/>
                        <a:buAutoNum type="arabicPeriod" startAt="2"/>
                        <a:tabLst/>
                        <a:defRPr/>
                      </a:pPr>
                      <a:r>
                        <a:rPr lang="en-GB" dirty="0" smtClean="0"/>
                        <a:t>Developing a training manual for conducting training of AU-MS </a:t>
                      </a:r>
                      <a:endParaRPr lang="en-GB" sz="1800" kern="1200" dirty="0" smtClean="0">
                        <a:solidFill>
                          <a:schemeClr val="tx1"/>
                        </a:solidFill>
                        <a:latin typeface="+mn-lt"/>
                        <a:ea typeface="+mn-ea"/>
                        <a:cs typeface="+mn-cs"/>
                      </a:endParaRPr>
                    </a:p>
                  </a:txBody>
                  <a:tcPr/>
                </a:tc>
                <a:tc>
                  <a:txBody>
                    <a:bodyPr/>
                    <a:lstStyle/>
                    <a:p>
                      <a:r>
                        <a:rPr lang="en-GB" dirty="0" smtClean="0"/>
                        <a:t>Completed</a:t>
                      </a:r>
                    </a:p>
                    <a:p>
                      <a:endParaRPr lang="en-GB" dirty="0"/>
                    </a:p>
                  </a:txBody>
                  <a:tcPr/>
                </a:tc>
              </a:tr>
              <a:tr h="370840">
                <a:tc vMerge="1">
                  <a:txBody>
                    <a:bodyPr/>
                    <a:lstStyle/>
                    <a:p>
                      <a:endParaRPr lang="en-GB" dirty="0"/>
                    </a:p>
                  </a:txBody>
                  <a:tcPr/>
                </a:tc>
                <a:tc>
                  <a:txBody>
                    <a:bodyPr/>
                    <a:lstStyle/>
                    <a:p>
                      <a:pPr marL="342900" marR="0" lvl="0" indent="-342900" algn="l" defTabSz="914400" rtl="0" eaLnBrk="1" fontAlgn="auto" latinLnBrk="0" hangingPunct="1">
                        <a:lnSpc>
                          <a:spcPct val="90000"/>
                        </a:lnSpc>
                        <a:spcBef>
                          <a:spcPts val="0"/>
                        </a:spcBef>
                        <a:spcAft>
                          <a:spcPts val="0"/>
                        </a:spcAft>
                        <a:buClrTx/>
                        <a:buSzTx/>
                        <a:buFont typeface="+mj-lt"/>
                        <a:buAutoNum type="arabicPeriod" startAt="3"/>
                        <a:tabLst/>
                        <a:defRPr/>
                      </a:pPr>
                      <a:r>
                        <a:rPr lang="en-GB" sz="1800" kern="1200" dirty="0" smtClean="0">
                          <a:solidFill>
                            <a:schemeClr val="tx1"/>
                          </a:solidFill>
                          <a:latin typeface="+mn-lt"/>
                          <a:ea typeface="+mn-ea"/>
                          <a:cs typeface="+mn-cs"/>
                        </a:rPr>
                        <a:t>Supporting AU-IBAR to plan and organise regional trainings for AU-MS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Ongoing</a:t>
                      </a:r>
                    </a:p>
                    <a:p>
                      <a:endParaRPr lang="en-GB" dirty="0"/>
                    </a:p>
                  </a:txBody>
                  <a:tcPr/>
                </a:tc>
              </a:tr>
            </a:tbl>
          </a:graphicData>
        </a:graphic>
      </p:graphicFrame>
      <p:sp>
        <p:nvSpPr>
          <p:cNvPr id="6" name="TextBox 5"/>
          <p:cNvSpPr txBox="1"/>
          <p:nvPr/>
        </p:nvSpPr>
        <p:spPr>
          <a:xfrm>
            <a:off x="722376" y="1988820"/>
            <a:ext cx="7626096" cy="523220"/>
          </a:xfrm>
          <a:prstGeom prst="rect">
            <a:avLst/>
          </a:prstGeom>
          <a:noFill/>
        </p:spPr>
        <p:txBody>
          <a:bodyPr wrap="square" rtlCol="0">
            <a:spAutoFit/>
          </a:bodyPr>
          <a:lstStyle/>
          <a:p>
            <a:r>
              <a:rPr lang="en-US" sz="2800" b="1" i="1" dirty="0" smtClean="0"/>
              <a:t>WP 4:</a:t>
            </a:r>
            <a:endParaRPr lang="en-US" sz="2800" b="1" i="1"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01464" cy="1325563"/>
          </a:xfrm>
        </p:spPr>
        <p:txBody>
          <a:bodyPr>
            <a:normAutofit/>
          </a:bodyPr>
          <a:lstStyle/>
          <a:p>
            <a:r>
              <a:rPr lang="en-GB" sz="2800" b="1" dirty="0" smtClean="0">
                <a:latin typeface="Arial" pitchFamily="34" charset="0"/>
                <a:cs typeface="Arial" pitchFamily="34" charset="0"/>
              </a:rPr>
              <a:t>Consultancy to Develop and Update Database on Fisheries and Aquaculture and Develop Mechanism for Data Management</a:t>
            </a:r>
            <a:endParaRPr lang="en-GB" sz="2800" b="1" dirty="0">
              <a:latin typeface="Arial" pitchFamily="34" charset="0"/>
              <a:cs typeface="Arial" pitchFamily="34" charset="0"/>
            </a:endParaRPr>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38</a:t>
            </a:fld>
            <a:endParaRPr lang="en-GB"/>
          </a:p>
        </p:txBody>
      </p:sp>
      <p:graphicFrame>
        <p:nvGraphicFramePr>
          <p:cNvPr id="7" name="Table 6"/>
          <p:cNvGraphicFramePr>
            <a:graphicFrameLocks noGrp="1"/>
          </p:cNvGraphicFramePr>
          <p:nvPr/>
        </p:nvGraphicFramePr>
        <p:xfrm>
          <a:off x="763589" y="2589027"/>
          <a:ext cx="7620000" cy="1647117"/>
        </p:xfrm>
        <a:graphic>
          <a:graphicData uri="http://schemas.openxmlformats.org/drawingml/2006/table">
            <a:tbl>
              <a:tblPr firstRow="1" bandRow="1">
                <a:tableStyleId>{5940675A-B579-460E-94D1-54222C63F5DA}</a:tableStyleId>
              </a:tblPr>
              <a:tblGrid>
                <a:gridCol w="2167063"/>
                <a:gridCol w="3666744"/>
                <a:gridCol w="1786193"/>
              </a:tblGrid>
              <a:tr h="420036">
                <a:tc>
                  <a:txBody>
                    <a:bodyPr/>
                    <a:lstStyle/>
                    <a:p>
                      <a:pPr algn="ctr"/>
                      <a:r>
                        <a:rPr lang="en-GB" sz="2400" b="1" dirty="0" smtClean="0">
                          <a:solidFill>
                            <a:schemeClr val="bg1">
                              <a:lumMod val="95000"/>
                            </a:schemeClr>
                          </a:solidFill>
                        </a:rPr>
                        <a:t>Activities</a:t>
                      </a:r>
                      <a:endParaRPr lang="en-GB" sz="2400" b="1" dirty="0">
                        <a:solidFill>
                          <a:schemeClr val="bg1">
                            <a:lumMod val="95000"/>
                          </a:schemeClr>
                        </a:solidFill>
                      </a:endParaRPr>
                    </a:p>
                  </a:txBody>
                  <a:tcPr>
                    <a:solidFill>
                      <a:srgbClr val="0000FF"/>
                    </a:solidFill>
                  </a:tcPr>
                </a:tc>
                <a:tc>
                  <a:txBody>
                    <a:bodyPr/>
                    <a:lstStyle/>
                    <a:p>
                      <a:pPr algn="ctr"/>
                      <a:r>
                        <a:rPr lang="en-GB" sz="2400" b="1" dirty="0" smtClean="0">
                          <a:solidFill>
                            <a:schemeClr val="bg1">
                              <a:lumMod val="95000"/>
                            </a:schemeClr>
                          </a:solidFill>
                        </a:rPr>
                        <a:t>Tasks</a:t>
                      </a:r>
                      <a:endParaRPr lang="en-GB" sz="2400" b="1" dirty="0">
                        <a:solidFill>
                          <a:schemeClr val="bg1">
                            <a:lumMod val="95000"/>
                          </a:schemeClr>
                        </a:solidFill>
                      </a:endParaRPr>
                    </a:p>
                  </a:txBody>
                  <a:tcPr>
                    <a:solidFill>
                      <a:srgbClr val="0000FF"/>
                    </a:solidFill>
                  </a:tcPr>
                </a:tc>
                <a:tc>
                  <a:txBody>
                    <a:bodyPr/>
                    <a:lstStyle/>
                    <a:p>
                      <a:pPr algn="ctr"/>
                      <a:r>
                        <a:rPr lang="en-GB" sz="2400" b="1" dirty="0" smtClean="0">
                          <a:solidFill>
                            <a:schemeClr val="bg1">
                              <a:lumMod val="95000"/>
                            </a:schemeClr>
                          </a:solidFill>
                        </a:rPr>
                        <a:t>Status</a:t>
                      </a:r>
                      <a:endParaRPr lang="en-GB" sz="2400" b="1" dirty="0">
                        <a:solidFill>
                          <a:schemeClr val="bg1">
                            <a:lumMod val="95000"/>
                          </a:schemeClr>
                        </a:solidFill>
                      </a:endParaRPr>
                    </a:p>
                  </a:txBody>
                  <a:tcPr>
                    <a:solidFill>
                      <a:srgbClr val="0000FF"/>
                    </a:solidFill>
                  </a:tcPr>
                </a:tc>
              </a:tr>
              <a:tr h="411348">
                <a:tc rowSpan="3">
                  <a:txBody>
                    <a:bodyPr/>
                    <a:lstStyle/>
                    <a:p>
                      <a:r>
                        <a:rPr lang="en-GB" sz="1800" b="1" kern="1200" dirty="0" smtClean="0">
                          <a:solidFill>
                            <a:schemeClr val="tx1"/>
                          </a:solidFill>
                          <a:latin typeface="+mn-lt"/>
                          <a:ea typeface="+mn-ea"/>
                          <a:cs typeface="+mn-cs"/>
                        </a:rPr>
                        <a:t>Reporting</a:t>
                      </a:r>
                      <a:endParaRPr lang="en-GB" b="1" dirty="0"/>
                    </a:p>
                  </a:txBody>
                  <a:tcPr/>
                </a:tc>
                <a:tc>
                  <a:txBody>
                    <a:bodyPr/>
                    <a:lstStyle/>
                    <a:p>
                      <a:pPr marL="342900" marR="0" lvl="0" indent="-342900" algn="l" defTabSz="914400" rtl="0" eaLnBrk="1" fontAlgn="auto" latinLnBrk="0" hangingPunct="1">
                        <a:lnSpc>
                          <a:spcPct val="90000"/>
                        </a:lnSpc>
                        <a:spcBef>
                          <a:spcPts val="0"/>
                        </a:spcBef>
                        <a:spcAft>
                          <a:spcPts val="0"/>
                        </a:spcAft>
                        <a:buClrTx/>
                        <a:buSzTx/>
                        <a:buFont typeface="+mj-lt"/>
                        <a:buAutoNum type="arabicPeriod"/>
                        <a:tabLst/>
                        <a:defRPr/>
                      </a:pPr>
                      <a:r>
                        <a:rPr lang="en-GB" sz="1800" kern="1200" dirty="0" smtClean="0">
                          <a:solidFill>
                            <a:schemeClr val="tx1"/>
                          </a:solidFill>
                          <a:latin typeface="+mn-lt"/>
                          <a:ea typeface="+mn-ea"/>
                          <a:cs typeface="+mn-cs"/>
                        </a:rPr>
                        <a:t>Submission of inception report</a:t>
                      </a:r>
                      <a:endParaRPr lang="en-GB" dirty="0"/>
                    </a:p>
                  </a:txBody>
                  <a:tcPr/>
                </a:tc>
                <a:tc>
                  <a:txBody>
                    <a:bodyPr/>
                    <a:lstStyle/>
                    <a:p>
                      <a:r>
                        <a:rPr lang="en-GB" dirty="0" smtClean="0"/>
                        <a:t>Submitted</a:t>
                      </a:r>
                      <a:endParaRPr lang="en-GB" dirty="0"/>
                    </a:p>
                  </a:txBody>
                  <a:tcPr/>
                </a:tc>
              </a:tr>
              <a:tr h="370840">
                <a:tc vMerge="1">
                  <a:txBody>
                    <a:bodyPr/>
                    <a:lstStyle/>
                    <a:p>
                      <a:endParaRPr lang="en-GB" dirty="0"/>
                    </a:p>
                  </a:txBody>
                  <a:tcPr/>
                </a:tc>
                <a:tc>
                  <a:txBody>
                    <a:bodyPr/>
                    <a:lstStyle/>
                    <a:p>
                      <a:pPr marL="342900" marR="0" lvl="0" indent="-342900" algn="l" defTabSz="914400" rtl="0" eaLnBrk="1" fontAlgn="auto" latinLnBrk="0" hangingPunct="1">
                        <a:lnSpc>
                          <a:spcPct val="90000"/>
                        </a:lnSpc>
                        <a:spcBef>
                          <a:spcPts val="0"/>
                        </a:spcBef>
                        <a:spcAft>
                          <a:spcPts val="0"/>
                        </a:spcAft>
                        <a:buClrTx/>
                        <a:buSzTx/>
                        <a:buFont typeface="+mj-lt"/>
                        <a:buAutoNum type="arabicPeriod" startAt="2"/>
                        <a:tabLst/>
                        <a:defRPr/>
                      </a:pPr>
                      <a:r>
                        <a:rPr lang="en-GB" sz="1800" kern="1200" dirty="0" smtClean="0">
                          <a:solidFill>
                            <a:schemeClr val="tx1"/>
                          </a:solidFill>
                          <a:latin typeface="+mn-lt"/>
                          <a:ea typeface="+mn-ea"/>
                          <a:cs typeface="+mn-cs"/>
                        </a:rPr>
                        <a:t>Submission of interim report</a:t>
                      </a:r>
                    </a:p>
                  </a:txBody>
                  <a:tcPr/>
                </a:tc>
                <a:tc>
                  <a:txBody>
                    <a:bodyPr/>
                    <a:lstStyle/>
                    <a:p>
                      <a:r>
                        <a:rPr lang="en-GB" dirty="0" smtClean="0"/>
                        <a:t>Submitted</a:t>
                      </a:r>
                      <a:endParaRPr lang="en-GB" dirty="0"/>
                    </a:p>
                  </a:txBody>
                  <a:tcPr/>
                </a:tc>
              </a:tr>
              <a:tr h="407729">
                <a:tc vMerge="1">
                  <a:txBody>
                    <a:bodyPr/>
                    <a:lstStyle/>
                    <a:p>
                      <a:endParaRPr lang="en-GB" dirty="0"/>
                    </a:p>
                  </a:txBody>
                  <a:tcPr/>
                </a:tc>
                <a:tc>
                  <a:txBody>
                    <a:bodyPr/>
                    <a:lstStyle/>
                    <a:p>
                      <a:pPr marL="342900" marR="0" lvl="0" indent="-342900" algn="l" defTabSz="914400" rtl="0" eaLnBrk="1" fontAlgn="auto" latinLnBrk="0" hangingPunct="1">
                        <a:lnSpc>
                          <a:spcPct val="90000"/>
                        </a:lnSpc>
                        <a:spcBef>
                          <a:spcPts val="0"/>
                        </a:spcBef>
                        <a:spcAft>
                          <a:spcPts val="0"/>
                        </a:spcAft>
                        <a:buClrTx/>
                        <a:buSzTx/>
                        <a:buFont typeface="+mj-lt"/>
                        <a:buAutoNum type="arabicPeriod" startAt="3"/>
                        <a:tabLst/>
                        <a:defRPr/>
                      </a:pPr>
                      <a:r>
                        <a:rPr lang="en-GB" sz="1800" kern="1200" dirty="0" smtClean="0">
                          <a:solidFill>
                            <a:schemeClr val="tx1"/>
                          </a:solidFill>
                          <a:latin typeface="+mn-lt"/>
                          <a:ea typeface="+mn-ea"/>
                          <a:cs typeface="+mn-cs"/>
                        </a:rPr>
                        <a:t>Submission of final report</a:t>
                      </a:r>
                    </a:p>
                  </a:txBody>
                  <a:tcPr/>
                </a:tc>
                <a:tc>
                  <a:txBody>
                    <a:bodyPr/>
                    <a:lstStyle/>
                    <a:p>
                      <a:r>
                        <a:rPr lang="en-GB" dirty="0" smtClean="0"/>
                        <a:t>Submitted</a:t>
                      </a:r>
                      <a:endParaRPr lang="en-GB" dirty="0"/>
                    </a:p>
                  </a:txBody>
                  <a:tcPr/>
                </a:tc>
              </a:tr>
            </a:tbl>
          </a:graphicData>
        </a:graphic>
      </p:graphicFrame>
      <p:sp>
        <p:nvSpPr>
          <p:cNvPr id="6" name="TextBox 5"/>
          <p:cNvSpPr txBox="1"/>
          <p:nvPr/>
        </p:nvSpPr>
        <p:spPr>
          <a:xfrm>
            <a:off x="722376" y="1988820"/>
            <a:ext cx="7626096" cy="523220"/>
          </a:xfrm>
          <a:prstGeom prst="rect">
            <a:avLst/>
          </a:prstGeom>
          <a:noFill/>
        </p:spPr>
        <p:txBody>
          <a:bodyPr wrap="square" rtlCol="0">
            <a:spAutoFit/>
          </a:bodyPr>
          <a:lstStyle/>
          <a:p>
            <a:r>
              <a:rPr lang="en-US" sz="2800" b="1" i="1" dirty="0" smtClean="0"/>
              <a:t>Reporting </a:t>
            </a:r>
            <a:endParaRPr lang="en-US" sz="2800" b="1" i="1"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455183"/>
            <a:ext cx="7886700" cy="1325563"/>
          </a:xfrm>
        </p:spPr>
        <p:txBody>
          <a:bodyPr/>
          <a:lstStyle/>
          <a:p>
            <a:pPr algn="ctr"/>
            <a:r>
              <a:rPr lang="en-US" b="1" dirty="0" smtClean="0">
                <a:latin typeface="Arial" pitchFamily="34" charset="0"/>
                <a:cs typeface="Arial" pitchFamily="34" charset="0"/>
              </a:rPr>
              <a:t>Questions</a:t>
            </a:r>
            <a:endParaRPr lang="en-US" b="1" dirty="0">
              <a:latin typeface="Arial" pitchFamily="34" charset="0"/>
              <a:cs typeface="Arial" pitchFamily="34" charset="0"/>
            </a:endParaRPr>
          </a:p>
        </p:txBody>
      </p:sp>
      <p:sp>
        <p:nvSpPr>
          <p:cNvPr id="4" name="Footer Placeholder 3"/>
          <p:cNvSpPr>
            <a:spLocks noGrp="1"/>
          </p:cNvSpPr>
          <p:nvPr>
            <p:ph type="ftr" sz="quarter" idx="11"/>
          </p:nvPr>
        </p:nvSpPr>
        <p:spPr/>
        <p:txBody>
          <a:bodyPr/>
          <a:lstStyle/>
          <a:p>
            <a:r>
              <a:rPr lang="en-US" smtClean="0"/>
              <a:t>DEPARTMENT OF FISHERIES AND AQUATIC SCIENCES </a:t>
            </a:r>
            <a:endParaRPr lang="en-GB"/>
          </a:p>
        </p:txBody>
      </p:sp>
      <p:sp>
        <p:nvSpPr>
          <p:cNvPr id="5" name="Slide Number Placeholder 4"/>
          <p:cNvSpPr>
            <a:spLocks noGrp="1"/>
          </p:cNvSpPr>
          <p:nvPr>
            <p:ph type="sldNum" sz="quarter" idx="12"/>
          </p:nvPr>
        </p:nvSpPr>
        <p:spPr/>
        <p:txBody>
          <a:bodyPr/>
          <a:lstStyle/>
          <a:p>
            <a:fld id="{908C8CF0-E1EC-4FCF-954B-88066A011E62}" type="slidenum">
              <a:rPr lang="en-GB" smtClean="0"/>
              <a:pPr/>
              <a:t>39</a:t>
            </a:fld>
            <a:endParaRPr lang="en-GB"/>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FAS_UCC_1">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Presentation1" id="{689BA419-8E9E-4CB2-B56E-B2834337AA53}" vid="{EEEFD81C-35F6-4AAE-A97C-D78016F3A5F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DFAS_UCC_1</Template>
  <TotalTime>18285</TotalTime>
  <Words>2037</Words>
  <Application>Microsoft Office PowerPoint</Application>
  <PresentationFormat>On-screen Show (4:3)</PresentationFormat>
  <Paragraphs>387</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DFAS_UCC_1</vt:lpstr>
      <vt:lpstr>Final Report  Consultancy to Develop and Update Database on Fisheries and Aquaculture and Develop Mechanisms for Data Management</vt:lpstr>
      <vt:lpstr>Outline</vt:lpstr>
      <vt:lpstr>1. Introduction</vt:lpstr>
      <vt:lpstr>1. Introduction</vt:lpstr>
      <vt:lpstr>2. Objectives</vt:lpstr>
      <vt:lpstr>2. Objectives</vt:lpstr>
      <vt:lpstr>2. Objectives</vt:lpstr>
      <vt:lpstr>2. Objectives</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Consultancy to Develop and Update Database on Fisheries and Aquaculture and Develop Mechanism for Data Management</vt:lpstr>
      <vt:lpstr>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DEPARTMENT OF FISHERIES AND AQUATIC SCIENCES, UCC</dc:title>
  <dc:creator>Noble</dc:creator>
  <cp:lastModifiedBy>Noble</cp:lastModifiedBy>
  <cp:revision>529</cp:revision>
  <dcterms:created xsi:type="dcterms:W3CDTF">2018-08-28T09:04:15Z</dcterms:created>
  <dcterms:modified xsi:type="dcterms:W3CDTF">2023-05-29T07:11:35Z</dcterms:modified>
</cp:coreProperties>
</file>