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302" r:id="rId5"/>
    <p:sldId id="259" r:id="rId6"/>
    <p:sldId id="295" r:id="rId7"/>
    <p:sldId id="296" r:id="rId8"/>
    <p:sldId id="260" r:id="rId9"/>
    <p:sldId id="297" r:id="rId10"/>
    <p:sldId id="298" r:id="rId11"/>
    <p:sldId id="299" r:id="rId12"/>
    <p:sldId id="300" r:id="rId13"/>
    <p:sldId id="301" r:id="rId14"/>
    <p:sldId id="294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jbHp5zxJn1+WYp6RLcEHNHGfAJ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792" y="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2cecc297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2cecc297d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2cecc297dc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2cecc297dc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2cecc297dc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2cecc297dc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2cecc297dc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2cecc297dc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2cecc297dc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2cecc297dc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2cecc297dc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2cecc297dc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2cecc297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2cecc297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2cecc297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2cecc297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2cecc297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2cecc297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2cecc297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2cecc297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2cecc297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2cecc297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2cecc297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2cecc297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2cecc297dc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2cecc297dc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685800" y="20367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143000" y="45164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94371" y="0"/>
            <a:ext cx="2449628" cy="109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 descr="C:\Users\nasar\Desktop\FishGov 2 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2773" y="33684"/>
            <a:ext cx="1063592" cy="1031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 descr="C:\Users\nasar\Desktop\au-ibar 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4166581" cy="1034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9651" y="6208869"/>
            <a:ext cx="1403350" cy="62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4" name="Google Shape;4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9651" y="6208869"/>
            <a:ext cx="1403350" cy="62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9651" y="6208869"/>
            <a:ext cx="1403350" cy="62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62" name="Google Shape;62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9651" y="6208869"/>
            <a:ext cx="1403350" cy="62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0" name="Google Shape;70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9651" y="6208869"/>
            <a:ext cx="1403350" cy="62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7" name="Google Shape;7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9651" y="6208869"/>
            <a:ext cx="1403350" cy="62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84" name="Google Shape;84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9651" y="6208869"/>
            <a:ext cx="1403350" cy="62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14">
            <a:alphaModFix/>
          </a:blip>
          <a:srcRect l="4329" t="11908" r="88186" b="15965"/>
          <a:stretch/>
        </p:blipFill>
        <p:spPr>
          <a:xfrm>
            <a:off x="8595360" y="3975100"/>
            <a:ext cx="548277" cy="236038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ctrTitle"/>
          </p:nvPr>
        </p:nvSpPr>
        <p:spPr>
          <a:xfrm>
            <a:off x="101600" y="2352458"/>
            <a:ext cx="8756073" cy="253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4000"/>
            </a:pPr>
            <a:r>
              <a:rPr lang="en-GB" sz="4000" b="1" smtClean="0">
                <a:latin typeface="Times New Roman"/>
                <a:ea typeface="Times New Roman"/>
                <a:cs typeface="Times New Roman"/>
                <a:sym typeface="Times New Roman"/>
              </a:rPr>
              <a:t>Introduction to </a:t>
            </a:r>
            <a:r>
              <a:rPr lang="en-GB" sz="4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the Africa Fisheries and Aquaculture Database (AFAData) </a:t>
            </a:r>
            <a:r>
              <a:rPr lang="en-GB" sz="4000" b="1" dirty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GB" sz="4000" b="1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GB" sz="4400" b="1" dirty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GB" sz="4400" b="1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1"/>
          <p:cNvSpPr txBox="1">
            <a:spLocks noGrp="1"/>
          </p:cNvSpPr>
          <p:nvPr>
            <p:ph type="subTitle" idx="1"/>
          </p:nvPr>
        </p:nvSpPr>
        <p:spPr>
          <a:xfrm>
            <a:off x="314325" y="4644574"/>
            <a:ext cx="8405813" cy="1291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b="1" dirty="0" smtClean="0">
                <a:solidFill>
                  <a:srgbClr val="C00000"/>
                </a:solidFill>
              </a:rPr>
              <a:t>AU Centre of Excellence for Fisheries and Coastal Management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b="1" dirty="0" smtClean="0"/>
              <a:t>(Department of Fisheries and Aquatic Sciences)</a:t>
            </a:r>
            <a:endParaRPr b="1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dirty="0"/>
              <a:t>University of Cape </a:t>
            </a:r>
            <a:r>
              <a:rPr lang="en-GB" dirty="0" smtClean="0"/>
              <a:t>Coast, GHANA</a:t>
            </a:r>
            <a:endParaRPr dirty="0"/>
          </a:p>
        </p:txBody>
      </p:sp>
      <p:sp>
        <p:nvSpPr>
          <p:cNvPr id="106" name="Google Shape;106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</a:pPr>
            <a:r>
              <a:rPr lang="en-GB" sz="12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DEPARTMENT OF FISHERIES AND AQUATIC SCIENCES </a:t>
            </a:r>
            <a:endParaRPr sz="1200" b="1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</a:pPr>
              <a:t>1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2cecc297dc_0_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 smtClean="0"/>
              <a:t>OUTLINE</a:t>
            </a:r>
            <a:endParaRPr b="1" dirty="0"/>
          </a:p>
        </p:txBody>
      </p:sp>
      <p:sp>
        <p:nvSpPr>
          <p:cNvPr id="113" name="Google Shape;113;g22cecc297dc_0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57188" indent="-357188">
              <a:buFont typeface="Wingdings" pitchFamily="2" charset="2"/>
              <a:buChar char="q"/>
            </a:pPr>
            <a:r>
              <a:rPr lang="en-GB" sz="3200" dirty="0" smtClean="0"/>
              <a:t>Background</a:t>
            </a:r>
          </a:p>
          <a:p>
            <a:pPr marL="357188" indent="-357188">
              <a:buFont typeface="Wingdings" pitchFamily="2" charset="2"/>
              <a:buChar char="q"/>
            </a:pPr>
            <a:r>
              <a:rPr lang="en-GB" sz="3200" dirty="0" smtClean="0"/>
              <a:t>Rationale </a:t>
            </a:r>
          </a:p>
          <a:p>
            <a:pPr marL="357188" indent="-357188">
              <a:buFont typeface="Wingdings" pitchFamily="2" charset="2"/>
              <a:buChar char="q"/>
            </a:pPr>
            <a:r>
              <a:rPr lang="en-GB" sz="3200" dirty="0" smtClean="0"/>
              <a:t>Objectives</a:t>
            </a:r>
            <a:endParaRPr lang="en-GB" sz="3200" dirty="0"/>
          </a:p>
          <a:p>
            <a:pPr marL="357188" indent="-357188">
              <a:buFont typeface="Wingdings" pitchFamily="2" charset="2"/>
              <a:buChar char="q"/>
            </a:pPr>
            <a:r>
              <a:rPr lang="en-GB" sz="3200" dirty="0" smtClean="0"/>
              <a:t>Features of AFAData</a:t>
            </a:r>
          </a:p>
          <a:p>
            <a:pPr marL="357188" indent="-357188">
              <a:buFont typeface="Wingdings" pitchFamily="2" charset="2"/>
              <a:buChar char="q"/>
            </a:pPr>
            <a:r>
              <a:rPr lang="en-GB" sz="3200" dirty="0" smtClean="0"/>
              <a:t>Expectations</a:t>
            </a:r>
          </a:p>
          <a:p>
            <a:pPr marL="357188" indent="-357188">
              <a:buNone/>
            </a:pPr>
            <a:endParaRPr lang="en-GB" sz="3200" dirty="0" smtClean="0"/>
          </a:p>
        </p:txBody>
      </p:sp>
      <p:sp>
        <p:nvSpPr>
          <p:cNvPr id="114" name="Google Shape;114;g22cecc297dc_0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ecc297dc_0_110"/>
          <p:cNvSpPr txBox="1">
            <a:spLocks noGrp="1"/>
          </p:cNvSpPr>
          <p:nvPr>
            <p:ph type="title"/>
          </p:nvPr>
        </p:nvSpPr>
        <p:spPr>
          <a:xfrm>
            <a:off x="252150" y="320400"/>
            <a:ext cx="87702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Background</a:t>
            </a:r>
            <a:endParaRPr lang="en-GB" sz="4000" b="1" i="1" dirty="0"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120" name="Google Shape;120;g22cecc297dc_0_11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0363" indent="-3603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GB" dirty="0" smtClean="0"/>
              <a:t>The fisheries and aquaculture sectors of African countries, are faced with many challenges that affect its growth and development.</a:t>
            </a:r>
          </a:p>
          <a:p>
            <a:pPr marL="360363" indent="-3603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The </a:t>
            </a:r>
            <a:r>
              <a:rPr lang="en-GB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FishGov</a:t>
            </a: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2 project was commissioned to focus on addressing some of these challenges related to food security, livelihoods and wealth creation through sustainable fisheries and aquaculture.</a:t>
            </a:r>
          </a:p>
          <a:p>
            <a:pPr marL="360363" indent="-360363">
              <a:lnSpc>
                <a:spcPct val="115000"/>
              </a:lnSpc>
              <a:spcBef>
                <a:spcPts val="1200"/>
              </a:spcBef>
              <a:buFont typeface="Wingdings" pitchFamily="2" charset="2"/>
              <a:buChar char="§"/>
            </a:pPr>
            <a:endParaRPr lang="en-GB" dirty="0"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  <a:p>
            <a:pPr marL="2921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endParaRPr sz="3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22cecc297dc_0_1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ecc297dc_0_110"/>
          <p:cNvSpPr txBox="1">
            <a:spLocks noGrp="1"/>
          </p:cNvSpPr>
          <p:nvPr>
            <p:ph type="title"/>
          </p:nvPr>
        </p:nvSpPr>
        <p:spPr>
          <a:xfrm>
            <a:off x="252150" y="320400"/>
            <a:ext cx="87702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Background</a:t>
            </a:r>
            <a:endParaRPr lang="en-GB" sz="4000" b="1" i="1" dirty="0"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120" name="Google Shape;120;g22cecc297dc_0_110"/>
          <p:cNvSpPr txBox="1">
            <a:spLocks noGrp="1"/>
          </p:cNvSpPr>
          <p:nvPr>
            <p:ph type="body" idx="1"/>
          </p:nvPr>
        </p:nvSpPr>
        <p:spPr>
          <a:xfrm>
            <a:off x="628650" y="1825624"/>
            <a:ext cx="7886700" cy="45751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0363" indent="-3603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GB" dirty="0" smtClean="0"/>
              <a:t>Several data hosting platforms (e.g. FAO fisheries database, OdinAfrica etc.) on natural resources including fisheries and aquaculture exist around the world.</a:t>
            </a:r>
          </a:p>
          <a:p>
            <a:pPr marL="360363" indent="-3603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GB" dirty="0" smtClean="0"/>
              <a:t>These database do not holistically provide Africa with all the relevant information to effectively manage its fisheries and aquaculture resources.</a:t>
            </a:r>
          </a:p>
          <a:p>
            <a:pPr marL="360363" indent="-3603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GB" dirty="0" smtClean="0"/>
              <a:t>Establishing a tailored database to meet the needs of AU-MS is therefore necessary.</a:t>
            </a:r>
          </a:p>
          <a:p>
            <a:pPr marL="360363" indent="-360363">
              <a:lnSpc>
                <a:spcPct val="115000"/>
              </a:lnSpc>
              <a:spcBef>
                <a:spcPts val="1200"/>
              </a:spcBef>
              <a:buFont typeface="Wingdings" pitchFamily="2" charset="2"/>
              <a:buChar char="§"/>
            </a:pPr>
            <a:endParaRPr lang="en-GB" dirty="0"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  <a:p>
            <a:pPr marL="2921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endParaRPr sz="3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22cecc297dc_0_1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cecc297dc_1_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4000" b="1" i="1" dirty="0" smtClean="0"/>
              <a:t>Rationale</a:t>
            </a:r>
            <a:endParaRPr lang="en-GB" sz="4000" b="1" i="1" dirty="0"/>
          </a:p>
        </p:txBody>
      </p:sp>
      <p:sp>
        <p:nvSpPr>
          <p:cNvPr id="127" name="Google Shape;127;g22cecc297dc_1_7"/>
          <p:cNvSpPr txBox="1">
            <a:spLocks noGrp="1"/>
          </p:cNvSpPr>
          <p:nvPr>
            <p:ph type="body" idx="1"/>
          </p:nvPr>
        </p:nvSpPr>
        <p:spPr>
          <a:xfrm>
            <a:off x="628650" y="1825624"/>
            <a:ext cx="7886700" cy="486092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Collation, curation, storage and sharing of data is critical for the effective management of all natural resources and socio-economic development.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Data on fisheries and aquaculture in Africa remain in silos among nations and institutions mandated to generate such information.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With fisheries resources being transboundary there is the need for a concerted effort do harness and harmonise data across the African continent in order to improve policy</a:t>
            </a:r>
            <a:r>
              <a:rPr lang="en-GB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formulation.</a:t>
            </a:r>
            <a:endParaRPr dirty="0"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128" name="Google Shape;128;g22cecc297dc_1_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cecc297dc_1_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4000" b="1" i="1" dirty="0" smtClean="0"/>
              <a:t>Objectives</a:t>
            </a:r>
            <a:endParaRPr lang="en-GB" sz="4000" b="1" i="1" dirty="0"/>
          </a:p>
        </p:txBody>
      </p:sp>
      <p:sp>
        <p:nvSpPr>
          <p:cNvPr id="127" name="Google Shape;127;g22cecc297dc_1_7"/>
          <p:cNvSpPr txBox="1">
            <a:spLocks noGrp="1"/>
          </p:cNvSpPr>
          <p:nvPr>
            <p:ph type="body" idx="1"/>
          </p:nvPr>
        </p:nvSpPr>
        <p:spPr>
          <a:xfrm>
            <a:off x="628650" y="1825624"/>
            <a:ext cx="7886700" cy="486092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b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Key objectives of the Africa Fisheries and Aquaculture Database (AFAData) are to: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Serve as a repository of all relevant data related to fisheries and aquaculture for all AU member states.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Provide the flexibility for AU-MS to independently collate and manage their data whilst collectively contributing to the management of Africa’s fisheries resources through information sharing. </a:t>
            </a:r>
          </a:p>
        </p:txBody>
      </p:sp>
      <p:sp>
        <p:nvSpPr>
          <p:cNvPr id="128" name="Google Shape;128;g22cecc297dc_1_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cecc297dc_1_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4000" b="1" i="1" dirty="0" smtClean="0"/>
              <a:t>Objectives</a:t>
            </a:r>
            <a:endParaRPr lang="en-GB" sz="4000" b="1" i="1" dirty="0"/>
          </a:p>
        </p:txBody>
      </p:sp>
      <p:sp>
        <p:nvSpPr>
          <p:cNvPr id="127" name="Google Shape;127;g22cecc297dc_1_7"/>
          <p:cNvSpPr txBox="1">
            <a:spLocks noGrp="1"/>
          </p:cNvSpPr>
          <p:nvPr>
            <p:ph type="body" idx="1"/>
          </p:nvPr>
        </p:nvSpPr>
        <p:spPr>
          <a:xfrm>
            <a:off x="628650" y="1825624"/>
            <a:ext cx="7886700" cy="486092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b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Key objectives of the Africa Fisheries and Aquaculture Database (AFAData) are to: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3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Compliment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existing data repositories of AU-MS. 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3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Provide fisheries and aquaculture managers and policy maker in Africa to make decisions based on reliable and readily available data.</a:t>
            </a:r>
            <a:endParaRPr lang="en-US" dirty="0" smtClean="0"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  <a:p>
            <a:pPr marL="514350" indent="-514350">
              <a:spcAft>
                <a:spcPts val="600"/>
              </a:spcAft>
              <a:buFont typeface="+mj-lt"/>
              <a:buAutoNum type="arabicPeriod" startAt="3"/>
            </a:pPr>
            <a:endParaRPr lang="en-GB" dirty="0" smtClea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22cecc297dc_1_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cecc297dc_1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5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57188" indent="-325438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AFAData is designed to be simple and user-friendly.</a:t>
            </a:r>
          </a:p>
          <a:p>
            <a:pPr marL="357188" indent="-325438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It allows for holistic entry of relevant data on fisheries and aquaculture. </a:t>
            </a:r>
          </a:p>
          <a:p>
            <a:pPr marL="357188" indent="-325438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It provides country-level administrators the flexibility to populate existing fields with new data types such as new users, taxonomy and profiles. </a:t>
            </a:r>
            <a:endParaRPr dirty="0"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  <a:p>
            <a:pPr marL="749300" lvl="0" indent="-508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22cecc297dc_1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8</a:t>
            </a:fld>
            <a:endParaRPr/>
          </a:p>
        </p:txBody>
      </p:sp>
      <p:sp>
        <p:nvSpPr>
          <p:cNvPr id="8" name="Google Shape;180;g22cecc297dc_0_70"/>
          <p:cNvSpPr txBox="1">
            <a:spLocks noGrp="1"/>
          </p:cNvSpPr>
          <p:nvPr>
            <p:ph type="title"/>
          </p:nvPr>
        </p:nvSpPr>
        <p:spPr>
          <a:xfrm>
            <a:off x="236100" y="320400"/>
            <a:ext cx="8671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GB" sz="40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Features of AFAData</a:t>
            </a:r>
            <a:endParaRPr sz="4000" i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cecc297dc_1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5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57188" indent="-325438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GB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It readily provides users with snapshot information on data trends in the form of infographics.</a:t>
            </a:r>
          </a:p>
          <a:p>
            <a:pPr marL="749300" lvl="0" indent="-508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22cecc297dc_1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9</a:t>
            </a:fld>
            <a:endParaRPr/>
          </a:p>
        </p:txBody>
      </p:sp>
      <p:sp>
        <p:nvSpPr>
          <p:cNvPr id="8" name="Google Shape;180;g22cecc297dc_0_70"/>
          <p:cNvSpPr txBox="1">
            <a:spLocks noGrp="1"/>
          </p:cNvSpPr>
          <p:nvPr>
            <p:ph type="title"/>
          </p:nvPr>
        </p:nvSpPr>
        <p:spPr>
          <a:xfrm>
            <a:off x="236100" y="320400"/>
            <a:ext cx="8671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GB" sz="40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Features of AFAData</a:t>
            </a:r>
            <a:endParaRPr sz="4000" i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cecc297dc_1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5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15000"/>
              </a:lnSpc>
              <a:spcBef>
                <a:spcPts val="1200"/>
              </a:spcBef>
              <a:buNone/>
              <a:tabLst>
                <a:tab pos="0" algn="l"/>
              </a:tabLst>
            </a:pPr>
            <a:r>
              <a:rPr lang="en-GB" b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Key features of the database from the user interphase include the following;</a:t>
            </a:r>
          </a:p>
          <a:p>
            <a:pPr marL="628650" indent="-447675">
              <a:lnSpc>
                <a:spcPct val="115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Dashboard (Overview)</a:t>
            </a:r>
            <a:endParaRPr lang="en-GB" dirty="0" smtClean="0">
              <a:solidFill>
                <a:srgbClr val="0000FF"/>
              </a:solidFill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  <a:p>
            <a:pPr marL="628650" indent="-447675">
              <a:lnSpc>
                <a:spcPct val="115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Capture fisheries (production and trade)</a:t>
            </a:r>
          </a:p>
          <a:p>
            <a:pPr marL="628650" indent="-447675">
              <a:lnSpc>
                <a:spcPct val="115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Aquaculture (production, trade and farm)</a:t>
            </a:r>
          </a:p>
          <a:p>
            <a:pPr marL="628650" indent="-447675">
              <a:lnSpc>
                <a:spcPct val="115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Reports (production and trade)</a:t>
            </a:r>
          </a:p>
          <a:p>
            <a:pPr marL="628650" indent="-447675">
              <a:lnSpc>
                <a:spcPct val="115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/>
            </a:pPr>
            <a:r>
              <a:rPr lang="en-GB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Data </a:t>
            </a:r>
            <a:r>
              <a:rPr lang="en-GB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share etc.</a:t>
            </a:r>
            <a:endParaRPr lang="en-GB" dirty="0" smtClean="0">
              <a:solidFill>
                <a:srgbClr val="0000FF"/>
              </a:solidFill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  <a:p>
            <a:pPr marL="357188" indent="-325438">
              <a:lnSpc>
                <a:spcPct val="115000"/>
              </a:lnSpc>
              <a:spcBef>
                <a:spcPts val="1200"/>
              </a:spcBef>
              <a:buFont typeface="Wingdings" pitchFamily="2" charset="2"/>
              <a:buChar char="Ø"/>
            </a:pPr>
            <a:endParaRPr lang="en-GB" dirty="0" smtClean="0">
              <a:latin typeface="Arial"/>
              <a:ea typeface="Arial"/>
              <a:cs typeface="Arial"/>
              <a:sym typeface="Arial"/>
            </a:endParaRPr>
          </a:p>
          <a:p>
            <a:pPr marL="749300" lvl="0" indent="-508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22cecc297dc_1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10</a:t>
            </a:fld>
            <a:endParaRPr/>
          </a:p>
        </p:txBody>
      </p:sp>
      <p:sp>
        <p:nvSpPr>
          <p:cNvPr id="8" name="Google Shape;180;g22cecc297dc_0_70"/>
          <p:cNvSpPr txBox="1">
            <a:spLocks noGrp="1"/>
          </p:cNvSpPr>
          <p:nvPr>
            <p:ph type="title"/>
          </p:nvPr>
        </p:nvSpPr>
        <p:spPr>
          <a:xfrm>
            <a:off x="236100" y="320400"/>
            <a:ext cx="8671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GB" sz="40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Features of AFAData</a:t>
            </a:r>
            <a:endParaRPr sz="4000" i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cecc297dc_1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5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15000"/>
              </a:lnSpc>
              <a:spcBef>
                <a:spcPts val="1200"/>
              </a:spcBef>
              <a:buNone/>
              <a:tabLst>
                <a:tab pos="0" algn="l"/>
              </a:tabLst>
            </a:pPr>
            <a:r>
              <a:rPr lang="en-GB" b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Key features of the database from the user interphase include the following;</a:t>
            </a:r>
          </a:p>
          <a:p>
            <a:pPr marL="628650" indent="-447675">
              <a:lnSpc>
                <a:spcPct val="115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 startAt="6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User and profile management</a:t>
            </a:r>
          </a:p>
          <a:p>
            <a:pPr marL="628650" indent="-447675">
              <a:lnSpc>
                <a:spcPct val="115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 startAt="6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Location and taxonomy management</a:t>
            </a:r>
          </a:p>
          <a:p>
            <a:pPr marL="628650" indent="-447675">
              <a:lnSpc>
                <a:spcPct val="115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 startAt="6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Miscellaneous information</a:t>
            </a:r>
          </a:p>
          <a:p>
            <a:pPr marL="628650" indent="-447675">
              <a:lnSpc>
                <a:spcPct val="115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 startAt="6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Audit of activities</a:t>
            </a:r>
          </a:p>
          <a:p>
            <a:pPr marL="357188" indent="-325438">
              <a:lnSpc>
                <a:spcPct val="115000"/>
              </a:lnSpc>
              <a:spcBef>
                <a:spcPts val="1200"/>
              </a:spcBef>
              <a:buFont typeface="Wingdings" pitchFamily="2" charset="2"/>
              <a:buChar char="Ø"/>
            </a:pPr>
            <a:endParaRPr lang="en-GB" dirty="0" smtClean="0">
              <a:latin typeface="Arial"/>
              <a:ea typeface="Arial"/>
              <a:cs typeface="Arial"/>
              <a:sym typeface="Arial"/>
            </a:endParaRPr>
          </a:p>
          <a:p>
            <a:pPr marL="749300" lvl="0" indent="-508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22cecc297dc_1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11</a:t>
            </a:fld>
            <a:endParaRPr/>
          </a:p>
        </p:txBody>
      </p:sp>
      <p:sp>
        <p:nvSpPr>
          <p:cNvPr id="8" name="Google Shape;180;g22cecc297dc_0_70"/>
          <p:cNvSpPr txBox="1">
            <a:spLocks noGrp="1"/>
          </p:cNvSpPr>
          <p:nvPr>
            <p:ph type="title"/>
          </p:nvPr>
        </p:nvSpPr>
        <p:spPr>
          <a:xfrm>
            <a:off x="236100" y="320400"/>
            <a:ext cx="8671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GB" sz="40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Features of AFAData</a:t>
            </a:r>
            <a:endParaRPr sz="4000" i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cecc297dc_1_0"/>
          <p:cNvSpPr txBox="1">
            <a:spLocks noGrp="1"/>
          </p:cNvSpPr>
          <p:nvPr>
            <p:ph type="body" idx="1"/>
          </p:nvPr>
        </p:nvSpPr>
        <p:spPr>
          <a:xfrm>
            <a:off x="628650" y="1825624"/>
            <a:ext cx="7886700" cy="4879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15000"/>
              </a:lnSpc>
              <a:spcBef>
                <a:spcPts val="1200"/>
              </a:spcBef>
              <a:buNone/>
              <a:tabLst>
                <a:tab pos="0" algn="l"/>
              </a:tabLst>
            </a:pPr>
            <a:r>
              <a:rPr lang="en-GB" b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With the establishment of this continental repository of data, it is expected that:</a:t>
            </a:r>
          </a:p>
          <a:p>
            <a:pPr marL="546100" indent="-514350">
              <a:lnSpc>
                <a:spcPct val="100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All AU-MS will utilise the database to manage their annual fisheries and aquaculture data.</a:t>
            </a:r>
          </a:p>
          <a:p>
            <a:pPr marL="546100" indent="-514350">
              <a:lnSpc>
                <a:spcPct val="100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Member states will support AU-IBAR to achieve the goals of </a:t>
            </a:r>
            <a:r>
              <a:rPr lang="en-GB" dirty="0" err="1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FishGov</a:t>
            </a: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 2 by contributing relevant data and information for effective management of Africa’s fisheries and aquaculture resources through the database.</a:t>
            </a:r>
            <a:endParaRPr dirty="0"/>
          </a:p>
        </p:txBody>
      </p:sp>
      <p:sp>
        <p:nvSpPr>
          <p:cNvPr id="135" name="Google Shape;135;g22cecc297dc_1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12</a:t>
            </a:fld>
            <a:endParaRPr/>
          </a:p>
        </p:txBody>
      </p:sp>
      <p:sp>
        <p:nvSpPr>
          <p:cNvPr id="8" name="Google Shape;180;g22cecc297dc_0_70"/>
          <p:cNvSpPr txBox="1">
            <a:spLocks noGrp="1"/>
          </p:cNvSpPr>
          <p:nvPr>
            <p:ph type="title"/>
          </p:nvPr>
        </p:nvSpPr>
        <p:spPr>
          <a:xfrm>
            <a:off x="236100" y="320400"/>
            <a:ext cx="8671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GB" sz="40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Expectations</a:t>
            </a:r>
            <a:endParaRPr sz="4000" i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cecc297dc_1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7513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15000"/>
              </a:lnSpc>
              <a:spcBef>
                <a:spcPts val="1200"/>
              </a:spcBef>
              <a:buNone/>
              <a:tabLst>
                <a:tab pos="0" algn="l"/>
              </a:tabLst>
            </a:pPr>
            <a:r>
              <a:rPr lang="en-GB" b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With the establishment of this continental repository of data, it is expected that:</a:t>
            </a:r>
          </a:p>
          <a:p>
            <a:pPr marL="546100" indent="-514350">
              <a:lnSpc>
                <a:spcPct val="100000"/>
              </a:lnSpc>
              <a:spcBef>
                <a:spcPts val="1200"/>
              </a:spcBef>
              <a:buClr>
                <a:srgbClr val="0000FF"/>
              </a:buClr>
              <a:buSzPct val="85000"/>
              <a:buFont typeface="+mj-lt"/>
              <a:buAutoNum type="arabicPeriod" startAt="3"/>
            </a:pPr>
            <a:r>
              <a:rPr lang="en-GB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Other relevant features and functionalities such as data analytics may be included to the database.</a:t>
            </a:r>
          </a:p>
          <a:p>
            <a:pPr marL="357188" indent="-325438">
              <a:lnSpc>
                <a:spcPct val="115000"/>
              </a:lnSpc>
              <a:spcBef>
                <a:spcPts val="1200"/>
              </a:spcBef>
              <a:buFont typeface="Wingdings" pitchFamily="2" charset="2"/>
              <a:buChar char="Ø"/>
            </a:pPr>
            <a:endParaRPr lang="en-GB" dirty="0" smtClean="0">
              <a:latin typeface="Arial"/>
              <a:ea typeface="Arial"/>
              <a:cs typeface="Arial"/>
              <a:sym typeface="Arial"/>
            </a:endParaRPr>
          </a:p>
          <a:p>
            <a:pPr marL="749300" lvl="0" indent="-508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22cecc297dc_1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13</a:t>
            </a:fld>
            <a:endParaRPr/>
          </a:p>
        </p:txBody>
      </p:sp>
      <p:sp>
        <p:nvSpPr>
          <p:cNvPr id="8" name="Google Shape;180;g22cecc297dc_0_70"/>
          <p:cNvSpPr txBox="1">
            <a:spLocks noGrp="1"/>
          </p:cNvSpPr>
          <p:nvPr>
            <p:ph type="title"/>
          </p:nvPr>
        </p:nvSpPr>
        <p:spPr>
          <a:xfrm>
            <a:off x="236100" y="320400"/>
            <a:ext cx="8671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GB" sz="40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Expectations</a:t>
            </a:r>
            <a:endParaRPr sz="4000" i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2cecc297dc_0_27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4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Arial"/>
              </a:rPr>
              <a:t>Questions</a:t>
            </a:r>
            <a:endParaRPr sz="4100" b="1" dirty="0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393" name="Google Shape;393;g22cecc297dc_0_27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14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FAS_UCC_1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589</Words>
  <Application>Microsoft Office PowerPoint</Application>
  <PresentationFormat>On-screen Show (4:3)</PresentationFormat>
  <Paragraphs>76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DFAS_UCC_1</vt:lpstr>
      <vt:lpstr>Introduction to the Africa Fisheries and Aquaculture Database (AFAData)   </vt:lpstr>
      <vt:lpstr>OUTLINE</vt:lpstr>
      <vt:lpstr>Background</vt:lpstr>
      <vt:lpstr>Background</vt:lpstr>
      <vt:lpstr>Rationale</vt:lpstr>
      <vt:lpstr>Objectives</vt:lpstr>
      <vt:lpstr>Objectives</vt:lpstr>
      <vt:lpstr>Features of AFAData</vt:lpstr>
      <vt:lpstr>Features of AFAData</vt:lpstr>
      <vt:lpstr>Features of AFAData</vt:lpstr>
      <vt:lpstr>Features of AFAData</vt:lpstr>
      <vt:lpstr>Expectations</vt:lpstr>
      <vt:lpstr>Expectations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Workshop on Database Development</dc:title>
  <dc:creator>Sch of Bio Sc</dc:creator>
  <cp:lastModifiedBy>Noble</cp:lastModifiedBy>
  <cp:revision>55</cp:revision>
  <dcterms:created xsi:type="dcterms:W3CDTF">2023-04-11T16:14:15Z</dcterms:created>
  <dcterms:modified xsi:type="dcterms:W3CDTF">2023-05-29T07:24:11Z</dcterms:modified>
</cp:coreProperties>
</file>