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 id="2147483673" r:id="rId3"/>
  </p:sldMasterIdLst>
  <p:notesMasterIdLst>
    <p:notesMasterId r:id="rId37"/>
  </p:notesMasterIdLst>
  <p:sldIdLst>
    <p:sldId id="291" r:id="rId4"/>
    <p:sldId id="1068" r:id="rId5"/>
    <p:sldId id="439" r:id="rId6"/>
    <p:sldId id="1085" r:id="rId7"/>
    <p:sldId id="257" r:id="rId8"/>
    <p:sldId id="258" r:id="rId9"/>
    <p:sldId id="1086" r:id="rId10"/>
    <p:sldId id="344" r:id="rId11"/>
    <p:sldId id="382" r:id="rId12"/>
    <p:sldId id="1063" r:id="rId13"/>
    <p:sldId id="1087" r:id="rId14"/>
    <p:sldId id="1064" r:id="rId15"/>
    <p:sldId id="1067" r:id="rId16"/>
    <p:sldId id="337" r:id="rId17"/>
    <p:sldId id="319" r:id="rId18"/>
    <p:sldId id="378" r:id="rId19"/>
    <p:sldId id="1088" r:id="rId20"/>
    <p:sldId id="306" r:id="rId21"/>
    <p:sldId id="327" r:id="rId22"/>
    <p:sldId id="297" r:id="rId23"/>
    <p:sldId id="1089" r:id="rId24"/>
    <p:sldId id="264" r:id="rId25"/>
    <p:sldId id="294" r:id="rId26"/>
    <p:sldId id="324" r:id="rId27"/>
    <p:sldId id="1065" r:id="rId28"/>
    <p:sldId id="381" r:id="rId29"/>
    <p:sldId id="1074" r:id="rId30"/>
    <p:sldId id="1075" r:id="rId31"/>
    <p:sldId id="1084" r:id="rId32"/>
    <p:sldId id="1077" r:id="rId33"/>
    <p:sldId id="284" r:id="rId34"/>
    <p:sldId id="1081" r:id="rId35"/>
    <p:sldId id="31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C7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5" autoAdjust="0"/>
    <p:restoredTop sz="94660"/>
  </p:normalViewPr>
  <p:slideViewPr>
    <p:cSldViewPr>
      <p:cViewPr varScale="1">
        <p:scale>
          <a:sx n="83" d="100"/>
          <a:sy n="83" d="100"/>
        </p:scale>
        <p:origin x="1418"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20177A-FBF2-42C4-BF3E-7723BF7FE45E}" type="datetimeFigureOut">
              <a:rPr lang="en-US" smtClean="0"/>
              <a:t>5/22/2024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364059-EEF8-4232-9EA9-4083C5F9900F}" type="slidenum">
              <a:rPr lang="en-US" smtClean="0"/>
              <a:t>‹#›</a:t>
            </a:fld>
            <a:endParaRPr lang="en-US"/>
          </a:p>
        </p:txBody>
      </p:sp>
    </p:spTree>
    <p:extLst>
      <p:ext uri="{BB962C8B-B14F-4D97-AF65-F5344CB8AC3E}">
        <p14:creationId xmlns:p14="http://schemas.microsoft.com/office/powerpoint/2010/main" val="2317799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dirty="0"/>
          </a:p>
        </p:txBody>
      </p:sp>
      <p:sp>
        <p:nvSpPr>
          <p:cNvPr id="23556" name="Slide Number Placeholder 3"/>
          <p:cNvSpPr>
            <a:spLocks noGrp="1"/>
          </p:cNvSpPr>
          <p:nvPr>
            <p:ph type="sldNum" sz="quarter" idx="5"/>
          </p:nvPr>
        </p:nvSpPr>
        <p:spPr>
          <a:noFill/>
        </p:spPr>
        <p:txBody>
          <a:bodyPr/>
          <a:lstStyle/>
          <a:p>
            <a:fld id="{AFAE2065-6A3C-4BCB-853B-DF08E6F5195A}"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8194353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vmlDrawing" Target="../drawings/vmlDrawing2.vml"/><Relationship Id="rId4"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vmlDrawing" Target="../drawings/vmlDrawing3.vml"/><Relationship Id="rId4"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542" r:id="rId3" imgW="0" imgH="0" progId="PowerPoint.Show.8">
                  <p:embed/>
                </p:oleObj>
              </mc:Choice>
              <mc:Fallback>
                <p:oleObj r:id="rId3" imgW="0" imgH="0" progId="PowerPoint.Show.8">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srcRect/>
          <a:stretch>
            <a:fillRect/>
          </a:stretch>
        </p:blipFill>
        <p:spPr bwMode="auto">
          <a:xfrm>
            <a:off x="214313" y="246063"/>
            <a:ext cx="1373187" cy="1225550"/>
          </a:xfrm>
          <a:prstGeom prst="rect">
            <a:avLst/>
          </a:prstGeom>
          <a:noFill/>
          <a:ln w="9525">
            <a:noFill/>
            <a:miter lim="800000"/>
            <a:headEnd/>
            <a:tailEnd/>
          </a:ln>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a:off x="3786188" y="6437313"/>
            <a:ext cx="1500187" cy="277812"/>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24160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139346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4CFDF0FC-A5A2-4D0F-9BF8-5D8DCA856F07}" type="slidenum">
              <a:rPr lang="en-US"/>
              <a:pPr>
                <a:defRPr/>
              </a:pPr>
              <a:t>‹#›</a:t>
            </a:fld>
            <a:endParaRPr lang="en-US" dirty="0"/>
          </a:p>
        </p:txBody>
      </p:sp>
    </p:spTree>
    <p:extLst>
      <p:ext uri="{BB962C8B-B14F-4D97-AF65-F5344CB8AC3E}">
        <p14:creationId xmlns:p14="http://schemas.microsoft.com/office/powerpoint/2010/main" val="2362490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70CD6EFF-9373-462A-9AA5-F993F6B7A294}" type="slidenum">
              <a:rPr lang="en-US"/>
              <a:pPr>
                <a:defRPr/>
              </a:pPr>
              <a:t>‹#›</a:t>
            </a:fld>
            <a:endParaRPr lang="en-US" dirty="0"/>
          </a:p>
        </p:txBody>
      </p:sp>
    </p:spTree>
    <p:extLst>
      <p:ext uri="{BB962C8B-B14F-4D97-AF65-F5344CB8AC3E}">
        <p14:creationId xmlns:p14="http://schemas.microsoft.com/office/powerpoint/2010/main" val="2345877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017A199-A190-4A66-8921-0B0D5F155610}" type="datetimeFigureOut">
              <a:rPr lang="en-GB">
                <a:solidFill>
                  <a:srgbClr val="000000"/>
                </a:solidFill>
              </a:rPr>
              <a:pPr fontAlgn="base">
                <a:spcBef>
                  <a:spcPct val="0"/>
                </a:spcBef>
                <a:spcAft>
                  <a:spcPct val="0"/>
                </a:spcAft>
                <a:defRPr/>
              </a:pPr>
              <a:t>22/05/2024</a:t>
            </a:fld>
            <a:endParaRPr lang="en-GB"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C31F4DA-F003-453F-8693-8C88BA6F7450}" type="slidenum">
              <a:rPr lang="en-GB"/>
              <a:pPr>
                <a:defRPr/>
              </a:pPr>
              <a:t>‹#›</a:t>
            </a:fld>
            <a:endParaRPr lang="en-GB" dirty="0"/>
          </a:p>
        </p:txBody>
      </p:sp>
    </p:spTree>
    <p:extLst>
      <p:ext uri="{BB962C8B-B14F-4D97-AF65-F5344CB8AC3E}">
        <p14:creationId xmlns:p14="http://schemas.microsoft.com/office/powerpoint/2010/main" val="80574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5/22/2024</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886205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5" name="D:\AU\Resources\Graphics\Logo\AU Logo_JPEG.jpg" descr="D:\AU\Resources\Graphics\Logo\AU Logo_JPEG.jpg"/>
          <p:cNvPicPr>
            <a:picLocks noChangeAspect="1"/>
          </p:cNvPicPr>
          <p:nvPr/>
        </p:nvPicPr>
        <p:blipFill>
          <a:blip r:embed="rId2"/>
          <a:stretch>
            <a:fillRect/>
          </a:stretch>
        </p:blipFill>
        <p:spPr>
          <a:xfrm>
            <a:off x="214312" y="285752"/>
            <a:ext cx="801689" cy="715963"/>
          </a:xfrm>
          <a:prstGeom prst="rect">
            <a:avLst/>
          </a:prstGeom>
          <a:ln w="12700">
            <a:miter lim="400000"/>
          </a:ln>
        </p:spPr>
      </p:pic>
      <p:sp>
        <p:nvSpPr>
          <p:cNvPr id="56" name="www.au-ibar.org"/>
          <p:cNvSpPr txBox="1"/>
          <p:nvPr/>
        </p:nvSpPr>
        <p:spPr>
          <a:xfrm>
            <a:off x="3929063" y="6286500"/>
            <a:ext cx="1500189" cy="2077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lgn="ctr">
              <a:defRPr sz="1200" b="1">
                <a:solidFill>
                  <a:srgbClr val="007C30"/>
                </a:solidFill>
                <a:latin typeface="Gill Sans MT"/>
                <a:ea typeface="Gill Sans MT"/>
                <a:cs typeface="Gill Sans MT"/>
                <a:sym typeface="Gill Sans MT"/>
              </a:defRPr>
            </a:lvl1pPr>
          </a:lstStyle>
          <a:p>
            <a:r>
              <a:rPr sz="900"/>
              <a:t>www.au-ibar.org</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2103551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endParaRPr lang="en-US" altLang="en-US" sz="1600" b="1">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2478" r:id="rId3" imgW="0" imgH="0" progId="PowerPoint.Show.8">
                  <p:embed/>
                </p:oleObj>
              </mc:Choice>
              <mc:Fallback>
                <p:oleObj r:id="rId3"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246063"/>
            <a:ext cx="13731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1828800" y="457200"/>
            <a:ext cx="6934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r>
              <a:rPr lang="en-US" altLang="en-US" sz="1600" b="1">
                <a:solidFill>
                  <a:srgbClr val="007C30"/>
                </a:solidFill>
                <a:latin typeface="Gill Sans MT" pitchFamily="34" charset="0"/>
              </a:rPr>
              <a:t>African Union</a:t>
            </a:r>
            <a:endParaRPr lang="en-US" altLang="en-US" b="1">
              <a:solidFill>
                <a:srgbClr val="007C30"/>
              </a:solidFill>
              <a:latin typeface="Gill Sans MT" pitchFamily="34" charset="0"/>
            </a:endParaRPr>
          </a:p>
          <a:p>
            <a:pPr fontAlgn="base">
              <a:spcBef>
                <a:spcPct val="0"/>
              </a:spcBef>
              <a:spcAft>
                <a:spcPct val="0"/>
              </a:spcAft>
              <a:defRPr/>
            </a:pPr>
            <a:r>
              <a:rPr lang="en-US" altLang="en-US" sz="2600" b="1">
                <a:solidFill>
                  <a:srgbClr val="A28B59"/>
                </a:solidFill>
                <a:latin typeface="Gill Sans MT" pitchFamily="34" charset="0"/>
              </a:rPr>
              <a:t>Interafrican Bureau for Animal Resources</a:t>
            </a:r>
          </a:p>
        </p:txBody>
      </p:sp>
      <p:sp>
        <p:nvSpPr>
          <p:cNvPr id="10" name="TextBox 9"/>
          <p:cNvSpPr txBox="1">
            <a:spLocks noChangeArrowheads="1"/>
          </p:cNvSpPr>
          <p:nvPr/>
        </p:nvSpPr>
        <p:spPr bwMode="auto">
          <a:xfrm>
            <a:off x="3786188" y="6437313"/>
            <a:ext cx="1500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en-US" altLang="en-US" sz="1200" b="1">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01664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801687"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3929063" y="6286500"/>
            <a:ext cx="1500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en-US" altLang="en-US" sz="1200" b="1">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cs typeface="Arial" charset="0"/>
              </a:defRPr>
            </a:lvl1pPr>
          </a:lstStyle>
          <a:p>
            <a:pPr>
              <a:defRPr/>
            </a:pPr>
            <a:endParaRPr lang="en-US"/>
          </a:p>
        </p:txBody>
      </p:sp>
      <p:sp>
        <p:nvSpPr>
          <p:cNvPr id="7" name="Rectangle 6"/>
          <p:cNvSpPr>
            <a:spLocks noGrp="1" noChangeArrowheads="1"/>
          </p:cNvSpPr>
          <p:nvPr>
            <p:ph type="sldNum" sz="quarter" idx="11"/>
          </p:nvPr>
        </p:nvSpPr>
        <p:spPr/>
        <p:txBody>
          <a:bodyPr/>
          <a:lstStyle>
            <a:lvl1pPr>
              <a:defRPr>
                <a:cs typeface="Arial" charset="0"/>
              </a:defRPr>
            </a:lvl1pPr>
          </a:lstStyle>
          <a:p>
            <a:pPr>
              <a:defRPr/>
            </a:pPr>
            <a:fld id="{D56F0816-8B0C-49F8-A62C-3F09ACD7F904}" type="slidenum">
              <a:rPr lang="en-US"/>
              <a:pPr>
                <a:defRPr/>
              </a:pPr>
              <a:t>‹#›</a:t>
            </a:fld>
            <a:endParaRPr lang="en-US" dirty="0"/>
          </a:p>
        </p:txBody>
      </p:sp>
    </p:spTree>
    <p:extLst>
      <p:ext uri="{BB962C8B-B14F-4D97-AF65-F5344CB8AC3E}">
        <p14:creationId xmlns:p14="http://schemas.microsoft.com/office/powerpoint/2010/main" val="1113227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p:txBody>
          <a:bodyPr/>
          <a:lstStyle>
            <a:lvl1pPr>
              <a:defRPr>
                <a:cs typeface="Arial" charset="0"/>
              </a:defRPr>
            </a:lvl1pPr>
          </a:lstStyle>
          <a:p>
            <a:pPr>
              <a:defRPr/>
            </a:pPr>
            <a:endParaRPr lang="en-US"/>
          </a:p>
        </p:txBody>
      </p:sp>
      <p:sp>
        <p:nvSpPr>
          <p:cNvPr id="4" name="Rectangle 4"/>
          <p:cNvSpPr>
            <a:spLocks noGrp="1" noChangeArrowheads="1"/>
          </p:cNvSpPr>
          <p:nvPr>
            <p:ph type="sldNum" sz="quarter" idx="11"/>
          </p:nvPr>
        </p:nvSpPr>
        <p:spPr/>
        <p:txBody>
          <a:bodyPr/>
          <a:lstStyle>
            <a:lvl1pPr>
              <a:defRPr>
                <a:cs typeface="Arial" charset="0"/>
              </a:defRPr>
            </a:lvl1pPr>
          </a:lstStyle>
          <a:p>
            <a:pPr>
              <a:defRPr/>
            </a:pPr>
            <a:fld id="{E4E498E8-62C9-41A5-9E8A-6DA942D12041}" type="slidenum">
              <a:rPr lang="en-US"/>
              <a:pPr>
                <a:defRPr/>
              </a:pPr>
              <a:t>‹#›</a:t>
            </a:fld>
            <a:endParaRPr lang="en-US" dirty="0"/>
          </a:p>
        </p:txBody>
      </p:sp>
    </p:spTree>
    <p:extLst>
      <p:ext uri="{BB962C8B-B14F-4D97-AF65-F5344CB8AC3E}">
        <p14:creationId xmlns:p14="http://schemas.microsoft.com/office/powerpoint/2010/main" val="3347003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p:txBody>
          <a:bodyPr/>
          <a:lstStyle>
            <a:lvl1pPr>
              <a:defRPr>
                <a:cs typeface="Arial" charset="0"/>
              </a:defRPr>
            </a:lvl1pPr>
          </a:lstStyle>
          <a:p>
            <a:pPr>
              <a:defRPr/>
            </a:pPr>
            <a:endParaRPr lang="en-US"/>
          </a:p>
        </p:txBody>
      </p:sp>
      <p:sp>
        <p:nvSpPr>
          <p:cNvPr id="3" name="Rectangle 4"/>
          <p:cNvSpPr>
            <a:spLocks noGrp="1" noChangeArrowheads="1"/>
          </p:cNvSpPr>
          <p:nvPr>
            <p:ph type="sldNum" sz="quarter" idx="11"/>
          </p:nvPr>
        </p:nvSpPr>
        <p:spPr/>
        <p:txBody>
          <a:bodyPr/>
          <a:lstStyle>
            <a:lvl1pPr>
              <a:defRPr>
                <a:cs typeface="Arial" charset="0"/>
              </a:defRPr>
            </a:lvl1pPr>
          </a:lstStyle>
          <a:p>
            <a:pPr>
              <a:defRPr/>
            </a:pPr>
            <a:fld id="{401CC327-4A71-4EEE-810B-D124064386FB}" type="slidenum">
              <a:rPr lang="en-US"/>
              <a:pPr>
                <a:defRPr/>
              </a:pPr>
              <a:t>‹#›</a:t>
            </a:fld>
            <a:endParaRPr lang="en-US" dirty="0"/>
          </a:p>
        </p:txBody>
      </p:sp>
    </p:spTree>
    <p:extLst>
      <p:ext uri="{BB962C8B-B14F-4D97-AF65-F5344CB8AC3E}">
        <p14:creationId xmlns:p14="http://schemas.microsoft.com/office/powerpoint/2010/main" val="919252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5/22/2024</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3063655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3435" r:id="rId3" imgW="0" imgH="0" progId="PowerPoint.Show.8">
                  <p:embed/>
                </p:oleObj>
              </mc:Choice>
              <mc:Fallback>
                <p:oleObj r:id="rId3" imgW="0" imgH="0" progId="PowerPoint.Show.8">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srcRect/>
          <a:stretch>
            <a:fillRect/>
          </a:stretch>
        </p:blipFill>
        <p:spPr bwMode="auto">
          <a:xfrm>
            <a:off x="214313" y="246063"/>
            <a:ext cx="1373187" cy="1225550"/>
          </a:xfrm>
          <a:prstGeom prst="rect">
            <a:avLst/>
          </a:prstGeom>
          <a:noFill/>
          <a:ln w="9525">
            <a:noFill/>
            <a:miter lim="800000"/>
            <a:headEnd/>
            <a:tailEnd/>
          </a:ln>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a:off x="3786188" y="6437313"/>
            <a:ext cx="1500187" cy="277812"/>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68249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733992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4CFDF0FC-A5A2-4D0F-9BF8-5D8DCA856F07}" type="slidenum">
              <a:rPr lang="en-US"/>
              <a:pPr>
                <a:defRPr/>
              </a:pPr>
              <a:t>‹#›</a:t>
            </a:fld>
            <a:endParaRPr lang="en-US" dirty="0"/>
          </a:p>
        </p:txBody>
      </p:sp>
    </p:spTree>
    <p:extLst>
      <p:ext uri="{BB962C8B-B14F-4D97-AF65-F5344CB8AC3E}">
        <p14:creationId xmlns:p14="http://schemas.microsoft.com/office/powerpoint/2010/main" val="1663924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70CD6EFF-9373-462A-9AA5-F993F6B7A294}" type="slidenum">
              <a:rPr lang="en-US"/>
              <a:pPr>
                <a:defRPr/>
              </a:pPr>
              <a:t>‹#›</a:t>
            </a:fld>
            <a:endParaRPr lang="en-US" dirty="0"/>
          </a:p>
        </p:txBody>
      </p:sp>
    </p:spTree>
    <p:extLst>
      <p:ext uri="{BB962C8B-B14F-4D97-AF65-F5344CB8AC3E}">
        <p14:creationId xmlns:p14="http://schemas.microsoft.com/office/powerpoint/2010/main" val="294744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017A199-A190-4A66-8921-0B0D5F155610}" type="datetimeFigureOut">
              <a:rPr lang="en-GB">
                <a:solidFill>
                  <a:srgbClr val="000000"/>
                </a:solidFill>
              </a:rPr>
              <a:pPr fontAlgn="base">
                <a:spcBef>
                  <a:spcPct val="0"/>
                </a:spcBef>
                <a:spcAft>
                  <a:spcPct val="0"/>
                </a:spcAft>
                <a:defRPr/>
              </a:pPr>
              <a:t>22/05/2024</a:t>
            </a:fld>
            <a:endParaRPr lang="en-GB"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C31F4DA-F003-453F-8693-8C88BA6F7450}" type="slidenum">
              <a:rPr lang="en-GB"/>
              <a:pPr>
                <a:defRPr/>
              </a:pPr>
              <a:t>‹#›</a:t>
            </a:fld>
            <a:endParaRPr lang="en-GB" dirty="0"/>
          </a:p>
        </p:txBody>
      </p:sp>
    </p:spTree>
    <p:extLst>
      <p:ext uri="{BB962C8B-B14F-4D97-AF65-F5344CB8AC3E}">
        <p14:creationId xmlns:p14="http://schemas.microsoft.com/office/powerpoint/2010/main" val="1732882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5/22/2024</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3018728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304800"/>
            <a:ext cx="8331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Cliquer pour modifier la diapositive de titre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518D15F-609B-4CF1-BCDA-A94E04A88D7F}"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4105" name="Rectangle 9"/>
          <p:cNvSpPr>
            <a:spLocks noGrp="1" noChangeArrowheads="1"/>
          </p:cNvSpPr>
          <p:nvPr>
            <p:ph type="body" idx="1"/>
          </p:nvPr>
        </p:nvSpPr>
        <p:spPr bwMode="auto">
          <a:xfrm>
            <a:off x="609600" y="1482725"/>
            <a:ext cx="8153400" cy="4791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Ajouter une puce (Gill Sans MT 24 pt)</a:t>
            </a:r>
          </a:p>
          <a:p>
            <a:pPr lvl="1"/>
            <a:r>
              <a:rPr lang="en-US"/>
              <a:t>Sous-puce (Gill Sans MT 20 pt) </a:t>
            </a:r>
          </a:p>
          <a:p>
            <a:pPr lvl="1"/>
            <a:r>
              <a:rPr lang="en-US"/>
              <a:t>Sous-puce (Gill Sans MT 20 pt) </a:t>
            </a:r>
          </a:p>
          <a:p>
            <a:pPr lvl="0"/>
            <a:r>
              <a:rPr lang="en-US"/>
              <a:t>Ajouter une puce (Gill Sans MT 24 pt)</a:t>
            </a:r>
          </a:p>
          <a:p>
            <a:pPr lvl="1"/>
            <a:r>
              <a:rPr lang="en-US"/>
              <a:t>Sous-puce (Gill Sans MT 20 pt) </a:t>
            </a:r>
          </a:p>
          <a:p>
            <a:pPr lvl="1"/>
            <a:r>
              <a:rPr lang="en-US"/>
              <a:t>Sous-puce (Gill Sans MT 20 pt) </a:t>
            </a:r>
          </a:p>
          <a:p>
            <a:pPr lvl="1"/>
            <a:endParaRPr lang="en-US"/>
          </a:p>
          <a:p>
            <a:pPr lvl="1"/>
            <a:endParaRPr lang="en-US"/>
          </a:p>
          <a:p>
            <a:pPr lvl="1"/>
            <a:endParaRPr lang="en-US"/>
          </a:p>
        </p:txBody>
      </p:sp>
    </p:spTree>
    <p:extLst>
      <p:ext uri="{BB962C8B-B14F-4D97-AF65-F5344CB8AC3E}">
        <p14:creationId xmlns:p14="http://schemas.microsoft.com/office/powerpoint/2010/main" val="2682589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80" r:id="rId7"/>
  </p:sldLayoutIdLst>
  <p:txStyles>
    <p:titleStyle>
      <a:lvl1pPr algn="l" rtl="0" eaLnBrk="1" fontAlgn="base" hangingPunct="1">
        <a:spcBef>
          <a:spcPct val="0"/>
        </a:spcBef>
        <a:spcAft>
          <a:spcPct val="0"/>
        </a:spcAft>
        <a:defRPr sz="3200" b="1">
          <a:solidFill>
            <a:srgbClr val="007C30"/>
          </a:solidFill>
          <a:latin typeface="Gill Sans MT" pitchFamily="34" charset="0"/>
          <a:ea typeface="+mj-ea"/>
          <a:cs typeface="+mj-cs"/>
        </a:defRPr>
      </a:lvl1pPr>
      <a:lvl2pPr algn="l" rtl="0" eaLnBrk="1" fontAlgn="base" hangingPunct="1">
        <a:spcBef>
          <a:spcPct val="0"/>
        </a:spcBef>
        <a:spcAft>
          <a:spcPct val="0"/>
        </a:spcAft>
        <a:defRPr sz="3200" b="1">
          <a:solidFill>
            <a:srgbClr val="007C30"/>
          </a:solidFill>
          <a:latin typeface="Gill Sans MT" pitchFamily="34" charset="0"/>
        </a:defRPr>
      </a:lvl2pPr>
      <a:lvl3pPr algn="l" rtl="0" eaLnBrk="1" fontAlgn="base" hangingPunct="1">
        <a:spcBef>
          <a:spcPct val="0"/>
        </a:spcBef>
        <a:spcAft>
          <a:spcPct val="0"/>
        </a:spcAft>
        <a:defRPr sz="3200" b="1">
          <a:solidFill>
            <a:srgbClr val="007C30"/>
          </a:solidFill>
          <a:latin typeface="Gill Sans MT" pitchFamily="34" charset="0"/>
        </a:defRPr>
      </a:lvl3pPr>
      <a:lvl4pPr algn="l" rtl="0" eaLnBrk="1" fontAlgn="base" hangingPunct="1">
        <a:spcBef>
          <a:spcPct val="0"/>
        </a:spcBef>
        <a:spcAft>
          <a:spcPct val="0"/>
        </a:spcAft>
        <a:defRPr sz="3200" b="1">
          <a:solidFill>
            <a:srgbClr val="007C30"/>
          </a:solidFill>
          <a:latin typeface="Gill Sans MT" pitchFamily="34" charset="0"/>
        </a:defRPr>
      </a:lvl4pPr>
      <a:lvl5pPr algn="l" rtl="0" eaLnBrk="1" fontAlgn="base" hangingPunct="1">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1" fontAlgn="base" hangingPunct="1">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1" fontAlgn="base" hangingPunct="1">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304800"/>
            <a:ext cx="833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Cliquer pour modifier la diapositive de titre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cs typeface="+mn-cs"/>
              </a:defRPr>
            </a:lvl1pPr>
          </a:lstStyle>
          <a:p>
            <a:pPr fontAlgn="base">
              <a:spcBef>
                <a:spcPct val="0"/>
              </a:spcBef>
              <a:spcAft>
                <a:spcPct val="0"/>
              </a:spcAft>
              <a:defRPr/>
            </a:pPr>
            <a:endParaRPr lang="en-US"/>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cs typeface="+mn-cs"/>
              </a:defRPr>
            </a:lvl1pPr>
          </a:lstStyle>
          <a:p>
            <a:pPr fontAlgn="base">
              <a:spcBef>
                <a:spcPct val="0"/>
              </a:spcBef>
              <a:spcAft>
                <a:spcPct val="0"/>
              </a:spcAft>
              <a:defRPr/>
            </a:pPr>
            <a:fld id="{63AC3398-3626-4D1D-B5BD-227B6F7C808F}" type="slidenum">
              <a:rPr lang="en-US"/>
              <a:pPr fontAlgn="base">
                <a:spcBef>
                  <a:spcPct val="0"/>
                </a:spcBef>
                <a:spcAft>
                  <a:spcPct val="0"/>
                </a:spcAft>
                <a:defRPr/>
              </a:pPr>
              <a:t>‹#›</a:t>
            </a:fld>
            <a:endParaRPr lang="en-US" dirty="0"/>
          </a:p>
        </p:txBody>
      </p:sp>
      <p:sp>
        <p:nvSpPr>
          <p:cNvPr id="2053" name="Rectangle 5"/>
          <p:cNvSpPr>
            <a:spLocks noChangeArrowheads="1"/>
          </p:cNvSpPr>
          <p:nvPr/>
        </p:nvSpPr>
        <p:spPr bwMode="auto">
          <a:xfrm>
            <a:off x="0" y="1066800"/>
            <a:ext cx="9144000" cy="1524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2054" name="Rectangle 6"/>
          <p:cNvSpPr>
            <a:spLocks noChangeArrowheads="1"/>
          </p:cNvSpPr>
          <p:nvPr/>
        </p:nvSpPr>
        <p:spPr bwMode="auto">
          <a:xfrm>
            <a:off x="0" y="1219200"/>
            <a:ext cx="304800" cy="5638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fontAlgn="base">
              <a:spcBef>
                <a:spcPct val="0"/>
              </a:spcBef>
              <a:spcAft>
                <a:spcPct val="0"/>
              </a:spcAft>
              <a:defRPr/>
            </a:pPr>
            <a:endParaRPr lang="en-US" altLang="en-US" sz="2800">
              <a:solidFill>
                <a:srgbClr val="002A6C"/>
              </a:solidFill>
              <a:latin typeface="Times" pitchFamily="18" charset="0"/>
            </a:endParaRPr>
          </a:p>
        </p:txBody>
      </p:sp>
      <p:sp>
        <p:nvSpPr>
          <p:cNvPr id="2055" name="Text Box 7"/>
          <p:cNvSpPr txBox="1">
            <a:spLocks noChangeArrowheads="1"/>
          </p:cNvSpPr>
          <p:nvPr/>
        </p:nvSpPr>
        <p:spPr bwMode="auto">
          <a:xfrm>
            <a:off x="2971800" y="3048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endParaRPr lang="en-US" altLang="en-US" sz="2800" b="1">
              <a:solidFill>
                <a:srgbClr val="000000"/>
              </a:solidFill>
              <a:latin typeface="Times" pitchFamily="18" charset="0"/>
            </a:endParaRPr>
          </a:p>
        </p:txBody>
      </p:sp>
      <p:sp>
        <p:nvSpPr>
          <p:cNvPr id="2056" name="Rectangle 8"/>
          <p:cNvSpPr>
            <a:spLocks noChangeArrowheads="1"/>
          </p:cNvSpPr>
          <p:nvPr/>
        </p:nvSpPr>
        <p:spPr bwMode="auto">
          <a:xfrm>
            <a:off x="8153400" y="6324600"/>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0"/>
              </a:spcBef>
              <a:spcAft>
                <a:spcPct val="0"/>
              </a:spcAft>
              <a:defRPr/>
            </a:pPr>
            <a:endParaRPr lang="en-US" altLang="en-US" sz="1400" b="1">
              <a:solidFill>
                <a:srgbClr val="000000"/>
              </a:solidFill>
            </a:endParaRPr>
          </a:p>
        </p:txBody>
      </p:sp>
      <p:sp>
        <p:nvSpPr>
          <p:cNvPr id="2057" name="Rectangle 9"/>
          <p:cNvSpPr>
            <a:spLocks noGrp="1" noChangeArrowheads="1"/>
          </p:cNvSpPr>
          <p:nvPr>
            <p:ph type="body" idx="1"/>
          </p:nvPr>
        </p:nvSpPr>
        <p:spPr bwMode="auto">
          <a:xfrm>
            <a:off x="609600" y="1482725"/>
            <a:ext cx="81534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Ajouter une puce (Gill Sans MT 24 pt)</a:t>
            </a:r>
          </a:p>
          <a:p>
            <a:pPr lvl="1"/>
            <a:r>
              <a:rPr lang="en-US" altLang="en-US"/>
              <a:t>Sous-puce (Gill Sans MT 20 pt) </a:t>
            </a:r>
          </a:p>
          <a:p>
            <a:pPr lvl="1"/>
            <a:r>
              <a:rPr lang="en-US" altLang="en-US"/>
              <a:t>Sous-puce (Gill Sans MT 20 pt) </a:t>
            </a:r>
          </a:p>
          <a:p>
            <a:pPr lvl="0"/>
            <a:r>
              <a:rPr lang="en-US" altLang="en-US"/>
              <a:t>Ajouter une puce (Gill Sans MT 24 pt)</a:t>
            </a:r>
          </a:p>
          <a:p>
            <a:pPr lvl="1"/>
            <a:r>
              <a:rPr lang="en-US" altLang="en-US"/>
              <a:t>Sous-puce (Gill Sans MT 20 pt) </a:t>
            </a:r>
          </a:p>
          <a:p>
            <a:pPr lvl="1"/>
            <a:r>
              <a:rPr lang="en-US" altLang="en-US"/>
              <a:t>Sous-puce (Gill Sans MT 20 pt) </a:t>
            </a:r>
          </a:p>
          <a:p>
            <a:pPr lvl="1"/>
            <a:endParaRPr lang="en-US" altLang="en-US"/>
          </a:p>
          <a:p>
            <a:pPr lvl="1"/>
            <a:endParaRPr lang="en-US" altLang="en-US"/>
          </a:p>
          <a:p>
            <a:pPr lvl="1"/>
            <a:endParaRPr lang="en-US" altLang="en-US"/>
          </a:p>
        </p:txBody>
      </p:sp>
    </p:spTree>
    <p:extLst>
      <p:ext uri="{BB962C8B-B14F-4D97-AF65-F5344CB8AC3E}">
        <p14:creationId xmlns:p14="http://schemas.microsoft.com/office/powerpoint/2010/main" val="325945226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Lst>
  <p:txStyles>
    <p:titleStyle>
      <a:lvl1pPr algn="l" rtl="0" eaLnBrk="0" fontAlgn="base" hangingPunct="0">
        <a:spcBef>
          <a:spcPct val="0"/>
        </a:spcBef>
        <a:spcAft>
          <a:spcPct val="0"/>
        </a:spcAft>
        <a:defRPr sz="3200" b="1">
          <a:solidFill>
            <a:srgbClr val="007C30"/>
          </a:solidFill>
          <a:latin typeface="Gill Sans MT" pitchFamily="34" charset="0"/>
          <a:ea typeface="+mj-ea"/>
          <a:cs typeface="+mj-cs"/>
        </a:defRPr>
      </a:lvl1pPr>
      <a:lvl2pPr algn="l" rtl="0" eaLnBrk="0" fontAlgn="base" hangingPunct="0">
        <a:spcBef>
          <a:spcPct val="0"/>
        </a:spcBef>
        <a:spcAft>
          <a:spcPct val="0"/>
        </a:spcAft>
        <a:defRPr sz="3200" b="1">
          <a:solidFill>
            <a:srgbClr val="007C30"/>
          </a:solidFill>
          <a:latin typeface="Gill Sans MT" pitchFamily="34" charset="0"/>
        </a:defRPr>
      </a:lvl2pPr>
      <a:lvl3pPr algn="l" rtl="0" eaLnBrk="0" fontAlgn="base" hangingPunct="0">
        <a:spcBef>
          <a:spcPct val="0"/>
        </a:spcBef>
        <a:spcAft>
          <a:spcPct val="0"/>
        </a:spcAft>
        <a:defRPr sz="3200" b="1">
          <a:solidFill>
            <a:srgbClr val="007C30"/>
          </a:solidFill>
          <a:latin typeface="Gill Sans MT" pitchFamily="34" charset="0"/>
        </a:defRPr>
      </a:lvl3pPr>
      <a:lvl4pPr algn="l" rtl="0" eaLnBrk="0" fontAlgn="base" hangingPunct="0">
        <a:spcBef>
          <a:spcPct val="0"/>
        </a:spcBef>
        <a:spcAft>
          <a:spcPct val="0"/>
        </a:spcAft>
        <a:defRPr sz="3200" b="1">
          <a:solidFill>
            <a:srgbClr val="007C30"/>
          </a:solidFill>
          <a:latin typeface="Gill Sans MT" pitchFamily="34" charset="0"/>
        </a:defRPr>
      </a:lvl4pPr>
      <a:lvl5pPr algn="l" rtl="0" eaLnBrk="0" fontAlgn="base" hangingPunct="0">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0" fontAlgn="base" hangingPunct="0">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0" fontAlgn="base" hangingPunct="0">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304800"/>
            <a:ext cx="8331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Cliquer pour modifier la diapositive de titre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518D15F-609B-4CF1-BCDA-A94E04A88D7F}"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4105" name="Rectangle 9"/>
          <p:cNvSpPr>
            <a:spLocks noGrp="1" noChangeArrowheads="1"/>
          </p:cNvSpPr>
          <p:nvPr>
            <p:ph type="body" idx="1"/>
          </p:nvPr>
        </p:nvSpPr>
        <p:spPr bwMode="auto">
          <a:xfrm>
            <a:off x="609600" y="1482725"/>
            <a:ext cx="8153400" cy="4791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Ajouter une puce (Gill Sans MT 24 pt)</a:t>
            </a:r>
          </a:p>
          <a:p>
            <a:pPr lvl="1"/>
            <a:r>
              <a:rPr lang="en-US"/>
              <a:t>Sous-puce (Gill Sans MT 20 pt) </a:t>
            </a:r>
          </a:p>
          <a:p>
            <a:pPr lvl="1"/>
            <a:r>
              <a:rPr lang="en-US"/>
              <a:t>Sous-puce (Gill Sans MT 20 pt) </a:t>
            </a:r>
          </a:p>
          <a:p>
            <a:pPr lvl="0"/>
            <a:r>
              <a:rPr lang="en-US"/>
              <a:t>Ajouter une puce (Gill Sans MT 24 pt)</a:t>
            </a:r>
          </a:p>
          <a:p>
            <a:pPr lvl="1"/>
            <a:r>
              <a:rPr lang="en-US"/>
              <a:t>Sous-puce (Gill Sans MT 20 pt) </a:t>
            </a:r>
          </a:p>
          <a:p>
            <a:pPr lvl="1"/>
            <a:r>
              <a:rPr lang="en-US"/>
              <a:t>Sous-puce (Gill Sans MT 20 pt) </a:t>
            </a:r>
          </a:p>
          <a:p>
            <a:pPr lvl="1"/>
            <a:endParaRPr lang="en-US"/>
          </a:p>
          <a:p>
            <a:pPr lvl="1"/>
            <a:endParaRPr lang="en-US"/>
          </a:p>
          <a:p>
            <a:pPr lvl="1"/>
            <a:endParaRPr lang="en-US"/>
          </a:p>
        </p:txBody>
      </p:sp>
    </p:spTree>
    <p:extLst>
      <p:ext uri="{BB962C8B-B14F-4D97-AF65-F5344CB8AC3E}">
        <p14:creationId xmlns:p14="http://schemas.microsoft.com/office/powerpoint/2010/main" val="349705867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txStyles>
    <p:titleStyle>
      <a:lvl1pPr algn="l" rtl="0" eaLnBrk="1" fontAlgn="base" hangingPunct="1">
        <a:spcBef>
          <a:spcPct val="0"/>
        </a:spcBef>
        <a:spcAft>
          <a:spcPct val="0"/>
        </a:spcAft>
        <a:defRPr sz="3200" b="1">
          <a:solidFill>
            <a:srgbClr val="007C30"/>
          </a:solidFill>
          <a:latin typeface="Gill Sans MT" pitchFamily="34" charset="0"/>
          <a:ea typeface="+mj-ea"/>
          <a:cs typeface="+mj-cs"/>
        </a:defRPr>
      </a:lvl1pPr>
      <a:lvl2pPr algn="l" rtl="0" eaLnBrk="1" fontAlgn="base" hangingPunct="1">
        <a:spcBef>
          <a:spcPct val="0"/>
        </a:spcBef>
        <a:spcAft>
          <a:spcPct val="0"/>
        </a:spcAft>
        <a:defRPr sz="3200" b="1">
          <a:solidFill>
            <a:srgbClr val="007C30"/>
          </a:solidFill>
          <a:latin typeface="Gill Sans MT" pitchFamily="34" charset="0"/>
        </a:defRPr>
      </a:lvl2pPr>
      <a:lvl3pPr algn="l" rtl="0" eaLnBrk="1" fontAlgn="base" hangingPunct="1">
        <a:spcBef>
          <a:spcPct val="0"/>
        </a:spcBef>
        <a:spcAft>
          <a:spcPct val="0"/>
        </a:spcAft>
        <a:defRPr sz="3200" b="1">
          <a:solidFill>
            <a:srgbClr val="007C30"/>
          </a:solidFill>
          <a:latin typeface="Gill Sans MT" pitchFamily="34" charset="0"/>
        </a:defRPr>
      </a:lvl3pPr>
      <a:lvl4pPr algn="l" rtl="0" eaLnBrk="1" fontAlgn="base" hangingPunct="1">
        <a:spcBef>
          <a:spcPct val="0"/>
        </a:spcBef>
        <a:spcAft>
          <a:spcPct val="0"/>
        </a:spcAft>
        <a:defRPr sz="3200" b="1">
          <a:solidFill>
            <a:srgbClr val="007C30"/>
          </a:solidFill>
          <a:latin typeface="Gill Sans MT" pitchFamily="34" charset="0"/>
        </a:defRPr>
      </a:lvl4pPr>
      <a:lvl5pPr algn="l" rtl="0" eaLnBrk="1" fontAlgn="base" hangingPunct="1">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1" fontAlgn="base" hangingPunct="1">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1" fontAlgn="base" hangingPunct="1">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2.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3.emf"/></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304800" y="1295400"/>
            <a:ext cx="8763000" cy="868811"/>
          </a:xfrm>
        </p:spPr>
        <p:txBody>
          <a:bodyPr/>
          <a:lstStyle/>
          <a:p>
            <a:pPr lvl="0" algn="ctr" eaLnBrk="1" fontAlgn="auto" hangingPunct="1">
              <a:spcBef>
                <a:spcPct val="20000"/>
              </a:spcBef>
              <a:spcAft>
                <a:spcPts val="0"/>
              </a:spcAft>
            </a:pPr>
            <a:r>
              <a:rPr lang="en-GB" sz="2800" dirty="0">
                <a:solidFill>
                  <a:srgbClr val="0070C0"/>
                </a:solidFill>
              </a:rPr>
              <a:t>STRATÉGIE de l'économie bleue africaine</a:t>
            </a:r>
            <a:br>
              <a:rPr lang="en-GB" sz="1800" dirty="0">
                <a:solidFill>
                  <a:schemeClr val="accent1"/>
                </a:solidFill>
              </a:rPr>
            </a:br>
            <a:br>
              <a:rPr lang="en-US" sz="1800" kern="1200" dirty="0">
                <a:solidFill>
                  <a:srgbClr val="00B0F0"/>
                </a:solidFill>
                <a:latin typeface="Calibri"/>
                <a:ea typeface="+mn-ea"/>
                <a:cs typeface="+mn-cs"/>
              </a:rPr>
            </a:br>
            <a:br>
              <a:rPr lang="en-US" sz="1800" b="0" kern="1200" dirty="0">
                <a:solidFill>
                  <a:srgbClr val="00B0F0"/>
                </a:solidFill>
                <a:latin typeface="Calibri"/>
                <a:ea typeface="+mn-ea"/>
                <a:cs typeface="+mn-cs"/>
              </a:rPr>
            </a:br>
            <a:br>
              <a:rPr lang="en-GB" altLang="en-US" sz="1800" dirty="0">
                <a:solidFill>
                  <a:srgbClr val="C00000"/>
                </a:solidFill>
                <a:latin typeface="Broadway" pitchFamily="82" charset="0"/>
                <a:cs typeface="Times New Roman" pitchFamily="18" charset="0"/>
              </a:rPr>
            </a:br>
            <a:br>
              <a:rPr lang="en-GB" altLang="en-US" sz="1800" dirty="0">
                <a:solidFill>
                  <a:schemeClr val="accent6">
                    <a:lumMod val="60000"/>
                    <a:lumOff val="40000"/>
                  </a:schemeClr>
                </a:solidFill>
                <a:latin typeface="Cooper Black" panose="0208090404030B020404" pitchFamily="18" charset="0"/>
                <a:cs typeface="Times New Roman" pitchFamily="18" charset="0"/>
              </a:rPr>
            </a:br>
            <a:endParaRPr lang="en-US" altLang="en-US" sz="1800" dirty="0">
              <a:solidFill>
                <a:srgbClr val="996633"/>
              </a:solidFill>
              <a:latin typeface="Comic Sans MS" pitchFamily="66" charset="0"/>
            </a:endParaRP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164" b="6061"/>
          <a:stretch/>
        </p:blipFill>
        <p:spPr bwMode="auto">
          <a:xfrm>
            <a:off x="3794394" y="0"/>
            <a:ext cx="167442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Content Placeholder 3"/>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4314" y="5887158"/>
            <a:ext cx="1398686" cy="8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https://assets.weforum.org/article/image/large_qdXsz1UBQjbo_e3cLOgJTuukrwlO5laVzU95IMKQfcU.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5958578"/>
            <a:ext cx="1409700" cy="899422"/>
          </a:xfrm>
          <a:prstGeom prst="rect">
            <a:avLst/>
          </a:prstGeom>
          <a:noFill/>
          <a:ln>
            <a:noFill/>
          </a:ln>
        </p:spPr>
      </p:pic>
      <p:pic>
        <p:nvPicPr>
          <p:cNvPr id="13" name="Picture 12" descr="C:\Users\Seisay\AppData\Local\Microsoft\Windows\Temporary Internet Files\Content.Word\20190412_131754.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48010" y="5884611"/>
            <a:ext cx="1380990" cy="899423"/>
          </a:xfrm>
          <a:prstGeom prst="rect">
            <a:avLst/>
          </a:prstGeom>
          <a:noFill/>
          <a:ln>
            <a:noFill/>
          </a:ln>
        </p:spPr>
      </p:pic>
      <p:pic>
        <p:nvPicPr>
          <p:cNvPr id="512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53200" y="5915222"/>
            <a:ext cx="1409700" cy="868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3400" y="5884611"/>
            <a:ext cx="1389296" cy="89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09650" y="3978963"/>
            <a:ext cx="8633012" cy="1692771"/>
          </a:xfrm>
          <a:prstGeom prst="rect">
            <a:avLst/>
          </a:prstGeom>
        </p:spPr>
        <p:txBody>
          <a:bodyPr wrap="square">
            <a:spAutoFit/>
          </a:bodyPr>
          <a:lstStyle/>
          <a:p>
            <a:pPr algn="ctr"/>
            <a:r>
              <a:rPr lang="en-US" sz="1200" dirty="0">
                <a:solidFill>
                  <a:srgbClr val="0070C0"/>
                </a:solidFill>
              </a:rPr>
              <a:t>PRÉSENTATION </a:t>
            </a:r>
          </a:p>
          <a:p>
            <a:pPr algn="ctr"/>
            <a:r>
              <a:rPr lang="en-US" sz="1200" dirty="0">
                <a:solidFill>
                  <a:srgbClr val="0070C0"/>
                </a:solidFill>
              </a:rPr>
              <a:t>STRATÉGIE DE L'ÉCONOMIE BLEUE EN AFRIQUE</a:t>
            </a:r>
          </a:p>
          <a:p>
            <a:pPr algn="ctr"/>
            <a:endParaRPr lang="fr-CA" sz="1400" b="1" dirty="0">
              <a:solidFill>
                <a:srgbClr val="0070C0"/>
              </a:solidFill>
            </a:endParaRPr>
          </a:p>
          <a:p>
            <a:pPr algn="ctr"/>
            <a:r>
              <a:rPr lang="fr-CA" sz="1200" b="1" dirty="0">
                <a:solidFill>
                  <a:srgbClr val="0070C0"/>
                </a:solidFill>
              </a:rPr>
              <a:t>RÉUNION CONSULTATIVE NATIONALE DES INTERVENANTS POUR APPUYER LE GOUVERNEMENT DE LA CÔTE D’IVOIRE DANS LA PRISE EN COMPTE DE LA DIMENSION DE GENRE</a:t>
            </a:r>
          </a:p>
          <a:p>
            <a:pPr algn="ctr"/>
            <a:endParaRPr lang="fr-CA" sz="1400" b="1" dirty="0">
              <a:solidFill>
                <a:srgbClr val="0070C0"/>
              </a:solidFill>
            </a:endParaRPr>
          </a:p>
          <a:p>
            <a:pPr algn="ctr"/>
            <a:r>
              <a:rPr lang="fr-CA" sz="1400" b="1" dirty="0">
                <a:solidFill>
                  <a:srgbClr val="0070C0"/>
                </a:solidFill>
              </a:rPr>
              <a:t>22-24 JUIN 2024</a:t>
            </a:r>
          </a:p>
          <a:p>
            <a:pPr algn="ctr"/>
            <a:r>
              <a:rPr lang="fr-CA" sz="1400" b="1" dirty="0">
                <a:solidFill>
                  <a:srgbClr val="0070C0"/>
                </a:solidFill>
              </a:rPr>
              <a:t>ABIDJAN, CÔTE D’IVOIRE</a:t>
            </a:r>
            <a:endParaRPr lang="fr-CA" sz="1400" dirty="0">
              <a:solidFill>
                <a:srgbClr val="0070C0"/>
              </a:solidFill>
            </a:endParaRPr>
          </a:p>
        </p:txBody>
      </p:sp>
      <p:pic>
        <p:nvPicPr>
          <p:cNvPr id="10" name="Content Placeholder 3">
            <a:extLst>
              <a:ext uri="{FF2B5EF4-FFF2-40B4-BE49-F238E27FC236}">
                <a16:creationId xmlns:a16="http://schemas.microsoft.com/office/drawing/2014/main" id="{C087A100-9EE6-436A-AFAF-ABF5ED928CE9}"/>
              </a:ext>
            </a:extLst>
          </p:cNvPr>
          <p:cNvPicPr>
            <a:picLocks noChangeAspect="1"/>
          </p:cNvPicPr>
          <p:nvPr/>
        </p:nvPicPr>
        <p:blipFill>
          <a:blip r:embed="rId8"/>
          <a:stretch>
            <a:fillRect/>
          </a:stretch>
        </p:blipFill>
        <p:spPr bwMode="auto">
          <a:xfrm>
            <a:off x="4080602" y="1847382"/>
            <a:ext cx="1371719" cy="1938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13D3E395-591C-437F-9D4D-774DF121060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05531" y="1987323"/>
            <a:ext cx="1326982" cy="1879583"/>
          </a:xfrm>
          <a:prstGeom prst="rect">
            <a:avLst/>
          </a:prstGeom>
        </p:spPr>
      </p:pic>
      <p:pic>
        <p:nvPicPr>
          <p:cNvPr id="14" name="Picture 13">
            <a:extLst>
              <a:ext uri="{FF2B5EF4-FFF2-40B4-BE49-F238E27FC236}">
                <a16:creationId xmlns:a16="http://schemas.microsoft.com/office/drawing/2014/main" id="{CF93507E-C106-4EC0-B12A-CC1425E243A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33244" y="1941376"/>
            <a:ext cx="1237140" cy="1750709"/>
          </a:xfrm>
          <a:prstGeom prst="rect">
            <a:avLst/>
          </a:prstGeom>
        </p:spPr>
      </p:pic>
    </p:spTree>
    <p:extLst>
      <p:ext uri="{BB962C8B-B14F-4D97-AF65-F5344CB8AC3E}">
        <p14:creationId xmlns:p14="http://schemas.microsoft.com/office/powerpoint/2010/main" val="321488831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4DF29-B2AE-4B1B-9E89-878487BF674D}"/>
              </a:ext>
            </a:extLst>
          </p:cNvPr>
          <p:cNvSpPr>
            <a:spLocks noGrp="1"/>
          </p:cNvSpPr>
          <p:nvPr>
            <p:ph idx="1"/>
          </p:nvPr>
        </p:nvSpPr>
        <p:spPr>
          <a:xfrm>
            <a:off x="304800" y="1143000"/>
            <a:ext cx="8763000" cy="5562599"/>
          </a:xfrm>
        </p:spPr>
        <p:txBody>
          <a:bodyPr/>
          <a:lstStyle/>
          <a:p>
            <a:endParaRPr lang="en-US" dirty="0"/>
          </a:p>
          <a:p>
            <a:endParaRPr lang="en-US" dirty="0"/>
          </a:p>
          <a:p>
            <a:r>
              <a:rPr lang="en-US" dirty="0"/>
              <a:t>CONTEXTE DE LA FORMULATION DE LA STRATÉGIE DE L'ÉCONOMIE BLEUE EN AFRIQUE</a:t>
            </a:r>
            <a:endParaRPr lang="en-KE" dirty="0"/>
          </a:p>
        </p:txBody>
      </p:sp>
      <p:sp>
        <p:nvSpPr>
          <p:cNvPr id="3" name="Title 2">
            <a:extLst>
              <a:ext uri="{FF2B5EF4-FFF2-40B4-BE49-F238E27FC236}">
                <a16:creationId xmlns:a16="http://schemas.microsoft.com/office/drawing/2014/main" id="{F6198112-098A-4E43-B199-D6CF7BCD97E1}"/>
              </a:ext>
            </a:extLst>
          </p:cNvPr>
          <p:cNvSpPr>
            <a:spLocks noGrp="1"/>
          </p:cNvSpPr>
          <p:nvPr>
            <p:ph type="title"/>
          </p:nvPr>
        </p:nvSpPr>
        <p:spPr/>
        <p:txBody>
          <a:bodyPr/>
          <a:lstStyle/>
          <a:p>
            <a:endParaRPr lang="en-KE"/>
          </a:p>
        </p:txBody>
      </p:sp>
    </p:spTree>
    <p:extLst>
      <p:ext uri="{BB962C8B-B14F-4D97-AF65-F5344CB8AC3E}">
        <p14:creationId xmlns:p14="http://schemas.microsoft.com/office/powerpoint/2010/main" val="2929761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a:extLst>
              <a:ext uri="{FF2B5EF4-FFF2-40B4-BE49-F238E27FC236}">
                <a16:creationId xmlns:a16="http://schemas.microsoft.com/office/drawing/2014/main" id="{75DD8CEA-EBAD-4E32-8432-6FA5F6DA6C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7586" y="1630897"/>
            <a:ext cx="1460943" cy="1983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a:extLst>
              <a:ext uri="{FF2B5EF4-FFF2-40B4-BE49-F238E27FC236}">
                <a16:creationId xmlns:a16="http://schemas.microsoft.com/office/drawing/2014/main" id="{F880165C-C0BC-43C1-ADE1-6B81F2C4D2E8}"/>
              </a:ext>
            </a:extLst>
          </p:cNvPr>
          <p:cNvSpPr txBox="1"/>
          <p:nvPr/>
        </p:nvSpPr>
        <p:spPr>
          <a:xfrm>
            <a:off x="1969942" y="1345215"/>
            <a:ext cx="6016000" cy="2554545"/>
          </a:xfrm>
          <a:prstGeom prst="rect">
            <a:avLst/>
          </a:prstGeom>
          <a:noFill/>
        </p:spPr>
        <p:txBody>
          <a:bodyPr wrap="square">
            <a:spAutoFit/>
          </a:bodyPr>
          <a:lstStyle/>
          <a:p>
            <a:pPr algn="just"/>
            <a:r>
              <a:rPr lang="en-US" sz="2000" b="1" dirty="0">
                <a:latin typeface="Gill Sans MT" panose="020B0502020104020203" pitchFamily="34" charset="0"/>
              </a:rPr>
              <a:t>Agenda 2063 - </a:t>
            </a:r>
            <a:r>
              <a:rPr lang="en-US" sz="2000" b="1" dirty="0">
                <a:solidFill>
                  <a:srgbClr val="242021"/>
                </a:solidFill>
                <a:latin typeface="Gill Sans MT" panose="020B0502020104020203" pitchFamily="34" charset="0"/>
              </a:rPr>
              <a:t>Le cadre stratégique pour la transformation socio-économique du continent africain sur 50 ans.</a:t>
            </a:r>
            <a:endParaRPr lang="en-US" sz="2000" b="1" dirty="0">
              <a:latin typeface="Gill Sans MT" panose="020B0502020104020203" pitchFamily="34" charset="0"/>
            </a:endParaRPr>
          </a:p>
          <a:p>
            <a:pPr marL="160735" indent="-160735" algn="just">
              <a:buFont typeface="Arial" panose="020B0604020202020204" pitchFamily="34" charset="0"/>
              <a:buChar char="•"/>
            </a:pPr>
            <a:r>
              <a:rPr lang="en-US" sz="2000" dirty="0">
                <a:latin typeface="Gill Sans MT" panose="020B0502020104020203" pitchFamily="34" charset="0"/>
              </a:rPr>
              <a:t>ASPIRATION 1. Une Afrique prospère fondée sur une croissance inclusive et un développement durable, </a:t>
            </a:r>
            <a:r>
              <a:rPr lang="en-US" sz="2000" dirty="0">
                <a:highlight>
                  <a:srgbClr val="FFFF00"/>
                </a:highlight>
                <a:latin typeface="Gill Sans MT" panose="020B0502020104020203" pitchFamily="34" charset="0"/>
              </a:rPr>
              <a:t>objectif 6 : l’économie bleue de l’Afrique contribuera de manière majeure à la transformation et à la croissance du continent,</a:t>
            </a:r>
          </a:p>
        </p:txBody>
      </p:sp>
      <p:pic>
        <p:nvPicPr>
          <p:cNvPr id="21" name="Picture 2">
            <a:extLst>
              <a:ext uri="{FF2B5EF4-FFF2-40B4-BE49-F238E27FC236}">
                <a16:creationId xmlns:a16="http://schemas.microsoft.com/office/drawing/2014/main" id="{63033FD9-2AA5-47D8-B25A-EC24B816F2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479059"/>
            <a:ext cx="1349227" cy="1906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a:extLst>
              <a:ext uri="{FF2B5EF4-FFF2-40B4-BE49-F238E27FC236}">
                <a16:creationId xmlns:a16="http://schemas.microsoft.com/office/drawing/2014/main" id="{48A71ED0-8E6B-4FE3-BB9C-FE3A5BEA6EDA}"/>
              </a:ext>
            </a:extLst>
          </p:cNvPr>
          <p:cNvSpPr txBox="1"/>
          <p:nvPr/>
        </p:nvSpPr>
        <p:spPr>
          <a:xfrm>
            <a:off x="2112371" y="4343400"/>
            <a:ext cx="5868210" cy="1938992"/>
          </a:xfrm>
          <a:prstGeom prst="rect">
            <a:avLst/>
          </a:prstGeom>
          <a:noFill/>
        </p:spPr>
        <p:txBody>
          <a:bodyPr wrap="square">
            <a:spAutoFit/>
          </a:bodyPr>
          <a:lstStyle/>
          <a:p>
            <a:pPr algn="just"/>
            <a:r>
              <a:rPr lang="en-US" sz="2000" b="1" dirty="0">
                <a:latin typeface="Gill Sans MT" panose="020B0502020104020203" pitchFamily="34" charset="0"/>
              </a:rPr>
              <a:t>Déclaration de Malabo sur la croissance agricole accélérée et la transformation pour une prospérité partagée et de meilleurs moyens de subsistance.</a:t>
            </a:r>
          </a:p>
          <a:p>
            <a:pPr marL="160735" indent="-160735" algn="just">
              <a:buFont typeface="Arial" panose="020B0604020202020204" pitchFamily="34" charset="0"/>
              <a:buChar char="•"/>
            </a:pPr>
            <a:r>
              <a:rPr lang="en-US" sz="2000" dirty="0">
                <a:latin typeface="Gill Sans MT" panose="020B0502020104020203" pitchFamily="34" charset="0"/>
              </a:rPr>
              <a:t>Engagement 3 : Mettre fin à la faim en Afrique d'ici 2025 </a:t>
            </a:r>
            <a:endParaRPr lang="en-US" sz="2000" b="1" dirty="0">
              <a:latin typeface="Gill Sans MT" panose="020B0502020104020203" pitchFamily="34" charset="0"/>
            </a:endParaRPr>
          </a:p>
        </p:txBody>
      </p:sp>
      <p:sp>
        <p:nvSpPr>
          <p:cNvPr id="12" name="Underpinning AU instruments">
            <a:extLst>
              <a:ext uri="{FF2B5EF4-FFF2-40B4-BE49-F238E27FC236}">
                <a16:creationId xmlns:a16="http://schemas.microsoft.com/office/drawing/2014/main" id="{7458A262-D623-41F5-92CF-D1511DCE999C}"/>
              </a:ext>
            </a:extLst>
          </p:cNvPr>
          <p:cNvSpPr txBox="1">
            <a:spLocks/>
          </p:cNvSpPr>
          <p:nvPr/>
        </p:nvSpPr>
        <p:spPr>
          <a:xfrm>
            <a:off x="1863797" y="481136"/>
            <a:ext cx="5788820" cy="45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0C0"/>
                </a:solidFill>
                <a:uFillTx/>
                <a:latin typeface="Gill Sans MT"/>
                <a:ea typeface="Gill Sans MT"/>
                <a:cs typeface="Gill Sans MT"/>
                <a:sym typeface="Gill Sans MT"/>
              </a:defRPr>
            </a:lvl1pPr>
            <a:lvl2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2pPr>
            <a:lvl3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3pPr>
            <a:lvl4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4pPr>
            <a:lvl5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5pPr>
            <a:lvl6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6pPr>
            <a:lvl7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7pPr>
            <a:lvl8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8pPr>
            <a:lvl9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9pPr>
          </a:lstStyle>
          <a:p>
            <a:pPr hangingPunct="1"/>
            <a:r>
              <a:rPr lang="en-US" sz="2400" dirty="0"/>
              <a:t>Étayer les instruments de l'UA</a:t>
            </a:r>
          </a:p>
        </p:txBody>
      </p:sp>
    </p:spTree>
    <p:extLst>
      <p:ext uri="{BB962C8B-B14F-4D97-AF65-F5344CB8AC3E}">
        <p14:creationId xmlns:p14="http://schemas.microsoft.com/office/powerpoint/2010/main" val="87784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tif" descr="image.tif">
            <a:extLst>
              <a:ext uri="{FF2B5EF4-FFF2-40B4-BE49-F238E27FC236}">
                <a16:creationId xmlns:a16="http://schemas.microsoft.com/office/drawing/2014/main" id="{521F7FE9-0659-4963-8BF8-96AB9EF856A8}"/>
              </a:ext>
            </a:extLst>
          </p:cNvPr>
          <p:cNvPicPr>
            <a:picLocks noChangeAspect="1"/>
          </p:cNvPicPr>
          <p:nvPr/>
        </p:nvPicPr>
        <p:blipFill>
          <a:blip r:embed="rId2"/>
          <a:stretch>
            <a:fillRect/>
          </a:stretch>
        </p:blipFill>
        <p:spPr>
          <a:xfrm>
            <a:off x="946220" y="1615819"/>
            <a:ext cx="1133924" cy="1432181"/>
          </a:xfrm>
          <a:prstGeom prst="rect">
            <a:avLst/>
          </a:prstGeom>
          <a:ln w="12700">
            <a:miter lim="400000"/>
          </a:ln>
        </p:spPr>
      </p:pic>
      <p:sp>
        <p:nvSpPr>
          <p:cNvPr id="27" name="TextBox 26">
            <a:extLst>
              <a:ext uri="{FF2B5EF4-FFF2-40B4-BE49-F238E27FC236}">
                <a16:creationId xmlns:a16="http://schemas.microsoft.com/office/drawing/2014/main" id="{F9DDBE10-1021-41C7-BF85-AFB85F6F3335}"/>
              </a:ext>
            </a:extLst>
          </p:cNvPr>
          <p:cNvSpPr txBox="1"/>
          <p:nvPr/>
        </p:nvSpPr>
        <p:spPr>
          <a:xfrm>
            <a:off x="2132662" y="1752600"/>
            <a:ext cx="5868210" cy="1015663"/>
          </a:xfrm>
          <a:prstGeom prst="rect">
            <a:avLst/>
          </a:prstGeom>
          <a:noFill/>
        </p:spPr>
        <p:txBody>
          <a:bodyPr wrap="square">
            <a:spAutoFit/>
          </a:bodyPr>
          <a:lstStyle/>
          <a:p>
            <a:pPr algn="just"/>
            <a:r>
              <a:rPr lang="en-US" sz="2000" b="1" dirty="0">
                <a:latin typeface="Gill Sans MT" panose="020B0502020104020203" pitchFamily="34" charset="0"/>
              </a:rPr>
              <a:t>2 0 5 0 Stratégie maritime intégrée de l’Afrique</a:t>
            </a:r>
          </a:p>
          <a:p>
            <a:pPr marL="160735" indent="-160735" algn="just">
              <a:buFont typeface="Arial" panose="020B0604020202020204" pitchFamily="34" charset="0"/>
              <a:buChar char="•"/>
            </a:pPr>
            <a:r>
              <a:rPr lang="en-US" sz="2000" dirty="0">
                <a:latin typeface="Gill Sans MT" panose="020B0502020104020203" pitchFamily="34" charset="0"/>
              </a:rPr>
              <a:t>Pilier clé pour le développement économique et social, en renforçant une «économie bleue» durable</a:t>
            </a:r>
          </a:p>
        </p:txBody>
      </p:sp>
      <p:pic>
        <p:nvPicPr>
          <p:cNvPr id="4" name="Picture 3">
            <a:extLst>
              <a:ext uri="{FF2B5EF4-FFF2-40B4-BE49-F238E27FC236}">
                <a16:creationId xmlns:a16="http://schemas.microsoft.com/office/drawing/2014/main" id="{78598C9A-6D92-4232-8CBB-CAC954E1577A}"/>
              </a:ext>
            </a:extLst>
          </p:cNvPr>
          <p:cNvPicPr>
            <a:picLocks noChangeAspect="1"/>
          </p:cNvPicPr>
          <p:nvPr/>
        </p:nvPicPr>
        <p:blipFill>
          <a:blip r:embed="rId3"/>
          <a:stretch>
            <a:fillRect/>
          </a:stretch>
        </p:blipFill>
        <p:spPr>
          <a:xfrm>
            <a:off x="722205" y="4114800"/>
            <a:ext cx="1280298" cy="1805224"/>
          </a:xfrm>
          <a:prstGeom prst="rect">
            <a:avLst/>
          </a:prstGeom>
        </p:spPr>
      </p:pic>
      <p:sp>
        <p:nvSpPr>
          <p:cNvPr id="14" name="TextBox 13">
            <a:extLst>
              <a:ext uri="{FF2B5EF4-FFF2-40B4-BE49-F238E27FC236}">
                <a16:creationId xmlns:a16="http://schemas.microsoft.com/office/drawing/2014/main" id="{D80E32E8-2540-40D0-B70E-62F941953943}"/>
              </a:ext>
            </a:extLst>
          </p:cNvPr>
          <p:cNvSpPr txBox="1"/>
          <p:nvPr/>
        </p:nvSpPr>
        <p:spPr>
          <a:xfrm>
            <a:off x="2140320" y="3810000"/>
            <a:ext cx="5908792" cy="2246769"/>
          </a:xfrm>
          <a:prstGeom prst="rect">
            <a:avLst/>
          </a:prstGeom>
          <a:noFill/>
        </p:spPr>
        <p:txBody>
          <a:bodyPr wrap="square">
            <a:spAutoFit/>
          </a:bodyPr>
          <a:lstStyle/>
          <a:p>
            <a:pPr algn="just"/>
            <a:r>
              <a:rPr lang="en-US" sz="2000" b="1" dirty="0">
                <a:latin typeface="Gill Sans MT" panose="020B0502020104020203" pitchFamily="34" charset="0"/>
              </a:rPr>
              <a:t>Le Programme détaillé pour le développement de l'agriculture en Afrique (PDDAA)</a:t>
            </a:r>
          </a:p>
          <a:p>
            <a:pPr algn="just"/>
            <a:r>
              <a:rPr lang="en-US" sz="2000" dirty="0">
                <a:latin typeface="Gill Sans MT" panose="020B0502020104020203" pitchFamily="34" charset="0"/>
              </a:rPr>
              <a:t>Améliorer la sécurité alimentaire et nutritionnelle, améliorer les moyens de subsistance et générer de la richesse - </a:t>
            </a:r>
            <a:r>
              <a:rPr lang="en-US" sz="2000" dirty="0">
                <a:highlight>
                  <a:srgbClr val="FFFF00"/>
                </a:highlight>
                <a:latin typeface="Gill Sans MT" panose="020B0502020104020203" pitchFamily="34" charset="0"/>
              </a:rPr>
              <a:t>4 piliers - gestion des eaux terrestres, accès aux marchés, approvisionnement alimentaire et technologie de recherche</a:t>
            </a:r>
          </a:p>
        </p:txBody>
      </p:sp>
      <p:sp>
        <p:nvSpPr>
          <p:cNvPr id="12" name="Underpinning AU instruments">
            <a:extLst>
              <a:ext uri="{FF2B5EF4-FFF2-40B4-BE49-F238E27FC236}">
                <a16:creationId xmlns:a16="http://schemas.microsoft.com/office/drawing/2014/main" id="{7458A262-D623-41F5-92CF-D1511DCE999C}"/>
              </a:ext>
            </a:extLst>
          </p:cNvPr>
          <p:cNvSpPr txBox="1">
            <a:spLocks/>
          </p:cNvSpPr>
          <p:nvPr/>
        </p:nvSpPr>
        <p:spPr>
          <a:xfrm>
            <a:off x="1863797" y="481136"/>
            <a:ext cx="5788820" cy="45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0C0"/>
                </a:solidFill>
                <a:uFillTx/>
                <a:latin typeface="Gill Sans MT"/>
                <a:ea typeface="Gill Sans MT"/>
                <a:cs typeface="Gill Sans MT"/>
                <a:sym typeface="Gill Sans MT"/>
              </a:defRPr>
            </a:lvl1pPr>
            <a:lvl2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2pPr>
            <a:lvl3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3pPr>
            <a:lvl4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4pPr>
            <a:lvl5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5pPr>
            <a:lvl6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6pPr>
            <a:lvl7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7pPr>
            <a:lvl8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8pPr>
            <a:lvl9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007C30"/>
                </a:solidFill>
                <a:uFillTx/>
                <a:latin typeface="Gill Sans MT"/>
                <a:ea typeface="Gill Sans MT"/>
                <a:cs typeface="Gill Sans MT"/>
                <a:sym typeface="Gill Sans MT"/>
              </a:defRPr>
            </a:lvl9pPr>
          </a:lstStyle>
          <a:p>
            <a:pPr hangingPunct="1"/>
            <a:r>
              <a:rPr lang="en-US" sz="2400" dirty="0"/>
              <a:t>Étayer les instruments de l'UA</a:t>
            </a:r>
          </a:p>
        </p:txBody>
      </p:sp>
    </p:spTree>
    <p:extLst>
      <p:ext uri="{BB962C8B-B14F-4D97-AF65-F5344CB8AC3E}">
        <p14:creationId xmlns:p14="http://schemas.microsoft.com/office/powerpoint/2010/main" val="535780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Underpinning AU instruments"/>
          <p:cNvSpPr txBox="1">
            <a:spLocks noGrp="1"/>
          </p:cNvSpPr>
          <p:nvPr>
            <p:ph type="title" idx="4294967295"/>
          </p:nvPr>
        </p:nvSpPr>
        <p:spPr>
          <a:xfrm>
            <a:off x="1828800" y="332684"/>
            <a:ext cx="5788820" cy="457200"/>
          </a:xfrm>
          <a:prstGeom prst="rect">
            <a:avLst/>
          </a:prstGeom>
        </p:spPr>
        <p:txBody>
          <a:bodyPr>
            <a:normAutofit fontScale="90000"/>
          </a:bodyPr>
          <a:lstStyle>
            <a:lvl1pPr>
              <a:defRPr>
                <a:solidFill>
                  <a:srgbClr val="0070C0"/>
                </a:solidFill>
              </a:defRPr>
            </a:lvl1pPr>
          </a:lstStyle>
          <a:p>
            <a:r>
              <a:rPr dirty="0"/>
              <a:t>Étayer les instruments de l'UA</a:t>
            </a:r>
          </a:p>
        </p:txBody>
      </p:sp>
      <p:sp>
        <p:nvSpPr>
          <p:cNvPr id="11" name="TextBox 10">
            <a:extLst>
              <a:ext uri="{FF2B5EF4-FFF2-40B4-BE49-F238E27FC236}">
                <a16:creationId xmlns:a16="http://schemas.microsoft.com/office/drawing/2014/main" id="{11A493C2-BF9B-453A-9AF5-3D49FEDF1BB9}"/>
              </a:ext>
            </a:extLst>
          </p:cNvPr>
          <p:cNvSpPr txBox="1"/>
          <p:nvPr/>
        </p:nvSpPr>
        <p:spPr>
          <a:xfrm>
            <a:off x="1506781" y="1174472"/>
            <a:ext cx="6432857"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665225">
              <a:spcBef>
                <a:spcPts val="750"/>
              </a:spcBef>
              <a:defRPr sz="1700" b="0"/>
            </a:pPr>
            <a:r>
              <a:rPr lang="en-US" dirty="0">
                <a:latin typeface="Gill Sans MT" panose="020B0502020104020203" pitchFamily="34" charset="0"/>
              </a:rPr>
              <a:t>Autres instruments de l'UA qui ont jeté les bases du développement de l'économie bleue du continent : </a:t>
            </a:r>
          </a:p>
        </p:txBody>
      </p:sp>
      <p:pic>
        <p:nvPicPr>
          <p:cNvPr id="10" name="Picture 2" descr="African Charter on Maritime Security and Safety and Development in Africa (Lomé  Charter) | African Union">
            <a:extLst>
              <a:ext uri="{FF2B5EF4-FFF2-40B4-BE49-F238E27FC236}">
                <a16:creationId xmlns:a16="http://schemas.microsoft.com/office/drawing/2014/main" id="{D4AA34BD-410B-481C-904A-ED4F535583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990395"/>
            <a:ext cx="1166106" cy="165586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C1C153A-B2DB-4362-9E55-9D20F76F7124}"/>
              </a:ext>
            </a:extLst>
          </p:cNvPr>
          <p:cNvSpPr txBox="1"/>
          <p:nvPr/>
        </p:nvSpPr>
        <p:spPr>
          <a:xfrm>
            <a:off x="2369179" y="1993121"/>
            <a:ext cx="5302368" cy="1631216"/>
          </a:xfrm>
          <a:prstGeom prst="rect">
            <a:avLst/>
          </a:prstGeom>
          <a:noFill/>
        </p:spPr>
        <p:txBody>
          <a:bodyPr wrap="square">
            <a:spAutoFit/>
          </a:bodyPr>
          <a:lstStyle/>
          <a:p>
            <a:r>
              <a:rPr lang="en-US" sz="2000" b="1" dirty="0">
                <a:latin typeface="Gill Sans MT" panose="020B0502020104020203" pitchFamily="34" charset="0"/>
              </a:rPr>
              <a:t>Charte africaine sur la sécurité et la sûreté maritimes et le développement en Afrique </a:t>
            </a:r>
          </a:p>
          <a:p>
            <a:pPr marL="214313" indent="-214313">
              <a:buFont typeface="Arial" panose="020B0604020202020204" pitchFamily="34" charset="0"/>
              <a:buChar char="•"/>
            </a:pPr>
            <a:r>
              <a:rPr lang="en-US" sz="2000" dirty="0">
                <a:solidFill>
                  <a:srgbClr val="242021"/>
                </a:solidFill>
                <a:latin typeface="Gill Sans MT" panose="020B0502020104020203" pitchFamily="34" charset="0"/>
              </a:rPr>
              <a:t>Préoccupée par la protection de la biodiversité et l'utilisation durable des ressources marines de la planète conformément à la Convention.</a:t>
            </a:r>
          </a:p>
        </p:txBody>
      </p:sp>
      <p:pic>
        <p:nvPicPr>
          <p:cNvPr id="13" name="Picture 6">
            <a:extLst>
              <a:ext uri="{FF2B5EF4-FFF2-40B4-BE49-F238E27FC236}">
                <a16:creationId xmlns:a16="http://schemas.microsoft.com/office/drawing/2014/main" id="{85556D99-6712-4883-BBCA-DEE83915C0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4033450"/>
            <a:ext cx="759647" cy="99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BB39085C-2E90-44D4-A506-5C38EF82EB4D}"/>
              </a:ext>
            </a:extLst>
          </p:cNvPr>
          <p:cNvSpPr txBox="1"/>
          <p:nvPr/>
        </p:nvSpPr>
        <p:spPr>
          <a:xfrm>
            <a:off x="2429068" y="4107466"/>
            <a:ext cx="5619736" cy="707886"/>
          </a:xfrm>
          <a:prstGeom prst="rect">
            <a:avLst/>
          </a:prstGeom>
          <a:noFill/>
        </p:spPr>
        <p:txBody>
          <a:bodyPr wrap="square" rtlCol="0">
            <a:spAutoFit/>
          </a:bodyPr>
          <a:lstStyle/>
          <a:p>
            <a:r>
              <a:rPr lang="en-US" sz="2000" b="1" dirty="0">
                <a:latin typeface="Gill Sans MT" panose="020B0502020104020203" pitchFamily="34" charset="0"/>
              </a:rPr>
              <a:t>Le cadre politique et la stratégie de réforme de la pêche et de l'aquaculture en Afrique</a:t>
            </a:r>
            <a:endParaRPr lang="en-US" sz="2000" b="1" dirty="0">
              <a:solidFill>
                <a:srgbClr val="242021"/>
              </a:solidFill>
              <a:latin typeface="Gill Sans MT" panose="020B0502020104020203" pitchFamily="34" charset="0"/>
            </a:endParaRPr>
          </a:p>
        </p:txBody>
      </p:sp>
    </p:spTree>
    <p:extLst>
      <p:ext uri="{BB962C8B-B14F-4D97-AF65-F5344CB8AC3E}">
        <p14:creationId xmlns:p14="http://schemas.microsoft.com/office/powerpoint/2010/main" val="395446500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ationale…"/>
          <p:cNvSpPr txBox="1">
            <a:spLocks noGrp="1"/>
          </p:cNvSpPr>
          <p:nvPr>
            <p:ph type="body" idx="4294967295"/>
          </p:nvPr>
        </p:nvSpPr>
        <p:spPr>
          <a:xfrm>
            <a:off x="304800" y="1143000"/>
            <a:ext cx="8839200" cy="5715000"/>
          </a:xfrm>
          <a:prstGeom prst="rect">
            <a:avLst/>
          </a:prstGeom>
        </p:spPr>
        <p:txBody>
          <a:bodyPr>
            <a:noAutofit/>
          </a:bodyPr>
          <a:lstStyle/>
          <a:p>
            <a:pPr marL="329184" indent="-329184" defTabSz="877822">
              <a:spcBef>
                <a:spcPts val="1100"/>
              </a:spcBef>
              <a:buSzTx/>
              <a:buNone/>
              <a:defRPr sz="1900">
                <a:solidFill>
                  <a:srgbClr val="0070C0"/>
                </a:solidFill>
              </a:defRPr>
            </a:pPr>
            <a:r>
              <a:rPr lang="fr-FR" dirty="0"/>
              <a:t>Justification ; </a:t>
            </a:r>
            <a:r>
              <a:rPr lang="fr-FR" i="1" dirty="0"/>
              <a:t>fondée sur les possibilités existantes et l'engagement politique</a:t>
            </a:r>
          </a:p>
          <a:p>
            <a:pPr marL="329184" indent="-329184" defTabSz="877822">
              <a:spcBef>
                <a:spcPts val="1000"/>
              </a:spcBef>
              <a:buChar char="•"/>
              <a:defRPr sz="1700" b="0"/>
            </a:pPr>
            <a:r>
              <a:rPr lang="fr-FR" sz="2000" dirty="0"/>
              <a:t>Les océans, les mers, les lacs et les rivières d’Afrique sont une source de richesse et de moyens de subsistance</a:t>
            </a:r>
          </a:p>
          <a:p>
            <a:pPr marL="329184" indent="-329184" defTabSz="877822">
              <a:spcBef>
                <a:spcPts val="1000"/>
              </a:spcBef>
              <a:buChar char="•"/>
              <a:defRPr sz="1700" b="0"/>
            </a:pPr>
            <a:r>
              <a:rPr lang="fr-FR" sz="2000" dirty="0"/>
              <a:t>Inexploité, il pourrait pourtant créer des emplois, améliorer le PIB et améliorer les bénéfices du changement climatique</a:t>
            </a:r>
          </a:p>
          <a:p>
            <a:pPr marL="329184" indent="-329184" defTabSz="877822">
              <a:spcBef>
                <a:spcPts val="1000"/>
              </a:spcBef>
              <a:buChar char="•"/>
              <a:defRPr sz="1700" b="0"/>
            </a:pPr>
            <a:r>
              <a:rPr lang="fr-FR" sz="2000" dirty="0"/>
              <a:t>La transformation structurelle de l’Afrique : </a:t>
            </a:r>
            <a:r>
              <a:rPr lang="fr-FR" sz="2000" dirty="0">
                <a:highlight>
                  <a:srgbClr val="FFFF00"/>
                </a:highlight>
              </a:rPr>
              <a:t>pêche, exploitation minière, transport maritime, tourisme, commerce</a:t>
            </a:r>
          </a:p>
          <a:p>
            <a:pPr marL="329184" indent="-329184" defTabSz="877822">
              <a:spcBef>
                <a:spcPts val="1000"/>
              </a:spcBef>
              <a:buChar char="•"/>
              <a:defRPr sz="1700" b="0"/>
            </a:pPr>
            <a:r>
              <a:rPr lang="fr-FR" sz="2000" dirty="0"/>
              <a:t>Création de liens institutionnels et sectoriels ; secteurs émergents et frontaliers ; considérations sociales, </a:t>
            </a:r>
            <a:r>
              <a:rPr lang="fr-FR" sz="2000" dirty="0">
                <a:highlight>
                  <a:srgbClr val="FFFF00"/>
                </a:highlight>
              </a:rPr>
              <a:t>genre, jeunesse, sécurité alimentaire et hydrique, réduction de la pauvreté, richesse et création d'emplois.</a:t>
            </a:r>
          </a:p>
        </p:txBody>
      </p:sp>
      <p:sp>
        <p:nvSpPr>
          <p:cNvPr id="230" name="Rationale and Potential for BE"/>
          <p:cNvSpPr txBox="1">
            <a:spLocks noGrp="1"/>
          </p:cNvSpPr>
          <p:nvPr>
            <p:ph type="title" idx="4294967295"/>
          </p:nvPr>
        </p:nvSpPr>
        <p:spPr>
          <a:xfrm>
            <a:off x="1068387" y="304800"/>
            <a:ext cx="7718426" cy="609600"/>
          </a:xfrm>
          <a:prstGeom prst="rect">
            <a:avLst/>
          </a:prstGeom>
        </p:spPr>
        <p:txBody>
          <a:bodyPr/>
          <a:lstStyle>
            <a:lvl1pPr>
              <a:defRPr>
                <a:solidFill>
                  <a:srgbClr val="0070C0"/>
                </a:solidFill>
              </a:defRPr>
            </a:lvl1pPr>
          </a:lstStyle>
          <a:p>
            <a:r>
              <a:rPr dirty="0"/>
              <a:t>Justification et potentiel de l’</a:t>
            </a:r>
            <a:r>
              <a:rPr lang="en-US" dirty="0"/>
              <a:t>ABES</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ationale…"/>
          <p:cNvSpPr txBox="1">
            <a:spLocks noGrp="1"/>
          </p:cNvSpPr>
          <p:nvPr>
            <p:ph type="body" idx="4294967295"/>
          </p:nvPr>
        </p:nvSpPr>
        <p:spPr>
          <a:xfrm>
            <a:off x="304800" y="1143000"/>
            <a:ext cx="8839200" cy="5715000"/>
          </a:xfrm>
          <a:prstGeom prst="rect">
            <a:avLst/>
          </a:prstGeom>
        </p:spPr>
        <p:txBody>
          <a:bodyPr>
            <a:noAutofit/>
          </a:bodyPr>
          <a:lstStyle/>
          <a:p>
            <a:pPr marL="329184" indent="-329184" defTabSz="877822">
              <a:spcBef>
                <a:spcPts val="1000"/>
              </a:spcBef>
              <a:buChar char="•"/>
              <a:defRPr sz="1700" b="0"/>
            </a:pPr>
            <a:r>
              <a:rPr lang="en-US" sz="2000" dirty="0"/>
              <a:t>BE - </a:t>
            </a:r>
            <a:r>
              <a:rPr sz="2000" dirty="0"/>
              <a:t>Un outil de diversification économique, d'innovation, d'investissement dans le capital humain, d'intégration commerciale régionale et internationale</a:t>
            </a:r>
          </a:p>
          <a:p>
            <a:pPr marL="329184" indent="-329184" defTabSz="877822">
              <a:spcBef>
                <a:spcPts val="1000"/>
              </a:spcBef>
              <a:buChar char="•"/>
              <a:defRPr sz="1700" b="0"/>
            </a:pPr>
            <a:r>
              <a:rPr sz="2000" dirty="0"/>
              <a:t>Outil </a:t>
            </a:r>
            <a:r>
              <a:rPr lang="en-US" sz="2000" dirty="0"/>
              <a:t>de</a:t>
            </a:r>
            <a:r>
              <a:rPr sz="2000" dirty="0"/>
              <a:t> gestion intégrée des ressources aquatiques et des écosystèmes d’Afrique : protection contre la pollution et la surexploitation</a:t>
            </a:r>
          </a:p>
          <a:p>
            <a:pPr marL="329184" indent="-329184" defTabSz="877822">
              <a:spcBef>
                <a:spcPts val="1000"/>
              </a:spcBef>
              <a:defRPr sz="1700" b="0"/>
            </a:pPr>
            <a:r>
              <a:rPr lang="en-US" sz="2000" dirty="0"/>
              <a:t>BE - </a:t>
            </a:r>
            <a:r>
              <a:rPr sz="2000" dirty="0"/>
              <a:t>Renforce la gouvernance, améliore la qualité des services publics et améliore le climat des affaires</a:t>
            </a:r>
            <a:endParaRPr lang="en-US" sz="2000" dirty="0"/>
          </a:p>
          <a:p>
            <a:pPr marL="329184" indent="-329184" defTabSz="877822">
              <a:spcBef>
                <a:spcPts val="1000"/>
              </a:spcBef>
              <a:defRPr sz="1700" b="0"/>
            </a:pPr>
            <a:r>
              <a:rPr lang="en-US" sz="2000" dirty="0"/>
              <a:t>La Conférence mondiale de Nairobi en 2018 a mis à profit les opportunités qui peuvent être tirées de l'exploitation du potentiel économique des océans, des mers, des lacs, des rivières, </a:t>
            </a:r>
            <a:r>
              <a:rPr lang="en-US" sz="2000" dirty="0" err="1"/>
              <a:t>etc.</a:t>
            </a:r>
            <a:r>
              <a:rPr lang="en-US" sz="2000" dirty="0"/>
              <a:t> BE Potentiel</a:t>
            </a:r>
          </a:p>
          <a:p>
            <a:pPr marL="329184" indent="-329184" defTabSz="877822">
              <a:spcBef>
                <a:spcPts val="1000"/>
              </a:spcBef>
              <a:buChar char="•"/>
              <a:defRPr sz="1700" b="0"/>
            </a:pPr>
            <a:endParaRPr sz="2000" dirty="0"/>
          </a:p>
        </p:txBody>
      </p:sp>
      <p:sp>
        <p:nvSpPr>
          <p:cNvPr id="230" name="Rationale and Potential for BE"/>
          <p:cNvSpPr txBox="1">
            <a:spLocks noGrp="1"/>
          </p:cNvSpPr>
          <p:nvPr>
            <p:ph type="title" idx="4294967295"/>
          </p:nvPr>
        </p:nvSpPr>
        <p:spPr>
          <a:xfrm>
            <a:off x="1068387" y="304800"/>
            <a:ext cx="7718426" cy="609600"/>
          </a:xfrm>
          <a:prstGeom prst="rect">
            <a:avLst/>
          </a:prstGeom>
        </p:spPr>
        <p:txBody>
          <a:bodyPr/>
          <a:lstStyle>
            <a:lvl1pPr>
              <a:defRPr>
                <a:solidFill>
                  <a:srgbClr val="0070C0"/>
                </a:solidFill>
              </a:defRPr>
            </a:lvl1pPr>
          </a:lstStyle>
          <a:p>
            <a:r>
              <a:rPr dirty="0"/>
              <a:t>Justification et potentiel de l’</a:t>
            </a:r>
            <a:r>
              <a:rPr lang="en-US" dirty="0"/>
              <a:t>ABES</a:t>
            </a:r>
            <a:endParaRPr dirty="0"/>
          </a:p>
        </p:txBody>
      </p:sp>
    </p:spTree>
    <p:extLst>
      <p:ext uri="{BB962C8B-B14F-4D97-AF65-F5344CB8AC3E}">
        <p14:creationId xmlns:p14="http://schemas.microsoft.com/office/powerpoint/2010/main" val="13818309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19200"/>
            <a:ext cx="8915400" cy="5562599"/>
          </a:xfrm>
        </p:spPr>
        <p:txBody>
          <a:bodyPr/>
          <a:lstStyle/>
          <a:p>
            <a:endParaRPr lang="en-GB" i="1" kern="1200" dirty="0">
              <a:solidFill>
                <a:srgbClr val="0070C0"/>
              </a:solidFill>
              <a:latin typeface="Times New Roman" panose="02020603050405020304" pitchFamily="18" charset="0"/>
              <a:ea typeface="Calibri" panose="020F0502020204030204" pitchFamily="34" charset="0"/>
            </a:endParaRPr>
          </a:p>
          <a:p>
            <a:endParaRPr lang="en-GB" i="1" kern="1200" dirty="0">
              <a:solidFill>
                <a:srgbClr val="0070C0"/>
              </a:solidFill>
              <a:latin typeface="Times New Roman" panose="02020603050405020304" pitchFamily="18" charset="0"/>
              <a:ea typeface="Calibri" panose="020F0502020204030204" pitchFamily="34" charset="0"/>
            </a:endParaRPr>
          </a:p>
          <a:p>
            <a:endParaRPr lang="en-GB" i="1" kern="1200" dirty="0">
              <a:solidFill>
                <a:srgbClr val="0070C0"/>
              </a:solidFill>
              <a:latin typeface="Times New Roman" panose="02020603050405020304" pitchFamily="18" charset="0"/>
              <a:ea typeface="Calibri" panose="020F0502020204030204" pitchFamily="34" charset="0"/>
            </a:endParaRPr>
          </a:p>
          <a:p>
            <a:endParaRPr lang="en-GB" i="1" kern="1200" dirty="0">
              <a:solidFill>
                <a:srgbClr val="0070C0"/>
              </a:solidFill>
              <a:latin typeface="Times New Roman" panose="02020603050405020304" pitchFamily="18" charset="0"/>
              <a:ea typeface="Calibri" panose="020F0502020204030204" pitchFamily="34" charset="0"/>
            </a:endParaRPr>
          </a:p>
          <a:p>
            <a:endParaRPr lang="en-GB" i="1" kern="1200" dirty="0">
              <a:solidFill>
                <a:srgbClr val="0070C0"/>
              </a:solidFill>
              <a:latin typeface="Times New Roman" panose="02020603050405020304" pitchFamily="18" charset="0"/>
              <a:ea typeface="Calibri" panose="020F0502020204030204" pitchFamily="34" charset="0"/>
            </a:endParaRPr>
          </a:p>
          <a:p>
            <a:endParaRPr lang="en-GB" i="1" kern="1200" dirty="0">
              <a:solidFill>
                <a:srgbClr val="0070C0"/>
              </a:solidFill>
              <a:latin typeface="Times New Roman" panose="02020603050405020304" pitchFamily="18" charset="0"/>
              <a:ea typeface="Calibri" panose="020F0502020204030204" pitchFamily="34" charset="0"/>
            </a:endParaRPr>
          </a:p>
          <a:p>
            <a:endParaRPr lang="en-GB" sz="1200" i="1" kern="1200" dirty="0">
              <a:solidFill>
                <a:srgbClr val="0070C0"/>
              </a:solidFill>
              <a:latin typeface="Times New Roman" panose="02020603050405020304" pitchFamily="18" charset="0"/>
              <a:ea typeface="Calibri" panose="020F0502020204030204" pitchFamily="34" charset="0"/>
            </a:endParaRPr>
          </a:p>
          <a:p>
            <a:endParaRPr lang="en-GB" sz="1200" i="1" kern="1200" dirty="0">
              <a:solidFill>
                <a:srgbClr val="0070C0"/>
              </a:solidFill>
              <a:latin typeface="Times New Roman" panose="02020603050405020304" pitchFamily="18" charset="0"/>
              <a:ea typeface="Calibri" panose="020F0502020204030204" pitchFamily="34" charset="0"/>
            </a:endParaRPr>
          </a:p>
          <a:p>
            <a:endParaRPr lang="en-GB" sz="1200" i="1" kern="1200" dirty="0">
              <a:solidFill>
                <a:srgbClr val="0070C0"/>
              </a:solidFill>
              <a:latin typeface="Times New Roman" panose="02020603050405020304" pitchFamily="18" charset="0"/>
              <a:ea typeface="Calibri" panose="020F0502020204030204" pitchFamily="34" charset="0"/>
            </a:endParaRPr>
          </a:p>
          <a:p>
            <a:r>
              <a:rPr lang="en-GB" sz="1800" i="1" kern="1200" dirty="0">
                <a:solidFill>
                  <a:srgbClr val="0070C0"/>
                </a:solidFill>
                <a:latin typeface="Times New Roman" panose="02020603050405020304" pitchFamily="18" charset="0"/>
                <a:ea typeface="Calibri" panose="020F0502020204030204" pitchFamily="34" charset="0"/>
              </a:rPr>
              <a:t>Zone bleue Benguela</a:t>
            </a:r>
            <a:r>
              <a:rPr lang="en-GB" sz="1800" i="1" kern="1200" dirty="0">
                <a:solidFill>
                  <a:srgbClr val="000000"/>
                </a:solidFill>
                <a:latin typeface="Times New Roman" panose="02020603050405020304" pitchFamily="18" charset="0"/>
                <a:ea typeface="Calibri" panose="020F0502020204030204" pitchFamily="34" charset="0"/>
              </a:rPr>
              <a:t> </a:t>
            </a:r>
            <a:r>
              <a:rPr lang="en-GB" sz="1800" i="1" kern="1200" dirty="0" err="1">
                <a:solidFill>
                  <a:srgbClr val="000000"/>
                </a:solidFill>
                <a:latin typeface="Times New Roman" panose="02020603050405020304" pitchFamily="18" charset="0"/>
                <a:ea typeface="Calibri" panose="020F0502020204030204" pitchFamily="34" charset="0"/>
              </a:rPr>
              <a:t>RedCurrent</a:t>
            </a:r>
            <a:r>
              <a:rPr lang="en-GB" sz="1800" i="1" kern="1200" dirty="0">
                <a:solidFill>
                  <a:srgbClr val="000000"/>
                </a:solidFill>
                <a:latin typeface="Times New Roman" panose="02020603050405020304" pitchFamily="18" charset="0"/>
                <a:ea typeface="Calibri" panose="020F0502020204030204" pitchFamily="34" charset="0"/>
              </a:rPr>
              <a:t> LME, Zone rouge Guinea Current LME, Zone verte Canary Current LME, Zone grise Méditerranée LME, Zone orange sea LME, </a:t>
            </a:r>
            <a:r>
              <a:rPr lang="en-GB" sz="1800" i="1" kern="1200" dirty="0">
                <a:solidFill>
                  <a:srgbClr val="4E93D2"/>
                </a:solidFill>
                <a:latin typeface="Times New Roman" panose="02020603050405020304" pitchFamily="18" charset="0"/>
                <a:ea typeface="Calibri" panose="020F0502020204030204" pitchFamily="34" charset="0"/>
              </a:rPr>
              <a:t>Zone bleu clair </a:t>
            </a:r>
            <a:r>
              <a:rPr lang="en-GB" sz="1800" i="1" kern="1200" dirty="0">
                <a:solidFill>
                  <a:srgbClr val="000000"/>
                </a:solidFill>
                <a:latin typeface="Times New Roman" panose="02020603050405020304" pitchFamily="18" charset="0"/>
                <a:ea typeface="Calibri" panose="020F0502020204030204" pitchFamily="34" charset="0"/>
              </a:rPr>
              <a:t>Somali Current LME, </a:t>
            </a:r>
            <a:r>
              <a:rPr lang="en-GB" sz="1800" i="1" kern="1200" dirty="0">
                <a:solidFill>
                  <a:srgbClr val="7030A0"/>
                </a:solidFill>
                <a:latin typeface="Times New Roman" panose="02020603050405020304" pitchFamily="18" charset="0"/>
                <a:ea typeface="Calibri" panose="020F0502020204030204" pitchFamily="34" charset="0"/>
              </a:rPr>
              <a:t>Zone mauve </a:t>
            </a:r>
            <a:r>
              <a:rPr lang="en-GB" sz="1800" i="1" kern="1200" dirty="0">
                <a:solidFill>
                  <a:srgbClr val="000000"/>
                </a:solidFill>
                <a:latin typeface="Times New Roman" panose="02020603050405020304" pitchFamily="18" charset="0"/>
                <a:ea typeface="Calibri" panose="020F0502020204030204" pitchFamily="34" charset="0"/>
              </a:rPr>
              <a:t>Agulhas Current LME</a:t>
            </a:r>
            <a:endParaRPr lang="en-US" sz="1800" dirty="0"/>
          </a:p>
        </p:txBody>
      </p:sp>
      <p:sp>
        <p:nvSpPr>
          <p:cNvPr id="3" name="Title 2"/>
          <p:cNvSpPr>
            <a:spLocks noGrp="1"/>
          </p:cNvSpPr>
          <p:nvPr>
            <p:ph type="title"/>
          </p:nvPr>
        </p:nvSpPr>
        <p:spPr/>
        <p:txBody>
          <a:bodyPr/>
          <a:lstStyle/>
          <a:p>
            <a:r>
              <a:rPr lang="en-US" sz="1800" dirty="0"/>
              <a:t>Opportunités - Les grands écosystèmes marins d'Afrique</a:t>
            </a:r>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196" name="Content Placeholder 3" descr="africa with LME"/>
          <p:cNvPicPr>
            <a:picLocks noGrp="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891"/>
          <a:stretch>
            <a:fillRect/>
          </a:stretch>
        </p:blipFill>
        <p:spPr bwMode="auto">
          <a:xfrm>
            <a:off x="2133600" y="1828800"/>
            <a:ext cx="3876675" cy="34575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a:spLocks noChangeArrowheads="1"/>
          </p:cNvSpPr>
          <p:nvPr/>
        </p:nvSpPr>
        <p:spPr bwMode="auto">
          <a:xfrm flipV="1">
            <a:off x="533400" y="4713333"/>
            <a:ext cx="73914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GB" sz="1200" b="1" i="1" dirty="0">
              <a:solidFill>
                <a:srgbClr val="7030A0"/>
              </a:solidFill>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200" b="1" i="1" u="none" strike="noStrike" cap="none" normalizeH="0" baseline="0" dirty="0">
              <a:ln>
                <a:noFill/>
              </a:ln>
              <a:solidFill>
                <a:srgbClr val="7030A0"/>
              </a:solidFill>
              <a:effectLst/>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sz="1200" b="1" i="1" dirty="0">
              <a:solidFill>
                <a:srgbClr val="7030A0"/>
              </a:solidFill>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200" b="1" i="1" u="none" strike="noStrike" cap="none" normalizeH="0" baseline="0" dirty="0">
              <a:ln>
                <a:noFill/>
              </a:ln>
              <a:solidFill>
                <a:srgbClr val="7030A0"/>
              </a:solidFill>
              <a:effectLst/>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sz="1200" b="1" i="1" dirty="0">
              <a:solidFill>
                <a:srgbClr val="7030A0"/>
              </a:solidFill>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200" b="1" i="1" u="none" strike="noStrike" cap="none" normalizeH="0" baseline="0" dirty="0">
              <a:ln>
                <a:noFill/>
              </a:ln>
              <a:solidFill>
                <a:srgbClr val="7030A0"/>
              </a:solidFill>
              <a:effectLst/>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sz="1200" b="1" i="1" dirty="0">
              <a:solidFill>
                <a:srgbClr val="7030A0"/>
              </a:solidFill>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200" b="1" i="1" u="none" strike="noStrike" cap="none" normalizeH="0" baseline="0" dirty="0">
              <a:ln>
                <a:noFill/>
              </a:ln>
              <a:solidFill>
                <a:srgbClr val="7030A0"/>
              </a:solidFill>
              <a:effectLst/>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sz="1200" b="1" i="1" dirty="0">
              <a:solidFill>
                <a:srgbClr val="7030A0"/>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939125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000" dirty="0"/>
              <a:t>Opportunités - Grands lacs et rivières sur le continent africain</a:t>
            </a:r>
          </a:p>
        </p:txBody>
      </p:sp>
      <p:pic>
        <p:nvPicPr>
          <p:cNvPr id="4" name="Content Placeholder 3" descr="C:\Users\Sean\Documents\Small Scale Fisheries AU\Report\Map Africa Lakes2.jpg"/>
          <p:cNvPicPr>
            <a:picLocks noGrp="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4400" y="1066800"/>
            <a:ext cx="6997700" cy="5181600"/>
          </a:xfrm>
          <a:prstGeom prst="rect">
            <a:avLst/>
          </a:prstGeom>
          <a:noFill/>
          <a:ln w="9525">
            <a:noFill/>
            <a:miter lim="800000"/>
            <a:headEnd/>
            <a:tailEnd/>
          </a:ln>
        </p:spPr>
      </p:pic>
      <p:sp>
        <p:nvSpPr>
          <p:cNvPr id="5" name="Rectangle 4"/>
          <p:cNvSpPr/>
          <p:nvPr/>
        </p:nvSpPr>
        <p:spPr>
          <a:xfrm>
            <a:off x="1524000" y="5840825"/>
            <a:ext cx="5638800" cy="712375"/>
          </a:xfrm>
          <a:prstGeom prst="rect">
            <a:avLst/>
          </a:prstGeom>
        </p:spPr>
        <p:txBody>
          <a:bodyPr wrap="square">
            <a:spAutoFit/>
          </a:bodyPr>
          <a:lstStyle/>
          <a:p>
            <a:pPr algn="just">
              <a:lnSpc>
                <a:spcPct val="115000"/>
              </a:lnSpc>
              <a:spcBef>
                <a:spcPts val="600"/>
              </a:spcBef>
              <a:spcAft>
                <a:spcPts val="1200"/>
              </a:spcAft>
            </a:pPr>
            <a:r>
              <a:rPr lang="en-GB" sz="1200" i="1" dirty="0">
                <a:solidFill>
                  <a:srgbClr val="000000"/>
                </a:solidFill>
                <a:latin typeface="Times New Roman" panose="02020603050405020304" pitchFamily="18" charset="0"/>
                <a:ea typeface="Calibri" panose="020F0502020204030204" pitchFamily="34" charset="0"/>
              </a:rPr>
              <a:t>1 = R. Orange ; 2 = R. Limpopo ; 3 = R. Zambezi ; 4 = Lac Malawi ; 5 = Lac Tanganyika ; 6 = Lac Victoria ; 7 = Lac Rudolph ; 8 = Lac Albert ; 9 = Lac Nile R. ; 10 = Lac Tchad ; 11 = R. Niger ; 12 = Sénégal R. ; 13 = Congo R. ; 14 = Okavango R.</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48552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896ED9-6F37-4E08-99AA-096D29A94A35}"/>
              </a:ext>
            </a:extLst>
          </p:cNvPr>
          <p:cNvSpPr>
            <a:spLocks noGrp="1"/>
          </p:cNvSpPr>
          <p:nvPr>
            <p:ph idx="1"/>
          </p:nvPr>
        </p:nvSpPr>
        <p:spPr>
          <a:xfrm>
            <a:off x="228600" y="1219200"/>
            <a:ext cx="8839200" cy="5486399"/>
          </a:xfrm>
        </p:spPr>
        <p:txBody>
          <a:bodyPr/>
          <a:lstStyle/>
          <a:p>
            <a:pPr lvl="0"/>
            <a:r>
              <a:rPr lang="en-KE" dirty="0"/>
              <a:t>le transport maritime intelligent, les ports, le transport et la connectivité mondiale; </a:t>
            </a:r>
          </a:p>
          <a:p>
            <a:pPr lvl="0"/>
            <a:r>
              <a:rPr lang="en-KE" dirty="0"/>
              <a:t>l'emploi, la création d'emplois et l'éradication de la pauvreté ; </a:t>
            </a:r>
          </a:p>
          <a:p>
            <a:pPr lvl="0"/>
            <a:r>
              <a:rPr lang="en-KE" dirty="0"/>
              <a:t>les villes, le tourisme, la résilience des côtes et les infrastructures; </a:t>
            </a:r>
          </a:p>
          <a:p>
            <a:pPr lvl="0"/>
            <a:r>
              <a:rPr lang="en-KE" dirty="0"/>
              <a:t>l'énergie durable, les ressources minérales et les industries innovantes ; </a:t>
            </a:r>
          </a:p>
          <a:p>
            <a:pPr lvl="0"/>
            <a:r>
              <a:rPr lang="en-KE" dirty="0"/>
              <a:t>la gestion et le maintien de la vie marine, la conservation et les activités économiques durables ; </a:t>
            </a:r>
          </a:p>
        </p:txBody>
      </p:sp>
      <p:sp>
        <p:nvSpPr>
          <p:cNvPr id="3" name="Title 2">
            <a:extLst>
              <a:ext uri="{FF2B5EF4-FFF2-40B4-BE49-F238E27FC236}">
                <a16:creationId xmlns:a16="http://schemas.microsoft.com/office/drawing/2014/main" id="{0841FC65-43C7-4EC1-8599-EB61FB323FDD}"/>
              </a:ext>
            </a:extLst>
          </p:cNvPr>
          <p:cNvSpPr>
            <a:spLocks noGrp="1"/>
          </p:cNvSpPr>
          <p:nvPr>
            <p:ph type="title"/>
          </p:nvPr>
        </p:nvSpPr>
        <p:spPr>
          <a:xfrm>
            <a:off x="990600" y="174813"/>
            <a:ext cx="7948642" cy="761999"/>
          </a:xfrm>
        </p:spPr>
        <p:txBody>
          <a:bodyPr/>
          <a:lstStyle/>
          <a:p>
            <a:r>
              <a:rPr lang="en-US" sz="1400" dirty="0"/>
              <a:t>SYNERGIER AVEC LES PERSPECTIVES MONDIALES ET LES PRIORITÉS CONTINENTALES :</a:t>
            </a:r>
            <a:r>
              <a:rPr lang="en-US" sz="1400" i="1" dirty="0"/>
              <a:t> </a:t>
            </a:r>
            <a:br>
              <a:rPr lang="en-US" sz="1800" dirty="0"/>
            </a:br>
            <a:r>
              <a:rPr lang="en-US" sz="1400" i="1" dirty="0"/>
              <a:t>NEUF DOMAINES THÉMATIQUES DE LA CONFÉRENCE MONDIALE SUR L'ÉCONOMIE BLEUE DURABLE DE NAIROBI 2018</a:t>
            </a:r>
            <a:endParaRPr lang="en-KE" sz="1400" i="1" dirty="0"/>
          </a:p>
        </p:txBody>
      </p:sp>
    </p:spTree>
    <p:extLst>
      <p:ext uri="{BB962C8B-B14F-4D97-AF65-F5344CB8AC3E}">
        <p14:creationId xmlns:p14="http://schemas.microsoft.com/office/powerpoint/2010/main" val="422419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896ED9-6F37-4E08-99AA-096D29A94A35}"/>
              </a:ext>
            </a:extLst>
          </p:cNvPr>
          <p:cNvSpPr>
            <a:spLocks noGrp="1"/>
          </p:cNvSpPr>
          <p:nvPr>
            <p:ph idx="1"/>
          </p:nvPr>
        </p:nvSpPr>
        <p:spPr>
          <a:xfrm>
            <a:off x="228600" y="1219200"/>
            <a:ext cx="8839200" cy="5486399"/>
          </a:xfrm>
        </p:spPr>
        <p:txBody>
          <a:bodyPr/>
          <a:lstStyle/>
          <a:p>
            <a:pPr lvl="0"/>
            <a:r>
              <a:rPr lang="en-KE" dirty="0"/>
              <a:t>éradiquer la faim, garantir l'approvisionnement alimentaire et promouvoir la santé et une pêche durable ; </a:t>
            </a:r>
          </a:p>
          <a:p>
            <a:pPr lvl="0"/>
            <a:r>
              <a:rPr lang="en-KE" dirty="0"/>
              <a:t>l'action climatique, la gestion des déchets agricoles et des océans sans pollution ; </a:t>
            </a:r>
            <a:endParaRPr lang="en-US" dirty="0"/>
          </a:p>
          <a:p>
            <a:pPr lvl="0"/>
            <a:r>
              <a:rPr lang="en-KE" dirty="0"/>
              <a:t>la sûreté maritime, la sécurité et l'application des règlements; </a:t>
            </a:r>
          </a:p>
          <a:p>
            <a:pPr lvl="0"/>
            <a:r>
              <a:rPr lang="en-KE" dirty="0">
                <a:highlight>
                  <a:srgbClr val="FFFF00"/>
                </a:highlight>
              </a:rPr>
              <a:t>les personnes, la culture, les communautés et les sociétés - l'économie bleue inclusive</a:t>
            </a:r>
          </a:p>
          <a:p>
            <a:endParaRPr lang="en-KE" dirty="0"/>
          </a:p>
        </p:txBody>
      </p:sp>
      <p:sp>
        <p:nvSpPr>
          <p:cNvPr id="3" name="Title 2">
            <a:extLst>
              <a:ext uri="{FF2B5EF4-FFF2-40B4-BE49-F238E27FC236}">
                <a16:creationId xmlns:a16="http://schemas.microsoft.com/office/drawing/2014/main" id="{0841FC65-43C7-4EC1-8599-EB61FB323FDD}"/>
              </a:ext>
            </a:extLst>
          </p:cNvPr>
          <p:cNvSpPr>
            <a:spLocks noGrp="1"/>
          </p:cNvSpPr>
          <p:nvPr>
            <p:ph type="title"/>
          </p:nvPr>
        </p:nvSpPr>
        <p:spPr>
          <a:xfrm>
            <a:off x="990600" y="174813"/>
            <a:ext cx="7948642" cy="761999"/>
          </a:xfrm>
        </p:spPr>
        <p:txBody>
          <a:bodyPr/>
          <a:lstStyle/>
          <a:p>
            <a:r>
              <a:rPr lang="en-US" sz="1400" dirty="0"/>
              <a:t>SYNERGIER AVEC LES PERSPECTIVES MONDIALES ET LES PRIORITÉS CONTINENTALES :</a:t>
            </a:r>
            <a:r>
              <a:rPr lang="en-US" sz="1400" i="1" dirty="0"/>
              <a:t> </a:t>
            </a:r>
            <a:br>
              <a:rPr lang="en-US" sz="1800" dirty="0"/>
            </a:br>
            <a:r>
              <a:rPr lang="en-US" sz="1400" i="1" dirty="0"/>
              <a:t>NEUF DOMAINES THÉMATIQUES DE LA CONFÉRENCE MONDIALE SUR L'ÉCONOMIE BLEUE DURABLE DE NAIROBI 2018</a:t>
            </a:r>
            <a:endParaRPr lang="en-KE" sz="1400" i="1" dirty="0"/>
          </a:p>
        </p:txBody>
      </p:sp>
    </p:spTree>
    <p:extLst>
      <p:ext uri="{BB962C8B-B14F-4D97-AF65-F5344CB8AC3E}">
        <p14:creationId xmlns:p14="http://schemas.microsoft.com/office/powerpoint/2010/main" val="3755280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0BFBD6-2A58-4F86-85CF-0F996E53E98D}"/>
              </a:ext>
            </a:extLst>
          </p:cNvPr>
          <p:cNvSpPr>
            <a:spLocks noGrp="1"/>
          </p:cNvSpPr>
          <p:nvPr>
            <p:ph idx="1"/>
          </p:nvPr>
        </p:nvSpPr>
        <p:spPr>
          <a:xfrm>
            <a:off x="381000" y="1219200"/>
            <a:ext cx="8610600" cy="5638800"/>
          </a:xfrm>
        </p:spPr>
        <p:txBody>
          <a:bodyPr/>
          <a:lstStyle/>
          <a:p>
            <a:pPr marL="0" indent="0">
              <a:buNone/>
            </a:pPr>
            <a:r>
              <a:rPr lang="en-US" sz="2200" dirty="0">
                <a:highlight>
                  <a:srgbClr val="00FF00"/>
                </a:highlight>
              </a:rPr>
              <a:t>Les dirigeants politiques présents à cette conférence se sont engagés à soutenir les domaines spécifiques suivants :</a:t>
            </a:r>
          </a:p>
          <a:p>
            <a:r>
              <a:rPr lang="en-US" sz="2200" dirty="0"/>
              <a:t>Protection du milieu marin</a:t>
            </a:r>
            <a:endParaRPr lang="en-KE" sz="2200" dirty="0"/>
          </a:p>
          <a:p>
            <a:r>
              <a:rPr lang="en-US" sz="2200" dirty="0"/>
              <a:t>Gestion des plastiques et des déchets</a:t>
            </a:r>
            <a:endParaRPr lang="en-KE" sz="2200" dirty="0"/>
          </a:p>
          <a:p>
            <a:r>
              <a:rPr lang="en-US" sz="2200" dirty="0"/>
              <a:t>Sécurité et sûreté maritimes</a:t>
            </a:r>
            <a:endParaRPr lang="en-KE" sz="2200" dirty="0"/>
          </a:p>
          <a:p>
            <a:r>
              <a:rPr lang="en-US" sz="2200" dirty="0" err="1"/>
              <a:t>Développement</a:t>
            </a:r>
            <a:r>
              <a:rPr lang="en-US" sz="2200" dirty="0"/>
              <a:t> de la Pêche</a:t>
            </a:r>
            <a:endParaRPr lang="en-KE" sz="2200" dirty="0"/>
          </a:p>
          <a:p>
            <a:r>
              <a:rPr lang="en-US" sz="2200" dirty="0"/>
              <a:t>Financement</a:t>
            </a:r>
            <a:endParaRPr lang="en-KE" sz="2200" dirty="0"/>
          </a:p>
          <a:p>
            <a:r>
              <a:rPr lang="en-US" sz="2200" dirty="0"/>
              <a:t>Infrastructure</a:t>
            </a:r>
            <a:endParaRPr lang="en-KE" sz="2200" dirty="0"/>
          </a:p>
          <a:p>
            <a:r>
              <a:rPr lang="en-US" sz="2200" dirty="0">
                <a:highlight>
                  <a:srgbClr val="FFFF00"/>
                </a:highlight>
              </a:rPr>
              <a:t>Biodiversité et changement climatique</a:t>
            </a:r>
            <a:endParaRPr lang="en-KE" sz="2200" dirty="0">
              <a:highlight>
                <a:srgbClr val="FFFF00"/>
              </a:highlight>
            </a:endParaRPr>
          </a:p>
          <a:p>
            <a:r>
              <a:rPr lang="en-US" sz="2200" dirty="0">
                <a:highlight>
                  <a:srgbClr val="FFFF00"/>
                </a:highlight>
              </a:rPr>
              <a:t>Assistance technique et renforcement des capacités</a:t>
            </a:r>
            <a:endParaRPr lang="en-KE" sz="2200" dirty="0">
              <a:highlight>
                <a:srgbClr val="FFFF00"/>
              </a:highlight>
            </a:endParaRPr>
          </a:p>
          <a:p>
            <a:r>
              <a:rPr lang="en-US" sz="2200" dirty="0"/>
              <a:t>Soutien du secteur privé</a:t>
            </a:r>
            <a:endParaRPr lang="en-KE" sz="2200" dirty="0"/>
          </a:p>
          <a:p>
            <a:endParaRPr lang="en-KE" sz="2200" dirty="0"/>
          </a:p>
        </p:txBody>
      </p:sp>
      <p:sp>
        <p:nvSpPr>
          <p:cNvPr id="3" name="Title 2">
            <a:extLst>
              <a:ext uri="{FF2B5EF4-FFF2-40B4-BE49-F238E27FC236}">
                <a16:creationId xmlns:a16="http://schemas.microsoft.com/office/drawing/2014/main" id="{84BC167D-E267-4A3C-8A58-5CE4A4019D7C}"/>
              </a:ext>
            </a:extLst>
          </p:cNvPr>
          <p:cNvSpPr>
            <a:spLocks noGrp="1"/>
          </p:cNvSpPr>
          <p:nvPr>
            <p:ph type="title"/>
          </p:nvPr>
        </p:nvSpPr>
        <p:spPr>
          <a:xfrm>
            <a:off x="914400" y="152400"/>
            <a:ext cx="8229600" cy="838200"/>
          </a:xfrm>
        </p:spPr>
        <p:txBody>
          <a:bodyPr/>
          <a:lstStyle/>
          <a:p>
            <a:r>
              <a:rPr lang="en-KE" sz="2000" dirty="0"/>
              <a:t>L'</a:t>
            </a:r>
            <a:r>
              <a:rPr lang="en-US" sz="2000" dirty="0"/>
              <a:t>engagement politique - Conférence mondiale de Nairobi 2018  </a:t>
            </a:r>
            <a:br>
              <a:rPr lang="en-KE" sz="2000" dirty="0"/>
            </a:br>
            <a:endParaRPr lang="en-KE" sz="2000" dirty="0"/>
          </a:p>
        </p:txBody>
      </p:sp>
    </p:spTree>
    <p:extLst>
      <p:ext uri="{BB962C8B-B14F-4D97-AF65-F5344CB8AC3E}">
        <p14:creationId xmlns:p14="http://schemas.microsoft.com/office/powerpoint/2010/main" val="705354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35FB1C-3363-4329-9CE1-6E441619A823}"/>
              </a:ext>
            </a:extLst>
          </p:cNvPr>
          <p:cNvSpPr>
            <a:spLocks noGrp="1"/>
          </p:cNvSpPr>
          <p:nvPr>
            <p:ph type="title"/>
          </p:nvPr>
        </p:nvSpPr>
        <p:spPr>
          <a:xfrm>
            <a:off x="1068442" y="304800"/>
            <a:ext cx="7770758" cy="609600"/>
          </a:xfrm>
        </p:spPr>
        <p:txBody>
          <a:bodyPr/>
          <a:lstStyle/>
          <a:p>
            <a:r>
              <a:rPr lang="en-US" sz="2400" dirty="0"/>
              <a:t>STRATÉGIE DE L'ÉCONOMIE BLEUE EN AFRIQUE</a:t>
            </a:r>
            <a:endParaRPr lang="en-KE" sz="2400" dirty="0"/>
          </a:p>
        </p:txBody>
      </p:sp>
      <p:pic>
        <p:nvPicPr>
          <p:cNvPr id="4" name="Content Placeholder 3">
            <a:extLst>
              <a:ext uri="{FF2B5EF4-FFF2-40B4-BE49-F238E27FC236}">
                <a16:creationId xmlns:a16="http://schemas.microsoft.com/office/drawing/2014/main" id="{9CFD8847-3955-4D85-8DE9-73E821C00896}"/>
              </a:ext>
            </a:extLst>
          </p:cNvPr>
          <p:cNvPicPr>
            <a:picLocks noGrp="1" noChangeAspect="1"/>
          </p:cNvPicPr>
          <p:nvPr>
            <p:ph idx="1"/>
          </p:nvPr>
        </p:nvPicPr>
        <p:blipFill>
          <a:blip r:embed="rId2"/>
          <a:stretch>
            <a:fillRect/>
          </a:stretch>
        </p:blipFill>
        <p:spPr>
          <a:xfrm>
            <a:off x="2971800" y="1755062"/>
            <a:ext cx="2743200" cy="3877056"/>
          </a:xfrm>
          <a:prstGeom prst="rect">
            <a:avLst/>
          </a:prstGeom>
        </p:spPr>
      </p:pic>
    </p:spTree>
    <p:extLst>
      <p:ext uri="{BB962C8B-B14F-4D97-AF65-F5344CB8AC3E}">
        <p14:creationId xmlns:p14="http://schemas.microsoft.com/office/powerpoint/2010/main" val="1827867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3442" y="1143000"/>
            <a:ext cx="8153400" cy="4791075"/>
          </a:xfrm>
        </p:spPr>
        <p:txBody>
          <a:bodyPr/>
          <a:lstStyle/>
          <a:p>
            <a:pPr marL="0" indent="0">
              <a:buNone/>
            </a:pPr>
            <a:r>
              <a:rPr lang="en-GB" sz="2200" dirty="0">
                <a:solidFill>
                  <a:srgbClr val="0070C0"/>
                </a:solidFill>
              </a:rPr>
              <a:t>Vision</a:t>
            </a:r>
            <a:r>
              <a:rPr lang="en-GB" sz="2200" dirty="0"/>
              <a:t> </a:t>
            </a:r>
          </a:p>
          <a:p>
            <a:r>
              <a:rPr lang="en-GB" sz="2200" b="0" dirty="0"/>
              <a:t>La vision de la stratégie de l'UE est</a:t>
            </a:r>
            <a:r>
              <a:rPr lang="en-GB" sz="2200" b="0" i="1" dirty="0"/>
              <a:t> une économie bleue </a:t>
            </a:r>
            <a:r>
              <a:rPr lang="en-GB" sz="2200" b="0" i="1" dirty="0">
                <a:highlight>
                  <a:srgbClr val="FFFF00"/>
                </a:highlight>
              </a:rPr>
              <a:t>inclusive et durable</a:t>
            </a:r>
            <a:r>
              <a:rPr lang="en-GB" sz="2200" b="0" i="1" dirty="0"/>
              <a:t> qui contribue considérablement à la transformation et à la croissance de l'Afrique</a:t>
            </a:r>
          </a:p>
          <a:p>
            <a:pPr marL="0" indent="0">
              <a:buNone/>
            </a:pPr>
            <a:r>
              <a:rPr lang="en-GB" sz="2200" dirty="0">
                <a:solidFill>
                  <a:srgbClr val="0070C0"/>
                </a:solidFill>
              </a:rPr>
              <a:t>Objectif de la stratégie africaine en matière d'économie de marché</a:t>
            </a:r>
          </a:p>
          <a:p>
            <a:r>
              <a:rPr lang="en-GB" sz="2200" b="0" i="1" dirty="0"/>
              <a:t>L'objectif de la stratégie d'entreprise est de</a:t>
            </a:r>
            <a:r>
              <a:rPr lang="en-GB" sz="2200" b="0" i="1" dirty="0">
                <a:highlight>
                  <a:srgbClr val="FFFF00"/>
                </a:highlight>
              </a:rPr>
              <a:t> guider </a:t>
            </a:r>
            <a:r>
              <a:rPr lang="en-GB" sz="2200" b="0" i="1" dirty="0"/>
              <a:t>le développement d'une économie bleue inclusive et durable qui contribue de manière significative à la transformation et à la croissance du continent, en faisant progresser les connaissances sur la biotechnologie marine et aquatique, la durabilité environnementale, la croissance d'une industrie maritime à l'échelle africaine, le développement du transport maritime, fluvial et lacustre et de la pêche, et l'exploitation et la valorisation des ressources minérales et autres des grands fonds</a:t>
            </a:r>
            <a:r>
              <a:rPr lang="en-GB" sz="2200" b="0" dirty="0"/>
              <a:t>. </a:t>
            </a:r>
          </a:p>
          <a:p>
            <a:endParaRPr lang="fr-CA" sz="2200" dirty="0"/>
          </a:p>
        </p:txBody>
      </p:sp>
      <p:sp>
        <p:nvSpPr>
          <p:cNvPr id="3" name="Title 2"/>
          <p:cNvSpPr>
            <a:spLocks noGrp="1"/>
          </p:cNvSpPr>
          <p:nvPr>
            <p:ph type="title"/>
          </p:nvPr>
        </p:nvSpPr>
        <p:spPr/>
        <p:txBody>
          <a:bodyPr/>
          <a:lstStyle/>
          <a:p>
            <a:r>
              <a:rPr lang="fr-CA" dirty="0">
                <a:solidFill>
                  <a:srgbClr val="0070C0"/>
                </a:solidFill>
              </a:rPr>
              <a:t>Vision et objectif de la stratégie EB </a:t>
            </a:r>
          </a:p>
        </p:txBody>
      </p:sp>
    </p:spTree>
    <p:extLst>
      <p:ext uri="{BB962C8B-B14F-4D97-AF65-F5344CB8AC3E}">
        <p14:creationId xmlns:p14="http://schemas.microsoft.com/office/powerpoint/2010/main" val="801702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686800" cy="5486400"/>
          </a:xfrm>
        </p:spPr>
        <p:txBody>
          <a:bodyPr/>
          <a:lstStyle/>
          <a:p>
            <a:pPr marL="0" indent="0">
              <a:buNone/>
            </a:pPr>
            <a:r>
              <a:rPr lang="en-GB" sz="2800" dirty="0"/>
              <a:t>Les domaines thématiques critiques de la stratégie en faveur de l'égalité des chances sont les suivants : </a:t>
            </a:r>
          </a:p>
          <a:p>
            <a:r>
              <a:rPr lang="en-GB" b="0" dirty="0"/>
              <a:t>Pêche, aquaculture, conservation et écosystèmes aquatiques durables</a:t>
            </a:r>
          </a:p>
          <a:p>
            <a:r>
              <a:rPr lang="en-GB" b="0" dirty="0"/>
              <a:t>Transport maritime, commerce, ports, sûreté maritime, sécurité et application de la loi</a:t>
            </a:r>
          </a:p>
          <a:p>
            <a:r>
              <a:rPr lang="en-GB" b="0" dirty="0"/>
              <a:t>Tourisme côtier et maritime, changement climatique, résilience, environnement, infrastructures</a:t>
            </a:r>
          </a:p>
          <a:p>
            <a:r>
              <a:rPr lang="en-GB" b="0" dirty="0"/>
              <a:t>Énergie durable, ressources minérales et industries innovantes</a:t>
            </a:r>
          </a:p>
          <a:p>
            <a:r>
              <a:rPr lang="en-GB" b="0" dirty="0"/>
              <a:t>Politiques, institutions et gouvernance, emploi, création d'emplois et éradication de la pauvreté, financement innovant</a:t>
            </a:r>
          </a:p>
        </p:txBody>
      </p:sp>
      <p:sp>
        <p:nvSpPr>
          <p:cNvPr id="3" name="Title 2"/>
          <p:cNvSpPr>
            <a:spLocks noGrp="1"/>
          </p:cNvSpPr>
          <p:nvPr>
            <p:ph type="title"/>
          </p:nvPr>
        </p:nvSpPr>
        <p:spPr>
          <a:xfrm>
            <a:off x="1143000" y="304800"/>
            <a:ext cx="7924800" cy="838200"/>
          </a:xfrm>
        </p:spPr>
        <p:txBody>
          <a:bodyPr/>
          <a:lstStyle/>
          <a:p>
            <a:r>
              <a:rPr lang="en-US" sz="2400" dirty="0">
                <a:solidFill>
                  <a:srgbClr val="0070C0"/>
                </a:solidFill>
              </a:rPr>
              <a:t>STRATÉGIE de l'économie bleue africaine</a:t>
            </a:r>
          </a:p>
        </p:txBody>
      </p:sp>
    </p:spTree>
    <p:extLst>
      <p:ext uri="{BB962C8B-B14F-4D97-AF65-F5344CB8AC3E}">
        <p14:creationId xmlns:p14="http://schemas.microsoft.com/office/powerpoint/2010/main" val="770318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562599"/>
          </a:xfrm>
        </p:spPr>
        <p:txBody>
          <a:bodyPr/>
          <a:lstStyle/>
          <a:p>
            <a:r>
              <a:rPr lang="en-US" b="0" dirty="0"/>
              <a:t>Les secteurs et les composantes de l'économie d'entreprise en Afrique génèrent aujourd'hui une valeur de </a:t>
            </a:r>
            <a:r>
              <a:rPr lang="en-US" b="0" dirty="0">
                <a:highlight>
                  <a:srgbClr val="FFFF00"/>
                </a:highlight>
              </a:rPr>
              <a:t>296 milliards de dollars avec 49 </a:t>
            </a:r>
            <a:r>
              <a:rPr lang="en-US" b="0" dirty="0"/>
              <a:t>millions d'emplois. D'ici à 2030, les chiffres devraient être respectivement de </a:t>
            </a:r>
            <a:r>
              <a:rPr lang="en-US" b="0" dirty="0">
                <a:highlight>
                  <a:srgbClr val="FFFF00"/>
                </a:highlight>
              </a:rPr>
              <a:t>405 milliards de dollars et de 57 millions d'emplois </a:t>
            </a:r>
            <a:r>
              <a:rPr lang="en-US" b="0" dirty="0"/>
              <a:t>alors qu'en 2063, les estimations seraient respectivement de </a:t>
            </a:r>
            <a:r>
              <a:rPr lang="en-US" b="0" dirty="0">
                <a:highlight>
                  <a:srgbClr val="FFFF00"/>
                </a:highlight>
              </a:rPr>
              <a:t>576 milliards de dollars de valeur créée et de 78 millions d'emplois </a:t>
            </a:r>
            <a:r>
              <a:rPr lang="en-US" b="0" dirty="0"/>
              <a:t>(voir graphique ci-dessous). </a:t>
            </a:r>
          </a:p>
          <a:p>
            <a:r>
              <a:rPr lang="en-US" b="0" dirty="0"/>
              <a:t>Le nombre d'emplois correspondrait à environ 5 % de la population active en 2063. </a:t>
            </a:r>
          </a:p>
          <a:p>
            <a:r>
              <a:rPr lang="en-US" b="0" dirty="0"/>
              <a:t>Les principaux secteurs moteurs de la Belgique sont le tourisme, tant en termes de valeur ajoutée que d'emplois </a:t>
            </a:r>
            <a:r>
              <a:rPr lang="en-US" b="0" dirty="0" err="1"/>
              <a:t>créés</a:t>
            </a:r>
            <a:r>
              <a:rPr lang="en-US" b="0" dirty="0"/>
              <a:t>. </a:t>
            </a:r>
          </a:p>
        </p:txBody>
      </p:sp>
      <p:sp>
        <p:nvSpPr>
          <p:cNvPr id="3" name="Title 2"/>
          <p:cNvSpPr>
            <a:spLocks noGrp="1"/>
          </p:cNvSpPr>
          <p:nvPr>
            <p:ph type="title"/>
          </p:nvPr>
        </p:nvSpPr>
        <p:spPr>
          <a:xfrm>
            <a:off x="914400" y="152400"/>
            <a:ext cx="8077200" cy="762000"/>
          </a:xfrm>
        </p:spPr>
        <p:txBody>
          <a:bodyPr/>
          <a:lstStyle/>
          <a:p>
            <a:r>
              <a:rPr lang="en-US" sz="2000" dirty="0">
                <a:solidFill>
                  <a:srgbClr val="FF0000"/>
                </a:solidFill>
              </a:rPr>
              <a:t>Contribution des secteurs de la BE à la valeur économique et à la création d'emplois : perspectives actuelles et futures</a:t>
            </a:r>
          </a:p>
        </p:txBody>
      </p:sp>
    </p:spTree>
    <p:extLst>
      <p:ext uri="{BB962C8B-B14F-4D97-AF65-F5344CB8AC3E}">
        <p14:creationId xmlns:p14="http://schemas.microsoft.com/office/powerpoint/2010/main" val="476247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562599"/>
          </a:xfrm>
        </p:spPr>
        <p:txBody>
          <a:bodyPr/>
          <a:lstStyle/>
          <a:p>
            <a:r>
              <a:rPr lang="en-US" sz="2000" b="0" dirty="0"/>
              <a:t>Le secteur minier, le secteur pétrolier et gazier, qui contribuent fortement à la valeur ajoutée, mais participent peu au processus de création d'emplois.</a:t>
            </a:r>
          </a:p>
          <a:p>
            <a:r>
              <a:rPr lang="en-US" sz="2000" b="0" dirty="0"/>
              <a:t>Le secteur de la pêche restera stable, avec un nombre élevé de personnes employées, tandis que l'aquaculture continuera de croître au cours des prochaines décennies. </a:t>
            </a:r>
          </a:p>
          <a:p>
            <a:r>
              <a:rPr lang="en-US" sz="2000" b="0" dirty="0"/>
              <a:t>Le port et le transport maritime croîtront à un rythme constant. </a:t>
            </a:r>
          </a:p>
          <a:p>
            <a:r>
              <a:rPr lang="en-US" sz="2000" b="0" dirty="0"/>
              <a:t>La valeur du carbone bleu et d'autres services écosystémiques générés par les écosystèmes côtiers, marins et aquatiques augmentera progressivement à mesure que les efforts de conservation se développeront. </a:t>
            </a:r>
          </a:p>
          <a:p>
            <a:r>
              <a:rPr lang="en-US" sz="2000" b="0" dirty="0"/>
              <a:t>L'éducation et la recherche suivront le même modèle en raison d'une demande croissante de connaissances, en particulier dans le domaine de l'exploitation minière en haute mer, de l'exploration en mer et de l'atténuation et de l'adaptation au changement climatique. </a:t>
            </a:r>
          </a:p>
          <a:p>
            <a:r>
              <a:rPr lang="en-US" sz="2000" b="0" dirty="0"/>
              <a:t>Une présentation plus détaillée de chaque catégorie de BE suit les graphiques. </a:t>
            </a:r>
          </a:p>
        </p:txBody>
      </p:sp>
      <p:sp>
        <p:nvSpPr>
          <p:cNvPr id="3" name="Title 2"/>
          <p:cNvSpPr>
            <a:spLocks noGrp="1"/>
          </p:cNvSpPr>
          <p:nvPr>
            <p:ph type="title"/>
          </p:nvPr>
        </p:nvSpPr>
        <p:spPr>
          <a:xfrm>
            <a:off x="914400" y="152400"/>
            <a:ext cx="8077200" cy="762000"/>
          </a:xfrm>
        </p:spPr>
        <p:txBody>
          <a:bodyPr/>
          <a:lstStyle/>
          <a:p>
            <a:r>
              <a:rPr lang="en-US" sz="2000" dirty="0">
                <a:solidFill>
                  <a:srgbClr val="FF0000"/>
                </a:solidFill>
              </a:rPr>
              <a:t>Contribution des secteurs de la BE à la valeur économique et à la création d'emplois : perspectives actuelles et futures</a:t>
            </a:r>
          </a:p>
        </p:txBody>
      </p:sp>
    </p:spTree>
    <p:extLst>
      <p:ext uri="{BB962C8B-B14F-4D97-AF65-F5344CB8AC3E}">
        <p14:creationId xmlns:p14="http://schemas.microsoft.com/office/powerpoint/2010/main" val="661368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76200"/>
            <a:ext cx="8153400" cy="762000"/>
          </a:xfrm>
        </p:spPr>
        <p:txBody>
          <a:bodyPr/>
          <a:lstStyle/>
          <a:p>
            <a:r>
              <a:rPr lang="en-US" sz="1900" dirty="0">
                <a:solidFill>
                  <a:srgbClr val="0070C0"/>
                </a:solidFill>
              </a:rPr>
              <a:t>Valeur ajoutée des secteurs de l'économie d'énergie et valeur des composantes de l'économie d'énergie (services écosystémiques, éducation, recherche, etc.) de 2018 à 2063</a:t>
            </a:r>
          </a:p>
        </p:txBody>
      </p:sp>
      <p:sp>
        <p:nvSpPr>
          <p:cNvPr id="5" name="Rectangle 2"/>
          <p:cNvSpPr>
            <a:spLocks noChangeArrowheads="1"/>
          </p:cNvSpPr>
          <p:nvPr/>
        </p:nvSpPr>
        <p:spPr bwMode="auto">
          <a:xfrm>
            <a:off x="1600200" y="17526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CA"/>
          </a:p>
        </p:txBody>
      </p:sp>
      <p:pic>
        <p:nvPicPr>
          <p:cNvPr id="9" name="Picture 8"/>
          <p:cNvPicPr>
            <a:picLocks noChangeAspect="1"/>
          </p:cNvPicPr>
          <p:nvPr/>
        </p:nvPicPr>
        <p:blipFill>
          <a:blip r:embed="rId2"/>
          <a:stretch>
            <a:fillRect/>
          </a:stretch>
        </p:blipFill>
        <p:spPr>
          <a:xfrm>
            <a:off x="1438589" y="1332244"/>
            <a:ext cx="6477000" cy="3544556"/>
          </a:xfrm>
          <a:prstGeom prst="rect">
            <a:avLst/>
          </a:prstGeom>
        </p:spPr>
      </p:pic>
      <p:sp>
        <p:nvSpPr>
          <p:cNvPr id="10" name="TextBox 9"/>
          <p:cNvSpPr txBox="1"/>
          <p:nvPr/>
        </p:nvSpPr>
        <p:spPr>
          <a:xfrm>
            <a:off x="762000" y="4835491"/>
            <a:ext cx="7848600" cy="1631216"/>
          </a:xfrm>
          <a:prstGeom prst="rect">
            <a:avLst/>
          </a:prstGeom>
          <a:solidFill>
            <a:srgbClr val="ADC7F1"/>
          </a:solidFill>
        </p:spPr>
        <p:txBody>
          <a:bodyPr wrap="square" rtlCol="0">
            <a:spAutoFit/>
          </a:bodyPr>
          <a:lstStyle/>
          <a:p>
            <a:pPr algn="ctr">
              <a:spcBef>
                <a:spcPts val="1200"/>
              </a:spcBef>
              <a:spcAft>
                <a:spcPts val="1200"/>
              </a:spcAft>
            </a:pPr>
            <a:r>
              <a:rPr lang="en-GB" sz="2000" dirty="0"/>
              <a:t>Les secteurs et les composants de l'EB en Afrique génèrent aujourd'hui une valeur de </a:t>
            </a:r>
            <a:r>
              <a:rPr lang="en-GB" sz="2000" dirty="0">
                <a:solidFill>
                  <a:srgbClr val="0070C0"/>
                </a:solidFill>
              </a:rPr>
              <a:t>296 milliards USD</a:t>
            </a:r>
            <a:r>
              <a:rPr lang="en-GB" sz="2000" dirty="0"/>
              <a:t>. On prévoit que d'ici </a:t>
            </a:r>
            <a:r>
              <a:rPr lang="en-GB" sz="2000" dirty="0">
                <a:solidFill>
                  <a:srgbClr val="0070C0"/>
                </a:solidFill>
              </a:rPr>
              <a:t>2030</a:t>
            </a:r>
            <a:r>
              <a:rPr lang="en-GB" sz="2000" dirty="0"/>
              <a:t>, les chiffres seront de </a:t>
            </a:r>
            <a:r>
              <a:rPr lang="en-GB" sz="2000" dirty="0">
                <a:solidFill>
                  <a:srgbClr val="0070C0"/>
                </a:solidFill>
              </a:rPr>
              <a:t>405 milliards de dollars </a:t>
            </a:r>
            <a:r>
              <a:rPr lang="en-GB" sz="2000" dirty="0"/>
              <a:t>alors qu'en </a:t>
            </a:r>
            <a:r>
              <a:rPr lang="en-GB" sz="2000" dirty="0">
                <a:solidFill>
                  <a:srgbClr val="0070C0"/>
                </a:solidFill>
              </a:rPr>
              <a:t>2063</a:t>
            </a:r>
            <a:r>
              <a:rPr lang="en-GB" sz="2000" dirty="0"/>
              <a:t>, les estimations s'élèveraient à </a:t>
            </a:r>
            <a:r>
              <a:rPr lang="en-GB" sz="2000" dirty="0">
                <a:solidFill>
                  <a:srgbClr val="0070C0"/>
                </a:solidFill>
              </a:rPr>
              <a:t>576 milliards de dollars </a:t>
            </a:r>
            <a:r>
              <a:rPr lang="en-GB" sz="2000" dirty="0"/>
              <a:t>de valeur créée. </a:t>
            </a:r>
            <a:endParaRPr lang="en-GB" dirty="0"/>
          </a:p>
        </p:txBody>
      </p:sp>
    </p:spTree>
    <p:extLst>
      <p:ext uri="{BB962C8B-B14F-4D97-AF65-F5344CB8AC3E}">
        <p14:creationId xmlns:p14="http://schemas.microsoft.com/office/powerpoint/2010/main" val="4206184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381000"/>
            <a:ext cx="8001000" cy="762000"/>
          </a:xfrm>
        </p:spPr>
        <p:txBody>
          <a:bodyPr/>
          <a:lstStyle/>
          <a:p>
            <a:r>
              <a:rPr lang="en-US" sz="2000" dirty="0">
                <a:solidFill>
                  <a:srgbClr val="0070C0"/>
                </a:solidFill>
              </a:rPr>
              <a:t>Emploi, de 2018 à 2063 </a:t>
            </a:r>
          </a:p>
        </p:txBody>
      </p:sp>
      <p:sp>
        <p:nvSpPr>
          <p:cNvPr id="5" name="Rectangle 2"/>
          <p:cNvSpPr>
            <a:spLocks noChangeArrowheads="1"/>
          </p:cNvSpPr>
          <p:nvPr/>
        </p:nvSpPr>
        <p:spPr bwMode="auto">
          <a:xfrm>
            <a:off x="1600200" y="17526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CA"/>
          </a:p>
        </p:txBody>
      </p:sp>
      <p:pic>
        <p:nvPicPr>
          <p:cNvPr id="2" name="Picture 1"/>
          <p:cNvPicPr>
            <a:picLocks noChangeAspect="1"/>
          </p:cNvPicPr>
          <p:nvPr/>
        </p:nvPicPr>
        <p:blipFill>
          <a:blip r:embed="rId2"/>
          <a:stretch>
            <a:fillRect/>
          </a:stretch>
        </p:blipFill>
        <p:spPr>
          <a:xfrm>
            <a:off x="1066800" y="1219200"/>
            <a:ext cx="6793383" cy="4038600"/>
          </a:xfrm>
          <a:prstGeom prst="rect">
            <a:avLst/>
          </a:prstGeom>
        </p:spPr>
      </p:pic>
      <p:sp>
        <p:nvSpPr>
          <p:cNvPr id="6" name="TextBox 5"/>
          <p:cNvSpPr txBox="1"/>
          <p:nvPr/>
        </p:nvSpPr>
        <p:spPr>
          <a:xfrm>
            <a:off x="838200" y="5177135"/>
            <a:ext cx="7848600" cy="1323439"/>
          </a:xfrm>
          <a:prstGeom prst="rect">
            <a:avLst/>
          </a:prstGeom>
          <a:solidFill>
            <a:srgbClr val="ADC7F1"/>
          </a:solidFill>
        </p:spPr>
        <p:txBody>
          <a:bodyPr wrap="square" rtlCol="0">
            <a:spAutoFit/>
          </a:bodyPr>
          <a:lstStyle/>
          <a:p>
            <a:pPr algn="ctr">
              <a:spcBef>
                <a:spcPts val="1200"/>
              </a:spcBef>
              <a:spcAft>
                <a:spcPts val="1200"/>
              </a:spcAft>
            </a:pPr>
            <a:r>
              <a:rPr lang="en-GB" sz="2000" dirty="0"/>
              <a:t>Les secteurs et les composantes de l’économie européenne en Afrique génèrent aujourd’hui </a:t>
            </a:r>
            <a:r>
              <a:rPr lang="en-GB" sz="2000" dirty="0">
                <a:solidFill>
                  <a:srgbClr val="0070C0"/>
                </a:solidFill>
              </a:rPr>
              <a:t>49 millions d’emplois</a:t>
            </a:r>
            <a:r>
              <a:rPr lang="en-GB" sz="2000" dirty="0"/>
              <a:t>. On prévoit que d'ici </a:t>
            </a:r>
            <a:r>
              <a:rPr lang="en-GB" sz="2000" dirty="0">
                <a:solidFill>
                  <a:srgbClr val="0070C0"/>
                </a:solidFill>
              </a:rPr>
              <a:t>2030</a:t>
            </a:r>
            <a:r>
              <a:rPr lang="en-GB" sz="2000" dirty="0"/>
              <a:t>, les chiffres seront de </a:t>
            </a:r>
            <a:r>
              <a:rPr lang="en-GB" sz="2000" dirty="0">
                <a:solidFill>
                  <a:srgbClr val="0070C0"/>
                </a:solidFill>
              </a:rPr>
              <a:t>57 millions </a:t>
            </a:r>
            <a:r>
              <a:rPr lang="en-GB" sz="2000" dirty="0"/>
              <a:t>alors qu'en </a:t>
            </a:r>
            <a:r>
              <a:rPr lang="en-GB" sz="2000" dirty="0">
                <a:solidFill>
                  <a:srgbClr val="0070C0"/>
                </a:solidFill>
              </a:rPr>
              <a:t>2063</a:t>
            </a:r>
            <a:r>
              <a:rPr lang="en-GB" sz="2000" dirty="0"/>
              <a:t>, les estimations seraient de </a:t>
            </a:r>
            <a:r>
              <a:rPr lang="en-GB" sz="2000" dirty="0">
                <a:solidFill>
                  <a:srgbClr val="0070C0"/>
                </a:solidFill>
              </a:rPr>
              <a:t>78 millions</a:t>
            </a:r>
            <a:r>
              <a:rPr lang="en-GB" sz="2000" dirty="0"/>
              <a:t>. </a:t>
            </a:r>
            <a:endParaRPr lang="en-GB" dirty="0"/>
          </a:p>
        </p:txBody>
      </p:sp>
    </p:spTree>
    <p:extLst>
      <p:ext uri="{BB962C8B-B14F-4D97-AF65-F5344CB8AC3E}">
        <p14:creationId xmlns:p14="http://schemas.microsoft.com/office/powerpoint/2010/main" val="2325003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562600"/>
          </a:xfrm>
        </p:spPr>
        <p:txBody>
          <a:bodyPr/>
          <a:lstStyle/>
          <a:p>
            <a:r>
              <a:rPr lang="en-GB" i="1" dirty="0"/>
              <a:t>Croissance démographique et </a:t>
            </a:r>
            <a:r>
              <a:rPr lang="en-GB" dirty="0">
                <a:sym typeface="Symbol" panose="05050102010706020507" pitchFamily="18" charset="2"/>
              </a:rPr>
              <a:t></a:t>
            </a:r>
            <a:r>
              <a:rPr lang="en-GB" i="1" dirty="0"/>
              <a:t> de la demande en Afrique</a:t>
            </a:r>
            <a:endParaRPr lang="en-GB" dirty="0"/>
          </a:p>
          <a:p>
            <a:r>
              <a:rPr lang="en-GB" i="1" dirty="0"/>
              <a:t>Intégration économique régionale/internationale </a:t>
            </a:r>
            <a:r>
              <a:rPr lang="en-GB" dirty="0">
                <a:sym typeface="Symbol" panose="05050102010706020507" pitchFamily="18" charset="2"/>
              </a:rPr>
              <a:t></a:t>
            </a:r>
            <a:r>
              <a:rPr lang="en-GB" dirty="0"/>
              <a:t> p. ex. </a:t>
            </a:r>
            <a:r>
              <a:rPr lang="en-GB" dirty="0" err="1"/>
              <a:t>AfCTA</a:t>
            </a:r>
            <a:r>
              <a:rPr lang="en-GB" dirty="0"/>
              <a:t>, EPA, Pactes commerciaux chinois </a:t>
            </a:r>
          </a:p>
          <a:p>
            <a:r>
              <a:rPr lang="en-GB" i="1" dirty="0"/>
              <a:t>Les contributions déterminées au niveau national </a:t>
            </a:r>
            <a:r>
              <a:rPr lang="en-GB" dirty="0">
                <a:sym typeface="Symbol" panose="05050102010706020507" pitchFamily="18" charset="2"/>
              </a:rPr>
              <a:t> les</a:t>
            </a:r>
            <a:r>
              <a:rPr lang="en-GB" dirty="0"/>
              <a:t> CDN devraient être considérées comme une composante essentielle de l'économie bleue dans les mesures d'adaptation et d'atténuation du captage et du stockage du carbone. </a:t>
            </a:r>
          </a:p>
          <a:p>
            <a:r>
              <a:rPr lang="en-GB" i="1" dirty="0"/>
              <a:t>Protection de l'environnement et de la biodiversité </a:t>
            </a:r>
            <a:r>
              <a:rPr lang="en-GB" dirty="0">
                <a:sym typeface="Symbol" panose="05050102010706020507" pitchFamily="18" charset="2"/>
              </a:rPr>
              <a:t></a:t>
            </a:r>
            <a:r>
              <a:rPr lang="en-GB" dirty="0"/>
              <a:t> Les investissements dans la conservation seront augmentés à l'avenir pour contribuer à améliorer la fonction de puits de carbone des bassins hydrographiques. </a:t>
            </a:r>
          </a:p>
        </p:txBody>
      </p:sp>
      <p:sp>
        <p:nvSpPr>
          <p:cNvPr id="3" name="Title 2"/>
          <p:cNvSpPr>
            <a:spLocks noGrp="1"/>
          </p:cNvSpPr>
          <p:nvPr>
            <p:ph type="title"/>
          </p:nvPr>
        </p:nvSpPr>
        <p:spPr>
          <a:xfrm>
            <a:off x="1143000" y="304800"/>
            <a:ext cx="7924800" cy="762000"/>
          </a:xfrm>
        </p:spPr>
        <p:txBody>
          <a:bodyPr/>
          <a:lstStyle/>
          <a:p>
            <a:r>
              <a:rPr lang="en-US" sz="2400" dirty="0">
                <a:solidFill>
                  <a:srgbClr val="0070C0"/>
                </a:solidFill>
              </a:rPr>
              <a:t>Principaux facteurs de changement</a:t>
            </a:r>
          </a:p>
        </p:txBody>
      </p:sp>
    </p:spTree>
    <p:extLst>
      <p:ext uri="{BB962C8B-B14F-4D97-AF65-F5344CB8AC3E}">
        <p14:creationId xmlns:p14="http://schemas.microsoft.com/office/powerpoint/2010/main" val="1118741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839200" cy="5562600"/>
          </a:xfrm>
        </p:spPr>
        <p:txBody>
          <a:bodyPr/>
          <a:lstStyle/>
          <a:p>
            <a:r>
              <a:rPr lang="en-GB" sz="2000" i="1" dirty="0" err="1"/>
              <a:t>Énergie</a:t>
            </a:r>
            <a:r>
              <a:rPr lang="en-GB" sz="2000" i="1" dirty="0"/>
              <a:t> bleue durable pour répondre à la demande énergétique </a:t>
            </a:r>
            <a:r>
              <a:rPr lang="en-GB" sz="2000" dirty="0">
                <a:sym typeface="Symbol" panose="05050102010706020507" pitchFamily="18" charset="2"/>
              </a:rPr>
              <a:t></a:t>
            </a:r>
            <a:r>
              <a:rPr lang="en-GB" sz="2000" dirty="0"/>
              <a:t> Il est essentiel de libérer l'énorme potentiel inexploité et d'intégrer les ressources énergétiques bleues durables dans le bouquet énergétique national. </a:t>
            </a:r>
          </a:p>
          <a:p>
            <a:r>
              <a:rPr lang="en-GB" sz="2000" i="1" dirty="0"/>
              <a:t>L'exploitation minière des océans pour répondre à la demande mondiale et au développement économique national </a:t>
            </a:r>
            <a:r>
              <a:rPr lang="en-GB" sz="2000" dirty="0">
                <a:sym typeface="Symbol" panose="05050102010706020507" pitchFamily="18" charset="2"/>
              </a:rPr>
              <a:t> l'</a:t>
            </a:r>
            <a:r>
              <a:rPr lang="en-GB" sz="2000" dirty="0"/>
              <a:t>exploitation minière des grands fonds marins devient une frontière intéressante pour répondre à la demande. </a:t>
            </a:r>
          </a:p>
          <a:p>
            <a:r>
              <a:rPr lang="en-GB" sz="2000" i="1" dirty="0"/>
              <a:t>Industries innovantes pour accélérer le développement économique Avantages </a:t>
            </a:r>
            <a:r>
              <a:rPr lang="en-GB" sz="2000" dirty="0">
                <a:sym typeface="Symbol" panose="05050102010706020507" pitchFamily="18" charset="2"/>
              </a:rPr>
              <a:t></a:t>
            </a:r>
            <a:r>
              <a:rPr lang="en-GB" sz="2000" dirty="0"/>
              <a:t> p. ex. </a:t>
            </a:r>
            <a:r>
              <a:rPr lang="en-GB" sz="2000" dirty="0">
                <a:highlight>
                  <a:srgbClr val="FFFF00"/>
                </a:highlight>
              </a:rPr>
              <a:t>dessalement, </a:t>
            </a:r>
            <a:r>
              <a:rPr lang="en-GB" sz="2000" dirty="0" err="1">
                <a:highlight>
                  <a:srgbClr val="FFFF00"/>
                </a:highlight>
              </a:rPr>
              <a:t>véhicules</a:t>
            </a:r>
            <a:r>
              <a:rPr lang="en-GB" sz="2000" dirty="0">
                <a:highlight>
                  <a:srgbClr val="FFFF00"/>
                </a:highlight>
              </a:rPr>
              <a:t> sous-marins pour l'</a:t>
            </a:r>
            <a:r>
              <a:rPr lang="en-GB" sz="2000" dirty="0" err="1">
                <a:highlight>
                  <a:srgbClr val="FFFF00"/>
                </a:highlight>
              </a:rPr>
              <a:t>exploitation minière en</a:t>
            </a:r>
            <a:r>
              <a:rPr lang="en-GB" sz="2000" dirty="0">
                <a:highlight>
                  <a:srgbClr val="FFFF00"/>
                </a:highlight>
              </a:rPr>
              <a:t> haute mer, </a:t>
            </a:r>
            <a:r>
              <a:rPr lang="en-US" sz="2000" dirty="0">
                <a:highlight>
                  <a:srgbClr val="FFFF00"/>
                </a:highlight>
              </a:rPr>
              <a:t>systèmes de fabrication de glace alimentés par l'énergie océanique pour les communautés côtières</a:t>
            </a:r>
            <a:r>
              <a:rPr lang="en-US" sz="2000" dirty="0"/>
              <a:t>,</a:t>
            </a:r>
            <a:endParaRPr lang="en-GB" sz="2000" dirty="0"/>
          </a:p>
          <a:p>
            <a:r>
              <a:rPr lang="en-GB" sz="2000" i="1" dirty="0"/>
              <a:t>Grandes entreprises et pays stratégies de transport </a:t>
            </a:r>
            <a:r>
              <a:rPr lang="en-GB" sz="2000" dirty="0">
                <a:sym typeface="Symbol" panose="05050102010706020507" pitchFamily="18" charset="2"/>
              </a:rPr>
              <a:t></a:t>
            </a:r>
            <a:r>
              <a:rPr lang="en-GB" sz="2000" dirty="0"/>
              <a:t> avec la modernisation des ports pour accueillir les navires de dernière génération, le développement des infrastructures de transport dans le cadre du projet PIDA</a:t>
            </a:r>
            <a:endParaRPr lang="en-US" sz="2000" b="0" dirty="0"/>
          </a:p>
        </p:txBody>
      </p:sp>
      <p:sp>
        <p:nvSpPr>
          <p:cNvPr id="3" name="Title 2"/>
          <p:cNvSpPr>
            <a:spLocks noGrp="1"/>
          </p:cNvSpPr>
          <p:nvPr>
            <p:ph type="title"/>
          </p:nvPr>
        </p:nvSpPr>
        <p:spPr>
          <a:xfrm>
            <a:off x="1143000" y="304800"/>
            <a:ext cx="7924800" cy="762000"/>
          </a:xfrm>
        </p:spPr>
        <p:txBody>
          <a:bodyPr/>
          <a:lstStyle/>
          <a:p>
            <a:r>
              <a:rPr lang="en-US" sz="2400" dirty="0">
                <a:solidFill>
                  <a:srgbClr val="0070C0"/>
                </a:solidFill>
              </a:rPr>
              <a:t>Principaux facteurs de changement</a:t>
            </a:r>
          </a:p>
        </p:txBody>
      </p:sp>
    </p:spTree>
    <p:extLst>
      <p:ext uri="{BB962C8B-B14F-4D97-AF65-F5344CB8AC3E}">
        <p14:creationId xmlns:p14="http://schemas.microsoft.com/office/powerpoint/2010/main" val="1685546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trategic challenges…"/>
          <p:cNvSpPr txBox="1">
            <a:spLocks noGrp="1"/>
          </p:cNvSpPr>
          <p:nvPr>
            <p:ph type="body" idx="4294967295"/>
          </p:nvPr>
        </p:nvSpPr>
        <p:spPr>
          <a:xfrm>
            <a:off x="609600" y="1371599"/>
            <a:ext cx="8153400" cy="4791077"/>
          </a:xfrm>
          <a:prstGeom prst="rect">
            <a:avLst/>
          </a:prstGeom>
        </p:spPr>
        <p:txBody>
          <a:bodyPr>
            <a:normAutofit lnSpcReduction="10000"/>
          </a:bodyPr>
          <a:lstStyle/>
          <a:p>
            <a:pPr marL="425194" indent="-425194" defTabSz="850391">
              <a:spcBef>
                <a:spcPts val="1300"/>
              </a:spcBef>
              <a:buAutoNum type="arabicPeriod"/>
              <a:defRPr sz="2200"/>
            </a:pPr>
            <a:r>
              <a:rPr dirty="0"/>
              <a:t>Défis stratégiques</a:t>
            </a:r>
          </a:p>
          <a:p>
            <a:pPr marL="797241" lvl="1" indent="-425194" defTabSz="850391">
              <a:spcBef>
                <a:spcPts val="500"/>
              </a:spcBef>
              <a:buAutoNum type="alphaLcParenR"/>
              <a:defRPr sz="1800" b="0"/>
            </a:pPr>
            <a:r>
              <a:rPr dirty="0"/>
              <a:t>Gouvernance bleue</a:t>
            </a:r>
          </a:p>
          <a:p>
            <a:pPr marL="797241" lvl="1" indent="-425194" defTabSz="850391">
              <a:spcBef>
                <a:spcPts val="500"/>
              </a:spcBef>
              <a:buAutoNum type="alphaLcParenR"/>
              <a:defRPr sz="1800" b="0"/>
            </a:pPr>
            <a:r>
              <a:rPr dirty="0"/>
              <a:t>Économique et social</a:t>
            </a:r>
          </a:p>
          <a:p>
            <a:pPr marL="797241" lvl="1" indent="-425194" defTabSz="850391">
              <a:spcBef>
                <a:spcPts val="500"/>
              </a:spcBef>
              <a:buAutoNum type="alphaLcParenR"/>
              <a:defRPr sz="1800" b="0"/>
            </a:pPr>
            <a:r>
              <a:rPr dirty="0"/>
              <a:t>Nutritionnel</a:t>
            </a:r>
          </a:p>
          <a:p>
            <a:pPr marL="797241" lvl="1" indent="-425194" defTabSz="850391">
              <a:spcBef>
                <a:spcPts val="500"/>
              </a:spcBef>
              <a:buAutoNum type="alphaLcParenR"/>
              <a:defRPr sz="1800" b="0"/>
            </a:pPr>
            <a:r>
              <a:rPr dirty="0"/>
              <a:t>Changements environnementaux et climatiques</a:t>
            </a:r>
          </a:p>
          <a:p>
            <a:pPr marL="425194" indent="-425194" defTabSz="850391">
              <a:spcBef>
                <a:spcPts val="1300"/>
              </a:spcBef>
              <a:buAutoNum type="arabicPeriod"/>
              <a:defRPr sz="2200"/>
            </a:pPr>
            <a:r>
              <a:rPr dirty="0"/>
              <a:t>Défis techniques</a:t>
            </a:r>
          </a:p>
          <a:p>
            <a:pPr marL="797241" lvl="1" indent="-425194" defTabSz="850391">
              <a:spcBef>
                <a:spcPts val="500"/>
              </a:spcBef>
              <a:buAutoNum type="alphaLcParenR"/>
              <a:defRPr sz="1800" b="0"/>
            </a:pPr>
            <a:r>
              <a:rPr dirty="0"/>
              <a:t>	Évaluation du potentiel bleu</a:t>
            </a:r>
          </a:p>
          <a:p>
            <a:pPr marL="797241" lvl="1" indent="-425194" defTabSz="850391">
              <a:spcBef>
                <a:spcPts val="500"/>
              </a:spcBef>
              <a:buAutoNum type="alphaLcParenR"/>
              <a:defRPr sz="1800" b="0"/>
            </a:pPr>
            <a:r>
              <a:rPr dirty="0"/>
              <a:t>Comptabilité Activités et composantes de l'EB pour une meilleure gouvernance</a:t>
            </a:r>
          </a:p>
          <a:p>
            <a:pPr marL="797241" lvl="1" indent="-425194" defTabSz="850391">
              <a:spcBef>
                <a:spcPts val="500"/>
              </a:spcBef>
              <a:buAutoNum type="alphaLcParenR"/>
              <a:defRPr sz="1800" b="0"/>
            </a:pPr>
            <a:r>
              <a:rPr dirty="0"/>
              <a:t>Planification de l'espace maritime (PSM) et amélioration de la coordination et des synergies</a:t>
            </a:r>
          </a:p>
          <a:p>
            <a:pPr marL="797241" lvl="1" indent="-425194" defTabSz="850391">
              <a:spcBef>
                <a:spcPts val="500"/>
              </a:spcBef>
              <a:buAutoNum type="alphaLcParenR"/>
              <a:defRPr sz="1800" b="0"/>
            </a:pPr>
            <a:r>
              <a:rPr dirty="0"/>
              <a:t>Approche intégrée et prospective des écosystèmes marins</a:t>
            </a:r>
          </a:p>
          <a:p>
            <a:pPr marL="797241" lvl="1" indent="-425194" defTabSz="850391">
              <a:spcBef>
                <a:spcPts val="500"/>
              </a:spcBef>
              <a:buAutoNum type="alphaLcParenR"/>
              <a:defRPr sz="1800" b="0"/>
            </a:pPr>
            <a:r>
              <a:rPr dirty="0"/>
              <a:t>Accroître la sûreté et la sécurité grâce à une surveillance maritime intégrée</a:t>
            </a:r>
          </a:p>
          <a:p>
            <a:pPr marL="797241" lvl="1" indent="-425194" defTabSz="850391">
              <a:spcBef>
                <a:spcPts val="500"/>
              </a:spcBef>
              <a:buAutoNum type="alphaLcParenR"/>
              <a:defRPr sz="1800" b="0"/>
            </a:pPr>
            <a:r>
              <a:rPr dirty="0"/>
              <a:t>Valeur ajoutée</a:t>
            </a:r>
          </a:p>
        </p:txBody>
      </p:sp>
      <p:sp>
        <p:nvSpPr>
          <p:cNvPr id="250" name="Challenges"/>
          <p:cNvSpPr txBox="1">
            <a:spLocks noGrp="1"/>
          </p:cNvSpPr>
          <p:nvPr>
            <p:ph type="title" idx="4294967295"/>
          </p:nvPr>
        </p:nvSpPr>
        <p:spPr>
          <a:xfrm>
            <a:off x="1068387" y="304800"/>
            <a:ext cx="7718426" cy="609600"/>
          </a:xfrm>
          <a:prstGeom prst="rect">
            <a:avLst/>
          </a:prstGeom>
        </p:spPr>
        <p:txBody>
          <a:bodyPr/>
          <a:lstStyle>
            <a:lvl1pPr>
              <a:defRPr>
                <a:solidFill>
                  <a:srgbClr val="00B0F0"/>
                </a:solidFill>
              </a:defRPr>
            </a:lvl1pPr>
          </a:lstStyle>
          <a:p>
            <a:r>
              <a:t>Défis</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8442" y="76200"/>
            <a:ext cx="7999358" cy="609600"/>
          </a:xfrm>
        </p:spPr>
        <p:txBody>
          <a:bodyPr/>
          <a:lstStyle/>
          <a:p>
            <a:r>
              <a:rPr lang="en-GB" sz="2800" dirty="0">
                <a:solidFill>
                  <a:srgbClr val="0070C0"/>
                </a:solidFill>
              </a:rPr>
              <a:t>Gouvernance bleue et changement institutionnel </a:t>
            </a:r>
            <a:endParaRPr lang="en-US" sz="2800" dirty="0">
              <a:solidFill>
                <a:srgbClr val="0070C0"/>
              </a:solidFill>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4148674049"/>
              </p:ext>
            </p:extLst>
          </p:nvPr>
        </p:nvGraphicFramePr>
        <p:xfrm>
          <a:off x="533400" y="2514600"/>
          <a:ext cx="10924195" cy="2971800"/>
        </p:xfrm>
        <a:graphic>
          <a:graphicData uri="http://schemas.openxmlformats.org/presentationml/2006/ole">
            <mc:AlternateContent xmlns:mc="http://schemas.openxmlformats.org/markup-compatibility/2006">
              <mc:Choice xmlns:v="urn:schemas-microsoft-com:vml" Requires="v">
                <p:oleObj spid="_x0000_s5368" name="Document" r:id="rId3" imgW="6269230" imgH="1715489" progId="Word.Document.12">
                  <p:embed/>
                </p:oleObj>
              </mc:Choice>
              <mc:Fallback>
                <p:oleObj name="Document" r:id="rId3" imgW="6269230" imgH="1715489" progId="Word.Document.12">
                  <p:embed/>
                  <p:pic>
                    <p:nvPicPr>
                      <p:cNvPr id="0" name=""/>
                      <p:cNvPicPr/>
                      <p:nvPr/>
                    </p:nvPicPr>
                    <p:blipFill>
                      <a:blip r:embed="rId4"/>
                      <a:stretch>
                        <a:fillRect/>
                      </a:stretch>
                    </p:blipFill>
                    <p:spPr>
                      <a:xfrm>
                        <a:off x="533400" y="2514600"/>
                        <a:ext cx="10924195" cy="2971800"/>
                      </a:xfrm>
                      <a:prstGeom prst="rect">
                        <a:avLst/>
                      </a:prstGeom>
                    </p:spPr>
                  </p:pic>
                </p:oleObj>
              </mc:Fallback>
            </mc:AlternateContent>
          </a:graphicData>
        </a:graphic>
      </p:graphicFrame>
    </p:spTree>
    <p:extLst>
      <p:ext uri="{BB962C8B-B14F-4D97-AF65-F5344CB8AC3E}">
        <p14:creationId xmlns:p14="http://schemas.microsoft.com/office/powerpoint/2010/main" val="4200125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solidFill>
                  <a:srgbClr val="0070C0"/>
                </a:solidFill>
              </a:rPr>
              <a:t>Domaines d'intervention spécifiques</a:t>
            </a:r>
          </a:p>
        </p:txBody>
      </p:sp>
      <p:graphicFrame>
        <p:nvGraphicFramePr>
          <p:cNvPr id="7" name="Object 6"/>
          <p:cNvGraphicFramePr>
            <a:graphicFrameLocks noChangeAspect="1"/>
          </p:cNvGraphicFramePr>
          <p:nvPr>
            <p:extLst>
              <p:ext uri="{D42A27DB-BD31-4B8C-83A1-F6EECF244321}">
                <p14:modId xmlns:p14="http://schemas.microsoft.com/office/powerpoint/2010/main" val="1364929279"/>
              </p:ext>
            </p:extLst>
          </p:nvPr>
        </p:nvGraphicFramePr>
        <p:xfrm>
          <a:off x="304800" y="1040667"/>
          <a:ext cx="8763000" cy="6034201"/>
        </p:xfrm>
        <a:graphic>
          <a:graphicData uri="http://schemas.openxmlformats.org/presentationml/2006/ole">
            <mc:AlternateContent xmlns:mc="http://schemas.openxmlformats.org/markup-compatibility/2006">
              <mc:Choice xmlns:v="urn:schemas-microsoft-com:vml" Requires="v">
                <p:oleObj spid="_x0000_s7417" name="Document" r:id="rId3" imgW="6284614" imgH="4511893" progId="Word.Document.12">
                  <p:embed/>
                </p:oleObj>
              </mc:Choice>
              <mc:Fallback>
                <p:oleObj name="Document" r:id="rId3" imgW="6284614" imgH="4511893" progId="Word.Document.12">
                  <p:embed/>
                  <p:pic>
                    <p:nvPicPr>
                      <p:cNvPr id="0" name=""/>
                      <p:cNvPicPr/>
                      <p:nvPr/>
                    </p:nvPicPr>
                    <p:blipFill>
                      <a:blip r:embed="rId4"/>
                      <a:stretch>
                        <a:fillRect/>
                      </a:stretch>
                    </p:blipFill>
                    <p:spPr>
                      <a:xfrm>
                        <a:off x="304800" y="1040667"/>
                        <a:ext cx="8763000" cy="6034201"/>
                      </a:xfrm>
                      <a:prstGeom prst="rect">
                        <a:avLst/>
                      </a:prstGeom>
                    </p:spPr>
                  </p:pic>
                </p:oleObj>
              </mc:Fallback>
            </mc:AlternateContent>
          </a:graphicData>
        </a:graphic>
      </p:graphicFrame>
    </p:spTree>
    <p:extLst>
      <p:ext uri="{BB962C8B-B14F-4D97-AF65-F5344CB8AC3E}">
        <p14:creationId xmlns:p14="http://schemas.microsoft.com/office/powerpoint/2010/main" val="486254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 key goal for Africa’s transformation and renaissance is  harnessing the potential of Africa’s aquatic endowments for Blue economy growth – this is set as goal for the attainment of Aspiration 1 in the Agenda 2063 (A prosperous Africa based on inclusive">
            <a:extLst>
              <a:ext uri="{FF2B5EF4-FFF2-40B4-BE49-F238E27FC236}">
                <a16:creationId xmlns:a16="http://schemas.microsoft.com/office/drawing/2014/main" id="{B7A2C1B0-BD06-0BA6-6C22-31D22B9E0919}"/>
              </a:ext>
            </a:extLst>
          </p:cNvPr>
          <p:cNvSpPr txBox="1">
            <a:spLocks noGrp="1"/>
          </p:cNvSpPr>
          <p:nvPr>
            <p:ph type="body" idx="4294967295"/>
          </p:nvPr>
        </p:nvSpPr>
        <p:spPr>
          <a:xfrm>
            <a:off x="277884" y="1143000"/>
            <a:ext cx="8686800" cy="5715000"/>
          </a:xfrm>
        </p:spPr>
        <p:txBody>
          <a:bodyPr>
            <a:normAutofit fontScale="70000" lnSpcReduction="20000"/>
          </a:bodyPr>
          <a:lstStyle/>
          <a:p>
            <a:pPr marL="0" indent="0">
              <a:spcBef>
                <a:spcPts val="1300"/>
              </a:spcBef>
            </a:pPr>
            <a:r>
              <a:rPr lang="en-US" altLang="en-KE" sz="2200" b="0" dirty="0">
                <a:latin typeface="Gill Sans MT" panose="020B0502020104020203" pitchFamily="34" charset="77"/>
                <a:ea typeface="Gill Sans MT" panose="020B0502020104020203" pitchFamily="34" charset="77"/>
                <a:cs typeface="Gill Sans MT" panose="020B0502020104020203" pitchFamily="34" charset="77"/>
              </a:rPr>
              <a:t>Plan de mise en œuvre élaboré de la Stratégie bleue pour l'Afrique</a:t>
            </a: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r>
              <a:rPr lang="en-US" altLang="en-KE" sz="2200" b="0" dirty="0">
                <a:latin typeface="Gill Sans MT" panose="020B0502020104020203" pitchFamily="34" charset="77"/>
                <a:ea typeface="Gill Sans MT" panose="020B0502020104020203" pitchFamily="34" charset="77"/>
                <a:cs typeface="Gill Sans MT" panose="020B0502020104020203" pitchFamily="34" charset="77"/>
              </a:rPr>
              <a:t>Mécanisme de coordination de la gouvernance bleue élaboré</a:t>
            </a: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000"/>
              </a:spcBef>
              <a:buSzTx/>
              <a:buFontTx/>
              <a:buNone/>
            </a:pPr>
            <a:r>
              <a:rPr lang="fr-FR" altLang="en-KE" sz="2200" b="0" dirty="0">
                <a:latin typeface="Gill Sans MT" panose="020B0502020104020203" pitchFamily="34" charset="77"/>
                <a:ea typeface="Gill Sans MT" panose="020B0502020104020203" pitchFamily="34" charset="77"/>
                <a:cs typeface="Gill Sans MT" panose="020B0502020104020203" pitchFamily="34" charset="77"/>
              </a:rPr>
              <a:t> </a:t>
            </a:r>
          </a:p>
        </p:txBody>
      </p:sp>
      <p:sp>
        <p:nvSpPr>
          <p:cNvPr id="9219" name="Underpinning AU instruments">
            <a:extLst>
              <a:ext uri="{FF2B5EF4-FFF2-40B4-BE49-F238E27FC236}">
                <a16:creationId xmlns:a16="http://schemas.microsoft.com/office/drawing/2014/main" id="{3229C5BE-96F8-78A7-96AC-2BCF33CAC4B5}"/>
              </a:ext>
            </a:extLst>
          </p:cNvPr>
          <p:cNvSpPr txBox="1">
            <a:spLocks noGrp="1"/>
          </p:cNvSpPr>
          <p:nvPr>
            <p:ph type="title" idx="4294967295"/>
          </p:nvPr>
        </p:nvSpPr>
        <p:spPr>
          <a:xfrm>
            <a:off x="1068388" y="304800"/>
            <a:ext cx="8075612" cy="609600"/>
          </a:xfrm>
        </p:spPr>
        <p:txBody>
          <a:bodyPr/>
          <a:lstStyle/>
          <a:p>
            <a:pPr eaLnBrk="1" hangingPunct="1"/>
            <a:r>
              <a:rPr lang="en-US" altLang="en-KE" sz="2000" dirty="0">
                <a:solidFill>
                  <a:srgbClr val="0070C0"/>
                </a:solidFill>
                <a:latin typeface="Gill Sans MT" panose="020B0502020104020203" pitchFamily="34" charset="77"/>
                <a:ea typeface="Gill Sans MT" panose="020B0502020104020203" pitchFamily="34" charset="77"/>
                <a:cs typeface="Gill Sans MT" panose="020B0502020104020203" pitchFamily="34" charset="77"/>
              </a:rPr>
              <a:t>MISE EN OEUVRE DES RECOMMANDATIONS DE STC-ARDWE</a:t>
            </a:r>
            <a:endParaRPr lang="fr-FR" altLang="en-KE" sz="2000" dirty="0">
              <a:solidFill>
                <a:srgbClr val="0070C0"/>
              </a:solidFill>
              <a:latin typeface="Gill Sans MT" panose="020B0502020104020203" pitchFamily="34" charset="77"/>
              <a:ea typeface="Gill Sans MT" panose="020B0502020104020203" pitchFamily="34" charset="77"/>
              <a:cs typeface="Gill Sans MT" panose="020B0502020104020203" pitchFamily="34" charset="77"/>
            </a:endParaRPr>
          </a:p>
        </p:txBody>
      </p:sp>
      <p:pic>
        <p:nvPicPr>
          <p:cNvPr id="4" name="Picture 3">
            <a:extLst>
              <a:ext uri="{FF2B5EF4-FFF2-40B4-BE49-F238E27FC236}">
                <a16:creationId xmlns:a16="http://schemas.microsoft.com/office/drawing/2014/main" id="{30506F3B-9617-4829-BCD0-8379AE4209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5656" y="4419600"/>
            <a:ext cx="1676400" cy="2372317"/>
          </a:xfrm>
          <a:prstGeom prst="rect">
            <a:avLst/>
          </a:prstGeom>
        </p:spPr>
      </p:pic>
      <p:pic>
        <p:nvPicPr>
          <p:cNvPr id="5" name="Picture 4">
            <a:extLst>
              <a:ext uri="{FF2B5EF4-FFF2-40B4-BE49-F238E27FC236}">
                <a16:creationId xmlns:a16="http://schemas.microsoft.com/office/drawing/2014/main" id="{762B6D1C-DBD5-4735-9CFA-B4715677A4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1682308"/>
            <a:ext cx="1456765" cy="2063412"/>
          </a:xfrm>
          <a:prstGeom prst="rect">
            <a:avLst/>
          </a:prstGeom>
        </p:spPr>
      </p:pic>
    </p:spTree>
    <p:extLst>
      <p:ext uri="{BB962C8B-B14F-4D97-AF65-F5344CB8AC3E}">
        <p14:creationId xmlns:p14="http://schemas.microsoft.com/office/powerpoint/2010/main" val="21256790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 key goal for Africa’s transformation and renaissance is  harnessing the potential of Africa’s aquatic endowments for Blue economy growth – this is set as goal for the attainment of Aspiration 1 in the Agenda 2063 (A prosperous Africa based on inclusive">
            <a:extLst>
              <a:ext uri="{FF2B5EF4-FFF2-40B4-BE49-F238E27FC236}">
                <a16:creationId xmlns:a16="http://schemas.microsoft.com/office/drawing/2014/main" id="{B7A2C1B0-BD06-0BA6-6C22-31D22B9E0919}"/>
              </a:ext>
            </a:extLst>
          </p:cNvPr>
          <p:cNvSpPr txBox="1">
            <a:spLocks noGrp="1"/>
          </p:cNvSpPr>
          <p:nvPr>
            <p:ph type="body" idx="4294967295"/>
          </p:nvPr>
        </p:nvSpPr>
        <p:spPr>
          <a:xfrm>
            <a:off x="381000" y="1219200"/>
            <a:ext cx="8686800" cy="5486400"/>
          </a:xfrm>
        </p:spPr>
        <p:txBody>
          <a:bodyPr>
            <a:normAutofit/>
          </a:bodyPr>
          <a:lstStyle/>
          <a:p>
            <a:pPr marL="0" indent="0" eaLnBrk="1" hangingPunct="1">
              <a:buNone/>
            </a:pPr>
            <a:r>
              <a:rPr lang="en-GB" altLang="en-KE" sz="2800" b="0" dirty="0">
                <a:latin typeface="Gill Sans MT" panose="020B0502020104020203" pitchFamily="34" charset="77"/>
                <a:ea typeface="Gill Sans MT" panose="020B0502020104020203" pitchFamily="34" charset="77"/>
                <a:cs typeface="Gill Sans MT" panose="020B0502020104020203" pitchFamily="34" charset="77"/>
              </a:rPr>
              <a:t>Mobilisation de ressources pour la mise en œuvre de la stratégie de l'économie bleue pour les partenaires suivants :</a:t>
            </a:r>
          </a:p>
          <a:p>
            <a:pPr marL="0" indent="0" eaLnBrk="1" hangingPunct="1">
              <a:buNone/>
            </a:pPr>
            <a:endParaRPr lang="en-GB" altLang="en-KE" sz="2800" b="0" dirty="0">
              <a:latin typeface="Gill Sans MT" panose="020B0502020104020203" pitchFamily="34" charset="77"/>
              <a:ea typeface="Gill Sans MT" panose="020B0502020104020203" pitchFamily="34" charset="77"/>
              <a:cs typeface="Gill Sans MT" panose="020B0502020104020203" pitchFamily="34" charset="77"/>
            </a:endParaRPr>
          </a:p>
          <a:p>
            <a:pPr marL="457200" indent="-457200" eaLnBrk="1" hangingPunct="1">
              <a:buAutoNum type="arabicPeriod"/>
            </a:pPr>
            <a:r>
              <a:rPr lang="en-GB" altLang="en-KE" sz="2800" b="0" dirty="0">
                <a:latin typeface="Gill Sans MT" panose="020B0502020104020203" pitchFamily="34" charset="77"/>
                <a:ea typeface="Gill Sans MT" panose="020B0502020104020203" pitchFamily="34" charset="77"/>
                <a:cs typeface="Gill Sans MT" panose="020B0502020104020203" pitchFamily="34" charset="77"/>
              </a:rPr>
              <a:t>Le Royaume de Norvège</a:t>
            </a:r>
          </a:p>
          <a:p>
            <a:pPr marL="457200" indent="-457200" eaLnBrk="1" hangingPunct="1">
              <a:buAutoNum type="arabicPeriod"/>
            </a:pPr>
            <a:r>
              <a:rPr lang="en-GB" altLang="en-KE" sz="2800" b="0" dirty="0">
                <a:latin typeface="Gill Sans MT" panose="020B0502020104020203" pitchFamily="34" charset="77"/>
                <a:ea typeface="Gill Sans MT" panose="020B0502020104020203" pitchFamily="34" charset="77"/>
                <a:cs typeface="Gill Sans MT" panose="020B0502020104020203" pitchFamily="34" charset="77"/>
              </a:rPr>
              <a:t>Le gouvernement suédois </a:t>
            </a:r>
            <a:endParaRPr lang="en-US" altLang="en-KE" sz="280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300"/>
              </a:spcBef>
              <a:buFontTx/>
              <a:buChar char="•"/>
            </a:pPr>
            <a:endParaRPr lang="en-US" altLang="en-KE" sz="2200" b="0" dirty="0">
              <a:latin typeface="Gill Sans MT" panose="020B0502020104020203" pitchFamily="34" charset="77"/>
              <a:ea typeface="Gill Sans MT" panose="020B0502020104020203" pitchFamily="34" charset="77"/>
              <a:cs typeface="Gill Sans MT" panose="020B0502020104020203" pitchFamily="34" charset="77"/>
            </a:endParaRPr>
          </a:p>
          <a:p>
            <a:pPr marL="0" indent="0" eaLnBrk="1" hangingPunct="1">
              <a:spcBef>
                <a:spcPts val="1000"/>
              </a:spcBef>
              <a:buSzTx/>
              <a:buFontTx/>
              <a:buNone/>
            </a:pPr>
            <a:r>
              <a:rPr lang="fr-FR" altLang="en-KE" sz="2200" b="0" dirty="0">
                <a:latin typeface="Gill Sans MT" panose="020B0502020104020203" pitchFamily="34" charset="77"/>
                <a:ea typeface="Gill Sans MT" panose="020B0502020104020203" pitchFamily="34" charset="77"/>
                <a:cs typeface="Gill Sans MT" panose="020B0502020104020203" pitchFamily="34" charset="77"/>
              </a:rPr>
              <a:t> </a:t>
            </a:r>
          </a:p>
        </p:txBody>
      </p:sp>
      <p:sp>
        <p:nvSpPr>
          <p:cNvPr id="9219" name="Underpinning AU instruments">
            <a:extLst>
              <a:ext uri="{FF2B5EF4-FFF2-40B4-BE49-F238E27FC236}">
                <a16:creationId xmlns:a16="http://schemas.microsoft.com/office/drawing/2014/main" id="{3229C5BE-96F8-78A7-96AC-2BCF33CAC4B5}"/>
              </a:ext>
            </a:extLst>
          </p:cNvPr>
          <p:cNvSpPr txBox="1">
            <a:spLocks noGrp="1"/>
          </p:cNvSpPr>
          <p:nvPr>
            <p:ph type="title" idx="4294967295"/>
          </p:nvPr>
        </p:nvSpPr>
        <p:spPr>
          <a:xfrm>
            <a:off x="1068388" y="304800"/>
            <a:ext cx="7999412" cy="609600"/>
          </a:xfrm>
        </p:spPr>
        <p:txBody>
          <a:bodyPr/>
          <a:lstStyle/>
          <a:p>
            <a:r>
              <a:rPr lang="en-US" altLang="en-KE" sz="2000" dirty="0">
                <a:solidFill>
                  <a:srgbClr val="0070C0"/>
                </a:solidFill>
                <a:latin typeface="Gill Sans MT" panose="020B0502020104020203" pitchFamily="34" charset="77"/>
                <a:ea typeface="Gill Sans MT" panose="020B0502020104020203" pitchFamily="34" charset="77"/>
                <a:cs typeface="Gill Sans MT" panose="020B0502020104020203" pitchFamily="34" charset="77"/>
              </a:rPr>
              <a:t>MISE EN OEUVRE DES RECOMMANDATIONS DE STC-ARDWE</a:t>
            </a:r>
            <a:endParaRPr lang="fr-FR" altLang="en-KE" dirty="0">
              <a:solidFill>
                <a:srgbClr val="0070C0"/>
              </a:solidFill>
              <a:latin typeface="Gill Sans MT" panose="020B0502020104020203" pitchFamily="34" charset="77"/>
              <a:ea typeface="Gill Sans MT" panose="020B0502020104020203" pitchFamily="34" charset="77"/>
              <a:cs typeface="Gill Sans MT" panose="020B0502020104020203" pitchFamily="34" charset="77"/>
            </a:endParaRPr>
          </a:p>
        </p:txBody>
      </p:sp>
    </p:spTree>
    <p:extLst>
      <p:ext uri="{BB962C8B-B14F-4D97-AF65-F5344CB8AC3E}">
        <p14:creationId xmlns:p14="http://schemas.microsoft.com/office/powerpoint/2010/main" val="150380600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ationale…"/>
          <p:cNvSpPr txBox="1">
            <a:spLocks noGrp="1"/>
          </p:cNvSpPr>
          <p:nvPr>
            <p:ph type="body" idx="4294967295"/>
          </p:nvPr>
        </p:nvSpPr>
        <p:spPr>
          <a:xfrm>
            <a:off x="344384" y="1260764"/>
            <a:ext cx="8799616" cy="5292436"/>
          </a:xfrm>
          <a:prstGeom prst="rect">
            <a:avLst/>
          </a:prstGeom>
        </p:spPr>
        <p:txBody>
          <a:bodyPr>
            <a:normAutofit fontScale="92500" lnSpcReduction="10000"/>
          </a:bodyPr>
          <a:lstStyle/>
          <a:p>
            <a:pPr defTabSz="877822">
              <a:spcBef>
                <a:spcPts val="1100"/>
              </a:spcBef>
              <a:buSzTx/>
              <a:defRPr sz="1900">
                <a:solidFill>
                  <a:srgbClr val="0070C0"/>
                </a:solidFill>
              </a:defRPr>
            </a:pPr>
            <a:r>
              <a:rPr lang="en-GB" sz="1900" b="0" dirty="0">
                <a:solidFill>
                  <a:schemeClr val="tx1"/>
                </a:solidFill>
              </a:rPr>
              <a:t>Le Plan de mise en œuvre de l'économie bleue africaine (2021-2025) propose une voie à suivre pour surmonter les défis qui entravent la mise en œuvre de la Stratégie de l'économie bleue africaine et tirer parti de l'énorme opportunité de prospérité économique et de création d'emplois. </a:t>
            </a:r>
          </a:p>
          <a:p>
            <a:pPr defTabSz="851489">
              <a:spcBef>
                <a:spcPts val="1000"/>
              </a:spcBef>
              <a:buSzTx/>
              <a:defRPr sz="1824"/>
            </a:pPr>
            <a:r>
              <a:rPr lang="en-US" dirty="0"/>
              <a:t>En fonction des </a:t>
            </a:r>
            <a:r>
              <a:rPr lang="en-US" i="1" dirty="0">
                <a:solidFill>
                  <a:srgbClr val="C00000"/>
                </a:solidFill>
              </a:rPr>
              <a:t>défis et des possibilités</a:t>
            </a:r>
            <a:r>
              <a:rPr lang="en-US" dirty="0"/>
              <a:t> cernés dans la Stratégie, pour les </a:t>
            </a:r>
            <a:r>
              <a:rPr lang="en-US" i="1" dirty="0">
                <a:solidFill>
                  <a:srgbClr val="C00000"/>
                </a:solidFill>
              </a:rPr>
              <a:t>cinq domaines d'intervention, </a:t>
            </a:r>
            <a:r>
              <a:rPr lang="en-US" dirty="0"/>
              <a:t>l'EAPA a cerné </a:t>
            </a:r>
          </a:p>
          <a:p>
            <a:pPr lvl="1" defTabSz="851489">
              <a:spcBef>
                <a:spcPts val="1000"/>
              </a:spcBef>
              <a:buSzTx/>
              <a:defRPr sz="1824"/>
            </a:pPr>
            <a:r>
              <a:rPr lang="en-US" dirty="0"/>
              <a:t>les objectifs</a:t>
            </a:r>
            <a:r>
              <a:rPr lang="en-US" b="0" dirty="0"/>
              <a:t>, et</a:t>
            </a:r>
          </a:p>
          <a:p>
            <a:pPr lvl="1" defTabSz="851489">
              <a:spcBef>
                <a:spcPts val="1000"/>
              </a:spcBef>
              <a:buSzTx/>
              <a:defRPr sz="1824"/>
            </a:pPr>
            <a:r>
              <a:rPr lang="en-US" dirty="0"/>
              <a:t>Objectifs stratégiques</a:t>
            </a:r>
          </a:p>
          <a:p>
            <a:pPr defTabSz="851489">
              <a:spcBef>
                <a:spcPts val="1000"/>
              </a:spcBef>
              <a:buSzTx/>
              <a:defRPr sz="1824"/>
            </a:pPr>
            <a:r>
              <a:rPr lang="en-US" dirty="0"/>
              <a:t>Pour chacun des </a:t>
            </a:r>
            <a:r>
              <a:rPr lang="en-US" dirty="0">
                <a:solidFill>
                  <a:srgbClr val="C00000"/>
                </a:solidFill>
              </a:rPr>
              <a:t>objectifs stratégiques</a:t>
            </a:r>
            <a:r>
              <a:rPr lang="en-US" dirty="0"/>
              <a:t>, un plan de mise en œuvre est en cours d'élaboration.</a:t>
            </a:r>
          </a:p>
          <a:p>
            <a:pPr lvl="1" defTabSz="851489">
              <a:spcBef>
                <a:spcPts val="1000"/>
              </a:spcBef>
              <a:buSzTx/>
              <a:defRPr sz="1824"/>
            </a:pPr>
            <a:r>
              <a:rPr lang="en-US" b="0" dirty="0"/>
              <a:t>Cibles </a:t>
            </a:r>
          </a:p>
          <a:p>
            <a:pPr lvl="1" defTabSz="851489">
              <a:spcBef>
                <a:spcPts val="1000"/>
              </a:spcBef>
              <a:buSzTx/>
              <a:defRPr sz="1824"/>
            </a:pPr>
            <a:r>
              <a:rPr lang="en-US" b="0" dirty="0"/>
              <a:t>Actions/Activités </a:t>
            </a:r>
          </a:p>
          <a:p>
            <a:pPr lvl="1" defTabSz="851489">
              <a:spcBef>
                <a:spcPts val="1000"/>
              </a:spcBef>
              <a:buSzTx/>
              <a:defRPr sz="1824"/>
            </a:pPr>
            <a:r>
              <a:rPr lang="en-US" b="0" dirty="0"/>
              <a:t>Résultats escomptés</a:t>
            </a:r>
          </a:p>
          <a:p>
            <a:pPr lvl="1" defTabSz="851489">
              <a:spcBef>
                <a:spcPts val="1000"/>
              </a:spcBef>
              <a:buSzTx/>
              <a:defRPr sz="1824"/>
            </a:pPr>
            <a:r>
              <a:rPr lang="en-US" b="0" dirty="0"/>
              <a:t>Indicateurs de performance </a:t>
            </a:r>
          </a:p>
          <a:p>
            <a:pPr lvl="1" defTabSz="851489">
              <a:spcBef>
                <a:spcPts val="1000"/>
              </a:spcBef>
              <a:buSzTx/>
              <a:defRPr sz="1824"/>
            </a:pPr>
            <a:r>
              <a:rPr lang="en-US" b="0" dirty="0"/>
              <a:t>Calendrier de mise en œuvre </a:t>
            </a:r>
          </a:p>
          <a:p>
            <a:pPr lvl="1" defTabSz="851489">
              <a:spcBef>
                <a:spcPts val="1000"/>
              </a:spcBef>
              <a:buSzTx/>
              <a:defRPr sz="1824"/>
            </a:pPr>
            <a:r>
              <a:rPr lang="en-US" b="0" dirty="0"/>
              <a:t>Mécanismes de coordination </a:t>
            </a:r>
            <a:endParaRPr lang="en-US" sz="1700" b="0" dirty="0">
              <a:solidFill>
                <a:schemeClr val="tx1"/>
              </a:solidFill>
            </a:endParaRPr>
          </a:p>
          <a:p>
            <a:pPr marL="329184" indent="-329184" defTabSz="877822">
              <a:spcBef>
                <a:spcPts val="1000"/>
              </a:spcBef>
              <a:buChar char="•"/>
              <a:defRPr sz="1700" b="0"/>
            </a:pPr>
            <a:endParaRPr dirty="0"/>
          </a:p>
        </p:txBody>
      </p:sp>
      <p:sp>
        <p:nvSpPr>
          <p:cNvPr id="230" name="Rationale and Potential for BE"/>
          <p:cNvSpPr txBox="1">
            <a:spLocks noGrp="1"/>
          </p:cNvSpPr>
          <p:nvPr>
            <p:ph type="title" idx="4294967295"/>
          </p:nvPr>
        </p:nvSpPr>
        <p:spPr>
          <a:xfrm>
            <a:off x="1068387" y="304800"/>
            <a:ext cx="7718426" cy="609600"/>
          </a:xfrm>
          <a:prstGeom prst="rect">
            <a:avLst/>
          </a:prstGeom>
        </p:spPr>
        <p:txBody>
          <a:bodyPr>
            <a:noAutofit/>
          </a:bodyPr>
          <a:lstStyle>
            <a:lvl1pPr>
              <a:defRPr>
                <a:solidFill>
                  <a:srgbClr val="0070C0"/>
                </a:solidFill>
              </a:defRPr>
            </a:lvl1pPr>
          </a:lstStyle>
          <a:p>
            <a:r>
              <a:rPr lang="en-US" sz="2400" dirty="0"/>
              <a:t>PLAN DE MISE EN OEUVRE 2021-2025</a:t>
            </a:r>
            <a:endParaRPr sz="2400" dirty="0"/>
          </a:p>
        </p:txBody>
      </p:sp>
      <p:pic>
        <p:nvPicPr>
          <p:cNvPr id="5" name="Picture 4">
            <a:extLst>
              <a:ext uri="{FF2B5EF4-FFF2-40B4-BE49-F238E27FC236}">
                <a16:creationId xmlns:a16="http://schemas.microsoft.com/office/drawing/2014/main" id="{8A84E707-EE85-482B-A36A-8032120447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800" y="4488217"/>
            <a:ext cx="1456765" cy="2063412"/>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ationale…">
            <a:extLst>
              <a:ext uri="{FF2B5EF4-FFF2-40B4-BE49-F238E27FC236}">
                <a16:creationId xmlns:a16="http://schemas.microsoft.com/office/drawing/2014/main" id="{DA6C6ADD-798A-4B26-9378-25AF0EDDEE8C}"/>
              </a:ext>
            </a:extLst>
          </p:cNvPr>
          <p:cNvSpPr txBox="1">
            <a:spLocks noGrp="1"/>
          </p:cNvSpPr>
          <p:nvPr>
            <p:ph type="body" idx="4294967295"/>
          </p:nvPr>
        </p:nvSpPr>
        <p:spPr>
          <a:xfrm>
            <a:off x="304800" y="1219201"/>
            <a:ext cx="8839200" cy="5566954"/>
          </a:xfrm>
        </p:spPr>
        <p:txBody>
          <a:bodyPr>
            <a:normAutofit/>
          </a:bodyPr>
          <a:lstStyle/>
          <a:p>
            <a:pPr defTabSz="877822" fontAlgn="auto">
              <a:spcBef>
                <a:spcPts val="1100"/>
              </a:spcBef>
              <a:spcAft>
                <a:spcPts val="0"/>
              </a:spcAft>
              <a:defRPr sz="1900">
                <a:solidFill>
                  <a:srgbClr val="0070C0"/>
                </a:solidFill>
              </a:defRPr>
            </a:pPr>
            <a:r>
              <a:rPr lang="en-US" sz="2000" dirty="0">
                <a:solidFill>
                  <a:schemeClr val="bg2"/>
                </a:solidFill>
              </a:rPr>
              <a:t>La mise en œuvre de l'ABES nécessite la mise en place d'un dispositif institutionnel efficace qui peut être défini comme la gouvernance bleue en ce qui concerne les processus d'interaction et de prise de décision entre les acteurs impliqués dans un problème collectif qui conduirait à la création, au renforcement ou à la reproduction de normes et d'institutions.</a:t>
            </a:r>
          </a:p>
          <a:p>
            <a:pPr defTabSz="877822" fontAlgn="auto">
              <a:spcBef>
                <a:spcPts val="1100"/>
              </a:spcBef>
              <a:spcAft>
                <a:spcPts val="0"/>
              </a:spcAft>
              <a:defRPr sz="1900">
                <a:solidFill>
                  <a:srgbClr val="0070C0"/>
                </a:solidFill>
              </a:defRPr>
            </a:pPr>
            <a:r>
              <a:rPr lang="en-US" sz="2000" dirty="0">
                <a:solidFill>
                  <a:schemeClr val="bg2"/>
                </a:solidFill>
              </a:rPr>
              <a:t>Plus précisément, il fait référence à la coordination, à la planification et au suivi des activités de l'économie bleue (EB) lancées par la Commission de </a:t>
            </a:r>
            <a:r>
              <a:rPr lang="en-US" sz="2000" dirty="0" err="1">
                <a:solidFill>
                  <a:schemeClr val="bg2"/>
                </a:solidFill>
              </a:rPr>
              <a:t>l'Union</a:t>
            </a:r>
            <a:r>
              <a:rPr lang="en-US" sz="2000" dirty="0">
                <a:solidFill>
                  <a:schemeClr val="bg2"/>
                </a:solidFill>
              </a:rPr>
              <a:t> </a:t>
            </a:r>
            <a:r>
              <a:rPr lang="en-US" sz="2000" dirty="0" err="1">
                <a:solidFill>
                  <a:schemeClr val="bg2"/>
                </a:solidFill>
              </a:rPr>
              <a:t>Africaine</a:t>
            </a:r>
            <a:r>
              <a:rPr lang="en-US" sz="2000" dirty="0">
                <a:solidFill>
                  <a:schemeClr val="bg2"/>
                </a:solidFill>
              </a:rPr>
              <a:t>, les CER (et d'autres </a:t>
            </a:r>
            <a:r>
              <a:rPr lang="en-US" sz="2000" dirty="0" err="1">
                <a:solidFill>
                  <a:schemeClr val="bg2"/>
                </a:solidFill>
              </a:rPr>
              <a:t>organisations</a:t>
            </a:r>
            <a:r>
              <a:rPr lang="en-US" sz="2000" dirty="0">
                <a:solidFill>
                  <a:schemeClr val="bg2"/>
                </a:solidFill>
              </a:rPr>
              <a:t> régionales) et les États membres</a:t>
            </a:r>
            <a:endParaRPr lang="en-GB" sz="2000" b="0" dirty="0">
              <a:solidFill>
                <a:schemeClr val="bg2"/>
              </a:solidFill>
              <a:sym typeface="Gill Sans MT"/>
            </a:endParaRPr>
          </a:p>
          <a:p>
            <a:pPr defTabSz="877822" eaLnBrk="1" fontAlgn="auto" hangingPunct="1">
              <a:spcBef>
                <a:spcPts val="1100"/>
              </a:spcBef>
              <a:spcAft>
                <a:spcPts val="0"/>
              </a:spcAft>
              <a:buSzTx/>
              <a:defRPr sz="1900">
                <a:solidFill>
                  <a:srgbClr val="0070C0"/>
                </a:solidFill>
              </a:defRPr>
            </a:pPr>
            <a:endParaRPr lang="en-GB" sz="2000" b="0" dirty="0">
              <a:sym typeface="Gill Sans MT"/>
            </a:endParaRPr>
          </a:p>
          <a:p>
            <a:pPr marL="0" indent="0" defTabSz="877822" eaLnBrk="1" fontAlgn="auto" hangingPunct="1">
              <a:spcBef>
                <a:spcPts val="1100"/>
              </a:spcBef>
              <a:spcAft>
                <a:spcPts val="0"/>
              </a:spcAft>
              <a:buSzTx/>
              <a:buFontTx/>
              <a:buNone/>
              <a:defRPr sz="1900">
                <a:solidFill>
                  <a:srgbClr val="0070C0"/>
                </a:solidFill>
              </a:defRPr>
            </a:pPr>
            <a:endParaRPr lang="en-GB" sz="1050" b="0" dirty="0">
              <a:solidFill>
                <a:schemeClr val="tx1"/>
              </a:solidFill>
              <a:sym typeface="Gill Sans MT"/>
            </a:endParaRPr>
          </a:p>
          <a:p>
            <a:pPr marL="0" indent="0" defTabSz="877822" eaLnBrk="1" fontAlgn="auto" hangingPunct="1">
              <a:spcBef>
                <a:spcPts val="1100"/>
              </a:spcBef>
              <a:spcAft>
                <a:spcPts val="0"/>
              </a:spcAft>
              <a:buSzTx/>
              <a:buFontTx/>
              <a:buNone/>
              <a:defRPr sz="1900">
                <a:solidFill>
                  <a:srgbClr val="0070C0"/>
                </a:solidFill>
              </a:defRPr>
            </a:pPr>
            <a:endParaRPr lang="en-GB" sz="1050" b="0" dirty="0">
              <a:solidFill>
                <a:schemeClr val="tx1"/>
              </a:solidFill>
              <a:sym typeface="Gill Sans MT"/>
            </a:endParaRPr>
          </a:p>
          <a:p>
            <a:pPr lvl="1" defTabSz="877822" eaLnBrk="1" fontAlgn="auto" hangingPunct="1">
              <a:spcBef>
                <a:spcPts val="1100"/>
              </a:spcBef>
              <a:spcAft>
                <a:spcPts val="0"/>
              </a:spcAft>
              <a:buSzTx/>
              <a:defRPr sz="1900">
                <a:solidFill>
                  <a:srgbClr val="0070C0"/>
                </a:solidFill>
              </a:defRPr>
            </a:pPr>
            <a:endParaRPr lang="en-GB" sz="1050" b="0" dirty="0">
              <a:solidFill>
                <a:schemeClr val="tx1"/>
              </a:solidFill>
              <a:sym typeface="Gill Sans MT"/>
            </a:endParaRPr>
          </a:p>
          <a:p>
            <a:pPr defTabSz="877822" eaLnBrk="1" fontAlgn="auto" hangingPunct="1">
              <a:spcBef>
                <a:spcPts val="1100"/>
              </a:spcBef>
              <a:spcAft>
                <a:spcPts val="0"/>
              </a:spcAft>
              <a:buSzTx/>
              <a:defRPr sz="1900">
                <a:solidFill>
                  <a:srgbClr val="0070C0"/>
                </a:solidFill>
              </a:defRPr>
            </a:pPr>
            <a:endParaRPr lang="en-GB" sz="1050" b="0" dirty="0">
              <a:solidFill>
                <a:schemeClr val="tx1"/>
              </a:solidFill>
              <a:sym typeface="Gill Sans MT"/>
            </a:endParaRPr>
          </a:p>
          <a:p>
            <a:pPr defTabSz="877822" eaLnBrk="1" fontAlgn="auto" hangingPunct="1">
              <a:spcBef>
                <a:spcPts val="1100"/>
              </a:spcBef>
              <a:spcAft>
                <a:spcPts val="0"/>
              </a:spcAft>
              <a:buSzTx/>
              <a:defRPr sz="1900">
                <a:solidFill>
                  <a:srgbClr val="0070C0"/>
                </a:solidFill>
              </a:defRPr>
            </a:pPr>
            <a:r>
              <a:rPr lang="en-GB" sz="1050" b="0" dirty="0">
                <a:solidFill>
                  <a:schemeClr val="tx1"/>
                </a:solidFill>
                <a:sym typeface="Gill Sans MT"/>
              </a:rPr>
              <a:t> </a:t>
            </a:r>
            <a:endParaRPr sz="1050" dirty="0">
              <a:solidFill>
                <a:srgbClr val="0070C0"/>
              </a:solidFill>
              <a:sym typeface="Gill Sans MT"/>
            </a:endParaRPr>
          </a:p>
        </p:txBody>
      </p:sp>
      <p:sp>
        <p:nvSpPr>
          <p:cNvPr id="11267" name="Rationale and Potential for BE">
            <a:extLst>
              <a:ext uri="{FF2B5EF4-FFF2-40B4-BE49-F238E27FC236}">
                <a16:creationId xmlns:a16="http://schemas.microsoft.com/office/drawing/2014/main" id="{C24D986C-B6D9-4537-9B63-617A9180925A}"/>
              </a:ext>
            </a:extLst>
          </p:cNvPr>
          <p:cNvSpPr txBox="1">
            <a:spLocks noGrp="1"/>
          </p:cNvSpPr>
          <p:nvPr>
            <p:ph type="title" idx="4294967295"/>
          </p:nvPr>
        </p:nvSpPr>
        <p:spPr>
          <a:xfrm>
            <a:off x="1068388" y="304800"/>
            <a:ext cx="7718425" cy="609600"/>
          </a:xfrm>
        </p:spPr>
        <p:txBody>
          <a:bodyPr/>
          <a:lstStyle/>
          <a:p>
            <a:r>
              <a:rPr lang="en-GB" sz="2400" b="0" dirty="0">
                <a:solidFill>
                  <a:srgbClr val="0070C0"/>
                </a:solidFill>
                <a:sym typeface="Gill Sans MT"/>
              </a:rPr>
              <a:t>Cadre de gouvernance bleue de l'Afrique</a:t>
            </a:r>
            <a:endParaRPr lang="fr-FR" altLang="en-KE" sz="2400" dirty="0">
              <a:solidFill>
                <a:srgbClr val="0070C0"/>
              </a:solidFill>
              <a:latin typeface="Gill Sans MT" panose="020B0502020104020203" pitchFamily="34" charset="0"/>
              <a:ea typeface="Gill Sans MT" panose="020B0502020104020203" pitchFamily="34" charset="0"/>
              <a:cs typeface="Gill Sans MT" panose="020B0502020104020203" pitchFamily="34" charset="0"/>
            </a:endParaRPr>
          </a:p>
        </p:txBody>
      </p:sp>
      <p:pic>
        <p:nvPicPr>
          <p:cNvPr id="5" name="Picture 4">
            <a:extLst>
              <a:ext uri="{FF2B5EF4-FFF2-40B4-BE49-F238E27FC236}">
                <a16:creationId xmlns:a16="http://schemas.microsoft.com/office/drawing/2014/main" id="{82433454-553D-4C7E-AAA6-AFE1A636AC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4648200"/>
            <a:ext cx="1295400" cy="1833154"/>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B5464C-1C72-4D7A-AD81-0C942F8E3CA5}"/>
              </a:ext>
            </a:extLst>
          </p:cNvPr>
          <p:cNvSpPr/>
          <p:nvPr/>
        </p:nvSpPr>
        <p:spPr>
          <a:xfrm>
            <a:off x="381000" y="1219200"/>
            <a:ext cx="8610600" cy="5016758"/>
          </a:xfrm>
          <a:prstGeom prst="rect">
            <a:avLst/>
          </a:prstGeom>
        </p:spPr>
        <p:txBody>
          <a:bodyPr wrap="square">
            <a:spAutoFit/>
          </a:bodyPr>
          <a:lstStyle/>
          <a:p>
            <a:r>
              <a:rPr lang="en-US" sz="2000" dirty="0"/>
              <a:t>Le Cadre de gouvernance bleue en Afrique vise à :</a:t>
            </a:r>
          </a:p>
          <a:p>
            <a:endParaRPr lang="en-US" sz="2000" dirty="0"/>
          </a:p>
          <a:p>
            <a:r>
              <a:rPr lang="en-US" sz="2000" dirty="0"/>
              <a:t>Mettre en place des mécanismes fonctionnels et intégrés de coordination de la gouvernance bleue dans les États membres de l'UA et les communautés économiques régionales, en vue d'une mise en œuvre durable et globale de la stratégie pour l'économie bleue en Afrique. </a:t>
            </a:r>
          </a:p>
          <a:p>
            <a:endParaRPr lang="en-US" sz="2000" dirty="0"/>
          </a:p>
          <a:p>
            <a:r>
              <a:rPr lang="en-US" sz="2000" dirty="0"/>
              <a:t>Elle a des objectifs spécifiques tels que : </a:t>
            </a:r>
          </a:p>
          <a:p>
            <a:pPr marL="285750" indent="-285750">
              <a:buFont typeface="Arial" panose="020B0604020202020204" pitchFamily="34" charset="0"/>
              <a:buChar char="•"/>
            </a:pPr>
            <a:r>
              <a:rPr lang="en-US" sz="2000" dirty="0"/>
              <a:t>Structurer la coordination, la planification et le suivi du développement de la BE en Afrique</a:t>
            </a:r>
          </a:p>
          <a:p>
            <a:pPr marL="285750" indent="-285750">
              <a:buFont typeface="Arial" panose="020B0604020202020204" pitchFamily="34" charset="0"/>
              <a:buChar char="•"/>
            </a:pPr>
            <a:r>
              <a:rPr lang="en-US" sz="2000" dirty="0"/>
              <a:t>Mettre en place des dispositifs institutionnels spécifiques pour assurer la coordination entre les organes de politique africains, du continental au national. </a:t>
            </a:r>
          </a:p>
          <a:p>
            <a:pPr marL="285750" indent="-285750">
              <a:buFont typeface="Arial" panose="020B0604020202020204" pitchFamily="34" charset="0"/>
              <a:buChar char="•"/>
            </a:pPr>
            <a:r>
              <a:rPr lang="en-US" sz="2000" dirty="0"/>
              <a:t>Agir en tant que voix unie à l'égard des engagements internationaux, des traités, des conventions et des politiques dans le domaine de l'économie bleue</a:t>
            </a:r>
          </a:p>
        </p:txBody>
      </p:sp>
    </p:spTree>
    <p:extLst>
      <p:ext uri="{BB962C8B-B14F-4D97-AF65-F5344CB8AC3E}">
        <p14:creationId xmlns:p14="http://schemas.microsoft.com/office/powerpoint/2010/main" val="127451416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African population growth and demand ⎯ With an estimated population of almost 3 billion in 2063, goods and services need will be multiplied by 2.5.…">
            <a:extLst>
              <a:ext uri="{FF2B5EF4-FFF2-40B4-BE49-F238E27FC236}">
                <a16:creationId xmlns:a16="http://schemas.microsoft.com/office/drawing/2014/main" id="{AFAA06FA-685E-4DB1-88B4-4107C72F0B39}"/>
              </a:ext>
            </a:extLst>
          </p:cNvPr>
          <p:cNvSpPr txBox="1">
            <a:spLocks noGrp="1"/>
          </p:cNvSpPr>
          <p:nvPr>
            <p:ph type="body" idx="4294967295"/>
          </p:nvPr>
        </p:nvSpPr>
        <p:spPr>
          <a:xfrm>
            <a:off x="457200" y="1295400"/>
            <a:ext cx="8534400" cy="5334000"/>
          </a:xfrm>
        </p:spPr>
        <p:txBody>
          <a:bodyPr>
            <a:normAutofit/>
          </a:bodyPr>
          <a:lstStyle/>
          <a:p>
            <a:pPr marL="0" indent="0" eaLnBrk="1" fontAlgn="auto" hangingPunct="1">
              <a:spcBef>
                <a:spcPts val="800"/>
              </a:spcBef>
              <a:spcAft>
                <a:spcPts val="0"/>
              </a:spcAft>
              <a:buFontTx/>
              <a:buNone/>
              <a:defRPr sz="1400" i="1"/>
            </a:pPr>
            <a:endParaRPr lang="en-US" sz="1400" i="1" dirty="0">
              <a:sym typeface="Gill Sans MT"/>
            </a:endParaRPr>
          </a:p>
          <a:p>
            <a:pPr marL="0" indent="0" eaLnBrk="1" fontAlgn="auto" hangingPunct="1">
              <a:spcBef>
                <a:spcPts val="800"/>
              </a:spcBef>
              <a:spcAft>
                <a:spcPts val="0"/>
              </a:spcAft>
              <a:buFontTx/>
              <a:buNone/>
              <a:defRPr sz="1400" i="1"/>
            </a:pPr>
            <a:r>
              <a:rPr lang="en-US" sz="1800" i="1" dirty="0">
                <a:solidFill>
                  <a:schemeClr val="accent3">
                    <a:lumMod val="75000"/>
                  </a:schemeClr>
                </a:solidFill>
                <a:sym typeface="Gill Sans MT"/>
              </a:rPr>
              <a:t>Unité de coordination</a:t>
            </a:r>
          </a:p>
          <a:p>
            <a:pPr marL="0" indent="0" eaLnBrk="1" fontAlgn="auto" hangingPunct="1">
              <a:spcBef>
                <a:spcPts val="800"/>
              </a:spcBef>
              <a:spcAft>
                <a:spcPts val="0"/>
              </a:spcAft>
              <a:buFontTx/>
              <a:buNone/>
              <a:defRPr sz="1400" i="1"/>
            </a:pPr>
            <a:r>
              <a:rPr lang="en-US" sz="1800" i="1" dirty="0">
                <a:solidFill>
                  <a:schemeClr val="accent3">
                    <a:lumMod val="75000"/>
                  </a:schemeClr>
                </a:solidFill>
                <a:sym typeface="Gill Sans MT"/>
              </a:rPr>
              <a:t>- </a:t>
            </a:r>
          </a:p>
          <a:p>
            <a:pPr marL="0" indent="0" eaLnBrk="1" fontAlgn="auto" hangingPunct="1">
              <a:spcBef>
                <a:spcPts val="800"/>
              </a:spcBef>
              <a:spcAft>
                <a:spcPts val="0"/>
              </a:spcAft>
              <a:buFontTx/>
              <a:buNone/>
              <a:defRPr sz="1400" i="1"/>
            </a:pPr>
            <a:r>
              <a:rPr lang="en-US" sz="1800" i="1" dirty="0">
                <a:solidFill>
                  <a:schemeClr val="accent3">
                    <a:lumMod val="75000"/>
                  </a:schemeClr>
                </a:solidFill>
                <a:sym typeface="Gill Sans MT"/>
              </a:rPr>
              <a:t>- </a:t>
            </a:r>
          </a:p>
          <a:p>
            <a:pPr marL="0" indent="0" eaLnBrk="1" fontAlgn="auto" hangingPunct="1">
              <a:spcBef>
                <a:spcPts val="800"/>
              </a:spcBef>
              <a:spcAft>
                <a:spcPts val="0"/>
              </a:spcAft>
              <a:buFontTx/>
              <a:buNone/>
              <a:defRPr sz="1400" i="1"/>
            </a:pPr>
            <a:endParaRPr lang="en-US" sz="1800" i="1" dirty="0">
              <a:solidFill>
                <a:schemeClr val="accent3">
                  <a:lumMod val="75000"/>
                </a:schemeClr>
              </a:solidFill>
              <a:sym typeface="Gill Sans MT"/>
            </a:endParaRPr>
          </a:p>
          <a:p>
            <a:pPr marL="0" indent="0" eaLnBrk="1" fontAlgn="auto" hangingPunct="1">
              <a:spcBef>
                <a:spcPts val="800"/>
              </a:spcBef>
              <a:spcAft>
                <a:spcPts val="0"/>
              </a:spcAft>
              <a:buFontTx/>
              <a:buNone/>
              <a:defRPr sz="1400" i="1"/>
            </a:pPr>
            <a:endParaRPr lang="en-US" sz="1400" i="1" dirty="0">
              <a:sym typeface="Gill Sans MT"/>
            </a:endParaRPr>
          </a:p>
          <a:p>
            <a:pPr eaLnBrk="1" fontAlgn="auto" hangingPunct="1">
              <a:spcBef>
                <a:spcPts val="800"/>
              </a:spcBef>
              <a:spcAft>
                <a:spcPts val="0"/>
              </a:spcAft>
              <a:buFontTx/>
              <a:buChar char="•"/>
              <a:defRPr sz="1400" i="1"/>
            </a:pPr>
            <a:endParaRPr sz="1400" i="1" dirty="0">
              <a:sym typeface="Gill Sans MT"/>
            </a:endParaRPr>
          </a:p>
        </p:txBody>
      </p:sp>
      <p:sp>
        <p:nvSpPr>
          <p:cNvPr id="244" name="Key drivers of change">
            <a:extLst>
              <a:ext uri="{FF2B5EF4-FFF2-40B4-BE49-F238E27FC236}">
                <a16:creationId xmlns:a16="http://schemas.microsoft.com/office/drawing/2014/main" id="{7F04B94D-A444-47A4-9B59-1922E5E535BC}"/>
              </a:ext>
            </a:extLst>
          </p:cNvPr>
          <p:cNvSpPr txBox="1">
            <a:spLocks noGrp="1"/>
          </p:cNvSpPr>
          <p:nvPr>
            <p:ph type="title" idx="4294967295"/>
          </p:nvPr>
        </p:nvSpPr>
        <p:spPr>
          <a:xfrm>
            <a:off x="1143000" y="304800"/>
            <a:ext cx="7924800" cy="762000"/>
          </a:xfrm>
        </p:spPr>
        <p:txBody>
          <a:bodyPr>
            <a:normAutofit/>
          </a:bodyPr>
          <a:lstStyle>
            <a:lvl1pPr>
              <a:defRPr sz="2400">
                <a:solidFill>
                  <a:srgbClr val="0070C0"/>
                </a:solidFill>
              </a:defRPr>
            </a:lvl1pPr>
          </a:lstStyle>
          <a:p>
            <a:pPr eaLnBrk="1" fontAlgn="auto" hangingPunct="1">
              <a:spcBef>
                <a:spcPts val="0"/>
              </a:spcBef>
              <a:spcAft>
                <a:spcPts val="0"/>
              </a:spcAft>
              <a:defRPr/>
            </a:pPr>
            <a:endParaRPr lang="en-GB" sz="2000" dirty="0">
              <a:solidFill>
                <a:schemeClr val="accent6">
                  <a:lumMod val="75000"/>
                </a:schemeClr>
              </a:solidFill>
              <a:sym typeface="Gill Sans MT"/>
            </a:endParaRPr>
          </a:p>
        </p:txBody>
      </p:sp>
      <p:pic>
        <p:nvPicPr>
          <p:cNvPr id="15364" name="Image 2">
            <a:extLst>
              <a:ext uri="{FF2B5EF4-FFF2-40B4-BE49-F238E27FC236}">
                <a16:creationId xmlns:a16="http://schemas.microsoft.com/office/drawing/2014/main" id="{43783B01-63EC-4993-A31B-505D19DFCF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20152"/>
            <a:ext cx="8915400" cy="574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55C1266E-AB6B-4C1B-8822-B9DCABBB64B6}"/>
              </a:ext>
            </a:extLst>
          </p:cNvPr>
          <p:cNvSpPr/>
          <p:nvPr/>
        </p:nvSpPr>
        <p:spPr>
          <a:xfrm>
            <a:off x="1371600" y="362634"/>
            <a:ext cx="7696200" cy="646331"/>
          </a:xfrm>
          <a:prstGeom prst="rect">
            <a:avLst/>
          </a:prstGeom>
        </p:spPr>
        <p:txBody>
          <a:bodyPr wrap="square">
            <a:spAutoFit/>
          </a:bodyPr>
          <a:lstStyle/>
          <a:p>
            <a:r>
              <a:rPr lang="en-US" dirty="0"/>
              <a:t>Vision multidirectionnelle de l'action du Bureau de la gouvernance bleue au sein de la Commission de l'Union africaine - </a:t>
            </a:r>
            <a:r>
              <a:rPr lang="en-US" dirty="0">
                <a:highlight>
                  <a:srgbClr val="FFFF00"/>
                </a:highlight>
              </a:rPr>
              <a:t>niveau continental</a:t>
            </a:r>
            <a:endParaRPr lang="en-KE" dirty="0">
              <a:highlight>
                <a:srgbClr val="FFFF00"/>
              </a:highlight>
            </a:endParaRPr>
          </a:p>
        </p:txBody>
      </p:sp>
      <p:sp>
        <p:nvSpPr>
          <p:cNvPr id="3" name="Rectangle 2">
            <a:extLst>
              <a:ext uri="{FF2B5EF4-FFF2-40B4-BE49-F238E27FC236}">
                <a16:creationId xmlns:a16="http://schemas.microsoft.com/office/drawing/2014/main" id="{171FA0AA-1EF5-46EC-A083-4B1816C84865}"/>
              </a:ext>
            </a:extLst>
          </p:cNvPr>
          <p:cNvSpPr/>
          <p:nvPr/>
        </p:nvSpPr>
        <p:spPr>
          <a:xfrm>
            <a:off x="5562600" y="1447800"/>
            <a:ext cx="3352800" cy="1754326"/>
          </a:xfrm>
          <a:prstGeom prst="rect">
            <a:avLst/>
          </a:prstGeom>
        </p:spPr>
        <p:txBody>
          <a:bodyPr wrap="square">
            <a:spAutoFit/>
          </a:bodyPr>
          <a:lstStyle/>
          <a:p>
            <a:r>
              <a:rPr lang="en-US" sz="1500" dirty="0"/>
              <a:t>Globalement, au niveau continental, il est nécessaire de développer l'instrument de règlement intérieur : </a:t>
            </a:r>
          </a:p>
          <a:p>
            <a:r>
              <a:rPr lang="en-US" sz="1500" dirty="0"/>
              <a:t>réunions du comité directeur auxquelles participent des partenaires pour suivre ou échanger des informations sur les activités</a:t>
            </a:r>
            <a:r>
              <a:rPr lang="en-US" dirty="0"/>
              <a:t>.</a:t>
            </a:r>
            <a:endParaRPr lang="en-KE"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African population growth and demand ⎯ With an estimated population of almost 3 billion in 2063, goods and services need will be multiplied by 2.5.…">
            <a:extLst>
              <a:ext uri="{FF2B5EF4-FFF2-40B4-BE49-F238E27FC236}">
                <a16:creationId xmlns:a16="http://schemas.microsoft.com/office/drawing/2014/main" id="{F815538A-98E3-4BA4-8BCF-C166E5AEBB7D}"/>
              </a:ext>
            </a:extLst>
          </p:cNvPr>
          <p:cNvSpPr txBox="1">
            <a:spLocks noGrp="1"/>
          </p:cNvSpPr>
          <p:nvPr>
            <p:ph type="body" idx="4294967295"/>
          </p:nvPr>
        </p:nvSpPr>
        <p:spPr>
          <a:xfrm>
            <a:off x="457200" y="1295400"/>
            <a:ext cx="8534400" cy="5334000"/>
          </a:xfrm>
        </p:spPr>
        <p:txBody>
          <a:bodyPr>
            <a:normAutofit/>
          </a:bodyPr>
          <a:lstStyle/>
          <a:p>
            <a:pPr marL="0" indent="0" eaLnBrk="1" fontAlgn="auto" hangingPunct="1">
              <a:spcBef>
                <a:spcPts val="800"/>
              </a:spcBef>
              <a:spcAft>
                <a:spcPts val="0"/>
              </a:spcAft>
              <a:buFontTx/>
              <a:buNone/>
              <a:defRPr sz="1400" i="1"/>
            </a:pPr>
            <a:endParaRPr lang="en-US" sz="1400" i="1" dirty="0">
              <a:sym typeface="Gill Sans MT"/>
            </a:endParaRPr>
          </a:p>
          <a:p>
            <a:pPr marL="0" indent="0" eaLnBrk="1" fontAlgn="auto" hangingPunct="1">
              <a:spcBef>
                <a:spcPts val="800"/>
              </a:spcBef>
              <a:spcAft>
                <a:spcPts val="0"/>
              </a:spcAft>
              <a:buFontTx/>
              <a:buNone/>
              <a:defRPr sz="1400" i="1"/>
            </a:pPr>
            <a:r>
              <a:rPr lang="en-US" sz="1800" i="1" dirty="0" err="1">
                <a:solidFill>
                  <a:schemeClr val="accent3">
                    <a:lumMod val="75000"/>
                  </a:schemeClr>
                </a:solidFill>
                <a:sym typeface="Gill Sans MT"/>
              </a:rPr>
              <a:t>Mécanismes </a:t>
            </a:r>
            <a:r>
              <a:rPr lang="en-US" sz="1800" i="1" dirty="0">
                <a:solidFill>
                  <a:schemeClr val="accent3">
                    <a:lumMod val="75000"/>
                  </a:schemeClr>
                </a:solidFill>
                <a:sym typeface="Gill Sans MT"/>
              </a:rPr>
              <a:t>de coordination</a:t>
            </a:r>
          </a:p>
          <a:p>
            <a:pPr marL="0" indent="0" eaLnBrk="1" fontAlgn="auto" hangingPunct="1">
              <a:spcBef>
                <a:spcPts val="800"/>
              </a:spcBef>
              <a:spcAft>
                <a:spcPts val="0"/>
              </a:spcAft>
              <a:buFontTx/>
              <a:buNone/>
              <a:defRPr sz="1400" i="1"/>
            </a:pPr>
            <a:r>
              <a:rPr lang="en-US" sz="1800" i="1" dirty="0">
                <a:solidFill>
                  <a:schemeClr val="accent3">
                    <a:lumMod val="75000"/>
                  </a:schemeClr>
                </a:solidFill>
                <a:sym typeface="Gill Sans MT"/>
              </a:rPr>
              <a:t>- </a:t>
            </a:r>
          </a:p>
          <a:p>
            <a:pPr marL="0" indent="0" eaLnBrk="1" fontAlgn="auto" hangingPunct="1">
              <a:spcBef>
                <a:spcPts val="800"/>
              </a:spcBef>
              <a:spcAft>
                <a:spcPts val="0"/>
              </a:spcAft>
              <a:buFontTx/>
              <a:buNone/>
              <a:defRPr sz="1400" i="1"/>
            </a:pPr>
            <a:r>
              <a:rPr lang="en-US" sz="1800" i="1" dirty="0">
                <a:solidFill>
                  <a:schemeClr val="accent3">
                    <a:lumMod val="75000"/>
                  </a:schemeClr>
                </a:solidFill>
                <a:sym typeface="Gill Sans MT"/>
              </a:rPr>
              <a:t>- </a:t>
            </a:r>
          </a:p>
          <a:p>
            <a:pPr marL="0" indent="0" eaLnBrk="1" fontAlgn="auto" hangingPunct="1">
              <a:spcBef>
                <a:spcPts val="800"/>
              </a:spcBef>
              <a:spcAft>
                <a:spcPts val="0"/>
              </a:spcAft>
              <a:buFontTx/>
              <a:buNone/>
              <a:defRPr sz="1400" i="1"/>
            </a:pPr>
            <a:endParaRPr lang="en-US" sz="1800" i="1" dirty="0">
              <a:solidFill>
                <a:schemeClr val="accent3">
                  <a:lumMod val="75000"/>
                </a:schemeClr>
              </a:solidFill>
              <a:sym typeface="Gill Sans MT"/>
            </a:endParaRPr>
          </a:p>
          <a:p>
            <a:pPr marL="0" indent="0" eaLnBrk="1" fontAlgn="auto" hangingPunct="1">
              <a:spcBef>
                <a:spcPts val="800"/>
              </a:spcBef>
              <a:spcAft>
                <a:spcPts val="0"/>
              </a:spcAft>
              <a:buFontTx/>
              <a:buNone/>
              <a:defRPr sz="1400" i="1"/>
            </a:pPr>
            <a:endParaRPr lang="en-US" sz="1400" i="1" dirty="0">
              <a:sym typeface="Gill Sans MT"/>
            </a:endParaRPr>
          </a:p>
          <a:p>
            <a:pPr eaLnBrk="1" fontAlgn="auto" hangingPunct="1">
              <a:spcBef>
                <a:spcPts val="800"/>
              </a:spcBef>
              <a:spcAft>
                <a:spcPts val="0"/>
              </a:spcAft>
              <a:buFontTx/>
              <a:buChar char="•"/>
              <a:defRPr sz="1400" i="1"/>
            </a:pPr>
            <a:endParaRPr sz="1400" i="1" dirty="0">
              <a:sym typeface="Gill Sans MT"/>
            </a:endParaRPr>
          </a:p>
        </p:txBody>
      </p:sp>
      <p:sp>
        <p:nvSpPr>
          <p:cNvPr id="244" name="Key drivers of change">
            <a:extLst>
              <a:ext uri="{FF2B5EF4-FFF2-40B4-BE49-F238E27FC236}">
                <a16:creationId xmlns:a16="http://schemas.microsoft.com/office/drawing/2014/main" id="{3A88BA51-4094-49D3-ADE6-8FD8E0F07A72}"/>
              </a:ext>
            </a:extLst>
          </p:cNvPr>
          <p:cNvSpPr txBox="1">
            <a:spLocks noGrp="1"/>
          </p:cNvSpPr>
          <p:nvPr>
            <p:ph type="title" idx="4294967295"/>
          </p:nvPr>
        </p:nvSpPr>
        <p:spPr>
          <a:xfrm>
            <a:off x="1143000" y="304800"/>
            <a:ext cx="7924800" cy="762000"/>
          </a:xfrm>
        </p:spPr>
        <p:txBody>
          <a:bodyPr>
            <a:normAutofit/>
          </a:bodyPr>
          <a:lstStyle>
            <a:lvl1pPr>
              <a:defRPr sz="2400">
                <a:solidFill>
                  <a:srgbClr val="0070C0"/>
                </a:solidFill>
              </a:defRPr>
            </a:lvl1pPr>
          </a:lstStyle>
          <a:p>
            <a:pPr eaLnBrk="1" fontAlgn="auto" hangingPunct="1">
              <a:spcBef>
                <a:spcPts val="0"/>
              </a:spcBef>
              <a:spcAft>
                <a:spcPts val="0"/>
              </a:spcAft>
              <a:defRPr/>
            </a:pPr>
            <a:endParaRPr lang="en-GB" sz="2000" dirty="0">
              <a:solidFill>
                <a:schemeClr val="accent6">
                  <a:lumMod val="75000"/>
                </a:schemeClr>
              </a:solidFill>
              <a:sym typeface="Gill Sans MT"/>
            </a:endParaRPr>
          </a:p>
        </p:txBody>
      </p:sp>
      <p:pic>
        <p:nvPicPr>
          <p:cNvPr id="17412" name="Image 3">
            <a:extLst>
              <a:ext uri="{FF2B5EF4-FFF2-40B4-BE49-F238E27FC236}">
                <a16:creationId xmlns:a16="http://schemas.microsoft.com/office/drawing/2014/main" id="{C7D888ED-A9D4-4890-AED5-7D364DF381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6425" y="1462087"/>
            <a:ext cx="8789987"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55E560E1-65F2-4858-A5A1-35FD1C043C2C}"/>
              </a:ext>
            </a:extLst>
          </p:cNvPr>
          <p:cNvSpPr/>
          <p:nvPr/>
        </p:nvSpPr>
        <p:spPr>
          <a:xfrm>
            <a:off x="1295400" y="330887"/>
            <a:ext cx="7696200" cy="646331"/>
          </a:xfrm>
          <a:prstGeom prst="rect">
            <a:avLst/>
          </a:prstGeom>
        </p:spPr>
        <p:txBody>
          <a:bodyPr wrap="square">
            <a:spAutoFit/>
          </a:bodyPr>
          <a:lstStyle/>
          <a:p>
            <a:r>
              <a:rPr lang="en-US" dirty="0"/>
              <a:t>Coordination entre le Bureau Bleu de Gouvernance, BGO (Unité de Coordination de la CUA) et les principaux partenaires continentaux</a:t>
            </a:r>
            <a:endParaRPr lang="en-KE" dirty="0"/>
          </a:p>
        </p:txBody>
      </p:sp>
      <p:sp>
        <p:nvSpPr>
          <p:cNvPr id="6" name="Rectangle 5">
            <a:extLst>
              <a:ext uri="{FF2B5EF4-FFF2-40B4-BE49-F238E27FC236}">
                <a16:creationId xmlns:a16="http://schemas.microsoft.com/office/drawing/2014/main" id="{798898F8-D5B5-4565-9DD1-9B8D8E17084D}"/>
              </a:ext>
            </a:extLst>
          </p:cNvPr>
          <p:cNvSpPr/>
          <p:nvPr/>
        </p:nvSpPr>
        <p:spPr>
          <a:xfrm>
            <a:off x="470647" y="1983048"/>
            <a:ext cx="2286000" cy="1477328"/>
          </a:xfrm>
          <a:prstGeom prst="rect">
            <a:avLst/>
          </a:prstGeom>
        </p:spPr>
        <p:txBody>
          <a:bodyPr wrap="square">
            <a:spAutoFit/>
          </a:bodyPr>
          <a:lstStyle/>
          <a:p>
            <a:r>
              <a:rPr lang="en-US" sz="1500" dirty="0"/>
              <a:t>Au niveau continental, les stratégies de partenariat, de collaboration, de synergie et de mobilisation de fonds sont également nécessaires,</a:t>
            </a:r>
            <a:endParaRPr lang="en-KE" sz="1500" dirty="0"/>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5EBD8B-D154-4324-9657-A661378E41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5209" y="4705560"/>
            <a:ext cx="807763" cy="1145739"/>
          </a:xfrm>
          <a:prstGeom prst="rect">
            <a:avLst/>
          </a:prstGeom>
        </p:spPr>
      </p:pic>
      <p:pic>
        <p:nvPicPr>
          <p:cNvPr id="3" name="Picture 2">
            <a:extLst>
              <a:ext uri="{FF2B5EF4-FFF2-40B4-BE49-F238E27FC236}">
                <a16:creationId xmlns:a16="http://schemas.microsoft.com/office/drawing/2014/main" id="{84A4A0F3-74F0-4987-9939-B07BC163DD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2122" y="4716035"/>
            <a:ext cx="805844" cy="1145739"/>
          </a:xfrm>
          <a:prstGeom prst="rect">
            <a:avLst/>
          </a:prstGeom>
        </p:spPr>
      </p:pic>
      <p:pic>
        <p:nvPicPr>
          <p:cNvPr id="4" name="Picture 3">
            <a:extLst>
              <a:ext uri="{FF2B5EF4-FFF2-40B4-BE49-F238E27FC236}">
                <a16:creationId xmlns:a16="http://schemas.microsoft.com/office/drawing/2014/main" id="{6949A1F0-7FF6-4B5B-9634-C14EA702B8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9888" y="4692113"/>
            <a:ext cx="811142" cy="1145739"/>
          </a:xfrm>
          <a:prstGeom prst="rect">
            <a:avLst/>
          </a:prstGeom>
        </p:spPr>
      </p:pic>
      <p:pic>
        <p:nvPicPr>
          <p:cNvPr id="5" name="Picture 4">
            <a:extLst>
              <a:ext uri="{FF2B5EF4-FFF2-40B4-BE49-F238E27FC236}">
                <a16:creationId xmlns:a16="http://schemas.microsoft.com/office/drawing/2014/main" id="{995486DA-0C36-41C7-AFAB-532FCF05EE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2952" y="4733024"/>
            <a:ext cx="808096" cy="1145740"/>
          </a:xfrm>
          <a:prstGeom prst="rect">
            <a:avLst/>
          </a:prstGeom>
        </p:spPr>
      </p:pic>
      <p:pic>
        <p:nvPicPr>
          <p:cNvPr id="6" name="Picture 5">
            <a:extLst>
              <a:ext uri="{FF2B5EF4-FFF2-40B4-BE49-F238E27FC236}">
                <a16:creationId xmlns:a16="http://schemas.microsoft.com/office/drawing/2014/main" id="{F6079BE1-A200-4DAD-BC93-ECB6D0E805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94766" y="4705560"/>
            <a:ext cx="807763" cy="1145739"/>
          </a:xfrm>
          <a:prstGeom prst="rect">
            <a:avLst/>
          </a:prstGeom>
        </p:spPr>
      </p:pic>
    </p:spTree>
    <p:extLst>
      <p:ext uri="{BB962C8B-B14F-4D97-AF65-F5344CB8AC3E}">
        <p14:creationId xmlns:p14="http://schemas.microsoft.com/office/powerpoint/2010/main" val="3381553761"/>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28600"/>
            <a:ext cx="8331200" cy="685800"/>
          </a:xfrm>
        </p:spPr>
        <p:txBody>
          <a:bodyPr/>
          <a:lstStyle/>
          <a:p>
            <a:pPr algn="ctr" eaLnBrk="1" hangingPunct="1">
              <a:defRPr/>
            </a:pPr>
            <a:r>
              <a:rPr lang="en-US" sz="4800" kern="1200" dirty="0">
                <a:ln w="19050">
                  <a:solidFill>
                    <a:srgbClr val="816F47"/>
                  </a:solidFill>
                  <a:prstDash val="solid"/>
                </a:ln>
                <a:solidFill>
                  <a:srgbClr val="0070C0"/>
                </a:solidFill>
                <a:ea typeface="+mn-ea"/>
                <a:cs typeface="+mn-cs"/>
              </a:rPr>
              <a:t>Merci !</a:t>
            </a:r>
          </a:p>
        </p:txBody>
      </p:sp>
      <p:pic>
        <p:nvPicPr>
          <p:cNvPr id="20483" name="Picture 11" descr="Picture1"/>
          <p:cNvPicPr>
            <a:picLocks noGrp="1" noChangeAspect="1" noChangeArrowheads="1"/>
          </p:cNvPicPr>
          <p:nvPr>
            <p:ph idx="1"/>
          </p:nvPr>
        </p:nvPicPr>
        <p:blipFill>
          <a:blip r:embed="rId3"/>
          <a:srcRect/>
          <a:stretch>
            <a:fillRect/>
          </a:stretch>
        </p:blipFill>
        <p:spPr>
          <a:xfrm>
            <a:off x="1000125" y="1714500"/>
            <a:ext cx="7500938" cy="4071938"/>
          </a:xfrm>
        </p:spPr>
      </p:pic>
      <p:sp>
        <p:nvSpPr>
          <p:cNvPr id="5" name="Title 1"/>
          <p:cNvSpPr txBox="1">
            <a:spLocks/>
          </p:cNvSpPr>
          <p:nvPr/>
        </p:nvSpPr>
        <p:spPr bwMode="auto">
          <a:xfrm>
            <a:off x="539750" y="5949950"/>
            <a:ext cx="8196263" cy="387350"/>
          </a:xfrm>
          <a:prstGeom prst="rect">
            <a:avLst/>
          </a:prstGeom>
          <a:noFill/>
          <a:ln w="9525">
            <a:noFill/>
            <a:miter lim="800000"/>
            <a:headEnd/>
            <a:tailEnd/>
          </a:ln>
        </p:spPr>
        <p:txBody>
          <a:bodyPr/>
          <a:lstStyle/>
          <a:p>
            <a:pPr algn="ctr" fontAlgn="base">
              <a:spcBef>
                <a:spcPct val="0"/>
              </a:spcBef>
              <a:spcAft>
                <a:spcPct val="0"/>
              </a:spcAft>
              <a:defRPr/>
            </a:pPr>
            <a:r>
              <a:rPr lang="en-US" sz="1600" b="1" kern="0" dirty="0">
                <a:solidFill>
                  <a:srgbClr val="006600"/>
                </a:solidFill>
                <a:latin typeface="Gill Sans MT" pitchFamily="34" charset="0"/>
              </a:rPr>
              <a:t>UA-IBAR : Assurer le leadership dans le développement des ressources animales pour l'Afrique</a:t>
            </a:r>
            <a:endParaRPr lang="en-US" sz="2800" b="1" kern="0" dirty="0">
              <a:solidFill>
                <a:srgbClr val="A28B59"/>
              </a:solidFill>
              <a:latin typeface="Gill Sans MT" pitchFamily="34" charset="0"/>
            </a:endParaRPr>
          </a:p>
        </p:txBody>
      </p:sp>
    </p:spTree>
    <p:extLst>
      <p:ext uri="{BB962C8B-B14F-4D97-AF65-F5344CB8AC3E}">
        <p14:creationId xmlns:p14="http://schemas.microsoft.com/office/powerpoint/2010/main" val="1621937210"/>
      </p:ext>
    </p:extLst>
  </p:cSld>
  <p:clrMapOvr>
    <a:masterClrMapping/>
  </p:clrMapOvr>
  <p:transition>
    <p:wipe dir="r"/>
  </p:transition>
</p:sld>
</file>

<file path=ppt/theme/theme1.xml><?xml version="1.0" encoding="utf-8"?>
<a:theme xmlns:a="http://schemas.openxmlformats.org/drawingml/2006/main" name="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4444</TotalTime>
  <Words>2372</Words>
  <Application>Microsoft Office PowerPoint</Application>
  <PresentationFormat>On-screen Show (4:3)</PresentationFormat>
  <Paragraphs>203</Paragraphs>
  <Slides>33</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3</vt:i4>
      </vt:variant>
      <vt:variant>
        <vt:lpstr>Slide Titles</vt:lpstr>
      </vt:variant>
      <vt:variant>
        <vt:i4>33</vt:i4>
      </vt:variant>
    </vt:vector>
  </HeadingPairs>
  <TitlesOfParts>
    <vt:vector size="48" baseType="lpstr">
      <vt:lpstr>Arial</vt:lpstr>
      <vt:lpstr>Broadway</vt:lpstr>
      <vt:lpstr>Calibri</vt:lpstr>
      <vt:lpstr>Comic Sans MS</vt:lpstr>
      <vt:lpstr>Cooper Black</vt:lpstr>
      <vt:lpstr>Gill Sans MT</vt:lpstr>
      <vt:lpstr>Symbol</vt:lpstr>
      <vt:lpstr>Times</vt:lpstr>
      <vt:lpstr>Times New Roman</vt:lpstr>
      <vt:lpstr>Partnership Consultation on Pan African Fisheries Policy Framework Nairobi February 2012</vt:lpstr>
      <vt:lpstr>1_Partnership Consultation on Pan African Fisheries Policy Framework Nairobi February 2012</vt:lpstr>
      <vt:lpstr>2_Partnership Consultation on Pan African Fisheries Policy Framework Nairobi February 2012</vt:lpstr>
      <vt:lpstr>Microsoft PowerPoint 97-2003 Presentation</vt:lpstr>
      <vt:lpstr>Microsoft Word Document</vt:lpstr>
      <vt:lpstr>Document</vt:lpstr>
      <vt:lpstr>STRATÉGIE de l'économie bleue africaine     </vt:lpstr>
      <vt:lpstr>PowerPoint Presentation</vt:lpstr>
      <vt:lpstr>PowerPoint Presentation</vt:lpstr>
      <vt:lpstr>PowerPoint Presentation</vt:lpstr>
      <vt:lpstr>Étayer les instruments de l'UA</vt:lpstr>
      <vt:lpstr>Justification et potentiel de l’ABES</vt:lpstr>
      <vt:lpstr>Justification et potentiel de l’ABES</vt:lpstr>
      <vt:lpstr>Opportunités - Les grands écosystèmes marins d'Afrique</vt:lpstr>
      <vt:lpstr>Opportunités - Grands lacs et rivières sur le continent africain</vt:lpstr>
      <vt:lpstr>SYNERGIER AVEC LES PERSPECTIVES MONDIALES ET LES PRIORITÉS CONTINENTALES :  NEUF DOMAINES THÉMATIQUES DE LA CONFÉRENCE MONDIALE SUR L'ÉCONOMIE BLEUE DURABLE DE NAIROBI 2018</vt:lpstr>
      <vt:lpstr>SYNERGIER AVEC LES PERSPECTIVES MONDIALES ET LES PRIORITÉS CONTINENTALES :  NEUF DOMAINES THÉMATIQUES DE LA CONFÉRENCE MONDIALE SUR L'ÉCONOMIE BLEUE DURABLE DE NAIROBI 2018</vt:lpstr>
      <vt:lpstr>L'engagement politique - Conférence mondiale de Nairobi 2018   </vt:lpstr>
      <vt:lpstr>STRATÉGIE DE L'ÉCONOMIE BLEUE EN AFRIQUE</vt:lpstr>
      <vt:lpstr>Vision et objectif de la stratégie EB </vt:lpstr>
      <vt:lpstr>STRATÉGIE de l'économie bleue africaine</vt:lpstr>
      <vt:lpstr>Contribution des secteurs de la BE à la valeur économique et à la création d'emplois : perspectives actuelles et futures</vt:lpstr>
      <vt:lpstr>Contribution des secteurs de la BE à la valeur économique et à la création d'emplois : perspectives actuelles et futures</vt:lpstr>
      <vt:lpstr>Valeur ajoutée des secteurs de l'économie d'énergie et valeur des composantes de l'économie d'énergie (services écosystémiques, éducation, recherche, etc.) de 2018 à 2063</vt:lpstr>
      <vt:lpstr>Emploi, de 2018 à 2063 </vt:lpstr>
      <vt:lpstr>Principaux facteurs de changement</vt:lpstr>
      <vt:lpstr>Principaux facteurs de changement</vt:lpstr>
      <vt:lpstr>Défis</vt:lpstr>
      <vt:lpstr>Gouvernance bleue et changement institutionnel </vt:lpstr>
      <vt:lpstr>Domaines d'intervention spécifiques</vt:lpstr>
      <vt:lpstr>MISE EN OEUVRE DES RECOMMANDATIONS DE STC-ARDWE</vt:lpstr>
      <vt:lpstr>MISE EN OEUVRE DES RECOMMANDATIONS DE STC-ARDWE</vt:lpstr>
      <vt:lpstr>PLAN DE MISE EN OEUVRE 2021-2025</vt:lpstr>
      <vt:lpstr>Cadre de gouvernance bleue de l'Afrique</vt:lpstr>
      <vt:lpstr>PowerPoint Presentation</vt:lpstr>
      <vt:lpstr>PowerPoint Presentation</vt:lpstr>
      <vt:lpstr>PowerPoint Presentation</vt:lpstr>
      <vt:lpstr>PowerPoint Presentation</vt:lpstr>
      <vt:lpstr>Merci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 Seisay</dc:creator>
  <cp:lastModifiedBy>Philippe Patinde Ouedraogo</cp:lastModifiedBy>
  <cp:revision>419</cp:revision>
  <dcterms:created xsi:type="dcterms:W3CDTF">2018-10-22T09:29:32Z</dcterms:created>
  <dcterms:modified xsi:type="dcterms:W3CDTF">2024-05-22T02:34:15Z</dcterms:modified>
</cp:coreProperties>
</file>