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6">
  <p:sldMasterIdLst>
    <p:sldMasterId id="2147483648" r:id="rId1"/>
    <p:sldMasterId id="2147483667" r:id="rId2"/>
  </p:sldMasterIdLst>
  <p:notesMasterIdLst>
    <p:notesMasterId r:id="rId24"/>
  </p:notesMasterIdLst>
  <p:sldIdLst>
    <p:sldId id="256" r:id="rId3"/>
    <p:sldId id="433" r:id="rId4"/>
    <p:sldId id="434" r:id="rId5"/>
    <p:sldId id="396" r:id="rId6"/>
    <p:sldId id="435" r:id="rId7"/>
    <p:sldId id="411" r:id="rId8"/>
    <p:sldId id="397" r:id="rId9"/>
    <p:sldId id="418" r:id="rId10"/>
    <p:sldId id="436" r:id="rId11"/>
    <p:sldId id="400" r:id="rId12"/>
    <p:sldId id="419" r:id="rId13"/>
    <p:sldId id="420" r:id="rId14"/>
    <p:sldId id="424" r:id="rId15"/>
    <p:sldId id="406" r:id="rId16"/>
    <p:sldId id="421" r:id="rId17"/>
    <p:sldId id="437" r:id="rId18"/>
    <p:sldId id="409" r:id="rId19"/>
    <p:sldId id="422" r:id="rId20"/>
    <p:sldId id="431" r:id="rId21"/>
    <p:sldId id="438" r:id="rId22"/>
    <p:sldId id="270"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implice Nouala" initials="SN"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442" y="3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7-08-14T18:13:04.205" idx="1">
    <p:pos x="2422" y="106"/>
    <p:text>you need a slide on conclusion with key messages, lessons leanrt and next steps</p:text>
    <p:extLst>
      <p:ext uri="{C676402C-5697-4E1C-873F-D02D1690AC5C}">
        <p15:threadingInfo xmlns:p15="http://schemas.microsoft.com/office/powerpoint/2012/main" timeZoneBias="-18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E7EF7A-6048-4299-BD28-1FE57409C0EB}" type="datetimeFigureOut">
              <a:rPr lang="en-US" smtClean="0"/>
              <a:t>5/22/2024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24D3889-C33C-4ABD-9640-A5FF483BC4C2}" type="slidenum">
              <a:rPr lang="en-US" smtClean="0"/>
              <a:t>‹#›</a:t>
            </a:fld>
            <a:endParaRPr lang="en-US" dirty="0"/>
          </a:p>
        </p:txBody>
      </p:sp>
    </p:spTree>
    <p:extLst>
      <p:ext uri="{BB962C8B-B14F-4D97-AF65-F5344CB8AC3E}">
        <p14:creationId xmlns:p14="http://schemas.microsoft.com/office/powerpoint/2010/main" val="3759993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09" indent="-285734" eaLnBrk="0" hangingPunct="0">
              <a:spcBef>
                <a:spcPct val="30000"/>
              </a:spcBef>
              <a:defRPr sz="1200">
                <a:solidFill>
                  <a:schemeClr val="tx1"/>
                </a:solidFill>
                <a:latin typeface="Calibri" pitchFamily="34" charset="0"/>
              </a:defRPr>
            </a:lvl2pPr>
            <a:lvl3pPr marL="1142937" indent="-228587" eaLnBrk="0" hangingPunct="0">
              <a:spcBef>
                <a:spcPct val="30000"/>
              </a:spcBef>
              <a:defRPr sz="1200">
                <a:solidFill>
                  <a:schemeClr val="tx1"/>
                </a:solidFill>
                <a:latin typeface="Calibri" pitchFamily="34" charset="0"/>
              </a:defRPr>
            </a:lvl3pPr>
            <a:lvl4pPr marL="1600112" indent="-228587" eaLnBrk="0" hangingPunct="0">
              <a:spcBef>
                <a:spcPct val="30000"/>
              </a:spcBef>
              <a:defRPr sz="1200">
                <a:solidFill>
                  <a:schemeClr val="tx1"/>
                </a:solidFill>
                <a:latin typeface="Calibri" pitchFamily="34" charset="0"/>
              </a:defRPr>
            </a:lvl4pPr>
            <a:lvl5pPr marL="2057287" indent="-228587" eaLnBrk="0" hangingPunct="0">
              <a:spcBef>
                <a:spcPct val="30000"/>
              </a:spcBef>
              <a:defRPr sz="1200">
                <a:solidFill>
                  <a:schemeClr val="tx1"/>
                </a:solidFill>
                <a:latin typeface="Calibri" pitchFamily="34" charset="0"/>
              </a:defRPr>
            </a:lvl5pPr>
            <a:lvl6pPr marL="2514461" indent="-228587" eaLnBrk="0" fontAlgn="base" hangingPunct="0">
              <a:spcBef>
                <a:spcPct val="30000"/>
              </a:spcBef>
              <a:spcAft>
                <a:spcPct val="0"/>
              </a:spcAft>
              <a:defRPr sz="1200">
                <a:solidFill>
                  <a:schemeClr val="tx1"/>
                </a:solidFill>
                <a:latin typeface="Calibri" pitchFamily="34" charset="0"/>
              </a:defRPr>
            </a:lvl6pPr>
            <a:lvl7pPr marL="2971635" indent="-228587" eaLnBrk="0" fontAlgn="base" hangingPunct="0">
              <a:spcBef>
                <a:spcPct val="30000"/>
              </a:spcBef>
              <a:spcAft>
                <a:spcPct val="0"/>
              </a:spcAft>
              <a:defRPr sz="1200">
                <a:solidFill>
                  <a:schemeClr val="tx1"/>
                </a:solidFill>
                <a:latin typeface="Calibri" pitchFamily="34" charset="0"/>
              </a:defRPr>
            </a:lvl7pPr>
            <a:lvl8pPr marL="3428810" indent="-228587" eaLnBrk="0" fontAlgn="base" hangingPunct="0">
              <a:spcBef>
                <a:spcPct val="30000"/>
              </a:spcBef>
              <a:spcAft>
                <a:spcPct val="0"/>
              </a:spcAft>
              <a:defRPr sz="1200">
                <a:solidFill>
                  <a:schemeClr val="tx1"/>
                </a:solidFill>
                <a:latin typeface="Calibri" pitchFamily="34" charset="0"/>
              </a:defRPr>
            </a:lvl8pPr>
            <a:lvl9pPr marL="3885985" indent="-228587"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5DBBD689-0537-449D-A24C-7F0D0C682F17}" type="slidenum">
              <a:rPr lang="en-US" altLang="en-US" smtClean="0">
                <a:solidFill>
                  <a:srgbClr val="000000"/>
                </a:solidFill>
                <a:latin typeface="Arial" pitchFamily="34" charset="0"/>
                <a:cs typeface="Arial" pitchFamily="34" charset="0"/>
              </a:rPr>
              <a:pPr eaLnBrk="1" hangingPunct="1">
                <a:spcBef>
                  <a:spcPct val="0"/>
                </a:spcBef>
              </a:pPr>
              <a:t>21</a:t>
            </a:fld>
            <a:endParaRPr lang="en-US" altLang="en-US"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457910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650FDAC-5FF9-40E8-8507-E4B661B0DB3D}" type="datetimeFigureOut">
              <a:rPr lang="en-US" smtClean="0"/>
              <a:t>5/22/2024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3953382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5/22/2024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21653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50FDAC-5FF9-40E8-8507-E4B661B0DB3D}" type="datetimeFigureOut">
              <a:rPr lang="en-US" smtClean="0"/>
              <a:t>5/22/2024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3511746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650FDAC-5FF9-40E8-8507-E4B661B0DB3D}" type="datetimeFigureOut">
              <a:rPr lang="en-US" smtClean="0"/>
              <a:t>5/22/2024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2685806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650FDAC-5FF9-40E8-8507-E4B661B0DB3D}" type="datetimeFigureOut">
              <a:rPr lang="en-US" smtClean="0"/>
              <a:t>5/22/2024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4169668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650FDAC-5FF9-40E8-8507-E4B661B0DB3D}" type="datetimeFigureOut">
              <a:rPr lang="en-US" smtClean="0"/>
              <a:t>5/22/2024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4255419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50FDAC-5FF9-40E8-8507-E4B661B0DB3D}" type="datetimeFigureOut">
              <a:rPr lang="en-US" smtClean="0"/>
              <a:t>5/22/2024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3497934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5/22/2024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176173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5/22/2024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1542342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5/22/2024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2515479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5/22/2024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39087656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4" name="Picture 4" descr="D:\AU\Resources\Graphics\Logo\AU Logo_JPEG.jpg"/>
          <p:cNvPicPr>
            <a:picLocks noChangeAspect="1" noChangeArrowheads="1"/>
          </p:cNvPicPr>
          <p:nvPr/>
        </p:nvPicPr>
        <p:blipFill>
          <a:blip r:embed="rId2"/>
          <a:srcRect/>
          <a:stretch>
            <a:fillRect/>
          </a:stretch>
        </p:blipFill>
        <p:spPr bwMode="auto">
          <a:xfrm>
            <a:off x="214313" y="285750"/>
            <a:ext cx="801687" cy="715963"/>
          </a:xfrm>
          <a:prstGeom prst="rect">
            <a:avLst/>
          </a:prstGeom>
          <a:noFill/>
          <a:ln w="9525">
            <a:noFill/>
            <a:miter lim="800000"/>
            <a:headEnd/>
            <a:tailEnd/>
          </a:ln>
        </p:spPr>
      </p:pic>
      <p:sp>
        <p:nvSpPr>
          <p:cNvPr id="5" name="TextBox 4"/>
          <p:cNvSpPr txBox="1"/>
          <p:nvPr/>
        </p:nvSpPr>
        <p:spPr>
          <a:xfrm>
            <a:off x="3929063" y="6286500"/>
            <a:ext cx="1500187" cy="277813"/>
          </a:xfrm>
          <a:prstGeom prst="rect">
            <a:avLst/>
          </a:prstGeom>
          <a:noFill/>
        </p:spPr>
        <p:txBody>
          <a:bodyPr>
            <a:spAutoFit/>
          </a:bodyPr>
          <a:lstStyle/>
          <a:p>
            <a:pPr algn="ctr" fontAlgn="base">
              <a:spcBef>
                <a:spcPct val="0"/>
              </a:spcBef>
              <a:spcAft>
                <a:spcPct val="0"/>
              </a:spcAft>
              <a:defRPr/>
            </a:pPr>
            <a:r>
              <a:rPr lang="en-US" sz="1200" b="1" dirty="0">
                <a:solidFill>
                  <a:srgbClr val="007C30"/>
                </a:solidFill>
                <a:latin typeface="Gill Sans MT" pitchFamily="34" charset="0"/>
              </a:rPr>
              <a:t>www.au-ibar.org</a:t>
            </a:r>
          </a:p>
        </p:txBody>
      </p:sp>
      <p:sp>
        <p:nvSpPr>
          <p:cNvPr id="3" name="Content Placeholder 2"/>
          <p:cNvSpPr>
            <a:spLocks noGrp="1"/>
          </p:cNvSpPr>
          <p:nvPr>
            <p:ph idx="1"/>
          </p:nvPr>
        </p:nvSpPr>
        <p:spPr/>
        <p:txBody>
          <a:bodyPr/>
          <a:lstStyle>
            <a:lvl1pPr>
              <a:defRPr>
                <a:latin typeface="Gill Sans MT" pitchFamily="34" charset="0"/>
              </a:defRPr>
            </a:lvl1pPr>
            <a:lvl2pPr>
              <a:defRPr>
                <a:latin typeface="Gill Sans MT" pitchFamily="34" charset="0"/>
              </a:defRPr>
            </a:lvl2pPr>
            <a:lvl3pPr>
              <a:defRPr>
                <a:latin typeface="Gill Sans MT" pitchFamily="34" charset="0"/>
              </a:defRPr>
            </a:lvl3pPr>
            <a:lvl4pPr>
              <a:defRPr>
                <a:latin typeface="Gill Sans MT" pitchFamily="34" charset="0"/>
              </a:defRPr>
            </a:lvl4pPr>
            <a:lvl5pPr>
              <a:defRPr>
                <a:latin typeface="Gill Sans MT"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p:cNvSpPr>
            <a:spLocks noGrp="1"/>
          </p:cNvSpPr>
          <p:nvPr>
            <p:ph type="title"/>
          </p:nvPr>
        </p:nvSpPr>
        <p:spPr>
          <a:xfrm>
            <a:off x="1068442" y="304800"/>
            <a:ext cx="7718400" cy="609600"/>
          </a:xfrm>
        </p:spPr>
        <p:txBody>
          <a:bodyPr/>
          <a:lstStyle>
            <a:lvl1pPr>
              <a:defRPr>
                <a:latin typeface="Gill Sans MT" pitchFamily="34" charset="0"/>
              </a:defRPr>
            </a:lvl1pPr>
          </a:lstStyle>
          <a:p>
            <a:r>
              <a:rPr lang="en-US"/>
              <a:t>Click to edit Master title style</a:t>
            </a:r>
            <a:endParaRPr lang="en-US" dirty="0"/>
          </a:p>
        </p:txBody>
      </p:sp>
      <p:sp>
        <p:nvSpPr>
          <p:cNvPr id="6" name="Rectangle 5"/>
          <p:cNvSpPr>
            <a:spLocks noGrp="1" noChangeArrowheads="1"/>
          </p:cNvSpPr>
          <p:nvPr>
            <p:ph type="ftr" sz="quarter" idx="10"/>
          </p:nvPr>
        </p:nvSpPr>
        <p:spPr/>
        <p:txBody>
          <a:bodyPr/>
          <a:lstStyle>
            <a:lvl1pPr>
              <a:defRPr/>
            </a:lvl1pPr>
          </a:lstStyle>
          <a:p>
            <a:pPr>
              <a:defRPr/>
            </a:pPr>
            <a:endParaRPr lang="en-US" dirty="0"/>
          </a:p>
        </p:txBody>
      </p:sp>
      <p:sp>
        <p:nvSpPr>
          <p:cNvPr id="7" name="Rectangle 6"/>
          <p:cNvSpPr>
            <a:spLocks noGrp="1" noChangeArrowheads="1"/>
          </p:cNvSpPr>
          <p:nvPr>
            <p:ph type="sldNum" sz="quarter" idx="11"/>
          </p:nvPr>
        </p:nvSpPr>
        <p:spPr/>
        <p:txBody>
          <a:bodyPr/>
          <a:lstStyle>
            <a:lvl1pPr>
              <a:defRPr/>
            </a:lvl1pPr>
          </a:lstStyle>
          <a:p>
            <a:pPr>
              <a:defRPr/>
            </a:pPr>
            <a:fld id="{8A5976A2-AA7A-4A9C-B4D9-45407AF26632}" type="slidenum">
              <a:rPr lang="en-US"/>
              <a:pPr>
                <a:defRPr/>
              </a:pPr>
              <a:t>‹#›</a:t>
            </a:fld>
            <a:endParaRPr lang="en-US" dirty="0"/>
          </a:p>
        </p:txBody>
      </p:sp>
    </p:spTree>
    <p:extLst>
      <p:ext uri="{BB962C8B-B14F-4D97-AF65-F5344CB8AC3E}">
        <p14:creationId xmlns:p14="http://schemas.microsoft.com/office/powerpoint/2010/main" val="5468951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5/22/2024</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7312485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5/22/2024</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3951077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5/22/2024</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0258729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5/22/2024</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1083154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AC795D-919C-43ED-943A-2671A58691F6}" type="datetimeFigureOut">
              <a:rPr lang="en-US" smtClean="0">
                <a:solidFill>
                  <a:prstClr val="white">
                    <a:tint val="75000"/>
                  </a:prstClr>
                </a:solidFill>
              </a:rPr>
              <a:pPr/>
              <a:t>5/22/2024</a:t>
            </a:fld>
            <a:endParaRPr lang="en-US" dirty="0">
              <a:solidFill>
                <a:prstClr val="white">
                  <a:tint val="75000"/>
                </a:prstClr>
              </a:solidFill>
            </a:endParaRPr>
          </a:p>
        </p:txBody>
      </p:sp>
      <p:sp>
        <p:nvSpPr>
          <p:cNvPr id="8" name="Footer Placeholder 7"/>
          <p:cNvSpPr>
            <a:spLocks noGrp="1"/>
          </p:cNvSpPr>
          <p:nvPr>
            <p:ph type="ftr" sz="quarter" idx="11"/>
          </p:nvPr>
        </p:nvSpPr>
        <p:spPr/>
        <p:txBody>
          <a:bodyPr/>
          <a:lstStyle/>
          <a:p>
            <a:endParaRPr lang="en-US" dirty="0">
              <a:solidFill>
                <a:prstClr val="white">
                  <a:tint val="75000"/>
                </a:prstClr>
              </a:solidFill>
            </a:endParaRPr>
          </a:p>
        </p:txBody>
      </p:sp>
      <p:sp>
        <p:nvSpPr>
          <p:cNvPr id="9" name="Slide Number Placeholder 8"/>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3307766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AC795D-919C-43ED-943A-2671A58691F6}" type="datetimeFigureOut">
              <a:rPr lang="en-US" smtClean="0">
                <a:solidFill>
                  <a:prstClr val="white">
                    <a:tint val="75000"/>
                  </a:prstClr>
                </a:solidFill>
              </a:rPr>
              <a:pPr/>
              <a:t>5/22/2024</a:t>
            </a:fld>
            <a:endParaRPr lang="en-US" dirty="0">
              <a:solidFill>
                <a:prstClr val="white">
                  <a:tint val="75000"/>
                </a:prstClr>
              </a:solidFill>
            </a:endParaRPr>
          </a:p>
        </p:txBody>
      </p:sp>
      <p:sp>
        <p:nvSpPr>
          <p:cNvPr id="4" name="Footer Placeholder 3"/>
          <p:cNvSpPr>
            <a:spLocks noGrp="1"/>
          </p:cNvSpPr>
          <p:nvPr>
            <p:ph type="ftr" sz="quarter" idx="11"/>
          </p:nvPr>
        </p:nvSpPr>
        <p:spPr/>
        <p:txBody>
          <a:bodyPr/>
          <a:lstStyle/>
          <a:p>
            <a:endParaRPr lang="en-US" dirty="0">
              <a:solidFill>
                <a:prstClr val="white">
                  <a:tint val="75000"/>
                </a:prstClr>
              </a:solidFill>
            </a:endParaRPr>
          </a:p>
        </p:txBody>
      </p:sp>
      <p:sp>
        <p:nvSpPr>
          <p:cNvPr id="5" name="Slide Number Placeholder 4"/>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2591667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AC795D-919C-43ED-943A-2671A58691F6}" type="datetimeFigureOut">
              <a:rPr lang="en-US" smtClean="0">
                <a:solidFill>
                  <a:prstClr val="white">
                    <a:tint val="75000"/>
                  </a:prstClr>
                </a:solidFill>
              </a:rPr>
              <a:pPr/>
              <a:t>5/22/2024</a:t>
            </a:fld>
            <a:endParaRPr lang="en-US" dirty="0">
              <a:solidFill>
                <a:prstClr val="white">
                  <a:tint val="75000"/>
                </a:prstClr>
              </a:solidFill>
            </a:endParaRPr>
          </a:p>
        </p:txBody>
      </p:sp>
      <p:sp>
        <p:nvSpPr>
          <p:cNvPr id="3" name="Footer Placeholder 2"/>
          <p:cNvSpPr>
            <a:spLocks noGrp="1"/>
          </p:cNvSpPr>
          <p:nvPr>
            <p:ph type="ftr" sz="quarter" idx="11"/>
          </p:nvPr>
        </p:nvSpPr>
        <p:spPr/>
        <p:txBody>
          <a:bodyPr/>
          <a:lstStyle/>
          <a:p>
            <a:endParaRPr lang="en-US" dirty="0">
              <a:solidFill>
                <a:prstClr val="white">
                  <a:tint val="75000"/>
                </a:prstClr>
              </a:solidFill>
            </a:endParaRPr>
          </a:p>
        </p:txBody>
      </p:sp>
      <p:sp>
        <p:nvSpPr>
          <p:cNvPr id="4" name="Slide Number Placeholder 3"/>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41918455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5/22/2024</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5966578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5/22/2024</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9355171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5/22/2024</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2649861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5/22/2024</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4036003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Cliquez pour modifier le style de titre du masque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Cliquez pour modifier les styles du texte du masque</a:t>
            </a:r>
          </a:p>
          <a:p>
            <a:pPr lvl="1"/>
            <a:r>
              <a:rPr lang="en-US"/>
              <a:t>Deuxième niveau</a:t>
            </a:r>
          </a:p>
          <a:p>
            <a:pPr lvl="2"/>
            <a:r>
              <a:rPr lang="en-US"/>
              <a:t>Troisième niveau</a:t>
            </a:r>
          </a:p>
          <a:p>
            <a:pPr lvl="3"/>
            <a:r>
              <a:rPr lang="en-US"/>
              <a:t>Quatrième niveau</a:t>
            </a:r>
          </a:p>
          <a:p>
            <a:pPr lvl="4"/>
            <a:r>
              <a:rPr lang="en-US"/>
              <a:t>Cinquième niveau</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50FDAC-5FF9-40E8-8507-E4B661B0DB3D}" type="datetimeFigureOut">
              <a:rPr lang="en-US" smtClean="0"/>
              <a:t>5/22/2024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9C5BC2-1FF4-42A8-A9BB-BEA175CC934C}" type="slidenum">
              <a:rPr lang="en-US" smtClean="0"/>
              <a:t>‹#›</a:t>
            </a:fld>
            <a:endParaRPr lang="en-US" dirty="0"/>
          </a:p>
        </p:txBody>
      </p:sp>
    </p:spTree>
    <p:extLst>
      <p:ext uri="{BB962C8B-B14F-4D97-AF65-F5344CB8AC3E}">
        <p14:creationId xmlns:p14="http://schemas.microsoft.com/office/powerpoint/2010/main" val="3754700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Cliquez pour modifier le style de titre du masque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Cliquez pour modifier les styles du texte du masque</a:t>
            </a:r>
          </a:p>
          <a:p>
            <a:pPr lvl="1"/>
            <a:r>
              <a:rPr lang="en-US"/>
              <a:t>Deuxième niveau</a:t>
            </a:r>
          </a:p>
          <a:p>
            <a:pPr lvl="2"/>
            <a:r>
              <a:rPr lang="en-US"/>
              <a:t>Troisième niveau</a:t>
            </a:r>
          </a:p>
          <a:p>
            <a:pPr lvl="3"/>
            <a:r>
              <a:rPr lang="en-US"/>
              <a:t>Quatrième niveau</a:t>
            </a:r>
          </a:p>
          <a:p>
            <a:pPr lvl="4"/>
            <a:r>
              <a:rPr lang="en-US"/>
              <a:t>Cinquième niveau</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AC795D-919C-43ED-943A-2671A58691F6}" type="datetimeFigureOut">
              <a:rPr lang="en-US" smtClean="0">
                <a:solidFill>
                  <a:prstClr val="white">
                    <a:tint val="75000"/>
                  </a:prstClr>
                </a:solidFill>
              </a:rPr>
              <a:pPr/>
              <a:t>5/22/2024</a:t>
            </a:fld>
            <a:endParaRPr lang="en-US" dirty="0">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99314E-21C5-4B58-9C20-BBDFBA3063FC}"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142398986"/>
      </p:ext>
    </p:extLst>
  </p:cSld>
  <p:clrMap bg1="dk1" tx1="lt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comments" Target="../comments/commen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990601"/>
            <a:ext cx="8229600" cy="609599"/>
          </a:xfrm>
        </p:spPr>
        <p:txBody>
          <a:bodyPr>
            <a:normAutofit/>
          </a:bodyPr>
          <a:lstStyle/>
          <a:p>
            <a:r>
              <a:rPr lang="en-US" sz="1800" b="1" dirty="0">
                <a:solidFill>
                  <a:srgbClr val="336600"/>
                </a:solidFill>
                <a:latin typeface="Bookman Old Style" panose="02050604050505020204" pitchFamily="18" charset="0"/>
              </a:rPr>
              <a:t>PROJET </a:t>
            </a:r>
          </a:p>
        </p:txBody>
      </p:sp>
      <p:sp>
        <p:nvSpPr>
          <p:cNvPr id="3" name="Subtitle 2"/>
          <p:cNvSpPr>
            <a:spLocks noGrp="1"/>
          </p:cNvSpPr>
          <p:nvPr>
            <p:ph type="subTitle" idx="1"/>
          </p:nvPr>
        </p:nvSpPr>
        <p:spPr>
          <a:xfrm>
            <a:off x="762000" y="1725657"/>
            <a:ext cx="8382000" cy="2465343"/>
          </a:xfrm>
        </p:spPr>
        <p:txBody>
          <a:bodyPr>
            <a:normAutofit/>
          </a:bodyPr>
          <a:lstStyle/>
          <a:p>
            <a:r>
              <a:rPr lang="en-US" sz="2200" b="1" dirty="0">
                <a:solidFill>
                  <a:srgbClr val="00B0F0"/>
                </a:solidFill>
                <a:latin typeface="Bookman Old Style" panose="02050604050505020204" pitchFamily="18" charset="0"/>
              </a:rPr>
              <a:t>«PRÉSERVER LA BIODIVERSITÉ AQUATIQUE EN </a:t>
            </a:r>
          </a:p>
          <a:p>
            <a:r>
              <a:rPr lang="en-US" sz="2200" b="1" dirty="0">
                <a:solidFill>
                  <a:srgbClr val="00B0F0"/>
                </a:solidFill>
                <a:latin typeface="Bookman Old Style" panose="02050604050505020204" pitchFamily="18" charset="0"/>
              </a:rPr>
              <a:t>ÉCONOMIE BLEUE AFRICAINE»</a:t>
            </a:r>
          </a:p>
          <a:p>
            <a:endParaRPr lang="en-US" sz="2200" b="1" dirty="0">
              <a:solidFill>
                <a:srgbClr val="00B0F0"/>
              </a:solidFill>
              <a:latin typeface="Bookman Old Style" panose="02050604050505020204" pitchFamily="18" charset="0"/>
            </a:endParaRPr>
          </a:p>
          <a:p>
            <a:r>
              <a:rPr lang="en-US" sz="2200" b="1" dirty="0">
                <a:solidFill>
                  <a:srgbClr val="00B0F0"/>
                </a:solidFill>
                <a:latin typeface="Bookman Old Style" panose="02050604050505020204" pitchFamily="18" charset="0"/>
              </a:rPr>
              <a:t>PRÉSENTATION UA-BIRA</a:t>
            </a:r>
            <a:endParaRPr lang="en-US" sz="2800" b="1" dirty="0">
              <a:solidFill>
                <a:schemeClr val="accent6">
                  <a:lumMod val="75000"/>
                </a:schemeClr>
              </a:solidFill>
              <a:latin typeface="Bookman Old Style" panose="02050604050505020204" pitchFamily="18" charset="0"/>
            </a:endParaRPr>
          </a:p>
          <a:p>
            <a:endParaRPr lang="en-US" sz="2000" dirty="0">
              <a:latin typeface="Bookman Old Style" panose="02050604050505020204" pitchFamily="18" charset="0"/>
            </a:endParaRPr>
          </a:p>
        </p:txBody>
      </p:sp>
      <p:pic>
        <p:nvPicPr>
          <p:cNvPr id="6"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4572000"/>
            <a:ext cx="1447800" cy="1897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3000" y="4522525"/>
            <a:ext cx="1295400" cy="18390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05600" y="4505272"/>
            <a:ext cx="1295400" cy="18304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p:cNvPicPr>
          <p:nvPr/>
        </p:nvPicPr>
        <p:blipFill>
          <a:blip r:embed="rId5"/>
          <a:stretch>
            <a:fillRect/>
          </a:stretch>
        </p:blipFill>
        <p:spPr>
          <a:xfrm>
            <a:off x="2979648" y="4522525"/>
            <a:ext cx="1371719" cy="1938696"/>
          </a:xfrm>
          <a:prstGeom prst="rect">
            <a:avLst/>
          </a:prstGeom>
        </p:spPr>
      </p:pic>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200" y="30312"/>
            <a:ext cx="3581400" cy="834832"/>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77000" y="93832"/>
            <a:ext cx="2667000" cy="811098"/>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064444" y="44678"/>
            <a:ext cx="838200" cy="842999"/>
          </a:xfrm>
          <a:prstGeom prst="rect">
            <a:avLst/>
          </a:prstGeom>
        </p:spPr>
      </p:pic>
    </p:spTree>
    <p:extLst>
      <p:ext uri="{BB962C8B-B14F-4D97-AF65-F5344CB8AC3E}">
        <p14:creationId xmlns:p14="http://schemas.microsoft.com/office/powerpoint/2010/main" val="40837374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CEC04-2EA4-4C2F-BB8A-518B0BDA253A}"/>
              </a:ext>
            </a:extLst>
          </p:cNvPr>
          <p:cNvSpPr>
            <a:spLocks noGrp="1"/>
          </p:cNvSpPr>
          <p:nvPr>
            <p:ph type="title"/>
          </p:nvPr>
        </p:nvSpPr>
        <p:spPr>
          <a:xfrm>
            <a:off x="914400" y="274638"/>
            <a:ext cx="7772400" cy="334962"/>
          </a:xfrm>
        </p:spPr>
        <p:txBody>
          <a:bodyPr>
            <a:normAutofit fontScale="90000"/>
          </a:bodyPr>
          <a:lstStyle/>
          <a:p>
            <a:r>
              <a:rPr lang="en-US" dirty="0"/>
              <a:t>CONTEXTE </a:t>
            </a:r>
            <a:endParaRPr lang="en-KE" dirty="0"/>
          </a:p>
        </p:txBody>
      </p:sp>
      <p:sp>
        <p:nvSpPr>
          <p:cNvPr id="3" name="Content Placeholder 2">
            <a:extLst>
              <a:ext uri="{FF2B5EF4-FFF2-40B4-BE49-F238E27FC236}">
                <a16:creationId xmlns:a16="http://schemas.microsoft.com/office/drawing/2014/main" id="{E070B79C-DB43-42A3-9A04-B276F0D7CDDE}"/>
              </a:ext>
            </a:extLst>
          </p:cNvPr>
          <p:cNvSpPr>
            <a:spLocks noGrp="1"/>
          </p:cNvSpPr>
          <p:nvPr>
            <p:ph idx="1"/>
          </p:nvPr>
        </p:nvSpPr>
        <p:spPr>
          <a:xfrm>
            <a:off x="838200" y="990600"/>
            <a:ext cx="8153400" cy="5592762"/>
          </a:xfrm>
        </p:spPr>
        <p:txBody>
          <a:bodyPr>
            <a:normAutofit/>
          </a:bodyPr>
          <a:lstStyle/>
          <a:p>
            <a:r>
              <a:rPr lang="en-US" sz="2400" dirty="0"/>
              <a:t>Les mers, les océans, les lacs et les rivières abritent un nombre important de biodiversité et les écosystèmes fournissent des sources de moyens de subsistance, de sécurité alimentaire et de richesse</a:t>
            </a:r>
          </a:p>
          <a:p>
            <a:r>
              <a:rPr lang="en-US" sz="2400" dirty="0">
                <a:latin typeface="Times New Roman" panose="02020603050405020304" pitchFamily="18" charset="0"/>
                <a:ea typeface="Arial Unicode MS"/>
              </a:rPr>
              <a:t>Plusieurs facteurs menacent la biodiversité aquatique dans les écosystèmes aquatiques </a:t>
            </a:r>
            <a:r>
              <a:rPr lang="en-US" sz="2400" dirty="0" err="1">
                <a:latin typeface="Times New Roman" panose="02020603050405020304" pitchFamily="18" charset="0"/>
                <a:ea typeface="Arial Unicode MS"/>
              </a:rPr>
              <a:t>africains</a:t>
            </a:r>
            <a:r>
              <a:rPr lang="en-US" sz="2400" dirty="0">
                <a:latin typeface="Times New Roman" panose="02020603050405020304" pitchFamily="18" charset="0"/>
                <a:ea typeface="Arial Unicode MS"/>
              </a:rPr>
              <a:t> :</a:t>
            </a:r>
          </a:p>
          <a:p>
            <a:pPr marL="0" indent="0">
              <a:buNone/>
            </a:pPr>
            <a:r>
              <a:rPr lang="en-US" sz="2400" dirty="0" err="1">
                <a:latin typeface="Times New Roman" panose="02020603050405020304" pitchFamily="18" charset="0"/>
                <a:ea typeface="Arial Unicode MS"/>
              </a:rPr>
              <a:t>Ceux</a:t>
            </a:r>
            <a:r>
              <a:rPr lang="en-US" sz="2400" dirty="0">
                <a:latin typeface="Times New Roman" panose="02020603050405020304" pitchFamily="18" charset="0"/>
                <a:ea typeface="Arial Unicode MS"/>
              </a:rPr>
              <a:t>-ci </a:t>
            </a:r>
            <a:r>
              <a:rPr lang="en-US" sz="2400" dirty="0" err="1">
                <a:latin typeface="Times New Roman" panose="02020603050405020304" pitchFamily="18" charset="0"/>
                <a:ea typeface="Arial Unicode MS"/>
              </a:rPr>
              <a:t>comprennent</a:t>
            </a:r>
            <a:br>
              <a:rPr lang="en-US" sz="2400" dirty="0">
                <a:latin typeface="Times New Roman" panose="02020603050405020304" pitchFamily="18" charset="0"/>
                <a:ea typeface="Arial Unicode MS"/>
              </a:rPr>
            </a:br>
            <a:r>
              <a:rPr lang="en-US" sz="2400" dirty="0">
                <a:latin typeface="Times New Roman" panose="02020603050405020304" pitchFamily="18" charset="0"/>
                <a:ea typeface="Arial Unicode MS"/>
              </a:rPr>
              <a:t>	</a:t>
            </a:r>
          </a:p>
          <a:p>
            <a:pPr>
              <a:buFont typeface="Wingdings" panose="05000000000000000000" pitchFamily="2" charset="2"/>
              <a:buChar char="Ø"/>
            </a:pPr>
            <a:r>
              <a:rPr lang="en-US" sz="2400" dirty="0" err="1">
                <a:latin typeface="Times New Roman" panose="02020603050405020304" pitchFamily="18" charset="0"/>
                <a:ea typeface="Arial Unicode MS"/>
              </a:rPr>
              <a:t>Surexploitation</a:t>
            </a:r>
            <a:r>
              <a:rPr lang="en-US" sz="2400" dirty="0">
                <a:latin typeface="Times New Roman" panose="02020603050405020304" pitchFamily="18" charset="0"/>
                <a:ea typeface="Arial Unicode MS"/>
              </a:rPr>
              <a:t> des </a:t>
            </a:r>
            <a:r>
              <a:rPr lang="en-US" sz="2400" dirty="0" err="1">
                <a:latin typeface="Times New Roman" panose="02020603050405020304" pitchFamily="18" charset="0"/>
                <a:ea typeface="Arial Unicode MS"/>
              </a:rPr>
              <a:t>espèces</a:t>
            </a:r>
            <a:r>
              <a:rPr lang="en-US" sz="2400" dirty="0">
                <a:latin typeface="Times New Roman" panose="02020603050405020304" pitchFamily="18" charset="0"/>
                <a:ea typeface="Arial Unicode MS"/>
              </a:rPr>
              <a:t> </a:t>
            </a:r>
            <a:r>
              <a:rPr lang="en-US" sz="2400" dirty="0" err="1">
                <a:latin typeface="Times New Roman" panose="02020603050405020304" pitchFamily="18" charset="0"/>
                <a:ea typeface="Arial Unicode MS"/>
              </a:rPr>
              <a:t>vivantes</a:t>
            </a:r>
            <a:r>
              <a:rPr lang="en-US" sz="2400" dirty="0">
                <a:latin typeface="Times New Roman" panose="02020603050405020304" pitchFamily="18" charset="0"/>
                <a:ea typeface="Arial Unicode MS"/>
              </a:rPr>
              <a:t>, </a:t>
            </a:r>
          </a:p>
          <a:p>
            <a:pPr>
              <a:buFont typeface="Wingdings" panose="05000000000000000000" pitchFamily="2" charset="2"/>
              <a:buChar char="Ø"/>
            </a:pPr>
            <a:r>
              <a:rPr lang="en-US" sz="2400" dirty="0">
                <a:latin typeface="Times New Roman" panose="02020603050405020304" pitchFamily="18" charset="0"/>
                <a:ea typeface="Arial Unicode MS"/>
              </a:rPr>
              <a:t>Pollutions </a:t>
            </a:r>
            <a:r>
              <a:rPr lang="en-US" sz="2400" dirty="0" err="1">
                <a:latin typeface="Times New Roman" panose="02020603050405020304" pitchFamily="18" charset="0"/>
                <a:ea typeface="Arial Unicode MS"/>
              </a:rPr>
              <a:t>provenant</a:t>
            </a:r>
            <a:r>
              <a:rPr lang="en-US" sz="2400" dirty="0">
                <a:latin typeface="Times New Roman" panose="02020603050405020304" pitchFamily="18" charset="0"/>
                <a:ea typeface="Arial Unicode MS"/>
              </a:rPr>
              <a:t> de </a:t>
            </a:r>
            <a:r>
              <a:rPr lang="en-US" sz="2400" dirty="0" err="1">
                <a:latin typeface="Times New Roman" panose="02020603050405020304" pitchFamily="18" charset="0"/>
                <a:ea typeface="Arial Unicode MS"/>
              </a:rPr>
              <a:t>plusieurs</a:t>
            </a:r>
            <a:r>
              <a:rPr lang="en-US" sz="2400" dirty="0">
                <a:latin typeface="Times New Roman" panose="02020603050405020304" pitchFamily="18" charset="0"/>
                <a:ea typeface="Arial Unicode MS"/>
              </a:rPr>
              <a:t> sources (</a:t>
            </a:r>
            <a:r>
              <a:rPr lang="en-US" sz="2400" dirty="0" err="1">
                <a:latin typeface="Times New Roman" panose="02020603050405020304" pitchFamily="18" charset="0"/>
                <a:ea typeface="Arial Unicode MS"/>
              </a:rPr>
              <a:t>activités</a:t>
            </a:r>
            <a:r>
              <a:rPr lang="en-US" sz="2400" dirty="0">
                <a:latin typeface="Times New Roman" panose="02020603050405020304" pitchFamily="18" charset="0"/>
                <a:ea typeface="Arial Unicode MS"/>
              </a:rPr>
              <a:t> </a:t>
            </a:r>
            <a:r>
              <a:rPr lang="en-US" sz="2400" dirty="0" err="1">
                <a:latin typeface="Times New Roman" panose="02020603050405020304" pitchFamily="18" charset="0"/>
                <a:ea typeface="Arial Unicode MS"/>
              </a:rPr>
              <a:t>municipales</a:t>
            </a:r>
            <a:r>
              <a:rPr lang="en-US" sz="2400" dirty="0">
                <a:latin typeface="Times New Roman" panose="02020603050405020304" pitchFamily="18" charset="0"/>
                <a:ea typeface="Arial Unicode MS"/>
              </a:rPr>
              <a:t> et </a:t>
            </a:r>
            <a:r>
              <a:rPr lang="en-US" sz="2400" dirty="0" err="1">
                <a:latin typeface="Times New Roman" panose="02020603050405020304" pitchFamily="18" charset="0"/>
                <a:ea typeface="Arial Unicode MS"/>
              </a:rPr>
              <a:t>agricoles</a:t>
            </a:r>
            <a:r>
              <a:rPr lang="en-US" sz="2400" dirty="0">
                <a:latin typeface="Times New Roman" panose="02020603050405020304" pitchFamily="18" charset="0"/>
                <a:ea typeface="Arial Unicode MS"/>
              </a:rPr>
              <a:t> </a:t>
            </a:r>
            <a:r>
              <a:rPr lang="en-US" sz="2400" dirty="0" err="1">
                <a:latin typeface="Times New Roman" panose="02020603050405020304" pitchFamily="18" charset="0"/>
                <a:ea typeface="Arial Unicode MS"/>
              </a:rPr>
              <a:t>terrestres</a:t>
            </a:r>
            <a:r>
              <a:rPr lang="en-US" sz="2400" dirty="0">
                <a:latin typeface="Times New Roman" panose="02020603050405020304" pitchFamily="18" charset="0"/>
                <a:ea typeface="Arial Unicode MS"/>
              </a:rPr>
              <a:t>), effluents des </a:t>
            </a:r>
            <a:r>
              <a:rPr lang="en-US" sz="2400" dirty="0" err="1">
                <a:latin typeface="Times New Roman" panose="02020603050405020304" pitchFamily="18" charset="0"/>
                <a:ea typeface="Arial Unicode MS"/>
              </a:rPr>
              <a:t>activités</a:t>
            </a:r>
            <a:r>
              <a:rPr lang="en-US" sz="2400" dirty="0">
                <a:latin typeface="Times New Roman" panose="02020603050405020304" pitchFamily="18" charset="0"/>
                <a:ea typeface="Arial Unicode MS"/>
              </a:rPr>
              <a:t> </a:t>
            </a:r>
            <a:r>
              <a:rPr lang="en-US" sz="2400" dirty="0" err="1">
                <a:latin typeface="Times New Roman" panose="02020603050405020304" pitchFamily="18" charset="0"/>
                <a:ea typeface="Arial Unicode MS"/>
              </a:rPr>
              <a:t>minières</a:t>
            </a:r>
            <a:endParaRPr lang="en-US" sz="2400" dirty="0">
              <a:latin typeface="Times New Roman" panose="02020603050405020304" pitchFamily="18" charset="0"/>
              <a:ea typeface="Arial Unicode MS"/>
            </a:endParaRPr>
          </a:p>
        </p:txBody>
      </p:sp>
    </p:spTree>
    <p:extLst>
      <p:ext uri="{BB962C8B-B14F-4D97-AF65-F5344CB8AC3E}">
        <p14:creationId xmlns:p14="http://schemas.microsoft.com/office/powerpoint/2010/main" val="20873776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CEC04-2EA4-4C2F-BB8A-518B0BDA253A}"/>
              </a:ext>
            </a:extLst>
          </p:cNvPr>
          <p:cNvSpPr>
            <a:spLocks noGrp="1"/>
          </p:cNvSpPr>
          <p:nvPr>
            <p:ph type="title"/>
          </p:nvPr>
        </p:nvSpPr>
        <p:spPr>
          <a:xfrm>
            <a:off x="914400" y="274638"/>
            <a:ext cx="7772400" cy="334962"/>
          </a:xfrm>
        </p:spPr>
        <p:txBody>
          <a:bodyPr>
            <a:normAutofit fontScale="90000"/>
          </a:bodyPr>
          <a:lstStyle/>
          <a:p>
            <a:r>
              <a:rPr lang="en-US" dirty="0"/>
              <a:t>CONTEXTE </a:t>
            </a:r>
            <a:endParaRPr lang="en-KE" dirty="0"/>
          </a:p>
        </p:txBody>
      </p:sp>
      <p:sp>
        <p:nvSpPr>
          <p:cNvPr id="3" name="Content Placeholder 2">
            <a:extLst>
              <a:ext uri="{FF2B5EF4-FFF2-40B4-BE49-F238E27FC236}">
                <a16:creationId xmlns:a16="http://schemas.microsoft.com/office/drawing/2014/main" id="{E070B79C-DB43-42A3-9A04-B276F0D7CDDE}"/>
              </a:ext>
            </a:extLst>
          </p:cNvPr>
          <p:cNvSpPr>
            <a:spLocks noGrp="1"/>
          </p:cNvSpPr>
          <p:nvPr>
            <p:ph idx="1"/>
          </p:nvPr>
        </p:nvSpPr>
        <p:spPr>
          <a:xfrm>
            <a:off x="838200" y="990600"/>
            <a:ext cx="8153400" cy="5592762"/>
          </a:xfrm>
        </p:spPr>
        <p:txBody>
          <a:bodyPr>
            <a:normAutofit lnSpcReduction="10000"/>
          </a:bodyPr>
          <a:lstStyle/>
          <a:p>
            <a:pPr marL="0" indent="0">
              <a:buNone/>
            </a:pPr>
            <a:r>
              <a:rPr lang="en-US" sz="2400" dirty="0" err="1">
                <a:latin typeface="Times New Roman" panose="02020603050405020304" pitchFamily="18" charset="0"/>
                <a:ea typeface="Arial Unicode MS"/>
              </a:rPr>
              <a:t>Ceux</a:t>
            </a:r>
            <a:r>
              <a:rPr lang="en-US" sz="2400" dirty="0">
                <a:latin typeface="Times New Roman" panose="02020603050405020304" pitchFamily="18" charset="0"/>
                <a:ea typeface="Arial Unicode MS"/>
              </a:rPr>
              <a:t>-ci comprennent</a:t>
            </a:r>
            <a:br>
              <a:rPr lang="en-US" sz="2400" dirty="0">
                <a:latin typeface="Times New Roman" panose="02020603050405020304" pitchFamily="18" charset="0"/>
                <a:ea typeface="Arial Unicode MS"/>
              </a:rPr>
            </a:br>
            <a:r>
              <a:rPr lang="en-US" sz="2400" dirty="0">
                <a:latin typeface="Times New Roman" panose="02020603050405020304" pitchFamily="18" charset="0"/>
                <a:ea typeface="Arial Unicode MS"/>
              </a:rPr>
              <a:t>	</a:t>
            </a:r>
          </a:p>
          <a:p>
            <a:pPr>
              <a:buFont typeface="Wingdings" panose="05000000000000000000" pitchFamily="2" charset="2"/>
              <a:buChar char="Ø"/>
            </a:pPr>
            <a:r>
              <a:rPr lang="en-US" sz="2400" dirty="0">
                <a:latin typeface="Times New Roman" panose="02020603050405020304" pitchFamily="18" charset="0"/>
                <a:ea typeface="Arial Unicode MS"/>
              </a:rPr>
              <a:t>Introduction incontrôlée d'espèces exotiques dans les systèmes aquacoles,	</a:t>
            </a:r>
          </a:p>
          <a:p>
            <a:pPr>
              <a:buFont typeface="Wingdings" panose="05000000000000000000" pitchFamily="2" charset="2"/>
              <a:buChar char="Ø"/>
            </a:pPr>
            <a:r>
              <a:rPr lang="en-US" sz="2400" dirty="0"/>
              <a:t>Activités de tourisme côtier, développement des infrastructures côtières qui détruisent ou réduisent les habitats naturels</a:t>
            </a:r>
          </a:p>
          <a:p>
            <a:pPr>
              <a:buFont typeface="Wingdings" panose="05000000000000000000" pitchFamily="2" charset="2"/>
              <a:buChar char="Ø"/>
            </a:pPr>
            <a:r>
              <a:rPr lang="en-US" sz="2400" dirty="0"/>
              <a:t>La pollution de l'air et de l'eau, la sédimentation et l'érosion, ainsi que les changements climatiques menacent également la biodiversité aquatique</a:t>
            </a:r>
          </a:p>
          <a:p>
            <a:pPr>
              <a:buFont typeface="Wingdings" panose="05000000000000000000" pitchFamily="2" charset="2"/>
              <a:buChar char="Ø"/>
            </a:pPr>
            <a:r>
              <a:rPr lang="en-US" sz="2400" dirty="0"/>
              <a:t>La menace qui pèse sur les moyens de subsistance des femmes et la nécessité impérieuse de protéger les groupes vulnérables et marginalisés et de mettre en place des systèmes d’indemnisation adéquats sont également importantes.</a:t>
            </a:r>
            <a:endParaRPr lang="en-KE" sz="2400" dirty="0"/>
          </a:p>
        </p:txBody>
      </p:sp>
    </p:spTree>
    <p:extLst>
      <p:ext uri="{BB962C8B-B14F-4D97-AF65-F5344CB8AC3E}">
        <p14:creationId xmlns:p14="http://schemas.microsoft.com/office/powerpoint/2010/main" val="26431677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639762"/>
          </a:xfrm>
        </p:spPr>
        <p:txBody>
          <a:bodyPr>
            <a:noAutofit/>
          </a:bodyPr>
          <a:lstStyle/>
          <a:p>
            <a:pPr algn="l"/>
            <a:r>
              <a:rPr lang="en-US" sz="3200" b="1" dirty="0">
                <a:solidFill>
                  <a:srgbClr val="00B0F0"/>
                </a:solidFill>
              </a:rPr>
              <a:t>INFORMATIONS DE BASE SUR LE PROJET</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342192333"/>
              </p:ext>
            </p:extLst>
          </p:nvPr>
        </p:nvGraphicFramePr>
        <p:xfrm>
          <a:off x="807720" y="1026462"/>
          <a:ext cx="8305800" cy="6106502"/>
        </p:xfrm>
        <a:graphic>
          <a:graphicData uri="http://schemas.openxmlformats.org/drawingml/2006/table">
            <a:tbl>
              <a:tblPr firstRow="1" firstCol="1" bandRow="1"/>
              <a:tblGrid>
                <a:gridCol w="1842105">
                  <a:extLst>
                    <a:ext uri="{9D8B030D-6E8A-4147-A177-3AD203B41FA5}">
                      <a16:colId xmlns:a16="http://schemas.microsoft.com/office/drawing/2014/main" val="20000"/>
                    </a:ext>
                  </a:extLst>
                </a:gridCol>
                <a:gridCol w="6463695">
                  <a:extLst>
                    <a:ext uri="{9D8B030D-6E8A-4147-A177-3AD203B41FA5}">
                      <a16:colId xmlns:a16="http://schemas.microsoft.com/office/drawing/2014/main" val="20001"/>
                    </a:ext>
                  </a:extLst>
                </a:gridCol>
              </a:tblGrid>
              <a:tr h="516026">
                <a:tc>
                  <a:txBody>
                    <a:bodyPr/>
                    <a:lstStyle/>
                    <a:p>
                      <a:pPr marL="0" marR="0">
                        <a:lnSpc>
                          <a:spcPct val="107000"/>
                        </a:lnSpc>
                        <a:spcBef>
                          <a:spcPts val="0"/>
                        </a:spcBef>
                        <a:spcAft>
                          <a:spcPts val="0"/>
                        </a:spcAft>
                      </a:pPr>
                      <a:r>
                        <a:rPr lang="en-US" sz="19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Titre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900" b="1" kern="1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PRÉSERVER LA BIODIVERSITÉ AQUATIQUE DANS L'ÉCONOMIE BLEUE AFRICAINE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032047">
                <a:tc>
                  <a:txBody>
                    <a:bodyPr/>
                    <a:lstStyle/>
                    <a:p>
                      <a:pPr marL="0" marR="0">
                        <a:lnSpc>
                          <a:spcPct val="107000"/>
                        </a:lnSpc>
                        <a:spcBef>
                          <a:spcPts val="0"/>
                        </a:spcBef>
                        <a:spcAft>
                          <a:spcPts val="0"/>
                        </a:spcAft>
                      </a:pPr>
                      <a:r>
                        <a:rPr lang="en-US" sz="19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Agence D'Exécution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900" b="1" dirty="0">
                          <a:effectLst/>
                          <a:latin typeface="Calibri" panose="020F0502020204030204" pitchFamily="34" charset="0"/>
                          <a:ea typeface="Calibri" panose="020F0502020204030204" pitchFamily="34" charset="0"/>
                          <a:cs typeface="Times New Roman" panose="02020603050405020304" pitchFamily="18" charset="0"/>
                        </a:rPr>
                        <a:t>Union africaine - Bureau interafricain pour les ressources animales (AU-BIRA); bureau technique </a:t>
                      </a:r>
                      <a:r>
                        <a:rPr lang="en-US" sz="1900" b="1" dirty="0" err="1">
                          <a:effectLst/>
                          <a:latin typeface="Calibri" panose="020F0502020204030204" pitchFamily="34" charset="0"/>
                          <a:ea typeface="Calibri" panose="020F0502020204030204" pitchFamily="34" charset="0"/>
                          <a:cs typeface="Times New Roman" panose="02020603050405020304" pitchFamily="18" charset="0"/>
                        </a:rPr>
                        <a:t>spécialisé</a:t>
                      </a:r>
                      <a:r>
                        <a:rPr lang="en-US" sz="1900" b="1" dirty="0">
                          <a:effectLst/>
                          <a:latin typeface="Calibri" panose="020F0502020204030204" pitchFamily="34" charset="0"/>
                          <a:ea typeface="Calibri" panose="020F0502020204030204" pitchFamily="34" charset="0"/>
                          <a:cs typeface="Times New Roman" panose="02020603050405020304" pitchFamily="18" charset="0"/>
                        </a:rPr>
                        <a:t> de la DARBE de la Commission de l'Union africaine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16026">
                <a:tc>
                  <a:txBody>
                    <a:bodyPr/>
                    <a:lstStyle/>
                    <a:p>
                      <a:pPr marL="0" marR="0">
                        <a:lnSpc>
                          <a:spcPct val="107000"/>
                        </a:lnSpc>
                        <a:spcBef>
                          <a:spcPts val="0"/>
                        </a:spcBef>
                        <a:spcAft>
                          <a:spcPts val="0"/>
                        </a:spcAft>
                      </a:pPr>
                      <a:r>
                        <a:rPr lang="en-US" sz="19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Organisme De Financement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900" b="1" dirty="0">
                          <a:effectLst/>
                          <a:latin typeface="Calibri" panose="020F0502020204030204" pitchFamily="34" charset="0"/>
                          <a:ea typeface="Calibri" panose="020F0502020204030204" pitchFamily="34" charset="0"/>
                          <a:cs typeface="Times New Roman" panose="02020603050405020304" pitchFamily="18" charset="0"/>
                        </a:rPr>
                        <a:t>Agence suédoise de coopération internationale au développement (SIDA)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87129">
                <a:tc>
                  <a:txBody>
                    <a:bodyPr/>
                    <a:lstStyle/>
                    <a:p>
                      <a:pPr marL="0" marR="0">
                        <a:lnSpc>
                          <a:spcPct val="107000"/>
                        </a:lnSpc>
                        <a:spcBef>
                          <a:spcPts val="0"/>
                        </a:spcBef>
                        <a:spcAft>
                          <a:spcPts val="0"/>
                        </a:spcAft>
                      </a:pPr>
                      <a:r>
                        <a:rPr lang="en-US" sz="19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Durée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900" b="1" dirty="0">
                          <a:effectLst/>
                          <a:latin typeface="Calibri" panose="020F0502020204030204" pitchFamily="34" charset="0"/>
                          <a:ea typeface="Calibri" panose="020F0502020204030204" pitchFamily="34" charset="0"/>
                          <a:cs typeface="Times New Roman" panose="02020603050405020304" pitchFamily="18" charset="0"/>
                        </a:rPr>
                        <a:t>3 ans ; commencé le 15 </a:t>
                      </a:r>
                      <a:r>
                        <a:rPr lang="en-US" sz="1900" b="1" baseline="0" dirty="0">
                          <a:effectLst/>
                          <a:latin typeface="Calibri" panose="020F0502020204030204" pitchFamily="34" charset="0"/>
                          <a:ea typeface="Calibri" panose="020F0502020204030204" pitchFamily="34" charset="0"/>
                          <a:cs typeface="Times New Roman" panose="02020603050405020304" pitchFamily="18" charset="0"/>
                        </a:rPr>
                        <a:t>octobre 2021</a:t>
                      </a:r>
                      <a:endParaRPr lang="en-US" sz="19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04503">
                <a:tc>
                  <a:txBody>
                    <a:bodyPr/>
                    <a:lstStyle/>
                    <a:p>
                      <a:pPr marL="0" marR="0">
                        <a:lnSpc>
                          <a:spcPct val="107000"/>
                        </a:lnSpc>
                        <a:spcBef>
                          <a:spcPts val="0"/>
                        </a:spcBef>
                        <a:spcAft>
                          <a:spcPts val="0"/>
                        </a:spcAft>
                      </a:pPr>
                      <a:r>
                        <a:rPr lang="en-US" sz="19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Budget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900" b="1" dirty="0">
                          <a:effectLst/>
                          <a:latin typeface="Calibri" panose="020F0502020204030204" pitchFamily="34" charset="0"/>
                          <a:ea typeface="Calibri" panose="020F0502020204030204" pitchFamily="34" charset="0"/>
                          <a:cs typeface="Times New Roman" panose="02020603050405020304" pitchFamily="18" charset="0"/>
                        </a:rPr>
                        <a:t>5 496 119 USD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236281">
                <a:tc>
                  <a:txBody>
                    <a:bodyPr/>
                    <a:lstStyle/>
                    <a:p>
                      <a:pPr marL="0" marR="0">
                        <a:lnSpc>
                          <a:spcPct val="107000"/>
                        </a:lnSpc>
                        <a:spcBef>
                          <a:spcPts val="0"/>
                        </a:spcBef>
                        <a:spcAft>
                          <a:spcPts val="0"/>
                        </a:spcAft>
                      </a:pPr>
                      <a:r>
                        <a:rPr lang="en-US" sz="19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Partenaires collaborateurs et bénéficiaires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07000"/>
                        </a:lnSpc>
                        <a:spcBef>
                          <a:spcPts val="0"/>
                        </a:spcBef>
                        <a:spcAft>
                          <a:spcPts val="0"/>
                        </a:spcAft>
                      </a:pPr>
                      <a:r>
                        <a:rPr lang="en-US" sz="1900" b="1" dirty="0">
                          <a:effectLst/>
                          <a:latin typeface="Calibri" panose="020F0502020204030204" pitchFamily="34" charset="0"/>
                          <a:ea typeface="Calibri" panose="020F0502020204030204" pitchFamily="34" charset="0"/>
                          <a:cs typeface="Times New Roman" panose="02020603050405020304" pitchFamily="18" charset="0"/>
                        </a:rPr>
                        <a:t>États membres de l'UA, institutions régionales spécialisées (</a:t>
                      </a:r>
                      <a:r>
                        <a:rPr lang="en-US" sz="1900" b="1" i="1" baseline="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communautés économiques </a:t>
                      </a:r>
                      <a:r>
                        <a:rPr lang="en-US" sz="1900" b="1" i="1"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régionales</a:t>
                      </a:r>
                      <a:r>
                        <a:rPr lang="en-US" sz="1900" b="1" i="1" baseline="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 </a:t>
                      </a:r>
                      <a:r>
                        <a:rPr lang="en-US" sz="1900" b="1" i="1" dirty="0">
                          <a:effectLst/>
                          <a:latin typeface="Calibri" panose="020F0502020204030204" pitchFamily="34" charset="0"/>
                          <a:ea typeface="Calibri" panose="020F0502020204030204" pitchFamily="34" charset="0"/>
                          <a:cs typeface="Times New Roman" panose="02020603050405020304" pitchFamily="18" charset="0"/>
                        </a:rPr>
                        <a:t>conventions sur la mer régionale, organisations environnementales, institutions basées sur les EMT, organisations régionales de pêche, commission du bassin hydrographique</a:t>
                      </a:r>
                      <a:r>
                        <a:rPr lang="en-US" sz="1900" b="1" dirty="0">
                          <a:effectLst/>
                          <a:latin typeface="Calibri" panose="020F0502020204030204" pitchFamily="34" charset="0"/>
                          <a:ea typeface="Calibri" panose="020F0502020204030204" pitchFamily="34" charset="0"/>
                          <a:cs typeface="Times New Roman" panose="02020603050405020304" pitchFamily="18" charset="0"/>
                        </a:rPr>
                        <a:t>), Agence suédoise pour la gestion des mers et des eaux (SWAM), universités, instituts de recherche, organisations basées sur les ONG, acteurs non étatiques, secteur privé, OSC</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599646">
                <a:tc>
                  <a:txBody>
                    <a:bodyPr/>
                    <a:lstStyle/>
                    <a:p>
                      <a:pPr marL="0" marR="0">
                        <a:lnSpc>
                          <a:spcPct val="107000"/>
                        </a:lnSpc>
                        <a:spcBef>
                          <a:spcPts val="0"/>
                        </a:spcBef>
                        <a:spcAft>
                          <a:spcPts val="0"/>
                        </a:spcAft>
                      </a:pPr>
                      <a:r>
                        <a:rPr lang="en-US" sz="19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Couverture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900" b="1" dirty="0">
                          <a:effectLst/>
                          <a:latin typeface="Calibri" panose="020F0502020204030204" pitchFamily="34" charset="0"/>
                          <a:ea typeface="Calibri" panose="020F0502020204030204" pitchFamily="34" charset="0"/>
                          <a:cs typeface="Times New Roman" panose="02020603050405020304" pitchFamily="18" charset="0"/>
                        </a:rPr>
                        <a:t>55 États membres de l'UA ;</a:t>
                      </a:r>
                      <a:r>
                        <a:rPr lang="en-US" sz="1900" b="1" baseline="0" dirty="0">
                          <a:effectLst/>
                          <a:latin typeface="Calibri" panose="020F0502020204030204" pitchFamily="34" charset="0"/>
                          <a:ea typeface="Calibri" panose="020F0502020204030204" pitchFamily="34" charset="0"/>
                          <a:cs typeface="Times New Roman" panose="02020603050405020304" pitchFamily="18" charset="0"/>
                        </a:rPr>
                        <a:t> 8 CER dans les cinq régions d'Afrique (Ouest, Centre, Est, Sud et Nord)</a:t>
                      </a:r>
                      <a:endParaRPr lang="en-US" sz="19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7" name="Rectangle 2"/>
          <p:cNvSpPr>
            <a:spLocks noChangeArrowheads="1"/>
          </p:cNvSpPr>
          <p:nvPr/>
        </p:nvSpPr>
        <p:spPr bwMode="auto">
          <a:xfrm>
            <a:off x="-480047" y="-136829"/>
            <a:ext cx="10966639" cy="6885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dirty="0"/>
          </a:p>
        </p:txBody>
      </p:sp>
    </p:spTree>
    <p:extLst>
      <p:ext uri="{BB962C8B-B14F-4D97-AF65-F5344CB8AC3E}">
        <p14:creationId xmlns:p14="http://schemas.microsoft.com/office/powerpoint/2010/main" val="12339834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85800" y="0"/>
            <a:ext cx="8229600" cy="1143000"/>
          </a:xfrm>
        </p:spPr>
        <p:txBody>
          <a:bodyPr/>
          <a:lstStyle/>
          <a:p>
            <a:pPr algn="l"/>
            <a:r>
              <a:rPr lang="en-US" b="1" dirty="0">
                <a:solidFill>
                  <a:srgbClr val="00B0F0"/>
                </a:solidFill>
              </a:rPr>
              <a:t>OBJECTIFS</a:t>
            </a:r>
          </a:p>
        </p:txBody>
      </p:sp>
      <p:sp>
        <p:nvSpPr>
          <p:cNvPr id="2" name="Content Placeholder 1"/>
          <p:cNvSpPr>
            <a:spLocks noGrp="1"/>
          </p:cNvSpPr>
          <p:nvPr>
            <p:ph idx="1"/>
          </p:nvPr>
        </p:nvSpPr>
        <p:spPr>
          <a:xfrm>
            <a:off x="838200" y="990600"/>
            <a:ext cx="8305800" cy="5791199"/>
          </a:xfrm>
        </p:spPr>
        <p:txBody>
          <a:bodyPr>
            <a:normAutofit/>
          </a:bodyPr>
          <a:lstStyle/>
          <a:p>
            <a:pPr marL="0" indent="0" algn="just">
              <a:buNone/>
            </a:pPr>
            <a:r>
              <a:rPr lang="en-US" b="1" dirty="0"/>
              <a:t>Objectif global</a:t>
            </a:r>
          </a:p>
          <a:p>
            <a:pPr marL="0" indent="0" algn="just">
              <a:buNone/>
            </a:pPr>
            <a:endParaRPr lang="en-US" b="1" dirty="0"/>
          </a:p>
          <a:p>
            <a:pPr marL="0" indent="0">
              <a:buNone/>
            </a:pPr>
            <a:r>
              <a:rPr lang="en-US" b="1" dirty="0" err="1"/>
              <a:t>A</a:t>
            </a:r>
            <a:r>
              <a:rPr lang="en-US" b="0" dirty="0" err="1"/>
              <a:t>méliorer</a:t>
            </a:r>
            <a:r>
              <a:rPr lang="en-US" b="0" dirty="0"/>
              <a:t> </a:t>
            </a:r>
            <a:r>
              <a:rPr lang="en-US" b="0" dirty="0" err="1"/>
              <a:t>l'environnement</a:t>
            </a:r>
            <a:r>
              <a:rPr lang="en-US" b="0" dirty="0"/>
              <a:t> politique, </a:t>
            </a:r>
            <a:r>
              <a:rPr lang="en-US" b="0" dirty="0" err="1"/>
              <a:t>réglementaire</a:t>
            </a:r>
            <a:r>
              <a:rPr lang="en-US" b="0" dirty="0"/>
              <a:t> cadres et capacités institutionnelles des membres de </a:t>
            </a:r>
            <a:r>
              <a:rPr lang="en-US" b="0" dirty="0" err="1"/>
              <a:t>l'UA</a:t>
            </a:r>
            <a:r>
              <a:rPr lang="en-US" b="0" dirty="0"/>
              <a:t> les états et les communautés économiques régionales à : </a:t>
            </a:r>
            <a:r>
              <a:rPr lang="en-US" b="0" dirty="0" err="1"/>
              <a:t>utiliser</a:t>
            </a:r>
            <a:r>
              <a:rPr lang="en-US" b="0" dirty="0"/>
              <a:t> et conserver la biodiversité et les </a:t>
            </a:r>
            <a:r>
              <a:rPr lang="en-US" b="0" dirty="0" err="1"/>
              <a:t>écosystèmes</a:t>
            </a:r>
            <a:r>
              <a:rPr lang="en-US" b="0" dirty="0"/>
              <a:t> </a:t>
            </a:r>
            <a:r>
              <a:rPr lang="en-US" b="0" dirty="0" err="1"/>
              <a:t>aquatiques</a:t>
            </a:r>
            <a:r>
              <a:rPr lang="en-US" b="0" dirty="0"/>
              <a:t>.</a:t>
            </a:r>
          </a:p>
        </p:txBody>
      </p:sp>
    </p:spTree>
    <p:extLst>
      <p:ext uri="{BB962C8B-B14F-4D97-AF65-F5344CB8AC3E}">
        <p14:creationId xmlns:p14="http://schemas.microsoft.com/office/powerpoint/2010/main" val="41390168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85800" y="0"/>
            <a:ext cx="8229600" cy="1143000"/>
          </a:xfrm>
        </p:spPr>
        <p:txBody>
          <a:bodyPr/>
          <a:lstStyle/>
          <a:p>
            <a:pPr algn="l"/>
            <a:r>
              <a:rPr lang="en-US" b="1" dirty="0">
                <a:solidFill>
                  <a:srgbClr val="00B0F0"/>
                </a:solidFill>
              </a:rPr>
              <a:t>OBJECTIFS</a:t>
            </a:r>
          </a:p>
        </p:txBody>
      </p:sp>
      <p:sp>
        <p:nvSpPr>
          <p:cNvPr id="2" name="Content Placeholder 1"/>
          <p:cNvSpPr>
            <a:spLocks noGrp="1"/>
          </p:cNvSpPr>
          <p:nvPr>
            <p:ph idx="1"/>
          </p:nvPr>
        </p:nvSpPr>
        <p:spPr>
          <a:xfrm>
            <a:off x="838200" y="990600"/>
            <a:ext cx="8305800" cy="5791199"/>
          </a:xfrm>
        </p:spPr>
        <p:txBody>
          <a:bodyPr>
            <a:normAutofit/>
          </a:bodyPr>
          <a:lstStyle/>
          <a:p>
            <a:pPr marL="0" indent="0" algn="just">
              <a:buNone/>
            </a:pPr>
            <a:r>
              <a:rPr lang="en-US" sz="2000" b="1" dirty="0" err="1"/>
              <a:t>Objectifs</a:t>
            </a:r>
            <a:r>
              <a:rPr lang="en-US" sz="2000" b="1" dirty="0"/>
              <a:t> </a:t>
            </a:r>
            <a:r>
              <a:rPr lang="en-US" sz="2000" b="1" dirty="0" err="1"/>
              <a:t>stratégiques</a:t>
            </a:r>
            <a:endParaRPr lang="en-US" sz="2000" b="1" dirty="0"/>
          </a:p>
          <a:p>
            <a:pPr lvl="0" algn="just">
              <a:lnSpc>
                <a:spcPct val="112000"/>
              </a:lnSpc>
              <a:spcAft>
                <a:spcPts val="0"/>
              </a:spcAft>
              <a:buFont typeface="+mj-lt"/>
              <a:buAutoNum type="arabicPeriod"/>
            </a:pPr>
            <a:r>
              <a:rPr lang="en-US" sz="2200" b="0" dirty="0"/>
              <a:t>Ratifier et/ou aligner les instruments internationaux/régionaux pertinents liés aux thèmes de l'économie bleue (avec une référence spécifique à la protection et à la conservation de la biodiversité)</a:t>
            </a:r>
          </a:p>
          <a:p>
            <a:pPr lvl="0" algn="just">
              <a:lnSpc>
                <a:spcPct val="112000"/>
              </a:lnSpc>
              <a:spcAft>
                <a:spcPts val="0"/>
              </a:spcAft>
              <a:buFont typeface="+mj-lt"/>
              <a:buAutoNum type="arabicPeriod"/>
            </a:pPr>
            <a:r>
              <a:rPr lang="en-US" sz="2200" b="0" dirty="0"/>
              <a:t>Optimiser la conservation et l'utilisation durable de la biodiversité tout en minimisant les conflits entre les sous-thèmes de l'économie bleue</a:t>
            </a:r>
          </a:p>
          <a:p>
            <a:pPr lvl="0" algn="just">
              <a:lnSpc>
                <a:spcPct val="112000"/>
              </a:lnSpc>
              <a:spcAft>
                <a:spcPts val="0"/>
              </a:spcAft>
              <a:buFont typeface="+mj-lt"/>
              <a:buAutoNum type="arabicPeriod"/>
            </a:pPr>
            <a:r>
              <a:rPr lang="en-US" sz="2200" b="0" dirty="0"/>
              <a:t>Renforcer les mesures visant à atténuer les effets négatifs du tourisme côtier et marin, du pétrole, du gaz, de l'exploitation minière en haute mer et du changement climatique sur la biodiversité aquatique et l'environnement</a:t>
            </a:r>
          </a:p>
          <a:p>
            <a:pPr lvl="0" algn="just">
              <a:lnSpc>
                <a:spcPct val="112000"/>
              </a:lnSpc>
              <a:spcAft>
                <a:spcPts val="0"/>
              </a:spcAft>
              <a:buFont typeface="+mj-lt"/>
              <a:buAutoNum type="arabicPeriod"/>
            </a:pPr>
            <a:r>
              <a:rPr lang="en-US" sz="2200" b="0" dirty="0"/>
              <a:t>Renforcer l'inclusion des femmes dans la conservation de la biodiversité aquatique et la gestion environnementale</a:t>
            </a:r>
          </a:p>
          <a:p>
            <a:pPr algn="just"/>
            <a:endParaRPr lang="en-US" dirty="0"/>
          </a:p>
        </p:txBody>
      </p:sp>
    </p:spTree>
    <p:extLst>
      <p:ext uri="{BB962C8B-B14F-4D97-AF65-F5344CB8AC3E}">
        <p14:creationId xmlns:p14="http://schemas.microsoft.com/office/powerpoint/2010/main" val="29320679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990600"/>
            <a:ext cx="8305800" cy="5715000"/>
          </a:xfrm>
        </p:spPr>
        <p:txBody>
          <a:bodyPr/>
          <a:lstStyle/>
          <a:p>
            <a:pPr marL="0" indent="0">
              <a:buNone/>
            </a:pPr>
            <a:r>
              <a:rPr lang="en-US" b="1" dirty="0"/>
              <a:t>RATIFIER ET/OU ALIGNER LES INSTRUMENTS INTERNATIONAUX/RÉGIONAUX PERTINENTS RELATIFS AUX THÈMES DE L'ÉCONOMIE BLEUE</a:t>
            </a:r>
            <a:endParaRPr lang="en-US" dirty="0"/>
          </a:p>
        </p:txBody>
      </p:sp>
      <p:sp>
        <p:nvSpPr>
          <p:cNvPr id="4" name="Title 2"/>
          <p:cNvSpPr>
            <a:spLocks noGrp="1"/>
          </p:cNvSpPr>
          <p:nvPr>
            <p:ph type="title"/>
          </p:nvPr>
        </p:nvSpPr>
        <p:spPr>
          <a:xfrm>
            <a:off x="685800" y="0"/>
            <a:ext cx="8229600" cy="1143000"/>
          </a:xfrm>
        </p:spPr>
        <p:txBody>
          <a:bodyPr/>
          <a:lstStyle/>
          <a:p>
            <a:pPr algn="l"/>
            <a:r>
              <a:rPr lang="en-US" b="1" dirty="0">
                <a:solidFill>
                  <a:srgbClr val="00B0F0"/>
                </a:solidFill>
              </a:rPr>
              <a:t>OBJECTIF STRATÉGIQUE 1</a:t>
            </a:r>
          </a:p>
        </p:txBody>
      </p:sp>
    </p:spTree>
    <p:extLst>
      <p:ext uri="{BB962C8B-B14F-4D97-AF65-F5344CB8AC3E}">
        <p14:creationId xmlns:p14="http://schemas.microsoft.com/office/powerpoint/2010/main" val="5088006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39507"/>
            <a:ext cx="8229600" cy="874893"/>
          </a:xfrm>
        </p:spPr>
        <p:txBody>
          <a:bodyPr/>
          <a:lstStyle/>
          <a:p>
            <a:r>
              <a:rPr lang="en-US" b="1" dirty="0">
                <a:solidFill>
                  <a:srgbClr val="00B0F0"/>
                </a:solidFill>
              </a:rPr>
              <a:t>SO 1 : RÉALISATIONS ET ACTIVITÉS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784897"/>
              </p:ext>
            </p:extLst>
          </p:nvPr>
        </p:nvGraphicFramePr>
        <p:xfrm>
          <a:off x="838198" y="1066800"/>
          <a:ext cx="8153402" cy="4317706"/>
        </p:xfrm>
        <a:graphic>
          <a:graphicData uri="http://schemas.openxmlformats.org/drawingml/2006/table">
            <a:tbl>
              <a:tblPr firstRow="1" firstCol="1" bandRow="1">
                <a:tableStyleId>{5C22544A-7EE6-4342-B048-85BDC9FD1C3A}</a:tableStyleId>
              </a:tblPr>
              <a:tblGrid>
                <a:gridCol w="4117790">
                  <a:extLst>
                    <a:ext uri="{9D8B030D-6E8A-4147-A177-3AD203B41FA5}">
                      <a16:colId xmlns:a16="http://schemas.microsoft.com/office/drawing/2014/main" val="20000"/>
                    </a:ext>
                  </a:extLst>
                </a:gridCol>
                <a:gridCol w="4035612">
                  <a:extLst>
                    <a:ext uri="{9D8B030D-6E8A-4147-A177-3AD203B41FA5}">
                      <a16:colId xmlns:a16="http://schemas.microsoft.com/office/drawing/2014/main" val="2736056489"/>
                    </a:ext>
                  </a:extLst>
                </a:gridCol>
              </a:tblGrid>
              <a:tr h="231749">
                <a:tc>
                  <a:txBody>
                    <a:bodyPr/>
                    <a:lstStyle/>
                    <a:p>
                      <a:pPr>
                        <a:lnSpc>
                          <a:spcPct val="100000"/>
                        </a:lnSpc>
                        <a:spcAft>
                          <a:spcPts val="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RESULTAT</a:t>
                      </a:r>
                    </a:p>
                  </a:txBody>
                  <a:tcPr marL="68580" marR="68580" marT="0" marB="0"/>
                </a:tc>
                <a:tc>
                  <a:txBody>
                    <a:bodyPr/>
                    <a:lstStyle/>
                    <a:p>
                      <a:pPr>
                        <a:lnSpc>
                          <a:spcPct val="100000"/>
                        </a:lnSpc>
                        <a:spcAft>
                          <a:spcPts val="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ACTIVITÉ</a:t>
                      </a:r>
                    </a:p>
                  </a:txBody>
                  <a:tcPr marL="68580" marR="68580" marT="0" marB="0"/>
                </a:tc>
                <a:extLst>
                  <a:ext uri="{0D108BD9-81ED-4DB2-BD59-A6C34878D82A}">
                    <a16:rowId xmlns:a16="http://schemas.microsoft.com/office/drawing/2014/main" val="10000"/>
                  </a:ext>
                </a:extLst>
              </a:tr>
              <a:tr h="4012906">
                <a:tc>
                  <a:txBody>
                    <a:bodyPr/>
                    <a:lstStyle/>
                    <a:p>
                      <a:pPr>
                        <a:lnSpc>
                          <a:spcPct val="100000"/>
                        </a:lnSpc>
                        <a:spcAft>
                          <a:spcPts val="0"/>
                        </a:spcAft>
                      </a:pPr>
                      <a:r>
                        <a:rPr lang="en-US" sz="2600" dirty="0">
                          <a:effectLst/>
                        </a:rPr>
                        <a:t>1.1 Mécanismes de participation active des États membres aux initiatives régionales et mondiales relatives à la biodiversité aquatique et aux régimes environnementaux</a:t>
                      </a: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600" dirty="0">
                          <a:effectLst/>
                        </a:rPr>
                        <a:t>1.1.1. Renforcer le rôle et la participation effectifs dans la biodiversité aquatique continentale et mondiale et dans les régimes environnementaux connexes</a:t>
                      </a: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0"/>
                        </a:spcAft>
                      </a:pP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1919784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39507"/>
            <a:ext cx="8229600" cy="874893"/>
          </a:xfrm>
        </p:spPr>
        <p:txBody>
          <a:bodyPr/>
          <a:lstStyle/>
          <a:p>
            <a:r>
              <a:rPr lang="en-US" b="1" dirty="0">
                <a:solidFill>
                  <a:srgbClr val="00B0F0"/>
                </a:solidFill>
              </a:rPr>
              <a:t>SO 1 : RÉALISATIONS ET ACTIVITÉS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20231723"/>
              </p:ext>
            </p:extLst>
          </p:nvPr>
        </p:nvGraphicFramePr>
        <p:xfrm>
          <a:off x="838198" y="1066800"/>
          <a:ext cx="8153402" cy="3474720"/>
        </p:xfrm>
        <a:graphic>
          <a:graphicData uri="http://schemas.openxmlformats.org/drawingml/2006/table">
            <a:tbl>
              <a:tblPr firstRow="1" firstCol="1" bandRow="1">
                <a:tableStyleId>{5C22544A-7EE6-4342-B048-85BDC9FD1C3A}</a:tableStyleId>
              </a:tblPr>
              <a:tblGrid>
                <a:gridCol w="4117790">
                  <a:extLst>
                    <a:ext uri="{9D8B030D-6E8A-4147-A177-3AD203B41FA5}">
                      <a16:colId xmlns:a16="http://schemas.microsoft.com/office/drawing/2014/main" val="20000"/>
                    </a:ext>
                  </a:extLst>
                </a:gridCol>
                <a:gridCol w="4035612">
                  <a:extLst>
                    <a:ext uri="{9D8B030D-6E8A-4147-A177-3AD203B41FA5}">
                      <a16:colId xmlns:a16="http://schemas.microsoft.com/office/drawing/2014/main" val="2736056489"/>
                    </a:ext>
                  </a:extLst>
                </a:gridCol>
              </a:tblGrid>
              <a:tr h="231749">
                <a:tc>
                  <a:txBody>
                    <a:bodyPr/>
                    <a:lstStyle/>
                    <a:p>
                      <a:pPr>
                        <a:lnSpc>
                          <a:spcPct val="100000"/>
                        </a:lnSpc>
                        <a:spcAft>
                          <a:spcPts val="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RESULTAT</a:t>
                      </a:r>
                    </a:p>
                  </a:txBody>
                  <a:tcPr marL="68580" marR="68580" marT="0" marB="0"/>
                </a:tc>
                <a:tc>
                  <a:txBody>
                    <a:bodyPr/>
                    <a:lstStyle/>
                    <a:p>
                      <a:pPr>
                        <a:lnSpc>
                          <a:spcPct val="100000"/>
                        </a:lnSpc>
                        <a:spcAft>
                          <a:spcPts val="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ACTIVITÉ</a:t>
                      </a:r>
                    </a:p>
                  </a:txBody>
                  <a:tcPr marL="68580" marR="68580" marT="0" marB="0"/>
                </a:tc>
                <a:extLst>
                  <a:ext uri="{0D108BD9-81ED-4DB2-BD59-A6C34878D82A}">
                    <a16:rowId xmlns:a16="http://schemas.microsoft.com/office/drawing/2014/main" val="10000"/>
                  </a:ext>
                </a:extLst>
              </a:tr>
              <a:tr h="2780985">
                <a:tc>
                  <a:txBody>
                    <a:bodyPr/>
                    <a:lstStyle/>
                    <a:p>
                      <a:pPr>
                        <a:lnSpc>
                          <a:spcPct val="100000"/>
                        </a:lnSpc>
                        <a:spcAft>
                          <a:spcPts val="0"/>
                        </a:spcAft>
                      </a:pPr>
                      <a:r>
                        <a:rPr lang="en-US" sz="2600" dirty="0">
                          <a:effectLst/>
                          <a:latin typeface="Calibri" panose="020F0502020204030204" pitchFamily="34" charset="0"/>
                          <a:ea typeface="Calibri" panose="020F0502020204030204" pitchFamily="34" charset="0"/>
                          <a:cs typeface="Times New Roman" panose="02020603050405020304" pitchFamily="18" charset="0"/>
                        </a:rPr>
                        <a:t>1.2. Soutien à la ratification et à la mise en œuvre des conventions et accords relatifs à la conservation de la biodiversité dans les États membres de l'UA et les CER</a:t>
                      </a:r>
                    </a:p>
                  </a:txBody>
                  <a:tcPr marL="68580" marR="6858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600" dirty="0">
                          <a:effectLst/>
                          <a:latin typeface="Calibri" panose="020F0502020204030204" pitchFamily="34" charset="0"/>
                          <a:ea typeface="Calibri" panose="020F0502020204030204" pitchFamily="34" charset="0"/>
                          <a:cs typeface="Times New Roman" panose="02020603050405020304" pitchFamily="18" charset="0"/>
                        </a:rPr>
                        <a:t>1.2.1. Identifier les instruments continentaux et mondiaux de la biodiversité et de l'environnement pertinents pour la gestion durable des ressources de l'économie bleue africaine.</a:t>
                      </a:r>
                    </a:p>
                    <a:p>
                      <a:pPr>
                        <a:lnSpc>
                          <a:spcPct val="100000"/>
                        </a:lnSpc>
                        <a:spcAft>
                          <a:spcPts val="0"/>
                        </a:spcAft>
                      </a:pP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5667206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88126" y="990600"/>
            <a:ext cx="8382000" cy="4525963"/>
          </a:xfrm>
        </p:spPr>
        <p:txBody>
          <a:bodyPr/>
          <a:lstStyle/>
          <a:p>
            <a:pPr marL="0" indent="0">
              <a:buNone/>
            </a:pPr>
            <a:r>
              <a:rPr lang="en-US" b="1" dirty="0"/>
              <a:t>OPTIMISER LA CONSERVATION ET LA BIODIVERSITÉ AQUATIQUE DURABLE TOUT EN MINIMISANT LES CONFLITS ENTRE LES UTILISATEURS DES RESSOURCES DE L'ÉCONOMIE BLEUE.</a:t>
            </a:r>
            <a:endParaRPr lang="en-US" dirty="0"/>
          </a:p>
        </p:txBody>
      </p:sp>
      <p:sp>
        <p:nvSpPr>
          <p:cNvPr id="5" name="Title 2"/>
          <p:cNvSpPr>
            <a:spLocks noGrp="1"/>
          </p:cNvSpPr>
          <p:nvPr>
            <p:ph type="title"/>
          </p:nvPr>
        </p:nvSpPr>
        <p:spPr>
          <a:xfrm>
            <a:off x="533400" y="34834"/>
            <a:ext cx="8229600" cy="1143000"/>
          </a:xfrm>
        </p:spPr>
        <p:txBody>
          <a:bodyPr/>
          <a:lstStyle/>
          <a:p>
            <a:pPr algn="l"/>
            <a:r>
              <a:rPr lang="en-US" b="1" dirty="0">
                <a:solidFill>
                  <a:srgbClr val="00B0F0"/>
                </a:solidFill>
              </a:rPr>
              <a:t>OBJECTIF STRATÉGIQUE 2</a:t>
            </a:r>
          </a:p>
        </p:txBody>
      </p:sp>
    </p:spTree>
    <p:extLst>
      <p:ext uri="{BB962C8B-B14F-4D97-AF65-F5344CB8AC3E}">
        <p14:creationId xmlns:p14="http://schemas.microsoft.com/office/powerpoint/2010/main" val="9449740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b="1" dirty="0">
                <a:solidFill>
                  <a:srgbClr val="00B0F0"/>
                </a:solidFill>
              </a:rPr>
              <a:t>SO 2 : RÉALISATIONS ET ACTIVITÉS</a:t>
            </a:r>
            <a:endParaRPr lang="en-US" dirty="0"/>
          </a:p>
        </p:txBody>
      </p:sp>
      <p:graphicFrame>
        <p:nvGraphicFramePr>
          <p:cNvPr id="4" name="Content Placeholder 3"/>
          <p:cNvGraphicFramePr>
            <a:graphicFrameLocks/>
          </p:cNvGraphicFramePr>
          <p:nvPr>
            <p:extLst>
              <p:ext uri="{D42A27DB-BD31-4B8C-83A1-F6EECF244321}">
                <p14:modId xmlns:p14="http://schemas.microsoft.com/office/powerpoint/2010/main" val="172217254"/>
              </p:ext>
            </p:extLst>
          </p:nvPr>
        </p:nvGraphicFramePr>
        <p:xfrm>
          <a:off x="762000" y="914400"/>
          <a:ext cx="8305802" cy="5917582"/>
        </p:xfrm>
        <a:graphic>
          <a:graphicData uri="http://schemas.openxmlformats.org/drawingml/2006/table">
            <a:tbl>
              <a:tblPr firstRow="1" firstCol="1" bandRow="1">
                <a:tableStyleId>{5C22544A-7EE6-4342-B048-85BDC9FD1C3A}</a:tableStyleId>
              </a:tblPr>
              <a:tblGrid>
                <a:gridCol w="3733802">
                  <a:extLst>
                    <a:ext uri="{9D8B030D-6E8A-4147-A177-3AD203B41FA5}">
                      <a16:colId xmlns:a16="http://schemas.microsoft.com/office/drawing/2014/main" val="20000"/>
                    </a:ext>
                  </a:extLst>
                </a:gridCol>
                <a:gridCol w="4572000">
                  <a:extLst>
                    <a:ext uri="{9D8B030D-6E8A-4147-A177-3AD203B41FA5}">
                      <a16:colId xmlns:a16="http://schemas.microsoft.com/office/drawing/2014/main" val="2591394659"/>
                    </a:ext>
                  </a:extLst>
                </a:gridCol>
              </a:tblGrid>
              <a:tr h="342248">
                <a:tc>
                  <a:txBody>
                    <a:bodyPr/>
                    <a:lstStyle/>
                    <a:p>
                      <a:pPr>
                        <a:lnSpc>
                          <a:spcPct val="100000"/>
                        </a:lnSpc>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RESULTAT</a:t>
                      </a: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r>
                        <a:rPr lang="en-US" sz="2600" dirty="0">
                          <a:effectLst/>
                          <a:latin typeface="Calibri" panose="020F0502020204030204" pitchFamily="34" charset="0"/>
                          <a:ea typeface="Calibri" panose="020F0502020204030204" pitchFamily="34" charset="0"/>
                          <a:cs typeface="Times New Roman" panose="02020603050405020304" pitchFamily="18" charset="0"/>
                        </a:rPr>
                        <a:t>ACTIVITÉ</a:t>
                      </a:r>
                    </a:p>
                  </a:txBody>
                  <a:tcPr marL="68580" marR="68580" marT="0" marB="0"/>
                </a:tc>
                <a:extLst>
                  <a:ext uri="{0D108BD9-81ED-4DB2-BD59-A6C34878D82A}">
                    <a16:rowId xmlns:a16="http://schemas.microsoft.com/office/drawing/2014/main" val="10000"/>
                  </a:ext>
                </a:extLst>
              </a:tr>
              <a:tr h="2048055">
                <a:tc>
                  <a:txBody>
                    <a:bodyPr/>
                    <a:lstStyle/>
                    <a:p>
                      <a:pPr>
                        <a:lnSpc>
                          <a:spcPct val="100000"/>
                        </a:lnSpc>
                        <a:spcAft>
                          <a:spcPts val="0"/>
                        </a:spcAft>
                      </a:pPr>
                      <a:r>
                        <a:rPr lang="en-US" sz="2600" dirty="0">
                          <a:effectLst/>
                          <a:latin typeface="Calibri" panose="020F0502020204030204" pitchFamily="34" charset="0"/>
                          <a:ea typeface="Calibri" panose="020F0502020204030204" pitchFamily="34" charset="0"/>
                          <a:cs typeface="Times New Roman" panose="02020603050405020304" pitchFamily="18" charset="0"/>
                        </a:rPr>
                        <a:t>2.1 : Élaboration de cadres réglementaires applicables pour des systèmes MCS régionaux efficaces et durables.</a:t>
                      </a:r>
                    </a:p>
                  </a:txBody>
                  <a:tcPr marL="68580" marR="6858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600" dirty="0">
                          <a:effectLst/>
                          <a:latin typeface="Calibri" panose="020F0502020204030204" pitchFamily="34" charset="0"/>
                          <a:ea typeface="Calibri" panose="020F0502020204030204" pitchFamily="34" charset="0"/>
                          <a:cs typeface="Times New Roman" panose="02020603050405020304" pitchFamily="18" charset="0"/>
                        </a:rPr>
                        <a:t>2.1.1 Renforcer les systèmes durables (MCS) pour la conservation et la protection de la biodiversité</a:t>
                      </a:r>
                    </a:p>
                    <a:p>
                      <a:pPr>
                        <a:lnSpc>
                          <a:spcPct val="100000"/>
                        </a:lnSpc>
                        <a:spcAft>
                          <a:spcPts val="0"/>
                        </a:spcAft>
                      </a:pP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3442807">
                <a:tc>
                  <a:txBody>
                    <a:bodyPr/>
                    <a:lstStyle/>
                    <a:p>
                      <a:pPr>
                        <a:lnSpc>
                          <a:spcPct val="100000"/>
                        </a:lnSpc>
                        <a:spcAft>
                          <a:spcPts val="0"/>
                        </a:spcAft>
                      </a:pP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600" dirty="0">
                          <a:effectLst/>
                          <a:latin typeface="Calibri" panose="020F0502020204030204" pitchFamily="34" charset="0"/>
                          <a:ea typeface="Calibri" panose="020F0502020204030204" pitchFamily="34" charset="0"/>
                          <a:cs typeface="Times New Roman" panose="02020603050405020304" pitchFamily="18" charset="0"/>
                        </a:rPr>
                        <a:t>2.1.2. Soutenir la mise en place de dispositifs financiers rentables et durables pour une coopération régionale efficace en matière de SCM et de lutte contre la fraude dans certaines régions </a:t>
                      </a:r>
                    </a:p>
                    <a:p>
                      <a:pPr>
                        <a:lnSpc>
                          <a:spcPct val="100000"/>
                        </a:lnSpc>
                        <a:spcAft>
                          <a:spcPts val="0"/>
                        </a:spcAft>
                      </a:pP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2483634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720" y="0"/>
            <a:ext cx="8229600" cy="1143000"/>
          </a:xfrm>
        </p:spPr>
        <p:txBody>
          <a:bodyPr/>
          <a:lstStyle/>
          <a:p>
            <a:r>
              <a:rPr lang="en-US" b="1" dirty="0">
                <a:solidFill>
                  <a:srgbClr val="00B0F0"/>
                </a:solidFill>
              </a:rPr>
              <a:t>SO 2 : RÉALISATIONS ET ACTIVITÉS</a:t>
            </a:r>
            <a:endParaRPr lang="en-US" dirty="0"/>
          </a:p>
        </p:txBody>
      </p:sp>
      <p:graphicFrame>
        <p:nvGraphicFramePr>
          <p:cNvPr id="5" name="Content Placeholder 3"/>
          <p:cNvGraphicFramePr>
            <a:graphicFrameLocks/>
          </p:cNvGraphicFramePr>
          <p:nvPr>
            <p:extLst>
              <p:ext uri="{D42A27DB-BD31-4B8C-83A1-F6EECF244321}">
                <p14:modId xmlns:p14="http://schemas.microsoft.com/office/powerpoint/2010/main" val="1582231707"/>
              </p:ext>
            </p:extLst>
          </p:nvPr>
        </p:nvGraphicFramePr>
        <p:xfrm>
          <a:off x="838199" y="1024890"/>
          <a:ext cx="8305801" cy="5375911"/>
        </p:xfrm>
        <a:graphic>
          <a:graphicData uri="http://schemas.openxmlformats.org/drawingml/2006/table">
            <a:tbl>
              <a:tblPr firstRow="1" firstCol="1" bandRow="1">
                <a:tableStyleId>{5C22544A-7EE6-4342-B048-85BDC9FD1C3A}</a:tableStyleId>
              </a:tblPr>
              <a:tblGrid>
                <a:gridCol w="3124201">
                  <a:extLst>
                    <a:ext uri="{9D8B030D-6E8A-4147-A177-3AD203B41FA5}">
                      <a16:colId xmlns:a16="http://schemas.microsoft.com/office/drawing/2014/main" val="20000"/>
                    </a:ext>
                  </a:extLst>
                </a:gridCol>
                <a:gridCol w="5181600">
                  <a:extLst>
                    <a:ext uri="{9D8B030D-6E8A-4147-A177-3AD203B41FA5}">
                      <a16:colId xmlns:a16="http://schemas.microsoft.com/office/drawing/2014/main" val="20001"/>
                    </a:ext>
                  </a:extLst>
                </a:gridCol>
              </a:tblGrid>
              <a:tr h="494353">
                <a:tc>
                  <a:txBody>
                    <a:bodyPr/>
                    <a:lstStyle/>
                    <a:p>
                      <a:pPr>
                        <a:lnSpc>
                          <a:spcPct val="100000"/>
                        </a:lnSpc>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RESULTAT</a:t>
                      </a: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r>
                        <a:rPr lang="en-US" sz="2600" dirty="0">
                          <a:effectLst/>
                          <a:latin typeface="Calibri" panose="020F0502020204030204" pitchFamily="34" charset="0"/>
                          <a:ea typeface="Calibri" panose="020F0502020204030204" pitchFamily="34" charset="0"/>
                          <a:cs typeface="Times New Roman" panose="02020603050405020304" pitchFamily="18" charset="0"/>
                        </a:rPr>
                        <a:t>ACTIVITÉ</a:t>
                      </a:r>
                    </a:p>
                  </a:txBody>
                  <a:tcPr marL="68580" marR="68580" marT="0" marB="0"/>
                </a:tc>
                <a:extLst>
                  <a:ext uri="{0D108BD9-81ED-4DB2-BD59-A6C34878D82A}">
                    <a16:rowId xmlns:a16="http://schemas.microsoft.com/office/drawing/2014/main" val="10000"/>
                  </a:ext>
                </a:extLst>
              </a:tr>
              <a:tr h="3398501">
                <a:tc>
                  <a:txBody>
                    <a:bodyPr/>
                    <a:lstStyle/>
                    <a:p>
                      <a:pPr>
                        <a:lnSpc>
                          <a:spcPct val="100000"/>
                        </a:lnSpc>
                        <a:spcAft>
                          <a:spcPts val="0"/>
                        </a:spcAft>
                      </a:pPr>
                      <a:r>
                        <a:rPr lang="en-US" sz="2600" dirty="0">
                          <a:effectLst/>
                          <a:latin typeface="Calibri" panose="020F0502020204030204" pitchFamily="34" charset="0"/>
                          <a:ea typeface="Calibri" panose="020F0502020204030204" pitchFamily="34" charset="0"/>
                          <a:cs typeface="Times New Roman" panose="02020603050405020304" pitchFamily="18" charset="0"/>
                        </a:rPr>
                        <a:t>2.2. Établissement d'un cadre de coopération nationale, régionale et transfrontière dans les domaines thématiques de l'APECA </a:t>
                      </a:r>
                    </a:p>
                  </a:txBody>
                  <a:tcPr marL="68580" marR="68580" marT="0" marB="0"/>
                </a:tc>
                <a:tc>
                  <a:txBody>
                    <a:bodyPr/>
                    <a:lstStyle/>
                    <a:p>
                      <a:pPr>
                        <a:lnSpc>
                          <a:spcPct val="100000"/>
                        </a:lnSpc>
                        <a:spcAft>
                          <a:spcPts val="0"/>
                        </a:spcAft>
                      </a:pPr>
                      <a:r>
                        <a:rPr lang="en-US" sz="2600" dirty="0">
                          <a:effectLst/>
                          <a:latin typeface="Calibri" panose="020F0502020204030204" pitchFamily="34" charset="0"/>
                          <a:ea typeface="Calibri" panose="020F0502020204030204" pitchFamily="34" charset="0"/>
                          <a:cs typeface="Times New Roman" panose="02020603050405020304" pitchFamily="18" charset="0"/>
                        </a:rPr>
                        <a:t>2.2.1. Mettre en place une coopération régionale sur les questions transfrontières dans les écosystèmes aquatiques partagés en vue de formuler des cadres régionaux harmonisés sur la conservation de la biodiversité aquatique.</a:t>
                      </a:r>
                    </a:p>
                  </a:txBody>
                  <a:tcPr marL="68580" marR="68580" marT="0" marB="0"/>
                </a:tc>
                <a:extLst>
                  <a:ext uri="{0D108BD9-81ED-4DB2-BD59-A6C34878D82A}">
                    <a16:rowId xmlns:a16="http://schemas.microsoft.com/office/drawing/2014/main" val="10001"/>
                  </a:ext>
                </a:extLst>
              </a:tr>
              <a:tr h="1483057">
                <a:tc>
                  <a:txBody>
                    <a:bodyPr/>
                    <a:lstStyle/>
                    <a:p>
                      <a:pPr>
                        <a:lnSpc>
                          <a:spcPct val="100000"/>
                        </a:lnSpc>
                        <a:spcAft>
                          <a:spcPts val="0"/>
                        </a:spcAft>
                      </a:pP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600" dirty="0">
                          <a:effectLst/>
                          <a:latin typeface="Calibri" panose="020F0502020204030204" pitchFamily="34" charset="0"/>
                          <a:ea typeface="Calibri" panose="020F0502020204030204" pitchFamily="34" charset="0"/>
                          <a:cs typeface="Times New Roman" panose="02020603050405020304" pitchFamily="18" charset="0"/>
                        </a:rPr>
                        <a:t>2.2.2. Élaborer des mécanismes d'institutionnalisation aux niveaux national et régional</a:t>
                      </a:r>
                    </a:p>
                  </a:txBody>
                  <a:tcPr marL="68580" marR="68580" marT="0" marB="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6144332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p:cNvGraphicFramePr>
          <p:nvPr>
            <p:extLst>
              <p:ext uri="{D42A27DB-BD31-4B8C-83A1-F6EECF244321}">
                <p14:modId xmlns:p14="http://schemas.microsoft.com/office/powerpoint/2010/main" val="1703934777"/>
              </p:ext>
            </p:extLst>
          </p:nvPr>
        </p:nvGraphicFramePr>
        <p:xfrm>
          <a:off x="762000" y="838200"/>
          <a:ext cx="8229600" cy="5562600"/>
        </p:xfrm>
        <a:graphic>
          <a:graphicData uri="http://schemas.openxmlformats.org/drawingml/2006/table">
            <a:tbl>
              <a:tblPr firstRow="1" firstCol="1" bandRow="1">
                <a:tableStyleId>{5C22544A-7EE6-4342-B048-85BDC9FD1C3A}</a:tableStyleId>
              </a:tblPr>
              <a:tblGrid>
                <a:gridCol w="3200400">
                  <a:extLst>
                    <a:ext uri="{9D8B030D-6E8A-4147-A177-3AD203B41FA5}">
                      <a16:colId xmlns:a16="http://schemas.microsoft.com/office/drawing/2014/main" val="20000"/>
                    </a:ext>
                  </a:extLst>
                </a:gridCol>
                <a:gridCol w="5029200">
                  <a:extLst>
                    <a:ext uri="{9D8B030D-6E8A-4147-A177-3AD203B41FA5}">
                      <a16:colId xmlns:a16="http://schemas.microsoft.com/office/drawing/2014/main" val="20001"/>
                    </a:ext>
                  </a:extLst>
                </a:gridCol>
              </a:tblGrid>
              <a:tr h="412636">
                <a:tc>
                  <a:txBody>
                    <a:bodyPr/>
                    <a:lstStyle/>
                    <a:p>
                      <a:pPr>
                        <a:lnSpc>
                          <a:spcPct val="100000"/>
                        </a:lnSpc>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RESULTAT</a:t>
                      </a:r>
                    </a:p>
                  </a:txBody>
                  <a:tcPr marL="68580" marR="68580" marT="0" marB="0"/>
                </a:tc>
                <a:tc>
                  <a:txBody>
                    <a:bodyPr/>
                    <a:lstStyle/>
                    <a:p>
                      <a:pPr>
                        <a:lnSpc>
                          <a:spcPct val="100000"/>
                        </a:lnSpc>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ACTIVITÉ</a:t>
                      </a:r>
                    </a:p>
                  </a:txBody>
                  <a:tcPr marL="68580" marR="68580" marT="0" marB="0"/>
                </a:tc>
                <a:extLst>
                  <a:ext uri="{0D108BD9-81ED-4DB2-BD59-A6C34878D82A}">
                    <a16:rowId xmlns:a16="http://schemas.microsoft.com/office/drawing/2014/main" val="10000"/>
                  </a:ext>
                </a:extLst>
              </a:tr>
              <a:tr h="2863964">
                <a:tc>
                  <a:txBody>
                    <a:bodyPr/>
                    <a:lstStyle/>
                    <a:p>
                      <a:pPr>
                        <a:lnSpc>
                          <a:spcPct val="100000"/>
                        </a:lnSpc>
                        <a:spcAft>
                          <a:spcPts val="0"/>
                        </a:spcAft>
                      </a:pPr>
                      <a:r>
                        <a:rPr lang="en-US" sz="2600" dirty="0">
                          <a:effectLst/>
                          <a:latin typeface="Calibri" panose="020F0502020204030204" pitchFamily="34" charset="0"/>
                          <a:ea typeface="Calibri" panose="020F0502020204030204" pitchFamily="34" charset="0"/>
                          <a:cs typeface="Times New Roman" panose="02020603050405020304" pitchFamily="18" charset="0"/>
                        </a:rPr>
                        <a:t>2.3. Renforcement des capacités de restauration et de conservation de la biodiversité et de l'environnement aquatiques </a:t>
                      </a:r>
                      <a:r>
                        <a:rPr lang="en-US" sz="2600" dirty="0" err="1">
                          <a:effectLst/>
                          <a:latin typeface="Calibri" panose="020F0502020204030204" pitchFamily="34" charset="0"/>
                          <a:ea typeface="Calibri" panose="020F0502020204030204" pitchFamily="34" charset="0"/>
                          <a:cs typeface="Times New Roman" panose="02020603050405020304" pitchFamily="18" charset="0"/>
                        </a:rPr>
                        <a:t>menacés</a:t>
                      </a:r>
                      <a:r>
                        <a:rPr lang="en-US" sz="2600" dirty="0">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tc>
                <a:tc>
                  <a:txBody>
                    <a:bodyPr/>
                    <a:lstStyle/>
                    <a:p>
                      <a:pPr>
                        <a:lnSpc>
                          <a:spcPct val="100000"/>
                        </a:lnSpc>
                        <a:spcAft>
                          <a:spcPts val="0"/>
                        </a:spcAft>
                      </a:pPr>
                      <a:r>
                        <a:rPr lang="en-US" sz="3000" dirty="0">
                          <a:effectLst/>
                          <a:latin typeface="Calibri" panose="020F0502020204030204" pitchFamily="34" charset="0"/>
                          <a:ea typeface="Calibri" panose="020F0502020204030204" pitchFamily="34" charset="0"/>
                          <a:cs typeface="Times New Roman" panose="02020603050405020304" pitchFamily="18" charset="0"/>
                        </a:rPr>
                        <a:t>2.3.1 Soutenir la réhabilitation de la biodiversité et des habitats aquatiques (AMP) </a:t>
                      </a:r>
                      <a:r>
                        <a:rPr lang="en-US" sz="3000" dirty="0" err="1">
                          <a:effectLst/>
                          <a:latin typeface="Calibri" panose="020F0502020204030204" pitchFamily="34" charset="0"/>
                          <a:ea typeface="Calibri" panose="020F0502020204030204" pitchFamily="34" charset="0"/>
                          <a:cs typeface="Times New Roman" panose="02020603050405020304" pitchFamily="18" charset="0"/>
                        </a:rPr>
                        <a:t>appauvris</a:t>
                      </a:r>
                      <a:endParaRPr lang="en-US" sz="3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1523579">
                <a:tc>
                  <a:txBody>
                    <a:bodyPr/>
                    <a:lstStyle/>
                    <a:p>
                      <a:pPr>
                        <a:lnSpc>
                          <a:spcPct val="100000"/>
                        </a:lnSpc>
                        <a:spcAft>
                          <a:spcPts val="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r>
                        <a:rPr lang="en-US" sz="3000" dirty="0">
                          <a:effectLst/>
                          <a:latin typeface="Calibri" panose="020F0502020204030204" pitchFamily="34" charset="0"/>
                          <a:ea typeface="Calibri" panose="020F0502020204030204" pitchFamily="34" charset="0"/>
                          <a:cs typeface="Times New Roman" panose="02020603050405020304" pitchFamily="18" charset="0"/>
                        </a:rPr>
                        <a:t>2.3.2 Établir des centres d'excellence continentaux pour le renforcement des capacités en matière de biodiversité aquatique</a:t>
                      </a:r>
                    </a:p>
                  </a:txBody>
                  <a:tcPr marL="68580" marR="68580" marT="0" marB="0"/>
                </a:tc>
                <a:extLst>
                  <a:ext uri="{0D108BD9-81ED-4DB2-BD59-A6C34878D82A}">
                    <a16:rowId xmlns:a16="http://schemas.microsoft.com/office/drawing/2014/main" val="10004"/>
                  </a:ext>
                </a:extLst>
              </a:tr>
            </a:tbl>
          </a:graphicData>
        </a:graphic>
      </p:graphicFrame>
      <p:sp>
        <p:nvSpPr>
          <p:cNvPr id="5" name="Title 1"/>
          <p:cNvSpPr>
            <a:spLocks noGrp="1"/>
          </p:cNvSpPr>
          <p:nvPr>
            <p:ph type="title"/>
          </p:nvPr>
        </p:nvSpPr>
        <p:spPr>
          <a:xfrm>
            <a:off x="457200" y="274638"/>
            <a:ext cx="8229600" cy="563562"/>
          </a:xfrm>
        </p:spPr>
        <p:txBody>
          <a:bodyPr>
            <a:normAutofit fontScale="90000"/>
          </a:bodyPr>
          <a:lstStyle/>
          <a:p>
            <a:r>
              <a:rPr lang="en-US" b="1" dirty="0">
                <a:solidFill>
                  <a:srgbClr val="00B0F0"/>
                </a:solidFill>
              </a:rPr>
              <a:t>SO 2 : RÉALISATIONS ET ACTIVITÉS</a:t>
            </a:r>
            <a:endParaRPr lang="en-US" dirty="0"/>
          </a:p>
        </p:txBody>
      </p:sp>
    </p:spTree>
    <p:extLst>
      <p:ext uri="{BB962C8B-B14F-4D97-AF65-F5344CB8AC3E}">
        <p14:creationId xmlns:p14="http://schemas.microsoft.com/office/powerpoint/2010/main" val="38899288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990600"/>
            <a:ext cx="8077200" cy="5135563"/>
          </a:xfrm>
        </p:spPr>
        <p:txBody>
          <a:bodyPr/>
          <a:lstStyle/>
          <a:p>
            <a:pPr marL="0" indent="0">
              <a:buNone/>
            </a:pPr>
            <a:r>
              <a:rPr lang="en-US" b="1" dirty="0"/>
              <a:t>Renforcer les mesures visant à atténuer les effets négatifs du tourisme côtier et marin, du pétrole, du gaz, de l'exploitation minière en haute mer et du changement climatique sur la biodiversité aquatique et l'environnement.</a:t>
            </a:r>
            <a:endParaRPr lang="en-US" dirty="0"/>
          </a:p>
        </p:txBody>
      </p:sp>
      <p:sp>
        <p:nvSpPr>
          <p:cNvPr id="4" name="Title 2"/>
          <p:cNvSpPr>
            <a:spLocks noGrp="1"/>
          </p:cNvSpPr>
          <p:nvPr>
            <p:ph type="title"/>
          </p:nvPr>
        </p:nvSpPr>
        <p:spPr>
          <a:xfrm>
            <a:off x="914400" y="274638"/>
            <a:ext cx="7772400" cy="639762"/>
          </a:xfrm>
        </p:spPr>
        <p:txBody>
          <a:bodyPr>
            <a:normAutofit fontScale="90000"/>
          </a:bodyPr>
          <a:lstStyle/>
          <a:p>
            <a:pPr algn="l"/>
            <a:r>
              <a:rPr lang="en-US" b="1" dirty="0">
                <a:solidFill>
                  <a:srgbClr val="00B0F0"/>
                </a:solidFill>
              </a:rPr>
              <a:t>OBJECTIF STRATÉGIQUE 3</a:t>
            </a:r>
          </a:p>
        </p:txBody>
      </p:sp>
    </p:spTree>
    <p:extLst>
      <p:ext uri="{BB962C8B-B14F-4D97-AF65-F5344CB8AC3E}">
        <p14:creationId xmlns:p14="http://schemas.microsoft.com/office/powerpoint/2010/main" val="3873146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p:cNvGraphicFramePr>
          <p:nvPr>
            <p:extLst>
              <p:ext uri="{D42A27DB-BD31-4B8C-83A1-F6EECF244321}">
                <p14:modId xmlns:p14="http://schemas.microsoft.com/office/powerpoint/2010/main" val="2010867989"/>
              </p:ext>
            </p:extLst>
          </p:nvPr>
        </p:nvGraphicFramePr>
        <p:xfrm>
          <a:off x="838200" y="1066800"/>
          <a:ext cx="8229600" cy="3273206"/>
        </p:xfrm>
        <a:graphic>
          <a:graphicData uri="http://schemas.openxmlformats.org/drawingml/2006/table">
            <a:tbl>
              <a:tblPr firstRow="1" firstCol="1" bandRow="1">
                <a:tableStyleId>{5C22544A-7EE6-4342-B048-85BDC9FD1C3A}</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3149291039"/>
                    </a:ext>
                  </a:extLst>
                </a:gridCol>
              </a:tblGrid>
              <a:tr h="499526">
                <a:tc>
                  <a:txBody>
                    <a:bodyPr/>
                    <a:lstStyle/>
                    <a:p>
                      <a:pPr marL="72000" indent="-108000">
                        <a:lnSpc>
                          <a:spcPct val="100000"/>
                        </a:lnSpc>
                        <a:spcAft>
                          <a:spcPts val="0"/>
                        </a:spcAft>
                      </a:pPr>
                      <a:r>
                        <a:rPr lang="en-US" sz="2600" dirty="0">
                          <a:effectLst/>
                          <a:latin typeface="+mj-lt"/>
                          <a:ea typeface="Calibri" panose="020F0502020204030204" pitchFamily="34" charset="0"/>
                          <a:cs typeface="Times New Roman" panose="02020603050405020304" pitchFamily="18" charset="0"/>
                        </a:rPr>
                        <a:t>SORTIES</a:t>
                      </a:r>
                    </a:p>
                  </a:txBody>
                  <a:tcPr marL="68580" marR="68580" marT="0" marB="0"/>
                </a:tc>
                <a:tc>
                  <a:txBody>
                    <a:bodyPr/>
                    <a:lstStyle/>
                    <a:p>
                      <a:pPr>
                        <a:lnSpc>
                          <a:spcPct val="100000"/>
                        </a:lnSpc>
                        <a:spcAft>
                          <a:spcPts val="0"/>
                        </a:spcAft>
                      </a:pPr>
                      <a:r>
                        <a:rPr lang="en-US" sz="2600" dirty="0">
                          <a:effectLst/>
                          <a:latin typeface="Calibri" panose="020F0502020204030204" pitchFamily="34" charset="0"/>
                          <a:ea typeface="Calibri" panose="020F0502020204030204" pitchFamily="34" charset="0"/>
                          <a:cs typeface="Times New Roman" panose="02020603050405020304" pitchFamily="18" charset="0"/>
                        </a:rPr>
                        <a:t>ACTIVITÉ</a:t>
                      </a:r>
                    </a:p>
                  </a:txBody>
                  <a:tcPr marL="68580" marR="68580" marT="0" marB="0"/>
                </a:tc>
                <a:extLst>
                  <a:ext uri="{0D108BD9-81ED-4DB2-BD59-A6C34878D82A}">
                    <a16:rowId xmlns:a16="http://schemas.microsoft.com/office/drawing/2014/main" val="10000"/>
                  </a:ext>
                </a:extLst>
              </a:tr>
              <a:tr h="1750030">
                <a:tc>
                  <a:txBody>
                    <a:bodyPr/>
                    <a:lstStyle/>
                    <a:p>
                      <a:pPr marL="72000" indent="-108000">
                        <a:lnSpc>
                          <a:spcPct val="100000"/>
                        </a:lnSpc>
                        <a:spcAft>
                          <a:spcPts val="0"/>
                        </a:spcAft>
                      </a:pPr>
                      <a:r>
                        <a:rPr lang="en-US" sz="2600" dirty="0">
                          <a:effectLst/>
                          <a:latin typeface="+mj-lt"/>
                          <a:ea typeface="Calibri" panose="020F0502020204030204" pitchFamily="34" charset="0"/>
                          <a:cs typeface="Times New Roman" panose="02020603050405020304" pitchFamily="18" charset="0"/>
                        </a:rPr>
                        <a:t>3.1 Renforcement et mise en œuvre des mesures visant à réduire au minimum les incidences négatives des changements climatiques sur la biodiversité et </a:t>
                      </a:r>
                      <a:r>
                        <a:rPr lang="en-US" sz="2600" dirty="0" err="1">
                          <a:effectLst/>
                          <a:latin typeface="+mj-lt"/>
                          <a:ea typeface="Calibri" panose="020F0502020204030204" pitchFamily="34" charset="0"/>
                          <a:cs typeface="Times New Roman" panose="02020603050405020304" pitchFamily="18" charset="0"/>
                        </a:rPr>
                        <a:t>l'environnement</a:t>
                      </a:r>
                      <a:endParaRPr lang="en-US" sz="260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marL="72000" marR="0" lvl="0" indent="-108000" algn="l" defTabSz="914400" rtl="0" eaLnBrk="1" fontAlgn="auto" latinLnBrk="0" hangingPunct="1">
                        <a:lnSpc>
                          <a:spcPct val="100000"/>
                        </a:lnSpc>
                        <a:spcBef>
                          <a:spcPts val="0"/>
                        </a:spcBef>
                        <a:spcAft>
                          <a:spcPts val="0"/>
                        </a:spcAft>
                        <a:buClrTx/>
                        <a:buSzTx/>
                        <a:buFontTx/>
                        <a:buNone/>
                        <a:tabLst/>
                        <a:defRPr/>
                      </a:pPr>
                      <a:r>
                        <a:rPr lang="en-US" sz="2600" i="0" dirty="0">
                          <a:effectLst/>
                          <a:latin typeface="+mj-lt"/>
                          <a:ea typeface="Calibri" panose="020F0502020204030204" pitchFamily="34" charset="0"/>
                          <a:cs typeface="Times New Roman" panose="02020603050405020304" pitchFamily="18" charset="0"/>
                        </a:rPr>
                        <a:t>3.1.1. Atténuer l’impact du changement climatique sur la biodiversité aquatique</a:t>
                      </a:r>
                    </a:p>
                    <a:p>
                      <a:pPr marL="72000" indent="-108000">
                        <a:lnSpc>
                          <a:spcPct val="100000"/>
                        </a:lnSpc>
                        <a:spcAft>
                          <a:spcPts val="0"/>
                        </a:spcAft>
                      </a:pPr>
                      <a:endParaRPr lang="en-US" sz="2600" i="0" dirty="0">
                        <a:effectLst/>
                        <a:latin typeface="+mj-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bl>
          </a:graphicData>
        </a:graphic>
      </p:graphicFrame>
      <p:sp>
        <p:nvSpPr>
          <p:cNvPr id="5" name="Title 1"/>
          <p:cNvSpPr>
            <a:spLocks noGrp="1"/>
          </p:cNvSpPr>
          <p:nvPr>
            <p:ph type="title"/>
          </p:nvPr>
        </p:nvSpPr>
        <p:spPr>
          <a:xfrm>
            <a:off x="457200" y="274638"/>
            <a:ext cx="8229600" cy="563562"/>
          </a:xfrm>
        </p:spPr>
        <p:txBody>
          <a:bodyPr>
            <a:normAutofit fontScale="90000"/>
          </a:bodyPr>
          <a:lstStyle/>
          <a:p>
            <a:r>
              <a:rPr lang="en-US" b="1" dirty="0">
                <a:solidFill>
                  <a:srgbClr val="00B0F0"/>
                </a:solidFill>
              </a:rPr>
              <a:t>SO 3 : RÉALISATIONS ET ACTIVITÉS</a:t>
            </a:r>
            <a:endParaRPr lang="en-US" dirty="0"/>
          </a:p>
        </p:txBody>
      </p:sp>
    </p:spTree>
    <p:extLst>
      <p:ext uri="{BB962C8B-B14F-4D97-AF65-F5344CB8AC3E}">
        <p14:creationId xmlns:p14="http://schemas.microsoft.com/office/powerpoint/2010/main" val="33139867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p:cNvGraphicFramePr>
          <p:nvPr>
            <p:extLst>
              <p:ext uri="{D42A27DB-BD31-4B8C-83A1-F6EECF244321}">
                <p14:modId xmlns:p14="http://schemas.microsoft.com/office/powerpoint/2010/main" val="812660208"/>
              </p:ext>
            </p:extLst>
          </p:nvPr>
        </p:nvGraphicFramePr>
        <p:xfrm>
          <a:off x="762000" y="1066800"/>
          <a:ext cx="8229600" cy="3669446"/>
        </p:xfrm>
        <a:graphic>
          <a:graphicData uri="http://schemas.openxmlformats.org/drawingml/2006/table">
            <a:tbl>
              <a:tblPr firstRow="1" firstCol="1" bandRow="1">
                <a:tableStyleId>{5C22544A-7EE6-4342-B048-85BDC9FD1C3A}</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3149291039"/>
                    </a:ext>
                  </a:extLst>
                </a:gridCol>
              </a:tblGrid>
              <a:tr h="499526">
                <a:tc>
                  <a:txBody>
                    <a:bodyPr/>
                    <a:lstStyle/>
                    <a:p>
                      <a:pPr marL="72000" indent="-108000">
                        <a:lnSpc>
                          <a:spcPct val="100000"/>
                        </a:lnSpc>
                        <a:spcAft>
                          <a:spcPts val="0"/>
                        </a:spcAft>
                      </a:pPr>
                      <a:r>
                        <a:rPr lang="en-US" sz="2600" dirty="0">
                          <a:effectLst/>
                          <a:latin typeface="+mj-lt"/>
                          <a:ea typeface="Calibri" panose="020F0502020204030204" pitchFamily="34" charset="0"/>
                          <a:cs typeface="Times New Roman" panose="02020603050405020304" pitchFamily="18" charset="0"/>
                        </a:rPr>
                        <a:t>SORTIES</a:t>
                      </a:r>
                    </a:p>
                  </a:txBody>
                  <a:tcPr marL="68580" marR="68580" marT="0" marB="0"/>
                </a:tc>
                <a:tc>
                  <a:txBody>
                    <a:bodyPr/>
                    <a:lstStyle/>
                    <a:p>
                      <a:pPr>
                        <a:lnSpc>
                          <a:spcPct val="100000"/>
                        </a:lnSpc>
                        <a:spcAft>
                          <a:spcPts val="0"/>
                        </a:spcAft>
                      </a:pPr>
                      <a:r>
                        <a:rPr lang="en-US" sz="2600" dirty="0">
                          <a:effectLst/>
                          <a:latin typeface="Calibri" panose="020F0502020204030204" pitchFamily="34" charset="0"/>
                          <a:ea typeface="Calibri" panose="020F0502020204030204" pitchFamily="34" charset="0"/>
                          <a:cs typeface="Times New Roman" panose="02020603050405020304" pitchFamily="18" charset="0"/>
                        </a:rPr>
                        <a:t>ACTIVITÉ</a:t>
                      </a:r>
                    </a:p>
                  </a:txBody>
                  <a:tcPr marL="68580" marR="68580" marT="0" marB="0"/>
                </a:tc>
                <a:extLst>
                  <a:ext uri="{0D108BD9-81ED-4DB2-BD59-A6C34878D82A}">
                    <a16:rowId xmlns:a16="http://schemas.microsoft.com/office/drawing/2014/main" val="10000"/>
                  </a:ext>
                </a:extLst>
              </a:tr>
              <a:tr h="3072598">
                <a:tc>
                  <a:txBody>
                    <a:bodyPr/>
                    <a:lstStyle/>
                    <a:p>
                      <a:pPr marL="72000" indent="-108000">
                        <a:lnSpc>
                          <a:spcPct val="100000"/>
                        </a:lnSpc>
                        <a:spcAft>
                          <a:spcPts val="0"/>
                        </a:spcAft>
                      </a:pPr>
                      <a:r>
                        <a:rPr lang="en-US" sz="2600" dirty="0">
                          <a:effectLst/>
                          <a:latin typeface="+mj-lt"/>
                          <a:ea typeface="Calibri" panose="020F0502020204030204" pitchFamily="34" charset="0"/>
                          <a:cs typeface="Times New Roman" panose="02020603050405020304" pitchFamily="18" charset="0"/>
                        </a:rPr>
                        <a:t>3.2. Élaboration de stratégies pour un cadre stratégique intégré pour le tourisme et l'exploitation minière durables des côtes et du milieu marin</a:t>
                      </a:r>
                    </a:p>
                  </a:txBody>
                  <a:tcPr marL="68580" marR="68580" marT="0" marB="0"/>
                </a:tc>
                <a:tc>
                  <a:txBody>
                    <a:bodyPr/>
                    <a:lstStyle/>
                    <a:p>
                      <a:pPr marL="72000" indent="-108000">
                        <a:lnSpc>
                          <a:spcPct val="100000"/>
                        </a:lnSpc>
                        <a:spcAft>
                          <a:spcPts val="0"/>
                        </a:spcAft>
                      </a:pPr>
                      <a:r>
                        <a:rPr lang="en-US" sz="2600" i="0" dirty="0">
                          <a:effectLst/>
                          <a:latin typeface="+mj-lt"/>
                          <a:ea typeface="Calibri" panose="020F0502020204030204" pitchFamily="34" charset="0"/>
                          <a:cs typeface="Times New Roman" panose="02020603050405020304" pitchFamily="18" charset="0"/>
                        </a:rPr>
                        <a:t>3.2.1. Identifier les questions et les actions prioritaires pour le tourisme côtier et marin durable et les activités minières sur la biodiversité aquatique et l'environnement et élaborer des lignes directrices. </a:t>
                      </a:r>
                    </a:p>
                  </a:txBody>
                  <a:tcPr marL="68580" marR="68580" marT="0" marB="0"/>
                </a:tc>
                <a:extLst>
                  <a:ext uri="{0D108BD9-81ED-4DB2-BD59-A6C34878D82A}">
                    <a16:rowId xmlns:a16="http://schemas.microsoft.com/office/drawing/2014/main" val="10004"/>
                  </a:ext>
                </a:extLst>
              </a:tr>
            </a:tbl>
          </a:graphicData>
        </a:graphic>
      </p:graphicFrame>
      <p:sp>
        <p:nvSpPr>
          <p:cNvPr id="5" name="Title 1"/>
          <p:cNvSpPr>
            <a:spLocks noGrp="1"/>
          </p:cNvSpPr>
          <p:nvPr>
            <p:ph type="title"/>
          </p:nvPr>
        </p:nvSpPr>
        <p:spPr>
          <a:xfrm>
            <a:off x="457200" y="274638"/>
            <a:ext cx="8229600" cy="563562"/>
          </a:xfrm>
        </p:spPr>
        <p:txBody>
          <a:bodyPr>
            <a:normAutofit fontScale="90000"/>
          </a:bodyPr>
          <a:lstStyle/>
          <a:p>
            <a:r>
              <a:rPr lang="en-US" b="1" dirty="0">
                <a:solidFill>
                  <a:srgbClr val="00B0F0"/>
                </a:solidFill>
              </a:rPr>
              <a:t>SO 3 : RÉALISATIONS ET ACTIVITÉS</a:t>
            </a:r>
            <a:endParaRPr lang="en-US" dirty="0"/>
          </a:p>
        </p:txBody>
      </p:sp>
    </p:spTree>
    <p:extLst>
      <p:ext uri="{BB962C8B-B14F-4D97-AF65-F5344CB8AC3E}">
        <p14:creationId xmlns:p14="http://schemas.microsoft.com/office/powerpoint/2010/main" val="18579333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1600200"/>
            <a:ext cx="7924800" cy="4525963"/>
          </a:xfrm>
        </p:spPr>
        <p:txBody>
          <a:bodyPr/>
          <a:lstStyle/>
          <a:p>
            <a:pPr marL="0" indent="0">
              <a:buNone/>
            </a:pPr>
            <a:r>
              <a:rPr lang="en-US" b="1" dirty="0"/>
              <a:t>Renforcer l'inclusion des femmes dans la conservation de la biodiversité aquatique et la gestion environnementale</a:t>
            </a:r>
            <a:endParaRPr lang="en-US" dirty="0"/>
          </a:p>
        </p:txBody>
      </p:sp>
      <p:sp>
        <p:nvSpPr>
          <p:cNvPr id="4" name="Title 2"/>
          <p:cNvSpPr>
            <a:spLocks noGrp="1"/>
          </p:cNvSpPr>
          <p:nvPr>
            <p:ph type="title"/>
          </p:nvPr>
        </p:nvSpPr>
        <p:spPr>
          <a:xfrm>
            <a:off x="457200" y="274638"/>
            <a:ext cx="8229600" cy="639762"/>
          </a:xfrm>
        </p:spPr>
        <p:txBody>
          <a:bodyPr>
            <a:normAutofit fontScale="90000"/>
          </a:bodyPr>
          <a:lstStyle/>
          <a:p>
            <a:pPr algn="l"/>
            <a:r>
              <a:rPr lang="en-US" b="1" dirty="0">
                <a:solidFill>
                  <a:srgbClr val="00B0F0"/>
                </a:solidFill>
              </a:rPr>
              <a:t>OBJECTIF STRATÉGIQUE 4</a:t>
            </a:r>
          </a:p>
        </p:txBody>
      </p:sp>
    </p:spTree>
    <p:extLst>
      <p:ext uri="{BB962C8B-B14F-4D97-AF65-F5344CB8AC3E}">
        <p14:creationId xmlns:p14="http://schemas.microsoft.com/office/powerpoint/2010/main" val="16915713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p:cNvGraphicFramePr>
          <p:nvPr>
            <p:extLst>
              <p:ext uri="{D42A27DB-BD31-4B8C-83A1-F6EECF244321}">
                <p14:modId xmlns:p14="http://schemas.microsoft.com/office/powerpoint/2010/main" val="2407840780"/>
              </p:ext>
            </p:extLst>
          </p:nvPr>
        </p:nvGraphicFramePr>
        <p:xfrm>
          <a:off x="838200" y="950011"/>
          <a:ext cx="8229599" cy="5806295"/>
        </p:xfrm>
        <a:graphic>
          <a:graphicData uri="http://schemas.openxmlformats.org/drawingml/2006/table">
            <a:tbl>
              <a:tblPr firstRow="1" firstCol="1" bandRow="1">
                <a:tableStyleId>{5C22544A-7EE6-4342-B048-85BDC9FD1C3A}</a:tableStyleId>
              </a:tblPr>
              <a:tblGrid>
                <a:gridCol w="1945179">
                  <a:extLst>
                    <a:ext uri="{9D8B030D-6E8A-4147-A177-3AD203B41FA5}">
                      <a16:colId xmlns:a16="http://schemas.microsoft.com/office/drawing/2014/main" val="20000"/>
                    </a:ext>
                  </a:extLst>
                </a:gridCol>
                <a:gridCol w="2474421">
                  <a:extLst>
                    <a:ext uri="{9D8B030D-6E8A-4147-A177-3AD203B41FA5}">
                      <a16:colId xmlns:a16="http://schemas.microsoft.com/office/drawing/2014/main" val="1202073744"/>
                    </a:ext>
                  </a:extLst>
                </a:gridCol>
                <a:gridCol w="3809999">
                  <a:extLst>
                    <a:ext uri="{9D8B030D-6E8A-4147-A177-3AD203B41FA5}">
                      <a16:colId xmlns:a16="http://schemas.microsoft.com/office/drawing/2014/main" val="20001"/>
                    </a:ext>
                  </a:extLst>
                </a:gridCol>
              </a:tblGrid>
              <a:tr h="685655">
                <a:tc>
                  <a:txBody>
                    <a:bodyPr/>
                    <a:lstStyle/>
                    <a:p>
                      <a:pPr>
                        <a:lnSpc>
                          <a:spcPct val="100000"/>
                        </a:lnSpc>
                        <a:spcAft>
                          <a:spcPts val="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SORTIES</a:t>
                      </a:r>
                    </a:p>
                  </a:txBody>
                  <a:tcPr marL="68580" marR="68580" marT="0" marB="0"/>
                </a:tc>
                <a:tc>
                  <a:txBody>
                    <a:bodyPr/>
                    <a:lstStyle/>
                    <a:p>
                      <a:pPr>
                        <a:lnSpc>
                          <a:spcPct val="100000"/>
                        </a:lnSpc>
                        <a:spcAft>
                          <a:spcPts val="0"/>
                        </a:spcAft>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ACTIVITÉ</a:t>
                      </a:r>
                    </a:p>
                  </a:txBody>
                  <a:tcPr marL="68580" marR="68580" marT="0" marB="0"/>
                </a:tc>
                <a:extLst>
                  <a:ext uri="{0D108BD9-81ED-4DB2-BD59-A6C34878D82A}">
                    <a16:rowId xmlns:a16="http://schemas.microsoft.com/office/drawing/2014/main" val="10000"/>
                  </a:ext>
                </a:extLst>
              </a:tr>
              <a:tr h="5071255">
                <a:tc>
                  <a:txBody>
                    <a:bodyPr/>
                    <a:lstStyle/>
                    <a:p>
                      <a:pPr>
                        <a:lnSpc>
                          <a:spcPct val="100000"/>
                        </a:lnSpc>
                        <a:spcAft>
                          <a:spcPts val="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Produit 4.1 Élaboration d'une stratégie continentale pour l'inclusion des femmes dans la biodiversité aquatique et la gestion environnementale</a:t>
                      </a:r>
                    </a:p>
                  </a:txBody>
                  <a:tcPr marL="68580" marR="6858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effectLst/>
                          <a:latin typeface="Calibri" panose="020F0502020204030204" pitchFamily="34" charset="0"/>
                          <a:ea typeface="Calibri" panose="020F0502020204030204" pitchFamily="34" charset="0"/>
                          <a:cs typeface="Times New Roman" panose="02020603050405020304" pitchFamily="18" charset="0"/>
                        </a:rPr>
                        <a:t>4.1.1. Soutenir l'élaboration d'une stratégie continentale pour l'inclusion de la dimension de genre dans la biodiversité aquatique et la gestion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environnementale</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4.1.1.3. Un soutien technique serait apporté à trois États membres de l'UA pour qu'ils élaborent des stratégies de biodiversité toutes inclusives et délibérées</a:t>
                      </a:r>
                    </a:p>
                    <a:p>
                      <a:pPr>
                        <a:lnSpc>
                          <a:spcPct val="100000"/>
                        </a:lnSpc>
                        <a:spcAft>
                          <a:spcPts val="0"/>
                        </a:spcAft>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4.1.1.4. Cartographie des ONG actives dans le domaine de l'environnement et axées sur la conservation de la biodiversité et la protection de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l'environnement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0"/>
                        </a:spcAft>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bl>
          </a:graphicData>
        </a:graphic>
      </p:graphicFrame>
      <p:sp>
        <p:nvSpPr>
          <p:cNvPr id="5" name="Title 1"/>
          <p:cNvSpPr>
            <a:spLocks noGrp="1"/>
          </p:cNvSpPr>
          <p:nvPr>
            <p:ph type="title"/>
          </p:nvPr>
        </p:nvSpPr>
        <p:spPr>
          <a:xfrm>
            <a:off x="457200" y="274638"/>
            <a:ext cx="8229600" cy="639762"/>
          </a:xfrm>
        </p:spPr>
        <p:txBody>
          <a:bodyPr>
            <a:normAutofit fontScale="90000"/>
          </a:bodyPr>
          <a:lstStyle/>
          <a:p>
            <a:r>
              <a:rPr lang="en-US" b="1" dirty="0">
                <a:solidFill>
                  <a:srgbClr val="00B0F0"/>
                </a:solidFill>
              </a:rPr>
              <a:t>SO 4 : RÉALISATIONS ET ACTIVITÉS</a:t>
            </a:r>
            <a:endParaRPr lang="en-US" dirty="0"/>
          </a:p>
        </p:txBody>
      </p:sp>
    </p:spTree>
    <p:extLst>
      <p:ext uri="{BB962C8B-B14F-4D97-AF65-F5344CB8AC3E}">
        <p14:creationId xmlns:p14="http://schemas.microsoft.com/office/powerpoint/2010/main" val="28485953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700" b="1" dirty="0">
                <a:solidFill>
                  <a:srgbClr val="2E74B5"/>
                </a:solidFill>
                <a:uFill>
                  <a:solidFill>
                    <a:srgbClr val="2E74B5"/>
                  </a:solidFill>
                </a:uFill>
                <a:latin typeface="Helvetica Neue"/>
                <a:ea typeface="Helvetica Neue"/>
                <a:cs typeface="Helvetica Neue"/>
              </a:rPr>
              <a:t>Mécanismes de durabilité : pour les résultats du projet</a:t>
            </a:r>
            <a:br>
              <a:rPr lang="en-US" b="1" dirty="0">
                <a:solidFill>
                  <a:srgbClr val="2E74B5"/>
                </a:solidFill>
                <a:uFill>
                  <a:solidFill>
                    <a:srgbClr val="2E74B5"/>
                  </a:solidFill>
                </a:uFill>
                <a:latin typeface="Helvetica Neue"/>
                <a:ea typeface="Helvetica Neue"/>
                <a:cs typeface="Helvetica Neue"/>
              </a:rPr>
            </a:br>
            <a:endParaRPr lang="en-US" dirty="0"/>
          </a:p>
        </p:txBody>
      </p:sp>
      <p:sp>
        <p:nvSpPr>
          <p:cNvPr id="3" name="Content Placeholder 2"/>
          <p:cNvSpPr>
            <a:spLocks noGrp="1"/>
          </p:cNvSpPr>
          <p:nvPr>
            <p:ph idx="1"/>
          </p:nvPr>
        </p:nvSpPr>
        <p:spPr>
          <a:xfrm>
            <a:off x="838200" y="990600"/>
            <a:ext cx="8305800" cy="5867400"/>
          </a:xfrm>
        </p:spPr>
        <p:txBody>
          <a:bodyPr>
            <a:normAutofit/>
          </a:bodyPr>
          <a:lstStyle/>
          <a:p>
            <a:pPr lvl="0" algn="just">
              <a:lnSpc>
                <a:spcPct val="130000"/>
              </a:lnSpc>
              <a:spcBef>
                <a:spcPts val="0"/>
              </a:spcBef>
              <a:buFont typeface="Wingdings" panose="05000000000000000000" pitchFamily="2" charset="2"/>
              <a:buChar char="Ø"/>
              <a:tabLst>
                <a:tab pos="228600" algn="l"/>
              </a:tabLst>
            </a:pPr>
            <a:r>
              <a:rPr lang="en-GB" sz="2400" dirty="0">
                <a:latin typeface="Times New Roman" panose="02020603050405020304" pitchFamily="18" charset="0"/>
                <a:ea typeface="Times New Roman" panose="02020603050405020304" pitchFamily="18" charset="0"/>
              </a:rPr>
              <a:t>Élaboration d'une stratégie de sortie</a:t>
            </a:r>
          </a:p>
          <a:p>
            <a:pPr lvl="0" algn="just">
              <a:lnSpc>
                <a:spcPct val="130000"/>
              </a:lnSpc>
              <a:spcBef>
                <a:spcPts val="0"/>
              </a:spcBef>
              <a:buFont typeface="Wingdings" panose="05000000000000000000" pitchFamily="2" charset="2"/>
              <a:buChar char="Ø"/>
              <a:tabLst>
                <a:tab pos="228600" algn="l"/>
              </a:tabLst>
            </a:pPr>
            <a:r>
              <a:rPr lang="en-GB" sz="2400" dirty="0">
                <a:latin typeface="Times New Roman" panose="02020603050405020304" pitchFamily="18" charset="0"/>
                <a:ea typeface="Times New Roman" panose="02020603050405020304" pitchFamily="18" charset="0"/>
              </a:rPr>
              <a:t>Créer un espace pour solliciter les contributions des parties prenantes, y compris organiser un atelier de lancement afin que les parties prenantes aient la possibilité d'examiner les activités</a:t>
            </a:r>
            <a:endParaRPr lang="en-US" sz="2400" dirty="0">
              <a:latin typeface="Times New Roman" panose="02020603050405020304" pitchFamily="18" charset="0"/>
              <a:ea typeface="Times New Roman" panose="02020603050405020304" pitchFamily="18" charset="0"/>
            </a:endParaRPr>
          </a:p>
          <a:p>
            <a:pPr lvl="0" algn="just">
              <a:lnSpc>
                <a:spcPct val="130000"/>
              </a:lnSpc>
              <a:spcBef>
                <a:spcPts val="0"/>
              </a:spcBef>
              <a:buFont typeface="Wingdings" panose="05000000000000000000" pitchFamily="2" charset="2"/>
              <a:buChar char="Ø"/>
              <a:tabLst>
                <a:tab pos="228600" algn="l"/>
              </a:tabLst>
            </a:pPr>
            <a:r>
              <a:rPr lang="en-GB" sz="2400" dirty="0">
                <a:latin typeface="Times New Roman" panose="02020603050405020304" pitchFamily="18" charset="0"/>
                <a:ea typeface="Times New Roman" panose="02020603050405020304" pitchFamily="18" charset="0"/>
              </a:rPr>
              <a:t>Consultations intensives des parties prenantes, impliquant les institutions publiques aux niveaux national et régional, dans la mise en œuvre des activités du projet</a:t>
            </a:r>
            <a:endParaRPr lang="en-US" sz="2400" dirty="0">
              <a:latin typeface="Times New Roman" panose="02020603050405020304" pitchFamily="18" charset="0"/>
              <a:ea typeface="Times New Roman" panose="02020603050405020304" pitchFamily="18" charset="0"/>
            </a:endParaRPr>
          </a:p>
          <a:p>
            <a:pPr lvl="0" algn="just">
              <a:lnSpc>
                <a:spcPct val="130000"/>
              </a:lnSpc>
              <a:spcBef>
                <a:spcPts val="0"/>
              </a:spcBef>
              <a:buFont typeface="Wingdings" panose="05000000000000000000" pitchFamily="2" charset="2"/>
              <a:buChar char="Ø"/>
              <a:tabLst>
                <a:tab pos="228600" algn="l"/>
              </a:tabLst>
            </a:pPr>
            <a:r>
              <a:rPr lang="en-GB" sz="2400" dirty="0">
                <a:latin typeface="Times New Roman" panose="02020603050405020304" pitchFamily="18" charset="0"/>
                <a:ea typeface="Times New Roman" panose="02020603050405020304" pitchFamily="18" charset="0"/>
              </a:rPr>
              <a:t>Intégrer les activités de renforcement des capacités des parties prenantes en matière de conservation de la biodiversité aquatique, y compris la mise au point de produits de la connaissance (publication sur les notes d'orientation, notes </a:t>
            </a:r>
            <a:r>
              <a:rPr lang="en-GB" sz="2400" dirty="0" err="1">
                <a:latin typeface="Times New Roman" panose="02020603050405020304" pitchFamily="18" charset="0"/>
                <a:ea typeface="Times New Roman" panose="02020603050405020304" pitchFamily="18" charset="0"/>
              </a:rPr>
              <a:t>d'information</a:t>
            </a:r>
            <a:r>
              <a:rPr lang="en-GB" sz="2400" dirty="0">
                <a:latin typeface="Times New Roman" panose="02020603050405020304" pitchFamily="18" charset="0"/>
                <a:ea typeface="Times New Roman" panose="02020603050405020304" pitchFamily="18" charset="0"/>
              </a:rPr>
              <a:t>)</a:t>
            </a:r>
          </a:p>
        </p:txBody>
      </p:sp>
    </p:spTree>
    <p:extLst>
      <p:ext uri="{BB962C8B-B14F-4D97-AF65-F5344CB8AC3E}">
        <p14:creationId xmlns:p14="http://schemas.microsoft.com/office/powerpoint/2010/main" val="34133199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700" b="1" dirty="0">
                <a:solidFill>
                  <a:srgbClr val="2E74B5"/>
                </a:solidFill>
                <a:uFill>
                  <a:solidFill>
                    <a:srgbClr val="2E74B5"/>
                  </a:solidFill>
                </a:uFill>
                <a:latin typeface="Helvetica Neue"/>
                <a:ea typeface="Helvetica Neue"/>
                <a:cs typeface="Helvetica Neue"/>
              </a:rPr>
              <a:t>Mécanismes de durabilité : pour les résultats du projet</a:t>
            </a:r>
            <a:br>
              <a:rPr lang="en-US" b="1" dirty="0">
                <a:solidFill>
                  <a:srgbClr val="2E74B5"/>
                </a:solidFill>
                <a:uFill>
                  <a:solidFill>
                    <a:srgbClr val="2E74B5"/>
                  </a:solidFill>
                </a:uFill>
                <a:latin typeface="Helvetica Neue"/>
                <a:ea typeface="Helvetica Neue"/>
                <a:cs typeface="Helvetica Neue"/>
              </a:rPr>
            </a:br>
            <a:endParaRPr lang="en-US" dirty="0"/>
          </a:p>
        </p:txBody>
      </p:sp>
      <p:sp>
        <p:nvSpPr>
          <p:cNvPr id="3" name="Content Placeholder 2"/>
          <p:cNvSpPr>
            <a:spLocks noGrp="1"/>
          </p:cNvSpPr>
          <p:nvPr>
            <p:ph idx="1"/>
          </p:nvPr>
        </p:nvSpPr>
        <p:spPr>
          <a:xfrm>
            <a:off x="838200" y="990600"/>
            <a:ext cx="8305800" cy="5867400"/>
          </a:xfrm>
        </p:spPr>
        <p:txBody>
          <a:bodyPr>
            <a:normAutofit fontScale="32500" lnSpcReduction="20000"/>
          </a:bodyPr>
          <a:lstStyle/>
          <a:p>
            <a:pPr lvl="0" algn="just">
              <a:lnSpc>
                <a:spcPct val="130000"/>
              </a:lnSpc>
              <a:spcBef>
                <a:spcPts val="0"/>
              </a:spcBef>
              <a:buFont typeface="Wingdings" panose="05000000000000000000" pitchFamily="2" charset="2"/>
              <a:buChar char="Ø"/>
              <a:tabLst>
                <a:tab pos="228600" algn="l"/>
              </a:tabLst>
            </a:pPr>
            <a:r>
              <a:rPr lang="en-GB" sz="7200" dirty="0">
                <a:latin typeface="Times New Roman" panose="02020603050405020304" pitchFamily="18" charset="0"/>
                <a:ea typeface="Times New Roman" panose="02020603050405020304" pitchFamily="18" charset="0"/>
              </a:rPr>
              <a:t>La collaboration avec les CER et les organismes régionaux spécialisés </a:t>
            </a:r>
            <a:r>
              <a:rPr lang="en-GB" sz="7200" dirty="0" err="1">
                <a:latin typeface="Times New Roman" panose="02020603050405020304" pitchFamily="18" charset="0"/>
                <a:ea typeface="Times New Roman" panose="02020603050405020304" pitchFamily="18" charset="0"/>
              </a:rPr>
              <a:t>renforcerait</a:t>
            </a:r>
            <a:r>
              <a:rPr lang="en-GB" sz="7200" dirty="0">
                <a:latin typeface="Times New Roman" panose="02020603050405020304" pitchFamily="18" charset="0"/>
                <a:ea typeface="Times New Roman" panose="02020603050405020304" pitchFamily="18" charset="0"/>
              </a:rPr>
              <a:t> les liens entre les CER et les institutions régionales spécialisées afin d'assurer la durabilité</a:t>
            </a:r>
            <a:endParaRPr lang="en-US" sz="7200" dirty="0">
              <a:latin typeface="Times New Roman" panose="02020603050405020304" pitchFamily="18" charset="0"/>
              <a:ea typeface="Times New Roman" panose="02020603050405020304" pitchFamily="18" charset="0"/>
            </a:endParaRPr>
          </a:p>
          <a:p>
            <a:pPr lvl="0" algn="just">
              <a:lnSpc>
                <a:spcPct val="130000"/>
              </a:lnSpc>
              <a:spcBef>
                <a:spcPts val="0"/>
              </a:spcBef>
              <a:buFont typeface="Wingdings" panose="05000000000000000000" pitchFamily="2" charset="2"/>
              <a:buChar char="Ø"/>
              <a:tabLst>
                <a:tab pos="228600" algn="l"/>
              </a:tabLst>
            </a:pPr>
            <a:r>
              <a:rPr lang="en-GB" sz="7200" dirty="0">
                <a:latin typeface="Times New Roman" panose="02020603050405020304" pitchFamily="18" charset="0"/>
                <a:ea typeface="Times New Roman" panose="02020603050405020304" pitchFamily="18" charset="0"/>
              </a:rPr>
              <a:t>Le soutien à la mise en œuvre ou à la démonstration pratique des recommandations des projets, telles que les plans de sûreté maritime, les ZPM et les stratégies d’atténuation du changement climatique</a:t>
            </a:r>
            <a:endParaRPr lang="en-US" sz="7200" dirty="0">
              <a:latin typeface="Times New Roman" panose="02020603050405020304" pitchFamily="18" charset="0"/>
              <a:ea typeface="Times New Roman" panose="02020603050405020304" pitchFamily="18" charset="0"/>
            </a:endParaRPr>
          </a:p>
          <a:p>
            <a:pPr lvl="0" algn="just">
              <a:lnSpc>
                <a:spcPct val="130000"/>
              </a:lnSpc>
              <a:spcBef>
                <a:spcPts val="0"/>
              </a:spcBef>
              <a:buFont typeface="Wingdings" panose="05000000000000000000" pitchFamily="2" charset="2"/>
              <a:buChar char="Ø"/>
              <a:tabLst>
                <a:tab pos="228600" algn="l"/>
              </a:tabLst>
            </a:pPr>
            <a:r>
              <a:rPr lang="en-GB" sz="7200" dirty="0">
                <a:latin typeface="Times New Roman" panose="02020603050405020304" pitchFamily="18" charset="0"/>
                <a:ea typeface="Times New Roman" panose="02020603050405020304" pitchFamily="18" charset="0"/>
              </a:rPr>
              <a:t>Mobiliser les parties prenantes, notamment les ONG, les femmes et les jeunes, </a:t>
            </a:r>
            <a:endParaRPr lang="en-US" sz="7200" dirty="0">
              <a:latin typeface="Times New Roman" panose="02020603050405020304" pitchFamily="18" charset="0"/>
              <a:ea typeface="Times New Roman" panose="02020603050405020304" pitchFamily="18" charset="0"/>
            </a:endParaRPr>
          </a:p>
          <a:p>
            <a:pPr lvl="0" algn="just">
              <a:lnSpc>
                <a:spcPct val="130000"/>
              </a:lnSpc>
              <a:spcBef>
                <a:spcPts val="0"/>
              </a:spcBef>
              <a:buFont typeface="Wingdings" panose="05000000000000000000" pitchFamily="2" charset="2"/>
              <a:buChar char="Ø"/>
              <a:tabLst>
                <a:tab pos="228600" algn="l"/>
              </a:tabLst>
            </a:pPr>
            <a:r>
              <a:rPr lang="en-GB" sz="7200" dirty="0">
                <a:latin typeface="Times New Roman" panose="02020603050405020304" pitchFamily="18" charset="0"/>
                <a:ea typeface="Times New Roman" panose="02020603050405020304" pitchFamily="18" charset="0"/>
              </a:rPr>
              <a:t>Appui à la mise en œuvre des décisions des organes directeurs de l'UA sur des questions telles que la création de centres d'excellence sur la biodiversité aquatique (réunion ministérielle conjointe de 2014); le renforcement de l'inclusion le long des chaînes de valeur (Malabo)</a:t>
            </a:r>
            <a:endParaRPr lang="en-US" sz="7200" dirty="0">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11870803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57200" y="152400"/>
            <a:ext cx="8229600" cy="487362"/>
          </a:xfrm>
          <a:extLst/>
        </p:spPr>
        <p:txBody>
          <a:bodyPr>
            <a:noAutofit/>
          </a:bodyPr>
          <a:lstStyle/>
          <a:p>
            <a:pPr algn="ctr" eaLnBrk="1" hangingPunct="1">
              <a:defRPr/>
            </a:pPr>
            <a:r>
              <a:rPr lang="en-US" sz="8800" kern="1200" dirty="0">
                <a:ln w="19050">
                  <a:solidFill>
                    <a:srgbClr val="816F47"/>
                  </a:solidFill>
                  <a:prstDash val="solid"/>
                </a:ln>
                <a:solidFill>
                  <a:srgbClr val="FFFF00"/>
                </a:solidFill>
                <a:effectLst>
                  <a:outerShdw blurRad="50000" dist="50800" dir="7500000" algn="tl">
                    <a:srgbClr val="000000">
                      <a:shade val="5000"/>
                      <a:alpha val="35000"/>
                    </a:srgbClr>
                  </a:outerShdw>
                </a:effectLst>
                <a:latin typeface="Bauhaus 93" panose="04030905020B02020C02" pitchFamily="82" charset="0"/>
                <a:ea typeface="+mn-ea"/>
                <a:cs typeface="+mn-cs"/>
              </a:rPr>
              <a:t>Merci</a:t>
            </a:r>
          </a:p>
        </p:txBody>
      </p:sp>
      <p:sp>
        <p:nvSpPr>
          <p:cNvPr id="5" name="Title 1"/>
          <p:cNvSpPr txBox="1">
            <a:spLocks/>
          </p:cNvSpPr>
          <p:nvPr/>
        </p:nvSpPr>
        <p:spPr bwMode="auto">
          <a:xfrm>
            <a:off x="0" y="5562600"/>
            <a:ext cx="9144000" cy="387350"/>
          </a:xfrm>
          <a:prstGeom prst="rect">
            <a:avLst/>
          </a:prstGeom>
          <a:noFill/>
          <a:ln w="9525">
            <a:noFill/>
            <a:miter lim="800000"/>
            <a:headEnd/>
            <a:tailEnd/>
          </a:ln>
        </p:spPr>
        <p:txBody>
          <a:bodyPr/>
          <a:lstStyle/>
          <a:p>
            <a:pPr algn="ctr">
              <a:defRPr/>
            </a:pPr>
            <a:r>
              <a:rPr lang="en-US" b="1" kern="0" dirty="0">
                <a:solidFill>
                  <a:srgbClr val="F79646"/>
                </a:solidFill>
                <a:latin typeface="Gill Sans MT" pitchFamily="34" charset="0"/>
              </a:rPr>
              <a:t>AU-IBAR : Assurer le leadership dans le </a:t>
            </a:r>
          </a:p>
          <a:p>
            <a:pPr algn="ctr">
              <a:defRPr/>
            </a:pPr>
            <a:r>
              <a:rPr lang="en-US" b="1" kern="0" dirty="0">
                <a:solidFill>
                  <a:srgbClr val="F79646"/>
                </a:solidFill>
                <a:latin typeface="Gill Sans MT" pitchFamily="34" charset="0"/>
              </a:rPr>
              <a:t>développement des ressources animales pour l'Afrique</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6400" y="1371600"/>
            <a:ext cx="6012180" cy="3992880"/>
          </a:xfrm>
          <a:prstGeom prst="rect">
            <a:avLst/>
          </a:prstGeom>
        </p:spPr>
      </p:pic>
    </p:spTree>
    <p:extLst>
      <p:ext uri="{BB962C8B-B14F-4D97-AF65-F5344CB8AC3E}">
        <p14:creationId xmlns:p14="http://schemas.microsoft.com/office/powerpoint/2010/main" val="3960990873"/>
      </p:ext>
    </p:extLst>
  </p:cSld>
  <p:clrMapOvr>
    <a:masterClrMapping/>
  </p:clrMapOvr>
  <p:transition>
    <p:wipe dir="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5661</TotalTime>
  <Words>1364</Words>
  <Application>Microsoft Office PowerPoint</Application>
  <PresentationFormat>On-screen Show (4:3)</PresentationFormat>
  <Paragraphs>110</Paragraphs>
  <Slides>21</Slides>
  <Notes>1</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21</vt:i4>
      </vt:variant>
    </vt:vector>
  </HeadingPairs>
  <TitlesOfParts>
    <vt:vector size="32" baseType="lpstr">
      <vt:lpstr>Arial</vt:lpstr>
      <vt:lpstr>Arial Unicode MS</vt:lpstr>
      <vt:lpstr>Bauhaus 93</vt:lpstr>
      <vt:lpstr>Bookman Old Style</vt:lpstr>
      <vt:lpstr>Calibri</vt:lpstr>
      <vt:lpstr>Gill Sans MT</vt:lpstr>
      <vt:lpstr>Helvetica Neue</vt:lpstr>
      <vt:lpstr>Times New Roman</vt:lpstr>
      <vt:lpstr>Wingdings</vt:lpstr>
      <vt:lpstr>Office Theme</vt:lpstr>
      <vt:lpstr>1_Office Theme</vt:lpstr>
      <vt:lpstr>PROJET </vt:lpstr>
      <vt:lpstr>CONTEXTE </vt:lpstr>
      <vt:lpstr>CONTEXTE </vt:lpstr>
      <vt:lpstr>INFORMATIONS DE BASE SUR LE PROJET</vt:lpstr>
      <vt:lpstr>OBJECTIFS</vt:lpstr>
      <vt:lpstr>OBJECTIFS</vt:lpstr>
      <vt:lpstr>OBJECTIF STRATÉGIQUE 1</vt:lpstr>
      <vt:lpstr>SO 1 : RÉALISATIONS ET ACTIVITÉS</vt:lpstr>
      <vt:lpstr>SO 1 : RÉALISATIONS ET ACTIVITÉS</vt:lpstr>
      <vt:lpstr>OBJECTIF STRATÉGIQUE 2</vt:lpstr>
      <vt:lpstr>SO 2 : RÉALISATIONS ET ACTIVITÉS</vt:lpstr>
      <vt:lpstr>SO 2 : RÉALISATIONS ET ACTIVITÉS</vt:lpstr>
      <vt:lpstr>SO 2 : RÉALISATIONS ET ACTIVITÉS</vt:lpstr>
      <vt:lpstr>OBJECTIF STRATÉGIQUE 3</vt:lpstr>
      <vt:lpstr>SO 3 : RÉALISATIONS ET ACTIVITÉS</vt:lpstr>
      <vt:lpstr>SO 3 : RÉALISATIONS ET ACTIVITÉS</vt:lpstr>
      <vt:lpstr>OBJECTIF STRATÉGIQUE 4</vt:lpstr>
      <vt:lpstr>SO 4 : RÉALISATIONS ET ACTIVITÉS</vt:lpstr>
      <vt:lpstr>Mécanismes de durabilité : pour les résultats du projet </vt:lpstr>
      <vt:lpstr>Mécanismes de durabilité : pour les résultats du projet </vt:lpstr>
      <vt:lpstr>Merci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fahim kremeier</dc:creator>
  <cp:lastModifiedBy>Philippe Patinde Ouedraogo</cp:lastModifiedBy>
  <cp:revision>496</cp:revision>
  <dcterms:created xsi:type="dcterms:W3CDTF">2017-08-17T12:21:51Z</dcterms:created>
  <dcterms:modified xsi:type="dcterms:W3CDTF">2024-05-22T02:11:00Z</dcterms:modified>
</cp:coreProperties>
</file>