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2"/>
  </p:notesMasterIdLst>
  <p:sldIdLst>
    <p:sldId id="263" r:id="rId3"/>
    <p:sldId id="445" r:id="rId4"/>
    <p:sldId id="481" r:id="rId5"/>
    <p:sldId id="467" r:id="rId6"/>
    <p:sldId id="482" r:id="rId7"/>
    <p:sldId id="446" r:id="rId8"/>
    <p:sldId id="483" r:id="rId9"/>
    <p:sldId id="484" r:id="rId10"/>
    <p:sldId id="447" r:id="rId11"/>
    <p:sldId id="448" r:id="rId12"/>
    <p:sldId id="449" r:id="rId13"/>
    <p:sldId id="451" r:id="rId14"/>
    <p:sldId id="450" r:id="rId15"/>
    <p:sldId id="452" r:id="rId16"/>
    <p:sldId id="480" r:id="rId17"/>
    <p:sldId id="468" r:id="rId18"/>
    <p:sldId id="469" r:id="rId19"/>
    <p:sldId id="477" r:id="rId20"/>
    <p:sldId id="270" r:id="rId21"/>
  </p:sldIdLst>
  <p:sldSz cx="12192000" cy="6858000"/>
  <p:notesSz cx="6858000" cy="9144000"/>
  <p:defaultText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ADB2"/>
    <a:srgbClr val="3A8286"/>
    <a:srgbClr val="49A4A9"/>
    <a:srgbClr val="4BB2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3" autoAdjust="0"/>
    <p:restoredTop sz="94660"/>
  </p:normalViewPr>
  <p:slideViewPr>
    <p:cSldViewPr snapToGrid="0">
      <p:cViewPr varScale="1">
        <p:scale>
          <a:sx n="88" d="100"/>
          <a:sy n="88" d="100"/>
        </p:scale>
        <p:origin x="439"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berta Sagoe" userId="a606c1b69781b88f" providerId="LiveId" clId="{52C092F1-E951-4826-92CC-369006FA6FFF}"/>
    <pc:docChg chg="undo custSel delSld modSld">
      <pc:chgData name="Alberta Sagoe" userId="a606c1b69781b88f" providerId="LiveId" clId="{52C092F1-E951-4826-92CC-369006FA6FFF}" dt="2023-06-20T08:42:48.244" v="127" actId="14100"/>
      <pc:docMkLst>
        <pc:docMk/>
      </pc:docMkLst>
      <pc:sldChg chg="addSp delSp modSp mod">
        <pc:chgData name="Alberta Sagoe" userId="a606c1b69781b88f" providerId="LiveId" clId="{52C092F1-E951-4826-92CC-369006FA6FFF}" dt="2023-06-19T17:57:23.315" v="89" actId="14100"/>
        <pc:sldMkLst>
          <pc:docMk/>
          <pc:sldMk cId="4083737424" sldId="263"/>
        </pc:sldMkLst>
        <pc:spChg chg="mod">
          <ac:chgData name="Alberta Sagoe" userId="a606c1b69781b88f" providerId="LiveId" clId="{52C092F1-E951-4826-92CC-369006FA6FFF}" dt="2023-06-19T17:57:23.315" v="89" actId="14100"/>
          <ac:spMkLst>
            <pc:docMk/>
            <pc:sldMk cId="4083737424" sldId="263"/>
            <ac:spMk id="3" creationId="{00000000-0000-0000-0000-000000000000}"/>
          </ac:spMkLst>
        </pc:spChg>
        <pc:spChg chg="mod">
          <ac:chgData name="Alberta Sagoe" userId="a606c1b69781b88f" providerId="LiveId" clId="{52C092F1-E951-4826-92CC-369006FA6FFF}" dt="2023-06-19T17:52:32.622" v="70" actId="20577"/>
          <ac:spMkLst>
            <pc:docMk/>
            <pc:sldMk cId="4083737424" sldId="263"/>
            <ac:spMk id="8" creationId="{796A7C95-678C-4855-A63F-0803CF9A3908}"/>
          </ac:spMkLst>
        </pc:spChg>
        <pc:picChg chg="add mod">
          <ac:chgData name="Alberta Sagoe" userId="a606c1b69781b88f" providerId="LiveId" clId="{52C092F1-E951-4826-92CC-369006FA6FFF}" dt="2023-06-19T17:56:32.268" v="88"/>
          <ac:picMkLst>
            <pc:docMk/>
            <pc:sldMk cId="4083737424" sldId="263"/>
            <ac:picMk id="16" creationId="{D25AD500-AD1E-4FE9-8CF7-494CF98FC342}"/>
          </ac:picMkLst>
        </pc:picChg>
        <pc:picChg chg="add mod">
          <ac:chgData name="Alberta Sagoe" userId="a606c1b69781b88f" providerId="LiveId" clId="{52C092F1-E951-4826-92CC-369006FA6FFF}" dt="2023-06-19T17:56:32.268" v="88"/>
          <ac:picMkLst>
            <pc:docMk/>
            <pc:sldMk cId="4083737424" sldId="263"/>
            <ac:picMk id="19" creationId="{94FDD134-6257-4003-8EFD-899D37D08E8A}"/>
          </ac:picMkLst>
        </pc:picChg>
        <pc:picChg chg="add mod">
          <ac:chgData name="Alberta Sagoe" userId="a606c1b69781b88f" providerId="LiveId" clId="{52C092F1-E951-4826-92CC-369006FA6FFF}" dt="2023-06-19T17:56:32.268" v="88"/>
          <ac:picMkLst>
            <pc:docMk/>
            <pc:sldMk cId="4083737424" sldId="263"/>
            <ac:picMk id="20" creationId="{41FEA294-0E5F-458F-A9F0-242C60303F19}"/>
          </ac:picMkLst>
        </pc:picChg>
        <pc:picChg chg="add mod">
          <ac:chgData name="Alberta Sagoe" userId="a606c1b69781b88f" providerId="LiveId" clId="{52C092F1-E951-4826-92CC-369006FA6FFF}" dt="2023-06-19T17:56:32.268" v="88"/>
          <ac:picMkLst>
            <pc:docMk/>
            <pc:sldMk cId="4083737424" sldId="263"/>
            <ac:picMk id="21" creationId="{DF8A1600-25A4-4A0A-BFFA-39A894119811}"/>
          </ac:picMkLst>
        </pc:picChg>
        <pc:picChg chg="del mod">
          <ac:chgData name="Alberta Sagoe" userId="a606c1b69781b88f" providerId="LiveId" clId="{52C092F1-E951-4826-92CC-369006FA6FFF}" dt="2023-06-19T17:56:31.269" v="87" actId="478"/>
          <ac:picMkLst>
            <pc:docMk/>
            <pc:sldMk cId="4083737424" sldId="263"/>
            <ac:picMk id="23" creationId="{BC51D402-AEAD-4B8F-A4FB-B57D4127C29E}"/>
          </ac:picMkLst>
        </pc:picChg>
        <pc:picChg chg="del mod">
          <ac:chgData name="Alberta Sagoe" userId="a606c1b69781b88f" providerId="LiveId" clId="{52C092F1-E951-4826-92CC-369006FA6FFF}" dt="2023-06-19T17:56:21.689" v="76" actId="478"/>
          <ac:picMkLst>
            <pc:docMk/>
            <pc:sldMk cId="4083737424" sldId="263"/>
            <ac:picMk id="2049" creationId="{04397786-E4E9-47F1-9061-66AEBD8C1BA3}"/>
          </ac:picMkLst>
        </pc:picChg>
        <pc:picChg chg="del mod">
          <ac:chgData name="Alberta Sagoe" userId="a606c1b69781b88f" providerId="LiveId" clId="{52C092F1-E951-4826-92CC-369006FA6FFF}" dt="2023-06-19T17:56:18.957" v="73" actId="478"/>
          <ac:picMkLst>
            <pc:docMk/>
            <pc:sldMk cId="4083737424" sldId="263"/>
            <ac:picMk id="2051" creationId="{F77F26EA-F132-402F-86D9-61567034F03A}"/>
          </ac:picMkLst>
        </pc:picChg>
        <pc:picChg chg="del mod">
          <ac:chgData name="Alberta Sagoe" userId="a606c1b69781b88f" providerId="LiveId" clId="{52C092F1-E951-4826-92CC-369006FA6FFF}" dt="2023-06-19T17:56:27.476" v="82" actId="478"/>
          <ac:picMkLst>
            <pc:docMk/>
            <pc:sldMk cId="4083737424" sldId="263"/>
            <ac:picMk id="2052" creationId="{B324AC02-5530-4CAA-A671-F5F882F05435}"/>
          </ac:picMkLst>
        </pc:picChg>
        <pc:picChg chg="del mod">
          <ac:chgData name="Alberta Sagoe" userId="a606c1b69781b88f" providerId="LiveId" clId="{52C092F1-E951-4826-92CC-369006FA6FFF}" dt="2023-06-19T17:56:30.145" v="85" actId="478"/>
          <ac:picMkLst>
            <pc:docMk/>
            <pc:sldMk cId="4083737424" sldId="263"/>
            <ac:picMk id="2053" creationId="{AF9A873C-81F6-45A4-8E1D-4E33BE46D1AC}"/>
          </ac:picMkLst>
        </pc:picChg>
        <pc:picChg chg="del mod">
          <ac:chgData name="Alberta Sagoe" userId="a606c1b69781b88f" providerId="LiveId" clId="{52C092F1-E951-4826-92CC-369006FA6FFF}" dt="2023-06-19T17:56:23.710" v="78" actId="478"/>
          <ac:picMkLst>
            <pc:docMk/>
            <pc:sldMk cId="4083737424" sldId="263"/>
            <ac:picMk id="2056" creationId="{92F42AA0-28CA-4C14-B1E5-C78C2668EDC7}"/>
          </ac:picMkLst>
        </pc:picChg>
        <pc:picChg chg="del">
          <ac:chgData name="Alberta Sagoe" userId="a606c1b69781b88f" providerId="LiveId" clId="{52C092F1-E951-4826-92CC-369006FA6FFF}" dt="2023-06-19T17:56:26.203" v="80" actId="478"/>
          <ac:picMkLst>
            <pc:docMk/>
            <pc:sldMk cId="4083737424" sldId="263"/>
            <ac:picMk id="2057" creationId="{A32287A4-148C-496C-B716-70A869F0F723}"/>
          </ac:picMkLst>
        </pc:picChg>
        <pc:cxnChg chg="del">
          <ac:chgData name="Alberta Sagoe" userId="a606c1b69781b88f" providerId="LiveId" clId="{52C092F1-E951-4826-92CC-369006FA6FFF}" dt="2023-06-19T17:56:20.628" v="74" actId="478"/>
          <ac:cxnSpMkLst>
            <pc:docMk/>
            <pc:sldMk cId="4083737424" sldId="263"/>
            <ac:cxnSpMk id="14" creationId="{A928ECE5-33DB-4D41-BE58-C0E6E20D28EE}"/>
          </ac:cxnSpMkLst>
        </pc:cxnChg>
        <pc:cxnChg chg="del">
          <ac:chgData name="Alberta Sagoe" userId="a606c1b69781b88f" providerId="LiveId" clId="{52C092F1-E951-4826-92CC-369006FA6FFF}" dt="2023-06-19T17:56:24.771" v="79" actId="478"/>
          <ac:cxnSpMkLst>
            <pc:docMk/>
            <pc:sldMk cId="4083737424" sldId="263"/>
            <ac:cxnSpMk id="17" creationId="{35346EDC-A40C-4A71-98A5-70E92EE17C94}"/>
          </ac:cxnSpMkLst>
        </pc:cxnChg>
        <pc:cxnChg chg="del">
          <ac:chgData name="Alberta Sagoe" userId="a606c1b69781b88f" providerId="LiveId" clId="{52C092F1-E951-4826-92CC-369006FA6FFF}" dt="2023-06-19T17:56:29.128" v="83" actId="478"/>
          <ac:cxnSpMkLst>
            <pc:docMk/>
            <pc:sldMk cId="4083737424" sldId="263"/>
            <ac:cxnSpMk id="18" creationId="{745697CF-1C30-4DF0-8E5B-F9E26B95B28B}"/>
          </ac:cxnSpMkLst>
        </pc:cxnChg>
      </pc:sldChg>
      <pc:sldChg chg="modSp mod">
        <pc:chgData name="Alberta Sagoe" userId="a606c1b69781b88f" providerId="LiveId" clId="{52C092F1-E951-4826-92CC-369006FA6FFF}" dt="2023-06-20T08:41:10.232" v="106" actId="1076"/>
        <pc:sldMkLst>
          <pc:docMk/>
          <pc:sldMk cId="1474612242" sldId="447"/>
        </pc:sldMkLst>
        <pc:spChg chg="mod">
          <ac:chgData name="Alberta Sagoe" userId="a606c1b69781b88f" providerId="LiveId" clId="{52C092F1-E951-4826-92CC-369006FA6FFF}" dt="2023-06-20T08:41:10.232" v="106" actId="1076"/>
          <ac:spMkLst>
            <pc:docMk/>
            <pc:sldMk cId="1474612242" sldId="447"/>
            <ac:spMk id="3" creationId="{72C186DA-3AED-4EE3-A0C4-64EA6131D4D4}"/>
          </ac:spMkLst>
        </pc:spChg>
      </pc:sldChg>
      <pc:sldChg chg="modSp mod">
        <pc:chgData name="Alberta Sagoe" userId="a606c1b69781b88f" providerId="LiveId" clId="{52C092F1-E951-4826-92CC-369006FA6FFF}" dt="2023-06-20T08:41:42.449" v="111" actId="14100"/>
        <pc:sldMkLst>
          <pc:docMk/>
          <pc:sldMk cId="3535060972" sldId="448"/>
        </pc:sldMkLst>
        <pc:spChg chg="mod">
          <ac:chgData name="Alberta Sagoe" userId="a606c1b69781b88f" providerId="LiveId" clId="{52C092F1-E951-4826-92CC-369006FA6FFF}" dt="2023-06-20T08:41:38.585" v="110" actId="14100"/>
          <ac:spMkLst>
            <pc:docMk/>
            <pc:sldMk cId="3535060972" sldId="448"/>
            <ac:spMk id="6" creationId="{C3C9C1E1-23FB-46AA-B95A-318E004E966B}"/>
          </ac:spMkLst>
        </pc:spChg>
        <pc:spChg chg="mod">
          <ac:chgData name="Alberta Sagoe" userId="a606c1b69781b88f" providerId="LiveId" clId="{52C092F1-E951-4826-92CC-369006FA6FFF}" dt="2023-06-20T08:41:42.449" v="111" actId="14100"/>
          <ac:spMkLst>
            <pc:docMk/>
            <pc:sldMk cId="3535060972" sldId="448"/>
            <ac:spMk id="10" creationId="{A021CC64-C898-4AA3-AD68-273E458DCEC6}"/>
          </ac:spMkLst>
        </pc:spChg>
        <pc:picChg chg="mod">
          <ac:chgData name="Alberta Sagoe" userId="a606c1b69781b88f" providerId="LiveId" clId="{52C092F1-E951-4826-92CC-369006FA6FFF}" dt="2023-06-19T17:53:36.125" v="71" actId="1076"/>
          <ac:picMkLst>
            <pc:docMk/>
            <pc:sldMk cId="3535060972" sldId="448"/>
            <ac:picMk id="5" creationId="{E16FE65D-D930-47BF-9965-68B5880AA165}"/>
          </ac:picMkLst>
        </pc:picChg>
      </pc:sldChg>
      <pc:sldChg chg="modSp mod">
        <pc:chgData name="Alberta Sagoe" userId="a606c1b69781b88f" providerId="LiveId" clId="{52C092F1-E951-4826-92CC-369006FA6FFF}" dt="2023-06-20T08:42:33.145" v="124" actId="403"/>
        <pc:sldMkLst>
          <pc:docMk/>
          <pc:sldMk cId="2725272384" sldId="449"/>
        </pc:sldMkLst>
        <pc:spChg chg="mod">
          <ac:chgData name="Alberta Sagoe" userId="a606c1b69781b88f" providerId="LiveId" clId="{52C092F1-E951-4826-92CC-369006FA6FFF}" dt="2023-06-20T08:42:20.624" v="122" actId="14100"/>
          <ac:spMkLst>
            <pc:docMk/>
            <pc:sldMk cId="2725272384" sldId="449"/>
            <ac:spMk id="6" creationId="{BED56174-F8DD-4B81-89E0-310BFB43B68C}"/>
          </ac:spMkLst>
        </pc:spChg>
        <pc:spChg chg="mod">
          <ac:chgData name="Alberta Sagoe" userId="a606c1b69781b88f" providerId="LiveId" clId="{52C092F1-E951-4826-92CC-369006FA6FFF}" dt="2023-06-20T08:42:14.831" v="120" actId="14100"/>
          <ac:spMkLst>
            <pc:docMk/>
            <pc:sldMk cId="2725272384" sldId="449"/>
            <ac:spMk id="7" creationId="{C47450D2-9FB8-4190-8F78-83CEA0D6EC0D}"/>
          </ac:spMkLst>
        </pc:spChg>
        <pc:spChg chg="mod">
          <ac:chgData name="Alberta Sagoe" userId="a606c1b69781b88f" providerId="LiveId" clId="{52C092F1-E951-4826-92CC-369006FA6FFF}" dt="2023-06-20T08:42:10.518" v="119" actId="14100"/>
          <ac:spMkLst>
            <pc:docMk/>
            <pc:sldMk cId="2725272384" sldId="449"/>
            <ac:spMk id="8" creationId="{5024DF60-3D66-4879-92C5-111142CC3994}"/>
          </ac:spMkLst>
        </pc:spChg>
        <pc:spChg chg="mod">
          <ac:chgData name="Alberta Sagoe" userId="a606c1b69781b88f" providerId="LiveId" clId="{52C092F1-E951-4826-92CC-369006FA6FFF}" dt="2023-06-20T08:42:33.145" v="124" actId="403"/>
          <ac:spMkLst>
            <pc:docMk/>
            <pc:sldMk cId="2725272384" sldId="449"/>
            <ac:spMk id="9" creationId="{B6EFCFB3-92E6-40CD-A960-F75BB42E3128}"/>
          </ac:spMkLst>
        </pc:spChg>
      </pc:sldChg>
      <pc:sldChg chg="modSp mod">
        <pc:chgData name="Alberta Sagoe" userId="a606c1b69781b88f" providerId="LiveId" clId="{52C092F1-E951-4826-92CC-369006FA6FFF}" dt="2023-06-20T08:42:48.244" v="127" actId="14100"/>
        <pc:sldMkLst>
          <pc:docMk/>
          <pc:sldMk cId="2924954387" sldId="451"/>
        </pc:sldMkLst>
        <pc:spChg chg="mod">
          <ac:chgData name="Alberta Sagoe" userId="a606c1b69781b88f" providerId="LiveId" clId="{52C092F1-E951-4826-92CC-369006FA6FFF}" dt="2023-06-20T08:42:48.244" v="127" actId="14100"/>
          <ac:spMkLst>
            <pc:docMk/>
            <pc:sldMk cId="2924954387" sldId="451"/>
            <ac:spMk id="6" creationId="{BED56174-F8DD-4B81-89E0-310BFB43B68C}"/>
          </ac:spMkLst>
        </pc:spChg>
      </pc:sldChg>
      <pc:sldChg chg="modSp mod">
        <pc:chgData name="Alberta Sagoe" userId="a606c1b69781b88f" providerId="LiveId" clId="{52C092F1-E951-4826-92CC-369006FA6FFF}" dt="2023-06-20T08:35:50.056" v="90" actId="14100"/>
        <pc:sldMkLst>
          <pc:docMk/>
          <pc:sldMk cId="2944749357" sldId="452"/>
        </pc:sldMkLst>
        <pc:picChg chg="mod">
          <ac:chgData name="Alberta Sagoe" userId="a606c1b69781b88f" providerId="LiveId" clId="{52C092F1-E951-4826-92CC-369006FA6FFF}" dt="2023-06-20T08:35:50.056" v="90" actId="14100"/>
          <ac:picMkLst>
            <pc:docMk/>
            <pc:sldMk cId="2944749357" sldId="452"/>
            <ac:picMk id="5" creationId="{4F0700D1-1810-4587-A5FE-6AE15538FC6B}"/>
          </ac:picMkLst>
        </pc:picChg>
      </pc:sldChg>
      <pc:sldChg chg="del">
        <pc:chgData name="Alberta Sagoe" userId="a606c1b69781b88f" providerId="LiveId" clId="{52C092F1-E951-4826-92CC-369006FA6FFF}" dt="2023-06-19T17:50:26.463" v="28" actId="47"/>
        <pc:sldMkLst>
          <pc:docMk/>
          <pc:sldMk cId="4061260376" sldId="464"/>
        </pc:sldMkLst>
      </pc:sldChg>
      <pc:sldChg chg="del">
        <pc:chgData name="Alberta Sagoe" userId="a606c1b69781b88f" providerId="LiveId" clId="{52C092F1-E951-4826-92CC-369006FA6FFF}" dt="2023-06-20T08:36:12.092" v="92" actId="47"/>
        <pc:sldMkLst>
          <pc:docMk/>
          <pc:sldMk cId="1644812371" sldId="465"/>
        </pc:sldMkLst>
      </pc:sldChg>
      <pc:sldChg chg="del">
        <pc:chgData name="Alberta Sagoe" userId="a606c1b69781b88f" providerId="LiveId" clId="{52C092F1-E951-4826-92CC-369006FA6FFF}" dt="2023-06-19T17:50:31.877" v="29" actId="47"/>
        <pc:sldMkLst>
          <pc:docMk/>
          <pc:sldMk cId="1436197015" sldId="466"/>
        </pc:sldMkLst>
      </pc:sldChg>
      <pc:sldChg chg="modSp mod">
        <pc:chgData name="Alberta Sagoe" userId="a606c1b69781b88f" providerId="LiveId" clId="{52C092F1-E951-4826-92CC-369006FA6FFF}" dt="2023-06-20T08:39:29.717" v="105" actId="6549"/>
        <pc:sldMkLst>
          <pc:docMk/>
          <pc:sldMk cId="3856916036" sldId="467"/>
        </pc:sldMkLst>
        <pc:spChg chg="mod">
          <ac:chgData name="Alberta Sagoe" userId="a606c1b69781b88f" providerId="LiveId" clId="{52C092F1-E951-4826-92CC-369006FA6FFF}" dt="2023-06-19T17:52:16.907" v="46" actId="14100"/>
          <ac:spMkLst>
            <pc:docMk/>
            <pc:sldMk cId="3856916036" sldId="467"/>
            <ac:spMk id="6" creationId="{1499DEDE-E2C6-4549-AAC8-8C7F47835160}"/>
          </ac:spMkLst>
        </pc:spChg>
        <pc:spChg chg="mod">
          <ac:chgData name="Alberta Sagoe" userId="a606c1b69781b88f" providerId="LiveId" clId="{52C092F1-E951-4826-92CC-369006FA6FFF}" dt="2023-06-20T08:39:29.717" v="105" actId="6549"/>
          <ac:spMkLst>
            <pc:docMk/>
            <pc:sldMk cId="3856916036" sldId="467"/>
            <ac:spMk id="8" creationId="{85D6AFBD-6F96-43FC-BB6D-0894BCCEC8C3}"/>
          </ac:spMkLst>
        </pc:spChg>
        <pc:spChg chg="mod">
          <ac:chgData name="Alberta Sagoe" userId="a606c1b69781b88f" providerId="LiveId" clId="{52C092F1-E951-4826-92CC-369006FA6FFF}" dt="2023-06-19T17:51:30.745" v="39" actId="1076"/>
          <ac:spMkLst>
            <pc:docMk/>
            <pc:sldMk cId="3856916036" sldId="467"/>
            <ac:spMk id="9" creationId="{93663FD8-1DD0-4D1A-B401-643594E24209}"/>
          </ac:spMkLst>
        </pc:spChg>
        <pc:picChg chg="mod">
          <ac:chgData name="Alberta Sagoe" userId="a606c1b69781b88f" providerId="LiveId" clId="{52C092F1-E951-4826-92CC-369006FA6FFF}" dt="2023-06-19T17:51:46.039" v="41" actId="1076"/>
          <ac:picMkLst>
            <pc:docMk/>
            <pc:sldMk cId="3856916036" sldId="467"/>
            <ac:picMk id="4" creationId="{79F310C4-0FE3-4612-B260-F514F49E338E}"/>
          </ac:picMkLst>
        </pc:picChg>
        <pc:picChg chg="mod">
          <ac:chgData name="Alberta Sagoe" userId="a606c1b69781b88f" providerId="LiveId" clId="{52C092F1-E951-4826-92CC-369006FA6FFF}" dt="2023-06-19T17:51:59.145" v="43" actId="14100"/>
          <ac:picMkLst>
            <pc:docMk/>
            <pc:sldMk cId="3856916036" sldId="467"/>
            <ac:picMk id="7" creationId="{C0BE9F57-6E70-4455-A2B5-707472332524}"/>
          </ac:picMkLst>
        </pc:picChg>
      </pc:sldChg>
      <pc:sldChg chg="del">
        <pc:chgData name="Alberta Sagoe" userId="a606c1b69781b88f" providerId="LiveId" clId="{52C092F1-E951-4826-92CC-369006FA6FFF}" dt="2023-06-20T08:36:10.869" v="91" actId="47"/>
        <pc:sldMkLst>
          <pc:docMk/>
          <pc:sldMk cId="2593843992" sldId="468"/>
        </pc:sldMkLst>
      </pc:sldChg>
      <pc:sldChg chg="del">
        <pc:chgData name="Alberta Sagoe" userId="a606c1b69781b88f" providerId="LiveId" clId="{52C092F1-E951-4826-92CC-369006FA6FFF}" dt="2023-06-20T08:36:13.611" v="93" actId="47"/>
        <pc:sldMkLst>
          <pc:docMk/>
          <pc:sldMk cId="3849501918" sldId="47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7FF0D7-607C-4A6D-B08B-6C34710DB177}" type="datetimeFigureOut">
              <a:rPr lang="en-KE" smtClean="0"/>
              <a:t>05/22/2024</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502130-F132-460B-B42C-B894DEBD2847}" type="slidenum">
              <a:rPr lang="en-KE" smtClean="0"/>
              <a:t>‹#›</a:t>
            </a:fld>
            <a:endParaRPr lang="en-KE"/>
          </a:p>
        </p:txBody>
      </p:sp>
    </p:spTree>
    <p:extLst>
      <p:ext uri="{BB962C8B-B14F-4D97-AF65-F5344CB8AC3E}">
        <p14:creationId xmlns:p14="http://schemas.microsoft.com/office/powerpoint/2010/main" val="1143888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DBBD689-0537-449D-A24C-7F0D0C682F17}" type="slidenum">
              <a:rPr kumimoji="0" lang="en-US" altLang="en-US" sz="1200" b="0" i="0" u="none" strike="noStrike" kern="1200" cap="none" spc="0" normalizeH="0" baseline="0" noProof="0" smtClean="0">
                <a:ln>
                  <a:noFill/>
                </a:ln>
                <a:solidFill>
                  <a:srgbClr val="000000"/>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766187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884749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168144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44993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5/22/2024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3962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5/22/2024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547707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5/22/2024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398049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68240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65735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395666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750018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85751" y="285751"/>
            <a:ext cx="1068916" cy="715963"/>
          </a:xfrm>
          <a:prstGeom prst="rect">
            <a:avLst/>
          </a:prstGeom>
          <a:noFill/>
          <a:ln w="9525">
            <a:noFill/>
            <a:miter lim="800000"/>
            <a:headEnd/>
            <a:tailEnd/>
          </a:ln>
        </p:spPr>
      </p:pic>
      <p:sp>
        <p:nvSpPr>
          <p:cNvPr id="5" name="TextBox 4"/>
          <p:cNvSpPr txBox="1"/>
          <p:nvPr/>
        </p:nvSpPr>
        <p:spPr>
          <a:xfrm>
            <a:off x="5238751" y="6286501"/>
            <a:ext cx="2000249"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424589" y="304800"/>
            <a:ext cx="102912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4139752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9595874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0132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357258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99842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11877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47519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93021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7965038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041332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6514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337896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Cliquez pour modifier le style de titre du masque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5/22/2024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26076519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Cliquez pour modifier le style de titre du masque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5/22/2024</a:t>
            </a:fld>
            <a:endParaRPr lang="en-US">
              <a:solidFill>
                <a:prstClr val="white">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39314392"/>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gif"/><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br>
              <a:rPr lang="en-US" sz="1800" b="1" dirty="0">
                <a:solidFill>
                  <a:srgbClr val="336600"/>
                </a:solidFill>
                <a:latin typeface="High Tower Text" panose="02040502050506030303" pitchFamily="18" charset="0"/>
              </a:rPr>
            </a:br>
            <a:br>
              <a:rPr lang="en-US" sz="1800" b="1" dirty="0">
                <a:solidFill>
                  <a:srgbClr val="336600"/>
                </a:solidFill>
                <a:latin typeface="High Tower Text" panose="02040502050506030303" pitchFamily="18" charset="0"/>
              </a:rPr>
            </a:br>
            <a:endParaRPr lang="en-US" sz="1800" b="1" dirty="0">
              <a:solidFill>
                <a:srgbClr val="336600"/>
              </a:solidFill>
              <a:latin typeface="High Tower Text" panose="02040502050506030303" pitchFamily="18" charset="0"/>
            </a:endParaRPr>
          </a:p>
        </p:txBody>
      </p:sp>
      <p:sp>
        <p:nvSpPr>
          <p:cNvPr id="3" name="Subtitle 2"/>
          <p:cNvSpPr>
            <a:spLocks noGrp="1"/>
          </p:cNvSpPr>
          <p:nvPr>
            <p:ph type="subTitle" idx="1"/>
          </p:nvPr>
        </p:nvSpPr>
        <p:spPr>
          <a:xfrm>
            <a:off x="1118682" y="1345908"/>
            <a:ext cx="10778243" cy="1918112"/>
          </a:xfrm>
        </p:spPr>
        <p:txBody>
          <a:bodyPr>
            <a:noAutofit/>
          </a:bodyPr>
          <a:lstStyle/>
          <a:p>
            <a:r>
              <a:rPr lang="en-US" sz="2000" b="1" dirty="0">
                <a:solidFill>
                  <a:schemeClr val="tx1"/>
                </a:solidFill>
                <a:latin typeface="High Tower Text" panose="02040502050506030303" pitchFamily="18" charset="0"/>
              </a:rPr>
              <a:t>PROJET DE CONSERVATION DE LA BIODIVERSITÉ AQUATIQUE EN AFRIQUE - ÉCONOMIE BLEUE</a:t>
            </a:r>
          </a:p>
          <a:p>
            <a:pPr marL="0" marR="0" algn="ctr">
              <a:spcBef>
                <a:spcPts val="0"/>
              </a:spcBef>
              <a:spcAft>
                <a:spcPts val="0"/>
              </a:spcAft>
            </a:pPr>
            <a:endParaRPr lang="en-US" sz="1800" b="1" kern="0" dirty="0">
              <a:solidFill>
                <a:schemeClr val="tx1"/>
              </a:solidFill>
              <a:effectLst/>
              <a:latin typeface="High Tower Text" panose="02040502050506030303" pitchFamily="18" charset="0"/>
              <a:ea typeface="Times New Roman" panose="02020603050405020304" pitchFamily="18" charset="0"/>
              <a:cs typeface="Calibri" panose="020F0502020204030204" pitchFamily="34" charset="0"/>
            </a:endParaRPr>
          </a:p>
          <a:p>
            <a:pPr marL="0" marR="0" algn="ctr">
              <a:spcBef>
                <a:spcPts val="0"/>
              </a:spcBef>
              <a:spcAft>
                <a:spcPts val="0"/>
              </a:spcAft>
            </a:pPr>
            <a:r>
              <a:rPr lang="en-US" sz="2400" b="1" kern="0" dirty="0">
                <a:solidFill>
                  <a:schemeClr val="tx1"/>
                </a:solidFill>
                <a:effectLst/>
                <a:latin typeface="High Tower Text" panose="02040502050506030303" pitchFamily="18" charset="0"/>
                <a:ea typeface="Times New Roman" panose="02020603050405020304" pitchFamily="18" charset="0"/>
                <a:cs typeface="Calibri" panose="020F0502020204030204" pitchFamily="34" charset="0"/>
              </a:rPr>
              <a:t>Atelier consultatif national pour l’élaboration d’une stratégie inclusive </a:t>
            </a:r>
            <a:r>
              <a:rPr lang="en-US" sz="2400" b="1" kern="0" dirty="0" err="1">
                <a:solidFill>
                  <a:schemeClr val="tx1"/>
                </a:solidFill>
                <a:effectLst/>
                <a:latin typeface="High Tower Text" panose="02040502050506030303" pitchFamily="18" charset="0"/>
                <a:ea typeface="Times New Roman" panose="02020603050405020304" pitchFamily="18" charset="0"/>
                <a:cs typeface="Calibri" panose="020F0502020204030204" pitchFamily="34" charset="0"/>
              </a:rPr>
              <a:t>en</a:t>
            </a:r>
            <a:r>
              <a:rPr lang="en-US" sz="2400" b="1" kern="0" dirty="0">
                <a:solidFill>
                  <a:schemeClr val="tx1"/>
                </a:solidFill>
                <a:effectLst/>
                <a:latin typeface="High Tower Text" panose="02040502050506030303" pitchFamily="18" charset="0"/>
                <a:ea typeface="Times New Roman" panose="02020603050405020304" pitchFamily="18" charset="0"/>
                <a:cs typeface="Calibri" panose="020F0502020204030204" pitchFamily="34" charset="0"/>
              </a:rPr>
              <a:t> faveur de la biodiversité en tant que point d’entrée important pour l’autonomisation des femmes dans la biodiversité aquatique et la gestion environnementale</a:t>
            </a:r>
          </a:p>
          <a:p>
            <a:pPr marL="0" marR="0" algn="ctr">
              <a:spcBef>
                <a:spcPts val="0"/>
              </a:spcBef>
              <a:spcAft>
                <a:spcPts val="0"/>
              </a:spcAft>
            </a:pPr>
            <a:r>
              <a:rPr lang="en-US" sz="1800" kern="0" dirty="0">
                <a:solidFill>
                  <a:schemeClr val="tx1"/>
                </a:solidFill>
                <a:effectLst/>
                <a:latin typeface="High Tower Text" panose="02040502050506030303" pitchFamily="18" charset="0"/>
                <a:ea typeface="Times New Roman" panose="02020603050405020304" pitchFamily="18" charset="0"/>
              </a:rPr>
              <a:t> </a:t>
            </a:r>
            <a:r>
              <a:rPr lang="en-US" sz="2400" b="1" kern="0" dirty="0">
                <a:solidFill>
                  <a:schemeClr val="tx1"/>
                </a:solidFill>
                <a:latin typeface="High Tower Text" panose="02040502050506030303" pitchFamily="18" charset="0"/>
                <a:ea typeface="Times New Roman" panose="02020603050405020304" pitchFamily="18" charset="0"/>
              </a:rPr>
              <a:t>22-24 mai 2024 Abidjan</a:t>
            </a:r>
            <a:r>
              <a:rPr lang="en-US" sz="2400" b="1" kern="0" dirty="0">
                <a:solidFill>
                  <a:schemeClr val="tx1"/>
                </a:solidFill>
                <a:effectLst/>
                <a:latin typeface="High Tower Text" panose="02040502050506030303" pitchFamily="18" charset="0"/>
                <a:ea typeface="Times New Roman" panose="02020603050405020304" pitchFamily="18" charset="0"/>
                <a:cs typeface="Calibri" panose="020F0502020204030204" pitchFamily="34" charset="0"/>
              </a:rPr>
              <a:t>, Côte d’Ivoire. </a:t>
            </a:r>
          </a:p>
          <a:p>
            <a:endParaRPr lang="en-US" sz="1800" b="1" kern="0" dirty="0">
              <a:solidFill>
                <a:schemeClr val="tx1"/>
              </a:solidFill>
              <a:effectLst/>
              <a:latin typeface="High Tower Text" panose="02040502050506030303"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796A7C95-678C-4855-A63F-0803CF9A3908}"/>
              </a:ext>
            </a:extLst>
          </p:cNvPr>
          <p:cNvSpPr txBox="1"/>
          <p:nvPr/>
        </p:nvSpPr>
        <p:spPr>
          <a:xfrm>
            <a:off x="1425101" y="3846359"/>
            <a:ext cx="10165403" cy="1200329"/>
          </a:xfrm>
          <a:prstGeom prst="rect">
            <a:avLst/>
          </a:prstGeom>
          <a:noFill/>
        </p:spPr>
        <p:txBody>
          <a:bodyPr wrap="square" rtlCol="0">
            <a:spAutoFit/>
          </a:bodyPr>
          <a:lstStyle/>
          <a:p>
            <a:pPr algn="ctr"/>
            <a:r>
              <a:rPr lang="en-US" sz="3600" b="1" dirty="0">
                <a:solidFill>
                  <a:srgbClr val="4EADB2"/>
                </a:solidFill>
                <a:latin typeface="High Tower Text" panose="02040502050506030303" pitchFamily="18" charset="0"/>
              </a:rPr>
              <a:t>Intégration de la dimension de genre dans la conservation de la biodiversité aquatique - Stratégie continentale  </a:t>
            </a:r>
          </a:p>
        </p:txBody>
      </p:sp>
      <p:sp>
        <p:nvSpPr>
          <p:cNvPr id="9" name="TextBox 8">
            <a:extLst>
              <a:ext uri="{FF2B5EF4-FFF2-40B4-BE49-F238E27FC236}">
                <a16:creationId xmlns:a16="http://schemas.microsoft.com/office/drawing/2014/main" id="{2B460581-D2CA-4F97-99DD-70F91F9AA700}"/>
              </a:ext>
            </a:extLst>
          </p:cNvPr>
          <p:cNvSpPr txBox="1"/>
          <p:nvPr/>
        </p:nvSpPr>
        <p:spPr>
          <a:xfrm>
            <a:off x="2591345" y="5629027"/>
            <a:ext cx="7009310" cy="648370"/>
          </a:xfrm>
          <a:prstGeom prst="rect">
            <a:avLst/>
          </a:prstGeom>
          <a:noFill/>
        </p:spPr>
        <p:txBody>
          <a:bodyPr wrap="square" rtlCol="0">
            <a:spAutoFit/>
          </a:bodyPr>
          <a:lstStyle/>
          <a:p>
            <a:pPr algn="ctr"/>
            <a:r>
              <a:rPr lang="en-US" dirty="0">
                <a:latin typeface="High Tower Text" panose="02040502050506030303" pitchFamily="18" charset="0"/>
              </a:rPr>
              <a:t>PRÉSENTÉ PAR</a:t>
            </a:r>
            <a:r>
              <a:rPr lang="en-US" b="1" dirty="0">
                <a:latin typeface="High Tower Text" panose="02040502050506030303" pitchFamily="18" charset="0"/>
              </a:rPr>
              <a:t> : MME STEPHANIE ACHIENG, </a:t>
            </a:r>
            <a:r>
              <a:rPr lang="en-US" dirty="0">
                <a:latin typeface="High Tower Text" panose="02040502050506030303" pitchFamily="18" charset="0"/>
              </a:rPr>
              <a:t>EXPERTE EN POLITIQUES ET STRATÉGIES DE GENRE, UA-BIRA</a:t>
            </a:r>
          </a:p>
        </p:txBody>
      </p:sp>
      <p:pic>
        <p:nvPicPr>
          <p:cNvPr id="16" name="Picture 15">
            <a:extLst>
              <a:ext uri="{FF2B5EF4-FFF2-40B4-BE49-F238E27FC236}">
                <a16:creationId xmlns:a16="http://schemas.microsoft.com/office/drawing/2014/main" id="{D25AD500-AD1E-4FE9-8CF7-494CF98FC3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580" y="0"/>
            <a:ext cx="3581400" cy="834832"/>
          </a:xfrm>
          <a:prstGeom prst="rect">
            <a:avLst/>
          </a:prstGeom>
        </p:spPr>
      </p:pic>
      <p:pic>
        <p:nvPicPr>
          <p:cNvPr id="19" name="Picture 18">
            <a:extLst>
              <a:ext uri="{FF2B5EF4-FFF2-40B4-BE49-F238E27FC236}">
                <a16:creationId xmlns:a16="http://schemas.microsoft.com/office/drawing/2014/main" id="{94FDD134-6257-4003-8EFD-899D37D08E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4478" y="112367"/>
            <a:ext cx="2667000" cy="811098"/>
          </a:xfrm>
          <a:prstGeom prst="rect">
            <a:avLst/>
          </a:prstGeom>
        </p:spPr>
      </p:pic>
      <p:pic>
        <p:nvPicPr>
          <p:cNvPr id="20" name="Picture 19">
            <a:extLst>
              <a:ext uri="{FF2B5EF4-FFF2-40B4-BE49-F238E27FC236}">
                <a16:creationId xmlns:a16="http://schemas.microsoft.com/office/drawing/2014/main" id="{41FEA294-0E5F-458F-A9F0-242C60303F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5538" y="43634"/>
            <a:ext cx="919742" cy="842999"/>
          </a:xfrm>
          <a:prstGeom prst="rect">
            <a:avLst/>
          </a:prstGeom>
        </p:spPr>
      </p:pic>
      <p:pic>
        <p:nvPicPr>
          <p:cNvPr id="4" name="Picture 3">
            <a:extLst>
              <a:ext uri="{FF2B5EF4-FFF2-40B4-BE49-F238E27FC236}">
                <a16:creationId xmlns:a16="http://schemas.microsoft.com/office/drawing/2014/main" id="{96F5AD30-767E-12BA-DBEE-BB14E9A9C9A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26803" y="43634"/>
            <a:ext cx="1045957" cy="811097"/>
          </a:xfrm>
          <a:prstGeom prst="rect">
            <a:avLst/>
          </a:prstGeom>
          <a:noFill/>
          <a:ln>
            <a:noFill/>
          </a:ln>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B837E-8272-445F-91AC-057BA03E5EC9}"/>
              </a:ext>
            </a:extLst>
          </p:cNvPr>
          <p:cNvSpPr>
            <a:spLocks noGrp="1"/>
          </p:cNvSpPr>
          <p:nvPr>
            <p:ph type="title"/>
          </p:nvPr>
        </p:nvSpPr>
        <p:spPr>
          <a:xfrm>
            <a:off x="609600" y="601897"/>
            <a:ext cx="10972800" cy="457198"/>
          </a:xfrm>
        </p:spPr>
        <p:txBody>
          <a:bodyPr>
            <a:normAutofit fontScale="90000"/>
          </a:bodyPr>
          <a:lstStyle/>
          <a:p>
            <a:r>
              <a:rPr lang="en-GB" sz="3100" dirty="0">
                <a:effectLst/>
                <a:latin typeface="High Tower Text" panose="02040502050506030303" pitchFamily="18" charset="0"/>
                <a:ea typeface="Calibri" panose="020F0502020204030204" pitchFamily="34" charset="0"/>
                <a:cs typeface="Times New Roman" panose="02020603050405020304" pitchFamily="18" charset="0"/>
              </a:rPr>
              <a:t>Une Stratégie </a:t>
            </a:r>
            <a:r>
              <a:rPr lang="en-GB" sz="3100" dirty="0" err="1">
                <a:effectLst/>
                <a:latin typeface="High Tower Text" panose="02040502050506030303" pitchFamily="18" charset="0"/>
                <a:ea typeface="Calibri" panose="020F0502020204030204" pitchFamily="34" charset="0"/>
                <a:cs typeface="Times New Roman" panose="02020603050405020304" pitchFamily="18" charset="0"/>
              </a:rPr>
              <a:t>Continentale</a:t>
            </a:r>
            <a:r>
              <a:rPr lang="en-GB" sz="3100" dirty="0">
                <a:effectLst/>
                <a:latin typeface="High Tower Text" panose="02040502050506030303" pitchFamily="18" charset="0"/>
                <a:ea typeface="Calibri" panose="020F0502020204030204" pitchFamily="34" charset="0"/>
                <a:cs typeface="Times New Roman" panose="02020603050405020304" pitchFamily="18" charset="0"/>
              </a:rPr>
              <a:t> pour </a:t>
            </a:r>
            <a:r>
              <a:rPr lang="en-GB" sz="3100" dirty="0" err="1">
                <a:latin typeface="High Tower Text" panose="02040502050506030303" pitchFamily="18" charset="0"/>
                <a:ea typeface="Calibri" panose="020F0502020204030204" pitchFamily="34" charset="0"/>
                <a:cs typeface="Times New Roman" panose="02020603050405020304" pitchFamily="18" charset="0"/>
              </a:rPr>
              <a:t>l</a:t>
            </a:r>
            <a:r>
              <a:rPr lang="en-GB" sz="3100" dirty="0" err="1">
                <a:effectLst/>
                <a:latin typeface="High Tower Text" panose="02040502050506030303" pitchFamily="18" charset="0"/>
                <a:ea typeface="Calibri" panose="020F0502020204030204" pitchFamily="34" charset="0"/>
                <a:cs typeface="Times New Roman" panose="02020603050405020304" pitchFamily="18" charset="0"/>
              </a:rPr>
              <a:t>'Intégration</a:t>
            </a:r>
            <a:r>
              <a:rPr lang="en-GB" sz="3100" dirty="0">
                <a:effectLst/>
                <a:latin typeface="High Tower Text" panose="02040502050506030303" pitchFamily="18" charset="0"/>
                <a:ea typeface="Calibri" panose="020F0502020204030204" pitchFamily="34" charset="0"/>
                <a:cs typeface="Times New Roman" panose="02020603050405020304" pitchFamily="18" charset="0"/>
              </a:rPr>
              <a:t> </a:t>
            </a:r>
            <a:r>
              <a:rPr lang="en-GB" sz="3100" dirty="0">
                <a:latin typeface="High Tower Text" panose="02040502050506030303" pitchFamily="18" charset="0"/>
                <a:ea typeface="Calibri" panose="020F0502020204030204" pitchFamily="34" charset="0"/>
                <a:cs typeface="Times New Roman" panose="02020603050405020304" pitchFamily="18" charset="0"/>
              </a:rPr>
              <a:t>d</a:t>
            </a:r>
            <a:r>
              <a:rPr lang="en-GB" sz="3100" dirty="0">
                <a:effectLst/>
                <a:latin typeface="High Tower Text" panose="02040502050506030303" pitchFamily="18" charset="0"/>
                <a:ea typeface="Calibri" panose="020F0502020204030204" pitchFamily="34" charset="0"/>
                <a:cs typeface="Times New Roman" panose="02020603050405020304" pitchFamily="18" charset="0"/>
              </a:rPr>
              <a:t>e </a:t>
            </a:r>
            <a:r>
              <a:rPr lang="en-GB" sz="3100" dirty="0">
                <a:latin typeface="High Tower Text" panose="02040502050506030303" pitchFamily="18" charset="0"/>
                <a:ea typeface="Calibri" panose="020F0502020204030204" pitchFamily="34" charset="0"/>
                <a:cs typeface="Times New Roman" panose="02020603050405020304" pitchFamily="18" charset="0"/>
              </a:rPr>
              <a:t>l</a:t>
            </a:r>
            <a:r>
              <a:rPr lang="en-GB" sz="3100" dirty="0">
                <a:effectLst/>
                <a:latin typeface="High Tower Text" panose="02040502050506030303" pitchFamily="18" charset="0"/>
                <a:ea typeface="Calibri" panose="020F0502020204030204" pitchFamily="34" charset="0"/>
                <a:cs typeface="Times New Roman" panose="02020603050405020304" pitchFamily="18" charset="0"/>
              </a:rPr>
              <a:t>a Dimension Genre</a:t>
            </a:r>
            <a:br>
              <a:rPr lang="en-GH" sz="1800" dirty="0">
                <a:effectLst/>
                <a:latin typeface="High Tower Text" panose="02040502050506030303" pitchFamily="18" charset="0"/>
                <a:ea typeface="Calibri" panose="020F0502020204030204" pitchFamily="34" charset="0"/>
                <a:cs typeface="Times New Roman" panose="02020603050405020304" pitchFamily="18" charset="0"/>
              </a:rPr>
            </a:br>
            <a:endParaRPr lang="en-GH" dirty="0">
              <a:latin typeface="High Tower Text" panose="02040502050506030303" pitchFamily="18" charset="0"/>
            </a:endParaRPr>
          </a:p>
        </p:txBody>
      </p:sp>
      <p:sp>
        <p:nvSpPr>
          <p:cNvPr id="12" name="Rectangle 11">
            <a:extLst>
              <a:ext uri="{FF2B5EF4-FFF2-40B4-BE49-F238E27FC236}">
                <a16:creationId xmlns:a16="http://schemas.microsoft.com/office/drawing/2014/main" id="{9E528986-9EF2-4837-A96A-450F11B1ADB3}"/>
              </a:ext>
            </a:extLst>
          </p:cNvPr>
          <p:cNvSpPr/>
          <p:nvPr/>
        </p:nvSpPr>
        <p:spPr>
          <a:xfrm>
            <a:off x="1157591" y="1906623"/>
            <a:ext cx="10785945" cy="194553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High Tower Text" panose="02040502050506030303" pitchFamily="18" charset="0"/>
              </a:rPr>
              <a:t>1. </a:t>
            </a:r>
            <a:r>
              <a:rPr lang="en-US" sz="2800" b="1" dirty="0">
                <a:solidFill>
                  <a:schemeClr val="tx1"/>
                </a:solidFill>
                <a:latin typeface="High Tower Text" panose="02040502050506030303" pitchFamily="18" charset="0"/>
              </a:rPr>
              <a:t>Étude continentale </a:t>
            </a:r>
            <a:r>
              <a:rPr lang="en-US" sz="2800" dirty="0">
                <a:solidFill>
                  <a:schemeClr val="tx1"/>
                </a:solidFill>
                <a:latin typeface="High Tower Text" panose="02040502050506030303" pitchFamily="18" charset="0"/>
              </a:rPr>
              <a:t>visant à identifier les questions prioritaires et les mesures à prendre pour renforcer le rôle des femmes dans la conservation de la biodiversité aquatique et la gestion de l'environnement </a:t>
            </a:r>
          </a:p>
        </p:txBody>
      </p:sp>
      <p:sp>
        <p:nvSpPr>
          <p:cNvPr id="14" name="Rectangle 13">
            <a:extLst>
              <a:ext uri="{FF2B5EF4-FFF2-40B4-BE49-F238E27FC236}">
                <a16:creationId xmlns:a16="http://schemas.microsoft.com/office/drawing/2014/main" id="{763D495E-B821-4CE1-9C51-23E3814D86B5}"/>
              </a:ext>
            </a:extLst>
          </p:cNvPr>
          <p:cNvSpPr/>
          <p:nvPr/>
        </p:nvSpPr>
        <p:spPr>
          <a:xfrm>
            <a:off x="1157592" y="4221805"/>
            <a:ext cx="10785944" cy="222401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High Tower Text" panose="02040502050506030303" pitchFamily="18" charset="0"/>
              </a:rPr>
              <a:t>2. </a:t>
            </a:r>
            <a:r>
              <a:rPr lang="en-US" sz="2800" b="1" dirty="0">
                <a:solidFill>
                  <a:schemeClr val="tx1"/>
                </a:solidFill>
                <a:latin typeface="High Tower Text" panose="02040502050506030303" pitchFamily="18" charset="0"/>
              </a:rPr>
              <a:t>Atelier consultatif d'experts </a:t>
            </a:r>
            <a:r>
              <a:rPr lang="en-US" sz="2800" dirty="0">
                <a:solidFill>
                  <a:schemeClr val="tx1"/>
                </a:solidFill>
                <a:latin typeface="High Tower Text" panose="02040502050506030303" pitchFamily="18" charset="0"/>
              </a:rPr>
              <a:t>pour élaborer une stratégie continentale sur l'intégration de la </a:t>
            </a:r>
            <a:r>
              <a:rPr lang="en-US" sz="2800" dirty="0" err="1">
                <a:solidFill>
                  <a:schemeClr val="tx1"/>
                </a:solidFill>
                <a:latin typeface="High Tower Text" panose="02040502050506030303" pitchFamily="18" charset="0"/>
              </a:rPr>
              <a:t>problématique</a:t>
            </a:r>
            <a:r>
              <a:rPr lang="en-US" sz="2800" dirty="0">
                <a:solidFill>
                  <a:schemeClr val="tx1"/>
                </a:solidFill>
                <a:latin typeface="High Tower Text" panose="02040502050506030303" pitchFamily="18" charset="0"/>
              </a:rPr>
              <a:t> du Genre dans la conservation de la biodiversité aquatique et la gestion de l'environnement</a:t>
            </a:r>
          </a:p>
        </p:txBody>
      </p:sp>
      <p:sp>
        <p:nvSpPr>
          <p:cNvPr id="4" name="TextBox 3">
            <a:extLst>
              <a:ext uri="{FF2B5EF4-FFF2-40B4-BE49-F238E27FC236}">
                <a16:creationId xmlns:a16="http://schemas.microsoft.com/office/drawing/2014/main" id="{DB1C1696-B520-4405-B41B-5949FF494B96}"/>
              </a:ext>
            </a:extLst>
          </p:cNvPr>
          <p:cNvSpPr txBox="1"/>
          <p:nvPr/>
        </p:nvSpPr>
        <p:spPr>
          <a:xfrm>
            <a:off x="1342418" y="1147866"/>
            <a:ext cx="4620638" cy="584775"/>
          </a:xfrm>
          <a:prstGeom prst="rect">
            <a:avLst/>
          </a:prstGeom>
          <a:noFill/>
        </p:spPr>
        <p:txBody>
          <a:bodyPr wrap="square" rtlCol="0">
            <a:spAutoFit/>
          </a:bodyPr>
          <a:lstStyle/>
          <a:p>
            <a:r>
              <a:rPr lang="en-US" sz="3200" u="sng" dirty="0">
                <a:latin typeface="High Tower Text" panose="02040502050506030303" pitchFamily="18" charset="0"/>
              </a:rPr>
              <a:t>Chronologie </a:t>
            </a:r>
          </a:p>
        </p:txBody>
      </p:sp>
    </p:spTree>
    <p:extLst>
      <p:ext uri="{BB962C8B-B14F-4D97-AF65-F5344CB8AC3E}">
        <p14:creationId xmlns:p14="http://schemas.microsoft.com/office/powerpoint/2010/main" val="1653331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B837E-8272-445F-91AC-057BA03E5EC9}"/>
              </a:ext>
            </a:extLst>
          </p:cNvPr>
          <p:cNvSpPr>
            <a:spLocks noGrp="1"/>
          </p:cNvSpPr>
          <p:nvPr>
            <p:ph type="title"/>
          </p:nvPr>
        </p:nvSpPr>
        <p:spPr>
          <a:xfrm>
            <a:off x="609600" y="601897"/>
            <a:ext cx="10972800" cy="457198"/>
          </a:xfrm>
        </p:spPr>
        <p:txBody>
          <a:bodyPr>
            <a:normAutofit fontScale="90000"/>
          </a:bodyPr>
          <a:lstStyle/>
          <a:p>
            <a:r>
              <a:rPr lang="en-GB" sz="3100" dirty="0">
                <a:effectLst/>
                <a:latin typeface="High Tower Text" panose="02040502050506030303" pitchFamily="18" charset="0"/>
                <a:ea typeface="Calibri" panose="020F0502020204030204" pitchFamily="34" charset="0"/>
                <a:cs typeface="Times New Roman" panose="02020603050405020304" pitchFamily="18" charset="0"/>
              </a:rPr>
              <a:t>Une Stratégie </a:t>
            </a:r>
            <a:r>
              <a:rPr lang="en-GB" sz="3100" dirty="0" err="1">
                <a:effectLst/>
                <a:latin typeface="High Tower Text" panose="02040502050506030303" pitchFamily="18" charset="0"/>
                <a:ea typeface="Calibri" panose="020F0502020204030204" pitchFamily="34" charset="0"/>
                <a:cs typeface="Times New Roman" panose="02020603050405020304" pitchFamily="18" charset="0"/>
              </a:rPr>
              <a:t>Continentale</a:t>
            </a:r>
            <a:r>
              <a:rPr lang="en-GB" sz="3100" dirty="0">
                <a:effectLst/>
                <a:latin typeface="High Tower Text" panose="02040502050506030303" pitchFamily="18" charset="0"/>
                <a:ea typeface="Calibri" panose="020F0502020204030204" pitchFamily="34" charset="0"/>
                <a:cs typeface="Times New Roman" panose="02020603050405020304" pitchFamily="18" charset="0"/>
              </a:rPr>
              <a:t> pour </a:t>
            </a:r>
            <a:r>
              <a:rPr lang="en-GB" sz="3100" dirty="0" err="1">
                <a:latin typeface="High Tower Text" panose="02040502050506030303" pitchFamily="18" charset="0"/>
                <a:ea typeface="Calibri" panose="020F0502020204030204" pitchFamily="34" charset="0"/>
                <a:cs typeface="Times New Roman" panose="02020603050405020304" pitchFamily="18" charset="0"/>
              </a:rPr>
              <a:t>l</a:t>
            </a:r>
            <a:r>
              <a:rPr lang="en-GB" sz="3100" dirty="0" err="1">
                <a:effectLst/>
                <a:latin typeface="High Tower Text" panose="02040502050506030303" pitchFamily="18" charset="0"/>
                <a:ea typeface="Calibri" panose="020F0502020204030204" pitchFamily="34" charset="0"/>
                <a:cs typeface="Times New Roman" panose="02020603050405020304" pitchFamily="18" charset="0"/>
              </a:rPr>
              <a:t>'Intégration</a:t>
            </a:r>
            <a:r>
              <a:rPr lang="en-GB" sz="3100" dirty="0">
                <a:effectLst/>
                <a:latin typeface="High Tower Text" panose="02040502050506030303" pitchFamily="18" charset="0"/>
                <a:ea typeface="Calibri" panose="020F0502020204030204" pitchFamily="34" charset="0"/>
                <a:cs typeface="Times New Roman" panose="02020603050405020304" pitchFamily="18" charset="0"/>
              </a:rPr>
              <a:t> </a:t>
            </a:r>
            <a:r>
              <a:rPr lang="en-GB" sz="3100" dirty="0">
                <a:latin typeface="High Tower Text" panose="02040502050506030303" pitchFamily="18" charset="0"/>
                <a:ea typeface="Calibri" panose="020F0502020204030204" pitchFamily="34" charset="0"/>
                <a:cs typeface="Times New Roman" panose="02020603050405020304" pitchFamily="18" charset="0"/>
              </a:rPr>
              <a:t>d</a:t>
            </a:r>
            <a:r>
              <a:rPr lang="en-GB" sz="3100" dirty="0">
                <a:effectLst/>
                <a:latin typeface="High Tower Text" panose="02040502050506030303" pitchFamily="18" charset="0"/>
                <a:ea typeface="Calibri" panose="020F0502020204030204" pitchFamily="34" charset="0"/>
                <a:cs typeface="Times New Roman" panose="02020603050405020304" pitchFamily="18" charset="0"/>
              </a:rPr>
              <a:t>e </a:t>
            </a:r>
            <a:r>
              <a:rPr lang="en-GB" sz="3100" dirty="0">
                <a:latin typeface="High Tower Text" panose="02040502050506030303" pitchFamily="18" charset="0"/>
                <a:ea typeface="Calibri" panose="020F0502020204030204" pitchFamily="34" charset="0"/>
                <a:cs typeface="Times New Roman" panose="02020603050405020304" pitchFamily="18" charset="0"/>
              </a:rPr>
              <a:t>l</a:t>
            </a:r>
            <a:r>
              <a:rPr lang="en-GB" sz="3100" dirty="0">
                <a:effectLst/>
                <a:latin typeface="High Tower Text" panose="02040502050506030303" pitchFamily="18" charset="0"/>
                <a:ea typeface="Calibri" panose="020F0502020204030204" pitchFamily="34" charset="0"/>
                <a:cs typeface="Times New Roman" panose="02020603050405020304" pitchFamily="18" charset="0"/>
              </a:rPr>
              <a:t>a Dimension Genre</a:t>
            </a:r>
            <a:br>
              <a:rPr lang="en-GH" sz="1800" dirty="0">
                <a:effectLst/>
                <a:latin typeface="High Tower Text" panose="02040502050506030303" pitchFamily="18" charset="0"/>
                <a:ea typeface="Calibri" panose="020F0502020204030204" pitchFamily="34" charset="0"/>
                <a:cs typeface="Times New Roman" panose="02020603050405020304" pitchFamily="18" charset="0"/>
              </a:rPr>
            </a:br>
            <a:endParaRPr lang="en-GH" dirty="0">
              <a:latin typeface="High Tower Text" panose="02040502050506030303" pitchFamily="18" charset="0"/>
            </a:endParaRPr>
          </a:p>
        </p:txBody>
      </p:sp>
      <p:sp>
        <p:nvSpPr>
          <p:cNvPr id="10" name="Rectangle 9">
            <a:extLst>
              <a:ext uri="{FF2B5EF4-FFF2-40B4-BE49-F238E27FC236}">
                <a16:creationId xmlns:a16="http://schemas.microsoft.com/office/drawing/2014/main" id="{38959F69-E227-44CE-A10A-7052740553E7}"/>
              </a:ext>
            </a:extLst>
          </p:cNvPr>
          <p:cNvSpPr/>
          <p:nvPr/>
        </p:nvSpPr>
        <p:spPr>
          <a:xfrm>
            <a:off x="1342418" y="1906623"/>
            <a:ext cx="10525327" cy="122568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High Tower Text" panose="02040502050506030303" pitchFamily="18" charset="0"/>
              </a:rPr>
              <a:t>3. </a:t>
            </a:r>
            <a:r>
              <a:rPr lang="en-US" sz="2800" b="1" dirty="0">
                <a:solidFill>
                  <a:schemeClr val="tx1"/>
                </a:solidFill>
                <a:latin typeface="High Tower Text" panose="02040502050506030303" pitchFamily="18" charset="0"/>
              </a:rPr>
              <a:t>Validation</a:t>
            </a:r>
            <a:r>
              <a:rPr lang="en-US" sz="2800" dirty="0">
                <a:solidFill>
                  <a:schemeClr val="tx1"/>
                </a:solidFill>
                <a:latin typeface="High Tower Text" panose="02040502050506030303" pitchFamily="18" charset="0"/>
              </a:rPr>
              <a:t> du rapport d'étude et de la stratégie continentale (</a:t>
            </a:r>
            <a:r>
              <a:rPr lang="en-US" sz="2800" i="1" dirty="0">
                <a:solidFill>
                  <a:schemeClr val="tx1"/>
                </a:solidFill>
                <a:latin typeface="High Tower Text" panose="02040502050506030303" pitchFamily="18" charset="0"/>
              </a:rPr>
              <a:t>rapport d'étude ; stratégie continentale ; note d'orientation</a:t>
            </a:r>
            <a:r>
              <a:rPr lang="en-US" sz="2800" dirty="0">
                <a:solidFill>
                  <a:schemeClr val="tx1"/>
                </a:solidFill>
                <a:latin typeface="High Tower Text" panose="02040502050506030303" pitchFamily="18" charset="0"/>
              </a:rPr>
              <a:t>)</a:t>
            </a:r>
          </a:p>
        </p:txBody>
      </p:sp>
      <p:sp>
        <p:nvSpPr>
          <p:cNvPr id="11" name="Rectangle 10">
            <a:extLst>
              <a:ext uri="{FF2B5EF4-FFF2-40B4-BE49-F238E27FC236}">
                <a16:creationId xmlns:a16="http://schemas.microsoft.com/office/drawing/2014/main" id="{D1BF084A-B6B6-4548-9D38-E39C6EBB9B9E}"/>
              </a:ext>
            </a:extLst>
          </p:cNvPr>
          <p:cNvSpPr/>
          <p:nvPr/>
        </p:nvSpPr>
        <p:spPr>
          <a:xfrm>
            <a:off x="1342418" y="3429000"/>
            <a:ext cx="10525327" cy="3016821"/>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High Tower Text" panose="02040502050506030303" pitchFamily="18" charset="0"/>
              </a:rPr>
              <a:t>4. </a:t>
            </a:r>
            <a:r>
              <a:rPr lang="en-US" sz="2800" b="1" dirty="0">
                <a:solidFill>
                  <a:schemeClr val="tx1"/>
                </a:solidFill>
                <a:latin typeface="High Tower Text" panose="02040502050506030303" pitchFamily="18" charset="0"/>
              </a:rPr>
              <a:t>Déploiement de la Stratégie continentale :</a:t>
            </a:r>
            <a:r>
              <a:rPr lang="en-US" sz="2800" dirty="0">
                <a:solidFill>
                  <a:schemeClr val="tx1"/>
                </a:solidFill>
                <a:latin typeface="High Tower Text" panose="02040502050506030303" pitchFamily="18" charset="0"/>
              </a:rPr>
              <a:t> </a:t>
            </a:r>
          </a:p>
          <a:p>
            <a:pPr algn="ctr"/>
            <a:r>
              <a:rPr lang="en-US" sz="2800" dirty="0">
                <a:solidFill>
                  <a:schemeClr val="tx1"/>
                </a:solidFill>
                <a:latin typeface="High Tower Text" panose="02040502050506030303" pitchFamily="18" charset="0"/>
              </a:rPr>
              <a:t>- Soutien à 3 États membres de l'UA pour élaborer des stratégies nationales sur l'intégration de la dimension Genre dans la conservation de la biodiversité aquatique et la gestion environnementale</a:t>
            </a:r>
          </a:p>
          <a:p>
            <a:pPr algn="ctr"/>
            <a:r>
              <a:rPr lang="en-US" sz="2800" dirty="0">
                <a:solidFill>
                  <a:schemeClr val="tx1"/>
                </a:solidFill>
                <a:latin typeface="High Tower Text" panose="02040502050506030303" pitchFamily="18" charset="0"/>
              </a:rPr>
              <a:t>- Appui technique aux ONG de défense de l'environnement pour l'élaboration de plans de travail tenant </a:t>
            </a:r>
            <a:r>
              <a:rPr lang="en-US" sz="2800" dirty="0" err="1">
                <a:solidFill>
                  <a:schemeClr val="tx1"/>
                </a:solidFill>
                <a:latin typeface="High Tower Text" panose="02040502050506030303" pitchFamily="18" charset="0"/>
              </a:rPr>
              <a:t>compte</a:t>
            </a:r>
            <a:r>
              <a:rPr lang="en-US" sz="2800" dirty="0">
                <a:solidFill>
                  <a:schemeClr val="tx1"/>
                </a:solidFill>
                <a:latin typeface="High Tower Text" panose="02040502050506030303" pitchFamily="18" charset="0"/>
              </a:rPr>
              <a:t> du genre</a:t>
            </a:r>
          </a:p>
        </p:txBody>
      </p:sp>
      <p:sp>
        <p:nvSpPr>
          <p:cNvPr id="4" name="TextBox 3">
            <a:extLst>
              <a:ext uri="{FF2B5EF4-FFF2-40B4-BE49-F238E27FC236}">
                <a16:creationId xmlns:a16="http://schemas.microsoft.com/office/drawing/2014/main" id="{DB1C1696-B520-4405-B41B-5949FF494B96}"/>
              </a:ext>
            </a:extLst>
          </p:cNvPr>
          <p:cNvSpPr txBox="1"/>
          <p:nvPr/>
        </p:nvSpPr>
        <p:spPr>
          <a:xfrm>
            <a:off x="1342418" y="1147866"/>
            <a:ext cx="4620638" cy="584775"/>
          </a:xfrm>
          <a:prstGeom prst="rect">
            <a:avLst/>
          </a:prstGeom>
          <a:noFill/>
        </p:spPr>
        <p:txBody>
          <a:bodyPr wrap="square" rtlCol="0">
            <a:spAutoFit/>
          </a:bodyPr>
          <a:lstStyle/>
          <a:p>
            <a:r>
              <a:rPr lang="en-US" sz="3200" u="sng" dirty="0">
                <a:latin typeface="High Tower Text" panose="02040502050506030303" pitchFamily="18" charset="0"/>
              </a:rPr>
              <a:t>Chronologie </a:t>
            </a:r>
          </a:p>
        </p:txBody>
      </p:sp>
    </p:spTree>
    <p:extLst>
      <p:ext uri="{BB962C8B-B14F-4D97-AF65-F5344CB8AC3E}">
        <p14:creationId xmlns:p14="http://schemas.microsoft.com/office/powerpoint/2010/main" val="628011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027C0-E9A1-4999-BA71-199A06E0990C}"/>
              </a:ext>
            </a:extLst>
          </p:cNvPr>
          <p:cNvSpPr>
            <a:spLocks noGrp="1"/>
          </p:cNvSpPr>
          <p:nvPr>
            <p:ph type="title"/>
          </p:nvPr>
        </p:nvSpPr>
        <p:spPr>
          <a:xfrm>
            <a:off x="612843" y="-77821"/>
            <a:ext cx="10969557" cy="1220821"/>
          </a:xfrm>
        </p:spPr>
        <p:txBody>
          <a:bodyPr>
            <a:noAutofit/>
          </a:bodyPr>
          <a:lstStyle/>
          <a:p>
            <a:r>
              <a:rPr lang="en-US" sz="4800" dirty="0">
                <a:latin typeface="High Tower Text" panose="02040502050506030303" pitchFamily="18" charset="0"/>
              </a:rPr>
              <a:t>Grandes lignes de la stratégie continentale </a:t>
            </a:r>
          </a:p>
        </p:txBody>
      </p:sp>
      <p:pic>
        <p:nvPicPr>
          <p:cNvPr id="4" name="Picture 3">
            <a:extLst>
              <a:ext uri="{FF2B5EF4-FFF2-40B4-BE49-F238E27FC236}">
                <a16:creationId xmlns:a16="http://schemas.microsoft.com/office/drawing/2014/main" id="{79F310C4-0FE3-4612-B260-F514F49E338E}"/>
              </a:ext>
            </a:extLst>
          </p:cNvPr>
          <p:cNvPicPr>
            <a:picLocks noChangeAspect="1"/>
          </p:cNvPicPr>
          <p:nvPr/>
        </p:nvPicPr>
        <p:blipFill>
          <a:blip r:embed="rId2"/>
          <a:stretch>
            <a:fillRect/>
          </a:stretch>
        </p:blipFill>
        <p:spPr>
          <a:xfrm>
            <a:off x="1096794" y="1825562"/>
            <a:ext cx="625002" cy="625002"/>
          </a:xfrm>
          <a:prstGeom prst="rect">
            <a:avLst/>
          </a:prstGeom>
        </p:spPr>
      </p:pic>
      <p:sp>
        <p:nvSpPr>
          <p:cNvPr id="5" name="TextBox 4">
            <a:extLst>
              <a:ext uri="{FF2B5EF4-FFF2-40B4-BE49-F238E27FC236}">
                <a16:creationId xmlns:a16="http://schemas.microsoft.com/office/drawing/2014/main" id="{359C6B4F-3FCD-4C04-B1EE-F143CD1CDFDD}"/>
              </a:ext>
            </a:extLst>
          </p:cNvPr>
          <p:cNvSpPr txBox="1"/>
          <p:nvPr/>
        </p:nvSpPr>
        <p:spPr>
          <a:xfrm>
            <a:off x="1838528" y="1984765"/>
            <a:ext cx="5593404" cy="523220"/>
          </a:xfrm>
          <a:prstGeom prst="rect">
            <a:avLst/>
          </a:prstGeom>
          <a:noFill/>
        </p:spPr>
        <p:txBody>
          <a:bodyPr wrap="square" rtlCol="0">
            <a:spAutoFit/>
          </a:bodyPr>
          <a:lstStyle/>
          <a:p>
            <a:r>
              <a:rPr lang="en-US" sz="2800" dirty="0">
                <a:latin typeface="High Tower Text" panose="02040502050506030303" pitchFamily="18" charset="0"/>
              </a:rPr>
              <a:t>VISION</a:t>
            </a:r>
          </a:p>
        </p:txBody>
      </p:sp>
      <p:sp>
        <p:nvSpPr>
          <p:cNvPr id="6" name="TextBox 5">
            <a:extLst>
              <a:ext uri="{FF2B5EF4-FFF2-40B4-BE49-F238E27FC236}">
                <a16:creationId xmlns:a16="http://schemas.microsoft.com/office/drawing/2014/main" id="{1499DEDE-E2C6-4549-AAC8-8C7F47835160}"/>
              </a:ext>
            </a:extLst>
          </p:cNvPr>
          <p:cNvSpPr txBox="1"/>
          <p:nvPr/>
        </p:nvSpPr>
        <p:spPr>
          <a:xfrm>
            <a:off x="1060316" y="2383620"/>
            <a:ext cx="10969556" cy="2862322"/>
          </a:xfrm>
          <a:prstGeom prst="rect">
            <a:avLst/>
          </a:prstGeom>
          <a:noFill/>
        </p:spPr>
        <p:txBody>
          <a:bodyPr wrap="square" rtlCol="0">
            <a:spAutoFit/>
          </a:bodyPr>
          <a:lstStyle/>
          <a:p>
            <a:r>
              <a:rPr lang="en-US" sz="3600" dirty="0">
                <a:latin typeface="High Tower Text" panose="02040502050506030303" pitchFamily="18" charset="0"/>
              </a:rPr>
              <a:t>Participation égale et équitable des femmes à la conservation et à la gestion de la biodiversité et des écosystèmes aquatiques pour une économie bleue durable qui contribue de manière significative à la transformation et à la croissance de l'Afrique.</a:t>
            </a:r>
            <a:endParaRPr lang="en-GH" sz="3600" dirty="0">
              <a:latin typeface="High Tower Text" panose="02040502050506030303" pitchFamily="18" charset="0"/>
            </a:endParaRPr>
          </a:p>
        </p:txBody>
      </p:sp>
    </p:spTree>
    <p:extLst>
      <p:ext uri="{BB962C8B-B14F-4D97-AF65-F5344CB8AC3E}">
        <p14:creationId xmlns:p14="http://schemas.microsoft.com/office/powerpoint/2010/main" val="3856916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027C0-E9A1-4999-BA71-199A06E0990C}"/>
              </a:ext>
            </a:extLst>
          </p:cNvPr>
          <p:cNvSpPr>
            <a:spLocks noGrp="1"/>
          </p:cNvSpPr>
          <p:nvPr>
            <p:ph type="title"/>
          </p:nvPr>
        </p:nvSpPr>
        <p:spPr>
          <a:xfrm>
            <a:off x="612843" y="-77821"/>
            <a:ext cx="10969557" cy="1220821"/>
          </a:xfrm>
        </p:spPr>
        <p:txBody>
          <a:bodyPr>
            <a:noAutofit/>
          </a:bodyPr>
          <a:lstStyle/>
          <a:p>
            <a:r>
              <a:rPr lang="en-US" sz="4800" dirty="0">
                <a:latin typeface="High Tower Text" panose="02040502050506030303" pitchFamily="18" charset="0"/>
              </a:rPr>
              <a:t>Grandes lignes de la stratégie continentale </a:t>
            </a:r>
          </a:p>
        </p:txBody>
      </p:sp>
      <p:pic>
        <p:nvPicPr>
          <p:cNvPr id="7" name="Picture 6">
            <a:extLst>
              <a:ext uri="{FF2B5EF4-FFF2-40B4-BE49-F238E27FC236}">
                <a16:creationId xmlns:a16="http://schemas.microsoft.com/office/drawing/2014/main" id="{C0BE9F57-6E70-4455-A2B5-707472332524}"/>
              </a:ext>
            </a:extLst>
          </p:cNvPr>
          <p:cNvPicPr>
            <a:picLocks noChangeAspect="1"/>
          </p:cNvPicPr>
          <p:nvPr/>
        </p:nvPicPr>
        <p:blipFill>
          <a:blip r:embed="rId2"/>
          <a:stretch>
            <a:fillRect/>
          </a:stretch>
        </p:blipFill>
        <p:spPr>
          <a:xfrm>
            <a:off x="1060317" y="1741301"/>
            <a:ext cx="778211" cy="778211"/>
          </a:xfrm>
          <a:prstGeom prst="rect">
            <a:avLst/>
          </a:prstGeom>
        </p:spPr>
      </p:pic>
      <p:sp>
        <p:nvSpPr>
          <p:cNvPr id="8" name="TextBox 7">
            <a:extLst>
              <a:ext uri="{FF2B5EF4-FFF2-40B4-BE49-F238E27FC236}">
                <a16:creationId xmlns:a16="http://schemas.microsoft.com/office/drawing/2014/main" id="{85D6AFBD-6F96-43FC-BB6D-0894BCCEC8C3}"/>
              </a:ext>
            </a:extLst>
          </p:cNvPr>
          <p:cNvSpPr txBox="1"/>
          <p:nvPr/>
        </p:nvSpPr>
        <p:spPr>
          <a:xfrm>
            <a:off x="1096794" y="2519512"/>
            <a:ext cx="10865796" cy="3416320"/>
          </a:xfrm>
          <a:prstGeom prst="rect">
            <a:avLst/>
          </a:prstGeom>
          <a:noFill/>
        </p:spPr>
        <p:txBody>
          <a:bodyPr wrap="square">
            <a:spAutoFit/>
          </a:bodyPr>
          <a:lstStyle/>
          <a:p>
            <a:pPr>
              <a:spcAft>
                <a:spcPts val="800"/>
              </a:spcAft>
            </a:pPr>
            <a:r>
              <a:rPr lang="en-US" sz="3600" dirty="0">
                <a:effectLst/>
                <a:latin typeface="High Tower Text" panose="02040502050506030303" pitchFamily="18" charset="0"/>
                <a:ea typeface="Calibri" panose="020F0502020204030204" pitchFamily="34" charset="0"/>
                <a:cs typeface="Times New Roman" panose="02020603050405020304" pitchFamily="18" charset="0"/>
              </a:rPr>
              <a:t>Appuyer et guider les États membres de l'Union africaine et les institutions régionales dans la formulation cohérente de leurs stratégies nationales et régionales </a:t>
            </a:r>
            <a:r>
              <a:rPr lang="en-US" sz="3600" dirty="0" err="1">
                <a:effectLst/>
                <a:latin typeface="High Tower Text" panose="02040502050506030303" pitchFamily="18" charset="0"/>
                <a:ea typeface="Calibri" panose="020F0502020204030204" pitchFamily="34" charset="0"/>
                <a:cs typeface="Times New Roman" panose="02020603050405020304" pitchFamily="18" charset="0"/>
              </a:rPr>
              <a:t>d'intégration</a:t>
            </a:r>
            <a:r>
              <a:rPr lang="en-US" sz="3600" dirty="0">
                <a:effectLst/>
                <a:latin typeface="High Tower Text" panose="02040502050506030303" pitchFamily="18" charset="0"/>
                <a:ea typeface="Calibri" panose="020F0502020204030204" pitchFamily="34" charset="0"/>
                <a:cs typeface="Times New Roman" panose="02020603050405020304" pitchFamily="18" charset="0"/>
              </a:rPr>
              <a:t> du genre qui favoriseraient la transformation et la croissance par la conservation de la biodiversité aquatique et la gestion de l'environnement.</a:t>
            </a:r>
            <a:endParaRPr lang="en-GH" sz="3600" dirty="0">
              <a:effectLst/>
              <a:latin typeface="High Tower Text" panose="02040502050506030303" pitchFamily="18"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93663FD8-1DD0-4D1A-B401-643594E24209}"/>
              </a:ext>
            </a:extLst>
          </p:cNvPr>
          <p:cNvSpPr txBox="1"/>
          <p:nvPr/>
        </p:nvSpPr>
        <p:spPr>
          <a:xfrm>
            <a:off x="1931955" y="1995038"/>
            <a:ext cx="5593404" cy="523220"/>
          </a:xfrm>
          <a:prstGeom prst="rect">
            <a:avLst/>
          </a:prstGeom>
          <a:noFill/>
        </p:spPr>
        <p:txBody>
          <a:bodyPr wrap="square" rtlCol="0">
            <a:spAutoFit/>
          </a:bodyPr>
          <a:lstStyle/>
          <a:p>
            <a:r>
              <a:rPr lang="en-US" sz="2800" dirty="0">
                <a:latin typeface="High Tower Text" panose="02040502050506030303" pitchFamily="18" charset="0"/>
              </a:rPr>
              <a:t>OBJECTIF</a:t>
            </a:r>
          </a:p>
        </p:txBody>
      </p:sp>
    </p:spTree>
    <p:extLst>
      <p:ext uri="{BB962C8B-B14F-4D97-AF65-F5344CB8AC3E}">
        <p14:creationId xmlns:p14="http://schemas.microsoft.com/office/powerpoint/2010/main" val="3544474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ED890-5E61-44DE-BE66-565CBB2BF98A}"/>
              </a:ext>
            </a:extLst>
          </p:cNvPr>
          <p:cNvSpPr>
            <a:spLocks noGrp="1"/>
          </p:cNvSpPr>
          <p:nvPr>
            <p:ph type="title"/>
          </p:nvPr>
        </p:nvSpPr>
        <p:spPr>
          <a:xfrm>
            <a:off x="582038" y="0"/>
            <a:ext cx="11027923" cy="1157421"/>
          </a:xfrm>
        </p:spPr>
        <p:txBody>
          <a:bodyPr>
            <a:noAutofit/>
          </a:bodyPr>
          <a:lstStyle/>
          <a:p>
            <a:r>
              <a:rPr lang="en-US" sz="2800" dirty="0">
                <a:latin typeface="High Tower Text" panose="02040502050506030303" pitchFamily="18" charset="0"/>
              </a:rPr>
              <a:t>Questions et défis Identification de l'inclusion des femmes</a:t>
            </a:r>
            <a:endParaRPr lang="en-GH" sz="2800" dirty="0">
              <a:latin typeface="High Tower Text" panose="02040502050506030303" pitchFamily="18" charset="0"/>
            </a:endParaRPr>
          </a:p>
        </p:txBody>
      </p:sp>
      <p:sp>
        <p:nvSpPr>
          <p:cNvPr id="5" name="TextBox 4">
            <a:extLst>
              <a:ext uri="{FF2B5EF4-FFF2-40B4-BE49-F238E27FC236}">
                <a16:creationId xmlns:a16="http://schemas.microsoft.com/office/drawing/2014/main" id="{2C8D4B15-85FF-4674-843E-481CFFDCF288}"/>
              </a:ext>
            </a:extLst>
          </p:cNvPr>
          <p:cNvSpPr txBox="1"/>
          <p:nvPr/>
        </p:nvSpPr>
        <p:spPr>
          <a:xfrm>
            <a:off x="1153632" y="1157421"/>
            <a:ext cx="10847057" cy="5016758"/>
          </a:xfrm>
          <a:prstGeom prst="rect">
            <a:avLst/>
          </a:prstGeom>
          <a:noFill/>
        </p:spPr>
        <p:txBody>
          <a:bodyPr wrap="square">
            <a:spAutoFit/>
          </a:bodyPr>
          <a:lstStyle/>
          <a:p>
            <a:r>
              <a:rPr lang="en-US" sz="3200" b="1" i="1" dirty="0">
                <a:effectLst/>
                <a:latin typeface="High Tower Text" panose="02040502050506030303" pitchFamily="18" charset="0"/>
                <a:ea typeface="Calibri" panose="020F0502020204030204" pitchFamily="34" charset="0"/>
                <a:cs typeface="Times New Roman" panose="02020603050405020304" pitchFamily="18" charset="0"/>
              </a:rPr>
              <a:t>Contraintes liées à la division du travail entre les hommes et les femmes</a:t>
            </a:r>
            <a:r>
              <a:rPr lang="en-US" sz="3200" i="1" dirty="0">
                <a:effectLst/>
                <a:latin typeface="High Tower Text" panose="02040502050506030303" pitchFamily="18" charset="0"/>
                <a:ea typeface="Calibri" panose="020F0502020204030204" pitchFamily="34" charset="0"/>
                <a:cs typeface="Times New Roman" panose="02020603050405020304" pitchFamily="18" charset="0"/>
              </a:rPr>
              <a:t> - Les </a:t>
            </a:r>
            <a:r>
              <a:rPr lang="en-US" sz="3200" dirty="0">
                <a:effectLst/>
                <a:latin typeface="High Tower Text" panose="02040502050506030303" pitchFamily="18" charset="0"/>
                <a:ea typeface="Calibri" panose="020F0502020204030204" pitchFamily="34" charset="0"/>
                <a:cs typeface="Times New Roman" panose="02020603050405020304" pitchFamily="18" charset="0"/>
              </a:rPr>
              <a:t>normes de genre imposent souvent des restrictions sur les mobilités des femmes, limitant leur accès aux ressources aquatiques et aux activités de subsistance connexes. </a:t>
            </a:r>
          </a:p>
          <a:p>
            <a:endParaRPr lang="en-US" sz="3200" dirty="0">
              <a:effectLst/>
              <a:latin typeface="High Tower Text" panose="02040502050506030303" pitchFamily="18" charset="0"/>
              <a:ea typeface="Calibri" panose="020F0502020204030204" pitchFamily="34" charset="0"/>
              <a:cs typeface="Times New Roman" panose="02020603050405020304" pitchFamily="18" charset="0"/>
            </a:endParaRPr>
          </a:p>
          <a:p>
            <a:r>
              <a:rPr lang="en-US" sz="3200" b="1" i="1" dirty="0">
                <a:effectLst/>
                <a:latin typeface="High Tower Text" panose="02040502050506030303" pitchFamily="18" charset="0"/>
                <a:ea typeface="Calibri" panose="020F0502020204030204" pitchFamily="34" charset="0"/>
                <a:cs typeface="Times New Roman" panose="02020603050405020304" pitchFamily="18" charset="0"/>
              </a:rPr>
              <a:t>Inégalités dans l'accès aux ressources et aux avantages</a:t>
            </a:r>
            <a:r>
              <a:rPr lang="en-US" sz="3200" i="1" dirty="0">
                <a:effectLst/>
                <a:latin typeface="High Tower Text" panose="02040502050506030303" pitchFamily="18" charset="0"/>
                <a:ea typeface="Calibri" panose="020F0502020204030204" pitchFamily="34" charset="0"/>
                <a:cs typeface="Times New Roman" panose="02020603050405020304" pitchFamily="18" charset="0"/>
              </a:rPr>
              <a:t> - L'</a:t>
            </a:r>
            <a:r>
              <a:rPr lang="en-US" sz="3200" dirty="0">
                <a:solidFill>
                  <a:srgbClr val="000000"/>
                </a:solidFill>
                <a:effectLst/>
                <a:latin typeface="High Tower Text" panose="02040502050506030303" pitchFamily="18" charset="0"/>
                <a:ea typeface="Calibri" panose="020F0502020204030204" pitchFamily="34" charset="0"/>
                <a:cs typeface="Times New Roman" panose="02020603050405020304" pitchFamily="18" charset="0"/>
              </a:rPr>
              <a:t>accès aux ressources aquatiques a été différencié </a:t>
            </a:r>
            <a:r>
              <a:rPr lang="en-US" sz="3200" dirty="0" err="1">
                <a:solidFill>
                  <a:srgbClr val="000000"/>
                </a:solidFill>
                <a:effectLst/>
                <a:latin typeface="High Tower Text" panose="02040502050506030303" pitchFamily="18" charset="0"/>
                <a:ea typeface="Calibri" panose="020F0502020204030204" pitchFamily="34" charset="0"/>
                <a:cs typeface="Times New Roman" panose="02020603050405020304" pitchFamily="18" charset="0"/>
              </a:rPr>
              <a:t>selon</a:t>
            </a:r>
            <a:r>
              <a:rPr lang="en-US" sz="3200" dirty="0">
                <a:solidFill>
                  <a:srgbClr val="000000"/>
                </a:solidFill>
                <a:effectLst/>
                <a:latin typeface="High Tower Text" panose="02040502050506030303" pitchFamily="18" charset="0"/>
                <a:ea typeface="Calibri" panose="020F0502020204030204" pitchFamily="34" charset="0"/>
                <a:cs typeface="Times New Roman" panose="02020603050405020304" pitchFamily="18" charset="0"/>
              </a:rPr>
              <a:t> le genre, et les </a:t>
            </a:r>
            <a:r>
              <a:rPr lang="en-US" sz="3200" dirty="0">
                <a:effectLst/>
                <a:latin typeface="High Tower Text" panose="02040502050506030303" pitchFamily="18" charset="0"/>
                <a:ea typeface="Calibri" panose="020F0502020204030204" pitchFamily="34" charset="0"/>
                <a:cs typeface="Times New Roman" panose="02020603050405020304" pitchFamily="18" charset="0"/>
              </a:rPr>
              <a:t>femmes ont un accès plus faible aux ressources aquatiques et environnementales que les hommes en Afrique et ailleurs. </a:t>
            </a:r>
          </a:p>
        </p:txBody>
      </p:sp>
    </p:spTree>
    <p:extLst>
      <p:ext uri="{BB962C8B-B14F-4D97-AF65-F5344CB8AC3E}">
        <p14:creationId xmlns:p14="http://schemas.microsoft.com/office/powerpoint/2010/main" val="3213631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ED890-5E61-44DE-BE66-565CBB2BF98A}"/>
              </a:ext>
            </a:extLst>
          </p:cNvPr>
          <p:cNvSpPr>
            <a:spLocks noGrp="1"/>
          </p:cNvSpPr>
          <p:nvPr>
            <p:ph type="title"/>
          </p:nvPr>
        </p:nvSpPr>
        <p:spPr>
          <a:xfrm>
            <a:off x="582038" y="0"/>
            <a:ext cx="11027923" cy="1157421"/>
          </a:xfrm>
        </p:spPr>
        <p:txBody>
          <a:bodyPr>
            <a:noAutofit/>
          </a:bodyPr>
          <a:lstStyle/>
          <a:p>
            <a:r>
              <a:rPr lang="en-US" sz="2800" dirty="0">
                <a:latin typeface="High Tower Text" panose="02040502050506030303" pitchFamily="18" charset="0"/>
              </a:rPr>
              <a:t>Questions et défis Identification de l'inclusion des femmes</a:t>
            </a:r>
            <a:endParaRPr lang="en-GH" sz="2800" dirty="0">
              <a:latin typeface="High Tower Text" panose="02040502050506030303" pitchFamily="18" charset="0"/>
            </a:endParaRPr>
          </a:p>
        </p:txBody>
      </p:sp>
      <p:sp>
        <p:nvSpPr>
          <p:cNvPr id="5" name="TextBox 4">
            <a:extLst>
              <a:ext uri="{FF2B5EF4-FFF2-40B4-BE49-F238E27FC236}">
                <a16:creationId xmlns:a16="http://schemas.microsoft.com/office/drawing/2014/main" id="{2C8D4B15-85FF-4674-843E-481CFFDCF288}"/>
              </a:ext>
            </a:extLst>
          </p:cNvPr>
          <p:cNvSpPr txBox="1"/>
          <p:nvPr/>
        </p:nvSpPr>
        <p:spPr>
          <a:xfrm>
            <a:off x="1153632" y="1157421"/>
            <a:ext cx="10847057" cy="5509200"/>
          </a:xfrm>
          <a:prstGeom prst="rect">
            <a:avLst/>
          </a:prstGeom>
          <a:noFill/>
        </p:spPr>
        <p:txBody>
          <a:bodyPr wrap="square">
            <a:spAutoFit/>
          </a:bodyPr>
          <a:lstStyle/>
          <a:p>
            <a:r>
              <a:rPr lang="en-US" sz="3200" b="1" i="1" dirty="0">
                <a:effectLst/>
                <a:latin typeface="High Tower Text" panose="02040502050506030303" pitchFamily="18" charset="0"/>
                <a:ea typeface="Calibri" panose="020F0502020204030204" pitchFamily="34" charset="0"/>
                <a:cs typeface="Times New Roman" panose="02020603050405020304" pitchFamily="18" charset="0"/>
              </a:rPr>
              <a:t>Participation aux processus décisionnels</a:t>
            </a:r>
            <a:r>
              <a:rPr lang="en-US" sz="3200" i="1" dirty="0">
                <a:effectLst/>
                <a:latin typeface="High Tower Text" panose="02040502050506030303" pitchFamily="18" charset="0"/>
                <a:ea typeface="Calibri" panose="020F0502020204030204" pitchFamily="34" charset="0"/>
                <a:cs typeface="Times New Roman" panose="02020603050405020304" pitchFamily="18" charset="0"/>
              </a:rPr>
              <a:t> - Les </a:t>
            </a:r>
            <a:r>
              <a:rPr lang="en-US" sz="3200" dirty="0">
                <a:effectLst/>
                <a:latin typeface="High Tower Text" panose="02040502050506030303" pitchFamily="18" charset="0"/>
                <a:ea typeface="Calibri" panose="020F0502020204030204" pitchFamily="34" charset="0"/>
                <a:cs typeface="Times New Roman" panose="02020603050405020304" pitchFamily="18" charset="0"/>
              </a:rPr>
              <a:t>normes de genre définissent souvent ce que les hommes et les femmes devraient faire et contribuent à la sous-représentation des femmes dans les processus décisionnels (</a:t>
            </a:r>
            <a:r>
              <a:rPr lang="en-US" sz="3200" dirty="0">
                <a:solidFill>
                  <a:srgbClr val="000000"/>
                </a:solidFill>
                <a:effectLst/>
                <a:latin typeface="High Tower Text" panose="02040502050506030303" pitchFamily="18" charset="0"/>
                <a:ea typeface="Calibri" panose="020F0502020204030204" pitchFamily="34" charset="0"/>
                <a:cs typeface="Times New Roman" panose="02020603050405020304" pitchFamily="18" charset="0"/>
              </a:rPr>
              <a:t>Baker-</a:t>
            </a:r>
            <a:r>
              <a:rPr lang="en-US" sz="3200" dirty="0" err="1">
                <a:solidFill>
                  <a:srgbClr val="000000"/>
                </a:solidFill>
                <a:effectLst/>
                <a:latin typeface="High Tower Text" panose="02040502050506030303" pitchFamily="18" charset="0"/>
                <a:ea typeface="Calibri" panose="020F0502020204030204" pitchFamily="34" charset="0"/>
                <a:cs typeface="Times New Roman" panose="02020603050405020304" pitchFamily="18" charset="0"/>
              </a:rPr>
              <a:t>Médard</a:t>
            </a:r>
            <a:r>
              <a:rPr lang="en-US" sz="3200" dirty="0">
                <a:solidFill>
                  <a:srgbClr val="000000"/>
                </a:solidFill>
                <a:effectLst/>
                <a:latin typeface="High Tower Text" panose="02040502050506030303" pitchFamily="18" charset="0"/>
                <a:ea typeface="Calibri" panose="020F0502020204030204" pitchFamily="34" charset="0"/>
                <a:cs typeface="Times New Roman" panose="02020603050405020304" pitchFamily="18" charset="0"/>
              </a:rPr>
              <a:t>, 2017)</a:t>
            </a:r>
            <a:r>
              <a:rPr lang="en-US" sz="3200" dirty="0">
                <a:effectLst/>
                <a:latin typeface="High Tower Text" panose="02040502050506030303" pitchFamily="18" charset="0"/>
                <a:ea typeface="Calibri" panose="020F0502020204030204" pitchFamily="34" charset="0"/>
                <a:cs typeface="Times New Roman" panose="02020603050405020304" pitchFamily="18" charset="0"/>
              </a:rPr>
              <a:t>.</a:t>
            </a:r>
          </a:p>
          <a:p>
            <a:endParaRPr lang="en-US" sz="3200" dirty="0">
              <a:effectLst/>
              <a:latin typeface="High Tower Text" panose="02040502050506030303" pitchFamily="18" charset="0"/>
              <a:ea typeface="Calibri" panose="020F0502020204030204" pitchFamily="34" charset="0"/>
              <a:cs typeface="Times New Roman" panose="02020603050405020304" pitchFamily="18" charset="0"/>
            </a:endParaRPr>
          </a:p>
          <a:p>
            <a:r>
              <a:rPr lang="en-US" sz="3200" b="1" i="1" dirty="0">
                <a:effectLst/>
                <a:latin typeface="High Tower Text" panose="02040502050506030303" pitchFamily="18" charset="0"/>
                <a:ea typeface="Calibri" panose="020F0502020204030204" pitchFamily="34" charset="0"/>
                <a:cs typeface="Times New Roman" panose="02020603050405020304" pitchFamily="18" charset="0"/>
              </a:rPr>
              <a:t>Vulnérabilité des femmes aux chocs et à la violence sexiste</a:t>
            </a:r>
            <a:r>
              <a:rPr lang="en-US" sz="3200" i="1" dirty="0">
                <a:effectLst/>
                <a:latin typeface="High Tower Text" panose="02040502050506030303" pitchFamily="18" charset="0"/>
                <a:ea typeface="Calibri" panose="020F0502020204030204" pitchFamily="34" charset="0"/>
                <a:cs typeface="Times New Roman" panose="02020603050405020304" pitchFamily="18" charset="0"/>
              </a:rPr>
              <a:t> - Les </a:t>
            </a:r>
            <a:r>
              <a:rPr lang="en-US" sz="3200" dirty="0">
                <a:effectLst/>
                <a:latin typeface="High Tower Text" panose="02040502050506030303" pitchFamily="18" charset="0"/>
                <a:ea typeface="Calibri" panose="020F0502020204030204" pitchFamily="34" charset="0"/>
                <a:cs typeface="Times New Roman" panose="02020603050405020304" pitchFamily="18" charset="0"/>
              </a:rPr>
              <a:t>femmes ont été disproportionnellement vulnérables aux risques environnementaux et aux catastrophes et à la violence sexiste dans un contexte de dégradation des ressources aquatiques et environnementales (FICR et UNICEF, </a:t>
            </a:r>
            <a:r>
              <a:rPr lang="en-GB" sz="3200" dirty="0">
                <a:effectLst/>
                <a:latin typeface="High Tower Text" panose="02040502050506030303" pitchFamily="18" charset="0"/>
                <a:ea typeface="Calibri" panose="020F0502020204030204" pitchFamily="34" charset="0"/>
                <a:cs typeface="Times New Roman" panose="02020603050405020304" pitchFamily="18" charset="0"/>
              </a:rPr>
              <a:t>2021 ;</a:t>
            </a:r>
            <a:r>
              <a:rPr lang="en-US" sz="3200" dirty="0">
                <a:effectLst/>
                <a:latin typeface="High Tower Text" panose="02040502050506030303" pitchFamily="18" charset="0"/>
                <a:ea typeface="Calibri" panose="020F0502020204030204" pitchFamily="34" charset="0"/>
                <a:cs typeface="Times New Roman" panose="02020603050405020304" pitchFamily="18" charset="0"/>
              </a:rPr>
              <a:t> ONU Femmes, 2021a). </a:t>
            </a:r>
            <a:endParaRPr lang="en-GH" sz="3200" dirty="0">
              <a:latin typeface="High Tower Text" panose="02040502050506030303" pitchFamily="18" charset="0"/>
            </a:endParaRPr>
          </a:p>
        </p:txBody>
      </p:sp>
    </p:spTree>
    <p:extLst>
      <p:ext uri="{BB962C8B-B14F-4D97-AF65-F5344CB8AC3E}">
        <p14:creationId xmlns:p14="http://schemas.microsoft.com/office/powerpoint/2010/main" val="3757247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D5B70-FBFA-44F1-9E98-F49709B6A600}"/>
              </a:ext>
            </a:extLst>
          </p:cNvPr>
          <p:cNvSpPr>
            <a:spLocks noGrp="1"/>
          </p:cNvSpPr>
          <p:nvPr>
            <p:ph type="title"/>
          </p:nvPr>
        </p:nvSpPr>
        <p:spPr>
          <a:xfrm>
            <a:off x="564204" y="155643"/>
            <a:ext cx="11018196" cy="1188759"/>
          </a:xfrm>
        </p:spPr>
        <p:txBody>
          <a:bodyPr>
            <a:noAutofit/>
          </a:bodyPr>
          <a:lstStyle/>
          <a:p>
            <a:r>
              <a:rPr lang="en-US" dirty="0" err="1">
                <a:effectLst/>
                <a:latin typeface="High Tower Text" panose="02040502050506030303" pitchFamily="18" charset="0"/>
                <a:ea typeface="Calibri" panose="020F0502020204030204" pitchFamily="34" charset="0"/>
                <a:cs typeface="Times New Roman" panose="02020603050405020304" pitchFamily="18" charset="0"/>
              </a:rPr>
              <a:t>Opportunités</a:t>
            </a:r>
            <a:r>
              <a:rPr lang="en-US" dirty="0">
                <a:effectLst/>
                <a:latin typeface="High Tower Text" panose="02040502050506030303" pitchFamily="18" charset="0"/>
                <a:ea typeface="Calibri" panose="020F0502020204030204" pitchFamily="34" charset="0"/>
                <a:cs typeface="Times New Roman" panose="02020603050405020304" pitchFamily="18" charset="0"/>
              </a:rPr>
              <a:t> pour </a:t>
            </a:r>
            <a:r>
              <a:rPr lang="en-US" dirty="0" err="1">
                <a:latin typeface="High Tower Text" panose="02040502050506030303" pitchFamily="18" charset="0"/>
                <a:ea typeface="Calibri" panose="020F0502020204030204" pitchFamily="34" charset="0"/>
                <a:cs typeface="Times New Roman" panose="02020603050405020304" pitchFamily="18" charset="0"/>
              </a:rPr>
              <a:t>l</a:t>
            </a:r>
            <a:r>
              <a:rPr lang="en-US" dirty="0" err="1">
                <a:effectLst/>
                <a:latin typeface="High Tower Text" panose="02040502050506030303" pitchFamily="18" charset="0"/>
                <a:ea typeface="Calibri" panose="020F0502020204030204" pitchFamily="34" charset="0"/>
                <a:cs typeface="Times New Roman" panose="02020603050405020304" pitchFamily="18" charset="0"/>
              </a:rPr>
              <a:t>'Inclusion</a:t>
            </a:r>
            <a:r>
              <a:rPr lang="en-US" dirty="0">
                <a:effectLst/>
                <a:latin typeface="High Tower Text" panose="02040502050506030303" pitchFamily="18" charset="0"/>
                <a:ea typeface="Calibri" panose="020F0502020204030204" pitchFamily="34" charset="0"/>
                <a:cs typeface="Times New Roman" panose="02020603050405020304" pitchFamily="18" charset="0"/>
              </a:rPr>
              <a:t> </a:t>
            </a:r>
            <a:r>
              <a:rPr lang="en-US" dirty="0">
                <a:latin typeface="High Tower Text" panose="02040502050506030303" pitchFamily="18" charset="0"/>
                <a:ea typeface="Calibri" panose="020F0502020204030204" pitchFamily="34" charset="0"/>
                <a:cs typeface="Times New Roman" panose="02020603050405020304" pitchFamily="18" charset="0"/>
              </a:rPr>
              <a:t>d</a:t>
            </a:r>
            <a:r>
              <a:rPr lang="en-US" dirty="0">
                <a:effectLst/>
                <a:latin typeface="High Tower Text" panose="02040502050506030303" pitchFamily="18" charset="0"/>
                <a:ea typeface="Calibri" panose="020F0502020204030204" pitchFamily="34" charset="0"/>
                <a:cs typeface="Times New Roman" panose="02020603050405020304" pitchFamily="18" charset="0"/>
              </a:rPr>
              <a:t>es Femmes</a:t>
            </a:r>
            <a:br>
              <a:rPr lang="en-GH" dirty="0">
                <a:effectLst/>
                <a:latin typeface="High Tower Text" panose="02040502050506030303" pitchFamily="18" charset="0"/>
                <a:ea typeface="Calibri" panose="020F0502020204030204" pitchFamily="34" charset="0"/>
                <a:cs typeface="Times New Roman" panose="02020603050405020304" pitchFamily="18" charset="0"/>
              </a:rPr>
            </a:br>
            <a:endParaRPr lang="en-GH" dirty="0">
              <a:latin typeface="High Tower Text" panose="02040502050506030303" pitchFamily="18" charset="0"/>
            </a:endParaRPr>
          </a:p>
        </p:txBody>
      </p:sp>
      <p:sp>
        <p:nvSpPr>
          <p:cNvPr id="3" name="Content Placeholder 2">
            <a:extLst>
              <a:ext uri="{FF2B5EF4-FFF2-40B4-BE49-F238E27FC236}">
                <a16:creationId xmlns:a16="http://schemas.microsoft.com/office/drawing/2014/main" id="{72C186DA-3AED-4EE3-A0C4-64EA6131D4D4}"/>
              </a:ext>
            </a:extLst>
          </p:cNvPr>
          <p:cNvSpPr>
            <a:spLocks noGrp="1"/>
          </p:cNvSpPr>
          <p:nvPr>
            <p:ph idx="1"/>
          </p:nvPr>
        </p:nvSpPr>
        <p:spPr>
          <a:xfrm>
            <a:off x="1070043" y="1201748"/>
            <a:ext cx="10512357" cy="4454503"/>
          </a:xfrm>
        </p:spPr>
        <p:txBody>
          <a:bodyPr>
            <a:noAutofit/>
          </a:bodyPr>
          <a:lstStyle/>
          <a:p>
            <a:r>
              <a:rPr lang="en-US" b="1" i="1" dirty="0">
                <a:effectLst/>
                <a:latin typeface="High Tower Text" panose="02040502050506030303" pitchFamily="18" charset="0"/>
                <a:ea typeface="Calibri" panose="020F0502020204030204" pitchFamily="34" charset="0"/>
                <a:cs typeface="Times New Roman" panose="02020603050405020304" pitchFamily="18" charset="0"/>
              </a:rPr>
              <a:t>Transformer les normes de genre et préserver les moyens de subsistance des femmes</a:t>
            </a:r>
            <a:r>
              <a:rPr lang="en-US" dirty="0">
                <a:effectLst/>
                <a:latin typeface="High Tower Text" panose="02040502050506030303" pitchFamily="18" charset="0"/>
                <a:ea typeface="Calibri" panose="020F0502020204030204" pitchFamily="34" charset="0"/>
                <a:cs typeface="Times New Roman" panose="02020603050405020304" pitchFamily="18" charset="0"/>
              </a:rPr>
              <a:t> - Comprendre les normes de genre qui font obstacle aux femmes à différents niveaux</a:t>
            </a:r>
          </a:p>
          <a:p>
            <a:endParaRPr lang="en-US" dirty="0">
              <a:effectLst/>
              <a:latin typeface="High Tower Text" panose="02040502050506030303" pitchFamily="18" charset="0"/>
              <a:ea typeface="Calibri" panose="020F0502020204030204" pitchFamily="34" charset="0"/>
              <a:cs typeface="Times New Roman" panose="02020603050405020304" pitchFamily="18" charset="0"/>
            </a:endParaRPr>
          </a:p>
          <a:p>
            <a:r>
              <a:rPr lang="en-US" b="1" i="1" dirty="0">
                <a:effectLst/>
                <a:latin typeface="High Tower Text" panose="02040502050506030303" pitchFamily="18" charset="0"/>
                <a:ea typeface="Calibri" panose="020F0502020204030204" pitchFamily="34" charset="0"/>
                <a:cs typeface="Times New Roman" panose="02020603050405020304" pitchFamily="18" charset="0"/>
              </a:rPr>
              <a:t>Améliorer l’accès des femmes aux ressources aquatiques et environnementales</a:t>
            </a:r>
            <a:r>
              <a:rPr lang="en-US" dirty="0">
                <a:effectLst/>
                <a:latin typeface="High Tower Text" panose="02040502050506030303" pitchFamily="18" charset="0"/>
                <a:ea typeface="Calibri" panose="020F0502020204030204" pitchFamily="34" charset="0"/>
                <a:cs typeface="Times New Roman" panose="02020603050405020304" pitchFamily="18" charset="0"/>
              </a:rPr>
              <a:t> - Promouvoir des approches inclusives et respectueuses des droits humains qui placent </a:t>
            </a:r>
            <a:r>
              <a:rPr lang="en-US" dirty="0" err="1">
                <a:effectLst/>
                <a:latin typeface="High Tower Text" panose="02040502050506030303" pitchFamily="18" charset="0"/>
                <a:ea typeface="Calibri" panose="020F0502020204030204" pitchFamily="34" charset="0"/>
                <a:cs typeface="Times New Roman" panose="02020603050405020304" pitchFamily="18" charset="0"/>
              </a:rPr>
              <a:t>l’égalité</a:t>
            </a:r>
            <a:r>
              <a:rPr lang="en-US" dirty="0">
                <a:effectLst/>
                <a:latin typeface="High Tower Text" panose="02040502050506030303" pitchFamily="18" charset="0"/>
                <a:ea typeface="Calibri" panose="020F0502020204030204" pitchFamily="34" charset="0"/>
                <a:cs typeface="Times New Roman" panose="02020603050405020304" pitchFamily="18" charset="0"/>
              </a:rPr>
              <a:t> du genre au centre des </a:t>
            </a:r>
            <a:r>
              <a:rPr lang="en-US" dirty="0" err="1">
                <a:effectLst/>
                <a:latin typeface="High Tower Text" panose="02040502050506030303" pitchFamily="18" charset="0"/>
                <a:ea typeface="Calibri" panose="020F0502020204030204" pitchFamily="34" charset="0"/>
                <a:cs typeface="Times New Roman" panose="02020603050405020304" pitchFamily="18" charset="0"/>
              </a:rPr>
              <a:t>préoccupations</a:t>
            </a:r>
            <a:r>
              <a:rPr lang="en-US" dirty="0">
                <a:effectLst/>
                <a:latin typeface="High Tower Text" panose="02040502050506030303"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547512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D5B70-FBFA-44F1-9E98-F49709B6A600}"/>
              </a:ext>
            </a:extLst>
          </p:cNvPr>
          <p:cNvSpPr>
            <a:spLocks noGrp="1"/>
          </p:cNvSpPr>
          <p:nvPr>
            <p:ph type="title"/>
          </p:nvPr>
        </p:nvSpPr>
        <p:spPr>
          <a:xfrm>
            <a:off x="564204" y="155643"/>
            <a:ext cx="11018196" cy="1188759"/>
          </a:xfrm>
        </p:spPr>
        <p:txBody>
          <a:bodyPr>
            <a:noAutofit/>
          </a:bodyPr>
          <a:lstStyle/>
          <a:p>
            <a:r>
              <a:rPr lang="en-US" dirty="0" err="1">
                <a:effectLst/>
                <a:latin typeface="High Tower Text" panose="02040502050506030303" pitchFamily="18" charset="0"/>
                <a:ea typeface="Calibri" panose="020F0502020204030204" pitchFamily="34" charset="0"/>
                <a:cs typeface="Times New Roman" panose="02020603050405020304" pitchFamily="18" charset="0"/>
              </a:rPr>
              <a:t>Opportunités</a:t>
            </a:r>
            <a:r>
              <a:rPr lang="en-US" dirty="0">
                <a:effectLst/>
                <a:latin typeface="High Tower Text" panose="02040502050506030303" pitchFamily="18" charset="0"/>
                <a:ea typeface="Calibri" panose="020F0502020204030204" pitchFamily="34" charset="0"/>
                <a:cs typeface="Times New Roman" panose="02020603050405020304" pitchFamily="18" charset="0"/>
              </a:rPr>
              <a:t> pour </a:t>
            </a:r>
            <a:r>
              <a:rPr lang="en-US" dirty="0" err="1">
                <a:latin typeface="High Tower Text" panose="02040502050506030303" pitchFamily="18" charset="0"/>
                <a:ea typeface="Calibri" panose="020F0502020204030204" pitchFamily="34" charset="0"/>
                <a:cs typeface="Times New Roman" panose="02020603050405020304" pitchFamily="18" charset="0"/>
              </a:rPr>
              <a:t>l</a:t>
            </a:r>
            <a:r>
              <a:rPr lang="en-US" dirty="0" err="1">
                <a:effectLst/>
                <a:latin typeface="High Tower Text" panose="02040502050506030303" pitchFamily="18" charset="0"/>
                <a:ea typeface="Calibri" panose="020F0502020204030204" pitchFamily="34" charset="0"/>
                <a:cs typeface="Times New Roman" panose="02020603050405020304" pitchFamily="18" charset="0"/>
              </a:rPr>
              <a:t>'Inclusion</a:t>
            </a:r>
            <a:r>
              <a:rPr lang="en-US" dirty="0">
                <a:effectLst/>
                <a:latin typeface="High Tower Text" panose="02040502050506030303" pitchFamily="18" charset="0"/>
                <a:ea typeface="Calibri" panose="020F0502020204030204" pitchFamily="34" charset="0"/>
                <a:cs typeface="Times New Roman" panose="02020603050405020304" pitchFamily="18" charset="0"/>
              </a:rPr>
              <a:t> </a:t>
            </a:r>
            <a:r>
              <a:rPr lang="en-US" dirty="0">
                <a:latin typeface="High Tower Text" panose="02040502050506030303" pitchFamily="18" charset="0"/>
                <a:ea typeface="Calibri" panose="020F0502020204030204" pitchFamily="34" charset="0"/>
                <a:cs typeface="Times New Roman" panose="02020603050405020304" pitchFamily="18" charset="0"/>
              </a:rPr>
              <a:t>d</a:t>
            </a:r>
            <a:r>
              <a:rPr lang="en-US" dirty="0">
                <a:effectLst/>
                <a:latin typeface="High Tower Text" panose="02040502050506030303" pitchFamily="18" charset="0"/>
                <a:ea typeface="Calibri" panose="020F0502020204030204" pitchFamily="34" charset="0"/>
                <a:cs typeface="Times New Roman" panose="02020603050405020304" pitchFamily="18" charset="0"/>
              </a:rPr>
              <a:t>es Femmes</a:t>
            </a:r>
            <a:br>
              <a:rPr lang="en-GH" dirty="0">
                <a:effectLst/>
                <a:latin typeface="High Tower Text" panose="02040502050506030303" pitchFamily="18" charset="0"/>
                <a:ea typeface="Calibri" panose="020F0502020204030204" pitchFamily="34" charset="0"/>
                <a:cs typeface="Times New Roman" panose="02020603050405020304" pitchFamily="18" charset="0"/>
              </a:rPr>
            </a:br>
            <a:endParaRPr lang="en-GH" dirty="0">
              <a:latin typeface="High Tower Text" panose="02040502050506030303" pitchFamily="18" charset="0"/>
            </a:endParaRPr>
          </a:p>
        </p:txBody>
      </p:sp>
      <p:sp>
        <p:nvSpPr>
          <p:cNvPr id="3" name="Content Placeholder 2">
            <a:extLst>
              <a:ext uri="{FF2B5EF4-FFF2-40B4-BE49-F238E27FC236}">
                <a16:creationId xmlns:a16="http://schemas.microsoft.com/office/drawing/2014/main" id="{72C186DA-3AED-4EE3-A0C4-64EA6131D4D4}"/>
              </a:ext>
            </a:extLst>
          </p:cNvPr>
          <p:cNvSpPr>
            <a:spLocks noGrp="1"/>
          </p:cNvSpPr>
          <p:nvPr>
            <p:ph idx="1"/>
          </p:nvPr>
        </p:nvSpPr>
        <p:spPr>
          <a:xfrm>
            <a:off x="1070043" y="1201748"/>
            <a:ext cx="10512357" cy="4454503"/>
          </a:xfrm>
        </p:spPr>
        <p:txBody>
          <a:bodyPr>
            <a:noAutofit/>
          </a:bodyPr>
          <a:lstStyle/>
          <a:p>
            <a:r>
              <a:rPr lang="en-US" sz="2800" b="1" i="1" dirty="0" err="1">
                <a:effectLst/>
                <a:latin typeface="High Tower Text" panose="02040502050506030303" pitchFamily="18" charset="0"/>
                <a:ea typeface="Calibri" panose="020F0502020204030204" pitchFamily="34" charset="0"/>
                <a:cs typeface="Times New Roman" panose="02020603050405020304" pitchFamily="18" charset="0"/>
              </a:rPr>
              <a:t>L'inclusion</a:t>
            </a:r>
            <a:r>
              <a:rPr lang="en-US" sz="2800" b="1" i="1" dirty="0">
                <a:effectLst/>
                <a:latin typeface="High Tower Text" panose="02040502050506030303" pitchFamily="18" charset="0"/>
                <a:ea typeface="Calibri" panose="020F0502020204030204" pitchFamily="34" charset="0"/>
                <a:cs typeface="Times New Roman" panose="02020603050405020304" pitchFamily="18" charset="0"/>
              </a:rPr>
              <a:t> des femmes dans le renforcement de la résilience dans la conservation de la biodiversité aquatique et la gestion environnementale</a:t>
            </a:r>
            <a:r>
              <a:rPr lang="en-US" sz="2800" dirty="0">
                <a:effectLst/>
                <a:latin typeface="High Tower Text" panose="02040502050506030303" pitchFamily="18" charset="0"/>
                <a:ea typeface="Calibri" panose="020F0502020204030204" pitchFamily="34" charset="0"/>
                <a:cs typeface="Times New Roman" panose="02020603050405020304" pitchFamily="18" charset="0"/>
              </a:rPr>
              <a:t> - Il existe des possibilités </a:t>
            </a:r>
            <a:r>
              <a:rPr lang="en-US" sz="2800" dirty="0" err="1">
                <a:effectLst/>
                <a:latin typeface="High Tower Text" panose="02040502050506030303" pitchFamily="18" charset="0"/>
                <a:ea typeface="Calibri" panose="020F0502020204030204" pitchFamily="34" charset="0"/>
                <a:cs typeface="Times New Roman" panose="02020603050405020304" pitchFamily="18" charset="0"/>
              </a:rPr>
              <a:t>d'apprendre</a:t>
            </a:r>
            <a:r>
              <a:rPr lang="en-US" sz="2800" dirty="0">
                <a:effectLst/>
                <a:latin typeface="High Tower Text" panose="02040502050506030303" pitchFamily="18" charset="0"/>
                <a:ea typeface="Calibri" panose="020F0502020204030204" pitchFamily="34" charset="0"/>
                <a:cs typeface="Times New Roman" panose="02020603050405020304" pitchFamily="18" charset="0"/>
              </a:rPr>
              <a:t> des expériences des femmes dans la conservation de la biodiversité aquatique et de promouvoir l'inclusion dans le renforcement de la résilience. </a:t>
            </a:r>
          </a:p>
          <a:p>
            <a:endParaRPr lang="en-US" sz="2800" dirty="0">
              <a:effectLst/>
              <a:latin typeface="High Tower Text" panose="02040502050506030303" pitchFamily="18" charset="0"/>
              <a:ea typeface="Calibri" panose="020F0502020204030204" pitchFamily="34" charset="0"/>
              <a:cs typeface="Times New Roman" panose="02020603050405020304" pitchFamily="18" charset="0"/>
            </a:endParaRPr>
          </a:p>
          <a:p>
            <a:r>
              <a:rPr lang="en-US" sz="2800" b="1" i="1" dirty="0">
                <a:effectLst/>
                <a:latin typeface="High Tower Text" panose="02040502050506030303" pitchFamily="18" charset="0"/>
                <a:ea typeface="Calibri" panose="020F0502020204030204" pitchFamily="34" charset="0"/>
                <a:cs typeface="Times New Roman" panose="02020603050405020304" pitchFamily="18" charset="0"/>
              </a:rPr>
              <a:t>Renforcer les capacités techniques, de gestion et de leadership des femmes</a:t>
            </a:r>
            <a:r>
              <a:rPr lang="en-US" sz="2800" dirty="0">
                <a:effectLst/>
                <a:latin typeface="High Tower Text" panose="02040502050506030303" pitchFamily="18" charset="0"/>
                <a:ea typeface="Calibri" panose="020F0502020204030204" pitchFamily="34" charset="0"/>
                <a:cs typeface="Times New Roman" panose="02020603050405020304" pitchFamily="18" charset="0"/>
              </a:rPr>
              <a:t> - La participation des femmes à des actions collectives telles que la formation de groupes et la mobilisation du capital social vers des objectifs communs en matière de conservation aquatique et de gestion environnementale contribuera à accroître l’inclusion des femmes. </a:t>
            </a:r>
            <a:endParaRPr lang="en-GH" sz="2800" dirty="0">
              <a:latin typeface="High Tower Text" panose="02040502050506030303" pitchFamily="18" charset="0"/>
            </a:endParaRPr>
          </a:p>
        </p:txBody>
      </p:sp>
    </p:spTree>
    <p:extLst>
      <p:ext uri="{BB962C8B-B14F-4D97-AF65-F5344CB8AC3E}">
        <p14:creationId xmlns:p14="http://schemas.microsoft.com/office/powerpoint/2010/main" val="1474612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7648D-046E-4D80-A2B3-484AFE3C648B}"/>
              </a:ext>
            </a:extLst>
          </p:cNvPr>
          <p:cNvSpPr>
            <a:spLocks noGrp="1"/>
          </p:cNvSpPr>
          <p:nvPr>
            <p:ph type="title"/>
          </p:nvPr>
        </p:nvSpPr>
        <p:spPr>
          <a:xfrm>
            <a:off x="588352" y="-24426"/>
            <a:ext cx="11015295" cy="1159794"/>
          </a:xfrm>
        </p:spPr>
        <p:txBody>
          <a:bodyPr>
            <a:noAutofit/>
          </a:bodyPr>
          <a:lstStyle/>
          <a:p>
            <a:r>
              <a:rPr lang="en-US" sz="2800" dirty="0">
                <a:effectLst/>
                <a:latin typeface="High Tower Text" panose="02040502050506030303" pitchFamily="18" charset="0"/>
                <a:ea typeface="Calibri" panose="020F0502020204030204" pitchFamily="34" charset="0"/>
                <a:cs typeface="Times New Roman" panose="02020603050405020304" pitchFamily="18" charset="0"/>
              </a:rPr>
              <a:t>Domaines </a:t>
            </a:r>
            <a:r>
              <a:rPr lang="en-US" sz="2800" dirty="0" err="1">
                <a:effectLst/>
                <a:latin typeface="High Tower Text" panose="02040502050506030303" pitchFamily="18" charset="0"/>
                <a:ea typeface="Calibri" panose="020F0502020204030204" pitchFamily="34" charset="0"/>
                <a:cs typeface="Times New Roman" panose="02020603050405020304" pitchFamily="18" charset="0"/>
              </a:rPr>
              <a:t>Prioritaires</a:t>
            </a:r>
            <a:r>
              <a:rPr lang="en-US" sz="2800" dirty="0">
                <a:effectLst/>
                <a:latin typeface="High Tower Text" panose="02040502050506030303" pitchFamily="18" charset="0"/>
                <a:ea typeface="Calibri" panose="020F0502020204030204" pitchFamily="34" charset="0"/>
                <a:cs typeface="Times New Roman" panose="02020603050405020304" pitchFamily="18" charset="0"/>
              </a:rPr>
              <a:t> et Points </a:t>
            </a:r>
            <a:r>
              <a:rPr lang="en-US" sz="2800" dirty="0" err="1">
                <a:effectLst/>
                <a:latin typeface="High Tower Text" panose="02040502050506030303" pitchFamily="18" charset="0"/>
                <a:ea typeface="Calibri" panose="020F0502020204030204" pitchFamily="34" charset="0"/>
                <a:cs typeface="Times New Roman" panose="02020603050405020304" pitchFamily="18" charset="0"/>
              </a:rPr>
              <a:t>d'Action</a:t>
            </a:r>
            <a:r>
              <a:rPr lang="en-US" sz="2800" dirty="0">
                <a:effectLst/>
                <a:latin typeface="High Tower Text" panose="02040502050506030303" pitchFamily="18" charset="0"/>
                <a:ea typeface="Calibri" panose="020F0502020204030204" pitchFamily="34" charset="0"/>
                <a:cs typeface="Times New Roman" panose="02020603050405020304" pitchFamily="18" charset="0"/>
              </a:rPr>
              <a:t> pour </a:t>
            </a:r>
            <a:r>
              <a:rPr lang="en-US" sz="2800" dirty="0" err="1">
                <a:effectLst/>
                <a:latin typeface="High Tower Text" panose="02040502050506030303" pitchFamily="18" charset="0"/>
                <a:ea typeface="Calibri" panose="020F0502020204030204" pitchFamily="34" charset="0"/>
                <a:cs typeface="Times New Roman" panose="02020603050405020304" pitchFamily="18" charset="0"/>
              </a:rPr>
              <a:t>l'Inclusion</a:t>
            </a:r>
            <a:r>
              <a:rPr lang="en-US" sz="2800" dirty="0">
                <a:effectLst/>
                <a:latin typeface="High Tower Text" panose="02040502050506030303" pitchFamily="18" charset="0"/>
                <a:ea typeface="Calibri" panose="020F0502020204030204" pitchFamily="34" charset="0"/>
                <a:cs typeface="Times New Roman" panose="02020603050405020304" pitchFamily="18" charset="0"/>
              </a:rPr>
              <a:t> des Femmes</a:t>
            </a:r>
            <a:endParaRPr lang="en-GH" sz="2800" dirty="0">
              <a:latin typeface="High Tower Text" panose="02040502050506030303" pitchFamily="18" charset="0"/>
            </a:endParaRPr>
          </a:p>
        </p:txBody>
      </p:sp>
      <p:sp>
        <p:nvSpPr>
          <p:cNvPr id="4" name="TextBox 3">
            <a:extLst>
              <a:ext uri="{FF2B5EF4-FFF2-40B4-BE49-F238E27FC236}">
                <a16:creationId xmlns:a16="http://schemas.microsoft.com/office/drawing/2014/main" id="{23BB3EBA-9F58-4E59-8200-D98793E90A34}"/>
              </a:ext>
            </a:extLst>
          </p:cNvPr>
          <p:cNvSpPr txBox="1"/>
          <p:nvPr/>
        </p:nvSpPr>
        <p:spPr>
          <a:xfrm>
            <a:off x="1241659" y="1244029"/>
            <a:ext cx="2194560" cy="430887"/>
          </a:xfrm>
          <a:prstGeom prst="rect">
            <a:avLst/>
          </a:prstGeom>
          <a:noFill/>
        </p:spPr>
        <p:txBody>
          <a:bodyPr wrap="square" rtlCol="0">
            <a:spAutoFit/>
          </a:bodyPr>
          <a:lstStyle/>
          <a:p>
            <a:r>
              <a:rPr lang="en-US" sz="2200" u="sng" dirty="0">
                <a:latin typeface="High Tower Text" panose="02040502050506030303" pitchFamily="18" charset="0"/>
              </a:rPr>
              <a:t>Domaine prioritaire 1</a:t>
            </a:r>
            <a:endParaRPr lang="en-GH" sz="2200" u="sng" dirty="0">
              <a:latin typeface="High Tower Text" panose="02040502050506030303" pitchFamily="18" charset="0"/>
            </a:endParaRPr>
          </a:p>
        </p:txBody>
      </p:sp>
      <p:pic>
        <p:nvPicPr>
          <p:cNvPr id="5" name="Picture 4">
            <a:extLst>
              <a:ext uri="{FF2B5EF4-FFF2-40B4-BE49-F238E27FC236}">
                <a16:creationId xmlns:a16="http://schemas.microsoft.com/office/drawing/2014/main" id="{E16FE65D-D930-47BF-9965-68B5880AA165}"/>
              </a:ext>
            </a:extLst>
          </p:cNvPr>
          <p:cNvPicPr>
            <a:picLocks noChangeAspect="1"/>
          </p:cNvPicPr>
          <p:nvPr/>
        </p:nvPicPr>
        <p:blipFill rotWithShape="1">
          <a:blip r:embed="rId2"/>
          <a:srcRect t="7770" b="8593"/>
          <a:stretch/>
        </p:blipFill>
        <p:spPr>
          <a:xfrm>
            <a:off x="1097247" y="1525685"/>
            <a:ext cx="7219043" cy="4949791"/>
          </a:xfrm>
          <a:prstGeom prst="rect">
            <a:avLst/>
          </a:prstGeom>
        </p:spPr>
      </p:pic>
      <p:sp>
        <p:nvSpPr>
          <p:cNvPr id="6" name="Rectangle: Rounded Corners 5">
            <a:extLst>
              <a:ext uri="{FF2B5EF4-FFF2-40B4-BE49-F238E27FC236}">
                <a16:creationId xmlns:a16="http://schemas.microsoft.com/office/drawing/2014/main" id="{C3C9C1E1-23FB-46AA-B95A-318E004E966B}"/>
              </a:ext>
            </a:extLst>
          </p:cNvPr>
          <p:cNvSpPr/>
          <p:nvPr/>
        </p:nvSpPr>
        <p:spPr>
          <a:xfrm>
            <a:off x="8316290" y="4069160"/>
            <a:ext cx="3629276" cy="240631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entury Gothic" panose="020B0502020202020204" pitchFamily="34" charset="0"/>
              </a:rPr>
              <a:t>Les femmes ont les postes de direction et le pouvoir nécessaires pour influencer les processus législatifs et politiques en matière de conservation de la biodiversité aquatique et de gestion environnementale</a:t>
            </a:r>
            <a:endParaRPr lang="en-GH" dirty="0">
              <a:solidFill>
                <a:schemeClr val="tx1"/>
              </a:solidFill>
              <a:latin typeface="Century Gothic" panose="020B0502020202020204" pitchFamily="34" charset="0"/>
            </a:endParaRPr>
          </a:p>
        </p:txBody>
      </p:sp>
      <p:sp>
        <p:nvSpPr>
          <p:cNvPr id="10" name="Rectangle: Rounded Corners 9">
            <a:extLst>
              <a:ext uri="{FF2B5EF4-FFF2-40B4-BE49-F238E27FC236}">
                <a16:creationId xmlns:a16="http://schemas.microsoft.com/office/drawing/2014/main" id="{A021CC64-C898-4AA3-AD68-273E458DCEC6}"/>
              </a:ext>
            </a:extLst>
          </p:cNvPr>
          <p:cNvSpPr/>
          <p:nvPr/>
        </p:nvSpPr>
        <p:spPr>
          <a:xfrm>
            <a:off x="8316290" y="1100603"/>
            <a:ext cx="3629275" cy="2808343"/>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Des femmes dotées des compétences, des connaissances, de l'information et de l'accès aux droits sur les ressources nécessaires, et assumant des rôles de leadership dans la conservation de la biodiversité aquatique et la gestion des écosystèmes</a:t>
            </a:r>
            <a:r>
              <a:rPr lang="en-US" dirty="0">
                <a:solidFill>
                  <a:schemeClr val="tx1"/>
                </a:solidFill>
                <a:latin typeface="Century Gothic" panose="020B0502020202020204" pitchFamily="34" charset="0"/>
              </a:rPr>
              <a:t>.</a:t>
            </a:r>
            <a:endParaRPr lang="en-GH"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535060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267A07A-3C83-49E1-84D2-4E9CB69EDECE}"/>
              </a:ext>
            </a:extLst>
          </p:cNvPr>
          <p:cNvSpPr txBox="1"/>
          <p:nvPr/>
        </p:nvSpPr>
        <p:spPr>
          <a:xfrm>
            <a:off x="1241659" y="1244029"/>
            <a:ext cx="2194560" cy="430887"/>
          </a:xfrm>
          <a:prstGeom prst="rect">
            <a:avLst/>
          </a:prstGeom>
          <a:noFill/>
        </p:spPr>
        <p:txBody>
          <a:bodyPr wrap="square" rtlCol="0">
            <a:spAutoFit/>
          </a:bodyPr>
          <a:lstStyle/>
          <a:p>
            <a:r>
              <a:rPr lang="en-US" sz="2200" u="sng" dirty="0">
                <a:latin typeface="High Tower Text" panose="02040502050506030303" pitchFamily="18" charset="0"/>
              </a:rPr>
              <a:t>Domaine prioritaire 2</a:t>
            </a:r>
            <a:endParaRPr lang="en-GH" sz="2200" u="sng" dirty="0">
              <a:latin typeface="High Tower Text" panose="02040502050506030303" pitchFamily="18" charset="0"/>
            </a:endParaRPr>
          </a:p>
        </p:txBody>
      </p:sp>
      <p:pic>
        <p:nvPicPr>
          <p:cNvPr id="5" name="Picture 4">
            <a:extLst>
              <a:ext uri="{FF2B5EF4-FFF2-40B4-BE49-F238E27FC236}">
                <a16:creationId xmlns:a16="http://schemas.microsoft.com/office/drawing/2014/main" id="{30D4B390-60B7-4353-ADAD-55B81A8B5491}"/>
              </a:ext>
            </a:extLst>
          </p:cNvPr>
          <p:cNvPicPr>
            <a:picLocks noChangeAspect="1"/>
          </p:cNvPicPr>
          <p:nvPr/>
        </p:nvPicPr>
        <p:blipFill>
          <a:blip r:embed="rId2"/>
          <a:stretch>
            <a:fillRect/>
          </a:stretch>
        </p:blipFill>
        <p:spPr>
          <a:xfrm>
            <a:off x="966822" y="1068502"/>
            <a:ext cx="7099149" cy="5896825"/>
          </a:xfrm>
          <a:prstGeom prst="rect">
            <a:avLst/>
          </a:prstGeom>
        </p:spPr>
      </p:pic>
      <p:sp>
        <p:nvSpPr>
          <p:cNvPr id="6" name="Rectangle: Rounded Corners 5">
            <a:extLst>
              <a:ext uri="{FF2B5EF4-FFF2-40B4-BE49-F238E27FC236}">
                <a16:creationId xmlns:a16="http://schemas.microsoft.com/office/drawing/2014/main" id="{BED56174-F8DD-4B81-89E0-310BFB43B68C}"/>
              </a:ext>
            </a:extLst>
          </p:cNvPr>
          <p:cNvSpPr/>
          <p:nvPr/>
        </p:nvSpPr>
        <p:spPr>
          <a:xfrm>
            <a:off x="8065971" y="723715"/>
            <a:ext cx="3626676" cy="161294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Sensibilisation accrue des parties prenantes aux approches tenant compte de la </a:t>
            </a:r>
            <a:r>
              <a:rPr lang="en-US" dirty="0" err="1">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problématique</a:t>
            </a:r>
            <a:r>
              <a:rPr lang="en-US"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 Genre et fondées sur les droits</a:t>
            </a:r>
            <a:r>
              <a:rPr lang="en-US" dirty="0">
                <a:solidFill>
                  <a:schemeClr val="tx1"/>
                </a:solidFill>
                <a:latin typeface="Century Gothic" panose="020B0502020202020204" pitchFamily="34" charset="0"/>
              </a:rPr>
              <a:t>.</a:t>
            </a:r>
            <a:endParaRPr lang="en-GH" dirty="0">
              <a:solidFill>
                <a:schemeClr val="tx1"/>
              </a:solidFill>
              <a:latin typeface="Century Gothic" panose="020B0502020202020204" pitchFamily="34" charset="0"/>
            </a:endParaRPr>
          </a:p>
        </p:txBody>
      </p:sp>
      <p:sp>
        <p:nvSpPr>
          <p:cNvPr id="7" name="Rectangle: Rounded Corners 6">
            <a:extLst>
              <a:ext uri="{FF2B5EF4-FFF2-40B4-BE49-F238E27FC236}">
                <a16:creationId xmlns:a16="http://schemas.microsoft.com/office/drawing/2014/main" id="{C47450D2-9FB8-4190-8F78-83CEA0D6EC0D}"/>
              </a:ext>
            </a:extLst>
          </p:cNvPr>
          <p:cNvSpPr/>
          <p:nvPr/>
        </p:nvSpPr>
        <p:spPr>
          <a:xfrm>
            <a:off x="8065971" y="2480167"/>
            <a:ext cx="3626676" cy="821283"/>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entury Gothic" panose="020B0502020202020204" pitchFamily="34" charset="0"/>
              </a:rPr>
              <a:t>Utilisation accrue d'une communication sensible au genre</a:t>
            </a:r>
            <a:endParaRPr lang="en-GH" dirty="0">
              <a:solidFill>
                <a:schemeClr val="tx1"/>
              </a:solidFill>
              <a:latin typeface="Century Gothic" panose="020B0502020202020204" pitchFamily="34" charset="0"/>
            </a:endParaRPr>
          </a:p>
        </p:txBody>
      </p:sp>
      <p:sp>
        <p:nvSpPr>
          <p:cNvPr id="8" name="Rectangle: Rounded Corners 7">
            <a:extLst>
              <a:ext uri="{FF2B5EF4-FFF2-40B4-BE49-F238E27FC236}">
                <a16:creationId xmlns:a16="http://schemas.microsoft.com/office/drawing/2014/main" id="{5024DF60-3D66-4879-92C5-111142CC3994}"/>
              </a:ext>
            </a:extLst>
          </p:cNvPr>
          <p:cNvSpPr/>
          <p:nvPr/>
        </p:nvSpPr>
        <p:spPr>
          <a:xfrm>
            <a:off x="8025319" y="3423238"/>
            <a:ext cx="3667328" cy="1583503"/>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Reconnaissance accrue des connaissances et des compétences des femmes en matière de conservation de la biodiversité aquatique et de gestion environnementale</a:t>
            </a:r>
            <a:endParaRPr lang="en-GH" sz="1600" dirty="0">
              <a:solidFill>
                <a:schemeClr val="tx1"/>
              </a:solidFill>
              <a:latin typeface="Century Gothic" panose="020B0502020202020204" pitchFamily="34" charset="0"/>
            </a:endParaRPr>
          </a:p>
        </p:txBody>
      </p:sp>
      <p:sp>
        <p:nvSpPr>
          <p:cNvPr id="9" name="Rectangle: Rounded Corners 8">
            <a:extLst>
              <a:ext uri="{FF2B5EF4-FFF2-40B4-BE49-F238E27FC236}">
                <a16:creationId xmlns:a16="http://schemas.microsoft.com/office/drawing/2014/main" id="{B6EFCFB3-92E6-40CD-A960-F75BB42E3128}"/>
              </a:ext>
            </a:extLst>
          </p:cNvPr>
          <p:cNvSpPr/>
          <p:nvPr/>
        </p:nvSpPr>
        <p:spPr>
          <a:xfrm>
            <a:off x="8065971" y="5139891"/>
            <a:ext cx="3626676" cy="158350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entury Gothic" panose="020B0502020202020204" pitchFamily="34" charset="0"/>
              </a:rPr>
              <a:t>Participation accrue des femmes à l'établissement et à la conduite du programme de conservation de la biodiversité aquatique et de gestion des écosystèmes</a:t>
            </a:r>
            <a:endParaRPr lang="en-GH"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725272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267A07A-3C83-49E1-84D2-4E9CB69EDECE}"/>
              </a:ext>
            </a:extLst>
          </p:cNvPr>
          <p:cNvSpPr txBox="1"/>
          <p:nvPr/>
        </p:nvSpPr>
        <p:spPr>
          <a:xfrm>
            <a:off x="1241659" y="1244029"/>
            <a:ext cx="2194560" cy="430887"/>
          </a:xfrm>
          <a:prstGeom prst="rect">
            <a:avLst/>
          </a:prstGeom>
          <a:noFill/>
        </p:spPr>
        <p:txBody>
          <a:bodyPr wrap="square" rtlCol="0">
            <a:spAutoFit/>
          </a:bodyPr>
          <a:lstStyle/>
          <a:p>
            <a:r>
              <a:rPr lang="en-US" sz="2200" u="sng" dirty="0">
                <a:latin typeface="High Tower Text" panose="02040502050506030303" pitchFamily="18" charset="0"/>
              </a:rPr>
              <a:t>Domaine prioritaire 3</a:t>
            </a:r>
            <a:endParaRPr lang="en-GH" sz="2200" u="sng" dirty="0">
              <a:latin typeface="High Tower Text" panose="02040502050506030303" pitchFamily="18" charset="0"/>
            </a:endParaRPr>
          </a:p>
        </p:txBody>
      </p:sp>
      <p:sp>
        <p:nvSpPr>
          <p:cNvPr id="6" name="Rectangle: Rounded Corners 5">
            <a:extLst>
              <a:ext uri="{FF2B5EF4-FFF2-40B4-BE49-F238E27FC236}">
                <a16:creationId xmlns:a16="http://schemas.microsoft.com/office/drawing/2014/main" id="{BED56174-F8DD-4B81-89E0-310BFB43B68C}"/>
              </a:ext>
            </a:extLst>
          </p:cNvPr>
          <p:cNvSpPr/>
          <p:nvPr/>
        </p:nvSpPr>
        <p:spPr>
          <a:xfrm>
            <a:off x="8308407" y="1096412"/>
            <a:ext cx="3717469" cy="539972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Analyse comparative entre les genres et budgétisation pour informer et mettre l'accent sur l'intégration de la dimension de genre dans la conception, la formulation, la mise en œuvre et le suivi des politiques pertinentes pour la conservation de la biodiversité aquatique et la gestion des écosystèmes</a:t>
            </a:r>
            <a:endParaRPr lang="en-GH" sz="2000" dirty="0">
              <a:solidFill>
                <a:schemeClr val="tx1"/>
              </a:solidFill>
              <a:latin typeface="Century Gothic" panose="020B0502020202020204" pitchFamily="34" charset="0"/>
            </a:endParaRPr>
          </a:p>
        </p:txBody>
      </p:sp>
      <p:pic>
        <p:nvPicPr>
          <p:cNvPr id="2" name="Picture 1">
            <a:extLst>
              <a:ext uri="{FF2B5EF4-FFF2-40B4-BE49-F238E27FC236}">
                <a16:creationId xmlns:a16="http://schemas.microsoft.com/office/drawing/2014/main" id="{6E2A58AA-1D0E-45DD-B8B6-8D5E5CA88F05}"/>
              </a:ext>
            </a:extLst>
          </p:cNvPr>
          <p:cNvPicPr>
            <a:picLocks noChangeAspect="1"/>
          </p:cNvPicPr>
          <p:nvPr/>
        </p:nvPicPr>
        <p:blipFill>
          <a:blip r:embed="rId2"/>
          <a:stretch>
            <a:fillRect/>
          </a:stretch>
        </p:blipFill>
        <p:spPr>
          <a:xfrm>
            <a:off x="1106676" y="1026275"/>
            <a:ext cx="7135994" cy="5831725"/>
          </a:xfrm>
          <a:prstGeom prst="rect">
            <a:avLst/>
          </a:prstGeom>
        </p:spPr>
      </p:pic>
    </p:spTree>
    <p:extLst>
      <p:ext uri="{BB962C8B-B14F-4D97-AF65-F5344CB8AC3E}">
        <p14:creationId xmlns:p14="http://schemas.microsoft.com/office/powerpoint/2010/main" val="2924954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267A07A-3C83-49E1-84D2-4E9CB69EDECE}"/>
              </a:ext>
            </a:extLst>
          </p:cNvPr>
          <p:cNvSpPr txBox="1"/>
          <p:nvPr/>
        </p:nvSpPr>
        <p:spPr>
          <a:xfrm>
            <a:off x="1241659" y="1244029"/>
            <a:ext cx="2194560" cy="430887"/>
          </a:xfrm>
          <a:prstGeom prst="rect">
            <a:avLst/>
          </a:prstGeom>
          <a:noFill/>
        </p:spPr>
        <p:txBody>
          <a:bodyPr wrap="square" rtlCol="0">
            <a:spAutoFit/>
          </a:bodyPr>
          <a:lstStyle/>
          <a:p>
            <a:r>
              <a:rPr lang="en-US" sz="2200" u="sng" dirty="0">
                <a:latin typeface="High Tower Text" panose="02040502050506030303" pitchFamily="18" charset="0"/>
              </a:rPr>
              <a:t>Domaine prioritaire 4</a:t>
            </a:r>
            <a:endParaRPr lang="en-GH" sz="2200" u="sng" dirty="0">
              <a:latin typeface="High Tower Text" panose="02040502050506030303" pitchFamily="18" charset="0"/>
            </a:endParaRPr>
          </a:p>
        </p:txBody>
      </p:sp>
      <p:sp>
        <p:nvSpPr>
          <p:cNvPr id="6" name="Rectangle: Rounded Corners 5">
            <a:extLst>
              <a:ext uri="{FF2B5EF4-FFF2-40B4-BE49-F238E27FC236}">
                <a16:creationId xmlns:a16="http://schemas.microsoft.com/office/drawing/2014/main" id="{BED56174-F8DD-4B81-89E0-310BFB43B68C}"/>
              </a:ext>
            </a:extLst>
          </p:cNvPr>
          <p:cNvSpPr/>
          <p:nvPr/>
        </p:nvSpPr>
        <p:spPr>
          <a:xfrm>
            <a:off x="8477099" y="1196087"/>
            <a:ext cx="3548777" cy="532605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Participation accrue des femmes aux équipes de recherche et d’innovation, meilleure intégration des connaissances et des expériences des femmes dans la recherche et l’innovation, et stimulation de la prise en compte de la dimension de genre dans la recherche et l’innovation en matière de conservation de la biodiversité aquatique et de gestion des écosystèmes. </a:t>
            </a:r>
            <a:endParaRPr lang="en-GH" dirty="0">
              <a:solidFill>
                <a:schemeClr val="tx1"/>
              </a:solidFill>
              <a:latin typeface="Century Gothic" panose="020B0502020202020204" pitchFamily="34" charset="0"/>
            </a:endParaRPr>
          </a:p>
        </p:txBody>
      </p:sp>
      <p:pic>
        <p:nvPicPr>
          <p:cNvPr id="3" name="Picture 2">
            <a:extLst>
              <a:ext uri="{FF2B5EF4-FFF2-40B4-BE49-F238E27FC236}">
                <a16:creationId xmlns:a16="http://schemas.microsoft.com/office/drawing/2014/main" id="{A326F41E-69A6-44BB-9B6B-8CEFC2DB6089}"/>
              </a:ext>
            </a:extLst>
          </p:cNvPr>
          <p:cNvPicPr>
            <a:picLocks noChangeAspect="1"/>
          </p:cNvPicPr>
          <p:nvPr/>
        </p:nvPicPr>
        <p:blipFill rotWithShape="1">
          <a:blip r:embed="rId2"/>
          <a:srcRect t="6456" b="7228"/>
          <a:stretch/>
        </p:blipFill>
        <p:spPr>
          <a:xfrm>
            <a:off x="1014653" y="1307813"/>
            <a:ext cx="7462447" cy="5404585"/>
          </a:xfrm>
          <a:prstGeom prst="rect">
            <a:avLst/>
          </a:prstGeom>
        </p:spPr>
      </p:pic>
    </p:spTree>
    <p:extLst>
      <p:ext uri="{BB962C8B-B14F-4D97-AF65-F5344CB8AC3E}">
        <p14:creationId xmlns:p14="http://schemas.microsoft.com/office/powerpoint/2010/main" val="145530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CE8BA-EC17-4AD7-A140-E9F467F592BE}"/>
              </a:ext>
            </a:extLst>
          </p:cNvPr>
          <p:cNvSpPr>
            <a:spLocks noGrp="1"/>
          </p:cNvSpPr>
          <p:nvPr>
            <p:ph type="title"/>
          </p:nvPr>
        </p:nvSpPr>
        <p:spPr>
          <a:xfrm>
            <a:off x="690664" y="0"/>
            <a:ext cx="11018196" cy="1157421"/>
          </a:xfrm>
        </p:spPr>
        <p:txBody>
          <a:bodyPr>
            <a:normAutofit/>
          </a:bodyPr>
          <a:lstStyle/>
          <a:p>
            <a:r>
              <a:rPr lang="en-US" sz="4800" dirty="0">
                <a:latin typeface="High Tower Text" panose="02040502050506030303" pitchFamily="18" charset="0"/>
              </a:rPr>
              <a:t>Directives pour </a:t>
            </a:r>
            <a:r>
              <a:rPr lang="en-US" sz="4800" dirty="0" err="1">
                <a:latin typeface="High Tower Text" panose="02040502050506030303" pitchFamily="18" charset="0"/>
              </a:rPr>
              <a:t>l'Inclusion</a:t>
            </a:r>
            <a:r>
              <a:rPr lang="en-US" sz="4800" dirty="0">
                <a:latin typeface="High Tower Text" panose="02040502050506030303" pitchFamily="18" charset="0"/>
              </a:rPr>
              <a:t> </a:t>
            </a:r>
            <a:r>
              <a:rPr lang="en-US" sz="5400" dirty="0">
                <a:latin typeface="High Tower Text" panose="02040502050506030303" pitchFamily="18" charset="0"/>
              </a:rPr>
              <a:t>des</a:t>
            </a:r>
            <a:r>
              <a:rPr lang="en-US" sz="4800" dirty="0">
                <a:latin typeface="High Tower Text" panose="02040502050506030303" pitchFamily="18" charset="0"/>
              </a:rPr>
              <a:t> Femmes</a:t>
            </a:r>
            <a:endParaRPr lang="en-GH" sz="4800" dirty="0">
              <a:latin typeface="High Tower Text" panose="02040502050506030303" pitchFamily="18" charset="0"/>
            </a:endParaRPr>
          </a:p>
        </p:txBody>
      </p:sp>
      <p:pic>
        <p:nvPicPr>
          <p:cNvPr id="5" name="Picture 4">
            <a:extLst>
              <a:ext uri="{FF2B5EF4-FFF2-40B4-BE49-F238E27FC236}">
                <a16:creationId xmlns:a16="http://schemas.microsoft.com/office/drawing/2014/main" id="{4F0700D1-1810-4587-A5FE-6AE15538FC6B}"/>
              </a:ext>
            </a:extLst>
          </p:cNvPr>
          <p:cNvPicPr>
            <a:picLocks noChangeAspect="1"/>
          </p:cNvPicPr>
          <p:nvPr/>
        </p:nvPicPr>
        <p:blipFill>
          <a:blip r:embed="rId2"/>
          <a:stretch>
            <a:fillRect/>
          </a:stretch>
        </p:blipFill>
        <p:spPr>
          <a:xfrm>
            <a:off x="1848255" y="1086022"/>
            <a:ext cx="8017640" cy="5684430"/>
          </a:xfrm>
          <a:prstGeom prst="rect">
            <a:avLst/>
          </a:prstGeom>
        </p:spPr>
      </p:pic>
    </p:spTree>
    <p:extLst>
      <p:ext uri="{BB962C8B-B14F-4D97-AF65-F5344CB8AC3E}">
        <p14:creationId xmlns:p14="http://schemas.microsoft.com/office/powerpoint/2010/main" val="2944749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7EDA4-DDA8-49DD-90A6-6CFF82A143C4}"/>
              </a:ext>
            </a:extLst>
          </p:cNvPr>
          <p:cNvSpPr>
            <a:spLocks noGrp="1"/>
          </p:cNvSpPr>
          <p:nvPr>
            <p:ph type="title"/>
          </p:nvPr>
        </p:nvSpPr>
        <p:spPr>
          <a:xfrm>
            <a:off x="609600" y="274638"/>
            <a:ext cx="10972800" cy="646331"/>
          </a:xfrm>
        </p:spPr>
        <p:txBody>
          <a:bodyPr>
            <a:normAutofit fontScale="90000"/>
          </a:bodyPr>
          <a:lstStyle/>
          <a:p>
            <a:r>
              <a:rPr lang="en-US" sz="4000" dirty="0">
                <a:solidFill>
                  <a:schemeClr val="accent5">
                    <a:lumMod val="75000"/>
                  </a:schemeClr>
                </a:solidFill>
                <a:latin typeface="High Tower Text" panose="02040502050506030303" pitchFamily="18" charset="0"/>
              </a:rPr>
              <a:t>Soutien continental aux actions sensibles au genre</a:t>
            </a:r>
            <a:endParaRPr lang="en-KE" sz="6000" dirty="0">
              <a:solidFill>
                <a:schemeClr val="accent5">
                  <a:lumMod val="75000"/>
                </a:schemeClr>
              </a:solidFill>
            </a:endParaRPr>
          </a:p>
        </p:txBody>
      </p:sp>
      <p:sp>
        <p:nvSpPr>
          <p:cNvPr id="5" name="Content Placeholder 4">
            <a:extLst>
              <a:ext uri="{FF2B5EF4-FFF2-40B4-BE49-F238E27FC236}">
                <a16:creationId xmlns:a16="http://schemas.microsoft.com/office/drawing/2014/main" id="{B052E0D3-B935-40F7-B48B-301F50B7CCA2}"/>
              </a:ext>
            </a:extLst>
          </p:cNvPr>
          <p:cNvSpPr>
            <a:spLocks noGrp="1"/>
          </p:cNvSpPr>
          <p:nvPr>
            <p:ph sz="half" idx="1"/>
          </p:nvPr>
        </p:nvSpPr>
        <p:spPr>
          <a:xfrm>
            <a:off x="1174376" y="1837764"/>
            <a:ext cx="5181600" cy="5020235"/>
          </a:xfrm>
          <a:custGeom>
            <a:avLst/>
            <a:gdLst>
              <a:gd name="connsiteX0" fmla="*/ 155562 w 1481546"/>
              <a:gd name="connsiteY0" fmla="*/ 0 h 3052559"/>
              <a:gd name="connsiteX1" fmla="*/ 1325984 w 1481546"/>
              <a:gd name="connsiteY1" fmla="*/ 0 h 3052559"/>
              <a:gd name="connsiteX2" fmla="*/ 1481546 w 1481546"/>
              <a:gd name="connsiteY2" fmla="*/ 155562 h 3052559"/>
              <a:gd name="connsiteX3" fmla="*/ 1481546 w 1481546"/>
              <a:gd name="connsiteY3" fmla="*/ 3052559 h 3052559"/>
              <a:gd name="connsiteX4" fmla="*/ 1481546 w 1481546"/>
              <a:gd name="connsiteY4" fmla="*/ 3052559 h 3052559"/>
              <a:gd name="connsiteX5" fmla="*/ 0 w 1481546"/>
              <a:gd name="connsiteY5" fmla="*/ 3052559 h 3052559"/>
              <a:gd name="connsiteX6" fmla="*/ 0 w 1481546"/>
              <a:gd name="connsiteY6" fmla="*/ 3052559 h 3052559"/>
              <a:gd name="connsiteX7" fmla="*/ 0 w 1481546"/>
              <a:gd name="connsiteY7" fmla="*/ 155562 h 3052559"/>
              <a:gd name="connsiteX8" fmla="*/ 155562 w 1481546"/>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1546" h="3052559">
                <a:moveTo>
                  <a:pt x="1325983" y="3052559"/>
                </a:moveTo>
                <a:lnTo>
                  <a:pt x="155563" y="3052559"/>
                </a:lnTo>
                <a:cubicBezTo>
                  <a:pt x="69648" y="3052559"/>
                  <a:pt x="1" y="2982912"/>
                  <a:pt x="1" y="2896997"/>
                </a:cubicBezTo>
                <a:lnTo>
                  <a:pt x="1" y="0"/>
                </a:lnTo>
                <a:lnTo>
                  <a:pt x="1" y="0"/>
                </a:lnTo>
                <a:lnTo>
                  <a:pt x="1481545" y="0"/>
                </a:lnTo>
                <a:lnTo>
                  <a:pt x="1481545" y="0"/>
                </a:lnTo>
                <a:lnTo>
                  <a:pt x="1481545" y="2896997"/>
                </a:lnTo>
                <a:cubicBezTo>
                  <a:pt x="1481545" y="2982912"/>
                  <a:pt x="1411898" y="3052559"/>
                  <a:pt x="1325983"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3580" tIns="128016" rIns="173580" bIns="173579" numCol="1" spcCol="1270" anchor="t" anchorCtr="0">
            <a:noAutofit/>
          </a:bodyPr>
          <a:lstStyle/>
          <a:p>
            <a:pPr lvl="0"/>
            <a:r>
              <a:rPr lang="en-US" sz="1700" dirty="0">
                <a:solidFill>
                  <a:prstClr val="black"/>
                </a:solidFill>
              </a:rPr>
              <a:t>Collaboration formelle établie entre </a:t>
            </a:r>
            <a:r>
              <a:rPr lang="en-US" sz="1700" dirty="0" err="1">
                <a:solidFill>
                  <a:prstClr val="black"/>
                </a:solidFill>
              </a:rPr>
              <a:t>l'UA</a:t>
            </a:r>
            <a:r>
              <a:rPr lang="en-US" sz="1700" dirty="0">
                <a:solidFill>
                  <a:prstClr val="black"/>
                </a:solidFill>
              </a:rPr>
              <a:t>-BIRA et l'UICN pour la mise en œuvre du projet sur la « Protection intégrée des écosystèmes fragiles ». </a:t>
            </a:r>
            <a:endParaRPr lang="en-KE" sz="1700" dirty="0">
              <a:solidFill>
                <a:prstClr val="black"/>
              </a:solidFill>
            </a:endParaRPr>
          </a:p>
          <a:p>
            <a:pPr lvl="0"/>
            <a:r>
              <a:rPr lang="en-US" sz="1700" dirty="0">
                <a:solidFill>
                  <a:prstClr val="black"/>
                </a:solidFill>
              </a:rPr>
              <a:t>Dans le cadre de cette collaboration, un organisme de leadership inclusif pour régir le secteur de la gestion des ressources communautaires (CREMA) a été officiellement créé.</a:t>
            </a:r>
            <a:endParaRPr lang="en-KE" sz="1700" dirty="0">
              <a:solidFill>
                <a:prstClr val="black"/>
              </a:solidFill>
            </a:endParaRPr>
          </a:p>
          <a:p>
            <a:pPr lvl="0"/>
            <a:r>
              <a:rPr lang="en-US" sz="1700" dirty="0">
                <a:solidFill>
                  <a:srgbClr val="222222"/>
                </a:solidFill>
                <a:ea typeface="Times New Roman" panose="02020603050405020304" pitchFamily="18" charset="0"/>
              </a:rPr>
              <a:t>Les dirigeants élus (y compris les femmes) ont reçu une formation officielle sur le leadership et les pratiques efficaces de gouvernance et de gestion.</a:t>
            </a:r>
          </a:p>
          <a:p>
            <a:pPr lvl="0"/>
            <a:r>
              <a:rPr lang="en-US" sz="1700" dirty="0">
                <a:solidFill>
                  <a:prstClr val="black"/>
                </a:solidFill>
                <a:ea typeface="Calibri" panose="020F0502020204030204" pitchFamily="34" charset="0"/>
              </a:rPr>
              <a:t>Un plan de gestion clair et ventilé par genre a été élaboré pour la CREMA.</a:t>
            </a:r>
          </a:p>
          <a:p>
            <a:pPr lvl="0"/>
            <a:r>
              <a:rPr lang="en-US" sz="1700" dirty="0">
                <a:solidFill>
                  <a:prstClr val="black"/>
                </a:solidFill>
                <a:ea typeface="Calibri" panose="020F0502020204030204" pitchFamily="34" charset="0"/>
              </a:rPr>
              <a:t>Évaluation des moyens de subsistance communautaires tenant </a:t>
            </a:r>
            <a:r>
              <a:rPr lang="en-US" sz="1700" dirty="0" err="1">
                <a:solidFill>
                  <a:prstClr val="black"/>
                </a:solidFill>
                <a:ea typeface="Calibri" panose="020F0502020204030204" pitchFamily="34" charset="0"/>
              </a:rPr>
              <a:t>compte</a:t>
            </a:r>
            <a:r>
              <a:rPr lang="en-US" sz="1700" dirty="0">
                <a:solidFill>
                  <a:prstClr val="black"/>
                </a:solidFill>
                <a:ea typeface="Calibri" panose="020F0502020204030204" pitchFamily="34" charset="0"/>
              </a:rPr>
              <a:t> du genre et élaboration d'un projet de rapport</a:t>
            </a:r>
          </a:p>
          <a:p>
            <a:pPr marL="0" indent="0" defTabSz="800100">
              <a:lnSpc>
                <a:spcPct val="90000"/>
              </a:lnSpc>
              <a:spcBef>
                <a:spcPct val="0"/>
              </a:spcBef>
              <a:spcAft>
                <a:spcPct val="35000"/>
              </a:spcAft>
              <a:buNone/>
            </a:pPr>
            <a:endParaRPr lang="en-US" sz="1700" dirty="0"/>
          </a:p>
        </p:txBody>
      </p:sp>
      <p:sp>
        <p:nvSpPr>
          <p:cNvPr id="6" name="Content Placeholder 4">
            <a:extLst>
              <a:ext uri="{FF2B5EF4-FFF2-40B4-BE49-F238E27FC236}">
                <a16:creationId xmlns:a16="http://schemas.microsoft.com/office/drawing/2014/main" id="{FB0CDCD1-CD71-46AF-9BF6-2C67203BDAC2}"/>
              </a:ext>
            </a:extLst>
          </p:cNvPr>
          <p:cNvSpPr>
            <a:spLocks noGrp="1"/>
          </p:cNvSpPr>
          <p:nvPr>
            <p:ph sz="half" idx="2"/>
          </p:nvPr>
        </p:nvSpPr>
        <p:spPr>
          <a:xfrm>
            <a:off x="6544235" y="1837765"/>
            <a:ext cx="5244353" cy="4589928"/>
          </a:xfrm>
          <a:custGeom>
            <a:avLst/>
            <a:gdLst>
              <a:gd name="connsiteX0" fmla="*/ 155562 w 1481546"/>
              <a:gd name="connsiteY0" fmla="*/ 0 h 3052559"/>
              <a:gd name="connsiteX1" fmla="*/ 1325984 w 1481546"/>
              <a:gd name="connsiteY1" fmla="*/ 0 h 3052559"/>
              <a:gd name="connsiteX2" fmla="*/ 1481546 w 1481546"/>
              <a:gd name="connsiteY2" fmla="*/ 155562 h 3052559"/>
              <a:gd name="connsiteX3" fmla="*/ 1481546 w 1481546"/>
              <a:gd name="connsiteY3" fmla="*/ 3052559 h 3052559"/>
              <a:gd name="connsiteX4" fmla="*/ 1481546 w 1481546"/>
              <a:gd name="connsiteY4" fmla="*/ 3052559 h 3052559"/>
              <a:gd name="connsiteX5" fmla="*/ 0 w 1481546"/>
              <a:gd name="connsiteY5" fmla="*/ 3052559 h 3052559"/>
              <a:gd name="connsiteX6" fmla="*/ 0 w 1481546"/>
              <a:gd name="connsiteY6" fmla="*/ 3052559 h 3052559"/>
              <a:gd name="connsiteX7" fmla="*/ 0 w 1481546"/>
              <a:gd name="connsiteY7" fmla="*/ 155562 h 3052559"/>
              <a:gd name="connsiteX8" fmla="*/ 155562 w 1481546"/>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1546" h="3052559">
                <a:moveTo>
                  <a:pt x="1325983" y="3052559"/>
                </a:moveTo>
                <a:lnTo>
                  <a:pt x="155563" y="3052559"/>
                </a:lnTo>
                <a:cubicBezTo>
                  <a:pt x="69648" y="3052559"/>
                  <a:pt x="1" y="2982912"/>
                  <a:pt x="1" y="2896997"/>
                </a:cubicBezTo>
                <a:lnTo>
                  <a:pt x="1" y="0"/>
                </a:lnTo>
                <a:lnTo>
                  <a:pt x="1" y="0"/>
                </a:lnTo>
                <a:lnTo>
                  <a:pt x="1481545" y="0"/>
                </a:lnTo>
                <a:lnTo>
                  <a:pt x="1481545" y="0"/>
                </a:lnTo>
                <a:lnTo>
                  <a:pt x="1481545" y="2896997"/>
                </a:lnTo>
                <a:cubicBezTo>
                  <a:pt x="1481545" y="2982912"/>
                  <a:pt x="1411898" y="3052559"/>
                  <a:pt x="1325983"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3580" tIns="128016" rIns="173580" bIns="173579" numCol="1" spcCol="1270" anchor="t" anchorCtr="0">
            <a:noAutofit/>
          </a:bodyPr>
          <a:lstStyle/>
          <a:p>
            <a:pPr lvl="0"/>
            <a:r>
              <a:rPr lang="en-US" sz="2000" dirty="0">
                <a:solidFill>
                  <a:prstClr val="black"/>
                </a:solidFill>
                <a:ea typeface="Calibri" panose="020F0502020204030204" pitchFamily="34" charset="0"/>
              </a:rPr>
              <a:t>En collaboration avec le KMFRI, soutenir le renforcement des capacités des femmes à prendre la tête du </a:t>
            </a:r>
            <a:r>
              <a:rPr lang="en-US" sz="2000" dirty="0" err="1">
                <a:solidFill>
                  <a:prstClr val="black"/>
                </a:solidFill>
                <a:ea typeface="Calibri" panose="020F0502020204030204" pitchFamily="34" charset="0"/>
              </a:rPr>
              <a:t>programme de</a:t>
            </a:r>
            <a:r>
              <a:rPr lang="en-US" sz="2000" dirty="0">
                <a:solidFill>
                  <a:prstClr val="black"/>
                </a:solidFill>
                <a:ea typeface="Calibri" panose="020F0502020204030204" pitchFamily="34" charset="0"/>
              </a:rPr>
              <a:t> restauration des écosystèmes dans la région de la baie de Gazi le long de la côte de l'océan Indien au Kenya.</a:t>
            </a:r>
          </a:p>
          <a:p>
            <a:pPr lvl="0"/>
            <a:r>
              <a:rPr lang="en-US" sz="2000" dirty="0">
                <a:solidFill>
                  <a:prstClr val="black"/>
                </a:solidFill>
                <a:ea typeface="Calibri" panose="020F0502020204030204" pitchFamily="34" charset="0"/>
              </a:rPr>
              <a:t>Former les membres de la communauté aux solutions basées sur la nature (</a:t>
            </a:r>
            <a:r>
              <a:rPr lang="en-US" sz="2000" dirty="0" err="1">
                <a:solidFill>
                  <a:prstClr val="black"/>
                </a:solidFill>
                <a:ea typeface="Calibri" panose="020F0502020204030204" pitchFamily="34" charset="0"/>
              </a:rPr>
              <a:t>NbS</a:t>
            </a:r>
            <a:r>
              <a:rPr lang="en-US" sz="2000" dirty="0">
                <a:solidFill>
                  <a:prstClr val="black"/>
                </a:solidFill>
                <a:ea typeface="Calibri" panose="020F0502020204030204" pitchFamily="34" charset="0"/>
              </a:rPr>
              <a:t>) pour la restauration des écosystèmes.</a:t>
            </a:r>
          </a:p>
          <a:p>
            <a:pPr lvl="0"/>
            <a:endParaRPr lang="en-KE" sz="2000" dirty="0">
              <a:solidFill>
                <a:prstClr val="black"/>
              </a:solidFill>
            </a:endParaRPr>
          </a:p>
          <a:p>
            <a:pPr marL="0" indent="0" defTabSz="800100">
              <a:lnSpc>
                <a:spcPct val="90000"/>
              </a:lnSpc>
              <a:spcBef>
                <a:spcPct val="0"/>
              </a:spcBef>
              <a:spcAft>
                <a:spcPct val="35000"/>
              </a:spcAft>
              <a:buNone/>
            </a:pPr>
            <a:endParaRPr lang="en-US" dirty="0"/>
          </a:p>
        </p:txBody>
      </p:sp>
      <p:sp>
        <p:nvSpPr>
          <p:cNvPr id="7" name="TextBox 6">
            <a:extLst>
              <a:ext uri="{FF2B5EF4-FFF2-40B4-BE49-F238E27FC236}">
                <a16:creationId xmlns:a16="http://schemas.microsoft.com/office/drawing/2014/main" id="{20E61BDA-3003-4C82-8DFD-228734175A1B}"/>
              </a:ext>
            </a:extLst>
          </p:cNvPr>
          <p:cNvSpPr txBox="1"/>
          <p:nvPr/>
        </p:nvSpPr>
        <p:spPr>
          <a:xfrm>
            <a:off x="1174376" y="1146610"/>
            <a:ext cx="5181601" cy="646331"/>
          </a:xfrm>
          <a:prstGeom prst="rect">
            <a:avLst/>
          </a:prstGeom>
          <a:solidFill>
            <a:schemeClr val="accent5">
              <a:lumMod val="60000"/>
              <a:lumOff val="40000"/>
            </a:schemeClr>
          </a:solidFill>
        </p:spPr>
        <p:txBody>
          <a:bodyPr wrap="square" rtlCol="0">
            <a:spAutoFit/>
          </a:bodyPr>
          <a:lstStyle/>
          <a:p>
            <a:pPr lvl="0"/>
            <a:r>
              <a:rPr lang="en-US" b="1" i="1" dirty="0">
                <a:solidFill>
                  <a:prstClr val="black"/>
                </a:solidFill>
              </a:rPr>
              <a:t>Union internationale pour la conservation de la nature (UICN) - Afrique de l'Ouest </a:t>
            </a:r>
          </a:p>
        </p:txBody>
      </p:sp>
      <p:sp>
        <p:nvSpPr>
          <p:cNvPr id="8" name="TextBox 7">
            <a:extLst>
              <a:ext uri="{FF2B5EF4-FFF2-40B4-BE49-F238E27FC236}">
                <a16:creationId xmlns:a16="http://schemas.microsoft.com/office/drawing/2014/main" id="{9E62565A-363A-4576-909E-25111148E23F}"/>
              </a:ext>
            </a:extLst>
          </p:cNvPr>
          <p:cNvSpPr txBox="1"/>
          <p:nvPr/>
        </p:nvSpPr>
        <p:spPr>
          <a:xfrm>
            <a:off x="6544235" y="1146609"/>
            <a:ext cx="5244353" cy="646331"/>
          </a:xfrm>
          <a:prstGeom prst="rect">
            <a:avLst/>
          </a:prstGeom>
          <a:solidFill>
            <a:schemeClr val="accent5">
              <a:lumMod val="60000"/>
              <a:lumOff val="40000"/>
            </a:schemeClr>
          </a:solidFill>
        </p:spPr>
        <p:txBody>
          <a:bodyPr wrap="square" rtlCol="0">
            <a:spAutoFit/>
          </a:bodyPr>
          <a:lstStyle/>
          <a:p>
            <a:pPr lvl="0"/>
            <a:r>
              <a:rPr lang="en-US" b="1" i="1" dirty="0">
                <a:solidFill>
                  <a:prstClr val="black"/>
                </a:solidFill>
              </a:rPr>
              <a:t>Kenya Marine and Fisheries Research Institute (KMFRI) - Afrique de l'Est</a:t>
            </a:r>
          </a:p>
        </p:txBody>
      </p:sp>
    </p:spTree>
    <p:extLst>
      <p:ext uri="{BB962C8B-B14F-4D97-AF65-F5344CB8AC3E}">
        <p14:creationId xmlns:p14="http://schemas.microsoft.com/office/powerpoint/2010/main" val="460459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BAFE1-C859-4CAC-8777-E05B739E4472}"/>
              </a:ext>
            </a:extLst>
          </p:cNvPr>
          <p:cNvSpPr>
            <a:spLocks noGrp="1"/>
          </p:cNvSpPr>
          <p:nvPr>
            <p:ph type="title"/>
          </p:nvPr>
        </p:nvSpPr>
        <p:spPr>
          <a:xfrm>
            <a:off x="564204" y="136183"/>
            <a:ext cx="11018196" cy="1154991"/>
          </a:xfrm>
        </p:spPr>
        <p:txBody>
          <a:bodyPr>
            <a:noAutofit/>
          </a:bodyPr>
          <a:lstStyle/>
          <a:p>
            <a:r>
              <a:rPr lang="en-US" dirty="0">
                <a:latin typeface="Century Gothic" panose="020B0502020202020204" pitchFamily="34" charset="0"/>
              </a:rPr>
              <a:t>Appui aux États membres de </a:t>
            </a:r>
            <a:r>
              <a:rPr lang="en-US" dirty="0" err="1">
                <a:latin typeface="Century Gothic" panose="020B0502020202020204" pitchFamily="34" charset="0"/>
              </a:rPr>
              <a:t>l'UA</a:t>
            </a:r>
            <a:endParaRPr lang="en-US" dirty="0">
              <a:latin typeface="Century Gothic" panose="020B0502020202020204" pitchFamily="34" charset="0"/>
            </a:endParaRPr>
          </a:p>
        </p:txBody>
      </p:sp>
      <p:pic>
        <p:nvPicPr>
          <p:cNvPr id="4" name="Picture 3">
            <a:extLst>
              <a:ext uri="{FF2B5EF4-FFF2-40B4-BE49-F238E27FC236}">
                <a16:creationId xmlns:a16="http://schemas.microsoft.com/office/drawing/2014/main" id="{2CF2D296-C287-4F71-90BE-AA2FACDA2E8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2732" y="1190296"/>
            <a:ext cx="8151778" cy="5329671"/>
          </a:xfrm>
          <a:prstGeom prst="rect">
            <a:avLst/>
          </a:prstGeom>
          <a:noFill/>
          <a:ln>
            <a:solidFill>
              <a:srgbClr val="002060"/>
            </a:solidFill>
          </a:ln>
        </p:spPr>
      </p:pic>
    </p:spTree>
    <p:extLst>
      <p:ext uri="{BB962C8B-B14F-4D97-AF65-F5344CB8AC3E}">
        <p14:creationId xmlns:p14="http://schemas.microsoft.com/office/powerpoint/2010/main" val="2593843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BAFE1-C859-4CAC-8777-E05B739E4472}"/>
              </a:ext>
            </a:extLst>
          </p:cNvPr>
          <p:cNvSpPr>
            <a:spLocks noGrp="1"/>
          </p:cNvSpPr>
          <p:nvPr>
            <p:ph type="title"/>
          </p:nvPr>
        </p:nvSpPr>
        <p:spPr>
          <a:xfrm>
            <a:off x="564204" y="136183"/>
            <a:ext cx="11018196" cy="1154991"/>
          </a:xfrm>
        </p:spPr>
        <p:txBody>
          <a:bodyPr>
            <a:noAutofit/>
          </a:bodyPr>
          <a:lstStyle/>
          <a:p>
            <a:r>
              <a:rPr lang="en-US" sz="4000" dirty="0">
                <a:latin typeface="Century Gothic" panose="020B0502020202020204" pitchFamily="34" charset="0"/>
              </a:rPr>
              <a:t>Appui aux États membres de </a:t>
            </a:r>
            <a:r>
              <a:rPr lang="en-US" sz="4000" dirty="0" err="1">
                <a:latin typeface="Century Gothic" panose="020B0502020202020204" pitchFamily="34" charset="0"/>
              </a:rPr>
              <a:t>l'UA</a:t>
            </a:r>
            <a:endParaRPr lang="en-US" sz="4000" dirty="0">
              <a:latin typeface="Century Gothic" panose="020B0502020202020204" pitchFamily="34" charset="0"/>
            </a:endParaRPr>
          </a:p>
        </p:txBody>
      </p:sp>
      <p:pic>
        <p:nvPicPr>
          <p:cNvPr id="3" name="Picture 2">
            <a:extLst>
              <a:ext uri="{FF2B5EF4-FFF2-40B4-BE49-F238E27FC236}">
                <a16:creationId xmlns:a16="http://schemas.microsoft.com/office/drawing/2014/main" id="{E110AC8F-2A9F-EE3D-AEC8-71DA243104A6}"/>
              </a:ext>
            </a:extLst>
          </p:cNvPr>
          <p:cNvPicPr>
            <a:picLocks noChangeAspect="1"/>
          </p:cNvPicPr>
          <p:nvPr/>
        </p:nvPicPr>
        <p:blipFill>
          <a:blip r:embed="rId2"/>
          <a:stretch>
            <a:fillRect/>
          </a:stretch>
        </p:blipFill>
        <p:spPr>
          <a:xfrm>
            <a:off x="2263697" y="1471962"/>
            <a:ext cx="8374565" cy="3992136"/>
          </a:xfrm>
          <a:prstGeom prst="rect">
            <a:avLst/>
          </a:prstGeom>
        </p:spPr>
      </p:pic>
      <p:sp>
        <p:nvSpPr>
          <p:cNvPr id="4" name="TextBox 3">
            <a:extLst>
              <a:ext uri="{FF2B5EF4-FFF2-40B4-BE49-F238E27FC236}">
                <a16:creationId xmlns:a16="http://schemas.microsoft.com/office/drawing/2014/main" id="{3CC29B89-E0AD-BD36-3C86-F41DE5F508AB}"/>
              </a:ext>
            </a:extLst>
          </p:cNvPr>
          <p:cNvSpPr txBox="1"/>
          <p:nvPr/>
        </p:nvSpPr>
        <p:spPr>
          <a:xfrm>
            <a:off x="2096429" y="5464098"/>
            <a:ext cx="8798312" cy="830997"/>
          </a:xfrm>
          <a:prstGeom prst="rect">
            <a:avLst/>
          </a:prstGeom>
          <a:noFill/>
        </p:spPr>
        <p:txBody>
          <a:bodyPr wrap="square" rtlCol="0">
            <a:spAutoFit/>
          </a:bodyPr>
          <a:lstStyle/>
          <a:p>
            <a:r>
              <a:rPr lang="en-US" sz="1600" b="1" dirty="0"/>
              <a:t>Atelier consultatif national pour l’élaboration d’une stratégie inclusive et délibérée en faveur de la biodiversité en tant que point d’entrée important pour l’autonomisation des femmes dans la biodiversité aquatique et la gestion environnementale - Addis-Abeba, Éthiopie. 20</a:t>
            </a:r>
            <a:r>
              <a:rPr lang="en-US" sz="1600" b="1" baseline="30000" dirty="0"/>
              <a:t>-</a:t>
            </a:r>
            <a:r>
              <a:rPr lang="en-US" sz="1600" b="1" dirty="0"/>
              <a:t>21 </a:t>
            </a:r>
            <a:r>
              <a:rPr lang="en-US" sz="1600" b="1" dirty="0" err="1"/>
              <a:t>juin</a:t>
            </a:r>
            <a:r>
              <a:rPr lang="en-US" sz="1600" b="1" dirty="0"/>
              <a:t> 2023. </a:t>
            </a:r>
          </a:p>
        </p:txBody>
      </p:sp>
    </p:spTree>
    <p:extLst>
      <p:ext uri="{BB962C8B-B14F-4D97-AF65-F5344CB8AC3E}">
        <p14:creationId xmlns:p14="http://schemas.microsoft.com/office/powerpoint/2010/main" val="3921769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FB493-1C2B-4339-9FBD-41579FB3D7F4}"/>
              </a:ext>
            </a:extLst>
          </p:cNvPr>
          <p:cNvSpPr>
            <a:spLocks noGrp="1"/>
          </p:cNvSpPr>
          <p:nvPr>
            <p:ph type="title"/>
          </p:nvPr>
        </p:nvSpPr>
        <p:spPr>
          <a:xfrm>
            <a:off x="1193800" y="274638"/>
            <a:ext cx="10388600" cy="457198"/>
          </a:xfrm>
        </p:spPr>
        <p:txBody>
          <a:bodyPr>
            <a:noAutofit/>
          </a:bodyPr>
          <a:lstStyle/>
          <a:p>
            <a:r>
              <a:rPr lang="en-US" sz="6000" dirty="0">
                <a:solidFill>
                  <a:schemeClr val="accent5">
                    <a:lumMod val="75000"/>
                  </a:schemeClr>
                </a:solidFill>
                <a:latin typeface="High Tower Text" panose="02040502050506030303" pitchFamily="18" charset="0"/>
              </a:rPr>
              <a:t>Prochaines étapes</a:t>
            </a:r>
            <a:endParaRPr lang="en-KE" sz="6000" dirty="0">
              <a:solidFill>
                <a:schemeClr val="accent5">
                  <a:lumMod val="75000"/>
                </a:schemeClr>
              </a:solidFill>
              <a:latin typeface="High Tower Text" panose="02040502050506030303" pitchFamily="18" charset="0"/>
            </a:endParaRPr>
          </a:p>
        </p:txBody>
      </p:sp>
      <p:sp>
        <p:nvSpPr>
          <p:cNvPr id="4" name="Content Placeholder 4">
            <a:extLst>
              <a:ext uri="{FF2B5EF4-FFF2-40B4-BE49-F238E27FC236}">
                <a16:creationId xmlns:a16="http://schemas.microsoft.com/office/drawing/2014/main" id="{C461E753-CB1E-4864-8DA9-F96CA44A898A}"/>
              </a:ext>
            </a:extLst>
          </p:cNvPr>
          <p:cNvSpPr txBox="1">
            <a:spLocks/>
          </p:cNvSpPr>
          <p:nvPr/>
        </p:nvSpPr>
        <p:spPr>
          <a:xfrm>
            <a:off x="1193800" y="1264024"/>
            <a:ext cx="10594789" cy="5167112"/>
          </a:xfrm>
          <a:custGeom>
            <a:avLst/>
            <a:gdLst>
              <a:gd name="connsiteX0" fmla="*/ 155562 w 1481546"/>
              <a:gd name="connsiteY0" fmla="*/ 0 h 3052559"/>
              <a:gd name="connsiteX1" fmla="*/ 1325984 w 1481546"/>
              <a:gd name="connsiteY1" fmla="*/ 0 h 3052559"/>
              <a:gd name="connsiteX2" fmla="*/ 1481546 w 1481546"/>
              <a:gd name="connsiteY2" fmla="*/ 155562 h 3052559"/>
              <a:gd name="connsiteX3" fmla="*/ 1481546 w 1481546"/>
              <a:gd name="connsiteY3" fmla="*/ 3052559 h 3052559"/>
              <a:gd name="connsiteX4" fmla="*/ 1481546 w 1481546"/>
              <a:gd name="connsiteY4" fmla="*/ 3052559 h 3052559"/>
              <a:gd name="connsiteX5" fmla="*/ 0 w 1481546"/>
              <a:gd name="connsiteY5" fmla="*/ 3052559 h 3052559"/>
              <a:gd name="connsiteX6" fmla="*/ 0 w 1481546"/>
              <a:gd name="connsiteY6" fmla="*/ 3052559 h 3052559"/>
              <a:gd name="connsiteX7" fmla="*/ 0 w 1481546"/>
              <a:gd name="connsiteY7" fmla="*/ 155562 h 3052559"/>
              <a:gd name="connsiteX8" fmla="*/ 155562 w 1481546"/>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1546" h="3052559">
                <a:moveTo>
                  <a:pt x="1325983" y="3052559"/>
                </a:moveTo>
                <a:lnTo>
                  <a:pt x="155563" y="3052559"/>
                </a:lnTo>
                <a:cubicBezTo>
                  <a:pt x="69648" y="3052559"/>
                  <a:pt x="1" y="2982912"/>
                  <a:pt x="1" y="2896997"/>
                </a:cubicBezTo>
                <a:lnTo>
                  <a:pt x="1" y="0"/>
                </a:lnTo>
                <a:lnTo>
                  <a:pt x="1" y="0"/>
                </a:lnTo>
                <a:lnTo>
                  <a:pt x="1481545" y="0"/>
                </a:lnTo>
                <a:lnTo>
                  <a:pt x="1481545" y="0"/>
                </a:lnTo>
                <a:lnTo>
                  <a:pt x="1481545" y="2896997"/>
                </a:lnTo>
                <a:cubicBezTo>
                  <a:pt x="1481545" y="2982912"/>
                  <a:pt x="1411898" y="3052559"/>
                  <a:pt x="1325983"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3580" tIns="128016" rIns="173580" bIns="173579" numCol="1" spcCol="127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lt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lt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lt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lt1"/>
                </a:solidFill>
                <a:latin typeface="+mn-lt"/>
                <a:ea typeface="+mn-ea"/>
                <a:cs typeface="+mn-cs"/>
              </a:defRPr>
            </a:lvl9pPr>
          </a:lstStyle>
          <a:p>
            <a:pPr marL="0" lvl="0" indent="0">
              <a:buNone/>
            </a:pPr>
            <a:endParaRPr lang="en-US" sz="2500" dirty="0">
              <a:solidFill>
                <a:prstClr val="black"/>
              </a:solidFill>
            </a:endParaRPr>
          </a:p>
          <a:p>
            <a:pPr lvl="0"/>
            <a:r>
              <a:rPr lang="en-US" sz="2500" dirty="0">
                <a:solidFill>
                  <a:prstClr val="black"/>
                </a:solidFill>
              </a:rPr>
              <a:t>Plans visant à aider une ONG sud-africaine à intégrer la dimension genre dans ses plans de travail et ses activités dans les zones côtières.</a:t>
            </a:r>
          </a:p>
          <a:p>
            <a:pPr lvl="0"/>
            <a:r>
              <a:rPr lang="en-US" sz="2500" dirty="0">
                <a:solidFill>
                  <a:prstClr val="black"/>
                </a:solidFill>
              </a:rPr>
              <a:t>Des plans pour soutenir une initiative régionale sur les algues marines à Zanzibar (Zanzibar Seaweed Cluster Initiative), en Afrique de l'Est, qui est principalement dirigée par les femmes, pour renforcer les méthodes agricoles et de conservation résistantes au climat ; et pour participer à un atelier régional sur les algues marines du 28 au 31 mai 2024 à Dar-es-Salaam, en Tanzanie, à travers une présentation sur les femmes dans la conservation.» </a:t>
            </a:r>
          </a:p>
          <a:p>
            <a:pPr lvl="0"/>
            <a:r>
              <a:rPr lang="en-US" sz="2500" dirty="0">
                <a:solidFill>
                  <a:prstClr val="black"/>
                </a:solidFill>
              </a:rPr>
              <a:t>Atelier de formation communautaire sur les efforts de restauration des mangroves dans la baie de Gazi, Mombasa, Kenya</a:t>
            </a:r>
            <a:r>
              <a:rPr lang="en-US" sz="2500" baseline="30000" dirty="0">
                <a:solidFill>
                  <a:prstClr val="black"/>
                </a:solidFill>
              </a:rPr>
              <a:t> </a:t>
            </a:r>
            <a:r>
              <a:rPr lang="en-US" sz="2500" dirty="0">
                <a:solidFill>
                  <a:prstClr val="black"/>
                </a:solidFill>
              </a:rPr>
              <a:t>du 10 au 14 juin 2024.</a:t>
            </a:r>
            <a:endParaRPr lang="en-KE" sz="2500" dirty="0">
              <a:solidFill>
                <a:prstClr val="black"/>
              </a:solidFill>
            </a:endParaRPr>
          </a:p>
        </p:txBody>
      </p:sp>
    </p:spTree>
    <p:extLst>
      <p:ext uri="{BB962C8B-B14F-4D97-AF65-F5344CB8AC3E}">
        <p14:creationId xmlns:p14="http://schemas.microsoft.com/office/powerpoint/2010/main" val="2812165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981200" y="152400"/>
            <a:ext cx="8229600" cy="487362"/>
          </a:xfrm>
        </p:spPr>
        <p:txBody>
          <a:bodyPr>
            <a:noAutofit/>
          </a:bodyPr>
          <a:lstStyle/>
          <a:p>
            <a:pPr algn="ctr" eaLnBrk="1" hangingPunct="1">
              <a:defRPr/>
            </a:pPr>
            <a:r>
              <a:rPr lang="en-US" sz="88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Merci</a:t>
            </a:r>
          </a:p>
        </p:txBody>
      </p:sp>
      <p:sp>
        <p:nvSpPr>
          <p:cNvPr id="5" name="Title 1"/>
          <p:cNvSpPr txBox="1">
            <a:spLocks/>
          </p:cNvSpPr>
          <p:nvPr/>
        </p:nvSpPr>
        <p:spPr bwMode="auto">
          <a:xfrm>
            <a:off x="1524000" y="5562600"/>
            <a:ext cx="9144000" cy="387350"/>
          </a:xfrm>
          <a:prstGeom prst="rect">
            <a:avLst/>
          </a:prstGeom>
          <a:noFill/>
          <a:ln w="9525">
            <a:noFill/>
            <a:miter lim="800000"/>
            <a:headEnd/>
            <a:tailEn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79646"/>
                </a:solidFill>
                <a:effectLst/>
                <a:uLnTx/>
                <a:uFillTx/>
                <a:latin typeface="Gill Sans MT" pitchFamily="34" charset="0"/>
                <a:ea typeface="+mn-ea"/>
                <a:cs typeface="+mn-cs"/>
              </a:rPr>
              <a:t>AU-IBAR : Assurer le leadership dans 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79646"/>
                </a:solidFill>
                <a:effectLst/>
                <a:uLnTx/>
                <a:uFillTx/>
                <a:latin typeface="Gill Sans MT" pitchFamily="34" charset="0"/>
                <a:ea typeface="+mn-ea"/>
                <a:cs typeface="+mn-cs"/>
              </a:rPr>
              <a:t>développement des ressources animales pour l'Afrique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4500</TotalTime>
  <Words>1383</Words>
  <Application>Microsoft Office PowerPoint</Application>
  <PresentationFormat>Widescreen</PresentationFormat>
  <Paragraphs>75</Paragraphs>
  <Slides>19</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Arial</vt:lpstr>
      <vt:lpstr>Bauhaus 93</vt:lpstr>
      <vt:lpstr>Calibri</vt:lpstr>
      <vt:lpstr>Century Gothic</vt:lpstr>
      <vt:lpstr>Gill Sans MT</vt:lpstr>
      <vt:lpstr>High Tower Text</vt:lpstr>
      <vt:lpstr>Times New Roman</vt:lpstr>
      <vt:lpstr>1_Office Theme</vt:lpstr>
      <vt:lpstr>2_Office Theme</vt:lpstr>
      <vt:lpstr>  </vt:lpstr>
      <vt:lpstr>Une Stratégie Continentale pour l'Intégration de la Dimension Genre </vt:lpstr>
      <vt:lpstr>Une Stratégie Continentale pour l'Intégration de la Dimension Genre </vt:lpstr>
      <vt:lpstr>Grandes lignes de la stratégie continentale </vt:lpstr>
      <vt:lpstr>Grandes lignes de la stratégie continentale </vt:lpstr>
      <vt:lpstr>Questions et défis Identification de l'inclusion des femmes</vt:lpstr>
      <vt:lpstr>Questions et défis Identification de l'inclusion des femmes</vt:lpstr>
      <vt:lpstr>Opportunités pour l'Inclusion des Femmes </vt:lpstr>
      <vt:lpstr>Opportunités pour l'Inclusion des Femmes </vt:lpstr>
      <vt:lpstr>Domaines Prioritaires et Points d'Action pour l'Inclusion des Femmes</vt:lpstr>
      <vt:lpstr>PowerPoint Presentation</vt:lpstr>
      <vt:lpstr>PowerPoint Presentation</vt:lpstr>
      <vt:lpstr>PowerPoint Presentation</vt:lpstr>
      <vt:lpstr>Directives pour l'Inclusion des Femmes</vt:lpstr>
      <vt:lpstr>Soutien continental aux actions sensibles au genre</vt:lpstr>
      <vt:lpstr>Appui aux États membres de l'UA</vt:lpstr>
      <vt:lpstr>Appui aux États membres de l'UA</vt:lpstr>
      <vt:lpstr>Prochaines étapes</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Joel Mokenye</dc:creator>
  <cp:lastModifiedBy>Philippe Patinde Ouedraogo</cp:lastModifiedBy>
  <cp:revision>150</cp:revision>
  <dcterms:created xsi:type="dcterms:W3CDTF">2023-03-17T07:31:01Z</dcterms:created>
  <dcterms:modified xsi:type="dcterms:W3CDTF">2024-05-22T01:25:48Z</dcterms:modified>
</cp:coreProperties>
</file>