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651" r:id="rId4"/>
    <p:sldId id="635" r:id="rId5"/>
    <p:sldId id="652" r:id="rId6"/>
    <p:sldId id="638" r:id="rId7"/>
    <p:sldId id="653" r:id="rId8"/>
    <p:sldId id="639" r:id="rId9"/>
    <p:sldId id="640" r:id="rId10"/>
    <p:sldId id="641" r:id="rId11"/>
    <p:sldId id="645" r:id="rId12"/>
    <p:sldId id="654" r:id="rId13"/>
    <p:sldId id="65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5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3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663" y="1518033"/>
            <a:ext cx="9578944" cy="2656546"/>
          </a:xfrm>
        </p:spPr>
        <p:txBody>
          <a:bodyPr/>
          <a:lstStyle/>
          <a:p>
            <a:pPr algn="ctr"/>
            <a:r>
              <a:rPr lang="en-US" sz="3200" dirty="0"/>
              <a:t>Outline of the Draft National and Regionally harmonized Strategy and Regulatory Frameworks for Conservation of Aquatic Biodiversity and Environmental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5523" y="5142360"/>
            <a:ext cx="79560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Presented By: </a:t>
            </a:r>
          </a:p>
          <a:p>
            <a:pPr algn="ctr"/>
            <a:r>
              <a:rPr lang="en-US" b="1" dirty="0">
                <a:latin typeface="Arial Black" panose="020B0A04020102020204" pitchFamily="34" charset="0"/>
              </a:rPr>
              <a:t>RUKUUNYA EDWARD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LVFO, Director Fisheries Management and Development/Technical Facilitator-AU-IBAR</a:t>
            </a:r>
            <a:endParaRPr lang="en-US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CE36CF-4E25-BB41-4B3B-71C435B5E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82" y="73611"/>
            <a:ext cx="911542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59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921" y="1397675"/>
            <a:ext cx="99252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just">
              <a:buFont typeface="+mj-lt"/>
              <a:buAutoNum type="arabicPeriod"/>
            </a:pPr>
            <a:r>
              <a:rPr lang="en-US" b="1" dirty="0"/>
              <a:t>Acknowledgments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b="1" dirty="0"/>
              <a:t>Executive Summary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b="1" dirty="0"/>
              <a:t>Introduction</a:t>
            </a:r>
            <a:r>
              <a:rPr lang="en-US" dirty="0"/>
              <a:t> –Global, Lake Victoria, context of the African Blue Economy Strategy (ABES), AU–IBAR and Swedish International Development Cooperation Agency (SIDA) project support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b="1" dirty="0"/>
              <a:t>Existing Regional Legal and Institutional Frameworks </a:t>
            </a:r>
            <a:r>
              <a:rPr lang="en-US" dirty="0"/>
              <a:t>with Relevance to Biodiversity Conservation and Environmental Management the Lake Victoria Basin and EAC.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/>
              <a:t>East African Community Level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/>
              <a:t>East Africa Community Treaty, 1999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/>
              <a:t>The Protocol on Environment and Natural Resources Management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/>
              <a:t>The East African Community (EAC) Regional Environment Impact Assessment Guidelines for shared Ecosystems</a:t>
            </a:r>
            <a:endParaRPr lang="en-US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/>
              <a:t>Lake Victoria Fisheries Organization (LVFO) </a:t>
            </a:r>
            <a:endParaRPr lang="en-US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/>
              <a:t>Lake Victoria basin Commission (LVBC)</a:t>
            </a:r>
            <a:endParaRPr lang="en-US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/>
              <a:t>National Policy guidelines and Regulatory frameworks for harmonized strategies on environmental and aquatic conservation (Uganda, Kenya, Tanzania)</a:t>
            </a:r>
            <a:endParaRPr lang="en-US" b="1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1446D-5D63-3E1A-FE66-9E2F15C32F78}"/>
              </a:ext>
            </a:extLst>
          </p:cNvPr>
          <p:cNvSpPr txBox="1"/>
          <p:nvPr/>
        </p:nvSpPr>
        <p:spPr>
          <a:xfrm>
            <a:off x="4287976" y="679938"/>
            <a:ext cx="1364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highlight>
                  <a:srgbClr val="00FFFF"/>
                </a:highlight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474296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5049" y="661619"/>
            <a:ext cx="935706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 startAt="5"/>
            </a:pPr>
            <a:r>
              <a:rPr lang="en-US" dirty="0"/>
              <a:t>Harmonized National Strategies for Transboundary cooperation on Conservation 	of Aquatic 	Biodiversity and Environmental Management on Lake Victoria Ecosystems </a:t>
            </a:r>
            <a:r>
              <a:rPr lang="en-US" b="1" i="1" dirty="0"/>
              <a:t>- Section describes the identified priority issues, challenges and proposed policy guidelines and options and to be further informed by regional working group sessions in order to have  a strategy for harmonized transboundary regional cooperation on aquatic biodiversity conservation and environmental management. </a:t>
            </a:r>
          </a:p>
          <a:p>
            <a:pPr marL="342900" indent="-342900" algn="just">
              <a:buAutoNum type="arabicPeriod" startAt="5"/>
            </a:pPr>
            <a:endParaRPr lang="en-US" b="1" i="1" dirty="0"/>
          </a:p>
          <a:p>
            <a:pPr marL="342900" indent="-342900" algn="just">
              <a:buAutoNum type="arabicPeriod" startAt="5"/>
            </a:pPr>
            <a:r>
              <a:rPr lang="en-US" dirty="0"/>
              <a:t>Regional </a:t>
            </a:r>
            <a:r>
              <a:rPr lang="en-GB" dirty="0"/>
              <a:t>Policy Guidelines </a:t>
            </a:r>
            <a:r>
              <a:rPr lang="en-GB" b="1" i="1" dirty="0"/>
              <a:t>- </a:t>
            </a:r>
            <a:r>
              <a:rPr lang="en-US" b="1" i="1" dirty="0"/>
              <a:t>based on already identified key environmental stressors and challenges; highlights a vision, mission, guiding principles, strategic goals and priority strategic actions.</a:t>
            </a:r>
          </a:p>
          <a:p>
            <a:pPr marL="342900" indent="-342900" algn="just">
              <a:buAutoNum type="arabicPeriod" startAt="5"/>
            </a:pPr>
            <a:endParaRPr lang="en-US" b="1" i="1" dirty="0"/>
          </a:p>
          <a:p>
            <a:pPr marL="342900" indent="-342900" algn="just">
              <a:buAutoNum type="arabicPeriod" startAt="5"/>
            </a:pPr>
            <a:r>
              <a:rPr lang="en-US" dirty="0"/>
              <a:t>Regulatory Framework </a:t>
            </a:r>
            <a:r>
              <a:rPr lang="en-US" b="1" dirty="0"/>
              <a:t>– </a:t>
            </a:r>
            <a:r>
              <a:rPr lang="en-US" b="1" i="1" dirty="0"/>
              <a:t>Elaborates stakeholder roles (</a:t>
            </a:r>
            <a:r>
              <a:rPr lang="en-US" b="1" dirty="0"/>
              <a:t>Ministry (central Governments, Departments and Agencies, Roles of Private sector and Non-State actor and regional bodies (EAC Secretariat, LVFO and LVBC)</a:t>
            </a:r>
          </a:p>
          <a:p>
            <a:pPr marL="342900" indent="-342900" algn="just">
              <a:buAutoNum type="arabicPeriod" startAt="5"/>
            </a:pPr>
            <a:endParaRPr lang="en-US" b="1" dirty="0"/>
          </a:p>
          <a:p>
            <a:pPr marL="342900" indent="-342900" algn="just">
              <a:buFontTx/>
              <a:buAutoNum type="arabicPeriod" startAt="5"/>
            </a:pPr>
            <a:r>
              <a:rPr lang="en-US" dirty="0"/>
              <a:t>Action Plan</a:t>
            </a:r>
          </a:p>
          <a:p>
            <a:pPr marL="342900" indent="-342900" algn="just">
              <a:buFontTx/>
              <a:buAutoNum type="arabicPeriod" startAt="5"/>
            </a:pPr>
            <a:endParaRPr lang="en-US" dirty="0"/>
          </a:p>
          <a:p>
            <a:pPr marL="342900" indent="-342900" algn="just">
              <a:buFontTx/>
              <a:buAutoNum type="arabicPeriod" startAt="5"/>
            </a:pPr>
            <a:r>
              <a:rPr lang="en-US" dirty="0"/>
              <a:t>Implementation Mechanism, Monitoring, Evaluation and Reporting</a:t>
            </a:r>
          </a:p>
          <a:p>
            <a:pPr marL="342900" indent="-342900" algn="just">
              <a:buAutoNum type="arabicPeriod" startAt="5"/>
            </a:pPr>
            <a:endParaRPr lang="en-US" b="1" dirty="0"/>
          </a:p>
          <a:p>
            <a:pPr marL="342900" indent="-342900" algn="just">
              <a:buAutoNum type="arabicPeriod" startAt="5"/>
            </a:pPr>
            <a:r>
              <a:rPr lang="en-US" dirty="0"/>
              <a:t>Conclusion</a:t>
            </a:r>
          </a:p>
          <a:p>
            <a:pPr marL="342900" indent="-342900" algn="just">
              <a:buAutoNum type="arabicPeriod" startAt="5"/>
            </a:pPr>
            <a:endParaRPr lang="en-US" b="1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1446D-5D63-3E1A-FE66-9E2F15C32F78}"/>
              </a:ext>
            </a:extLst>
          </p:cNvPr>
          <p:cNvSpPr txBox="1"/>
          <p:nvPr/>
        </p:nvSpPr>
        <p:spPr>
          <a:xfrm>
            <a:off x="3669034" y="138399"/>
            <a:ext cx="2549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highlight>
                  <a:srgbClr val="00FFFF"/>
                </a:highlight>
              </a:rPr>
              <a:t>Outline Cont’d</a:t>
            </a:r>
          </a:p>
        </p:txBody>
      </p:sp>
    </p:spTree>
    <p:extLst>
      <p:ext uri="{BB962C8B-B14F-4D97-AF65-F5344CB8AC3E}">
        <p14:creationId xmlns:p14="http://schemas.microsoft.com/office/powerpoint/2010/main" val="40284233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777" y="1164133"/>
            <a:ext cx="101649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Improving knowledge and understanding of the concepts of climate change and how it impacts life in the aquatic ecosystem.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Reducing vulnerability to climate change and institute mitigation measures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Improving water quality and reduce discharge of untreated waste materials and enhance data collection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Managing and protecting freshwater aquatic environments to minimize deleterious effects of any water and land use practice which might adversely affect aquatic habitats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1446D-5D63-3E1A-FE66-9E2F15C32F78}"/>
              </a:ext>
            </a:extLst>
          </p:cNvPr>
          <p:cNvSpPr txBox="1"/>
          <p:nvPr/>
        </p:nvSpPr>
        <p:spPr>
          <a:xfrm>
            <a:off x="233392" y="70794"/>
            <a:ext cx="9310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800" b="1" dirty="0">
                <a:solidFill>
                  <a:srgbClr val="00B0F0"/>
                </a:solidFill>
                <a:highlight>
                  <a:srgbClr val="00FFFF"/>
                </a:highlight>
              </a:rPr>
              <a:t>Proposed Strategies for National/Transboundary cooperation </a:t>
            </a:r>
          </a:p>
        </p:txBody>
      </p:sp>
    </p:spTree>
    <p:extLst>
      <p:ext uri="{BB962C8B-B14F-4D97-AF65-F5344CB8AC3E}">
        <p14:creationId xmlns:p14="http://schemas.microsoft.com/office/powerpoint/2010/main" val="148765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777" y="1164133"/>
            <a:ext cx="1016493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Securing and maintaining the habitat conditions necessary to protect significant species, groups of species, biotic communities, or physical features of the environment where these require specific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Minimising invasion of aquatic exotic species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Minimising Illegal, unreported and unregulated (IUU) fishing of aquatic living resources that contravenes national, regional or international laws and frameworks to maintain a sustainable and healthy aquatic freshwater basin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1446D-5D63-3E1A-FE66-9E2F15C32F78}"/>
              </a:ext>
            </a:extLst>
          </p:cNvPr>
          <p:cNvSpPr txBox="1"/>
          <p:nvPr/>
        </p:nvSpPr>
        <p:spPr>
          <a:xfrm>
            <a:off x="233392" y="70794"/>
            <a:ext cx="9310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800" b="1" dirty="0">
                <a:solidFill>
                  <a:srgbClr val="00B0F0"/>
                </a:solidFill>
                <a:highlight>
                  <a:srgbClr val="00FFFF"/>
                </a:highlight>
              </a:rPr>
              <a:t>Proposed Strategies for National/Transboundary cooperation </a:t>
            </a:r>
          </a:p>
        </p:txBody>
      </p:sp>
    </p:spTree>
    <p:extLst>
      <p:ext uri="{BB962C8B-B14F-4D97-AF65-F5344CB8AC3E}">
        <p14:creationId xmlns:p14="http://schemas.microsoft.com/office/powerpoint/2010/main" val="3309953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655" y="1253472"/>
            <a:ext cx="95346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Limited knowledge on the actual (monetary) value of the goods and services obtained as well as lack of tangible benefits arising from conservation seen as a big challenge;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No sustainable financing mechanisms for biodiversity conservation;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Need to for a harmonized Lake Victoria Biodiversity conservation and environmental protection with clear roles of all stakeholder and in consideration of stakeholder challenges faced as a result of conservation measures;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Consideration of HIV and other aquatic resources related diseases that are considered a danger to sustainable biodiversity conservation;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1446D-5D63-3E1A-FE66-9E2F15C32F78}"/>
              </a:ext>
            </a:extLst>
          </p:cNvPr>
          <p:cNvSpPr txBox="1"/>
          <p:nvPr/>
        </p:nvSpPr>
        <p:spPr>
          <a:xfrm>
            <a:off x="2002961" y="124060"/>
            <a:ext cx="5796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/>
            <a:r>
              <a:rPr lang="en-US" sz="2800" dirty="0">
                <a:highlight>
                  <a:srgbClr val="00FFFF"/>
                </a:highlight>
              </a:rPr>
              <a:t>Other Key issues for consideration</a:t>
            </a:r>
          </a:p>
        </p:txBody>
      </p:sp>
    </p:spTree>
    <p:extLst>
      <p:ext uri="{BB962C8B-B14F-4D97-AF65-F5344CB8AC3E}">
        <p14:creationId xmlns:p14="http://schemas.microsoft.com/office/powerpoint/2010/main" val="2223883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655" y="1253472"/>
            <a:ext cx="95346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/>
              <a:t>Inadequate governance and bad riparian community organizations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/>
              <a:t>Including a basin wide approach to have at least the Republic of Burundi that is already part of LVFO and where possible the Republic of Rwanda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1446D-5D63-3E1A-FE66-9E2F15C32F78}"/>
              </a:ext>
            </a:extLst>
          </p:cNvPr>
          <p:cNvSpPr txBox="1"/>
          <p:nvPr/>
        </p:nvSpPr>
        <p:spPr>
          <a:xfrm>
            <a:off x="2002961" y="124060"/>
            <a:ext cx="5796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/>
            <a:r>
              <a:rPr lang="en-US" sz="2800" dirty="0">
                <a:highlight>
                  <a:srgbClr val="00FFFF"/>
                </a:highlight>
              </a:rPr>
              <a:t>Other Key issues for consideration</a:t>
            </a:r>
          </a:p>
        </p:txBody>
      </p:sp>
    </p:spTree>
    <p:extLst>
      <p:ext uri="{BB962C8B-B14F-4D97-AF65-F5344CB8AC3E}">
        <p14:creationId xmlns:p14="http://schemas.microsoft.com/office/powerpoint/2010/main" val="17736208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758" y="1692771"/>
            <a:ext cx="98324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00B0F0"/>
                </a:solidFill>
              </a:rPr>
              <a:t>VISION </a:t>
            </a:r>
          </a:p>
          <a:p>
            <a:pPr algn="just"/>
            <a:endParaRPr lang="en-US" b="1" dirty="0">
              <a:solidFill>
                <a:srgbClr val="00B0F0"/>
              </a:solidFill>
            </a:endParaRPr>
          </a:p>
          <a:p>
            <a:pPr algn="just"/>
            <a:r>
              <a:rPr lang="en-US" dirty="0"/>
              <a:t>“Well protected, restored and sustainably utilized biodiversity and ecosystems functioning, maintained and perpetually delivering sustainable intrinsic benefits for socio-economic development in the Lake Victoria basin.”</a:t>
            </a:r>
          </a:p>
          <a:p>
            <a:pPr algn="just"/>
            <a:endParaRPr lang="en-US" dirty="0"/>
          </a:p>
          <a:p>
            <a:r>
              <a:rPr lang="en-US" b="1" dirty="0">
                <a:solidFill>
                  <a:srgbClr val="00B0F0"/>
                </a:solidFill>
              </a:rPr>
              <a:t>MISSION</a:t>
            </a:r>
          </a:p>
          <a:p>
            <a:endParaRPr lang="en-US" b="1" dirty="0">
              <a:solidFill>
                <a:srgbClr val="00B0F0"/>
              </a:solidFill>
            </a:endParaRPr>
          </a:p>
          <a:p>
            <a:r>
              <a:rPr lang="en-US" dirty="0"/>
              <a:t>“To reduce biodiversity loss and ecosystem degradation for a rich biodiversity contributing to ecosystem services for the well-being and guaranteed economic prosperity of the people of EAC.”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1446D-5D63-3E1A-FE66-9E2F15C32F78}"/>
              </a:ext>
            </a:extLst>
          </p:cNvPr>
          <p:cNvSpPr txBox="1"/>
          <p:nvPr/>
        </p:nvSpPr>
        <p:spPr>
          <a:xfrm>
            <a:off x="0" y="0"/>
            <a:ext cx="970329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GB" sz="26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ELABORATION OF THE PROPOSED POLICY GUIDELINES FOR A CONSOLIDATED STRATEGY FOR CONSERVATION OF AQUATIC BIODIVERSITY AND ENVIRONMENTAL MANAGEMENT IN TRANSBOUNDARY ECOSYSTEMS</a:t>
            </a:r>
            <a:endParaRPr lang="en-US" sz="2600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142003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758" y="1692771"/>
            <a:ext cx="983247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F0"/>
                </a:solidFill>
              </a:rPr>
              <a:t>GUIDING PRINCIPLES </a:t>
            </a:r>
          </a:p>
          <a:p>
            <a:endParaRPr lang="en-US" sz="2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200" b="1" dirty="0"/>
              <a:t>Participatory Approach </a:t>
            </a:r>
            <a:r>
              <a:rPr lang="en-US" sz="2200" dirty="0"/>
              <a:t>- </a:t>
            </a:r>
            <a:r>
              <a:rPr lang="en-US" dirty="0"/>
              <a:t>Implemented to serve all categories of stakeholders both public, private and other non-state actors in the enhancement of biodiversity conservation in the Lake Victoria basin.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200" b="1" dirty="0"/>
              <a:t>Social and Equity </a:t>
            </a:r>
            <a:r>
              <a:rPr lang="en-US" sz="2200" dirty="0"/>
              <a:t>- </a:t>
            </a:r>
            <a:r>
              <a:rPr lang="en-US" dirty="0"/>
              <a:t>Beneficiary targeting will be based on the principles of equity and fairness with </a:t>
            </a:r>
            <a:r>
              <a:rPr lang="en-US" dirty="0" err="1"/>
              <a:t>ctive</a:t>
            </a:r>
            <a:r>
              <a:rPr lang="en-US" dirty="0"/>
              <a:t> participation of women, youth, orphans, disabled and any other vulnerable groups. There will be equitable benefits sharing, opportunity for representation and decision-making processes in a non-discriminatory manner.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User Pays Principle </a:t>
            </a:r>
            <a:r>
              <a:rPr lang="en-US" sz="2200" dirty="0"/>
              <a:t>- </a:t>
            </a:r>
            <a:r>
              <a:rPr lang="en-US" dirty="0"/>
              <a:t>Those who benefit from or use natural resources as fishers, fish farmers, miners, extractors </a:t>
            </a:r>
            <a:r>
              <a:rPr lang="en-US" dirty="0" err="1"/>
              <a:t>etc</a:t>
            </a:r>
            <a:r>
              <a:rPr lang="en-US" dirty="0"/>
              <a:t> must contribute to the cost of managing the resource which will be levied as user charges by appointed authorities in line MDAs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1446D-5D63-3E1A-FE66-9E2F15C32F78}"/>
              </a:ext>
            </a:extLst>
          </p:cNvPr>
          <p:cNvSpPr txBox="1"/>
          <p:nvPr/>
        </p:nvSpPr>
        <p:spPr>
          <a:xfrm>
            <a:off x="0" y="0"/>
            <a:ext cx="970329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GB" sz="26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ELABORATION OF THE PROPOSED POLICY GUIDELINES FOR A CONSOLIDATED STRATEGY FOR CONSERVATION OF AQUATIC BIODIVERSITY AND ENVIRONMENTAL MANAGEMENT IN TRANSBOUNDARY ECOSYSTEMS</a:t>
            </a:r>
            <a:endParaRPr lang="en-US" sz="2600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00897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81" y="1292662"/>
            <a:ext cx="1200261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STRATEGIC GOALS</a:t>
            </a:r>
            <a:endParaRPr lang="en-US" sz="2200" dirty="0">
              <a:solidFill>
                <a:srgbClr val="00B0F0"/>
              </a:solidFill>
            </a:endParaRPr>
          </a:p>
          <a:p>
            <a:pPr marL="800100" lvl="1" indent="-342900">
              <a:buFont typeface="+mj-lt"/>
              <a:buAutoNum type="alphaLcParenR"/>
            </a:pPr>
            <a:r>
              <a:rPr lang="en-US" sz="2100" dirty="0"/>
              <a:t>To improve knowledge and understanding of the concepts of climate change and how it impacts life in the aquatic ecosystem.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100" dirty="0"/>
              <a:t>To reduce vulnerability to climate change and institute mitigation measures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100" dirty="0"/>
              <a:t>To improve water quality and reduce discharge of untreated waste materials and enhance data collection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100" dirty="0"/>
              <a:t>To manage and protect freshwater aquatic environments to minimize deleterious effects of any water and land use practice which might adversely affect aquatic habitats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100" dirty="0"/>
              <a:t>To secure and maintain the habitat conditions necessary to protect significant species, groups of species, biotic communities, or physical features of the environment where these require specific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100" dirty="0"/>
              <a:t>To minimize invasion of aquatic exotic species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100" dirty="0"/>
              <a:t>To minimize Illegal, unreported and unregulated (IUU) fishing of aquatic living resources that contravenes national, regional or international laws and frameworks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100" dirty="0"/>
              <a:t>To maintain a sustainable and healthy aquatic freshwater basin and direct cross cutting aquatic biodiversity related health </a:t>
            </a:r>
            <a:r>
              <a:rPr lang="en-US" sz="2100" b="1" i="1" dirty="0">
                <a:highlight>
                  <a:srgbClr val="00FFFF"/>
                </a:highlight>
              </a:rPr>
              <a:t>and conservation </a:t>
            </a:r>
            <a:r>
              <a:rPr lang="en-US" sz="2100" dirty="0"/>
              <a:t>challenges </a:t>
            </a:r>
            <a:r>
              <a:rPr lang="en-US" sz="2100" b="1" i="1" dirty="0">
                <a:highlight>
                  <a:srgbClr val="00FFFF"/>
                </a:highlight>
              </a:rPr>
              <a:t>(on biodiversity and resource users)</a:t>
            </a:r>
            <a:endParaRPr lang="en-US" sz="2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1446D-5D63-3E1A-FE66-9E2F15C32F78}"/>
              </a:ext>
            </a:extLst>
          </p:cNvPr>
          <p:cNvSpPr txBox="1"/>
          <p:nvPr/>
        </p:nvSpPr>
        <p:spPr>
          <a:xfrm>
            <a:off x="0" y="0"/>
            <a:ext cx="120026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GB" sz="26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ELABORATION OF THE PROPOSED POLICY GUIDELINES FOR A CONSOLIDATED STRATEGY FOR CONSERVATION OF AQUATIC BIODIVERSITY AND ENVIRONMENTAL MANAGEMENT IN TRANSBOUNDARY ECOSYSTEMS</a:t>
            </a:r>
            <a:endParaRPr lang="en-US" sz="2600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869757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C0A3-C68C-0296-7E98-FF98D386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887199" cy="1320800"/>
          </a:xfrm>
        </p:spPr>
        <p:txBody>
          <a:bodyPr>
            <a:normAutofit fontScale="90000"/>
          </a:bodyPr>
          <a:lstStyle/>
          <a:p>
            <a:r>
              <a:rPr lang="en-GB" sz="29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ELABORATION OF THE PROPOSED POLICY GUIDELINES FOR A CONSOLIDATED STRATEGY FOR CONSERVATION OF AQUATIC BIODIVERSITY AND ENVIRONMENTAL MANAGEMENT IN TRANSBOUNDARY ECOSYSTEMS</a:t>
            </a:r>
            <a:br>
              <a:rPr lang="en-US" sz="3600" dirty="0">
                <a:highlight>
                  <a:srgbClr val="00FFFF"/>
                </a:highlight>
              </a:rPr>
            </a:br>
            <a:br>
              <a:rPr lang="en-US" sz="3600" dirty="0">
                <a:highlight>
                  <a:srgbClr val="00FFFF"/>
                </a:highlight>
              </a:rPr>
            </a:br>
            <a:r>
              <a:rPr lang="en-US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PRIORITY STRATEGIC ACTIONS (</a:t>
            </a:r>
            <a:r>
              <a:rPr lang="en-US" sz="18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Along the identified challenges</a:t>
            </a:r>
            <a:r>
              <a:rPr lang="en-US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E.g.</a:t>
            </a: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9FB1BC7-BCA8-2EB2-7B41-C34EA811FB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7592463"/>
              </p:ext>
            </p:extLst>
          </p:nvPr>
        </p:nvGraphicFramePr>
        <p:xfrm>
          <a:off x="0" y="2062933"/>
          <a:ext cx="11949344" cy="4728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369">
                  <a:extLst>
                    <a:ext uri="{9D8B030D-6E8A-4147-A177-3AD203B41FA5}">
                      <a16:colId xmlns:a16="http://schemas.microsoft.com/office/drawing/2014/main" val="3604733839"/>
                    </a:ext>
                  </a:extLst>
                </a:gridCol>
                <a:gridCol w="2689934">
                  <a:extLst>
                    <a:ext uri="{9D8B030D-6E8A-4147-A177-3AD203B41FA5}">
                      <a16:colId xmlns:a16="http://schemas.microsoft.com/office/drawing/2014/main" val="3908641611"/>
                    </a:ext>
                  </a:extLst>
                </a:gridCol>
                <a:gridCol w="5113538">
                  <a:extLst>
                    <a:ext uri="{9D8B030D-6E8A-4147-A177-3AD203B41FA5}">
                      <a16:colId xmlns:a16="http://schemas.microsoft.com/office/drawing/2014/main" val="1154777453"/>
                    </a:ext>
                  </a:extLst>
                </a:gridCol>
                <a:gridCol w="2503503">
                  <a:extLst>
                    <a:ext uri="{9D8B030D-6E8A-4147-A177-3AD203B41FA5}">
                      <a16:colId xmlns:a16="http://schemas.microsoft.com/office/drawing/2014/main" val="2517698685"/>
                    </a:ext>
                  </a:extLst>
                </a:gridCol>
              </a:tblGrid>
              <a:tr h="100365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Biodiversity Conservation Challenge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Management Objective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Priority Action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Outcomes/Deliverable/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Targets/Monitorable indicators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83882"/>
                  </a:ext>
                </a:extLst>
              </a:tr>
              <a:tr h="372482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Climate Change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improve knowledge and understanding of the concepts of climate change and how it impacts life in the aquatic ecosystem.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00025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reduce vulnerability to climate change and institute mitigation measures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the development and implementation of education and training programs, including strengthening of national human and institutional capacities on climate change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strategies for the transfer, acquisition and adaptation of relevant technology to alleviate the pressure on fragile ecosystems and natural resources and contribute to mitigation of climate change.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Formulate nationally determined prioritized actions, considering vulnerable people, places and ecosystems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Integrated strategies for sustainable management operationalized at country level </a:t>
                      </a:r>
                      <a:r>
                        <a:rPr lang="en-US" sz="18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by 2025??</a:t>
                      </a:r>
                      <a:endParaRPr lang="en-US" sz="18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Enhanced climate change related data…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4458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0965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C0A3-C68C-0296-7E98-FF98D386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507" y="84338"/>
            <a:ext cx="6604986" cy="470517"/>
          </a:xfrm>
        </p:spPr>
        <p:txBody>
          <a:bodyPr>
            <a:normAutofit fontScale="90000"/>
          </a:bodyPr>
          <a:lstStyle/>
          <a:p>
            <a:r>
              <a:rPr lang="en-GB" sz="29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EXPECTED FROM MEETING PARTICIPANTS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6D0466-4320-023D-9015-8D41A7021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95" y="722407"/>
            <a:ext cx="9824950" cy="6051255"/>
          </a:xfrm>
        </p:spPr>
        <p:txBody>
          <a:bodyPr>
            <a:noAutofit/>
          </a:bodyPr>
          <a:lstStyle/>
          <a:p>
            <a:r>
              <a:rPr lang="en-US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Outline the critical transboundary issues in conservation of aquatic biodiversity and environmental management in freshwater ecosystems (Environmental, Ecological, policy) </a:t>
            </a:r>
          </a:p>
          <a:p>
            <a:endParaRPr lang="en-US" sz="2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Listing the challenges relating to conservation of aquatic biodiversity (Natural, social and economic factors) </a:t>
            </a:r>
          </a:p>
          <a:p>
            <a:endParaRPr lang="en-US" sz="2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Identify priority actions for addressing the identified challenges</a:t>
            </a:r>
          </a:p>
          <a:p>
            <a:pPr marL="0" indent="0">
              <a:buNone/>
            </a:pPr>
            <a:endParaRPr lang="en-US" sz="2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would be the policy options and regulatory framework for harmonized strategies for environmental management and conservation biodiversity</a:t>
            </a:r>
          </a:p>
          <a:p>
            <a:pPr marL="0" indent="0">
              <a:buNone/>
            </a:pPr>
            <a:endParaRPr lang="en-US" sz="2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620016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C0A3-C68C-0296-7E98-FF98D386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15" y="146482"/>
            <a:ext cx="8797771" cy="470517"/>
          </a:xfrm>
        </p:spPr>
        <p:txBody>
          <a:bodyPr>
            <a:normAutofit fontScale="90000"/>
          </a:bodyPr>
          <a:lstStyle/>
          <a:p>
            <a:r>
              <a:rPr lang="en-GB" sz="29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EXPECTED FROM MEETING PARTICIPANTS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6D0466-4320-023D-9015-8D41A7021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95" y="722407"/>
            <a:ext cx="9487598" cy="5989111"/>
          </a:xfrm>
        </p:spPr>
        <p:txBody>
          <a:bodyPr>
            <a:no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Outline role of Government, Private sector and non-State actor and regional bodies in biodiversity conservation and environmental protection;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5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Draft a Vision, Mission, goals and guiding principles for an envisaged regional policy guideline and regulatory framework for biodiversity conservation and environmental management</a:t>
            </a:r>
            <a:endParaRPr lang="en-US" sz="2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813256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84" y="0"/>
            <a:ext cx="108606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29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1322</TotalTime>
  <Words>1279</Words>
  <Application>Microsoft Office PowerPoint</Application>
  <PresentationFormat>Widescreen</PresentationFormat>
  <Paragraphs>112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Symbol</vt:lpstr>
      <vt:lpstr>Times New Roman</vt:lpstr>
      <vt:lpstr>Trebuchet MS</vt:lpstr>
      <vt:lpstr>Wingdings 3</vt:lpstr>
      <vt:lpstr>Facet</vt:lpstr>
      <vt:lpstr>Outline of the Draft National and Regionally harmonized Strategy and Regulatory Frameworks for Conservation of Aquatic Biodiversity and Environmental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ELABORATION OF THE PROPOSED POLICY GUIDELINES FOR A CONSOLIDATED STRATEGY FOR CONSERVATION OF AQUATIC BIODIVERSITY AND ENVIRONMENTAL MANAGEMENT IN TRANSBOUNDARY ECOSYSTEMS  PRIORITY STRATEGIC ACTIONS (Along the identified challenges) E.g.</vt:lpstr>
      <vt:lpstr>EXPECTED FROM MEETING PARTICIPANTS</vt:lpstr>
      <vt:lpstr>EXPECTED FROM MEETING PARTICIPANTS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FOLLOW UP ON THE ECOFISH AUDIT</dc:title>
  <dc:creator>OnsaseS</dc:creator>
  <cp:lastModifiedBy>Edward Rukuunya</cp:lastModifiedBy>
  <cp:revision>42</cp:revision>
  <dcterms:created xsi:type="dcterms:W3CDTF">2022-08-09T08:22:07Z</dcterms:created>
  <dcterms:modified xsi:type="dcterms:W3CDTF">2023-03-22T19:10:47Z</dcterms:modified>
</cp:coreProperties>
</file>