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tif" ContentType="image/tif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19"/>
  </p:notesMasterIdLst>
  <p:handoutMasterIdLst>
    <p:handoutMasterId r:id="rId20"/>
  </p:handoutMasterIdLst>
  <p:sldIdLst>
    <p:sldId id="435" r:id="rId2"/>
    <p:sldId id="444" r:id="rId3"/>
    <p:sldId id="442" r:id="rId4"/>
    <p:sldId id="402" r:id="rId5"/>
    <p:sldId id="409" r:id="rId6"/>
    <p:sldId id="445" r:id="rId7"/>
    <p:sldId id="433" r:id="rId8"/>
    <p:sldId id="436" r:id="rId9"/>
    <p:sldId id="372" r:id="rId10"/>
    <p:sldId id="447" r:id="rId11"/>
    <p:sldId id="392" r:id="rId12"/>
    <p:sldId id="438" r:id="rId13"/>
    <p:sldId id="448" r:id="rId14"/>
    <p:sldId id="449" r:id="rId15"/>
    <p:sldId id="432" r:id="rId16"/>
    <p:sldId id="441" r:id="rId17"/>
    <p:sldId id="450" r:id="rId18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2" autoAdjust="0"/>
    <p:restoredTop sz="94660"/>
  </p:normalViewPr>
  <p:slideViewPr>
    <p:cSldViewPr snapToGrid="0">
      <p:cViewPr varScale="1">
        <p:scale>
          <a:sx n="81" d="100"/>
          <a:sy n="81" d="100"/>
        </p:scale>
        <p:origin x="710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5D2346-2499-459C-845F-3D2AFE1ADE7E}" type="datetimeFigureOut">
              <a:rPr lang="en-GB" smtClean="0"/>
              <a:t>23/03/2023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BE097B-E07F-447C-B69F-C11CC33A03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71926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A15D04-38E1-4CD5-8B41-4C189C94709A}" type="datetimeFigureOut">
              <a:rPr lang="en-US" smtClean="0"/>
              <a:t>3/23/2023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C82FEA-2E80-4EFB-B444-145EF47C0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1563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223838" y="808038"/>
            <a:ext cx="7185026" cy="40417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2532" name="Slide Number Placeholder 5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FDF157-2FC2-4EF4-845F-C0347FC3413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02709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223838" y="808038"/>
            <a:ext cx="7185026" cy="40417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2532" name="Slide Number Placeholder 5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FDF157-2FC2-4EF4-845F-C0347FC3413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62077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223838" y="808038"/>
            <a:ext cx="7185026" cy="40417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2532" name="Slide Number Placeholder 5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FDF157-2FC2-4EF4-845F-C0347FC3413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90981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B1B4-CDF9-4CE9-A56D-1A1209C3225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3/23/2023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B60BD-E91C-4BA4-B70D-B11D62485F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821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EAC2E-9BAC-42B1-BFAB-3BD8BBA2453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3/23/2023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B60BD-E91C-4BA4-B70D-B11D62485F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6392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B70E2-8117-441B-B41F-829ED73961C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3/23/2023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B60BD-E91C-4BA4-B70D-B11D62485F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485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FD9FD-3F33-41B8-8F2F-0FDF0FF963C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3/23/2023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B60BD-E91C-4BA4-B70D-B11D62485F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348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AF3F6-096B-4D30-AECD-F8A75D1B8E2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3/23/2023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B60BD-E91C-4BA4-B70D-B11D62485F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983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416BD-A3F4-408F-B3B3-7BE5EBB4018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3/23/2023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B60BD-E91C-4BA4-B70D-B11D62485F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64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6E1DB-51DB-4D1F-8D8D-945C7ADD112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3/23/2023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B60BD-E91C-4BA4-B70D-B11D62485F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0324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05062-C4C5-4628-BE3D-A227C5B0DD8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3/23/2023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B60BD-E91C-4BA4-B70D-B11D62485F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18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56053-CA08-4E4D-9A26-59AAFC28C6C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3/23/2023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B60BD-E91C-4BA4-B70D-B11D62485F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0906994"/>
      </p:ext>
    </p:extLst>
  </p:cSld>
  <p:clrMapOvr>
    <a:masterClrMapping/>
  </p:clrMapOvr>
  <p:hf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44601-5C98-41CC-B0EF-F00CE1746C4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3/23/2023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B60BD-E91C-4BA4-B70D-B11D62485F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555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935F2-5332-4AF3-A758-203C3DAEC30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3/23/2023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B60BD-E91C-4BA4-B70D-B11D62485F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0151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156053-CA08-4E4D-9A26-59AAFC28C6C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3/23/2023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2B60BD-E91C-4BA4-B70D-B11D62485F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309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hyperlink" Target="mailto:viannynatugonza@yahoo.com" TargetMode="External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freshwaterbiodiversity.go.ug/" TargetMode="External"/><Relationship Id="rId5" Type="http://schemas.openxmlformats.org/officeDocument/2006/relationships/hyperlink" Target="http://www.aflanet.org/" TargetMode="External"/><Relationship Id="rId4" Type="http://schemas.openxmlformats.org/officeDocument/2006/relationships/hyperlink" Target="https://busitema.ac.ug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bif.org/" TargetMode="External"/><Relationship Id="rId2" Type="http://schemas.openxmlformats.org/officeDocument/2006/relationships/hyperlink" Target="https://mol.org/regions/?region=Uganda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www.gbif.org/en/analytics/uganda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10" Type="http://schemas.openxmlformats.org/officeDocument/2006/relationships/image" Target="../media/image23.jpeg"/><Relationship Id="rId4" Type="http://schemas.openxmlformats.org/officeDocument/2006/relationships/image" Target="../media/image17.jpg"/><Relationship Id="rId9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s://freshwaterbiodiversity.go.ug/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https://freshwaterbiodiversity.go.ug/species/?code=R1UYNA56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freshwaterbiodiversity.go.ug/" TargetMode="Externa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t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tiff"/><Relationship Id="rId5" Type="http://schemas.openxmlformats.org/officeDocument/2006/relationships/image" Target="../media/image32.tiff"/><Relationship Id="rId4" Type="http://schemas.openxmlformats.org/officeDocument/2006/relationships/hyperlink" Target="https://freshwaterbiodiversity.go.ug/iucn_assessment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36290" y="6356352"/>
            <a:ext cx="1090287" cy="365125"/>
          </a:xfrm>
        </p:spPr>
        <p:txBody>
          <a:bodyPr/>
          <a:lstStyle/>
          <a:p>
            <a:fld id="{B47C83F0-3EE6-4AC8-8697-D4D5DB38BCE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3/23/2023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24BE4-8EF8-424E-AA4A-F5EA23932370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1315844" y="1533376"/>
            <a:ext cx="9768468" cy="8995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046355" y="1804519"/>
            <a:ext cx="1003795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latin typeface="Book Antiqua" panose="02040602050305030304" pitchFamily="18" charset="0"/>
              </a:rPr>
              <a:t>Open data sharing and its role in the conservation of freshwater biodiversity: experiences from open data interventions in Uganda</a:t>
            </a:r>
            <a:endParaRPr lang="en-US" sz="3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536291" y="3543915"/>
            <a:ext cx="11233714" cy="2421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/>
              <a:t>Vianny</a:t>
            </a:r>
            <a:r>
              <a:rPr lang="en-US" sz="3200" dirty="0"/>
              <a:t> </a:t>
            </a:r>
            <a:r>
              <a:rPr lang="en-US" sz="3200" dirty="0" err="1"/>
              <a:t>Natugonza</a:t>
            </a:r>
            <a:endParaRPr lang="en-US" sz="3200" dirty="0"/>
          </a:p>
          <a:p>
            <a:pPr algn="ctr"/>
            <a:r>
              <a:rPr lang="en-US" dirty="0"/>
              <a:t>Email: </a:t>
            </a:r>
            <a:r>
              <a:rPr lang="en-US" dirty="0">
                <a:hlinkClick r:id="rId3"/>
              </a:rPr>
              <a:t>viannynatugonza@yahoo.com</a:t>
            </a:r>
            <a:r>
              <a:rPr lang="en-US" dirty="0"/>
              <a:t>; Tel: +256775241484; WhatsApp:+3547642102; Twitter: @</a:t>
            </a:r>
            <a:r>
              <a:rPr lang="en-US" dirty="0" err="1"/>
              <a:t>bito_vianny</a:t>
            </a:r>
            <a:r>
              <a:rPr lang="en-US" dirty="0"/>
              <a:t> </a:t>
            </a:r>
          </a:p>
          <a:p>
            <a:pPr algn="ctr"/>
            <a:endParaRPr lang="en-US" sz="3200" baseline="30000" dirty="0"/>
          </a:p>
          <a:p>
            <a:pPr algn="ctr"/>
            <a:endParaRPr lang="en-US" sz="2000" dirty="0"/>
          </a:p>
          <a:p>
            <a:pPr algn="ctr"/>
            <a:r>
              <a:rPr lang="en-US" sz="2000" dirty="0"/>
              <a:t>Senior Lecturer, </a:t>
            </a:r>
            <a:r>
              <a:rPr lang="en-US" sz="2000" dirty="0" err="1"/>
              <a:t>Busitema</a:t>
            </a:r>
            <a:r>
              <a:rPr lang="en-US" sz="2000" dirty="0"/>
              <a:t> University </a:t>
            </a:r>
            <a:r>
              <a:rPr lang="en-US" sz="2000" dirty="0">
                <a:hlinkClick r:id="rId4"/>
              </a:rPr>
              <a:t>https://busitema.ac.ug/</a:t>
            </a:r>
            <a:r>
              <a:rPr lang="en-US" sz="2000" dirty="0"/>
              <a:t> </a:t>
            </a:r>
          </a:p>
          <a:p>
            <a:pPr algn="ctr"/>
            <a:r>
              <a:rPr lang="en-US" sz="2000" dirty="0"/>
              <a:t>Co-founder: Africa Lakes Network (</a:t>
            </a:r>
            <a:r>
              <a:rPr lang="en-US" sz="2000" dirty="0" err="1"/>
              <a:t>Aflanet</a:t>
            </a:r>
            <a:r>
              <a:rPr lang="en-US" sz="2000" dirty="0"/>
              <a:t>): </a:t>
            </a:r>
            <a:r>
              <a:rPr lang="en-US" sz="2000" dirty="0">
                <a:hlinkClick r:id="rId5"/>
              </a:rPr>
              <a:t>http://www.aflanet.org/</a:t>
            </a:r>
            <a:r>
              <a:rPr lang="en-US" sz="2000" dirty="0"/>
              <a:t> </a:t>
            </a:r>
          </a:p>
          <a:p>
            <a:pPr algn="ctr"/>
            <a:r>
              <a:rPr lang="en-US" sz="2000" dirty="0"/>
              <a:t>Editor: Freshwater Biodiversity Portal for Uganda: </a:t>
            </a:r>
            <a:r>
              <a:rPr lang="en-US" sz="2000" dirty="0">
                <a:hlinkClick r:id="rId6"/>
              </a:rPr>
              <a:t>https://freshwaterbiodiversity.go.ug/</a:t>
            </a:r>
            <a:r>
              <a:rPr lang="en-US" sz="2000" dirty="0"/>
              <a:t>  </a:t>
            </a:r>
          </a:p>
        </p:txBody>
      </p:sp>
      <p:pic>
        <p:nvPicPr>
          <p:cNvPr id="8" name="Picture 2" descr="Image result for uganda coat of arms">
            <a:extLst>
              <a:ext uri="{FF2B5EF4-FFF2-40B4-BE49-F238E27FC236}">
                <a16:creationId xmlns:a16="http://schemas.microsoft.com/office/drawing/2014/main" id="{3534667C-4982-4D6F-901D-527748F0F7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870" y="585926"/>
            <a:ext cx="973428" cy="816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Busitema University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461631"/>
            <a:ext cx="2515518" cy="1006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6959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6E1DB-51DB-4D1F-8D8D-945C7ADD112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3/23/2023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B60BD-E91C-4BA4-B70D-B11D62485F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6005" y="1373819"/>
            <a:ext cx="8115300" cy="457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41864" y="316957"/>
            <a:ext cx="8096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State of freshwater biodiversity</a:t>
            </a:r>
          </a:p>
        </p:txBody>
      </p:sp>
    </p:spTree>
    <p:extLst>
      <p:ext uri="{BB962C8B-B14F-4D97-AF65-F5344CB8AC3E}">
        <p14:creationId xmlns:p14="http://schemas.microsoft.com/office/powerpoint/2010/main" val="1139680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7E90A5-A950-4531-A3ED-6DB85AB65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6E1DB-51DB-4D1F-8D8D-945C7ADD112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3/23/2023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4A9BF20-E4CE-4786-920A-0C8455BF2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B60BD-E91C-4BA4-B70D-B11D62485F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53CAD7-D5BB-400B-94E8-AFD3892167C5}"/>
              </a:ext>
            </a:extLst>
          </p:cNvPr>
          <p:cNvSpPr/>
          <p:nvPr/>
        </p:nvSpPr>
        <p:spPr>
          <a:xfrm>
            <a:off x="389123" y="0"/>
            <a:ext cx="11434526" cy="1673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b="1" dirty="0">
                <a:latin typeface="Calibri" panose="020F0502020204030204" pitchFamily="34" charset="0"/>
                <a:cs typeface="Times New Roman" panose="02020603050405020304" pitchFamily="18" charset="0"/>
              </a:rPr>
              <a:t>…and this crisis is not fully captured in national and global priorities. </a:t>
            </a:r>
            <a:r>
              <a:rPr lang="en-US" sz="3200" b="1" dirty="0">
                <a:solidFill>
                  <a:srgbClr val="C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Reason? </a:t>
            </a:r>
            <a:r>
              <a:rPr lang="en-US" sz="3200" b="1" dirty="0">
                <a:latin typeface="Calibri" panose="020F0502020204030204" pitchFamily="34" charset="0"/>
                <a:cs typeface="Times New Roman" panose="02020603050405020304" pitchFamily="18" charset="0"/>
              </a:rPr>
              <a:t>Inadequate data and information</a:t>
            </a:r>
            <a:r>
              <a:rPr lang="en-US" sz="3200" b="1" dirty="0">
                <a:solidFill>
                  <a:srgbClr val="1F3864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(Cook et al. 2016)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b="24536"/>
          <a:stretch/>
        </p:blipFill>
        <p:spPr>
          <a:xfrm>
            <a:off x="2343704" y="1559631"/>
            <a:ext cx="7664053" cy="464585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25462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7E90A5-A950-4531-A3ED-6DB85AB65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6E1DB-51DB-4D1F-8D8D-945C7ADD112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3/23/2023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4A9BF20-E4CE-4786-920A-0C8455BF2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B60BD-E91C-4BA4-B70D-B11D62485F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93209629-E2EB-4B6C-86FB-5358308510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3855070"/>
              </p:ext>
            </p:extLst>
          </p:nvPr>
        </p:nvGraphicFramePr>
        <p:xfrm>
          <a:off x="388474" y="1829435"/>
          <a:ext cx="5542672" cy="48920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00458">
                  <a:extLst>
                    <a:ext uri="{9D8B030D-6E8A-4147-A177-3AD203B41FA5}">
                      <a16:colId xmlns:a16="http://schemas.microsoft.com/office/drawing/2014/main" val="1379187343"/>
                    </a:ext>
                  </a:extLst>
                </a:gridCol>
                <a:gridCol w="3242214">
                  <a:extLst>
                    <a:ext uri="{9D8B030D-6E8A-4147-A177-3AD203B41FA5}">
                      <a16:colId xmlns:a16="http://schemas.microsoft.com/office/drawing/2014/main" val="3839492765"/>
                    </a:ext>
                  </a:extLst>
                </a:gridCol>
              </a:tblGrid>
              <a:tr h="60193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Taxa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Occurrence records in map of life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3769474"/>
                  </a:ext>
                </a:extLst>
              </a:tr>
              <a:tr h="29839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Birds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1,134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4828511"/>
                  </a:ext>
                </a:extLst>
              </a:tr>
              <a:tr h="29839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Mammals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357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0168928"/>
                  </a:ext>
                </a:extLst>
              </a:tr>
              <a:tr h="29839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Turtles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0156581"/>
                  </a:ext>
                </a:extLst>
              </a:tr>
              <a:tr h="29839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Amphibians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91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4818450"/>
                  </a:ext>
                </a:extLst>
              </a:tr>
              <a:tr h="29839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Sphingid moths 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176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5568423"/>
                  </a:ext>
                </a:extLst>
              </a:tr>
              <a:tr h="29839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Dragonflies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280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1043061"/>
                  </a:ext>
                </a:extLst>
              </a:tr>
              <a:tr h="29839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Cacti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7721604"/>
                  </a:ext>
                </a:extLst>
              </a:tr>
              <a:tr h="29839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Conifers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3784413"/>
                  </a:ext>
                </a:extLst>
              </a:tr>
              <a:tr h="60193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</a:rPr>
                        <a:t>Underwater invertebrates 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63715"/>
                  </a:ext>
                </a:extLst>
              </a:tr>
              <a:tr h="29839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chemeClr val="tx1"/>
                          </a:solidFill>
                          <a:effectLst/>
                        </a:rPr>
                        <a:t>Chromista (Algae)</a:t>
                      </a:r>
                      <a:endParaRPr lang="en-US" sz="20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5505218"/>
                  </a:ext>
                </a:extLst>
              </a:tr>
              <a:tr h="29839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</a:rPr>
                        <a:t>Fish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9578021"/>
                  </a:ext>
                </a:extLst>
              </a:tr>
              <a:tr h="29839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</a:rPr>
                        <a:t>Country total</a:t>
                      </a:r>
                      <a:endParaRPr lang="en-US" sz="20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2,053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4633698"/>
                  </a:ext>
                </a:extLst>
              </a:tr>
            </a:tbl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100ECB98-F1BC-4D49-9725-00F8E5311253}"/>
              </a:ext>
            </a:extLst>
          </p:cNvPr>
          <p:cNvSpPr/>
          <p:nvPr/>
        </p:nvSpPr>
        <p:spPr>
          <a:xfrm>
            <a:off x="388474" y="979449"/>
            <a:ext cx="614275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Occurrence records for Uganda within the Map of Life. </a:t>
            </a:r>
          </a:p>
          <a:p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Source: </a:t>
            </a:r>
            <a:r>
              <a:rPr lang="en-US" sz="20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https://mol.org/regions/?region=Uganda</a:t>
            </a:r>
            <a:endParaRPr lang="en-US" sz="2000" dirty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1652418"/>
              </p:ext>
            </p:extLst>
          </p:nvPr>
        </p:nvGraphicFramePr>
        <p:xfrm>
          <a:off x="6363664" y="1761259"/>
          <a:ext cx="5793032" cy="393314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1547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1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7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10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Taxa</a:t>
                      </a:r>
                      <a:endParaRPr lang="en-GB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Species occurrence records in GBIF 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Published by Ugandan institution</a:t>
                      </a:r>
                      <a:endParaRPr lang="en-GB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56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Chromista (algae)</a:t>
                      </a:r>
                      <a:endParaRPr lang="en-GB" sz="20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585</a:t>
                      </a:r>
                      <a:endParaRPr lang="en-GB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</a:t>
                      </a:r>
                      <a:endParaRPr lang="en-GB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87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Zooplankton </a:t>
                      </a:r>
                      <a:endParaRPr lang="en-GB" sz="20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</a:t>
                      </a:r>
                      <a:endParaRPr lang="en-GB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NA</a:t>
                      </a:r>
                      <a:endParaRPr lang="en-GB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37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Macroinvertebrates</a:t>
                      </a:r>
                      <a:endParaRPr lang="en-GB" sz="20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854</a:t>
                      </a:r>
                      <a:endParaRPr lang="en-GB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</a:t>
                      </a:r>
                      <a:endParaRPr lang="en-GB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87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Fish</a:t>
                      </a:r>
                      <a:endParaRPr lang="en-GB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4,969</a:t>
                      </a:r>
                      <a:endParaRPr lang="en-GB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</a:t>
                      </a:r>
                      <a:endParaRPr lang="en-GB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75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Country total (including</a:t>
                      </a:r>
                      <a:r>
                        <a:rPr lang="en-US" sz="2000" baseline="0" dirty="0">
                          <a:effectLst/>
                        </a:rPr>
                        <a:t> terrestrial taxa)</a:t>
                      </a:r>
                      <a:endParaRPr lang="en-GB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416,830</a:t>
                      </a:r>
                      <a:endParaRPr lang="en-GB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</a:t>
                      </a:r>
                      <a:endParaRPr lang="en-GB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5" name="Right Brace 14"/>
          <p:cNvSpPr/>
          <p:nvPr/>
        </p:nvSpPr>
        <p:spPr>
          <a:xfrm>
            <a:off x="9912821" y="3102927"/>
            <a:ext cx="543207" cy="1376523"/>
          </a:xfrm>
          <a:prstGeom prst="rightBrac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465945" y="3466219"/>
            <a:ext cx="1032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&lt;1%</a:t>
            </a:r>
          </a:p>
        </p:txBody>
      </p:sp>
      <p:sp>
        <p:nvSpPr>
          <p:cNvPr id="17" name="Oval 16"/>
          <p:cNvSpPr/>
          <p:nvPr/>
        </p:nvSpPr>
        <p:spPr>
          <a:xfrm>
            <a:off x="10600497" y="2849732"/>
            <a:ext cx="952026" cy="2530135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/>
          <p:cNvSpPr/>
          <p:nvPr/>
        </p:nvSpPr>
        <p:spPr>
          <a:xfrm>
            <a:off x="8610600" y="4656517"/>
            <a:ext cx="1299161" cy="571944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500036-F92C-45FC-9D22-E61CBC1F429C}"/>
              </a:ext>
            </a:extLst>
          </p:cNvPr>
          <p:cNvSpPr txBox="1"/>
          <p:nvPr/>
        </p:nvSpPr>
        <p:spPr>
          <a:xfrm>
            <a:off x="6969996" y="1182523"/>
            <a:ext cx="52220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GBIF- </a:t>
            </a:r>
            <a:r>
              <a:rPr lang="en-US" sz="2200" dirty="0">
                <a:hlinkClick r:id="rId3"/>
              </a:rPr>
              <a:t>https://www.gbif.org/</a:t>
            </a:r>
            <a:r>
              <a:rPr lang="en-US" sz="2200" dirty="0"/>
              <a:t> (2018)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9955" y="169292"/>
            <a:ext cx="111640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Freshwater biodiversity data and information access in Uganda by 2017</a:t>
            </a:r>
          </a:p>
        </p:txBody>
      </p:sp>
    </p:spTree>
    <p:extLst>
      <p:ext uri="{BB962C8B-B14F-4D97-AF65-F5344CB8AC3E}">
        <p14:creationId xmlns:p14="http://schemas.microsoft.com/office/powerpoint/2010/main" val="4048291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17" grpId="0" animBg="1"/>
      <p:bldP spid="18" grpId="0" animBg="1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7E90A5-A950-4531-A3ED-6DB85AB65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6E1DB-51DB-4D1F-8D8D-945C7ADD112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3/23/2023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4A9BF20-E4CE-4786-920A-0C8455BF2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B60BD-E91C-4BA4-B70D-B11D62485F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500036-F92C-45FC-9D22-E61CBC1F429C}"/>
              </a:ext>
            </a:extLst>
          </p:cNvPr>
          <p:cNvSpPr txBox="1"/>
          <p:nvPr/>
        </p:nvSpPr>
        <p:spPr>
          <a:xfrm>
            <a:off x="1774209" y="370890"/>
            <a:ext cx="85127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Book Antiqua" panose="02040602050305030304" pitchFamily="18" charset="0"/>
              </a:rPr>
              <a:t>Where/How is freshwater biodiversity data stored?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2209800" y="1646509"/>
            <a:ext cx="6721898" cy="4709843"/>
            <a:chOff x="2209800" y="1646509"/>
            <a:chExt cx="6721898" cy="4709843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2"/>
            <a:srcRect l="15529" t="14385"/>
            <a:stretch/>
          </p:blipFill>
          <p:spPr>
            <a:xfrm>
              <a:off x="6423586" y="3981015"/>
              <a:ext cx="2508112" cy="2279650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3"/>
            <a:srcRect t="23669" b="6452"/>
            <a:stretch/>
          </p:blipFill>
          <p:spPr>
            <a:xfrm>
              <a:off x="6281048" y="1646509"/>
              <a:ext cx="2508112" cy="2136105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3981015"/>
              <a:ext cx="2842186" cy="2375337"/>
            </a:xfrm>
            <a:prstGeom prst="rect">
              <a:avLst/>
            </a:prstGeom>
          </p:spPr>
        </p:pic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691805"/>
            <a:ext cx="2842186" cy="2131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741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7E90A5-A950-4531-A3ED-6DB85AB65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D6E1DB-51DB-4D1F-8D8D-945C7ADD112E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3/23/2023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4A9BF20-E4CE-4786-920A-0C8455BF2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2B60BD-E91C-4BA4-B70D-B11D62485F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B24FAF8-6E6E-4384-B061-D3EE1524058C}"/>
              </a:ext>
            </a:extLst>
          </p:cNvPr>
          <p:cNvSpPr/>
          <p:nvPr/>
        </p:nvSpPr>
        <p:spPr>
          <a:xfrm>
            <a:off x="5069812" y="19348"/>
            <a:ext cx="2307532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Our solutions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409" y="1093279"/>
            <a:ext cx="2539443" cy="255753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FAEA431-5778-40A9-A1F1-336BA11A90F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824654" y="1611549"/>
            <a:ext cx="4630647" cy="233013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Placeholder 11">
            <a:extLst>
              <a:ext uri="{FF2B5EF4-FFF2-40B4-BE49-F238E27FC236}">
                <a16:creationId xmlns:a16="http://schemas.microsoft.com/office/drawing/2014/main" id="{0511FC60-7AD0-4E59-B60E-9B0A590139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8" r="8178"/>
          <a:stretch>
            <a:fillRect/>
          </a:stretch>
        </p:blipFill>
        <p:spPr>
          <a:xfrm>
            <a:off x="7966967" y="4651020"/>
            <a:ext cx="2491078" cy="204004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1851" y="4699435"/>
            <a:ext cx="3103857" cy="207045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89499" y="613727"/>
            <a:ext cx="55804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1. Mobilize and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publish 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ata open access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08037" y="4107311"/>
            <a:ext cx="30605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3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Capacity building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32696" y="750663"/>
            <a:ext cx="53876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2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Develop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 digital platform for mass data storage and sharing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79565" y="3820023"/>
            <a:ext cx="61435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noProof="0" dirty="0">
                <a:solidFill>
                  <a:prstClr val="black"/>
                </a:solidFill>
                <a:latin typeface="Calibri"/>
              </a:rPr>
              <a:t>3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Generate</a:t>
            </a:r>
            <a:r>
              <a:rPr lang="en-US" sz="2400" dirty="0">
                <a:solidFill>
                  <a:prstClr val="black"/>
                </a:solidFill>
                <a:latin typeface="Calibri"/>
              </a:rPr>
              <a:t> biodiversity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information products to guide conservation planning</a:t>
            </a:r>
          </a:p>
        </p:txBody>
      </p:sp>
    </p:spTree>
    <p:extLst>
      <p:ext uri="{BB962C8B-B14F-4D97-AF65-F5344CB8AC3E}">
        <p14:creationId xmlns:p14="http://schemas.microsoft.com/office/powerpoint/2010/main" val="1990115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/>
      <p:bldP spid="16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635441-972D-44C9-83F6-597F9D768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6E1DB-51DB-4D1F-8D8D-945C7ADD112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3/23/2023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A62A7D7-5FBA-47B3-AA78-98D09A5FA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B60BD-E91C-4BA4-B70D-B11D62485F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BA5EC8-6580-4F0A-8753-83BAA41608F1}"/>
              </a:ext>
            </a:extLst>
          </p:cNvPr>
          <p:cNvSpPr txBox="1"/>
          <p:nvPr/>
        </p:nvSpPr>
        <p:spPr>
          <a:xfrm>
            <a:off x="1236483" y="510053"/>
            <a:ext cx="9595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Progress on data mobilization and publishing (1.)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784144" y="6330493"/>
            <a:ext cx="7519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From </a:t>
            </a:r>
            <a:r>
              <a:rPr lang="en-GB" dirty="0">
                <a:hlinkClick r:id="rId2"/>
              </a:rPr>
              <a:t>https://www.gbif.org/en/analytics/uganda</a:t>
            </a:r>
            <a:r>
              <a:rPr lang="en-GB" dirty="0"/>
              <a:t>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15" y="1227412"/>
            <a:ext cx="11549575" cy="475960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</p:pic>
      <p:sp>
        <p:nvSpPr>
          <p:cNvPr id="8" name="Oval 7"/>
          <p:cNvSpPr/>
          <p:nvPr/>
        </p:nvSpPr>
        <p:spPr>
          <a:xfrm>
            <a:off x="11532358" y="3108960"/>
            <a:ext cx="659641" cy="2405575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986" y="1227412"/>
            <a:ext cx="8596105" cy="5583908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7685464" y="2150171"/>
            <a:ext cx="870011" cy="958789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835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8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635441-972D-44C9-83F6-597F9D768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6E1DB-51DB-4D1F-8D8D-945C7ADD112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3/23/2023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A62A7D7-5FBA-47B3-AA78-98D09A5FA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B60BD-E91C-4BA4-B70D-B11D62485F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1223676" y="2027241"/>
            <a:ext cx="9721828" cy="3732113"/>
            <a:chOff x="358027" y="2819421"/>
            <a:chExt cx="7231211" cy="4014115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BF8C5D18-7B6A-4DE0-880D-05CACB3851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6949"/>
            <a:stretch/>
          </p:blipFill>
          <p:spPr>
            <a:xfrm>
              <a:off x="403702" y="2855296"/>
              <a:ext cx="2128168" cy="1171679"/>
            </a:xfrm>
            <a:prstGeom prst="ellipse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303" t="16062" b="24403"/>
            <a:stretch/>
          </p:blipFill>
          <p:spPr>
            <a:xfrm>
              <a:off x="2687664" y="4091983"/>
              <a:ext cx="2324946" cy="1288190"/>
            </a:xfrm>
            <a:prstGeom prst="ellipse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88" t="36328" b="10070"/>
            <a:stretch/>
          </p:blipFill>
          <p:spPr>
            <a:xfrm>
              <a:off x="367777" y="5361835"/>
              <a:ext cx="2448248" cy="1359054"/>
            </a:xfrm>
            <a:prstGeom prst="ellipse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803" t="10493" b="34044"/>
            <a:stretch/>
          </p:blipFill>
          <p:spPr>
            <a:xfrm>
              <a:off x="5031114" y="2819421"/>
              <a:ext cx="2504229" cy="1272562"/>
            </a:xfrm>
            <a:prstGeom prst="ellipse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99" t="5891" r="9801" b="37115"/>
            <a:stretch/>
          </p:blipFill>
          <p:spPr>
            <a:xfrm>
              <a:off x="358027" y="4026975"/>
              <a:ext cx="2290818" cy="1298765"/>
            </a:xfrm>
            <a:prstGeom prst="ellipse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758" t="26637" r="10194" b="29557"/>
            <a:stretch/>
          </p:blipFill>
          <p:spPr>
            <a:xfrm>
              <a:off x="5180034" y="5434316"/>
              <a:ext cx="2409204" cy="1353747"/>
            </a:xfrm>
            <a:prstGeom prst="ellipse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82" r="5338" b="38318"/>
            <a:stretch/>
          </p:blipFill>
          <p:spPr>
            <a:xfrm>
              <a:off x="5172126" y="4099163"/>
              <a:ext cx="2363217" cy="1298765"/>
            </a:xfrm>
            <a:prstGeom prst="ellipse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82" t="9223" r="6310" b="33981"/>
            <a:stretch/>
          </p:blipFill>
          <p:spPr>
            <a:xfrm>
              <a:off x="2810061" y="5398220"/>
              <a:ext cx="2362065" cy="1435316"/>
            </a:xfrm>
            <a:prstGeom prst="ellipse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23" t="4855" r="2427" b="31068"/>
            <a:stretch/>
          </p:blipFill>
          <p:spPr>
            <a:xfrm>
              <a:off x="2659230" y="2822409"/>
              <a:ext cx="2339908" cy="1269574"/>
            </a:xfrm>
            <a:prstGeom prst="ellipse">
              <a:avLst/>
            </a:prstGeom>
          </p:spPr>
        </p:pic>
      </p:grpSp>
      <p:sp>
        <p:nvSpPr>
          <p:cNvPr id="10" name="TextBox 9"/>
          <p:cNvSpPr txBox="1"/>
          <p:nvPr/>
        </p:nvSpPr>
        <p:spPr>
          <a:xfrm>
            <a:off x="2067081" y="245216"/>
            <a:ext cx="83428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But what about information that is not compatible with GBIF? </a:t>
            </a:r>
          </a:p>
        </p:txBody>
      </p:sp>
    </p:spTree>
    <p:extLst>
      <p:ext uri="{BB962C8B-B14F-4D97-AF65-F5344CB8AC3E}">
        <p14:creationId xmlns:p14="http://schemas.microsoft.com/office/powerpoint/2010/main" val="3822816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7E90A5-A950-4531-A3ED-6DB85AB65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6E1DB-51DB-4D1F-8D8D-945C7ADD112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3/23/2023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4A9BF20-E4CE-4786-920A-0C8455BF2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B60BD-E91C-4BA4-B70D-B11D62485F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195FF19-60B5-473D-9D36-21ED7D29D6CE}"/>
              </a:ext>
            </a:extLst>
          </p:cNvPr>
          <p:cNvSpPr/>
          <p:nvPr/>
        </p:nvSpPr>
        <p:spPr>
          <a:xfrm>
            <a:off x="4203736" y="6340289"/>
            <a:ext cx="57784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hlinkClick r:id="rId2"/>
              </a:rPr>
              <a:t>https://freshwaterbiodiversity.go.ug/</a:t>
            </a:r>
            <a:endParaRPr lang="en-US" sz="2000" b="1" dirty="0">
              <a:solidFill>
                <a:srgbClr val="00B0F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107" y="901786"/>
            <a:ext cx="11354154" cy="54545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18010" y="225349"/>
            <a:ext cx="89708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Progress on the freshwater biodiversity portal (2.)</a:t>
            </a:r>
          </a:p>
        </p:txBody>
      </p:sp>
    </p:spTree>
    <p:extLst>
      <p:ext uri="{BB962C8B-B14F-4D97-AF65-F5344CB8AC3E}">
        <p14:creationId xmlns:p14="http://schemas.microsoft.com/office/powerpoint/2010/main" val="4262942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7E90A5-A950-4531-A3ED-6DB85AB65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6E1DB-51DB-4D1F-8D8D-945C7ADD112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3/23/2023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4A9BF20-E4CE-4786-920A-0C8455BF2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B60BD-E91C-4BA4-B70D-B11D62485F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65955" y="168676"/>
            <a:ext cx="80045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Application: Education, Research and training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67314" y="4791807"/>
            <a:ext cx="53967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Online Data portal with pictorial identification guides for fishes of Uganda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10" y="1011541"/>
            <a:ext cx="11458669" cy="5665097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426781" y="2175029"/>
            <a:ext cx="2805343" cy="2459115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434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3185AE-820A-487C-BA54-378270E3A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6E1DB-51DB-4D1F-8D8D-945C7ADD112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3/23/2023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B59BDFA-5355-4221-8B5F-848BC3BE4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B60BD-E91C-4BA4-B70D-B11D62485F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7C5507-4CB1-4E74-BCAA-68D366532770}"/>
              </a:ext>
            </a:extLst>
          </p:cNvPr>
          <p:cNvSpPr txBox="1"/>
          <p:nvPr/>
        </p:nvSpPr>
        <p:spPr>
          <a:xfrm>
            <a:off x="1698412" y="291298"/>
            <a:ext cx="98425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Book Antiqua" panose="02040602050305030304" pitchFamily="18" charset="0"/>
              </a:rPr>
              <a:t>Identification of critical habitats for monitoring and conservation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57099" y="6470404"/>
            <a:ext cx="7629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linkClick r:id="rId2"/>
              </a:rPr>
              <a:t>https://freshwaterbiodiversity.go.ug/species/?code=R1UYNA56</a:t>
            </a:r>
            <a:r>
              <a:rPr lang="en-GB" dirty="0"/>
              <a:t>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4769" y="1346938"/>
            <a:ext cx="10269476" cy="512346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4769" y="1359459"/>
            <a:ext cx="10269476" cy="522499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4770" y="1329468"/>
            <a:ext cx="10269476" cy="5254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797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7E90A5-A950-4531-A3ED-6DB85AB65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6E1DB-51DB-4D1F-8D8D-945C7ADD112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3/23/2023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4A9BF20-E4CE-4786-920A-0C8455BF2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B60BD-E91C-4BA4-B70D-B11D62485F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8E7B2A-63D9-3C52-C991-14C426ABD5B5}"/>
              </a:ext>
            </a:extLst>
          </p:cNvPr>
          <p:cNvSpPr txBox="1"/>
          <p:nvPr/>
        </p:nvSpPr>
        <p:spPr>
          <a:xfrm>
            <a:off x="1234504" y="402176"/>
            <a:ext cx="88678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Biodiversity information products (3.)</a:t>
            </a:r>
          </a:p>
        </p:txBody>
      </p:sp>
      <p:pic>
        <p:nvPicPr>
          <p:cNvPr id="9" name="Picture 8" descr="Map&#10;&#10;Description automatically generated">
            <a:extLst>
              <a:ext uri="{FF2B5EF4-FFF2-40B4-BE49-F238E27FC236}">
                <a16:creationId xmlns:a16="http://schemas.microsoft.com/office/drawing/2014/main" id="{D8FDE2D1-1A6C-C0E7-5CF0-8D137D9EDFC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2" r="5955"/>
          <a:stretch/>
        </p:blipFill>
        <p:spPr>
          <a:xfrm>
            <a:off x="5459642" y="863841"/>
            <a:ext cx="5545952" cy="573303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1CA7F69-D3E6-9751-4E26-4BC682BE1FC9}"/>
              </a:ext>
            </a:extLst>
          </p:cNvPr>
          <p:cNvSpPr txBox="1"/>
          <p:nvPr/>
        </p:nvSpPr>
        <p:spPr>
          <a:xfrm>
            <a:off x="838200" y="2177736"/>
            <a:ext cx="4212831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Mapped occurrence and distribution of </a:t>
            </a:r>
            <a:r>
              <a:rPr lang="en-US" sz="2400" b="1" dirty="0"/>
              <a:t>300</a:t>
            </a:r>
            <a:r>
              <a:rPr lang="en-US" sz="2400" dirty="0"/>
              <a:t> fish species in Uganda, with attributes of </a:t>
            </a:r>
            <a:r>
              <a:rPr lang="en-US" sz="2400" b="1" dirty="0"/>
              <a:t>origin, presence</a:t>
            </a:r>
            <a:r>
              <a:rPr lang="en-US" sz="2400" dirty="0"/>
              <a:t>, status, and more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Accessible through the portal (</a:t>
            </a:r>
            <a:r>
              <a:rPr lang="en-US" sz="2400" dirty="0">
                <a:hlinkClick r:id="rId3"/>
              </a:rPr>
              <a:t>https://freshwaterbiodiversity.go.ug/</a:t>
            </a:r>
            <a:r>
              <a:rPr lang="en-US" sz="2400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1042854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7E90A5-A950-4531-A3ED-6DB85AB65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6E1DB-51DB-4D1F-8D8D-945C7ADD112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3/23/2023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4A9BF20-E4CE-4786-920A-0C8455BF2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B60BD-E91C-4BA4-B70D-B11D62485F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8E7B2A-63D9-3C52-C991-14C426ABD5B5}"/>
              </a:ext>
            </a:extLst>
          </p:cNvPr>
          <p:cNvSpPr txBox="1"/>
          <p:nvPr/>
        </p:nvSpPr>
        <p:spPr>
          <a:xfrm>
            <a:off x="1234504" y="402176"/>
            <a:ext cx="10119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Extinction risk assessment of fish of Uganda at National level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27" y="1261708"/>
            <a:ext cx="9706252" cy="545976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2BC6748-C1AD-43E9-C606-016AD4576DD2}"/>
              </a:ext>
            </a:extLst>
          </p:cNvPr>
          <p:cNvSpPr txBox="1"/>
          <p:nvPr/>
        </p:nvSpPr>
        <p:spPr>
          <a:xfrm>
            <a:off x="6779861" y="4514848"/>
            <a:ext cx="46723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sz="2400" dirty="0"/>
              <a:t>Developed a national red list for all the 300 fish species in Uganda</a:t>
            </a:r>
            <a:endParaRPr lang="en-US" sz="24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790" y="1261708"/>
            <a:ext cx="10515600" cy="518371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483223" y="6076087"/>
            <a:ext cx="6755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4"/>
              </a:rPr>
              <a:t>https://freshwaterbiodiversity.go.ug/iucn_assessment/</a:t>
            </a:r>
            <a:r>
              <a:rPr lang="en-US" dirty="0"/>
              <a:t> </a:t>
            </a:r>
          </a:p>
        </p:txBody>
      </p:sp>
      <p:sp>
        <p:nvSpPr>
          <p:cNvPr id="12" name="Oval 11"/>
          <p:cNvSpPr/>
          <p:nvPr/>
        </p:nvSpPr>
        <p:spPr>
          <a:xfrm>
            <a:off x="9809825" y="2527546"/>
            <a:ext cx="1837678" cy="3615802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485855" y="1179151"/>
            <a:ext cx="11590731" cy="5354813"/>
            <a:chOff x="802688" y="1085492"/>
            <a:chExt cx="10758641" cy="4531814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0EAF9FE0-D4A2-4D3C-8B2E-AF4F234B5B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37" r="-2031"/>
            <a:stretch/>
          </p:blipFill>
          <p:spPr>
            <a:xfrm>
              <a:off x="802688" y="1085492"/>
              <a:ext cx="5754459" cy="4531814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9D925C19-3B7C-4FA1-847A-C4996A741D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32"/>
            <a:stretch/>
          </p:blipFill>
          <p:spPr>
            <a:xfrm>
              <a:off x="6431266" y="1085492"/>
              <a:ext cx="5130063" cy="45318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5189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6E1DB-51DB-4D1F-8D8D-945C7ADD112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3/23/2023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B60BD-E91C-4BA4-B70D-B11D62485F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EAC131-3E56-02C4-FEB7-678933BC17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903" y="944523"/>
            <a:ext cx="5782097" cy="541182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B8E7B2A-63D9-3C52-C991-14C426ABD5B5}"/>
              </a:ext>
            </a:extLst>
          </p:cNvPr>
          <p:cNvSpPr txBox="1"/>
          <p:nvPr/>
        </p:nvSpPr>
        <p:spPr>
          <a:xfrm>
            <a:off x="2646053" y="117733"/>
            <a:ext cx="79805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Identification of freshwater Key Biodiversity Areas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449584-AA2E-62D4-0FAF-2314E0B880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6052"/>
          <a:stretch/>
        </p:blipFill>
        <p:spPr>
          <a:xfrm>
            <a:off x="6414019" y="827551"/>
            <a:ext cx="2729980" cy="596036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FCF15C2-EF51-FBB0-8B42-943121A0AF92}"/>
              </a:ext>
            </a:extLst>
          </p:cNvPr>
          <p:cNvSpPr txBox="1"/>
          <p:nvPr/>
        </p:nvSpPr>
        <p:spPr>
          <a:xfrm>
            <a:off x="9363470" y="2684010"/>
            <a:ext cx="252619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Basooma</a:t>
            </a:r>
            <a:r>
              <a:rPr lang="en-US" sz="16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et al. (2022). </a:t>
            </a:r>
            <a:r>
              <a:rPr lang="en-US" sz="16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 novel index to aid in prioritizing habitats for site‐based conservation</a:t>
            </a:r>
            <a:r>
              <a:rPr lang="en-US" sz="16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 </a:t>
            </a:r>
            <a:r>
              <a:rPr lang="en-US" sz="16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Ecology and Evolution</a:t>
            </a:r>
            <a:r>
              <a:rPr lang="en-US" sz="16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en-US" sz="16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12</a:t>
            </a:r>
            <a:r>
              <a:rPr lang="en-US" sz="16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(3), e8762.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81261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AC8CB-53DE-4627-98E9-FC6A8B02CB3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3/23/2023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24BE4-8EF8-424E-AA4A-F5EA23932370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2C3778-7FC8-444E-B10D-436A886DB6DD}"/>
              </a:ext>
            </a:extLst>
          </p:cNvPr>
          <p:cNvSpPr/>
          <p:nvPr/>
        </p:nvSpPr>
        <p:spPr>
          <a:xfrm>
            <a:off x="1447060" y="1388515"/>
            <a:ext cx="9773609" cy="1380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 Africans best access foreign expertise and maintain control?</a:t>
            </a:r>
          </a:p>
          <a:p>
            <a:pPr marL="82296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Partnerships and networking- to consolidate skills from abroad to work on local solutions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2F83B1-E571-4C7E-8048-09A54D8C0B37}"/>
              </a:ext>
            </a:extLst>
          </p:cNvPr>
          <p:cNvSpPr txBox="1"/>
          <p:nvPr/>
        </p:nvSpPr>
        <p:spPr>
          <a:xfrm>
            <a:off x="3465023" y="433624"/>
            <a:ext cx="69484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200" b="1" dirty="0"/>
              <a:t>Progress on capacity building (4.)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E1FEE4E-7184-4917-8CCC-AC2118974BA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2" t="25230" r="1628" b="4066"/>
          <a:stretch/>
        </p:blipFill>
        <p:spPr>
          <a:xfrm>
            <a:off x="2963299" y="3021172"/>
            <a:ext cx="6118068" cy="3335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4389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36290" y="6356352"/>
            <a:ext cx="904321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BAC8CB-53DE-4627-98E9-FC6A8B02CB34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3/23/2023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524BE4-8EF8-424E-AA4A-F5EA23932370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A4C6FF8-BF93-4FEE-B4A2-20D152D43BDD}"/>
              </a:ext>
            </a:extLst>
          </p:cNvPr>
          <p:cNvSpPr/>
          <p:nvPr/>
        </p:nvSpPr>
        <p:spPr>
          <a:xfrm>
            <a:off x="2053095" y="806407"/>
            <a:ext cx="79291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-Bold"/>
                <a:ea typeface="+mn-ea"/>
                <a:cs typeface="+mn-cs"/>
              </a:rPr>
              <a:t>Which support do we need from you?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417570-AA66-F945-8ADE-F851744BB23A}"/>
              </a:ext>
            </a:extLst>
          </p:cNvPr>
          <p:cNvSpPr/>
          <p:nvPr/>
        </p:nvSpPr>
        <p:spPr>
          <a:xfrm>
            <a:off x="2475303" y="2101938"/>
            <a:ext cx="6846470" cy="1200329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v"/>
              <a:defRPr/>
            </a:pPr>
            <a:r>
              <a:rPr lang="en-US" sz="2400" dirty="0">
                <a:solidFill>
                  <a:prstClr val="black"/>
                </a:solidFill>
                <a:latin typeface="Calibri-Bold"/>
              </a:rPr>
              <a:t>Linking freshwater biodiversity information to policy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5772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/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2337078" y="2819399"/>
            <a:ext cx="7530821" cy="689373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GB" altLang="en-US">
                <a:latin typeface="Book Antiqua" panose="02040602050305030304" pitchFamily="18" charset="0"/>
              </a:rPr>
              <a:t>THANK YOU</a:t>
            </a:r>
          </a:p>
        </p:txBody>
      </p:sp>
      <p:sp>
        <p:nvSpPr>
          <p:cNvPr id="43011" name="Date Placeholder 3"/>
          <p:cNvSpPr>
            <a:spLocks noGrp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57213" indent="-214313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8859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2288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5717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9146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F16232F8-6159-4554-BABB-2C17CE559AEC}" type="datetime1">
              <a:rPr lang="en-US" altLang="en-US" sz="900">
                <a:solidFill>
                  <a:srgbClr val="898989"/>
                </a:solidFill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3/23/2023</a:t>
            </a:fld>
            <a:endParaRPr lang="en-US" altLang="en-US" sz="90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sp>
        <p:nvSpPr>
          <p:cNvPr id="43012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57213" indent="-214313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8859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2288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5717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9146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C0550311-C689-4ED7-B390-1E9ACD61E70E}" type="slidenum">
              <a:rPr lang="en-US" altLang="en-US" sz="900">
                <a:solidFill>
                  <a:srgbClr val="898989"/>
                </a:solidFill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900" dirty="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pic>
        <p:nvPicPr>
          <p:cNvPr id="6" name="Google Shape;20;p2">
            <a:extLst>
              <a:ext uri="{FF2B5EF4-FFF2-40B4-BE49-F238E27FC236}">
                <a16:creationId xmlns:a16="http://schemas.microsoft.com/office/drawing/2014/main" id="{2896B32A-9BDD-CE4D-9D32-72649388F65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971709" y="5362178"/>
            <a:ext cx="1717494" cy="9941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" name="Google Shape;17;p2">
            <a:extLst>
              <a:ext uri="{FF2B5EF4-FFF2-40B4-BE49-F238E27FC236}">
                <a16:creationId xmlns:a16="http://schemas.microsoft.com/office/drawing/2014/main" id="{2095F817-3FF1-074C-BAEE-35712E0B1D6D}"/>
              </a:ext>
            </a:extLst>
          </p:cNvPr>
          <p:cNvGrpSpPr/>
          <p:nvPr/>
        </p:nvGrpSpPr>
        <p:grpSpPr>
          <a:xfrm>
            <a:off x="7203803" y="5610103"/>
            <a:ext cx="2355909" cy="498321"/>
            <a:chOff x="5634275" y="3753775"/>
            <a:chExt cx="1952845" cy="384700"/>
          </a:xfrm>
        </p:grpSpPr>
        <p:sp>
          <p:nvSpPr>
            <p:cNvPr id="11" name="Google Shape;18;p2">
              <a:extLst>
                <a:ext uri="{FF2B5EF4-FFF2-40B4-BE49-F238E27FC236}">
                  <a16:creationId xmlns:a16="http://schemas.microsoft.com/office/drawing/2014/main" id="{F74BC60C-6821-ED49-BEBE-4B398100FC31}"/>
                </a:ext>
              </a:extLst>
            </p:cNvPr>
            <p:cNvSpPr txBox="1"/>
            <p:nvPr/>
          </p:nvSpPr>
          <p:spPr>
            <a:xfrm>
              <a:off x="5634275" y="3753825"/>
              <a:ext cx="1401000" cy="38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r>
                <a:rPr lang="en" sz="800" i="1" dirty="0">
                  <a:latin typeface="Roboto Light"/>
                  <a:ea typeface="Roboto Light"/>
                  <a:cs typeface="Roboto Light"/>
                  <a:sym typeface="Roboto Light"/>
                </a:rPr>
                <a:t>This programme is funded by the European Union</a:t>
              </a:r>
              <a:endParaRPr sz="800" i="1" dirty="0"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pic>
          <p:nvPicPr>
            <p:cNvPr id="12" name="Google Shape;19;p2">
              <a:extLst>
                <a:ext uri="{FF2B5EF4-FFF2-40B4-BE49-F238E27FC236}">
                  <a16:creationId xmlns:a16="http://schemas.microsoft.com/office/drawing/2014/main" id="{61855BB0-F225-A049-8919-26931F4AFD86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t="18419" b="13861"/>
            <a:stretch/>
          </p:blipFill>
          <p:spPr>
            <a:xfrm>
              <a:off x="7019050" y="3753775"/>
              <a:ext cx="568070" cy="3847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3" name="Google Shape;72;p6">
            <a:extLst>
              <a:ext uri="{FF2B5EF4-FFF2-40B4-BE49-F238E27FC236}">
                <a16:creationId xmlns:a16="http://schemas.microsoft.com/office/drawing/2014/main" id="{AC6916DB-7F10-714F-83D6-0D3C6C62238F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02580" y="5610038"/>
            <a:ext cx="1925394" cy="498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0;p2">
            <a:extLst>
              <a:ext uri="{FF2B5EF4-FFF2-40B4-BE49-F238E27FC236}">
                <a16:creationId xmlns:a16="http://schemas.microsoft.com/office/drawing/2014/main" id="{9A2400C6-03A2-C4BD-A186-AF09C72580D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863141" y="5362178"/>
            <a:ext cx="1572700" cy="883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2" descr="NARO Uganda | Entebbe">
            <a:extLst>
              <a:ext uri="{FF2B5EF4-FFF2-40B4-BE49-F238E27FC236}">
                <a16:creationId xmlns:a16="http://schemas.microsoft.com/office/drawing/2014/main" id="{FBAB245E-3DBC-81C2-A53F-AD886FF4DA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046" y="5244412"/>
            <a:ext cx="1133818" cy="1119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83881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15296</TotalTime>
  <Words>580</Words>
  <Application>Microsoft Office PowerPoint</Application>
  <PresentationFormat>Widescreen</PresentationFormat>
  <Paragraphs>126</Paragraphs>
  <Slides>17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Arial</vt:lpstr>
      <vt:lpstr>Book Antiqua</vt:lpstr>
      <vt:lpstr>Calibri</vt:lpstr>
      <vt:lpstr>Calibri Light</vt:lpstr>
      <vt:lpstr>Calibri-Bold</vt:lpstr>
      <vt:lpstr>Roboto Light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Malebo Moepi</cp:lastModifiedBy>
  <cp:revision>389</cp:revision>
  <cp:lastPrinted>2018-10-29T16:52:49Z</cp:lastPrinted>
  <dcterms:created xsi:type="dcterms:W3CDTF">2018-09-28T07:56:20Z</dcterms:created>
  <dcterms:modified xsi:type="dcterms:W3CDTF">2023-03-23T08:45:13Z</dcterms:modified>
</cp:coreProperties>
</file>