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5" r:id="rId8"/>
    <p:sldId id="261" r:id="rId9"/>
    <p:sldId id="263" r:id="rId10"/>
    <p:sldId id="264" r:id="rId11"/>
    <p:sldId id="267" r:id="rId12"/>
    <p:sldId id="266" r:id="rId13"/>
    <p:sldId id="268" r:id="rId14"/>
  </p:sldIdLst>
  <p:sldSz cx="12192000" cy="6858000"/>
  <p:notesSz cx="6858000" cy="9144000"/>
  <p:defaultTextStyle>
    <a:defPPr>
      <a:defRPr lang="en-U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F0FF-A15D-4921-97A7-A72614B9F3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G"/>
          </a:p>
        </p:txBody>
      </p:sp>
      <p:sp>
        <p:nvSpPr>
          <p:cNvPr id="3" name="Subtitle 2">
            <a:extLst>
              <a:ext uri="{FF2B5EF4-FFF2-40B4-BE49-F238E27FC236}">
                <a16:creationId xmlns:a16="http://schemas.microsoft.com/office/drawing/2014/main" id="{B91B6587-830B-4E06-B4DD-C39CF14044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G"/>
          </a:p>
        </p:txBody>
      </p:sp>
      <p:sp>
        <p:nvSpPr>
          <p:cNvPr id="4" name="Date Placeholder 3">
            <a:extLst>
              <a:ext uri="{FF2B5EF4-FFF2-40B4-BE49-F238E27FC236}">
                <a16:creationId xmlns:a16="http://schemas.microsoft.com/office/drawing/2014/main" id="{E20056B4-89FC-45A3-ABA0-102B439C15BD}"/>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5E2260F7-BEA2-48C9-B79F-C5BA38A1EDA4}"/>
              </a:ext>
            </a:extLst>
          </p:cNvPr>
          <p:cNvSpPr>
            <a:spLocks noGrp="1"/>
          </p:cNvSpPr>
          <p:nvPr>
            <p:ph type="ftr" sz="quarter" idx="11"/>
          </p:nvPr>
        </p:nvSpPr>
        <p:spPr/>
        <p:txBody>
          <a:bodyPr/>
          <a:lstStyle/>
          <a:p>
            <a:endParaRPr lang="en-UG"/>
          </a:p>
        </p:txBody>
      </p:sp>
      <p:sp>
        <p:nvSpPr>
          <p:cNvPr id="6" name="Slide Number Placeholder 5">
            <a:extLst>
              <a:ext uri="{FF2B5EF4-FFF2-40B4-BE49-F238E27FC236}">
                <a16:creationId xmlns:a16="http://schemas.microsoft.com/office/drawing/2014/main" id="{E072332E-9244-473E-BB30-2F39CDD6B029}"/>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2076402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9C8D-D433-46BF-BDA3-441480429EEB}"/>
              </a:ext>
            </a:extLst>
          </p:cNvPr>
          <p:cNvSpPr>
            <a:spLocks noGrp="1"/>
          </p:cNvSpPr>
          <p:nvPr>
            <p:ph type="title"/>
          </p:nvPr>
        </p:nvSpPr>
        <p:spPr/>
        <p:txBody>
          <a:bodyPr/>
          <a:lstStyle/>
          <a:p>
            <a:r>
              <a:rPr lang="en-US"/>
              <a:t>Click to edit Master title style</a:t>
            </a:r>
            <a:endParaRPr lang="en-UG"/>
          </a:p>
        </p:txBody>
      </p:sp>
      <p:sp>
        <p:nvSpPr>
          <p:cNvPr id="3" name="Content Placeholder 2">
            <a:extLst>
              <a:ext uri="{FF2B5EF4-FFF2-40B4-BE49-F238E27FC236}">
                <a16:creationId xmlns:a16="http://schemas.microsoft.com/office/drawing/2014/main" id="{6A75A777-6E46-4E1A-BE98-C1BF6959A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Date Placeholder 3">
            <a:extLst>
              <a:ext uri="{FF2B5EF4-FFF2-40B4-BE49-F238E27FC236}">
                <a16:creationId xmlns:a16="http://schemas.microsoft.com/office/drawing/2014/main" id="{2D9C9AC8-9457-488D-9825-BEF99C2BE995}"/>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1243A496-1B9E-4FF2-B732-DD4CFDE6FC75}"/>
              </a:ext>
            </a:extLst>
          </p:cNvPr>
          <p:cNvSpPr>
            <a:spLocks noGrp="1"/>
          </p:cNvSpPr>
          <p:nvPr>
            <p:ph type="ftr" sz="quarter" idx="11"/>
          </p:nvPr>
        </p:nvSpPr>
        <p:spPr/>
        <p:txBody>
          <a:bodyPr/>
          <a:lstStyle/>
          <a:p>
            <a:endParaRPr lang="en-UG"/>
          </a:p>
        </p:txBody>
      </p:sp>
      <p:sp>
        <p:nvSpPr>
          <p:cNvPr id="6" name="Slide Number Placeholder 5">
            <a:extLst>
              <a:ext uri="{FF2B5EF4-FFF2-40B4-BE49-F238E27FC236}">
                <a16:creationId xmlns:a16="http://schemas.microsoft.com/office/drawing/2014/main" id="{6185FC21-10B3-425B-8D81-571CE755E822}"/>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247255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C419-7681-4106-A373-2AA4ABD798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G"/>
          </a:p>
        </p:txBody>
      </p:sp>
      <p:sp>
        <p:nvSpPr>
          <p:cNvPr id="3" name="Text Placeholder 2">
            <a:extLst>
              <a:ext uri="{FF2B5EF4-FFF2-40B4-BE49-F238E27FC236}">
                <a16:creationId xmlns:a16="http://schemas.microsoft.com/office/drawing/2014/main" id="{EC756A7A-55FD-442A-99E1-FC362F1782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DA6F0-1771-4085-B814-1F24C7FA4A7A}"/>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155BE8DD-55A8-4360-B68B-D77BE00F1122}"/>
              </a:ext>
            </a:extLst>
          </p:cNvPr>
          <p:cNvSpPr>
            <a:spLocks noGrp="1"/>
          </p:cNvSpPr>
          <p:nvPr>
            <p:ph type="ftr" sz="quarter" idx="11"/>
          </p:nvPr>
        </p:nvSpPr>
        <p:spPr/>
        <p:txBody>
          <a:bodyPr/>
          <a:lstStyle/>
          <a:p>
            <a:endParaRPr lang="en-UG"/>
          </a:p>
        </p:txBody>
      </p:sp>
      <p:sp>
        <p:nvSpPr>
          <p:cNvPr id="6" name="Slide Number Placeholder 5">
            <a:extLst>
              <a:ext uri="{FF2B5EF4-FFF2-40B4-BE49-F238E27FC236}">
                <a16:creationId xmlns:a16="http://schemas.microsoft.com/office/drawing/2014/main" id="{02B9E08D-2E1F-4E56-93A8-66DFB3A3E244}"/>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3319312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F451-B831-47C2-984C-2663A9B7D375}"/>
              </a:ext>
            </a:extLst>
          </p:cNvPr>
          <p:cNvSpPr>
            <a:spLocks noGrp="1"/>
          </p:cNvSpPr>
          <p:nvPr>
            <p:ph type="title"/>
          </p:nvPr>
        </p:nvSpPr>
        <p:spPr/>
        <p:txBody>
          <a:bodyPr/>
          <a:lstStyle/>
          <a:p>
            <a:r>
              <a:rPr lang="en-US"/>
              <a:t>Click to edit Master title style</a:t>
            </a:r>
            <a:endParaRPr lang="en-UG"/>
          </a:p>
        </p:txBody>
      </p:sp>
      <p:sp>
        <p:nvSpPr>
          <p:cNvPr id="3" name="Content Placeholder 2">
            <a:extLst>
              <a:ext uri="{FF2B5EF4-FFF2-40B4-BE49-F238E27FC236}">
                <a16:creationId xmlns:a16="http://schemas.microsoft.com/office/drawing/2014/main" id="{AABBC56A-94CE-4B99-9411-5ADF1098E9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Content Placeholder 3">
            <a:extLst>
              <a:ext uri="{FF2B5EF4-FFF2-40B4-BE49-F238E27FC236}">
                <a16:creationId xmlns:a16="http://schemas.microsoft.com/office/drawing/2014/main" id="{1676023A-E9A6-4BCB-85CE-1DB52ED313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5" name="Date Placeholder 4">
            <a:extLst>
              <a:ext uri="{FF2B5EF4-FFF2-40B4-BE49-F238E27FC236}">
                <a16:creationId xmlns:a16="http://schemas.microsoft.com/office/drawing/2014/main" id="{5C6D3B1A-610E-437D-9EA8-D057D822CEB7}"/>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6" name="Footer Placeholder 5">
            <a:extLst>
              <a:ext uri="{FF2B5EF4-FFF2-40B4-BE49-F238E27FC236}">
                <a16:creationId xmlns:a16="http://schemas.microsoft.com/office/drawing/2014/main" id="{ACE4E12A-422C-4B64-93FF-F43CB2ED931E}"/>
              </a:ext>
            </a:extLst>
          </p:cNvPr>
          <p:cNvSpPr>
            <a:spLocks noGrp="1"/>
          </p:cNvSpPr>
          <p:nvPr>
            <p:ph type="ftr" sz="quarter" idx="11"/>
          </p:nvPr>
        </p:nvSpPr>
        <p:spPr/>
        <p:txBody>
          <a:bodyPr/>
          <a:lstStyle/>
          <a:p>
            <a:endParaRPr lang="en-UG"/>
          </a:p>
        </p:txBody>
      </p:sp>
      <p:sp>
        <p:nvSpPr>
          <p:cNvPr id="7" name="Slide Number Placeholder 6">
            <a:extLst>
              <a:ext uri="{FF2B5EF4-FFF2-40B4-BE49-F238E27FC236}">
                <a16:creationId xmlns:a16="http://schemas.microsoft.com/office/drawing/2014/main" id="{D4C0A89E-06CD-4998-94D5-0A83C9E1110B}"/>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2598449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320D6-31BE-4DBD-9597-6BF074C8EB5C}"/>
              </a:ext>
            </a:extLst>
          </p:cNvPr>
          <p:cNvSpPr>
            <a:spLocks noGrp="1"/>
          </p:cNvSpPr>
          <p:nvPr>
            <p:ph type="title"/>
          </p:nvPr>
        </p:nvSpPr>
        <p:spPr>
          <a:xfrm>
            <a:off x="839788" y="365125"/>
            <a:ext cx="10515600" cy="1325563"/>
          </a:xfrm>
        </p:spPr>
        <p:txBody>
          <a:bodyPr/>
          <a:lstStyle/>
          <a:p>
            <a:r>
              <a:rPr lang="en-US"/>
              <a:t>Click to edit Master title style</a:t>
            </a:r>
            <a:endParaRPr lang="en-UG"/>
          </a:p>
        </p:txBody>
      </p:sp>
      <p:sp>
        <p:nvSpPr>
          <p:cNvPr id="3" name="Text Placeholder 2">
            <a:extLst>
              <a:ext uri="{FF2B5EF4-FFF2-40B4-BE49-F238E27FC236}">
                <a16:creationId xmlns:a16="http://schemas.microsoft.com/office/drawing/2014/main" id="{DBBA1D0F-3915-4F78-B860-432D6B920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5D8501-E7E1-4E8E-B85D-495EAA0FD7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5" name="Text Placeholder 4">
            <a:extLst>
              <a:ext uri="{FF2B5EF4-FFF2-40B4-BE49-F238E27FC236}">
                <a16:creationId xmlns:a16="http://schemas.microsoft.com/office/drawing/2014/main" id="{7C6EE9E5-162C-40B9-9185-072902ACFF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C980D2-DA89-4159-9F9B-0D434CEA7D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7" name="Date Placeholder 6">
            <a:extLst>
              <a:ext uri="{FF2B5EF4-FFF2-40B4-BE49-F238E27FC236}">
                <a16:creationId xmlns:a16="http://schemas.microsoft.com/office/drawing/2014/main" id="{3408BE6A-AE8D-4C24-A057-E5007BA3823C}"/>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8" name="Footer Placeholder 7">
            <a:extLst>
              <a:ext uri="{FF2B5EF4-FFF2-40B4-BE49-F238E27FC236}">
                <a16:creationId xmlns:a16="http://schemas.microsoft.com/office/drawing/2014/main" id="{7C0874DB-765F-4D07-A1CB-460606947A09}"/>
              </a:ext>
            </a:extLst>
          </p:cNvPr>
          <p:cNvSpPr>
            <a:spLocks noGrp="1"/>
          </p:cNvSpPr>
          <p:nvPr>
            <p:ph type="ftr" sz="quarter" idx="11"/>
          </p:nvPr>
        </p:nvSpPr>
        <p:spPr/>
        <p:txBody>
          <a:bodyPr/>
          <a:lstStyle/>
          <a:p>
            <a:endParaRPr lang="en-UG"/>
          </a:p>
        </p:txBody>
      </p:sp>
      <p:sp>
        <p:nvSpPr>
          <p:cNvPr id="9" name="Slide Number Placeholder 8">
            <a:extLst>
              <a:ext uri="{FF2B5EF4-FFF2-40B4-BE49-F238E27FC236}">
                <a16:creationId xmlns:a16="http://schemas.microsoft.com/office/drawing/2014/main" id="{544711D5-7D5B-4CA2-AC47-0E296BA9B513}"/>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1447292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29270-6598-4511-A356-8C4AE292B17E}"/>
              </a:ext>
            </a:extLst>
          </p:cNvPr>
          <p:cNvSpPr>
            <a:spLocks noGrp="1"/>
          </p:cNvSpPr>
          <p:nvPr>
            <p:ph type="title"/>
          </p:nvPr>
        </p:nvSpPr>
        <p:spPr/>
        <p:txBody>
          <a:bodyPr/>
          <a:lstStyle/>
          <a:p>
            <a:r>
              <a:rPr lang="en-US"/>
              <a:t>Click to edit Master title style</a:t>
            </a:r>
            <a:endParaRPr lang="en-UG"/>
          </a:p>
        </p:txBody>
      </p:sp>
      <p:sp>
        <p:nvSpPr>
          <p:cNvPr id="3" name="Date Placeholder 2">
            <a:extLst>
              <a:ext uri="{FF2B5EF4-FFF2-40B4-BE49-F238E27FC236}">
                <a16:creationId xmlns:a16="http://schemas.microsoft.com/office/drawing/2014/main" id="{A632E283-4012-4DCE-BECA-F0E09CE7BA5D}"/>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4" name="Footer Placeholder 3">
            <a:extLst>
              <a:ext uri="{FF2B5EF4-FFF2-40B4-BE49-F238E27FC236}">
                <a16:creationId xmlns:a16="http://schemas.microsoft.com/office/drawing/2014/main" id="{B5DF8897-B7B5-4A17-BDCA-2128F7670463}"/>
              </a:ext>
            </a:extLst>
          </p:cNvPr>
          <p:cNvSpPr>
            <a:spLocks noGrp="1"/>
          </p:cNvSpPr>
          <p:nvPr>
            <p:ph type="ftr" sz="quarter" idx="11"/>
          </p:nvPr>
        </p:nvSpPr>
        <p:spPr/>
        <p:txBody>
          <a:bodyPr/>
          <a:lstStyle/>
          <a:p>
            <a:endParaRPr lang="en-UG"/>
          </a:p>
        </p:txBody>
      </p:sp>
      <p:sp>
        <p:nvSpPr>
          <p:cNvPr id="5" name="Slide Number Placeholder 4">
            <a:extLst>
              <a:ext uri="{FF2B5EF4-FFF2-40B4-BE49-F238E27FC236}">
                <a16:creationId xmlns:a16="http://schemas.microsoft.com/office/drawing/2014/main" id="{912E1245-B800-43F7-9613-5F6A8156FAFC}"/>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358374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951C34-28B1-46BB-AFD8-48FC043144FA}"/>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3" name="Footer Placeholder 2">
            <a:extLst>
              <a:ext uri="{FF2B5EF4-FFF2-40B4-BE49-F238E27FC236}">
                <a16:creationId xmlns:a16="http://schemas.microsoft.com/office/drawing/2014/main" id="{62534BEA-199D-4E0A-9DFB-0A63F79842A2}"/>
              </a:ext>
            </a:extLst>
          </p:cNvPr>
          <p:cNvSpPr>
            <a:spLocks noGrp="1"/>
          </p:cNvSpPr>
          <p:nvPr>
            <p:ph type="ftr" sz="quarter" idx="11"/>
          </p:nvPr>
        </p:nvSpPr>
        <p:spPr/>
        <p:txBody>
          <a:bodyPr/>
          <a:lstStyle/>
          <a:p>
            <a:endParaRPr lang="en-UG"/>
          </a:p>
        </p:txBody>
      </p:sp>
      <p:sp>
        <p:nvSpPr>
          <p:cNvPr id="4" name="Slide Number Placeholder 3">
            <a:extLst>
              <a:ext uri="{FF2B5EF4-FFF2-40B4-BE49-F238E27FC236}">
                <a16:creationId xmlns:a16="http://schemas.microsoft.com/office/drawing/2014/main" id="{E78563EA-832A-4D9E-98B9-238128A0DBBD}"/>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1939505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91BB-8052-4B3B-8818-E23934C344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G"/>
          </a:p>
        </p:txBody>
      </p:sp>
      <p:sp>
        <p:nvSpPr>
          <p:cNvPr id="3" name="Content Placeholder 2">
            <a:extLst>
              <a:ext uri="{FF2B5EF4-FFF2-40B4-BE49-F238E27FC236}">
                <a16:creationId xmlns:a16="http://schemas.microsoft.com/office/drawing/2014/main" id="{C743A908-E5DA-4421-9FCD-332C9D8882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Text Placeholder 3">
            <a:extLst>
              <a:ext uri="{FF2B5EF4-FFF2-40B4-BE49-F238E27FC236}">
                <a16:creationId xmlns:a16="http://schemas.microsoft.com/office/drawing/2014/main" id="{B77DFDEF-2EF3-40D1-8E63-2417FEC40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74598E-1FB7-46FF-9771-C0B4F931FF9C}"/>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6" name="Footer Placeholder 5">
            <a:extLst>
              <a:ext uri="{FF2B5EF4-FFF2-40B4-BE49-F238E27FC236}">
                <a16:creationId xmlns:a16="http://schemas.microsoft.com/office/drawing/2014/main" id="{3DCA7FA7-D499-4969-8CBC-11A77B2B68BA}"/>
              </a:ext>
            </a:extLst>
          </p:cNvPr>
          <p:cNvSpPr>
            <a:spLocks noGrp="1"/>
          </p:cNvSpPr>
          <p:nvPr>
            <p:ph type="ftr" sz="quarter" idx="11"/>
          </p:nvPr>
        </p:nvSpPr>
        <p:spPr/>
        <p:txBody>
          <a:bodyPr/>
          <a:lstStyle/>
          <a:p>
            <a:endParaRPr lang="en-UG"/>
          </a:p>
        </p:txBody>
      </p:sp>
      <p:sp>
        <p:nvSpPr>
          <p:cNvPr id="7" name="Slide Number Placeholder 6">
            <a:extLst>
              <a:ext uri="{FF2B5EF4-FFF2-40B4-BE49-F238E27FC236}">
                <a16:creationId xmlns:a16="http://schemas.microsoft.com/office/drawing/2014/main" id="{80E67D0D-AC73-4578-B6FA-33043B723550}"/>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2384530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FB767-E79E-4972-9B76-490D13F61E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G"/>
          </a:p>
        </p:txBody>
      </p:sp>
      <p:sp>
        <p:nvSpPr>
          <p:cNvPr id="3" name="Picture Placeholder 2">
            <a:extLst>
              <a:ext uri="{FF2B5EF4-FFF2-40B4-BE49-F238E27FC236}">
                <a16:creationId xmlns:a16="http://schemas.microsoft.com/office/drawing/2014/main" id="{C78C724F-25CB-4F9F-9712-EC98979325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G"/>
          </a:p>
        </p:txBody>
      </p:sp>
      <p:sp>
        <p:nvSpPr>
          <p:cNvPr id="4" name="Text Placeholder 3">
            <a:extLst>
              <a:ext uri="{FF2B5EF4-FFF2-40B4-BE49-F238E27FC236}">
                <a16:creationId xmlns:a16="http://schemas.microsoft.com/office/drawing/2014/main" id="{5C9C1C41-FE38-44FE-BA71-52907D785C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A1F4E2-3FE2-49D2-986C-A59C9FDB9799}"/>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6" name="Footer Placeholder 5">
            <a:extLst>
              <a:ext uri="{FF2B5EF4-FFF2-40B4-BE49-F238E27FC236}">
                <a16:creationId xmlns:a16="http://schemas.microsoft.com/office/drawing/2014/main" id="{1F2B9780-DE6C-47A4-AF24-72B3E4ED12F9}"/>
              </a:ext>
            </a:extLst>
          </p:cNvPr>
          <p:cNvSpPr>
            <a:spLocks noGrp="1"/>
          </p:cNvSpPr>
          <p:nvPr>
            <p:ph type="ftr" sz="quarter" idx="11"/>
          </p:nvPr>
        </p:nvSpPr>
        <p:spPr/>
        <p:txBody>
          <a:bodyPr/>
          <a:lstStyle/>
          <a:p>
            <a:endParaRPr lang="en-UG"/>
          </a:p>
        </p:txBody>
      </p:sp>
      <p:sp>
        <p:nvSpPr>
          <p:cNvPr id="7" name="Slide Number Placeholder 6">
            <a:extLst>
              <a:ext uri="{FF2B5EF4-FFF2-40B4-BE49-F238E27FC236}">
                <a16:creationId xmlns:a16="http://schemas.microsoft.com/office/drawing/2014/main" id="{B6A75466-3ED8-489E-9888-9A9A34DAD100}"/>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1816033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5B9BA-887C-4F03-8BD5-3FA8B5412F37}"/>
              </a:ext>
            </a:extLst>
          </p:cNvPr>
          <p:cNvSpPr>
            <a:spLocks noGrp="1"/>
          </p:cNvSpPr>
          <p:nvPr>
            <p:ph type="title"/>
          </p:nvPr>
        </p:nvSpPr>
        <p:spPr/>
        <p:txBody>
          <a:bodyPr/>
          <a:lstStyle/>
          <a:p>
            <a:r>
              <a:rPr lang="en-US"/>
              <a:t>Click to edit Master title style</a:t>
            </a:r>
            <a:endParaRPr lang="en-UG"/>
          </a:p>
        </p:txBody>
      </p:sp>
      <p:sp>
        <p:nvSpPr>
          <p:cNvPr id="3" name="Vertical Text Placeholder 2">
            <a:extLst>
              <a:ext uri="{FF2B5EF4-FFF2-40B4-BE49-F238E27FC236}">
                <a16:creationId xmlns:a16="http://schemas.microsoft.com/office/drawing/2014/main" id="{5048CFA5-D76E-410C-8887-C9E77BD3DE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Date Placeholder 3">
            <a:extLst>
              <a:ext uri="{FF2B5EF4-FFF2-40B4-BE49-F238E27FC236}">
                <a16:creationId xmlns:a16="http://schemas.microsoft.com/office/drawing/2014/main" id="{A47C29B6-0ECA-4338-AF74-6148F5BE48B3}"/>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F23BF828-835C-4294-BDD3-2A0EBCCD48B1}"/>
              </a:ext>
            </a:extLst>
          </p:cNvPr>
          <p:cNvSpPr>
            <a:spLocks noGrp="1"/>
          </p:cNvSpPr>
          <p:nvPr>
            <p:ph type="ftr" sz="quarter" idx="11"/>
          </p:nvPr>
        </p:nvSpPr>
        <p:spPr/>
        <p:txBody>
          <a:bodyPr/>
          <a:lstStyle/>
          <a:p>
            <a:endParaRPr lang="en-UG"/>
          </a:p>
        </p:txBody>
      </p:sp>
      <p:sp>
        <p:nvSpPr>
          <p:cNvPr id="6" name="Slide Number Placeholder 5">
            <a:extLst>
              <a:ext uri="{FF2B5EF4-FFF2-40B4-BE49-F238E27FC236}">
                <a16:creationId xmlns:a16="http://schemas.microsoft.com/office/drawing/2014/main" id="{5155A480-2959-4258-9F53-CA80CF3F404D}"/>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28177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3B7C44-FC5D-44F0-BD57-0FBFD15D1D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G"/>
          </a:p>
        </p:txBody>
      </p:sp>
      <p:sp>
        <p:nvSpPr>
          <p:cNvPr id="3" name="Vertical Text Placeholder 2">
            <a:extLst>
              <a:ext uri="{FF2B5EF4-FFF2-40B4-BE49-F238E27FC236}">
                <a16:creationId xmlns:a16="http://schemas.microsoft.com/office/drawing/2014/main" id="{D128C89D-63FB-4993-8FF2-40E178D49F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Date Placeholder 3">
            <a:extLst>
              <a:ext uri="{FF2B5EF4-FFF2-40B4-BE49-F238E27FC236}">
                <a16:creationId xmlns:a16="http://schemas.microsoft.com/office/drawing/2014/main" id="{F0AE3EFE-5E98-4423-B003-7640826F4D96}"/>
              </a:ext>
            </a:extLst>
          </p:cNvPr>
          <p:cNvSpPr>
            <a:spLocks noGrp="1"/>
          </p:cNvSpPr>
          <p:nvPr>
            <p:ph type="dt" sz="half" idx="10"/>
          </p:nvPr>
        </p:nvSpPr>
        <p:spPr/>
        <p:txBody>
          <a:body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4D4BEFE1-DFC0-489B-A6C8-88F9EE19EB2E}"/>
              </a:ext>
            </a:extLst>
          </p:cNvPr>
          <p:cNvSpPr>
            <a:spLocks noGrp="1"/>
          </p:cNvSpPr>
          <p:nvPr>
            <p:ph type="ftr" sz="quarter" idx="11"/>
          </p:nvPr>
        </p:nvSpPr>
        <p:spPr/>
        <p:txBody>
          <a:bodyPr/>
          <a:lstStyle/>
          <a:p>
            <a:endParaRPr lang="en-UG"/>
          </a:p>
        </p:txBody>
      </p:sp>
      <p:sp>
        <p:nvSpPr>
          <p:cNvPr id="6" name="Slide Number Placeholder 5">
            <a:extLst>
              <a:ext uri="{FF2B5EF4-FFF2-40B4-BE49-F238E27FC236}">
                <a16:creationId xmlns:a16="http://schemas.microsoft.com/office/drawing/2014/main" id="{4B3FE65F-C9CD-41C3-8BC3-3C10EF0A3844}"/>
              </a:ext>
            </a:extLst>
          </p:cNvPr>
          <p:cNvSpPr>
            <a:spLocks noGrp="1"/>
          </p:cNvSpPr>
          <p:nvPr>
            <p:ph type="sldNum" sz="quarter" idx="12"/>
          </p:nvPr>
        </p:nvSpPr>
        <p:spPr/>
        <p:txBody>
          <a:bodyPr/>
          <a:lstStyle/>
          <a:p>
            <a:fld id="{437A9043-96E8-4D1A-AE1D-4BED7032C78E}" type="slidenum">
              <a:rPr lang="en-UG" smtClean="0"/>
              <a:t>‹#›</a:t>
            </a:fld>
            <a:endParaRPr lang="en-UG"/>
          </a:p>
        </p:txBody>
      </p:sp>
    </p:spTree>
    <p:extLst>
      <p:ext uri="{BB962C8B-B14F-4D97-AF65-F5344CB8AC3E}">
        <p14:creationId xmlns:p14="http://schemas.microsoft.com/office/powerpoint/2010/main" val="1418706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7C7836-C6C4-4EEA-89C2-1A5476CD0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G"/>
          </a:p>
        </p:txBody>
      </p:sp>
      <p:sp>
        <p:nvSpPr>
          <p:cNvPr id="3" name="Text Placeholder 2">
            <a:extLst>
              <a:ext uri="{FF2B5EF4-FFF2-40B4-BE49-F238E27FC236}">
                <a16:creationId xmlns:a16="http://schemas.microsoft.com/office/drawing/2014/main" id="{CE4AE571-E9EE-478B-8D44-C5619D3693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G"/>
          </a:p>
        </p:txBody>
      </p:sp>
      <p:sp>
        <p:nvSpPr>
          <p:cNvPr id="4" name="Date Placeholder 3">
            <a:extLst>
              <a:ext uri="{FF2B5EF4-FFF2-40B4-BE49-F238E27FC236}">
                <a16:creationId xmlns:a16="http://schemas.microsoft.com/office/drawing/2014/main" id="{707DC677-76CC-4828-97E3-CBC04057D0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D14E4-D512-4075-A154-7782B4792BB7}" type="datetimeFigureOut">
              <a:rPr lang="en-UG" smtClean="0"/>
              <a:t>23/03/2023</a:t>
            </a:fld>
            <a:endParaRPr lang="en-UG"/>
          </a:p>
        </p:txBody>
      </p:sp>
      <p:sp>
        <p:nvSpPr>
          <p:cNvPr id="5" name="Footer Placeholder 4">
            <a:extLst>
              <a:ext uri="{FF2B5EF4-FFF2-40B4-BE49-F238E27FC236}">
                <a16:creationId xmlns:a16="http://schemas.microsoft.com/office/drawing/2014/main" id="{C24A72E6-999A-47B3-BB58-72337842D0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G"/>
          </a:p>
        </p:txBody>
      </p:sp>
      <p:sp>
        <p:nvSpPr>
          <p:cNvPr id="6" name="Slide Number Placeholder 5">
            <a:extLst>
              <a:ext uri="{FF2B5EF4-FFF2-40B4-BE49-F238E27FC236}">
                <a16:creationId xmlns:a16="http://schemas.microsoft.com/office/drawing/2014/main" id="{074E0425-35D1-4B21-B825-A8B38A3074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7A9043-96E8-4D1A-AE1D-4BED7032C78E}" type="slidenum">
              <a:rPr lang="en-UG" smtClean="0"/>
              <a:t>‹#›</a:t>
            </a:fld>
            <a:endParaRPr lang="en-UG"/>
          </a:p>
        </p:txBody>
      </p:sp>
    </p:spTree>
    <p:extLst>
      <p:ext uri="{BB962C8B-B14F-4D97-AF65-F5344CB8AC3E}">
        <p14:creationId xmlns:p14="http://schemas.microsoft.com/office/powerpoint/2010/main" val="1469633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7D29-7AEB-4CB9-B32E-F0599C567E6D}"/>
              </a:ext>
            </a:extLst>
          </p:cNvPr>
          <p:cNvSpPr>
            <a:spLocks noGrp="1"/>
          </p:cNvSpPr>
          <p:nvPr>
            <p:ph type="ctrTitle"/>
          </p:nvPr>
        </p:nvSpPr>
        <p:spPr>
          <a:xfrm>
            <a:off x="1524000" y="945322"/>
            <a:ext cx="9144000" cy="2387600"/>
          </a:xfrm>
        </p:spPr>
        <p:txBody>
          <a:bodyPr>
            <a:normAutofit/>
          </a:bodyPr>
          <a:lstStyle/>
          <a:p>
            <a:r>
              <a:rPr lang="en-US" sz="2800" b="1" dirty="0">
                <a:latin typeface="Times New Roman" panose="02020603050405020304" pitchFamily="18" charset="0"/>
                <a:cs typeface="Times New Roman" panose="02020603050405020304" pitchFamily="18" charset="0"/>
              </a:rPr>
              <a:t>PRESENTATION DURING </a:t>
            </a:r>
            <a:r>
              <a:rPr lang="en-GB" sz="2800" b="1" dirty="0">
                <a:effectLst/>
                <a:latin typeface="Times New Roman" panose="02020603050405020304" pitchFamily="18" charset="0"/>
                <a:ea typeface="Calibri" panose="020F0502020204030204" pitchFamily="34" charset="0"/>
                <a:cs typeface="Times New Roman" panose="02020603050405020304" pitchFamily="18" charset="0"/>
              </a:rPr>
              <a:t>ROLLOUT OF THE JOINT MANAGEMENT PLANS AND PROTOCOLS AND THE HARMONIZED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R</a:t>
            </a:r>
            <a:r>
              <a:rPr lang="en-GB" sz="2800" b="1" dirty="0">
                <a:effectLst/>
                <a:latin typeface="Times New Roman" panose="02020603050405020304" pitchFamily="18" charset="0"/>
                <a:ea typeface="Calibri" panose="020F0502020204030204" pitchFamily="34" charset="0"/>
                <a:cs typeface="Times New Roman" panose="02020603050405020304" pitchFamily="18" charset="0"/>
              </a:rPr>
              <a:t>EGIONAL FRAMEWORKS FOR CONSERVING AQUATIC BIODIVERSITY</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IN AFRICAN BLUE ECONOMY</a:t>
            </a:r>
            <a:endParaRPr lang="en-UG" sz="28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29BB155-0F2B-4222-B0DE-D346139732E9}"/>
              </a:ext>
            </a:extLst>
          </p:cNvPr>
          <p:cNvSpPr>
            <a:spLocks noGrp="1"/>
          </p:cNvSpPr>
          <p:nvPr>
            <p:ph type="subTitle" idx="1"/>
          </p:nvPr>
        </p:nvSpPr>
        <p:spPr/>
        <p:txBody>
          <a:bodyPr/>
          <a:lstStyle/>
          <a:p>
            <a:r>
              <a:rPr lang="en-US" dirty="0"/>
              <a:t>Ms. Daisy Olyel Aciro</a:t>
            </a:r>
          </a:p>
          <a:p>
            <a:r>
              <a:rPr lang="en-US" dirty="0"/>
              <a:t>Ministry of Agriculture, Animal Industry and Fisheries</a:t>
            </a:r>
          </a:p>
          <a:p>
            <a:r>
              <a:rPr lang="en-US" dirty="0"/>
              <a:t>Entebbe Uganda</a:t>
            </a:r>
            <a:endParaRPr lang="en-UG" dirty="0"/>
          </a:p>
        </p:txBody>
      </p:sp>
    </p:spTree>
    <p:extLst>
      <p:ext uri="{BB962C8B-B14F-4D97-AF65-F5344CB8AC3E}">
        <p14:creationId xmlns:p14="http://schemas.microsoft.com/office/powerpoint/2010/main" val="1736812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EA90E-3510-4F87-94C2-68B8BAB681BB}"/>
              </a:ext>
            </a:extLst>
          </p:cNvPr>
          <p:cNvSpPr>
            <a:spLocks noGrp="1"/>
          </p:cNvSpPr>
          <p:nvPr>
            <p:ph type="title"/>
          </p:nvPr>
        </p:nvSpPr>
        <p:spPr>
          <a:xfrm>
            <a:off x="838200" y="365125"/>
            <a:ext cx="10515600" cy="1132371"/>
          </a:xfrm>
        </p:spPr>
        <p:txBody>
          <a:bodyPr/>
          <a:lstStyle/>
          <a:p>
            <a:r>
              <a:rPr lang="en-US" dirty="0"/>
              <a:t>Presentation Lay Out</a:t>
            </a:r>
            <a:endParaRPr lang="en-UG" dirty="0"/>
          </a:p>
        </p:txBody>
      </p:sp>
      <p:sp>
        <p:nvSpPr>
          <p:cNvPr id="3" name="Content Placeholder 2">
            <a:extLst>
              <a:ext uri="{FF2B5EF4-FFF2-40B4-BE49-F238E27FC236}">
                <a16:creationId xmlns:a16="http://schemas.microsoft.com/office/drawing/2014/main" id="{E0C001E6-B1A6-4549-BEF2-B4BC7C608312}"/>
              </a:ext>
            </a:extLst>
          </p:cNvPr>
          <p:cNvSpPr>
            <a:spLocks noGrp="1"/>
          </p:cNvSpPr>
          <p:nvPr>
            <p:ph idx="1"/>
          </p:nvPr>
        </p:nvSpPr>
        <p:spPr>
          <a:xfrm>
            <a:off x="838199" y="1825625"/>
            <a:ext cx="10691191" cy="4522166"/>
          </a:xfrm>
        </p:spPr>
        <p:txBody>
          <a:bodyPr>
            <a:normAutofit fontScale="92500" lnSpcReduction="20000"/>
          </a:bodyPr>
          <a:lstStyle/>
          <a:p>
            <a:r>
              <a:rPr lang="en-US" dirty="0"/>
              <a:t>List of important policy, laws and  regulatory instruments for critical for conservation of aquatic biodiversity on Lake Victoria in Uganda- 21 policies, laws and </a:t>
            </a:r>
            <a:r>
              <a:rPr lang="en-US"/>
              <a:t>regulations identified.</a:t>
            </a:r>
            <a:endParaRPr lang="en-US" dirty="0"/>
          </a:p>
          <a:p>
            <a:pPr marL="0" indent="0">
              <a:buNone/>
            </a:pPr>
            <a:endParaRPr lang="en-US" dirty="0"/>
          </a:p>
          <a:p>
            <a:r>
              <a:rPr lang="en-US" dirty="0"/>
              <a:t>Identified Gaps in the existing documents</a:t>
            </a:r>
          </a:p>
          <a:p>
            <a:pPr marL="0" indent="0">
              <a:buNone/>
            </a:pPr>
            <a:endParaRPr lang="en-US" dirty="0"/>
          </a:p>
          <a:p>
            <a:r>
              <a:rPr lang="en-US" dirty="0"/>
              <a:t>Proposed Priority Action Areas</a:t>
            </a:r>
          </a:p>
          <a:p>
            <a:pPr marL="0" indent="0">
              <a:buNone/>
            </a:pPr>
            <a:endParaRPr lang="en-US" dirty="0"/>
          </a:p>
          <a:p>
            <a:r>
              <a:rPr lang="en-US" dirty="0"/>
              <a:t>Recommendations</a:t>
            </a:r>
          </a:p>
          <a:p>
            <a:pPr marL="0" indent="0">
              <a:buNone/>
            </a:pPr>
            <a:endParaRPr lang="en-US" dirty="0"/>
          </a:p>
          <a:p>
            <a:r>
              <a:rPr lang="en-US" dirty="0"/>
              <a:t>Conclusion</a:t>
            </a:r>
          </a:p>
          <a:p>
            <a:endParaRPr lang="en-UG" dirty="0"/>
          </a:p>
        </p:txBody>
      </p:sp>
    </p:spTree>
    <p:extLst>
      <p:ext uri="{BB962C8B-B14F-4D97-AF65-F5344CB8AC3E}">
        <p14:creationId xmlns:p14="http://schemas.microsoft.com/office/powerpoint/2010/main" val="1207826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3BF25-DEBF-40CF-8508-12C860504EB3}"/>
              </a:ext>
            </a:extLst>
          </p:cNvPr>
          <p:cNvSpPr>
            <a:spLocks noGrp="1"/>
          </p:cNvSpPr>
          <p:nvPr>
            <p:ph type="title"/>
          </p:nvPr>
        </p:nvSpPr>
        <p:spPr>
          <a:xfrm>
            <a:off x="838199" y="265043"/>
            <a:ext cx="10611679" cy="1425645"/>
          </a:xfrm>
        </p:spPr>
        <p:txBody>
          <a:bodyPr>
            <a:normAutofit/>
          </a:bodyPr>
          <a:lstStyle/>
          <a:p>
            <a:r>
              <a:rPr lang="en-US" sz="3200" b="1" dirty="0"/>
              <a:t>List of Key policies, laws and  regulatory instruments for conservation of aquatic biodiversity on Lake Victoria in Uganda</a:t>
            </a:r>
            <a:br>
              <a:rPr lang="en-US" sz="3200" b="1" dirty="0"/>
            </a:br>
            <a:endParaRPr lang="en-UG" sz="3200" b="1" dirty="0"/>
          </a:p>
        </p:txBody>
      </p:sp>
      <p:sp>
        <p:nvSpPr>
          <p:cNvPr id="3" name="Content Placeholder 2">
            <a:extLst>
              <a:ext uri="{FF2B5EF4-FFF2-40B4-BE49-F238E27FC236}">
                <a16:creationId xmlns:a16="http://schemas.microsoft.com/office/drawing/2014/main" id="{139D613B-75B5-4968-840F-D28625664B51}"/>
              </a:ext>
            </a:extLst>
          </p:cNvPr>
          <p:cNvSpPr>
            <a:spLocks noGrp="1"/>
          </p:cNvSpPr>
          <p:nvPr>
            <p:ph idx="1"/>
          </p:nvPr>
        </p:nvSpPr>
        <p:spPr/>
        <p:txBody>
          <a:bodyPr/>
          <a:lstStyle/>
          <a:p>
            <a:pPr marL="514350" indent="-514350">
              <a:buFont typeface="+mj-lt"/>
              <a:buAutoNum type="arabicPeriod"/>
            </a:pPr>
            <a:r>
              <a:rPr lang="en-US" dirty="0"/>
              <a:t>The National Fisheries and Aquaculture Policy, 2018</a:t>
            </a:r>
          </a:p>
          <a:p>
            <a:pPr marL="514350" indent="-514350">
              <a:buFont typeface="+mj-lt"/>
              <a:buAutoNum type="arabicPeriod"/>
            </a:pPr>
            <a:r>
              <a:rPr lang="en-US" dirty="0"/>
              <a:t>The new Fisheries and Aquaculture Act, 2022</a:t>
            </a:r>
          </a:p>
          <a:p>
            <a:pPr marL="514350" indent="-514350">
              <a:buFont typeface="+mj-lt"/>
              <a:buAutoNum type="arabicPeriod"/>
            </a:pPr>
            <a:r>
              <a:rPr lang="en-US" dirty="0"/>
              <a:t>The Fish (Fishing)Rules,2010</a:t>
            </a:r>
          </a:p>
          <a:p>
            <a:pPr marL="514350" indent="-514350">
              <a:buFont typeface="+mj-lt"/>
              <a:buAutoNum type="arabicPeriod"/>
            </a:pPr>
            <a:r>
              <a:rPr lang="en-US" dirty="0"/>
              <a:t>The Aquaculture Rules</a:t>
            </a:r>
          </a:p>
          <a:p>
            <a:pPr marL="514350" indent="-514350">
              <a:buFont typeface="+mj-lt"/>
              <a:buAutoNum type="arabicPeriod"/>
            </a:pPr>
            <a:r>
              <a:rPr lang="en-US" dirty="0"/>
              <a:t>The Fish Quality Assurance Rules</a:t>
            </a:r>
          </a:p>
          <a:p>
            <a:pPr marL="514350" indent="-514350">
              <a:buFont typeface="+mj-lt"/>
              <a:buAutoNum type="arabicPeriod"/>
            </a:pPr>
            <a:r>
              <a:rPr lang="en-US" dirty="0"/>
              <a:t>The National Environment Act 2019</a:t>
            </a:r>
          </a:p>
          <a:p>
            <a:pPr marL="514350" indent="-514350">
              <a:buFont typeface="+mj-lt"/>
              <a:buAutoNum type="arabicPeriod"/>
            </a:pPr>
            <a:r>
              <a:rPr lang="en-US" dirty="0"/>
              <a:t>The Uganda Wildlife Act 2019</a:t>
            </a:r>
          </a:p>
          <a:p>
            <a:pPr marL="514350" indent="-514350">
              <a:buFont typeface="+mj-lt"/>
              <a:buAutoNum type="arabicPeriod"/>
            </a:pPr>
            <a:r>
              <a:rPr lang="en-US" dirty="0"/>
              <a:t>The Mining Act 2003</a:t>
            </a:r>
            <a:endParaRPr lang="en-UG" dirty="0"/>
          </a:p>
        </p:txBody>
      </p:sp>
    </p:spTree>
    <p:extLst>
      <p:ext uri="{BB962C8B-B14F-4D97-AF65-F5344CB8AC3E}">
        <p14:creationId xmlns:p14="http://schemas.microsoft.com/office/powerpoint/2010/main" val="1263984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D597-F0BA-4AFF-8547-5A942F11F22E}"/>
              </a:ext>
            </a:extLst>
          </p:cNvPr>
          <p:cNvSpPr>
            <a:spLocks noGrp="1"/>
          </p:cNvSpPr>
          <p:nvPr>
            <p:ph type="title"/>
          </p:nvPr>
        </p:nvSpPr>
        <p:spPr>
          <a:xfrm>
            <a:off x="636104" y="365125"/>
            <a:ext cx="10717695" cy="1344405"/>
          </a:xfrm>
        </p:spPr>
        <p:txBody>
          <a:bodyPr>
            <a:normAutofit fontScale="90000"/>
          </a:bodyPr>
          <a:lstStyle/>
          <a:p>
            <a:r>
              <a:rPr lang="en-US" sz="3600" b="1" dirty="0"/>
              <a:t>List of Key policies, laws and  regulatory instruments for conservation of aquatic biodiversity on Lake Victoria in Uganda</a:t>
            </a:r>
            <a:br>
              <a:rPr lang="en-US" sz="4400" b="1" dirty="0"/>
            </a:br>
            <a:endParaRPr lang="en-UG" dirty="0"/>
          </a:p>
        </p:txBody>
      </p:sp>
      <p:sp>
        <p:nvSpPr>
          <p:cNvPr id="3" name="Content Placeholder 2">
            <a:extLst>
              <a:ext uri="{FF2B5EF4-FFF2-40B4-BE49-F238E27FC236}">
                <a16:creationId xmlns:a16="http://schemas.microsoft.com/office/drawing/2014/main" id="{0A51B55D-E56F-4B43-A277-B96ACFD2ADE8}"/>
              </a:ext>
            </a:extLst>
          </p:cNvPr>
          <p:cNvSpPr>
            <a:spLocks noGrp="1"/>
          </p:cNvSpPr>
          <p:nvPr>
            <p:ph idx="1"/>
          </p:nvPr>
        </p:nvSpPr>
        <p:spPr/>
        <p:txBody>
          <a:bodyPr>
            <a:normAutofit/>
          </a:bodyPr>
          <a:lstStyle/>
          <a:p>
            <a:pPr marL="0" indent="0">
              <a:buNone/>
            </a:pPr>
            <a:r>
              <a:rPr lang="en-US" dirty="0"/>
              <a:t>9. Water Act Cap 152</a:t>
            </a:r>
          </a:p>
          <a:p>
            <a:pPr marL="0" indent="0">
              <a:buNone/>
            </a:pPr>
            <a:r>
              <a:rPr lang="en-US" dirty="0"/>
              <a:t>10. The National Forestry and Tree Planting Act 8/2003</a:t>
            </a:r>
          </a:p>
          <a:p>
            <a:pPr marL="0" indent="0">
              <a:buNone/>
            </a:pPr>
            <a:r>
              <a:rPr lang="en-US" dirty="0"/>
              <a:t>11. National Environment  (Audit) Regulation, 2020</a:t>
            </a:r>
          </a:p>
          <a:p>
            <a:pPr marL="0" indent="0">
              <a:buNone/>
            </a:pPr>
            <a:r>
              <a:rPr lang="en-US" dirty="0"/>
              <a:t>12. National Environment ( Management of Ozone Depleting Substances and products ) Regulation No.48 2020</a:t>
            </a:r>
          </a:p>
          <a:p>
            <a:pPr marL="0" indent="0">
              <a:buNone/>
            </a:pPr>
            <a:r>
              <a:rPr lang="en-US" dirty="0"/>
              <a:t>13. National Environment (Waste Management) Regulation No.49 2020</a:t>
            </a:r>
          </a:p>
          <a:p>
            <a:pPr marL="0" indent="0">
              <a:buNone/>
            </a:pPr>
            <a:r>
              <a:rPr lang="en-US" dirty="0"/>
              <a:t>14. Petroleum (Waste Management) Regulation No 3 ,2019</a:t>
            </a:r>
          </a:p>
          <a:p>
            <a:pPr marL="0" indent="0">
              <a:buNone/>
            </a:pPr>
            <a:r>
              <a:rPr lang="en-US" dirty="0"/>
              <a:t>15. National Environment (</a:t>
            </a:r>
            <a:r>
              <a:rPr lang="en-US" dirty="0" err="1"/>
              <a:t>Mt&amp;Hilly</a:t>
            </a:r>
            <a:r>
              <a:rPr lang="en-US" dirty="0"/>
              <a:t> areas mgt) Regulation 152-6</a:t>
            </a:r>
          </a:p>
          <a:p>
            <a:pPr marL="0" indent="0">
              <a:buNone/>
            </a:pPr>
            <a:endParaRPr lang="en-US" dirty="0"/>
          </a:p>
          <a:p>
            <a:pPr marL="0" indent="0">
              <a:buNone/>
            </a:pPr>
            <a:endParaRPr lang="en-UG" dirty="0"/>
          </a:p>
        </p:txBody>
      </p:sp>
    </p:spTree>
    <p:extLst>
      <p:ext uri="{BB962C8B-B14F-4D97-AF65-F5344CB8AC3E}">
        <p14:creationId xmlns:p14="http://schemas.microsoft.com/office/powerpoint/2010/main" val="2665190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7432-C0B2-4C8F-B6C0-66F410FB87E1}"/>
              </a:ext>
            </a:extLst>
          </p:cNvPr>
          <p:cNvSpPr>
            <a:spLocks noGrp="1"/>
          </p:cNvSpPr>
          <p:nvPr>
            <p:ph type="title"/>
          </p:nvPr>
        </p:nvSpPr>
        <p:spPr/>
        <p:txBody>
          <a:bodyPr/>
          <a:lstStyle/>
          <a:p>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List of Key policies, laws and  regulatory instruments for conservation of aquatic biodiversity on Lake Victoria in Uganda</a:t>
            </a:r>
            <a:endParaRPr lang="en-UG" dirty="0"/>
          </a:p>
        </p:txBody>
      </p:sp>
      <p:sp>
        <p:nvSpPr>
          <p:cNvPr id="3" name="Content Placeholder 2">
            <a:extLst>
              <a:ext uri="{FF2B5EF4-FFF2-40B4-BE49-F238E27FC236}">
                <a16:creationId xmlns:a16="http://schemas.microsoft.com/office/drawing/2014/main" id="{4F66FFF6-48C1-49AF-BE71-54AC48007F48}"/>
              </a:ext>
            </a:extLst>
          </p:cNvPr>
          <p:cNvSpPr>
            <a:spLocks noGrp="1"/>
          </p:cNvSpPr>
          <p:nvPr>
            <p:ph idx="1"/>
          </p:nvPr>
        </p:nvSpPr>
        <p:spPr/>
        <p:txBody>
          <a:bodyPr/>
          <a:lstStyle/>
          <a:p>
            <a:pPr marL="0" indent="0">
              <a:buNone/>
            </a:pPr>
            <a:r>
              <a:rPr lang="en-US" dirty="0"/>
              <a:t>16. NE (Wetlands, Riverbanks and Lake Shore management) Reg. 153-5</a:t>
            </a:r>
          </a:p>
          <a:p>
            <a:pPr marL="0" indent="0">
              <a:buNone/>
            </a:pPr>
            <a:r>
              <a:rPr lang="en-US" dirty="0"/>
              <a:t>17.NE (Standards for discharge of Effluent into water or land ) Reg 2020</a:t>
            </a:r>
          </a:p>
          <a:p>
            <a:pPr marL="0" indent="0">
              <a:buNone/>
            </a:pPr>
            <a:r>
              <a:rPr lang="en-US" dirty="0"/>
              <a:t>18. NE ( Oil Spill Prevention, Preparedness and Response)Reg. 2020</a:t>
            </a:r>
          </a:p>
          <a:p>
            <a:pPr marL="0" indent="0">
              <a:buNone/>
            </a:pPr>
            <a:r>
              <a:rPr lang="en-US" dirty="0"/>
              <a:t>19. NE(Environmental and Socio economic Assessment) SI No143/2020</a:t>
            </a:r>
          </a:p>
          <a:p>
            <a:pPr marL="0" indent="0">
              <a:buNone/>
            </a:pPr>
            <a:r>
              <a:rPr lang="en-US" dirty="0"/>
              <a:t>20.Guidleine for Management of Land fills in Uganda</a:t>
            </a:r>
          </a:p>
          <a:p>
            <a:pPr marL="0" indent="0">
              <a:buNone/>
            </a:pPr>
            <a:r>
              <a:rPr lang="en-US" dirty="0"/>
              <a:t>21. Strategic Environment Assessment</a:t>
            </a:r>
            <a:endParaRPr lang="en-UG" dirty="0"/>
          </a:p>
        </p:txBody>
      </p:sp>
    </p:spTree>
    <p:extLst>
      <p:ext uri="{BB962C8B-B14F-4D97-AF65-F5344CB8AC3E}">
        <p14:creationId xmlns:p14="http://schemas.microsoft.com/office/powerpoint/2010/main" val="1305384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1FDE-8E72-4B60-ACC1-7D2DAC40A746}"/>
              </a:ext>
            </a:extLst>
          </p:cNvPr>
          <p:cNvSpPr>
            <a:spLocks noGrp="1"/>
          </p:cNvSpPr>
          <p:nvPr>
            <p:ph type="title"/>
          </p:nvPr>
        </p:nvSpPr>
        <p:spPr/>
        <p:txBody>
          <a:bodyPr/>
          <a:lstStyle/>
          <a:p>
            <a:r>
              <a:rPr lang="en-US" dirty="0"/>
              <a:t>Identified Gaps- Fisheries and Aquaculture Act 2023</a:t>
            </a:r>
            <a:endParaRPr lang="en-UG" dirty="0"/>
          </a:p>
        </p:txBody>
      </p:sp>
      <p:sp>
        <p:nvSpPr>
          <p:cNvPr id="3" name="Content Placeholder 2">
            <a:extLst>
              <a:ext uri="{FF2B5EF4-FFF2-40B4-BE49-F238E27FC236}">
                <a16:creationId xmlns:a16="http://schemas.microsoft.com/office/drawing/2014/main" id="{353EB9E2-AD97-4503-8A52-FF0A33A9B628}"/>
              </a:ext>
            </a:extLst>
          </p:cNvPr>
          <p:cNvSpPr>
            <a:spLocks noGrp="1"/>
          </p:cNvSpPr>
          <p:nvPr>
            <p:ph idx="1"/>
          </p:nvPr>
        </p:nvSpPr>
        <p:spPr/>
        <p:txBody>
          <a:bodyPr/>
          <a:lstStyle/>
          <a:p>
            <a:r>
              <a:rPr lang="en-US" dirty="0"/>
              <a:t>All Regulations in line with new Act are currently missing</a:t>
            </a:r>
          </a:p>
          <a:p>
            <a:r>
              <a:rPr lang="en-US" dirty="0"/>
              <a:t>Protection of non biological fisheries organism such as crustaceans left out </a:t>
            </a:r>
          </a:p>
          <a:p>
            <a:r>
              <a:rPr lang="en-US" dirty="0"/>
              <a:t>Issues of sand mining left out yet destroys fish breeding areas</a:t>
            </a:r>
          </a:p>
          <a:p>
            <a:r>
              <a:rPr lang="en-US" dirty="0"/>
              <a:t>Protection of fish breeding areas</a:t>
            </a:r>
          </a:p>
          <a:p>
            <a:r>
              <a:rPr lang="en-US" dirty="0"/>
              <a:t>Gender issues not well elaborated</a:t>
            </a:r>
          </a:p>
          <a:p>
            <a:r>
              <a:rPr lang="en-US" dirty="0"/>
              <a:t>Popular and easy to understand version needed</a:t>
            </a:r>
          </a:p>
          <a:p>
            <a:endParaRPr lang="en-UG" dirty="0"/>
          </a:p>
        </p:txBody>
      </p:sp>
    </p:spTree>
    <p:extLst>
      <p:ext uri="{BB962C8B-B14F-4D97-AF65-F5344CB8AC3E}">
        <p14:creationId xmlns:p14="http://schemas.microsoft.com/office/powerpoint/2010/main" val="178230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0330-CD6E-4473-AF33-81F728F782FF}"/>
              </a:ext>
            </a:extLst>
          </p:cNvPr>
          <p:cNvSpPr>
            <a:spLocks noGrp="1"/>
          </p:cNvSpPr>
          <p:nvPr>
            <p:ph type="title"/>
          </p:nvPr>
        </p:nvSpPr>
        <p:spPr/>
        <p:txBody>
          <a:bodyPr/>
          <a:lstStyle/>
          <a:p>
            <a:r>
              <a:rPr lang="en-US" dirty="0"/>
              <a:t>Proposed Priority action in respect of the F&amp;A Act</a:t>
            </a:r>
            <a:endParaRPr lang="en-UG" dirty="0"/>
          </a:p>
        </p:txBody>
      </p:sp>
      <p:sp>
        <p:nvSpPr>
          <p:cNvPr id="3" name="Content Placeholder 2">
            <a:extLst>
              <a:ext uri="{FF2B5EF4-FFF2-40B4-BE49-F238E27FC236}">
                <a16:creationId xmlns:a16="http://schemas.microsoft.com/office/drawing/2014/main" id="{DAF4C89B-23EE-4C02-A847-134D848D8F7E}"/>
              </a:ext>
            </a:extLst>
          </p:cNvPr>
          <p:cNvSpPr>
            <a:spLocks noGrp="1"/>
          </p:cNvSpPr>
          <p:nvPr>
            <p:ph idx="1"/>
          </p:nvPr>
        </p:nvSpPr>
        <p:spPr/>
        <p:txBody>
          <a:bodyPr/>
          <a:lstStyle/>
          <a:p>
            <a:r>
              <a:rPr lang="en-US" dirty="0"/>
              <a:t>Develop and review  all the missing regulations</a:t>
            </a:r>
          </a:p>
          <a:p>
            <a:r>
              <a:rPr lang="en-US" dirty="0"/>
              <a:t>Develop guidelines for  sand mining in collaboration with NEMA and the LVFO</a:t>
            </a:r>
          </a:p>
          <a:p>
            <a:r>
              <a:rPr lang="en-US" dirty="0"/>
              <a:t>Finalise development of FBA Rules</a:t>
            </a:r>
          </a:p>
          <a:p>
            <a:r>
              <a:rPr lang="en-US" dirty="0"/>
              <a:t>Development of guidelines for community participation in aquatic biodiversity conservation</a:t>
            </a:r>
          </a:p>
          <a:p>
            <a:r>
              <a:rPr lang="en-US" dirty="0"/>
              <a:t>Guidelines for gender streamlining in fisheries and aquaculture needed</a:t>
            </a:r>
          </a:p>
          <a:p>
            <a:endParaRPr lang="en-UG" dirty="0"/>
          </a:p>
        </p:txBody>
      </p:sp>
    </p:spTree>
    <p:extLst>
      <p:ext uri="{BB962C8B-B14F-4D97-AF65-F5344CB8AC3E}">
        <p14:creationId xmlns:p14="http://schemas.microsoft.com/office/powerpoint/2010/main" val="2383760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7FDDB-F4C1-4953-AB22-BC10D389DC55}"/>
              </a:ext>
            </a:extLst>
          </p:cNvPr>
          <p:cNvSpPr>
            <a:spLocks noGrp="1"/>
          </p:cNvSpPr>
          <p:nvPr>
            <p:ph type="title"/>
          </p:nvPr>
        </p:nvSpPr>
        <p:spPr/>
        <p:txBody>
          <a:bodyPr/>
          <a:lstStyle/>
          <a:p>
            <a:r>
              <a:rPr lang="en-US" dirty="0"/>
              <a:t> Identified Gaps- Fisheries Policy</a:t>
            </a:r>
            <a:endParaRPr lang="en-UG" dirty="0"/>
          </a:p>
        </p:txBody>
      </p:sp>
      <p:sp>
        <p:nvSpPr>
          <p:cNvPr id="3" name="Content Placeholder 2">
            <a:extLst>
              <a:ext uri="{FF2B5EF4-FFF2-40B4-BE49-F238E27FC236}">
                <a16:creationId xmlns:a16="http://schemas.microsoft.com/office/drawing/2014/main" id="{1DF3F251-534E-416B-9688-E76AC34CD88A}"/>
              </a:ext>
            </a:extLst>
          </p:cNvPr>
          <p:cNvSpPr>
            <a:spLocks noGrp="1"/>
          </p:cNvSpPr>
          <p:nvPr>
            <p:ph idx="1"/>
          </p:nvPr>
        </p:nvSpPr>
        <p:spPr/>
        <p:txBody>
          <a:bodyPr/>
          <a:lstStyle/>
          <a:p>
            <a:r>
              <a:rPr lang="en-US" dirty="0"/>
              <a:t>Ecotourism not well elaborated- mentioned but not explained and interpreted to specific action areas</a:t>
            </a:r>
          </a:p>
          <a:p>
            <a:r>
              <a:rPr lang="en-US" dirty="0"/>
              <a:t>The same with pollution: Policy mentions pollution but does not provide specific measure for addressing the problem</a:t>
            </a:r>
          </a:p>
          <a:p>
            <a:r>
              <a:rPr lang="en-US" dirty="0"/>
              <a:t>Climate change also is mentioned in the passing</a:t>
            </a:r>
          </a:p>
          <a:p>
            <a:endParaRPr lang="en-UG" dirty="0"/>
          </a:p>
        </p:txBody>
      </p:sp>
    </p:spTree>
    <p:extLst>
      <p:ext uri="{BB962C8B-B14F-4D97-AF65-F5344CB8AC3E}">
        <p14:creationId xmlns:p14="http://schemas.microsoft.com/office/powerpoint/2010/main" val="290124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B2DA-DF3F-47D4-A9C8-5F83838CBEB8}"/>
              </a:ext>
            </a:extLst>
          </p:cNvPr>
          <p:cNvSpPr>
            <a:spLocks noGrp="1"/>
          </p:cNvSpPr>
          <p:nvPr>
            <p:ph type="title"/>
          </p:nvPr>
        </p:nvSpPr>
        <p:spPr/>
        <p:txBody>
          <a:bodyPr/>
          <a:lstStyle/>
          <a:p>
            <a:r>
              <a:rPr lang="en-US" dirty="0"/>
              <a:t>Identified Gaps-National Environment Act 2019</a:t>
            </a:r>
            <a:endParaRPr lang="en-UG" dirty="0"/>
          </a:p>
        </p:txBody>
      </p:sp>
      <p:sp>
        <p:nvSpPr>
          <p:cNvPr id="3" name="Content Placeholder 2">
            <a:extLst>
              <a:ext uri="{FF2B5EF4-FFF2-40B4-BE49-F238E27FC236}">
                <a16:creationId xmlns:a16="http://schemas.microsoft.com/office/drawing/2014/main" id="{5D90DB00-0B0A-4D32-AF5D-CD92B0555769}"/>
              </a:ext>
            </a:extLst>
          </p:cNvPr>
          <p:cNvSpPr>
            <a:spLocks noGrp="1"/>
          </p:cNvSpPr>
          <p:nvPr>
            <p:ph idx="1"/>
          </p:nvPr>
        </p:nvSpPr>
        <p:spPr/>
        <p:txBody>
          <a:bodyPr/>
          <a:lstStyle/>
          <a:p>
            <a:r>
              <a:rPr lang="en-US" dirty="0"/>
              <a:t>Popular version of the Act not available</a:t>
            </a:r>
          </a:p>
          <a:p>
            <a:r>
              <a:rPr lang="en-US" dirty="0"/>
              <a:t>Copies in other languages other than English- Luganda and Kiswahili for the Lake Victoria Basin Missing</a:t>
            </a:r>
          </a:p>
          <a:p>
            <a:endParaRPr lang="en-UG" dirty="0"/>
          </a:p>
        </p:txBody>
      </p:sp>
    </p:spTree>
    <p:extLst>
      <p:ext uri="{BB962C8B-B14F-4D97-AF65-F5344CB8AC3E}">
        <p14:creationId xmlns:p14="http://schemas.microsoft.com/office/powerpoint/2010/main" val="312612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132EE-7F89-4205-B92D-2FD9DFA15322}"/>
              </a:ext>
            </a:extLst>
          </p:cNvPr>
          <p:cNvSpPr>
            <a:spLocks noGrp="1"/>
          </p:cNvSpPr>
          <p:nvPr>
            <p:ph type="title"/>
          </p:nvPr>
        </p:nvSpPr>
        <p:spPr/>
        <p:txBody>
          <a:bodyPr/>
          <a:lstStyle/>
          <a:p>
            <a:r>
              <a:rPr lang="en-US" dirty="0"/>
              <a:t>Identified Gaps – Wild life Act 2019</a:t>
            </a:r>
            <a:endParaRPr lang="en-UG" dirty="0"/>
          </a:p>
        </p:txBody>
      </p:sp>
      <p:sp>
        <p:nvSpPr>
          <p:cNvPr id="3" name="Content Placeholder 2">
            <a:extLst>
              <a:ext uri="{FF2B5EF4-FFF2-40B4-BE49-F238E27FC236}">
                <a16:creationId xmlns:a16="http://schemas.microsoft.com/office/drawing/2014/main" id="{00EBE442-38C9-42B3-9CCE-6D03BBB79BB7}"/>
              </a:ext>
            </a:extLst>
          </p:cNvPr>
          <p:cNvSpPr>
            <a:spLocks noGrp="1"/>
          </p:cNvSpPr>
          <p:nvPr>
            <p:ph idx="1"/>
          </p:nvPr>
        </p:nvSpPr>
        <p:spPr/>
        <p:txBody>
          <a:bodyPr/>
          <a:lstStyle/>
          <a:p>
            <a:r>
              <a:rPr lang="en-US" dirty="0"/>
              <a:t>Special consideration of aquatic wildlife missing</a:t>
            </a:r>
            <a:endParaRPr lang="en-UG" dirty="0"/>
          </a:p>
        </p:txBody>
      </p:sp>
    </p:spTree>
    <p:extLst>
      <p:ext uri="{BB962C8B-B14F-4D97-AF65-F5344CB8AC3E}">
        <p14:creationId xmlns:p14="http://schemas.microsoft.com/office/powerpoint/2010/main" val="195888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E532-9D9D-476D-97C1-867BAD2B1054}"/>
              </a:ext>
            </a:extLst>
          </p:cNvPr>
          <p:cNvSpPr>
            <a:spLocks noGrp="1"/>
          </p:cNvSpPr>
          <p:nvPr>
            <p:ph type="title"/>
          </p:nvPr>
        </p:nvSpPr>
        <p:spPr/>
        <p:txBody>
          <a:bodyPr/>
          <a:lstStyle/>
          <a:p>
            <a:r>
              <a:rPr lang="en-US" dirty="0"/>
              <a:t>Priority action wildlife act</a:t>
            </a:r>
            <a:endParaRPr lang="en-UG" dirty="0"/>
          </a:p>
        </p:txBody>
      </p:sp>
      <p:sp>
        <p:nvSpPr>
          <p:cNvPr id="3" name="Content Placeholder 2">
            <a:extLst>
              <a:ext uri="{FF2B5EF4-FFF2-40B4-BE49-F238E27FC236}">
                <a16:creationId xmlns:a16="http://schemas.microsoft.com/office/drawing/2014/main" id="{812728CD-CC5F-400D-8F37-7D54E11A5373}"/>
              </a:ext>
            </a:extLst>
          </p:cNvPr>
          <p:cNvSpPr>
            <a:spLocks noGrp="1"/>
          </p:cNvSpPr>
          <p:nvPr>
            <p:ph idx="1"/>
          </p:nvPr>
        </p:nvSpPr>
        <p:spPr/>
        <p:txBody>
          <a:bodyPr/>
          <a:lstStyle/>
          <a:p>
            <a:r>
              <a:rPr lang="en-US" dirty="0"/>
              <a:t>Review to provide for specific details for management and conservation of aquatic wild life animals together with the fisheries resources</a:t>
            </a:r>
          </a:p>
          <a:p>
            <a:r>
              <a:rPr lang="en-US" dirty="0"/>
              <a:t>Provide guidelines and rules for management of fisheries resources within Wildlife conservation areas in the aquatic environment</a:t>
            </a:r>
            <a:endParaRPr lang="en-UG" dirty="0"/>
          </a:p>
        </p:txBody>
      </p:sp>
    </p:spTree>
    <p:extLst>
      <p:ext uri="{BB962C8B-B14F-4D97-AF65-F5344CB8AC3E}">
        <p14:creationId xmlns:p14="http://schemas.microsoft.com/office/powerpoint/2010/main" val="1284624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BC6E7-7732-427D-974E-84177DCE6090}"/>
              </a:ext>
            </a:extLst>
          </p:cNvPr>
          <p:cNvSpPr>
            <a:spLocks noGrp="1"/>
          </p:cNvSpPr>
          <p:nvPr>
            <p:ph type="title"/>
          </p:nvPr>
        </p:nvSpPr>
        <p:spPr/>
        <p:txBody>
          <a:bodyPr/>
          <a:lstStyle/>
          <a:p>
            <a:r>
              <a:rPr lang="en-US" dirty="0"/>
              <a:t>Conclusion</a:t>
            </a:r>
            <a:endParaRPr lang="en-UG" dirty="0"/>
          </a:p>
        </p:txBody>
      </p:sp>
      <p:sp>
        <p:nvSpPr>
          <p:cNvPr id="3" name="Content Placeholder 2">
            <a:extLst>
              <a:ext uri="{FF2B5EF4-FFF2-40B4-BE49-F238E27FC236}">
                <a16:creationId xmlns:a16="http://schemas.microsoft.com/office/drawing/2014/main" id="{F9F8E700-4C99-4194-B3F3-0A2625AF2A4C}"/>
              </a:ext>
            </a:extLst>
          </p:cNvPr>
          <p:cNvSpPr>
            <a:spLocks noGrp="1"/>
          </p:cNvSpPr>
          <p:nvPr>
            <p:ph idx="1"/>
          </p:nvPr>
        </p:nvSpPr>
        <p:spPr/>
        <p:txBody>
          <a:bodyPr/>
          <a:lstStyle/>
          <a:p>
            <a:r>
              <a:rPr lang="en-US" dirty="0"/>
              <a:t>All the policy, legal and regulatory instruments do not have a popular version and also they are not presented in languages that the public can easily understand them.</a:t>
            </a:r>
          </a:p>
          <a:p>
            <a:r>
              <a:rPr lang="en-US" dirty="0"/>
              <a:t>Not all the policy documents for conservation of aquatic biodiversity have been examined- Stakeholders are requested to provide more gaps  and identify actions in the instruments in their area of expertise</a:t>
            </a:r>
          </a:p>
          <a:p>
            <a:r>
              <a:rPr lang="en-US" dirty="0"/>
              <a:t>Some of these instruments such as those developed before 2005 may  require urgent reviewing so that they in tandem with the issues of climate change that is rather an emerging issue</a:t>
            </a:r>
          </a:p>
          <a:p>
            <a:endParaRPr lang="en-US" dirty="0"/>
          </a:p>
          <a:p>
            <a:pPr marL="0" indent="0">
              <a:buNone/>
            </a:pPr>
            <a:endParaRPr lang="en-UG" dirty="0"/>
          </a:p>
        </p:txBody>
      </p:sp>
    </p:spTree>
    <p:extLst>
      <p:ext uri="{BB962C8B-B14F-4D97-AF65-F5344CB8AC3E}">
        <p14:creationId xmlns:p14="http://schemas.microsoft.com/office/powerpoint/2010/main" val="274492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2879-5E4D-4187-A7B6-39B2C853AD19}"/>
              </a:ext>
            </a:extLst>
          </p:cNvPr>
          <p:cNvSpPr>
            <a:spLocks noGrp="1"/>
          </p:cNvSpPr>
          <p:nvPr>
            <p:ph type="title"/>
          </p:nvPr>
        </p:nvSpPr>
        <p:spPr/>
        <p:txBody>
          <a:bodyPr/>
          <a:lstStyle/>
          <a:p>
            <a:r>
              <a:rPr lang="en-US" dirty="0"/>
              <a:t>Recommendation</a:t>
            </a:r>
            <a:endParaRPr lang="en-UG" dirty="0"/>
          </a:p>
        </p:txBody>
      </p:sp>
      <p:sp>
        <p:nvSpPr>
          <p:cNvPr id="3" name="Content Placeholder 2">
            <a:extLst>
              <a:ext uri="{FF2B5EF4-FFF2-40B4-BE49-F238E27FC236}">
                <a16:creationId xmlns:a16="http://schemas.microsoft.com/office/drawing/2014/main" id="{10F4F60A-E5D4-434F-816D-7F60312946A0}"/>
              </a:ext>
            </a:extLst>
          </p:cNvPr>
          <p:cNvSpPr>
            <a:spLocks noGrp="1"/>
          </p:cNvSpPr>
          <p:nvPr>
            <p:ph idx="1"/>
          </p:nvPr>
        </p:nvSpPr>
        <p:spPr/>
        <p:txBody>
          <a:bodyPr/>
          <a:lstStyle/>
          <a:p>
            <a:r>
              <a:rPr lang="en-US" dirty="0"/>
              <a:t>Urgent implementation of the key priority areas so that the conservation of aquatic biodiversity is achieved.</a:t>
            </a:r>
            <a:endParaRPr lang="en-UG" dirty="0"/>
          </a:p>
        </p:txBody>
      </p:sp>
    </p:spTree>
    <p:extLst>
      <p:ext uri="{BB962C8B-B14F-4D97-AF65-F5344CB8AC3E}">
        <p14:creationId xmlns:p14="http://schemas.microsoft.com/office/powerpoint/2010/main" val="18342163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1687</TotalTime>
  <Words>691</Words>
  <Application>Microsoft Office PowerPoint</Application>
  <PresentationFormat>Widescreen</PresentationFormat>
  <Paragraphs>69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PRESENTATION DURING ROLLOUT OF THE JOINT MANAGEMENT PLANS AND PROTOCOLS AND THE HARMONIZED REGIONAL FRAMEWORKS FOR CONSERVING AQUATIC BIODIVERSITY IN AFRICAN BLUE ECONOMY</vt:lpstr>
      <vt:lpstr>Presentation Lay Out</vt:lpstr>
      <vt:lpstr>List of Key policies, laws and  regulatory instruments for conservation of aquatic biodiversity on Lake Victoria in Uganda </vt:lpstr>
      <vt:lpstr>List of Key policies, laws and  regulatory instruments for conservation of aquatic biodiversity on Lake Victoria in Uganda </vt:lpstr>
      <vt:lpstr>List of Key policies, laws and  regulatory instruments for conservation of aquatic biodiversity on Lake Victoria in Uganda</vt:lpstr>
      <vt:lpstr>Identified Gaps- Fisheries and Aquaculture Act 2023</vt:lpstr>
      <vt:lpstr>Proposed Priority action in respect of the F&amp;A Act</vt:lpstr>
      <vt:lpstr> Identified Gaps- Fisheries Policy</vt:lpstr>
      <vt:lpstr>Identified Gaps-National Environment Act 2019</vt:lpstr>
      <vt:lpstr>Identified Gaps – Wild life Act 2019</vt:lpstr>
      <vt:lpstr>Priority action wildlife act</vt:lpstr>
      <vt:lpstr>Conclusion</vt:lpstr>
      <vt:lpstr>Recommendation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DURING ROLLOUT OF THE JOINT MANAGEMENT PLANS AND PROTOCOLS AND THE HARMONIZED REGIONAL FRAMEWORKS FOR CONSERVING AQUATIC BIODIVERSITY IN AFRICAN BLUE ECONOMY</dc:title>
  <dc:creator>Daisy Olyel Aciro</dc:creator>
  <cp:lastModifiedBy>Daisy Olyel Aciro</cp:lastModifiedBy>
  <cp:revision>13</cp:revision>
  <dcterms:created xsi:type="dcterms:W3CDTF">2023-03-13T17:16:24Z</dcterms:created>
  <dcterms:modified xsi:type="dcterms:W3CDTF">2023-03-23T09:23:33Z</dcterms:modified>
</cp:coreProperties>
</file>