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7" r:id="rId2"/>
    <p:sldMasterId id="2147483679" r:id="rId3"/>
    <p:sldMasterId id="2147483692" r:id="rId4"/>
  </p:sldMasterIdLst>
  <p:notesMasterIdLst>
    <p:notesMasterId r:id="rId31"/>
  </p:notesMasterIdLst>
  <p:sldIdLst>
    <p:sldId id="256" r:id="rId5"/>
    <p:sldId id="437" r:id="rId6"/>
    <p:sldId id="441" r:id="rId7"/>
    <p:sldId id="396" r:id="rId8"/>
    <p:sldId id="272" r:id="rId9"/>
    <p:sldId id="411" r:id="rId10"/>
    <p:sldId id="397" r:id="rId11"/>
    <p:sldId id="418" r:id="rId12"/>
    <p:sldId id="400" r:id="rId13"/>
    <p:sldId id="419" r:id="rId14"/>
    <p:sldId id="420" r:id="rId15"/>
    <p:sldId id="424" r:id="rId16"/>
    <p:sldId id="406" r:id="rId17"/>
    <p:sldId id="421" r:id="rId18"/>
    <p:sldId id="409" r:id="rId19"/>
    <p:sldId id="422" r:id="rId20"/>
    <p:sldId id="431" r:id="rId21"/>
    <p:sldId id="433" r:id="rId22"/>
    <p:sldId id="434" r:id="rId23"/>
    <p:sldId id="435" r:id="rId24"/>
    <p:sldId id="436" r:id="rId25"/>
    <p:sldId id="413" r:id="rId26"/>
    <p:sldId id="438" r:id="rId27"/>
    <p:sldId id="440" r:id="rId28"/>
    <p:sldId id="439" r:id="rId29"/>
    <p:sldId id="27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3/23/2023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26</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3/23/2023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3/23/2023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3/23/2023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347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9449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1677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07455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73349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92961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63578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2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19611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86241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08945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2"/>
            <a:ext cx="801687" cy="715963"/>
          </a:xfrm>
          <a:prstGeom prst="rect">
            <a:avLst/>
          </a:prstGeom>
          <a:noFill/>
          <a:ln w="9525">
            <a:noFill/>
            <a:miter lim="800000"/>
            <a:headEnd/>
            <a:tailEnd/>
          </a:ln>
        </p:spPr>
      </p:pic>
      <p:sp>
        <p:nvSpPr>
          <p:cNvPr id="5" name="TextBox 4"/>
          <p:cNvSpPr txBox="1"/>
          <p:nvPr/>
        </p:nvSpPr>
        <p:spPr>
          <a:xfrm>
            <a:off x="3929064" y="6286501"/>
            <a:ext cx="1500187" cy="230832"/>
          </a:xfrm>
          <a:prstGeom prst="rect">
            <a:avLst/>
          </a:prstGeom>
          <a:noFill/>
        </p:spPr>
        <p:txBody>
          <a:bodyPr>
            <a:spAutoFit/>
          </a:bodyPr>
          <a:lstStyle/>
          <a:p>
            <a:pPr algn="ctr" fontAlgn="base">
              <a:spcBef>
                <a:spcPct val="0"/>
              </a:spcBef>
              <a:spcAft>
                <a:spcPct val="0"/>
              </a:spcAft>
              <a:defRPr/>
            </a:pPr>
            <a:r>
              <a:rPr lang="en-US" sz="9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solidFill>
                <a:prstClr val="black">
                  <a:tint val="75000"/>
                </a:prstClr>
              </a:solidFill>
            </a:endParaRPr>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697089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71168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666871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885275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211533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3/23/2023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0502820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3/23/2023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736003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3/23/2023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0722785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8627555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967949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8093182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131930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2"/>
            <a:ext cx="801687" cy="715963"/>
          </a:xfrm>
          <a:prstGeom prst="rect">
            <a:avLst/>
          </a:prstGeom>
          <a:noFill/>
          <a:ln w="9525">
            <a:noFill/>
            <a:miter lim="800000"/>
            <a:headEnd/>
            <a:tailEnd/>
          </a:ln>
        </p:spPr>
      </p:pic>
      <p:sp>
        <p:nvSpPr>
          <p:cNvPr id="5" name="TextBox 4"/>
          <p:cNvSpPr txBox="1"/>
          <p:nvPr/>
        </p:nvSpPr>
        <p:spPr>
          <a:xfrm>
            <a:off x="3929064" y="6286501"/>
            <a:ext cx="1500187" cy="230832"/>
          </a:xfrm>
          <a:prstGeom prst="rect">
            <a:avLst/>
          </a:prstGeom>
          <a:noFill/>
        </p:spPr>
        <p:txBody>
          <a:bodyPr>
            <a:spAutoFit/>
          </a:bodyPr>
          <a:lstStyle/>
          <a:p>
            <a:pPr algn="ctr" fontAlgn="base">
              <a:spcBef>
                <a:spcPct val="0"/>
              </a:spcBef>
              <a:spcAft>
                <a:spcPct val="0"/>
              </a:spcAft>
              <a:defRPr/>
            </a:pPr>
            <a:r>
              <a:rPr lang="en-US" sz="9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1091606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3/23/2023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3/23/2023</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650FDAC-5FF9-40E8-8507-E4B661B0DB3D}" type="datetimeFigureOut">
              <a:rPr lang="en-US" smtClean="0">
                <a:solidFill>
                  <a:prstClr val="black">
                    <a:tint val="75000"/>
                  </a:prstClr>
                </a:solidFill>
              </a:rPr>
              <a:pPr/>
              <a:t>3/23/2023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082512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650FDAC-5FF9-40E8-8507-E4B661B0DB3D}" type="datetimeFigureOut">
              <a:rPr lang="en-US" smtClean="0"/>
              <a:t>3/23/2023</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45639431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4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g"/><Relationship Id="rId3" Type="http://schemas.openxmlformats.org/officeDocument/2006/relationships/image" Target="../media/image22.jpg"/><Relationship Id="rId7" Type="http://schemas.openxmlformats.org/officeDocument/2006/relationships/image" Target="../media/image26.jpeg"/><Relationship Id="rId12" Type="http://schemas.openxmlformats.org/officeDocument/2006/relationships/image" Target="../media/image31.jpeg"/><Relationship Id="rId2" Type="http://schemas.openxmlformats.org/officeDocument/2006/relationships/image" Target="../media/image21.jpg"/><Relationship Id="rId1" Type="http://schemas.openxmlformats.org/officeDocument/2006/relationships/slideLayout" Target="../slideLayouts/slideLayout25.xml"/><Relationship Id="rId6" Type="http://schemas.openxmlformats.org/officeDocument/2006/relationships/image" Target="../media/image25.png"/><Relationship Id="rId11" Type="http://schemas.openxmlformats.org/officeDocument/2006/relationships/image" Target="../media/image30.jpg"/><Relationship Id="rId5" Type="http://schemas.openxmlformats.org/officeDocument/2006/relationships/image" Target="../media/image24.jpg"/><Relationship Id="rId10" Type="http://schemas.openxmlformats.org/officeDocument/2006/relationships/image" Target="../media/image29.jpg"/><Relationship Id="rId4" Type="http://schemas.openxmlformats.org/officeDocument/2006/relationships/image" Target="../media/image23.jpg"/><Relationship Id="rId9"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25.xml"/><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008505"/>
            <a:ext cx="8229600" cy="3496332"/>
          </a:xfrm>
        </p:spPr>
        <p:txBody>
          <a:bodyPr>
            <a:normAutofit fontScale="90000"/>
          </a:bodyPr>
          <a:lstStyle/>
          <a:p>
            <a:pPr lvl="0">
              <a:spcBef>
                <a:spcPct val="20000"/>
              </a:spcBef>
            </a:pPr>
            <a:r>
              <a:rPr lang="en-US" sz="2200" b="1" dirty="0">
                <a:solidFill>
                  <a:srgbClr val="336600"/>
                </a:solidFill>
                <a:latin typeface="Times New Roman" panose="02020603050405020304" pitchFamily="18" charset="0"/>
                <a:cs typeface="Times New Roman" panose="02020603050405020304" pitchFamily="18" charset="0"/>
              </a:rPr>
              <a:t>PRESENTATION OF THE PROJECT AND AWARENESS ENHANCING ON THE IMPORTANCE OF</a:t>
            </a:r>
            <a:br>
              <a:rPr lang="en-US" sz="2200" b="1" dirty="0">
                <a:solidFill>
                  <a:srgbClr val="4F81BD">
                    <a:lumMod val="50000"/>
                  </a:srgbClr>
                </a:solidFill>
                <a:latin typeface="Times New Roman" panose="02020603050405020304" pitchFamily="18" charset="0"/>
                <a:ea typeface="+mn-ea"/>
                <a:cs typeface="Times New Roman" panose="02020603050405020304" pitchFamily="18" charset="0"/>
              </a:rPr>
            </a:br>
            <a:r>
              <a:rPr lang="en-US" sz="2000" b="1" dirty="0">
                <a:solidFill>
                  <a:srgbClr val="00B0F0"/>
                </a:solidFill>
                <a:latin typeface="Times New Roman" panose="02020603050405020304" pitchFamily="18" charset="0"/>
                <a:ea typeface="+mn-ea"/>
                <a:cs typeface="Times New Roman" panose="02020603050405020304" pitchFamily="18" charset="0"/>
              </a:rPr>
              <a:t>“CONSERVING AQUATIC BIODIVERSITY IN AFRICAN BLUE ECONOMY” </a:t>
            </a:r>
            <a:br>
              <a:rPr lang="en-US" sz="2200" b="1" dirty="0">
                <a:solidFill>
                  <a:srgbClr val="00B0F0"/>
                </a:solidFill>
                <a:latin typeface="Times New Roman" panose="02020603050405020304" pitchFamily="18" charset="0"/>
                <a:ea typeface="+mn-ea"/>
                <a:cs typeface="Times New Roman" panose="02020603050405020304" pitchFamily="18" charset="0"/>
              </a:rPr>
            </a:br>
            <a:r>
              <a:rPr lang="en-US" sz="2200" b="1" dirty="0">
                <a:solidFill>
                  <a:srgbClr val="00B0F0"/>
                </a:solidFill>
                <a:latin typeface="Times New Roman" panose="02020603050405020304" pitchFamily="18" charset="0"/>
                <a:ea typeface="+mn-ea"/>
                <a:cs typeface="Times New Roman" panose="02020603050405020304" pitchFamily="18" charset="0"/>
              </a:rPr>
              <a:t>AND </a:t>
            </a:r>
            <a:br>
              <a:rPr lang="en-US" sz="2200" b="1" dirty="0">
                <a:solidFill>
                  <a:srgbClr val="00B0F0"/>
                </a:solidFill>
                <a:latin typeface="Times New Roman" panose="02020603050405020304" pitchFamily="18" charset="0"/>
                <a:ea typeface="+mn-ea"/>
                <a:cs typeface="Times New Roman" panose="02020603050405020304" pitchFamily="18" charset="0"/>
              </a:rPr>
            </a:br>
            <a:r>
              <a:rPr lang="en-US" sz="2400" b="1" dirty="0">
                <a:solidFill>
                  <a:srgbClr val="8064A2">
                    <a:lumMod val="75000"/>
                  </a:srgbClr>
                </a:solidFill>
                <a:latin typeface="Times New Roman" panose="02020603050405020304" pitchFamily="18" charset="0"/>
                <a:ea typeface="+mn-ea"/>
                <a:cs typeface="Times New Roman" panose="02020603050405020304" pitchFamily="18" charset="0"/>
              </a:rPr>
              <a:t>The Objectives of the Workshop on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R</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oll</a:t>
            </a:r>
            <a:r>
              <a:rPr lang="en-US"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ing</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out the joint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M</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anagement</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P</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lans</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and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P</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rotocols</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and the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H</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armonized</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R</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egional</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F</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rameworks</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for conserving aquatic biodiversity</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for Kenya, Uganda and Tanzania</a:t>
            </a:r>
            <a:br>
              <a:rPr lang="en-US" sz="2400" b="1" dirty="0">
                <a:solidFill>
                  <a:srgbClr val="8064A2">
                    <a:lumMod val="75000"/>
                  </a:srgbClr>
                </a:solidFill>
                <a:latin typeface="Times New Roman" panose="02020603050405020304" pitchFamily="18" charset="0"/>
                <a:ea typeface="+mn-ea"/>
                <a:cs typeface="Times New Roman" panose="02020603050405020304" pitchFamily="18" charset="0"/>
              </a:rPr>
            </a:br>
            <a:r>
              <a:rPr lang="en-US" sz="2400" b="1" dirty="0">
                <a:solidFill>
                  <a:schemeClr val="accent2"/>
                </a:solidFill>
                <a:latin typeface="Times New Roman" panose="02020603050405020304" pitchFamily="18" charset="0"/>
                <a:ea typeface="+mn-ea"/>
                <a:cs typeface="Times New Roman" panose="02020603050405020304" pitchFamily="18" charset="0"/>
              </a:rPr>
              <a:t>By Nadiope Eric </a:t>
            </a:r>
            <a:br>
              <a:rPr lang="en-US" sz="2400" b="1" dirty="0">
                <a:solidFill>
                  <a:schemeClr val="accent5">
                    <a:lumMod val="75000"/>
                  </a:schemeClr>
                </a:solidFill>
                <a:latin typeface="Times New Roman" panose="02020603050405020304" pitchFamily="18" charset="0"/>
                <a:ea typeface="+mn-ea"/>
                <a:cs typeface="Times New Roman" panose="02020603050405020304" pitchFamily="18" charset="0"/>
              </a:rPr>
            </a:br>
            <a:r>
              <a:rPr lang="en-US" sz="2200" b="1" dirty="0">
                <a:solidFill>
                  <a:schemeClr val="accent5">
                    <a:lumMod val="75000"/>
                  </a:schemeClr>
                </a:solidFill>
                <a:latin typeface="Times New Roman" panose="02020603050405020304" pitchFamily="18" charset="0"/>
                <a:ea typeface="+mn-ea"/>
                <a:cs typeface="Times New Roman" panose="02020603050405020304" pitchFamily="18" charset="0"/>
              </a:rPr>
              <a:t>Aquatic Biodiversity Conservation Policy, Legal and Institutional Processes Expert, AU-IBAR</a:t>
            </a:r>
            <a:endParaRPr lang="en-US" sz="2200"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648198"/>
            <a:ext cx="1447800" cy="1821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648200"/>
            <a:ext cx="1295400" cy="17133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648200"/>
            <a:ext cx="1295400" cy="1687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2979648" y="4648199"/>
            <a:ext cx="1371719" cy="1813021"/>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6078" y="89900"/>
            <a:ext cx="3124200" cy="77791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37171" y="76003"/>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11449" y="54688"/>
            <a:ext cx="838200" cy="842999"/>
          </a:xfrm>
          <a:prstGeom prst="rect">
            <a:avLst/>
          </a:prstGeom>
        </p:spPr>
      </p:pic>
      <p:pic>
        <p:nvPicPr>
          <p:cNvPr id="11" name="Picture 10" descr="https://recruitment.lvfo.org/uploads/institution-logos/institution_logo.png">
            <a:extLst>
              <a:ext uri="{FF2B5EF4-FFF2-40B4-BE49-F238E27FC236}">
                <a16:creationId xmlns:a16="http://schemas.microsoft.com/office/drawing/2014/main" id="{4867C76B-C05C-42C5-801C-464EC10560A3}"/>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4706419" y="0"/>
            <a:ext cx="1389581" cy="1008506"/>
          </a:xfrm>
          <a:prstGeom prst="rect">
            <a:avLst/>
          </a:prstGeom>
          <a:noFill/>
          <a:ln>
            <a:noFill/>
          </a:ln>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411162"/>
          </a:xfrm>
        </p:spPr>
        <p:txBody>
          <a:bodyPr>
            <a:normAutofit fontScale="90000"/>
          </a:bodyPr>
          <a:lstStyle/>
          <a:p>
            <a:r>
              <a:rPr lang="en-US" dirty="0"/>
              <a:t>Background</a:t>
            </a:r>
          </a:p>
        </p:txBody>
      </p:sp>
      <p:sp>
        <p:nvSpPr>
          <p:cNvPr id="3" name="Content Placeholder 2"/>
          <p:cNvSpPr>
            <a:spLocks noGrp="1"/>
          </p:cNvSpPr>
          <p:nvPr>
            <p:ph idx="1"/>
          </p:nvPr>
        </p:nvSpPr>
        <p:spPr>
          <a:xfrm>
            <a:off x="914400" y="1143000"/>
            <a:ext cx="8077200" cy="4876800"/>
          </a:xfrm>
        </p:spPr>
        <p:txBody>
          <a:bodyPr>
            <a:noAutofit/>
          </a:bodyPr>
          <a:lstStyle/>
          <a:p>
            <a:pPr algn="just"/>
            <a:r>
              <a:rPr lang="en-US" sz="2200" dirty="0"/>
              <a:t>The African Continent is adjacent to highly productive marine ecosystems including the seven African Large Marine Ecosystems (LMEs) viz., Agulhas Current LME, Benguela Current LME, Guinea Current LME, Canary current LME, Mediterranean Sea LME, Red Sea LME and Somali Current LME;</a:t>
            </a:r>
          </a:p>
          <a:p>
            <a:pPr algn="just"/>
            <a:r>
              <a:rPr lang="en-US" sz="2200" dirty="0"/>
              <a:t>The Continent is also endowed with networks of Rivers and Lakes; </a:t>
            </a:r>
          </a:p>
          <a:p>
            <a:pPr algn="just"/>
            <a:r>
              <a:rPr lang="en-US" sz="2200" dirty="0"/>
              <a:t>These African aquatic ecosystems inhabit living and non-living resources; </a:t>
            </a:r>
          </a:p>
          <a:p>
            <a:pPr algn="just"/>
            <a:r>
              <a:rPr lang="en-US" sz="2200" dirty="0"/>
              <a:t>However the unsustainable exploitation of these resources are threatening the biodiversity, resources and environmental sustainability; </a:t>
            </a:r>
          </a:p>
          <a:p>
            <a:pPr algn="just"/>
            <a:r>
              <a:rPr lang="en-US" sz="2200" dirty="0"/>
              <a:t>Several factors are threatening aquatic biodiversity in Africa aquatic ecosystems;</a:t>
            </a:r>
          </a:p>
        </p:txBody>
      </p:sp>
    </p:spTree>
    <p:extLst>
      <p:ext uri="{BB962C8B-B14F-4D97-AF65-F5344CB8AC3E}">
        <p14:creationId xmlns:p14="http://schemas.microsoft.com/office/powerpoint/2010/main" val="301399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DA53A2-84F3-46B0-A27D-00AA5A51D78C}"/>
              </a:ext>
            </a:extLst>
          </p:cNvPr>
          <p:cNvSpPr/>
          <p:nvPr/>
        </p:nvSpPr>
        <p:spPr>
          <a:xfrm>
            <a:off x="838200" y="1066800"/>
            <a:ext cx="8305800" cy="5730800"/>
          </a:xfrm>
          <a:prstGeom prst="rect">
            <a:avLst/>
          </a:prstGeom>
        </p:spPr>
        <p:txBody>
          <a:bodyPr wrap="square">
            <a:spAutoFit/>
          </a:bodyPr>
          <a:lstStyle/>
          <a:p>
            <a:pPr marL="342900" lvl="0" indent="-342900">
              <a:spcBef>
                <a:spcPct val="20000"/>
              </a:spcBef>
              <a:buFont typeface="Arial" panose="020B0604020202020204" pitchFamily="34" charset="0"/>
              <a:buChar char="•"/>
            </a:pPr>
            <a:r>
              <a:rPr lang="en-US" sz="2200" dirty="0">
                <a:solidFill>
                  <a:prstClr val="black"/>
                </a:solidFill>
              </a:rPr>
              <a:t>These include overexploitation of Living Resources, pollutions from several sources (land-based municipal and agricultural activities), uncontrolled introduction of Exotic/Alien species in aquaculture and aquatic ecosystems, effluents from mining activities;</a:t>
            </a:r>
            <a:endParaRPr lang="en-US" sz="2400" dirty="0">
              <a:solidFill>
                <a:prstClr val="black"/>
              </a:solidFill>
            </a:endParaRPr>
          </a:p>
          <a:p>
            <a:pPr marL="342900" lvl="0" indent="-342900" algn="just">
              <a:spcBef>
                <a:spcPct val="20000"/>
              </a:spcBef>
              <a:buFont typeface="Arial" panose="020B0604020202020204" pitchFamily="34" charset="0"/>
              <a:buChar char="•"/>
            </a:pPr>
            <a:r>
              <a:rPr lang="en-US" sz="2400" dirty="0">
                <a:solidFill>
                  <a:prstClr val="black"/>
                </a:solidFill>
              </a:rPr>
              <a:t>Other threats to aquatic biodiversity include urban development and resource-based industries, coastal tourism activities, coastal infrastructure development that destroy or reduce natural habitat;</a:t>
            </a:r>
          </a:p>
          <a:p>
            <a:pPr marL="342900" lvl="0" indent="-342900" algn="just">
              <a:spcBef>
                <a:spcPct val="20000"/>
              </a:spcBef>
              <a:buFont typeface="Arial" panose="020B0604020202020204" pitchFamily="34" charset="0"/>
              <a:buChar char="•"/>
            </a:pPr>
            <a:r>
              <a:rPr lang="en-US" sz="2400" dirty="0">
                <a:solidFill>
                  <a:prstClr val="black"/>
                </a:solidFill>
              </a:rPr>
              <a:t>In addition, air and water pollution, sedimentation and erosion, and climate change also pose threats to aquatic biodiversity; and,</a:t>
            </a:r>
          </a:p>
          <a:p>
            <a:pPr marL="342900" lvl="0" indent="-342900" algn="just">
              <a:spcBef>
                <a:spcPct val="20000"/>
              </a:spcBef>
              <a:buFont typeface="Arial" panose="020B0604020202020204" pitchFamily="34" charset="0"/>
              <a:buChar char="•"/>
            </a:pPr>
            <a:r>
              <a:rPr lang="en-US" sz="2400" dirty="0">
                <a:solidFill>
                  <a:prstClr val="black"/>
                </a:solidFill>
              </a:rPr>
              <a:t>Also of significance is the threat to youths and women’s livelihoods and the imperative need to safeguard the vulnerable and marginalized groups,  that is implement adequate compensation systems.</a:t>
            </a:r>
          </a:p>
        </p:txBody>
      </p:sp>
    </p:spTree>
    <p:extLst>
      <p:ext uri="{BB962C8B-B14F-4D97-AF65-F5344CB8AC3E}">
        <p14:creationId xmlns:p14="http://schemas.microsoft.com/office/powerpoint/2010/main" val="1955427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639762"/>
          </a:xfrm>
        </p:spPr>
        <p:txBody>
          <a:bodyPr>
            <a:noAutofit/>
          </a:bodyPr>
          <a:lstStyle/>
          <a:p>
            <a:pPr algn="l"/>
            <a:r>
              <a:rPr lang="en-US" sz="3600" b="1" dirty="0">
                <a:solidFill>
                  <a:srgbClr val="00B0F0"/>
                </a:solidFill>
              </a:rPr>
              <a:t>BASIC PROJECT INFORMATION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44957745"/>
              </p:ext>
            </p:extLst>
          </p:nvPr>
        </p:nvGraphicFramePr>
        <p:xfrm>
          <a:off x="807720" y="1026462"/>
          <a:ext cx="8305800" cy="5450538"/>
        </p:xfrm>
        <a:graphic>
          <a:graphicData uri="http://schemas.openxmlformats.org/drawingml/2006/table">
            <a:tbl>
              <a:tblPr firstRow="1" firstCol="1" bandRow="1"/>
              <a:tblGrid>
                <a:gridCol w="1842105">
                  <a:extLst>
                    <a:ext uri="{9D8B030D-6E8A-4147-A177-3AD203B41FA5}">
                      <a16:colId xmlns:a16="http://schemas.microsoft.com/office/drawing/2014/main" val="20000"/>
                    </a:ext>
                  </a:extLst>
                </a:gridCol>
                <a:gridCol w="6463695">
                  <a:extLst>
                    <a:ext uri="{9D8B030D-6E8A-4147-A177-3AD203B41FA5}">
                      <a16:colId xmlns:a16="http://schemas.microsoft.com/office/drawing/2014/main" val="20001"/>
                    </a:ext>
                  </a:extLst>
                </a:gridCol>
              </a:tblGrid>
              <a:tr h="540541">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Title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CONSERVING</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AQUATIC BIODIVERSITY IN AFRICAN BLUE ECONOMY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81077">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Implementing Agency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African Union- Interafrican Bureau for Animal Resources (AU-IBAR); </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speculated technical office of DARBE of the African Union Commission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40541">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Funding Agency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Swedish International Development Cooperation Agency (SIDA)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5520">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Duration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3 years; started 15</a:t>
                      </a: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October, 2021</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23720">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Budget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USD 5,496,119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31006">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Collaborating partners and beneficiaries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AU Member States, Specialized Regional institutions (</a:t>
                      </a:r>
                      <a:r>
                        <a:rPr lang="en-US" sz="18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Regional</a:t>
                      </a:r>
                      <a:r>
                        <a:rPr lang="en-US" sz="1800" b="1" i="1" baseline="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Economic communities,</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Regional Sea Conventions, Environmental-based organizations, LME-based institutions, Regional fisheries organizations, water-basin commission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Swedish Agency for Marine and Water Management, Universities, Research institutes, NGO-based organizations, Non-State actors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28133">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Coverage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55 AU member states;</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 8 RECs in the five Regions of Africa (West, Central, East, Southern and North)</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Rectangle 2"/>
          <p:cNvSpPr>
            <a:spLocks noChangeArrowheads="1"/>
          </p:cNvSpPr>
          <p:nvPr/>
        </p:nvSpPr>
        <p:spPr bwMode="auto">
          <a:xfrm>
            <a:off x="-480047" y="-136829"/>
            <a:ext cx="10966639" cy="688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233983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CA6065-D549-4D21-8B48-78A428B8BBAF}"/>
              </a:ext>
            </a:extLst>
          </p:cNvPr>
          <p:cNvSpPr/>
          <p:nvPr/>
        </p:nvSpPr>
        <p:spPr>
          <a:xfrm>
            <a:off x="852170" y="1759547"/>
            <a:ext cx="8261350" cy="2246769"/>
          </a:xfrm>
          <a:prstGeom prst="rect">
            <a:avLst/>
          </a:prstGeom>
        </p:spPr>
        <p:txBody>
          <a:bodyPr wrap="square">
            <a:spAutoFit/>
          </a:bodyPr>
          <a:lstStyle/>
          <a:p>
            <a:pPr algn="just" defTabSz="685800">
              <a:defRPr/>
            </a:pPr>
            <a:r>
              <a:rPr lang="en-US" b="1" dirty="0">
                <a:solidFill>
                  <a:srgbClr val="F79646">
                    <a:lumMod val="50000"/>
                  </a:srgbClr>
                </a:solidFill>
                <a:latin typeface="Book Antiqua" panose="02040602050305030304" pitchFamily="18" charset="0"/>
              </a:rPr>
              <a:t>AU-IBAR =&gt; Project with support by SIDA, 3 years of implementation; </a:t>
            </a:r>
          </a:p>
          <a:p>
            <a:pPr algn="just" defTabSz="685800">
              <a:defRPr/>
            </a:pPr>
            <a:r>
              <a:rPr lang="en-US" b="1" dirty="0">
                <a:solidFill>
                  <a:srgbClr val="F79646">
                    <a:lumMod val="50000"/>
                  </a:srgbClr>
                </a:solidFill>
                <a:latin typeface="Book Antiqua" panose="02040602050305030304" pitchFamily="18" charset="0"/>
              </a:rPr>
              <a:t>Oct, 2021 – Sept, 2024.</a:t>
            </a:r>
          </a:p>
          <a:p>
            <a:pPr algn="just" defTabSz="685800">
              <a:defRPr/>
            </a:pPr>
            <a:endParaRPr lang="en-US" b="1" dirty="0">
              <a:solidFill>
                <a:srgbClr val="FFC000"/>
              </a:solidFill>
              <a:latin typeface="Book Antiqua" panose="02040602050305030304" pitchFamily="18" charset="0"/>
            </a:endParaRPr>
          </a:p>
          <a:p>
            <a:pPr algn="just" defTabSz="685800">
              <a:defRPr/>
            </a:pPr>
            <a:r>
              <a:rPr lang="en-US" sz="3200" b="1" dirty="0">
                <a:solidFill>
                  <a:srgbClr val="00B050"/>
                </a:solidFill>
                <a:latin typeface="Book Antiqua" panose="02040602050305030304" pitchFamily="18" charset="0"/>
              </a:rPr>
              <a:t>Overall objective:</a:t>
            </a:r>
          </a:p>
          <a:p>
            <a:pPr marL="257175" indent="-257175" algn="just" defTabSz="685800">
              <a:buFont typeface="Wingdings" panose="05000000000000000000" pitchFamily="2" charset="2"/>
              <a:buChar char="q"/>
              <a:defRPr/>
            </a:pPr>
            <a:r>
              <a:rPr lang="en-US" b="1" dirty="0">
                <a:solidFill>
                  <a:srgbClr val="00B0F0"/>
                </a:solidFill>
                <a:latin typeface="Book Antiqua" panose="02040602050305030304" pitchFamily="18" charset="0"/>
              </a:rPr>
              <a:t>Enhance the Policy environment, Regulatory Frameworks and institutional capacities of AU Member States and Regional Economic Communities to sustainably utilize and conserve aquatic biodiversity and ecosystems.</a:t>
            </a:r>
            <a:endParaRPr lang="en-GH" b="1" dirty="0">
              <a:solidFill>
                <a:srgbClr val="00B0F0"/>
              </a:solidFill>
              <a:latin typeface="Book Antiqua" panose="02040602050305030304" pitchFamily="18" charset="0"/>
            </a:endParaRPr>
          </a:p>
        </p:txBody>
      </p:sp>
      <p:sp>
        <p:nvSpPr>
          <p:cNvPr id="6" name="Rectangle 5">
            <a:extLst>
              <a:ext uri="{FF2B5EF4-FFF2-40B4-BE49-F238E27FC236}">
                <a16:creationId xmlns:a16="http://schemas.microsoft.com/office/drawing/2014/main" id="{AA1E32F7-C0B5-475A-8A13-1E56B297D3D6}"/>
              </a:ext>
            </a:extLst>
          </p:cNvPr>
          <p:cNvSpPr/>
          <p:nvPr/>
        </p:nvSpPr>
        <p:spPr>
          <a:xfrm>
            <a:off x="0" y="857251"/>
            <a:ext cx="9144000" cy="646331"/>
          </a:xfrm>
          <a:prstGeom prst="rect">
            <a:avLst/>
          </a:prstGeom>
          <a:solidFill>
            <a:srgbClr val="00B050"/>
          </a:solidFill>
        </p:spPr>
        <p:txBody>
          <a:bodyPr wrap="square">
            <a:spAutoFit/>
          </a:bodyPr>
          <a:lstStyle/>
          <a:p>
            <a:pPr algn="ctr" defTabSz="685800">
              <a:defRPr/>
            </a:pPr>
            <a:r>
              <a:rPr lang="en-US" b="1" dirty="0">
                <a:solidFill>
                  <a:prstClr val="white"/>
                </a:solidFill>
                <a:latin typeface="Calibri"/>
              </a:rPr>
              <a:t>Conserving Aquatic Biodiversity in the Context of the Africa Blue Economy Strategy Project (2021 – 2024)</a:t>
            </a:r>
            <a:endParaRPr lang="en-GH" b="1" dirty="0">
              <a:solidFill>
                <a:prstClr val="white"/>
              </a:solidFill>
              <a:latin typeface="Calibri"/>
            </a:endParaRPr>
          </a:p>
        </p:txBody>
      </p:sp>
      <p:grpSp>
        <p:nvGrpSpPr>
          <p:cNvPr id="15" name="Group 14">
            <a:extLst>
              <a:ext uri="{FF2B5EF4-FFF2-40B4-BE49-F238E27FC236}">
                <a16:creationId xmlns:a16="http://schemas.microsoft.com/office/drawing/2014/main" id="{9FA900D1-B418-471D-854A-EF596F810213}"/>
              </a:ext>
            </a:extLst>
          </p:cNvPr>
          <p:cNvGrpSpPr/>
          <p:nvPr/>
        </p:nvGrpSpPr>
        <p:grpSpPr>
          <a:xfrm>
            <a:off x="852170" y="4262281"/>
            <a:ext cx="8261350" cy="1588231"/>
            <a:chOff x="1304734" y="3630916"/>
            <a:chExt cx="10036410" cy="2117641"/>
          </a:xfrm>
        </p:grpSpPr>
        <p:pic>
          <p:nvPicPr>
            <p:cNvPr id="3" name="Picture 2">
              <a:extLst>
                <a:ext uri="{FF2B5EF4-FFF2-40B4-BE49-F238E27FC236}">
                  <a16:creationId xmlns:a16="http://schemas.microsoft.com/office/drawing/2014/main" id="{9AB7A621-6B21-4D2F-824D-45C3F4CB0A91}"/>
                </a:ext>
              </a:extLst>
            </p:cNvPr>
            <p:cNvPicPr>
              <a:picLocks noChangeAspect="1"/>
            </p:cNvPicPr>
            <p:nvPr/>
          </p:nvPicPr>
          <p:blipFill>
            <a:blip r:embed="rId2"/>
            <a:stretch>
              <a:fillRect/>
            </a:stretch>
          </p:blipFill>
          <p:spPr>
            <a:xfrm>
              <a:off x="1446425" y="3747359"/>
              <a:ext cx="1146147" cy="1140051"/>
            </a:xfrm>
            <a:prstGeom prst="rect">
              <a:avLst/>
            </a:prstGeom>
          </p:spPr>
        </p:pic>
        <p:pic>
          <p:nvPicPr>
            <p:cNvPr id="4" name="Picture 3">
              <a:extLst>
                <a:ext uri="{FF2B5EF4-FFF2-40B4-BE49-F238E27FC236}">
                  <a16:creationId xmlns:a16="http://schemas.microsoft.com/office/drawing/2014/main" id="{00D30249-E94B-41D1-B1F8-7AF8CCC99330}"/>
                </a:ext>
              </a:extLst>
            </p:cNvPr>
            <p:cNvPicPr>
              <a:picLocks noChangeAspect="1"/>
            </p:cNvPicPr>
            <p:nvPr/>
          </p:nvPicPr>
          <p:blipFill>
            <a:blip r:embed="rId3"/>
            <a:stretch>
              <a:fillRect/>
            </a:stretch>
          </p:blipFill>
          <p:spPr>
            <a:xfrm>
              <a:off x="3611976" y="3814901"/>
              <a:ext cx="1146147" cy="1146147"/>
            </a:xfrm>
            <a:prstGeom prst="rect">
              <a:avLst/>
            </a:prstGeom>
          </p:spPr>
        </p:pic>
        <p:pic>
          <p:nvPicPr>
            <p:cNvPr id="7" name="Picture 6">
              <a:extLst>
                <a:ext uri="{FF2B5EF4-FFF2-40B4-BE49-F238E27FC236}">
                  <a16:creationId xmlns:a16="http://schemas.microsoft.com/office/drawing/2014/main" id="{333C7466-E64F-4B08-BF7E-4B944CD4C9EF}"/>
                </a:ext>
              </a:extLst>
            </p:cNvPr>
            <p:cNvPicPr>
              <a:picLocks noChangeAspect="1"/>
            </p:cNvPicPr>
            <p:nvPr/>
          </p:nvPicPr>
          <p:blipFill>
            <a:blip r:embed="rId4"/>
            <a:stretch>
              <a:fillRect/>
            </a:stretch>
          </p:blipFill>
          <p:spPr>
            <a:xfrm>
              <a:off x="1304734" y="4986045"/>
              <a:ext cx="1469263" cy="676715"/>
            </a:xfrm>
            <a:prstGeom prst="rect">
              <a:avLst/>
            </a:prstGeom>
          </p:spPr>
        </p:pic>
        <p:pic>
          <p:nvPicPr>
            <p:cNvPr id="8" name="Picture 7">
              <a:extLst>
                <a:ext uri="{FF2B5EF4-FFF2-40B4-BE49-F238E27FC236}">
                  <a16:creationId xmlns:a16="http://schemas.microsoft.com/office/drawing/2014/main" id="{D1A8645C-1705-4BE8-B1F4-75FA3915765D}"/>
                </a:ext>
              </a:extLst>
            </p:cNvPr>
            <p:cNvPicPr>
              <a:picLocks noChangeAspect="1"/>
            </p:cNvPicPr>
            <p:nvPr/>
          </p:nvPicPr>
          <p:blipFill>
            <a:blip r:embed="rId5"/>
            <a:stretch>
              <a:fillRect/>
            </a:stretch>
          </p:blipFill>
          <p:spPr>
            <a:xfrm>
              <a:off x="3377553" y="5071842"/>
              <a:ext cx="1426588" cy="676715"/>
            </a:xfrm>
            <a:prstGeom prst="rect">
              <a:avLst/>
            </a:prstGeom>
          </p:spPr>
        </p:pic>
        <p:pic>
          <p:nvPicPr>
            <p:cNvPr id="9" name="Picture 8">
              <a:extLst>
                <a:ext uri="{FF2B5EF4-FFF2-40B4-BE49-F238E27FC236}">
                  <a16:creationId xmlns:a16="http://schemas.microsoft.com/office/drawing/2014/main" id="{5CAC5E98-66D1-4D2C-A752-34B258BD12AC}"/>
                </a:ext>
              </a:extLst>
            </p:cNvPr>
            <p:cNvPicPr>
              <a:picLocks noChangeAspect="1"/>
            </p:cNvPicPr>
            <p:nvPr/>
          </p:nvPicPr>
          <p:blipFill>
            <a:blip r:embed="rId6"/>
            <a:stretch>
              <a:fillRect/>
            </a:stretch>
          </p:blipFill>
          <p:spPr>
            <a:xfrm>
              <a:off x="5569627" y="3802228"/>
              <a:ext cx="1085182" cy="1085182"/>
            </a:xfrm>
            <a:prstGeom prst="rect">
              <a:avLst/>
            </a:prstGeom>
          </p:spPr>
        </p:pic>
        <p:pic>
          <p:nvPicPr>
            <p:cNvPr id="10" name="Picture 9">
              <a:extLst>
                <a:ext uri="{FF2B5EF4-FFF2-40B4-BE49-F238E27FC236}">
                  <a16:creationId xmlns:a16="http://schemas.microsoft.com/office/drawing/2014/main" id="{34C86C68-E80B-4A1C-ACDD-75559687D744}"/>
                </a:ext>
              </a:extLst>
            </p:cNvPr>
            <p:cNvPicPr>
              <a:picLocks noChangeAspect="1"/>
            </p:cNvPicPr>
            <p:nvPr/>
          </p:nvPicPr>
          <p:blipFill>
            <a:blip r:embed="rId7"/>
            <a:stretch>
              <a:fillRect/>
            </a:stretch>
          </p:blipFill>
          <p:spPr>
            <a:xfrm>
              <a:off x="5569627" y="5022087"/>
              <a:ext cx="1377815" cy="676715"/>
            </a:xfrm>
            <a:prstGeom prst="rect">
              <a:avLst/>
            </a:prstGeom>
          </p:spPr>
        </p:pic>
        <p:pic>
          <p:nvPicPr>
            <p:cNvPr id="11" name="Picture 10">
              <a:extLst>
                <a:ext uri="{FF2B5EF4-FFF2-40B4-BE49-F238E27FC236}">
                  <a16:creationId xmlns:a16="http://schemas.microsoft.com/office/drawing/2014/main" id="{96B4B400-3B98-4CA3-BA06-6FE002B27726}"/>
                </a:ext>
              </a:extLst>
            </p:cNvPr>
            <p:cNvPicPr>
              <a:picLocks noChangeAspect="1"/>
            </p:cNvPicPr>
            <p:nvPr/>
          </p:nvPicPr>
          <p:blipFill>
            <a:blip r:embed="rId8"/>
            <a:stretch>
              <a:fillRect/>
            </a:stretch>
          </p:blipFill>
          <p:spPr>
            <a:xfrm>
              <a:off x="7632156" y="3765040"/>
              <a:ext cx="1091279" cy="1085182"/>
            </a:xfrm>
            <a:prstGeom prst="rect">
              <a:avLst/>
            </a:prstGeom>
          </p:spPr>
        </p:pic>
        <p:pic>
          <p:nvPicPr>
            <p:cNvPr id="12" name="Picture 11">
              <a:extLst>
                <a:ext uri="{FF2B5EF4-FFF2-40B4-BE49-F238E27FC236}">
                  <a16:creationId xmlns:a16="http://schemas.microsoft.com/office/drawing/2014/main" id="{5E8BDEE4-ADA4-468F-80D9-0689EEC14025}"/>
                </a:ext>
              </a:extLst>
            </p:cNvPr>
            <p:cNvPicPr>
              <a:picLocks noChangeAspect="1"/>
            </p:cNvPicPr>
            <p:nvPr/>
          </p:nvPicPr>
          <p:blipFill>
            <a:blip r:embed="rId9"/>
            <a:stretch>
              <a:fillRect/>
            </a:stretch>
          </p:blipFill>
          <p:spPr>
            <a:xfrm>
              <a:off x="7632156" y="5010314"/>
              <a:ext cx="1493649" cy="676715"/>
            </a:xfrm>
            <a:prstGeom prst="rect">
              <a:avLst/>
            </a:prstGeom>
          </p:spPr>
        </p:pic>
        <p:pic>
          <p:nvPicPr>
            <p:cNvPr id="13" name="Picture 12">
              <a:extLst>
                <a:ext uri="{FF2B5EF4-FFF2-40B4-BE49-F238E27FC236}">
                  <a16:creationId xmlns:a16="http://schemas.microsoft.com/office/drawing/2014/main" id="{ABD8C66E-CDA6-4AB1-96A3-026B1E68A224}"/>
                </a:ext>
              </a:extLst>
            </p:cNvPr>
            <p:cNvPicPr>
              <a:picLocks noChangeAspect="1"/>
            </p:cNvPicPr>
            <p:nvPr/>
          </p:nvPicPr>
          <p:blipFill>
            <a:blip r:embed="rId10"/>
            <a:stretch>
              <a:fillRect/>
            </a:stretch>
          </p:blipFill>
          <p:spPr>
            <a:xfrm>
              <a:off x="9700782" y="3630916"/>
              <a:ext cx="1219306" cy="1219306"/>
            </a:xfrm>
            <a:prstGeom prst="rect">
              <a:avLst/>
            </a:prstGeom>
          </p:spPr>
        </p:pic>
        <p:pic>
          <p:nvPicPr>
            <p:cNvPr id="14" name="Picture 13">
              <a:extLst>
                <a:ext uri="{FF2B5EF4-FFF2-40B4-BE49-F238E27FC236}">
                  <a16:creationId xmlns:a16="http://schemas.microsoft.com/office/drawing/2014/main" id="{EA903775-D4BD-47C2-B7DA-783C5AB10887}"/>
                </a:ext>
              </a:extLst>
            </p:cNvPr>
            <p:cNvPicPr>
              <a:picLocks noChangeAspect="1"/>
            </p:cNvPicPr>
            <p:nvPr/>
          </p:nvPicPr>
          <p:blipFill>
            <a:blip r:embed="rId11"/>
            <a:stretch>
              <a:fillRect/>
            </a:stretch>
          </p:blipFill>
          <p:spPr>
            <a:xfrm>
              <a:off x="9628020" y="4986045"/>
              <a:ext cx="1713124" cy="676715"/>
            </a:xfrm>
            <a:prstGeom prst="rect">
              <a:avLst/>
            </a:prstGeom>
          </p:spPr>
        </p:pic>
      </p:grpSp>
    </p:spTree>
    <p:extLst>
      <p:ext uri="{BB962C8B-B14F-4D97-AF65-F5344CB8AC3E}">
        <p14:creationId xmlns:p14="http://schemas.microsoft.com/office/powerpoint/2010/main" val="145798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152400"/>
            <a:ext cx="3200400" cy="685800"/>
          </a:xfrm>
        </p:spPr>
        <p:txBody>
          <a:bodyPr>
            <a:normAutofit fontScale="90000"/>
          </a:bodyPr>
          <a:lstStyle/>
          <a:p>
            <a:pPr algn="l"/>
            <a:r>
              <a:rPr lang="en-US" b="1" dirty="0">
                <a:solidFill>
                  <a:srgbClr val="00B0F0"/>
                </a:solidFill>
              </a:rPr>
              <a:t>OBJECTIVES</a:t>
            </a:r>
          </a:p>
        </p:txBody>
      </p:sp>
      <p:sp>
        <p:nvSpPr>
          <p:cNvPr id="2" name="Content Placeholder 1"/>
          <p:cNvSpPr>
            <a:spLocks noGrp="1"/>
          </p:cNvSpPr>
          <p:nvPr>
            <p:ph idx="1"/>
          </p:nvPr>
        </p:nvSpPr>
        <p:spPr>
          <a:xfrm>
            <a:off x="914400" y="1066800"/>
            <a:ext cx="8077200" cy="5486400"/>
          </a:xfrm>
        </p:spPr>
        <p:txBody>
          <a:bodyPr>
            <a:normAutofit lnSpcReduction="10000"/>
          </a:bodyPr>
          <a:lstStyle/>
          <a:p>
            <a:pPr marL="0" indent="0" algn="just">
              <a:buNone/>
            </a:pPr>
            <a:r>
              <a:rPr lang="en-US" sz="3600" b="1" dirty="0">
                <a:solidFill>
                  <a:schemeClr val="accent5">
                    <a:lumMod val="75000"/>
                  </a:schemeClr>
                </a:solidFill>
              </a:rPr>
              <a:t>Strategic objectives =&gt;</a:t>
            </a:r>
          </a:p>
          <a:p>
            <a:pPr lvl="0" algn="just">
              <a:lnSpc>
                <a:spcPct val="112000"/>
              </a:lnSpc>
              <a:spcAft>
                <a:spcPts val="0"/>
              </a:spcAft>
              <a:buFont typeface="+mj-lt"/>
              <a:buAutoNum type="arabicPeriod"/>
            </a:pPr>
            <a:r>
              <a:rPr lang="en-US" sz="2400" b="1" dirty="0"/>
              <a:t>Ratify and / or align relevant International / Regional Instruments related to blue economy themes (with specific reference to protecting and conserving biodiversity)</a:t>
            </a:r>
          </a:p>
          <a:p>
            <a:pPr lvl="0" algn="just">
              <a:lnSpc>
                <a:spcPct val="112000"/>
              </a:lnSpc>
              <a:spcAft>
                <a:spcPts val="0"/>
              </a:spcAft>
              <a:buFont typeface="+mj-lt"/>
              <a:buAutoNum type="arabicPeriod"/>
            </a:pPr>
            <a:r>
              <a:rPr lang="en-US" sz="2400" b="1" dirty="0"/>
              <a:t>Optimizing conservation and sustainable use of biodiversity while minimizing conflicts among Blue Economy sub-themes</a:t>
            </a:r>
          </a:p>
          <a:p>
            <a:pPr lvl="0" algn="just">
              <a:lnSpc>
                <a:spcPct val="112000"/>
              </a:lnSpc>
              <a:spcAft>
                <a:spcPts val="0"/>
              </a:spcAft>
              <a:buFont typeface="+mj-lt"/>
              <a:buAutoNum type="arabicPeriod"/>
            </a:pPr>
            <a:r>
              <a:rPr lang="en-US" sz="2400" b="1" dirty="0"/>
              <a:t>Strengthening measures for mitigating the negative impacts of coastal and marine tourism, oil, gas, deep Sea mining and climate change on aquatic biodiversity and environment</a:t>
            </a:r>
          </a:p>
          <a:p>
            <a:pPr lvl="0" algn="just">
              <a:lnSpc>
                <a:spcPct val="112000"/>
              </a:lnSpc>
              <a:spcAft>
                <a:spcPts val="0"/>
              </a:spcAft>
              <a:buFont typeface="+mj-lt"/>
              <a:buAutoNum type="arabicPeriod"/>
            </a:pPr>
            <a:r>
              <a:rPr lang="en-US" sz="2400" b="1" dirty="0"/>
              <a:t>Strengthening Gender inclusivity in aquatic biodiversity conservation and environmental management</a:t>
            </a:r>
          </a:p>
          <a:p>
            <a:pPr algn="just"/>
            <a:endParaRPr lang="en-US" dirty="0"/>
          </a:p>
        </p:txBody>
      </p:sp>
    </p:spTree>
    <p:extLst>
      <p:ext uri="{BB962C8B-B14F-4D97-AF65-F5344CB8AC3E}">
        <p14:creationId xmlns:p14="http://schemas.microsoft.com/office/powerpoint/2010/main" val="2932067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371600"/>
            <a:ext cx="7772400" cy="1371600"/>
          </a:xfrm>
        </p:spPr>
        <p:txBody>
          <a:bodyPr>
            <a:normAutofit/>
          </a:bodyPr>
          <a:lstStyle/>
          <a:p>
            <a:pPr marL="0" indent="0">
              <a:buNone/>
            </a:pPr>
            <a:r>
              <a:rPr lang="en-US" sz="2600" b="1" dirty="0">
                <a:solidFill>
                  <a:srgbClr val="C00000"/>
                </a:solidFill>
              </a:rPr>
              <a:t>RATIFY AND / OR ALIGN RELEVANT INTERNATIONAL / REGIONAL INSTRUMENTS RELATED TO BLUE ECONOMY THEMES</a:t>
            </a:r>
            <a:endParaRPr lang="en-US" sz="2600" dirty="0">
              <a:solidFill>
                <a:srgbClr val="C00000"/>
              </a:solidFill>
            </a:endParaRPr>
          </a:p>
        </p:txBody>
      </p:sp>
      <p:sp>
        <p:nvSpPr>
          <p:cNvPr id="4" name="Title 2"/>
          <p:cNvSpPr>
            <a:spLocks noGrp="1"/>
          </p:cNvSpPr>
          <p:nvPr>
            <p:ph type="title"/>
          </p:nvPr>
        </p:nvSpPr>
        <p:spPr>
          <a:xfrm>
            <a:off x="685800" y="0"/>
            <a:ext cx="8229600" cy="1143000"/>
          </a:xfrm>
        </p:spPr>
        <p:txBody>
          <a:bodyPr/>
          <a:lstStyle/>
          <a:p>
            <a:pPr algn="l"/>
            <a:r>
              <a:rPr lang="en-US" b="1" dirty="0">
                <a:solidFill>
                  <a:srgbClr val="00B0F0"/>
                </a:solidFill>
              </a:rPr>
              <a:t>STRATEGIC OBJECTIVE 1</a:t>
            </a:r>
          </a:p>
        </p:txBody>
      </p:sp>
    </p:spTree>
    <p:extLst>
      <p:ext uri="{BB962C8B-B14F-4D97-AF65-F5344CB8AC3E}">
        <p14:creationId xmlns:p14="http://schemas.microsoft.com/office/powerpoint/2010/main" val="508800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9507"/>
            <a:ext cx="8229600" cy="874893"/>
          </a:xfrm>
        </p:spPr>
        <p:txBody>
          <a:bodyPr/>
          <a:lstStyle/>
          <a:p>
            <a:r>
              <a:rPr lang="en-US" b="1" dirty="0">
                <a:solidFill>
                  <a:srgbClr val="00B0F0"/>
                </a:solidFill>
              </a:rPr>
              <a:t>SO 1: OUTPUTS AND ACTIVITIES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50919065"/>
              </p:ext>
            </p:extLst>
          </p:nvPr>
        </p:nvGraphicFramePr>
        <p:xfrm>
          <a:off x="838199" y="1024890"/>
          <a:ext cx="8229600" cy="5892800"/>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4">
                  <a:txBody>
                    <a:bodyPr/>
                    <a:lstStyle/>
                    <a:p>
                      <a:pPr>
                        <a:lnSpc>
                          <a:spcPct val="100000"/>
                        </a:lnSpc>
                        <a:spcAft>
                          <a:spcPts val="0"/>
                        </a:spcAft>
                      </a:pPr>
                      <a:r>
                        <a:rPr lang="en-US" sz="1200" dirty="0">
                          <a:effectLst/>
                        </a:rPr>
                        <a:t>Output 1.1 Mechanisms for active participation of MSs in Regional and Global initiatives related to aquatic biodiversity and environmental regimes (ABNJ, CITES, COP meetings relating to CC, BRS, etc.) developed.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4">
                  <a:txBody>
                    <a:bodyPr/>
                    <a:lstStyle/>
                    <a:p>
                      <a:pPr>
                        <a:lnSpc>
                          <a:spcPct val="100000"/>
                        </a:lnSpc>
                        <a:spcAft>
                          <a:spcPts val="0"/>
                        </a:spcAft>
                      </a:pPr>
                      <a:r>
                        <a:rPr lang="en-US" sz="1200" dirty="0">
                          <a:effectLst/>
                        </a:rPr>
                        <a:t>1.1.1. Enhancing effective role and participation  in Continental and Global aquatic biodiversity and environmental related regimes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1.1.1.1. Undertake studies and develop a mechanism for enhancing effective role and participation in Regional and Global biodiversity and environmental related regimes.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1.1.1.2. Organize Continental validation and awareness enhancing workshop among stakeholders on the relevant provisions, challenges and mechanisms for effective role and participation in these Global regimes.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9650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1.1.1.3. Conduct a workshop for identified negotiators  to technically support AU MSs in Global negotiations e.g. CC COP meetings, CITES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74650">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1.1.1.4. Support the participation of 5 AU MSs in relevant aquatic biodiversity and environmental fora</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82423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1.2. Ratification and implementation of Conventions and Agreements related to conservation of biodiversity in AU MSs and RECs supported</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1.2.1. Identify Continental and Global biodiversity and environmental Instruments relevant to sustainable management of Africa Blue Economy Resources.</a:t>
                      </a:r>
                    </a:p>
                  </a:txBody>
                  <a:tcPr marL="68580" marR="68580" marT="0" marB="0"/>
                </a:tc>
                <a:tc>
                  <a:txBody>
                    <a:bodyPr/>
                    <a:lstStyle/>
                    <a:p>
                      <a:pPr marL="171450" indent="-171450">
                        <a:buFont typeface="Arial" panose="020B0604020202020204" pitchFamily="34" charset="0"/>
                        <a:buChar char="•"/>
                      </a:pPr>
                      <a:r>
                        <a:rPr lang="en-US" sz="1200" kern="1200" dirty="0">
                          <a:solidFill>
                            <a:schemeClr val="dk1"/>
                          </a:solidFill>
                          <a:effectLst/>
                          <a:latin typeface="+mn-lt"/>
                          <a:ea typeface="+mn-ea"/>
                          <a:cs typeface="+mn-cs"/>
                        </a:rPr>
                        <a:t>1.2.1.1. Conduct assessment of relevant Continental and Global biodiversity and environmental Instruments to develop priority actions for enhanced ratification and  implementation.</a:t>
                      </a:r>
                    </a:p>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5"/>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1.2.1.2. Conduct two virtual validation and Regional awareness enhancing  workshops on identified documents including key provisions and benefits.</a:t>
                      </a:r>
                    </a:p>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6"/>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1.2.1.3. Support 10 AU Member States to review National Policies, Regulations and align National Instruments with relevant Regional and Global  biodiversity and environmental Instruments. </a:t>
                      </a:r>
                    </a:p>
                  </a:txBody>
                  <a:tcPr marL="68580" marR="68580" marT="0" marB="0"/>
                </a:tc>
                <a:extLst>
                  <a:ext uri="{0D108BD9-81ED-4DB2-BD59-A6C34878D82A}">
                    <a16:rowId xmlns:a16="http://schemas.microsoft.com/office/drawing/2014/main" val="10007"/>
                  </a:ext>
                </a:extLst>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1.2.1.4. Conduct National level validation workshops to validate the reviewed Policies </a:t>
                      </a:r>
                    </a:p>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91978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2926" y="1371600"/>
            <a:ext cx="7670074" cy="1524000"/>
          </a:xfrm>
        </p:spPr>
        <p:txBody>
          <a:bodyPr>
            <a:normAutofit/>
          </a:bodyPr>
          <a:lstStyle/>
          <a:p>
            <a:pPr marL="0" indent="0">
              <a:buNone/>
            </a:pPr>
            <a:r>
              <a:rPr lang="en-US" sz="2800" b="1" dirty="0">
                <a:solidFill>
                  <a:srgbClr val="C00000"/>
                </a:solidFill>
              </a:rPr>
              <a:t>OPTIMIZING CONSERVATION AND SUSTAINABLE BIODIVERSITY WHILE MINIMIZING CONFLICTS AMONG USERS OF  BLUE ECONOMY RESOURCES.</a:t>
            </a:r>
            <a:endParaRPr lang="en-US" sz="2800" dirty="0">
              <a:solidFill>
                <a:srgbClr val="C00000"/>
              </a:solidFill>
            </a:endParaRPr>
          </a:p>
        </p:txBody>
      </p:sp>
      <p:sp>
        <p:nvSpPr>
          <p:cNvPr id="5" name="Title 2"/>
          <p:cNvSpPr>
            <a:spLocks noGrp="1"/>
          </p:cNvSpPr>
          <p:nvPr>
            <p:ph type="title"/>
          </p:nvPr>
        </p:nvSpPr>
        <p:spPr>
          <a:xfrm>
            <a:off x="533400" y="34834"/>
            <a:ext cx="8229600" cy="1143000"/>
          </a:xfrm>
        </p:spPr>
        <p:txBody>
          <a:bodyPr/>
          <a:lstStyle/>
          <a:p>
            <a:pPr algn="l"/>
            <a:r>
              <a:rPr lang="en-US" b="1">
                <a:solidFill>
                  <a:srgbClr val="00B0F0"/>
                </a:solidFill>
              </a:rPr>
              <a:t>STRATEGIC OBJECTIVE 2</a:t>
            </a:r>
            <a:endParaRPr lang="en-US" b="1" dirty="0">
              <a:solidFill>
                <a:srgbClr val="00B0F0"/>
              </a:solidFill>
            </a:endParaRPr>
          </a:p>
        </p:txBody>
      </p:sp>
    </p:spTree>
    <p:extLst>
      <p:ext uri="{BB962C8B-B14F-4D97-AF65-F5344CB8AC3E}">
        <p14:creationId xmlns:p14="http://schemas.microsoft.com/office/powerpoint/2010/main" val="944974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a:solidFill>
                  <a:srgbClr val="00B0F0"/>
                </a:solidFill>
              </a:rPr>
              <a:t>SO 2: OUTPUTS AND ACTIVITIES</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3462062562"/>
              </p:ext>
            </p:extLst>
          </p:nvPr>
        </p:nvGraphicFramePr>
        <p:xfrm>
          <a:off x="838199" y="1024890"/>
          <a:ext cx="8229600" cy="4179570"/>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99060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2.1: Enforceable Regulatory frameworks for effective and sustainable Regional MCS systems developed.</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2.1.1 Enhancing Sustainable Monitoring Control and Surveillance (MCS) Systems for conservation and protection of biodiversity:</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2.1.1.1. Conduct a study to assess the status of MCS for combating unsustainable  practices of fishing and other Blue Economy Resources in AU Member States and Regional Economic Communities and develop mechanism to strengthen MCS; identifying capacity and weaknesses</a:t>
                      </a:r>
                    </a:p>
                    <a:p>
                      <a:pPr marL="342900" lvl="0" indent="-342900">
                        <a:lnSpc>
                          <a:spcPct val="100000"/>
                        </a:lnSpc>
                        <a:spcAft>
                          <a:spcPts val="0"/>
                        </a:spcAft>
                        <a:buFont typeface="Wingdings" panose="05000000000000000000" pitchFamily="2" charset="2"/>
                        <a:buChar char=""/>
                        <a:tabLst>
                          <a:tab pos="457200" algn="l"/>
                        </a:tabLs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03632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2.1.2. Support the establishment of  cost-effective and sustainable financial arrangements for effective Regional cooperation on MCS and enforcement in selected Regions </a:t>
                      </a: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2.1.2.1 Develop framework for  establishing functional financial and sustainable Regional MCS systems</a:t>
                      </a:r>
                    </a:p>
                  </a:txBody>
                  <a:tcPr marL="68580" marR="68580" marT="0" marB="0"/>
                </a:tc>
                <a:extLst>
                  <a:ext uri="{0D108BD9-81ED-4DB2-BD59-A6C34878D82A}">
                    <a16:rowId xmlns:a16="http://schemas.microsoft.com/office/drawing/2014/main" val="10002"/>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2.1.2.2. Organize two virtual Regional workshops to validate findings and recommendations of the studies in 2.1.1.1.  and 2.1.2.1. </a:t>
                      </a:r>
                    </a:p>
                  </a:txBody>
                  <a:tcPr marL="68580" marR="68580" marT="0" marB="0"/>
                </a:tc>
                <a:extLst>
                  <a:ext uri="{0D108BD9-81ED-4DB2-BD59-A6C34878D82A}">
                    <a16:rowId xmlns:a16="http://schemas.microsoft.com/office/drawing/2014/main" val="10003"/>
                  </a:ext>
                </a:extLst>
              </a:tr>
              <a:tr h="40640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2.1.2.3. Pilot and operationalize the  recommendations (in 2.1.1.1. and 2.1.2.1.) in 2 Regional institutions;</a:t>
                      </a:r>
                    </a:p>
                  </a:txBody>
                  <a:tcPr marL="68580" marR="68580" marT="0" marB="0"/>
                </a:tc>
                <a:extLst>
                  <a:ext uri="{0D108BD9-81ED-4DB2-BD59-A6C34878D82A}">
                    <a16:rowId xmlns:a16="http://schemas.microsoft.com/office/drawing/2014/main" val="10004"/>
                  </a:ext>
                </a:extLst>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2.1.2.4 Support to implementation of  cost-effective sustainable financial systems. </a:t>
                      </a: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48363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0"/>
            <a:ext cx="8229600" cy="1143000"/>
          </a:xfrm>
        </p:spPr>
        <p:txBody>
          <a:bodyPr/>
          <a:lstStyle/>
          <a:p>
            <a:r>
              <a:rPr lang="en-US" b="1" dirty="0">
                <a:solidFill>
                  <a:srgbClr val="00B0F0"/>
                </a:solidFill>
              </a:rPr>
              <a:t>SO 2: OUTPUTS AND ACTIVITIES</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3540262314"/>
              </p:ext>
            </p:extLst>
          </p:nvPr>
        </p:nvGraphicFramePr>
        <p:xfrm>
          <a:off x="838199" y="1024890"/>
          <a:ext cx="8229600" cy="5641605"/>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3">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2.2. A framework for establishing National, Regional and transboundary cooperation on Africa Blue Economy Strategy Thematic Areas established </a:t>
                      </a:r>
                    </a:p>
                  </a:txBody>
                  <a:tcPr marL="68580" marR="68580" marT="0" marB="0"/>
                </a:tc>
                <a:tc rowSpan="3">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2.2.1. Establish Regional cooperation on transboundary issues in shared aquatic ecosystems towards; formulating harmonized Regional frameworks on  aquatic biodiversity conservation.</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2.2.1.1. Conduct integrated assessment of two identified transboundary aquatic ecosystems to identify critical aquatic environmental issues affecting biodiversity and develop mechanisms for joint management plans and protocols in shared Blue Economy Resources; towards developing harmonized Regional Frameworks for  aquatic biodiversity conservation</a:t>
                      </a:r>
                    </a:p>
                  </a:txBody>
                  <a:tcPr marL="68580" marR="68580" marT="0" marB="0"/>
                </a:tc>
                <a:extLst>
                  <a:ext uri="{0D108BD9-81ED-4DB2-BD59-A6C34878D82A}">
                    <a16:rowId xmlns:a16="http://schemas.microsoft.com/office/drawing/2014/main" val="10001"/>
                  </a:ext>
                </a:extLst>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2.2.1.2. Conduct two virtual  validation and awareness enhancing workshops on critical environmental issues in 2   transboundary ecosystems and the draft harmonized Regional Frameworks for  aquatic biodiversity conservation</a:t>
                      </a:r>
                    </a:p>
                  </a:txBody>
                  <a:tcPr marL="68580" marR="68580" marT="0" marB="0"/>
                </a:tc>
                <a:extLst>
                  <a:ext uri="{0D108BD9-81ED-4DB2-BD59-A6C34878D82A}">
                    <a16:rowId xmlns:a16="http://schemas.microsoft.com/office/drawing/2014/main" val="10002"/>
                  </a:ext>
                </a:extLst>
              </a:tr>
              <a:tr h="77115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2.2.1.3. </a:t>
                      </a:r>
                      <a:r>
                        <a:rPr lang="en-US" sz="1200"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Support to provide technical assistance to five AU Member States to rollout the joint management plans and  protocols  and  the harmonized Regional frameworks for conserving aquatic biodiversity; </a:t>
                      </a:r>
                    </a:p>
                  </a:txBody>
                  <a:tcPr marL="68580" marR="68580" marT="0" marB="0"/>
                </a:tc>
                <a:extLst>
                  <a:ext uri="{0D108BD9-81ED-4DB2-BD59-A6C34878D82A}">
                    <a16:rowId xmlns:a16="http://schemas.microsoft.com/office/drawing/2014/main" val="10003"/>
                  </a:ext>
                </a:extLst>
              </a:tr>
              <a:tr h="82423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2.2.2. Formulate mechanisms to institutionalize Marine Spatial Planning (MSP) at National and Regional levels</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2.2.2.1. Conduct an assessment to map MSPs in Africa, document lessons, best practices and develop guidelines for their </a:t>
                      </a:r>
                      <a:r>
                        <a:rPr lang="en-US" sz="1200" kern="1200" dirty="0" err="1">
                          <a:solidFill>
                            <a:schemeClr val="dk1"/>
                          </a:solidFill>
                          <a:effectLst/>
                          <a:latin typeface="+mn-lt"/>
                          <a:ea typeface="+mn-ea"/>
                          <a:cs typeface="+mn-cs"/>
                        </a:rPr>
                        <a:t>institutionalisation</a:t>
                      </a:r>
                      <a:r>
                        <a:rPr lang="en-US" sz="1200" kern="1200" dirty="0">
                          <a:solidFill>
                            <a:schemeClr val="dk1"/>
                          </a:solidFill>
                          <a:effectLst/>
                          <a:latin typeface="+mn-lt"/>
                          <a:ea typeface="+mn-ea"/>
                          <a:cs typeface="+mn-cs"/>
                        </a:rPr>
                        <a:t> at National and Regional levels.; current management Strategies and identification of elements pertinent for the Regional MSP </a:t>
                      </a:r>
                    </a:p>
                  </a:txBody>
                  <a:tcPr marL="68580" marR="68580" marT="0" marB="0"/>
                </a:tc>
                <a:extLst>
                  <a:ext uri="{0D108BD9-81ED-4DB2-BD59-A6C34878D82A}">
                    <a16:rowId xmlns:a16="http://schemas.microsoft.com/office/drawing/2014/main" val="10004"/>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2.2.2.2. Convene two virtual  Regional Think Tank meetings  on MSP implementation and governance  to validate the findings of the consultants</a:t>
                      </a:r>
                    </a:p>
                  </a:txBody>
                  <a:tcPr marL="68580" marR="68580" marT="0" marB="0"/>
                </a:tc>
                <a:extLst>
                  <a:ext uri="{0D108BD9-81ED-4DB2-BD59-A6C34878D82A}">
                    <a16:rowId xmlns:a16="http://schemas.microsoft.com/office/drawing/2014/main" val="10005"/>
                  </a:ext>
                </a:extLst>
              </a:tr>
              <a:tr h="321045">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2.2.2.3 Support  to Regional institutions to  strengthen identified transboundary MSPs; </a:t>
                      </a:r>
                    </a:p>
                  </a:txBody>
                  <a:tcPr marL="68580" marR="68580" marT="0" marB="0"/>
                </a:tc>
                <a:extLst>
                  <a:ext uri="{0D108BD9-81ED-4DB2-BD59-A6C34878D82A}">
                    <a16:rowId xmlns:a16="http://schemas.microsoft.com/office/drawing/2014/main" val="10006"/>
                  </a:ext>
                </a:extLst>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14433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651334904"/>
              </p:ext>
            </p:extLst>
          </p:nvPr>
        </p:nvGraphicFramePr>
        <p:xfrm>
          <a:off x="838199" y="1024890"/>
          <a:ext cx="8229600" cy="4929610"/>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3">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2.3. Capacities for restoring and conserving threatened aquatic biodiversity and environment strengthened.</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2.3.1 Support rehabilitation of depleted aquatic biodiversity and habitats</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2.3.1.1. Conduct a Continental review of  existing Marine Protected Areas (MPAs), document lessons, best practices and formulate guidelines for their sustainable implementation and governance.</a:t>
                      </a:r>
                    </a:p>
                  </a:txBody>
                  <a:tcPr marL="68580" marR="68580" marT="0" marB="0"/>
                </a:tc>
                <a:extLst>
                  <a:ext uri="{0D108BD9-81ED-4DB2-BD59-A6C34878D82A}">
                    <a16:rowId xmlns:a16="http://schemas.microsoft.com/office/drawing/2014/main" val="10001"/>
                  </a:ext>
                </a:extLst>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2.3.1.2. Convene two virtual Regional Think Tank meetings  on MPA implementation and governance  to validate the findings of the consultancies 2.3.1.1</a:t>
                      </a:r>
                    </a:p>
                  </a:txBody>
                  <a:tcPr marL="68580" marR="68580" marT="0" marB="0"/>
                </a:tc>
                <a:extLst>
                  <a:ext uri="{0D108BD9-81ED-4DB2-BD59-A6C34878D82A}">
                    <a16:rowId xmlns:a16="http://schemas.microsoft.com/office/drawing/2014/main" val="10002"/>
                  </a:ext>
                </a:extLst>
              </a:tr>
              <a:tr h="77115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2.3.13. Based on the outcomes of the studies on review of existing MPA initiatives, the project would provide technical and direct support to  two specialized Regional institutions; to establish or strengthen climate resilient transboundary MPA</a:t>
                      </a:r>
                    </a:p>
                  </a:txBody>
                  <a:tcPr marL="68580" marR="68580" marT="0" marB="0"/>
                </a:tc>
                <a:extLst>
                  <a:ext uri="{0D108BD9-81ED-4DB2-BD59-A6C34878D82A}">
                    <a16:rowId xmlns:a16="http://schemas.microsoft.com/office/drawing/2014/main" val="10003"/>
                  </a:ext>
                </a:extLst>
              </a:tr>
              <a:tr h="82423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2.3.2 Establish Continental Centres of Excellence for capacity building on aquatic biodiversity</a:t>
                      </a: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2.3.2.1. Support the establishment of  two Continental Centres of Excellence on aquatic biodiversity; This activity is supporting the implementation of 2014 Ministerial Decision to identify Centres of Excellence in relevant aquatic fields including biodiversity</a:t>
                      </a:r>
                    </a:p>
                  </a:txBody>
                  <a:tcPr marL="68580" marR="68580" marT="0" marB="0"/>
                </a:tc>
                <a:extLst>
                  <a:ext uri="{0D108BD9-81ED-4DB2-BD59-A6C34878D82A}">
                    <a16:rowId xmlns:a16="http://schemas.microsoft.com/office/drawing/2014/main" val="10004"/>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2.3.2.2. Strengthen capacity of two identified Centres of Excellence - based on identified gaps (equipment and training materials); </a:t>
                      </a:r>
                    </a:p>
                  </a:txBody>
                  <a:tcPr marL="68580" marR="68580" marT="0" marB="0"/>
                </a:tc>
                <a:extLst>
                  <a:ext uri="{0D108BD9-81ED-4DB2-BD59-A6C34878D82A}">
                    <a16:rowId xmlns:a16="http://schemas.microsoft.com/office/drawing/2014/main" val="10005"/>
                  </a:ext>
                </a:extLst>
              </a:tr>
              <a:tr h="321045">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6"/>
                  </a:ext>
                </a:extLst>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7"/>
                  </a:ext>
                </a:extLst>
              </a:tr>
            </a:tbl>
          </a:graphicData>
        </a:graphic>
      </p:graphicFrame>
      <p:sp>
        <p:nvSpPr>
          <p:cNvPr id="5" name="Title 1"/>
          <p:cNvSpPr>
            <a:spLocks noGrp="1"/>
          </p:cNvSpPr>
          <p:nvPr>
            <p:ph type="title"/>
          </p:nvPr>
        </p:nvSpPr>
        <p:spPr>
          <a:xfrm>
            <a:off x="457200" y="274638"/>
            <a:ext cx="8229600" cy="563562"/>
          </a:xfrm>
        </p:spPr>
        <p:txBody>
          <a:bodyPr>
            <a:normAutofit fontScale="90000"/>
          </a:bodyPr>
          <a:lstStyle/>
          <a:p>
            <a:r>
              <a:rPr lang="en-US" b="1" dirty="0">
                <a:solidFill>
                  <a:srgbClr val="00B0F0"/>
                </a:solidFill>
              </a:rPr>
              <a:t>SO 2: OUTPUTS AND ACTIVITIES</a:t>
            </a:r>
            <a:endParaRPr lang="en-US" dirty="0"/>
          </a:p>
        </p:txBody>
      </p:sp>
    </p:spTree>
    <p:extLst>
      <p:ext uri="{BB962C8B-B14F-4D97-AF65-F5344CB8AC3E}">
        <p14:creationId xmlns:p14="http://schemas.microsoft.com/office/powerpoint/2010/main" val="3889928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95400"/>
            <a:ext cx="8229600" cy="2819400"/>
          </a:xfrm>
        </p:spPr>
        <p:txBody>
          <a:bodyPr>
            <a:noAutofit/>
          </a:bodyPr>
          <a:lstStyle/>
          <a:p>
            <a:pPr marL="0" indent="0" algn="just">
              <a:buNone/>
            </a:pPr>
            <a:r>
              <a:rPr lang="en-US" sz="3600" b="1" dirty="0">
                <a:solidFill>
                  <a:srgbClr val="C00000"/>
                </a:solidFill>
              </a:rPr>
              <a:t>Strengthening measures for mitigating the negative impacts of coastal and marine tourism, oil, gas, deep sea mining and climate change on aquatic biodiversity and environment.</a:t>
            </a:r>
            <a:endParaRPr lang="en-US" sz="3600" dirty="0">
              <a:solidFill>
                <a:srgbClr val="C00000"/>
              </a:solidFill>
            </a:endParaRPr>
          </a:p>
        </p:txBody>
      </p:sp>
      <p:sp>
        <p:nvSpPr>
          <p:cNvPr id="4" name="Title 2"/>
          <p:cNvSpPr>
            <a:spLocks noGrp="1"/>
          </p:cNvSpPr>
          <p:nvPr>
            <p:ph type="title"/>
          </p:nvPr>
        </p:nvSpPr>
        <p:spPr>
          <a:xfrm>
            <a:off x="914400" y="274638"/>
            <a:ext cx="7772400" cy="639762"/>
          </a:xfrm>
        </p:spPr>
        <p:txBody>
          <a:bodyPr>
            <a:normAutofit fontScale="90000"/>
          </a:bodyPr>
          <a:lstStyle/>
          <a:p>
            <a:pPr algn="l"/>
            <a:r>
              <a:rPr lang="en-US" b="1" dirty="0">
                <a:solidFill>
                  <a:srgbClr val="00B0F0"/>
                </a:solidFill>
              </a:rPr>
              <a:t>STRATEGIC OBJECTIVE 3</a:t>
            </a:r>
          </a:p>
        </p:txBody>
      </p:sp>
    </p:spTree>
    <p:extLst>
      <p:ext uri="{BB962C8B-B14F-4D97-AF65-F5344CB8AC3E}">
        <p14:creationId xmlns:p14="http://schemas.microsoft.com/office/powerpoint/2010/main" val="387314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532450665"/>
              </p:ext>
            </p:extLst>
          </p:nvPr>
        </p:nvGraphicFramePr>
        <p:xfrm>
          <a:off x="762000" y="1004570"/>
          <a:ext cx="8382000" cy="5386070"/>
        </p:xfrm>
        <a:graphic>
          <a:graphicData uri="http://schemas.openxmlformats.org/drawingml/2006/table">
            <a:tbl>
              <a:tblPr firstRow="1" firstCol="1" bandRow="1">
                <a:tableStyleId>{5C22544A-7EE6-4342-B048-85BDC9FD1C3A}</a:tableStyleId>
              </a:tblPr>
              <a:tblGrid>
                <a:gridCol w="1707445">
                  <a:extLst>
                    <a:ext uri="{9D8B030D-6E8A-4147-A177-3AD203B41FA5}">
                      <a16:colId xmlns:a16="http://schemas.microsoft.com/office/drawing/2014/main" val="20000"/>
                    </a:ext>
                  </a:extLst>
                </a:gridCol>
                <a:gridCol w="1552222">
                  <a:extLst>
                    <a:ext uri="{9D8B030D-6E8A-4147-A177-3AD203B41FA5}">
                      <a16:colId xmlns:a16="http://schemas.microsoft.com/office/drawing/2014/main" val="20001"/>
                    </a:ext>
                  </a:extLst>
                </a:gridCol>
                <a:gridCol w="5122333">
                  <a:extLst>
                    <a:ext uri="{9D8B030D-6E8A-4147-A177-3AD203B41FA5}">
                      <a16:colId xmlns:a16="http://schemas.microsoft.com/office/drawing/2014/main" val="20002"/>
                    </a:ext>
                  </a:extLst>
                </a:gridCol>
              </a:tblGrid>
              <a:tr h="346710">
                <a:tc>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OUTPUTS</a:t>
                      </a:r>
                    </a:p>
                  </a:txBody>
                  <a:tcPr marL="68580" marR="68580" marT="0" marB="0"/>
                </a:tc>
                <a:tc>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ACTIVITY</a:t>
                      </a:r>
                    </a:p>
                  </a:txBody>
                  <a:tcPr marL="68580" marR="68580" marT="0" marB="0"/>
                </a:tc>
                <a:tc>
                  <a:txBody>
                    <a:bodyPr/>
                    <a:lstStyle/>
                    <a:p>
                      <a:pPr marL="72000" lvl="0" indent="-10800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mj-lt"/>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3">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Output 3.1 Measures for minimizing the negative impacts of climate change on biodiversity and environment strengthened and implemented</a:t>
                      </a:r>
                      <a:br>
                        <a:rPr lang="en-US" sz="1200" dirty="0">
                          <a:effectLst/>
                          <a:latin typeface="+mj-lt"/>
                          <a:ea typeface="Calibri" panose="020F0502020204030204" pitchFamily="34" charset="0"/>
                          <a:cs typeface="Times New Roman" panose="02020603050405020304" pitchFamily="18" charset="0"/>
                        </a:rPr>
                      </a:b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rowSpan="3">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3.1.1. Mitigate the impact of climate change on aquatic biodiversity</a:t>
                      </a:r>
                    </a:p>
                    <a:p>
                      <a:pPr marL="72000" indent="-108000">
                        <a:lnSpc>
                          <a:spcPct val="100000"/>
                        </a:lnSpc>
                        <a:spcAft>
                          <a:spcPts val="0"/>
                        </a:spcAft>
                      </a:pP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dirty="0">
                          <a:effectLst/>
                          <a:latin typeface="+mj-lt"/>
                          <a:ea typeface="Times New Roman" panose="02020603050405020304" pitchFamily="18" charset="0"/>
                          <a:cs typeface="Times New Roman" panose="02020603050405020304" pitchFamily="18" charset="0"/>
                        </a:rPr>
                        <a:t>3.1.1.1. Conduct studies on the negative impact of climate change on aquatic biodiversity and environment and recommend mitigation and Adaptation Strategies </a:t>
                      </a:r>
                    </a:p>
                  </a:txBody>
                  <a:tcPr marL="68580" marR="68580" marT="0" marB="0"/>
                </a:tc>
                <a:extLst>
                  <a:ext uri="{0D108BD9-81ED-4DB2-BD59-A6C34878D82A}">
                    <a16:rowId xmlns:a16="http://schemas.microsoft.com/office/drawing/2014/main" val="10001"/>
                  </a:ext>
                </a:extLst>
              </a:tr>
              <a:tr h="543560">
                <a:tc vMerge="1">
                  <a:txBody>
                    <a:bodyPr/>
                    <a:lstStyle/>
                    <a:p>
                      <a:endParaRPr lang="en-US"/>
                    </a:p>
                  </a:txBody>
                  <a:tcPr/>
                </a:tc>
                <a:tc vMerge="1">
                  <a:txBody>
                    <a:bodyPr/>
                    <a:lstStyle/>
                    <a:p>
                      <a:endParaRPr lang="en-US"/>
                    </a:p>
                  </a:txBody>
                  <a:tcPr/>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dirty="0">
                          <a:effectLst/>
                          <a:latin typeface="+mj-lt"/>
                          <a:ea typeface="Times New Roman" panose="02020603050405020304" pitchFamily="18" charset="0"/>
                          <a:cs typeface="Times New Roman" panose="02020603050405020304" pitchFamily="18" charset="0"/>
                        </a:rPr>
                        <a:t>3.1.1.2. Conduct a virtual Continental validation workshop on the studies on impact of climate change on aquatic biodiversity, their environment and develop recommendations</a:t>
                      </a:r>
                    </a:p>
                  </a:txBody>
                  <a:tcPr marL="68580" marR="68580" marT="0" marB="0"/>
                </a:tc>
                <a:extLst>
                  <a:ext uri="{0D108BD9-81ED-4DB2-BD59-A6C34878D82A}">
                    <a16:rowId xmlns:a16="http://schemas.microsoft.com/office/drawing/2014/main" val="10002"/>
                  </a:ext>
                </a:extLst>
              </a:tr>
              <a:tr h="771155">
                <a:tc vMerge="1">
                  <a:txBody>
                    <a:bodyPr/>
                    <a:lstStyle/>
                    <a:p>
                      <a:endParaRPr lang="en-US"/>
                    </a:p>
                  </a:txBody>
                  <a:tcPr/>
                </a:tc>
                <a:tc vMerge="1">
                  <a:txBody>
                    <a:bodyPr/>
                    <a:lstStyle/>
                    <a:p>
                      <a:endParaRPr lang="en-US"/>
                    </a:p>
                  </a:txBody>
                  <a:tcPr/>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dirty="0">
                          <a:effectLst/>
                          <a:latin typeface="+mj-lt"/>
                          <a:ea typeface="Times New Roman" panose="02020603050405020304" pitchFamily="18" charset="0"/>
                          <a:cs typeface="Times New Roman" panose="02020603050405020304" pitchFamily="18" charset="0"/>
                        </a:rPr>
                        <a:t>3.1.1.3 The project would support to strengthen conservation and climate change impact mitigation efforts for identified ongoing initiatives on ecosystems restoration (mangroves, Sea grass) on  mitigation of climate change impact (increasing carbon sink); also  including projects on conservation of coral reefs</a:t>
                      </a:r>
                    </a:p>
                  </a:txBody>
                  <a:tcPr marL="68580" marR="68580" marT="0" marB="0"/>
                </a:tc>
                <a:extLst>
                  <a:ext uri="{0D108BD9-81ED-4DB2-BD59-A6C34878D82A}">
                    <a16:rowId xmlns:a16="http://schemas.microsoft.com/office/drawing/2014/main" val="10003"/>
                  </a:ext>
                </a:extLst>
              </a:tr>
              <a:tr h="470165">
                <a:tc rowSpan="4">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OUTPUT 3.2. Strategies for an integrated Strategic Framework for sustainable coastal and marine tourism and mining  developed</a:t>
                      </a:r>
                    </a:p>
                  </a:txBody>
                  <a:tcPr marL="68580" marR="68580" marT="0" marB="0"/>
                </a:tc>
                <a:tc rowSpan="4">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3.2.1.  Identify priority issues and actions for sustainable coastal and marine tourism and mining activities  on aquatic biodiversity and environment and develop guidelines.</a:t>
                      </a: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j-lt"/>
                          <a:ea typeface="+mn-ea"/>
                          <a:cs typeface="+mn-cs"/>
                        </a:rPr>
                        <a:t>3.2.1.1. Conduct studies to identify priority issues and actions for sustainable coastal, marine tourism and mining activities for aquatic biodiversity conservation and environment protection</a:t>
                      </a:r>
                    </a:p>
                  </a:txBody>
                  <a:tcPr marL="68580" marR="68580" marT="0" marB="0"/>
                </a:tc>
                <a:extLst>
                  <a:ext uri="{0D108BD9-81ED-4DB2-BD59-A6C34878D82A}">
                    <a16:rowId xmlns:a16="http://schemas.microsoft.com/office/drawing/2014/main" val="10004"/>
                  </a:ext>
                </a:extLst>
              </a:tr>
              <a:tr h="599440">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j-lt"/>
                          <a:ea typeface="+mn-ea"/>
                          <a:cs typeface="+mn-cs"/>
                        </a:rPr>
                        <a:t>3.2.1.2.  The studies would be followed by five National stakeholder’s consultation to develop National Master Plans on sustainable coastal and marine tourism and mining development for biodiversity conservation and environmental protection; the private sector would be part of the sector holder's workshop. </a:t>
                      </a:r>
                    </a:p>
                  </a:txBody>
                  <a:tcPr marL="68580" marR="68580" marT="0" marB="0"/>
                </a:tc>
                <a:extLst>
                  <a:ext uri="{0D108BD9-81ED-4DB2-BD59-A6C34878D82A}">
                    <a16:rowId xmlns:a16="http://schemas.microsoft.com/office/drawing/2014/main" val="10005"/>
                  </a:ext>
                </a:extLst>
              </a:tr>
              <a:tr h="599440">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tab pos="457200" algn="l"/>
                        </a:tabLst>
                        <a:defRPr/>
                      </a:pPr>
                      <a:endParaRPr lang="en-US" sz="1200" kern="1200" dirty="0">
                        <a:solidFill>
                          <a:schemeClr val="dk1"/>
                        </a:solidFill>
                        <a:effectLst/>
                        <a:latin typeface="+mj-lt"/>
                        <a:ea typeface="+mn-ea"/>
                        <a:cs typeface="+mn-cs"/>
                      </a:endParaRPr>
                    </a:p>
                  </a:txBody>
                  <a:tcPr marL="68580" marR="68580" marT="0" marB="0"/>
                </a:tc>
                <a:extLst>
                  <a:ext uri="{0D108BD9-81ED-4DB2-BD59-A6C34878D82A}">
                    <a16:rowId xmlns:a16="http://schemas.microsoft.com/office/drawing/2014/main" val="10006"/>
                  </a:ext>
                </a:extLst>
              </a:tr>
              <a:tr h="449580">
                <a:tc vMerge="1">
                  <a:txBody>
                    <a:bodyPr/>
                    <a:lstStyle/>
                    <a:p>
                      <a:pPr marL="72000" indent="-108000">
                        <a:lnSpc>
                          <a:spcPct val="100000"/>
                        </a:lnSpc>
                        <a:spcAft>
                          <a:spcPts val="0"/>
                        </a:spcAft>
                      </a:pP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j-lt"/>
                          <a:ea typeface="+mn-ea"/>
                          <a:cs typeface="+mn-cs"/>
                        </a:rPr>
                        <a:t>3.2.1.3. Based on the identified priority issues in the National Master Plan, the project would support development or (strengthening), monitoring and Regulatory Frameworks in 5 AU Member States for sustainable coastal and marine tourisms and mining for biodiversity conservation and environmental protection</a:t>
                      </a:r>
                    </a:p>
                  </a:txBody>
                  <a:tcPr marL="68580" marR="68580" marT="0" marB="0"/>
                </a:tc>
                <a:extLst>
                  <a:ext uri="{0D108BD9-81ED-4DB2-BD59-A6C34878D82A}">
                    <a16:rowId xmlns:a16="http://schemas.microsoft.com/office/drawing/2014/main" val="10007"/>
                  </a:ext>
                </a:extLst>
              </a:tr>
            </a:tbl>
          </a:graphicData>
        </a:graphic>
      </p:graphicFrame>
      <p:sp>
        <p:nvSpPr>
          <p:cNvPr id="5" name="Title 1"/>
          <p:cNvSpPr>
            <a:spLocks noGrp="1"/>
          </p:cNvSpPr>
          <p:nvPr>
            <p:ph type="title"/>
          </p:nvPr>
        </p:nvSpPr>
        <p:spPr>
          <a:xfrm>
            <a:off x="457200" y="274638"/>
            <a:ext cx="8229600" cy="563562"/>
          </a:xfrm>
        </p:spPr>
        <p:txBody>
          <a:bodyPr>
            <a:normAutofit fontScale="90000"/>
          </a:bodyPr>
          <a:lstStyle/>
          <a:p>
            <a:r>
              <a:rPr lang="en-US" b="1" dirty="0">
                <a:solidFill>
                  <a:srgbClr val="00B0F0"/>
                </a:solidFill>
              </a:rPr>
              <a:t>SO 3: OUTPUTS AND ACTIVITIES</a:t>
            </a:r>
            <a:endParaRPr lang="en-US" dirty="0"/>
          </a:p>
        </p:txBody>
      </p:sp>
    </p:spTree>
    <p:extLst>
      <p:ext uri="{BB962C8B-B14F-4D97-AF65-F5344CB8AC3E}">
        <p14:creationId xmlns:p14="http://schemas.microsoft.com/office/powerpoint/2010/main" val="3313986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24000"/>
            <a:ext cx="7772400" cy="1828800"/>
          </a:xfrm>
        </p:spPr>
        <p:txBody>
          <a:bodyPr/>
          <a:lstStyle/>
          <a:p>
            <a:pPr marL="0" indent="0">
              <a:buNone/>
            </a:pPr>
            <a:r>
              <a:rPr lang="en-US" b="1" dirty="0">
                <a:solidFill>
                  <a:srgbClr val="C00000"/>
                </a:solidFill>
              </a:rPr>
              <a:t>Strengthening Gender inclusivity in aquatic biodiversity conservation and environmental management</a:t>
            </a:r>
            <a:endParaRPr lang="en-US" dirty="0">
              <a:solidFill>
                <a:srgbClr val="C00000"/>
              </a:solidFill>
            </a:endParaRPr>
          </a:p>
        </p:txBody>
      </p:sp>
      <p:sp>
        <p:nvSpPr>
          <p:cNvPr id="4" name="Title 2"/>
          <p:cNvSpPr>
            <a:spLocks noGrp="1"/>
          </p:cNvSpPr>
          <p:nvPr>
            <p:ph type="title"/>
          </p:nvPr>
        </p:nvSpPr>
        <p:spPr>
          <a:xfrm>
            <a:off x="457200" y="274638"/>
            <a:ext cx="8229600" cy="639762"/>
          </a:xfrm>
        </p:spPr>
        <p:txBody>
          <a:bodyPr>
            <a:normAutofit fontScale="90000"/>
          </a:bodyPr>
          <a:lstStyle/>
          <a:p>
            <a:pPr algn="l"/>
            <a:r>
              <a:rPr lang="en-US" b="1" dirty="0">
                <a:solidFill>
                  <a:srgbClr val="00B0F0"/>
                </a:solidFill>
              </a:rPr>
              <a:t>STRATEGIC OBJECTIVE 4</a:t>
            </a:r>
          </a:p>
        </p:txBody>
      </p:sp>
    </p:spTree>
    <p:extLst>
      <p:ext uri="{BB962C8B-B14F-4D97-AF65-F5344CB8AC3E}">
        <p14:creationId xmlns:p14="http://schemas.microsoft.com/office/powerpoint/2010/main" val="1691571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328117799"/>
              </p:ext>
            </p:extLst>
          </p:nvPr>
        </p:nvGraphicFramePr>
        <p:xfrm>
          <a:off x="838199" y="1024890"/>
          <a:ext cx="8229600" cy="4735830"/>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4">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4.1 Continental Strategy for Gender inclusivity in aquatic biodiversity and environmental management developed</a:t>
                      </a:r>
                    </a:p>
                  </a:txBody>
                  <a:tcPr marL="68580" marR="68580" marT="0" marB="0"/>
                </a:tc>
                <a:tc rowSpan="4">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4.1.1. Support development of a Continental Strategy for inclusion of Gender in aquatic biodiversity and environmental management</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4.1.1.1. Convene an Expert Consultative meeting to identify priority issues and actions for enhancing the role of women in aquatic biodiversity and environmental management; hire facilitator </a:t>
                      </a:r>
                    </a:p>
                  </a:txBody>
                  <a:tcPr marL="68580" marR="68580" marT="0" marB="0"/>
                </a:tc>
                <a:extLst>
                  <a:ext uri="{0D108BD9-81ED-4DB2-BD59-A6C34878D82A}">
                    <a16:rowId xmlns:a16="http://schemas.microsoft.com/office/drawing/2014/main" val="10001"/>
                  </a:ext>
                </a:extLst>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4.1.1.2. Convene a virtual Continental think tank stakeholders consultation workshop on identified priority issues and actions for enhancing the role of women in biodiversity and environmental management </a:t>
                      </a:r>
                    </a:p>
                  </a:txBody>
                  <a:tcPr marL="68580" marR="68580" marT="0" marB="0"/>
                </a:tc>
                <a:extLst>
                  <a:ext uri="{0D108BD9-81ED-4DB2-BD59-A6C34878D82A}">
                    <a16:rowId xmlns:a16="http://schemas.microsoft.com/office/drawing/2014/main" val="10002"/>
                  </a:ext>
                </a:extLst>
              </a:tr>
              <a:tr h="39650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4.1.1.3. Technical support would be given to  selected AU MS to develop all inclusive and deliberate biodiversity Strategies as important entry points for women’s empowerment; for enhancing the role of women and youth in inclusive aquatic biodiversity and integrated environmental management; opportunities to build on women’s specific roles and capacities in biodiversity and environmental management</a:t>
                      </a:r>
                    </a:p>
                  </a:txBody>
                  <a:tcPr marL="68580" marR="68580" marT="0" marB="0"/>
                </a:tc>
                <a:extLst>
                  <a:ext uri="{0D108BD9-81ED-4DB2-BD59-A6C34878D82A}">
                    <a16:rowId xmlns:a16="http://schemas.microsoft.com/office/drawing/2014/main" val="10003"/>
                  </a:ext>
                </a:extLst>
              </a:tr>
              <a:tr h="374650">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4.1.1.4.  Mapping of ongoing environmental based-NGOs focusing on conserving biodiversity and environment protection would be conducted and technical support provided by the project to develop or strengthen gender-sensitive workplans to enhance the role of women and youth in biodiversity protection and environmental governance (NGOs include Non-State Actors, CSOs, Private sector involved in environmental management)</a:t>
                      </a:r>
                    </a:p>
                  </a:txBody>
                  <a:tcPr marL="68580" marR="68580" marT="0" marB="0"/>
                </a:tc>
                <a:extLst>
                  <a:ext uri="{0D108BD9-81ED-4DB2-BD59-A6C34878D82A}">
                    <a16:rowId xmlns:a16="http://schemas.microsoft.com/office/drawing/2014/main" val="10004"/>
                  </a:ext>
                </a:extLst>
              </a:tr>
            </a:tbl>
          </a:graphicData>
        </a:graphic>
      </p:graphicFrame>
      <p:sp>
        <p:nvSpPr>
          <p:cNvPr id="5" name="Title 1"/>
          <p:cNvSpPr>
            <a:spLocks noGrp="1"/>
          </p:cNvSpPr>
          <p:nvPr>
            <p:ph type="title"/>
          </p:nvPr>
        </p:nvSpPr>
        <p:spPr>
          <a:xfrm>
            <a:off x="457200" y="274638"/>
            <a:ext cx="8229600" cy="639762"/>
          </a:xfrm>
        </p:spPr>
        <p:txBody>
          <a:bodyPr>
            <a:normAutofit fontScale="90000"/>
          </a:bodyPr>
          <a:lstStyle/>
          <a:p>
            <a:r>
              <a:rPr lang="en-US" b="1" dirty="0">
                <a:solidFill>
                  <a:srgbClr val="00B0F0"/>
                </a:solidFill>
              </a:rPr>
              <a:t>SO 4: OUTPUTS AND ACTIVITIES</a:t>
            </a:r>
            <a:endParaRPr lang="en-US" dirty="0"/>
          </a:p>
        </p:txBody>
      </p:sp>
    </p:spTree>
    <p:extLst>
      <p:ext uri="{BB962C8B-B14F-4D97-AF65-F5344CB8AC3E}">
        <p14:creationId xmlns:p14="http://schemas.microsoft.com/office/powerpoint/2010/main" val="2848595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b="1" dirty="0">
                <a:solidFill>
                  <a:srgbClr val="2E74B5"/>
                </a:solidFill>
                <a:uFill>
                  <a:solidFill>
                    <a:srgbClr val="2E74B5"/>
                  </a:solidFill>
                </a:uFill>
                <a:latin typeface="Helvetica Neue"/>
                <a:ea typeface="Helvetica Neue"/>
                <a:cs typeface="Helvetica Neue"/>
              </a:rPr>
              <a:t>Sustainability Mechanisms: for the Project outcomes</a:t>
            </a:r>
            <a:br>
              <a:rPr lang="en-US" b="1" dirty="0">
                <a:solidFill>
                  <a:srgbClr val="2E74B5"/>
                </a:solidFill>
                <a:uFill>
                  <a:solidFill>
                    <a:srgbClr val="2E74B5"/>
                  </a:solidFill>
                </a:uFill>
                <a:latin typeface="Helvetica Neue"/>
                <a:ea typeface="Helvetica Neue"/>
                <a:cs typeface="Helvetica Neue"/>
              </a:rPr>
            </a:br>
            <a:endParaRPr lang="en-US" dirty="0"/>
          </a:p>
        </p:txBody>
      </p:sp>
      <p:sp>
        <p:nvSpPr>
          <p:cNvPr id="3" name="Content Placeholder 2"/>
          <p:cNvSpPr>
            <a:spLocks noGrp="1"/>
          </p:cNvSpPr>
          <p:nvPr>
            <p:ph idx="1"/>
          </p:nvPr>
        </p:nvSpPr>
        <p:spPr>
          <a:xfrm>
            <a:off x="914400" y="1143000"/>
            <a:ext cx="8001000" cy="5257800"/>
          </a:xfrm>
        </p:spPr>
        <p:txBody>
          <a:bodyPr>
            <a:normAutofit fontScale="40000" lnSpcReduction="20000"/>
          </a:bodyPr>
          <a:lstStyle/>
          <a:p>
            <a:pPr lvl="0" algn="just">
              <a:lnSpc>
                <a:spcPct val="130000"/>
              </a:lnSpc>
              <a:spcBef>
                <a:spcPts val="0"/>
              </a:spcBef>
              <a:buFont typeface="Wingdings" panose="05000000000000000000" pitchFamily="2" charset="2"/>
              <a:buChar char="Ø"/>
              <a:tabLst>
                <a:tab pos="228600" algn="l"/>
              </a:tabLst>
            </a:pPr>
            <a:r>
              <a:rPr lang="en-GB" sz="4300" b="1" dirty="0">
                <a:latin typeface="Times New Roman" panose="02020603050405020304" pitchFamily="18" charset="0"/>
                <a:ea typeface="Times New Roman" panose="02020603050405020304" pitchFamily="18" charset="0"/>
              </a:rPr>
              <a:t>Development of exit Strategy;</a:t>
            </a:r>
          </a:p>
          <a:p>
            <a:pPr lvl="0" algn="just">
              <a:lnSpc>
                <a:spcPct val="130000"/>
              </a:lnSpc>
              <a:spcBef>
                <a:spcPts val="0"/>
              </a:spcBef>
              <a:buFont typeface="Wingdings" panose="05000000000000000000" pitchFamily="2" charset="2"/>
              <a:buChar char="Ø"/>
              <a:tabLst>
                <a:tab pos="228600" algn="l"/>
              </a:tabLst>
            </a:pPr>
            <a:r>
              <a:rPr lang="en-GB" sz="4300" b="1" dirty="0">
                <a:latin typeface="Times New Roman" panose="02020603050405020304" pitchFamily="18" charset="0"/>
                <a:ea typeface="Times New Roman" panose="02020603050405020304" pitchFamily="18" charset="0"/>
              </a:rPr>
              <a:t>Creating a space for soliciting inputs by stakeholders, including organizing inception so that stakeholders would have opportunities to review the activities;</a:t>
            </a:r>
            <a:endParaRPr lang="en-US" sz="4300" b="1"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4300" b="1" dirty="0">
                <a:latin typeface="Times New Roman" panose="02020603050405020304" pitchFamily="18" charset="0"/>
                <a:ea typeface="Times New Roman" panose="02020603050405020304" pitchFamily="18" charset="0"/>
              </a:rPr>
              <a:t>Intensive stakeholders’ consultations, involving public institutions at National and Regional levels, in the implementation of project activities;</a:t>
            </a:r>
            <a:endParaRPr lang="en-US" sz="4300" b="1"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4300" b="1" dirty="0">
                <a:latin typeface="Times New Roman" panose="02020603050405020304" pitchFamily="18" charset="0"/>
                <a:ea typeface="Times New Roman" panose="02020603050405020304" pitchFamily="18" charset="0"/>
              </a:rPr>
              <a:t>Integrating capacity building activities for stakeholders on conservation of aquatic biodiversity, including development of knowledge-products (Publications of Reports, Policy Briefs, Information Notes, Advocacy Notes), establishing Centres of Excellence in relevant fields (aquatic biodiversity);</a:t>
            </a:r>
            <a:endParaRPr lang="en-US" sz="4300" b="1"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4300" b="1" dirty="0">
                <a:latin typeface="Times New Roman" panose="02020603050405020304" pitchFamily="18" charset="0"/>
                <a:ea typeface="Times New Roman" panose="02020603050405020304" pitchFamily="18" charset="0"/>
              </a:rPr>
              <a:t>Collaboration with RECs and specialized Regional Bodies enhance and strengthening linkages between RECs and specialised Regional institutions would ensure sustainability;</a:t>
            </a:r>
            <a:endParaRPr lang="en-US" sz="4300" b="1"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4300" b="1" dirty="0">
                <a:latin typeface="Times New Roman" panose="02020603050405020304" pitchFamily="18" charset="0"/>
                <a:ea typeface="Times New Roman" panose="02020603050405020304" pitchFamily="18" charset="0"/>
              </a:rPr>
              <a:t>The support to actualization or practical demonstration of projects’ recommendations such as MSP, MPAS, climate change mitigation Strategies;</a:t>
            </a:r>
            <a:endParaRPr lang="en-US" sz="4300" b="1"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4300" b="1" dirty="0">
                <a:latin typeface="Times New Roman" panose="02020603050405020304" pitchFamily="18" charset="0"/>
                <a:ea typeface="Times New Roman" panose="02020603050405020304" pitchFamily="18" charset="0"/>
              </a:rPr>
              <a:t>Engaging stakeholders, including NGOs, Women and Youths; and,</a:t>
            </a:r>
            <a:endParaRPr lang="en-US" sz="4300" b="1"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sz="4300" b="1" dirty="0">
                <a:latin typeface="Times New Roman" panose="02020603050405020304" pitchFamily="18" charset="0"/>
                <a:ea typeface="Times New Roman" panose="02020603050405020304" pitchFamily="18" charset="0"/>
              </a:rPr>
              <a:t>Support to implementation of Decisions of AU Policy Organs on issues such as establishing Centres of Excellence on aquatic biodiversity (2014 Joint Ministerial); strengthening inclusiveness along value chains (Malabo)</a:t>
            </a:r>
            <a:endParaRPr lang="en-US" sz="4300" b="1"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413319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 y="114300"/>
            <a:ext cx="7296686" cy="571500"/>
          </a:xfrm>
        </p:spPr>
        <p:txBody>
          <a:bodyPr>
            <a:normAutofit fontScale="90000"/>
          </a:bodyPr>
          <a:lstStyle/>
          <a:p>
            <a:pPr algn="l"/>
            <a:r>
              <a:rPr lang="en-US" sz="3000" b="1" dirty="0">
                <a:solidFill>
                  <a:srgbClr val="00B0F0"/>
                </a:solidFill>
              </a:rPr>
              <a:t>AREAS OF COLLABORATION WITH RECs and SRIs</a:t>
            </a:r>
          </a:p>
        </p:txBody>
      </p:sp>
      <p:sp>
        <p:nvSpPr>
          <p:cNvPr id="3" name="Content Placeholder 2"/>
          <p:cNvSpPr>
            <a:spLocks noGrp="1"/>
          </p:cNvSpPr>
          <p:nvPr>
            <p:ph idx="1"/>
          </p:nvPr>
        </p:nvSpPr>
        <p:spPr>
          <a:xfrm>
            <a:off x="838200" y="990600"/>
            <a:ext cx="8305800" cy="5486400"/>
          </a:xfrm>
        </p:spPr>
        <p:txBody>
          <a:bodyPr>
            <a:normAutofit fontScale="77500" lnSpcReduction="20000"/>
          </a:bodyPr>
          <a:lstStyle/>
          <a:p>
            <a:pPr marL="0" indent="0">
              <a:buNone/>
            </a:pPr>
            <a:r>
              <a:rPr lang="en-US" sz="2700" b="1" u="sng" dirty="0">
                <a:solidFill>
                  <a:srgbClr val="C00000"/>
                </a:solidFill>
              </a:rPr>
              <a:t>MAINLY ON TRANSBOUNDARY ISSUES </a:t>
            </a:r>
          </a:p>
          <a:p>
            <a:pPr marL="0" indent="0">
              <a:buNone/>
            </a:pPr>
            <a:endParaRPr lang="en-US" sz="2700" b="1" u="sng" dirty="0"/>
          </a:p>
          <a:p>
            <a:pPr marL="385763" indent="-385763">
              <a:buFont typeface="+mj-lt"/>
              <a:buAutoNum type="arabicPeriod"/>
            </a:pPr>
            <a:r>
              <a:rPr lang="en-US" sz="2700" b="1" dirty="0"/>
              <a:t>Support to RECs would go  towards strengthening  Regional (2) MCS Centres or initiatives; </a:t>
            </a:r>
          </a:p>
          <a:p>
            <a:pPr marL="385763" indent="-385763">
              <a:buFont typeface="+mj-lt"/>
              <a:buAutoNum type="arabicPeriod"/>
            </a:pPr>
            <a:r>
              <a:rPr lang="en-US" sz="2700" b="1" dirty="0"/>
              <a:t>Strategy for sustainable (cost-effective) financing of MCS and support to implementation of the Strategy;</a:t>
            </a:r>
          </a:p>
          <a:p>
            <a:pPr marL="385763" indent="-385763">
              <a:buFont typeface="+mj-lt"/>
              <a:buAutoNum type="arabicPeriod"/>
            </a:pPr>
            <a:r>
              <a:rPr lang="en-US" sz="2700" b="1" dirty="0"/>
              <a:t>Regional Frameworks for aquatic biodiversity in transboundary context;</a:t>
            </a:r>
          </a:p>
          <a:p>
            <a:pPr marL="385763" indent="-385763">
              <a:buFont typeface="+mj-lt"/>
              <a:buAutoNum type="arabicPeriod"/>
            </a:pPr>
            <a:r>
              <a:rPr lang="en-US" sz="2700" b="1" dirty="0"/>
              <a:t>Support to strengthening and/or establishing identified Transboundary MSP initiative; </a:t>
            </a:r>
          </a:p>
          <a:p>
            <a:pPr marL="385763" indent="-385763">
              <a:buFont typeface="+mj-lt"/>
              <a:buAutoNum type="arabicPeriod"/>
            </a:pPr>
            <a:r>
              <a:rPr lang="en-US" sz="2700" b="1" dirty="0"/>
              <a:t>Support to strengthening and/or establishing identified Transboundary MPA initiative; </a:t>
            </a:r>
          </a:p>
          <a:p>
            <a:pPr marL="385763" indent="-385763">
              <a:buFont typeface="+mj-lt"/>
              <a:buAutoNum type="arabicPeriod"/>
            </a:pPr>
            <a:r>
              <a:rPr lang="en-US" sz="2700" b="1" dirty="0"/>
              <a:t>Regional mechanism and guidelines (e.g. coastal and marine tourisms;</a:t>
            </a:r>
          </a:p>
          <a:p>
            <a:pPr marL="385763" indent="-385763">
              <a:buFont typeface="+mj-lt"/>
              <a:buAutoNum type="arabicPeriod"/>
            </a:pPr>
            <a:r>
              <a:rPr lang="en-US" sz="2700" b="1" dirty="0"/>
              <a:t>Regional strategies on women empowerment and effective engagement in biodiversity and ecosystem conservation (Gender inclusivity); and,</a:t>
            </a:r>
          </a:p>
          <a:p>
            <a:pPr marL="385763" indent="-385763">
              <a:buFont typeface="+mj-lt"/>
              <a:buAutoNum type="arabicPeriod"/>
            </a:pPr>
            <a:r>
              <a:rPr lang="en-US" sz="2700" b="1" dirty="0"/>
              <a:t>Regional environmental monitoring programs.</a:t>
            </a:r>
          </a:p>
          <a:p>
            <a:pPr marL="385763" indent="-385763">
              <a:buFont typeface="+mj-lt"/>
              <a:buAutoNum type="arabicPeriod"/>
            </a:pPr>
            <a:endParaRPr lang="en-US" dirty="0"/>
          </a:p>
        </p:txBody>
      </p:sp>
    </p:spTree>
    <p:extLst>
      <p:ext uri="{BB962C8B-B14F-4D97-AF65-F5344CB8AC3E}">
        <p14:creationId xmlns:p14="http://schemas.microsoft.com/office/powerpoint/2010/main" val="850768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9091" y="1020610"/>
            <a:ext cx="3974390" cy="4057280"/>
          </a:xfrm>
        </p:spPr>
        <p:txBody>
          <a:bodyPr>
            <a:normAutofit fontScale="70000" lnSpcReduction="20000"/>
          </a:bodyPr>
          <a:lstStyle/>
          <a:p>
            <a:pPr marL="0" indent="0">
              <a:spcBef>
                <a:spcPts val="450"/>
              </a:spcBef>
              <a:spcAft>
                <a:spcPts val="450"/>
              </a:spcAft>
              <a:buNone/>
            </a:pPr>
            <a:r>
              <a:rPr lang="en-US" b="1" dirty="0">
                <a:solidFill>
                  <a:srgbClr val="C00000"/>
                </a:solidFill>
              </a:rPr>
              <a:t>AU MS are envisaged to play the following roles in the project implementation:-</a:t>
            </a:r>
          </a:p>
          <a:p>
            <a:pPr marL="270000" indent="-270000" algn="just">
              <a:spcBef>
                <a:spcPts val="450"/>
              </a:spcBef>
              <a:spcAft>
                <a:spcPts val="450"/>
              </a:spcAft>
              <a:buFont typeface="+mj-lt"/>
              <a:buAutoNum type="arabicPeriod"/>
            </a:pPr>
            <a:r>
              <a:rPr lang="en-US" sz="2600" b="1" dirty="0"/>
              <a:t>Ratify and implement Conventions and Agreements related to conservation of aquatic biodiversity from perspectives of ABES thematic areas </a:t>
            </a:r>
          </a:p>
          <a:p>
            <a:pPr marL="270000" indent="-270000" algn="just">
              <a:spcBef>
                <a:spcPts val="450"/>
              </a:spcBef>
              <a:spcAft>
                <a:spcPts val="450"/>
              </a:spcAft>
              <a:buFont typeface="+mj-lt"/>
              <a:buAutoNum type="arabicPeriod"/>
            </a:pPr>
            <a:r>
              <a:rPr lang="en-US" sz="2600" b="1" dirty="0"/>
              <a:t>Review and align National Policies and Instruments with relevant Regional and Global Instruments </a:t>
            </a:r>
          </a:p>
          <a:p>
            <a:pPr marL="270000" indent="-270000" algn="just">
              <a:spcBef>
                <a:spcPts val="450"/>
              </a:spcBef>
              <a:spcAft>
                <a:spcPts val="450"/>
              </a:spcAft>
              <a:buFont typeface="+mj-lt"/>
              <a:buAutoNum type="arabicPeriod"/>
            </a:pPr>
            <a:r>
              <a:rPr lang="en-US" sz="2600" b="1" dirty="0"/>
              <a:t>Participate in relevant aquatic biodiversity and environmental fora for strengthening coherent Africa or common African positions on biodiversity, environmental management</a:t>
            </a:r>
          </a:p>
          <a:p>
            <a:pPr marL="0">
              <a:spcBef>
                <a:spcPts val="450"/>
              </a:spcBef>
              <a:spcAft>
                <a:spcPts val="450"/>
              </a:spcAft>
            </a:pPr>
            <a:endParaRPr lang="en-US" dirty="0"/>
          </a:p>
        </p:txBody>
      </p:sp>
      <p:sp>
        <p:nvSpPr>
          <p:cNvPr id="5" name="Title 1"/>
          <p:cNvSpPr>
            <a:spLocks noGrp="1"/>
          </p:cNvSpPr>
          <p:nvPr>
            <p:ph type="title"/>
          </p:nvPr>
        </p:nvSpPr>
        <p:spPr>
          <a:xfrm>
            <a:off x="288412" y="220961"/>
            <a:ext cx="8229600" cy="486000"/>
          </a:xfrm>
        </p:spPr>
        <p:txBody>
          <a:bodyPr>
            <a:noAutofit/>
          </a:bodyPr>
          <a:lstStyle/>
          <a:p>
            <a:r>
              <a:rPr lang="en-US" b="1" dirty="0">
                <a:solidFill>
                  <a:srgbClr val="00B0F0"/>
                </a:solidFill>
              </a:rPr>
              <a:t>ROLE OF AU MS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2519" y="5310357"/>
            <a:ext cx="1657930" cy="75294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7210" y="2261434"/>
            <a:ext cx="1300973" cy="78058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1925" y="1658613"/>
            <a:ext cx="939915" cy="82265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6850" y="3049250"/>
            <a:ext cx="1001333" cy="1324841"/>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b="15859"/>
          <a:stretch/>
        </p:blipFill>
        <p:spPr>
          <a:xfrm>
            <a:off x="6369206" y="4628345"/>
            <a:ext cx="1215203" cy="102248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06549" y="2551099"/>
            <a:ext cx="1540676" cy="996304"/>
          </a:xfrm>
          <a:prstGeom prst="rect">
            <a:avLst/>
          </a:prstGeom>
        </p:spPr>
      </p:pic>
      <p:pic>
        <p:nvPicPr>
          <p:cNvPr id="10" name="Picture 9"/>
          <p:cNvPicPr>
            <a:picLocks noChangeAspect="1"/>
          </p:cNvPicPr>
          <p:nvPr/>
        </p:nvPicPr>
        <p:blipFill rotWithShape="1">
          <a:blip r:embed="rId8" cstate="print">
            <a:extLst>
              <a:ext uri="{28A0092B-C50C-407E-A947-70E740481C1C}">
                <a14:useLocalDpi xmlns:a14="http://schemas.microsoft.com/office/drawing/2010/main" val="0"/>
              </a:ext>
            </a:extLst>
          </a:blip>
          <a:srcRect l="21230" t="4776" r="21756"/>
          <a:stretch/>
        </p:blipFill>
        <p:spPr>
          <a:xfrm>
            <a:off x="6176490" y="3558632"/>
            <a:ext cx="1485350" cy="1058483"/>
          </a:xfrm>
          <a:prstGeom prst="rect">
            <a:avLst/>
          </a:prstGeom>
        </p:spPr>
      </p:pic>
      <p:pic>
        <p:nvPicPr>
          <p:cNvPr id="11" name="Picture 10"/>
          <p:cNvPicPr>
            <a:picLocks noChangeAspect="1"/>
          </p:cNvPicPr>
          <p:nvPr/>
        </p:nvPicPr>
        <p:blipFill rotWithShape="1">
          <a:blip r:embed="rId9" cstate="print">
            <a:extLst>
              <a:ext uri="{28A0092B-C50C-407E-A947-70E740481C1C}">
                <a14:useLocalDpi xmlns:a14="http://schemas.microsoft.com/office/drawing/2010/main" val="0"/>
              </a:ext>
            </a:extLst>
          </a:blip>
          <a:srcRect l="10974" t="5113" r="7103"/>
          <a:stretch/>
        </p:blipFill>
        <p:spPr>
          <a:xfrm>
            <a:off x="7697053" y="4374091"/>
            <a:ext cx="1579470" cy="1233464"/>
          </a:xfrm>
          <a:prstGeom prst="rect">
            <a:avLst/>
          </a:prstGeom>
        </p:spPr>
      </p:pic>
      <p:pic>
        <p:nvPicPr>
          <p:cNvPr id="12" name="Picture 11"/>
          <p:cNvPicPr>
            <a:picLocks noChangeAspect="1"/>
          </p:cNvPicPr>
          <p:nvPr/>
        </p:nvPicPr>
        <p:blipFill rotWithShape="1">
          <a:blip r:embed="rId10">
            <a:extLst>
              <a:ext uri="{28A0092B-C50C-407E-A947-70E740481C1C}">
                <a14:useLocalDpi xmlns:a14="http://schemas.microsoft.com/office/drawing/2010/main" val="0"/>
              </a:ext>
            </a:extLst>
          </a:blip>
          <a:srcRect b="11422"/>
          <a:stretch/>
        </p:blipFill>
        <p:spPr>
          <a:xfrm>
            <a:off x="913804" y="5204501"/>
            <a:ext cx="979160" cy="1125292"/>
          </a:xfrm>
          <a:prstGeom prst="rect">
            <a:avLst/>
          </a:prstGeom>
        </p:spPr>
      </p:pic>
      <p:pic>
        <p:nvPicPr>
          <p:cNvPr id="13" name="Picture 12"/>
          <p:cNvPicPr>
            <a:picLocks noChangeAspect="1"/>
          </p:cNvPicPr>
          <p:nvPr/>
        </p:nvPicPr>
        <p:blipFill rotWithShape="1">
          <a:blip r:embed="rId11">
            <a:extLst>
              <a:ext uri="{28A0092B-C50C-407E-A947-70E740481C1C}">
                <a14:useLocalDpi xmlns:a14="http://schemas.microsoft.com/office/drawing/2010/main" val="0"/>
              </a:ext>
            </a:extLst>
          </a:blip>
          <a:srcRect l="17877" r="17713"/>
          <a:stretch/>
        </p:blipFill>
        <p:spPr>
          <a:xfrm>
            <a:off x="1948862" y="5163072"/>
            <a:ext cx="1129682" cy="1167140"/>
          </a:xfrm>
          <a:prstGeom prst="rect">
            <a:avLst/>
          </a:prstGeom>
        </p:spPr>
      </p:pic>
      <p:pic>
        <p:nvPicPr>
          <p:cNvPr id="14" name="Picture 13"/>
          <p:cNvPicPr>
            <a:picLocks noChangeAspect="1"/>
          </p:cNvPicPr>
          <p:nvPr/>
        </p:nvPicPr>
        <p:blipFill rotWithShape="1">
          <a:blip r:embed="rId12" cstate="print">
            <a:extLst>
              <a:ext uri="{28A0092B-C50C-407E-A947-70E740481C1C}">
                <a14:useLocalDpi xmlns:a14="http://schemas.microsoft.com/office/drawing/2010/main" val="0"/>
              </a:ext>
            </a:extLst>
          </a:blip>
          <a:srcRect t="5258" b="5728"/>
          <a:stretch/>
        </p:blipFill>
        <p:spPr>
          <a:xfrm>
            <a:off x="5015699" y="3873825"/>
            <a:ext cx="1248257" cy="1826870"/>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08473" y="1701679"/>
            <a:ext cx="1343025" cy="1914525"/>
          </a:xfrm>
          <a:prstGeom prst="rect">
            <a:avLst/>
          </a:prstGeom>
        </p:spPr>
      </p:pic>
    </p:spTree>
    <p:extLst>
      <p:ext uri="{BB962C8B-B14F-4D97-AF65-F5344CB8AC3E}">
        <p14:creationId xmlns:p14="http://schemas.microsoft.com/office/powerpoint/2010/main" val="1143621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0688" y="1649302"/>
            <a:ext cx="5698901" cy="4675298"/>
          </a:xfrm>
        </p:spPr>
        <p:txBody>
          <a:bodyPr>
            <a:noAutofit/>
          </a:bodyPr>
          <a:lstStyle/>
          <a:p>
            <a:pPr marL="385763" indent="-385763">
              <a:spcBef>
                <a:spcPts val="450"/>
              </a:spcBef>
              <a:spcAft>
                <a:spcPts val="450"/>
              </a:spcAft>
              <a:buFont typeface="+mj-lt"/>
              <a:buAutoNum type="arabicPeriod" startAt="4"/>
            </a:pPr>
            <a:r>
              <a:rPr lang="en-GB" sz="1600" b="1" dirty="0"/>
              <a:t>Build capacity in fisheries management approaches or tools and aquaculture practices =&gt; Policy Briefs, Advocacy Notes, access to quality data and information and foresight studies</a:t>
            </a:r>
          </a:p>
          <a:p>
            <a:pPr marL="385763" indent="-385763">
              <a:spcBef>
                <a:spcPts val="450"/>
              </a:spcBef>
              <a:spcAft>
                <a:spcPts val="450"/>
              </a:spcAft>
              <a:buFont typeface="+mj-lt"/>
              <a:buAutoNum type="arabicPeriod" startAt="4"/>
            </a:pPr>
            <a:r>
              <a:rPr lang="en-US" sz="1600" b="1" dirty="0"/>
              <a:t>Actualization or practical demonstration of projects’ recommendations such as  MSP, MPAS, climate change mitigation Strategies</a:t>
            </a:r>
          </a:p>
          <a:p>
            <a:pPr marL="385763" indent="-385763">
              <a:spcBef>
                <a:spcPts val="450"/>
              </a:spcBef>
              <a:spcAft>
                <a:spcPts val="450"/>
              </a:spcAft>
              <a:buFont typeface="+mj-lt"/>
              <a:buAutoNum type="arabicPeriod" startAt="4"/>
            </a:pPr>
            <a:r>
              <a:rPr lang="en-US" sz="1600" b="1" dirty="0"/>
              <a:t>Implement Regional Strategy for enhancing the role of Women and Youths in aquatic biodiversity and integrated environmental management</a:t>
            </a:r>
          </a:p>
          <a:p>
            <a:pPr marL="385763" indent="-385763">
              <a:spcBef>
                <a:spcPts val="450"/>
              </a:spcBef>
              <a:spcAft>
                <a:spcPts val="450"/>
              </a:spcAft>
              <a:buFont typeface="+mj-lt"/>
              <a:buAutoNum type="arabicPeriod" startAt="4"/>
            </a:pPr>
            <a:r>
              <a:rPr lang="en-US" sz="1600" b="1" dirty="0"/>
              <a:t>Build capacities on conservation and utilization of aquatic biodiversity (MPAs, MSPs, AU CoEs)</a:t>
            </a:r>
          </a:p>
          <a:p>
            <a:pPr marL="385763" indent="-385763">
              <a:spcBef>
                <a:spcPts val="450"/>
              </a:spcBef>
              <a:spcAft>
                <a:spcPts val="450"/>
              </a:spcAft>
              <a:buFont typeface="+mj-lt"/>
              <a:buAutoNum type="arabicPeriod" startAt="4"/>
            </a:pPr>
            <a:r>
              <a:rPr lang="en-US" sz="1600" b="1" dirty="0"/>
              <a:t>Pilot recommendations on mitigating the negative impacts of climate change </a:t>
            </a:r>
          </a:p>
          <a:p>
            <a:pPr marL="385763" indent="-385763">
              <a:spcBef>
                <a:spcPts val="450"/>
              </a:spcBef>
              <a:spcAft>
                <a:spcPts val="450"/>
              </a:spcAft>
              <a:buFont typeface="+mj-lt"/>
              <a:buAutoNum type="arabicPeriod" startAt="4"/>
            </a:pPr>
            <a:r>
              <a:rPr lang="en-US" sz="1600" b="1" dirty="0"/>
              <a:t>Pilot guidelines on sustainable marine and coastal tourisms to ensure biodiversity and environmental conservation </a:t>
            </a:r>
          </a:p>
        </p:txBody>
      </p:sp>
      <p:sp>
        <p:nvSpPr>
          <p:cNvPr id="4" name="Title 1"/>
          <p:cNvSpPr>
            <a:spLocks noGrp="1"/>
          </p:cNvSpPr>
          <p:nvPr>
            <p:ph type="title"/>
          </p:nvPr>
        </p:nvSpPr>
        <p:spPr>
          <a:xfrm>
            <a:off x="457200" y="1063228"/>
            <a:ext cx="8229600" cy="498872"/>
          </a:xfrm>
        </p:spPr>
        <p:txBody>
          <a:bodyPr>
            <a:noAutofit/>
          </a:bodyPr>
          <a:lstStyle/>
          <a:p>
            <a:r>
              <a:rPr lang="en-US" b="1" dirty="0">
                <a:solidFill>
                  <a:srgbClr val="00B0F0"/>
                </a:solidFill>
              </a:rPr>
              <a:t>ROLE OF AU MS cont.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6383" y="1562101"/>
            <a:ext cx="2551177" cy="168069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6382" y="3235713"/>
            <a:ext cx="2551177" cy="127558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8154" y="4511301"/>
            <a:ext cx="2639405" cy="1484666"/>
          </a:xfrm>
          <a:prstGeom prst="rect">
            <a:avLst/>
          </a:prstGeom>
        </p:spPr>
      </p:pic>
    </p:spTree>
    <p:extLst>
      <p:ext uri="{BB962C8B-B14F-4D97-AF65-F5344CB8AC3E}">
        <p14:creationId xmlns:p14="http://schemas.microsoft.com/office/powerpoint/2010/main" val="3680042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66799"/>
            <a:ext cx="8229600" cy="5421511"/>
          </a:xfrm>
        </p:spPr>
        <p:txBody>
          <a:bodyPr>
            <a:normAutofit lnSpcReduction="10000"/>
          </a:bodyPr>
          <a:lstStyle/>
          <a:p>
            <a:pPr algn="just"/>
            <a:r>
              <a:rPr lang="en-US" b="1" dirty="0">
                <a:solidFill>
                  <a:srgbClr val="C00000"/>
                </a:solidFill>
              </a:rPr>
              <a:t>Environmental based NGOs supporting conservation efforts at Regional level</a:t>
            </a:r>
          </a:p>
          <a:p>
            <a:pPr lvl="1" algn="just"/>
            <a:r>
              <a:rPr lang="en-US" sz="2200" b="1" dirty="0"/>
              <a:t>Supporting implementation of activities especially at Regional levels</a:t>
            </a:r>
          </a:p>
          <a:p>
            <a:pPr lvl="1" algn="just"/>
            <a:r>
              <a:rPr lang="en-US" sz="2200" b="1" dirty="0"/>
              <a:t>implement gender sensitive (Women and Youths) work-plans in biodiversity protection and environmental governance (esp. NSAs, CSOs, Private sector)</a:t>
            </a:r>
          </a:p>
          <a:p>
            <a:pPr lvl="1" algn="just"/>
            <a:r>
              <a:rPr lang="en-US" sz="2200" b="1" dirty="0"/>
              <a:t>participation and engagement of Women and Youth in aquatic biodiversity conservation and environmental management</a:t>
            </a:r>
          </a:p>
          <a:p>
            <a:pPr algn="just"/>
            <a:r>
              <a:rPr lang="en-US" sz="3500" b="1" dirty="0">
                <a:solidFill>
                  <a:srgbClr val="00B050"/>
                </a:solidFill>
              </a:rPr>
              <a:t>Experts </a:t>
            </a:r>
          </a:p>
          <a:p>
            <a:pPr lvl="1" algn="just"/>
            <a:r>
              <a:rPr lang="en-US" sz="2200" b="1" dirty="0"/>
              <a:t>African experts trained in negotiation skills and techniques</a:t>
            </a:r>
          </a:p>
          <a:p>
            <a:pPr lvl="1" algn="just"/>
            <a:r>
              <a:rPr lang="en-US" sz="2200" b="1" dirty="0"/>
              <a:t>establish a mechanism for providing technical support to AU MS for effective participation in these Global fora</a:t>
            </a:r>
          </a:p>
          <a:p>
            <a:pPr marL="342900" lvl="0" indent="-342900" algn="just" defTabSz="914400"/>
            <a:r>
              <a:rPr lang="en-US" b="1" dirty="0">
                <a:solidFill>
                  <a:srgbClr val="C00000"/>
                </a:solidFill>
              </a:rPr>
              <a:t>Highlighting the role of RECs and Specialized Regional Institutions in supporting project implementation </a:t>
            </a:r>
            <a:endParaRPr lang="en-US" b="1" dirty="0"/>
          </a:p>
        </p:txBody>
      </p:sp>
      <p:sp>
        <p:nvSpPr>
          <p:cNvPr id="4" name="Title 1"/>
          <p:cNvSpPr>
            <a:spLocks noGrp="1"/>
          </p:cNvSpPr>
          <p:nvPr>
            <p:ph type="title"/>
          </p:nvPr>
        </p:nvSpPr>
        <p:spPr>
          <a:xfrm>
            <a:off x="0" y="129779"/>
            <a:ext cx="5410200" cy="479822"/>
          </a:xfrm>
        </p:spPr>
        <p:txBody>
          <a:bodyPr>
            <a:normAutofit fontScale="90000"/>
          </a:bodyPr>
          <a:lstStyle/>
          <a:p>
            <a:r>
              <a:rPr lang="en-US" b="1" dirty="0">
                <a:solidFill>
                  <a:srgbClr val="00B0F0"/>
                </a:solidFill>
              </a:rPr>
              <a:t>ROLE OF OTHER STAKEHOLDERS  </a:t>
            </a:r>
          </a:p>
        </p:txBody>
      </p:sp>
    </p:spTree>
    <p:extLst>
      <p:ext uri="{BB962C8B-B14F-4D97-AF65-F5344CB8AC3E}">
        <p14:creationId xmlns:p14="http://schemas.microsoft.com/office/powerpoint/2010/main" val="23996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762000"/>
          </a:xfrm>
        </p:spPr>
        <p:txBody>
          <a:bodyPr>
            <a:normAutofit/>
          </a:bodyPr>
          <a:lstStyle/>
          <a:p>
            <a:pPr algn="l"/>
            <a:r>
              <a:rPr lang="en-US" sz="4000" b="1" dirty="0">
                <a:solidFill>
                  <a:srgbClr val="00B0F0"/>
                </a:solidFill>
              </a:rPr>
              <a:t>IMPLEMENTATION MECHANISMS</a:t>
            </a:r>
          </a:p>
        </p:txBody>
      </p:sp>
      <p:sp>
        <p:nvSpPr>
          <p:cNvPr id="3" name="Content Placeholder 2"/>
          <p:cNvSpPr>
            <a:spLocks noGrp="1"/>
          </p:cNvSpPr>
          <p:nvPr>
            <p:ph idx="1"/>
          </p:nvPr>
        </p:nvSpPr>
        <p:spPr>
          <a:xfrm>
            <a:off x="838200" y="990600"/>
            <a:ext cx="8305800" cy="5638800"/>
          </a:xfrm>
        </p:spPr>
        <p:txBody>
          <a:bodyPr>
            <a:noAutofit/>
          </a:bodyPr>
          <a:lstStyle/>
          <a:p>
            <a:pPr algn="just"/>
            <a:r>
              <a:rPr lang="en-US" sz="2200" b="1" dirty="0"/>
              <a:t>The Regional Institutions will be both beneficiaries as well as partners in the implementation. </a:t>
            </a:r>
          </a:p>
          <a:p>
            <a:pPr algn="just"/>
            <a:r>
              <a:rPr lang="en-US" sz="2200" b="1" dirty="0"/>
              <a:t>The capacity of the Regional institutions  will be strengthened in aquatic biodiversity conservation, environmental management, climate resilience, sustainable coastal tourism and infrastructure development etc. </a:t>
            </a:r>
          </a:p>
          <a:p>
            <a:pPr algn="just"/>
            <a:r>
              <a:rPr lang="en-US" sz="2200" b="1" dirty="0"/>
              <a:t>The institutions will act as an interface or conduit in delivery support to the AU Member States. </a:t>
            </a:r>
          </a:p>
          <a:p>
            <a:pPr algn="just"/>
            <a:r>
              <a:rPr lang="en-US" sz="2200" b="1" dirty="0"/>
              <a:t>In view of their role in facilitating Regional integration, the identified activities shall be undertaken with the involvement of the institutions, including implementation of activities on Marine Spatial Planning, Regional environmental monitoring programmes, Regional Strategies on coastal tourism, climate smart and resilient coastal infrastructure, Regional Strategies on Women empowerment and effective engagement in biodiversity and ecosystem conservation</a:t>
            </a:r>
          </a:p>
        </p:txBody>
      </p:sp>
    </p:spTree>
    <p:extLst>
      <p:ext uri="{BB962C8B-B14F-4D97-AF65-F5344CB8AC3E}">
        <p14:creationId xmlns:p14="http://schemas.microsoft.com/office/powerpoint/2010/main" val="3230447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751730-7A71-406C-AE77-3382381D8F6C}"/>
              </a:ext>
            </a:extLst>
          </p:cNvPr>
          <p:cNvSpPr/>
          <p:nvPr/>
        </p:nvSpPr>
        <p:spPr>
          <a:xfrm>
            <a:off x="914400" y="1166842"/>
            <a:ext cx="8077200" cy="4524315"/>
          </a:xfrm>
          <a:prstGeom prst="rect">
            <a:avLst/>
          </a:prstGeom>
        </p:spPr>
        <p:txBody>
          <a:bodyPr wrap="square">
            <a:spAutoFit/>
          </a:bodyPr>
          <a:lstStyle/>
          <a:p>
            <a:pPr algn="just"/>
            <a:r>
              <a:rPr lang="en-US" sz="3200" b="1" dirty="0">
                <a:latin typeface="Times New Roman" panose="02020603050405020304" pitchFamily="18" charset="0"/>
                <a:ea typeface="Dotum" panose="020B0600000101010101" pitchFamily="34" charset="-127"/>
              </a:rPr>
              <a:t>To provide </a:t>
            </a:r>
            <a:r>
              <a:rPr lang="en-KE" sz="3200" b="1" dirty="0">
                <a:latin typeface="Times New Roman" panose="02020603050405020304" pitchFamily="18" charset="0"/>
                <a:ea typeface="Dotum" panose="020B0600000101010101" pitchFamily="34" charset="-127"/>
              </a:rPr>
              <a:t>technical assistance </a:t>
            </a:r>
            <a:r>
              <a:rPr lang="en-US" sz="3200" b="1" dirty="0">
                <a:latin typeface="Times New Roman" panose="02020603050405020304" pitchFamily="18" charset="0"/>
                <a:ea typeface="Dotum" panose="020B0600000101010101" pitchFamily="34" charset="-127"/>
              </a:rPr>
              <a:t>to five AU Member States </a:t>
            </a:r>
            <a:r>
              <a:rPr lang="en-KE" sz="3200" b="1" dirty="0">
                <a:latin typeface="Times New Roman" panose="02020603050405020304" pitchFamily="18" charset="0"/>
                <a:ea typeface="Dotum" panose="020B0600000101010101" pitchFamily="34" charset="-127"/>
              </a:rPr>
              <a:t>for revision of existing </a:t>
            </a:r>
            <a:r>
              <a:rPr lang="en-US" sz="3200" b="1" dirty="0">
                <a:latin typeface="Times New Roman" panose="02020603050405020304" pitchFamily="18" charset="0"/>
                <a:ea typeface="Dotum" panose="020B0600000101010101" pitchFamily="34" charset="-127"/>
              </a:rPr>
              <a:t>N</a:t>
            </a:r>
            <a:r>
              <a:rPr lang="en-KE" sz="3200" b="1" dirty="0" err="1">
                <a:latin typeface="Times New Roman" panose="02020603050405020304" pitchFamily="18" charset="0"/>
                <a:ea typeface="Dotum" panose="020B0600000101010101" pitchFamily="34" charset="-127"/>
              </a:rPr>
              <a:t>ational</a:t>
            </a:r>
            <a:r>
              <a:rPr lang="en-KE" sz="3200" b="1" dirty="0">
                <a:latin typeface="Times New Roman" panose="02020603050405020304" pitchFamily="18" charset="0"/>
                <a:ea typeface="Dotum" panose="020B0600000101010101" pitchFamily="34" charset="-127"/>
              </a:rPr>
              <a:t> </a:t>
            </a:r>
            <a:r>
              <a:rPr lang="en-US" sz="3200" b="1" dirty="0">
                <a:latin typeface="Times New Roman" panose="02020603050405020304" pitchFamily="18" charset="0"/>
                <a:ea typeface="Dotum" panose="020B0600000101010101" pitchFamily="34" charset="-127"/>
              </a:rPr>
              <a:t>I</a:t>
            </a:r>
            <a:r>
              <a:rPr lang="en-KE" sz="3200" b="1" dirty="0" err="1">
                <a:latin typeface="Times New Roman" panose="02020603050405020304" pitchFamily="18" charset="0"/>
                <a:ea typeface="Dotum" panose="020B0600000101010101" pitchFamily="34" charset="-127"/>
              </a:rPr>
              <a:t>nstruments</a:t>
            </a:r>
            <a:r>
              <a:rPr lang="en-KE" sz="3200" b="1" dirty="0">
                <a:latin typeface="Times New Roman" panose="02020603050405020304" pitchFamily="18" charset="0"/>
                <a:ea typeface="Dotum" panose="020B0600000101010101" pitchFamily="34" charset="-127"/>
              </a:rPr>
              <a:t> to align with </a:t>
            </a:r>
            <a:r>
              <a:rPr lang="en-US" sz="3200" b="1" dirty="0">
                <a:latin typeface="Times New Roman" panose="02020603050405020304" pitchFamily="18" charset="0"/>
                <a:ea typeface="Dotum" panose="020B0600000101010101" pitchFamily="34" charset="-127"/>
              </a:rPr>
              <a:t>and </a:t>
            </a:r>
            <a:r>
              <a:rPr lang="en-KE" sz="3200" b="1" dirty="0">
                <a:latin typeface="Times New Roman" panose="02020603050405020304" pitchFamily="18" charset="0"/>
                <a:ea typeface="Dotum" panose="020B0600000101010101" pitchFamily="34" charset="-127"/>
              </a:rPr>
              <a:t>or mainstream the </a:t>
            </a:r>
            <a:r>
              <a:rPr lang="en-US" sz="3200" b="1" dirty="0">
                <a:latin typeface="Times New Roman" panose="02020603050405020304" pitchFamily="18" charset="0"/>
                <a:ea typeface="Dotum" panose="020B0600000101010101" pitchFamily="34" charset="-127"/>
              </a:rPr>
              <a:t>consultancy report on </a:t>
            </a:r>
            <a:r>
              <a:rPr lang="en-KE" sz="3200" b="1" dirty="0">
                <a:latin typeface="Times New Roman" panose="02020603050405020304" pitchFamily="18" charset="0"/>
                <a:ea typeface="Dotum" panose="020B0600000101010101" pitchFamily="34" charset="-127"/>
              </a:rPr>
              <a:t>harmonized </a:t>
            </a:r>
            <a:r>
              <a:rPr lang="en-US" sz="3200" b="1" dirty="0">
                <a:latin typeface="Times New Roman" panose="02020603050405020304" pitchFamily="18" charset="0"/>
                <a:ea typeface="Dotum" panose="020B0600000101010101" pitchFamily="34" charset="-127"/>
              </a:rPr>
              <a:t>R</a:t>
            </a:r>
            <a:r>
              <a:rPr lang="en-KE" sz="3200" b="1" dirty="0" err="1">
                <a:latin typeface="Times New Roman" panose="02020603050405020304" pitchFamily="18" charset="0"/>
                <a:ea typeface="Dotum" panose="020B0600000101010101" pitchFamily="34" charset="-127"/>
              </a:rPr>
              <a:t>egional</a:t>
            </a:r>
            <a:r>
              <a:rPr lang="en-KE" sz="3200" b="1" dirty="0">
                <a:latin typeface="Times New Roman" panose="02020603050405020304" pitchFamily="18" charset="0"/>
                <a:ea typeface="Dotum" panose="020B0600000101010101" pitchFamily="34" charset="-127"/>
              </a:rPr>
              <a:t> biodiversity frameworks</a:t>
            </a:r>
            <a:r>
              <a:rPr lang="en-US" sz="3200" b="1" dirty="0">
                <a:latin typeface="Times New Roman" panose="02020603050405020304" pitchFamily="18" charset="0"/>
                <a:ea typeface="Dotum" panose="020B0600000101010101" pitchFamily="34" charset="-127"/>
              </a:rPr>
              <a:t>, </a:t>
            </a:r>
            <a:r>
              <a:rPr lang="en-KE" sz="3200" b="1" dirty="0">
                <a:latin typeface="Times New Roman" panose="02020603050405020304" pitchFamily="18" charset="0"/>
                <a:ea typeface="Calibri" panose="020F0502020204030204" pitchFamily="34" charset="0"/>
              </a:rPr>
              <a:t>the joint management plans and protocols for conserving aquatic biodiversity</a:t>
            </a:r>
            <a:r>
              <a:rPr lang="en-US" sz="3200" b="1" dirty="0">
                <a:latin typeface="Times New Roman" panose="02020603050405020304" pitchFamily="18" charset="0"/>
                <a:ea typeface="Calibri" panose="020F0502020204030204" pitchFamily="34" charset="0"/>
              </a:rPr>
              <a:t> and environmental management in shared aquatic ecosystems.</a:t>
            </a:r>
            <a:r>
              <a:rPr lang="en-US" sz="32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3" name="Rectangle 2">
            <a:extLst>
              <a:ext uri="{FF2B5EF4-FFF2-40B4-BE49-F238E27FC236}">
                <a16:creationId xmlns:a16="http://schemas.microsoft.com/office/drawing/2014/main" id="{D8129ECB-3CEC-404F-B30E-ECFA811D20DF}"/>
              </a:ext>
            </a:extLst>
          </p:cNvPr>
          <p:cNvSpPr/>
          <p:nvPr/>
        </p:nvSpPr>
        <p:spPr>
          <a:xfrm>
            <a:off x="21336" y="148471"/>
            <a:ext cx="6531864" cy="584775"/>
          </a:xfrm>
          <a:prstGeom prst="rect">
            <a:avLst/>
          </a:prstGeom>
        </p:spPr>
        <p:txBody>
          <a:bodyPr wrap="square">
            <a:spAutoFit/>
          </a:bodyPr>
          <a:lstStyle/>
          <a:p>
            <a:pPr lvl="0" algn="just"/>
            <a:r>
              <a:rPr lang="en-US" sz="3200" b="1" dirty="0">
                <a:solidFill>
                  <a:srgbClr val="7030A0"/>
                </a:solidFill>
                <a:latin typeface="Times New Roman" panose="02020603050405020304" pitchFamily="18" charset="0"/>
                <a:cs typeface="Times New Roman" panose="02020603050405020304" pitchFamily="18" charset="0"/>
              </a:rPr>
              <a:t>The Objectives of this Workshop is: </a:t>
            </a:r>
          </a:p>
        </p:txBody>
      </p:sp>
    </p:spTree>
    <p:extLst>
      <p:ext uri="{BB962C8B-B14F-4D97-AF65-F5344CB8AC3E}">
        <p14:creationId xmlns:p14="http://schemas.microsoft.com/office/powerpoint/2010/main" val="3915850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F3EEFF4-37D1-4CE1-8CC3-70B146A2027B}"/>
              </a:ext>
            </a:extLst>
          </p:cNvPr>
          <p:cNvSpPr/>
          <p:nvPr/>
        </p:nvSpPr>
        <p:spPr>
          <a:xfrm>
            <a:off x="838200" y="1295400"/>
            <a:ext cx="8077200" cy="5016758"/>
          </a:xfrm>
          <a:prstGeom prst="rect">
            <a:avLst/>
          </a:prstGeom>
        </p:spPr>
        <p:txBody>
          <a:bodyPr wrap="square">
            <a:spAutoFit/>
          </a:bodyPr>
          <a:lstStyle/>
          <a:p>
            <a:pPr lvl="0" algn="just"/>
            <a:r>
              <a:rPr lang="en-US" sz="32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Specifically</a:t>
            </a:r>
          </a:p>
          <a:p>
            <a:pPr marL="342900" lvl="0" indent="-342900" algn="just">
              <a:buFont typeface="Symbol" panose="05050102010706020507" pitchFamily="18" charset="2"/>
              <a:buChar char=""/>
            </a:pPr>
            <a:r>
              <a:rPr lang="en-US" sz="3200" b="1" dirty="0">
                <a:solidFill>
                  <a:srgbClr val="7030A0"/>
                </a:solidFill>
                <a:latin typeface="Times New Roman" panose="02020603050405020304" pitchFamily="18" charset="0"/>
                <a:ea typeface="Times New Roman" panose="02020603050405020304" pitchFamily="18" charset="0"/>
              </a:rPr>
              <a:t>Discuss draft outline of the  Regional harmonized Policy Strategy and Regulatory Frameworks for conservation of Aquatic Biodiversity, Environmental Management and Climate Change Mitigation and Adaptation</a:t>
            </a:r>
          </a:p>
          <a:p>
            <a:pPr marL="342900" lvl="0" indent="-342900" algn="just">
              <a:buFont typeface="Arial" panose="020B0604020202020204" pitchFamily="34" charset="0"/>
              <a:buChar char="•"/>
            </a:pPr>
            <a:r>
              <a:rPr lang="en-US" sz="3200" b="1" dirty="0">
                <a:solidFill>
                  <a:srgbClr val="7030A0"/>
                </a:solidFill>
                <a:latin typeface="Times New Roman" panose="02020603050405020304" pitchFamily="18" charset="0"/>
                <a:cs typeface="Times New Roman" panose="02020603050405020304" pitchFamily="18" charset="0"/>
              </a:rPr>
              <a:t>Enhancing awareness on the importance of </a:t>
            </a:r>
            <a:r>
              <a:rPr lang="en-US" sz="3200" b="1" dirty="0">
                <a:solidFill>
                  <a:srgbClr val="C0504D">
                    <a:lumMod val="75000"/>
                  </a:srgbClr>
                </a:solidFill>
                <a:latin typeface="Times New Roman" panose="02020603050405020304" pitchFamily="18" charset="0"/>
                <a:cs typeface="Times New Roman" panose="02020603050405020304" pitchFamily="18" charset="0"/>
              </a:rPr>
              <a:t>“Conserving Aquatic Biodiversity in African Blue Economy’’ </a:t>
            </a:r>
          </a:p>
        </p:txBody>
      </p:sp>
    </p:spTree>
    <p:extLst>
      <p:ext uri="{BB962C8B-B14F-4D97-AF65-F5344CB8AC3E}">
        <p14:creationId xmlns:p14="http://schemas.microsoft.com/office/powerpoint/2010/main" val="1788694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B6AA77-A6CC-4286-A985-B1E37975D81F}"/>
              </a:ext>
            </a:extLst>
          </p:cNvPr>
          <p:cNvSpPr/>
          <p:nvPr/>
        </p:nvSpPr>
        <p:spPr>
          <a:xfrm>
            <a:off x="914400" y="1066800"/>
            <a:ext cx="8001000" cy="5078313"/>
          </a:xfrm>
          <a:prstGeom prst="rect">
            <a:avLst/>
          </a:prstGeom>
        </p:spPr>
        <p:txBody>
          <a:bodyPr wrap="square">
            <a:spAutoFit/>
          </a:bodyPr>
          <a:lstStyle/>
          <a:p>
            <a:pPr marL="342900" lvl="0" indent="-342900" algn="just">
              <a:buFont typeface="Arial" panose="020B0604020202020204" pitchFamily="34" charset="0"/>
              <a:buChar char="•"/>
            </a:pPr>
            <a:r>
              <a:rPr lang="en-US" sz="3600" b="1" dirty="0">
                <a:solidFill>
                  <a:srgbClr val="7030A0"/>
                </a:solidFill>
                <a:latin typeface="Times New Roman" panose="02020603050405020304" pitchFamily="18" charset="0"/>
                <a:ea typeface="Calibri" panose="020F0502020204030204" pitchFamily="34" charset="0"/>
              </a:rPr>
              <a:t>Enhance awareness among EAC AU Member States on priority issues for conservation of aquatic biodiversity, climate Change Mitigation and Adaptation and environment management.</a:t>
            </a:r>
          </a:p>
          <a:p>
            <a:pPr marL="342900" lvl="0" indent="-342900" algn="just">
              <a:buFont typeface="Arial" panose="020B0604020202020204" pitchFamily="34" charset="0"/>
              <a:buChar char="•"/>
            </a:pPr>
            <a:endParaRPr lang="en-US" sz="3600" b="1" dirty="0">
              <a:solidFill>
                <a:srgbClr val="7030A0"/>
              </a:solidFill>
              <a:latin typeface="Times New Roman" panose="02020603050405020304" pitchFamily="18" charset="0"/>
              <a:ea typeface="Calibri" panose="020F0502020204030204" pitchFamily="34" charset="0"/>
            </a:endParaRPr>
          </a:p>
          <a:p>
            <a:pPr marL="342900" lvl="0" indent="-342900" algn="just">
              <a:buFont typeface="Arial" panose="020B0604020202020204" pitchFamily="34" charset="0"/>
              <a:buChar char="•"/>
            </a:pPr>
            <a:r>
              <a:rPr lang="en-US" sz="3600" b="1" dirty="0">
                <a:solidFill>
                  <a:srgbClr val="7030A0"/>
                </a:solidFill>
                <a:latin typeface="Times New Roman" panose="02020603050405020304" pitchFamily="18" charset="0"/>
                <a:ea typeface="Calibri" panose="020F0502020204030204" pitchFamily="34" charset="0"/>
              </a:rPr>
              <a:t>Come up with recommendations and also propose the Next steps.</a:t>
            </a:r>
          </a:p>
        </p:txBody>
      </p:sp>
    </p:spTree>
    <p:extLst>
      <p:ext uri="{BB962C8B-B14F-4D97-AF65-F5344CB8AC3E}">
        <p14:creationId xmlns:p14="http://schemas.microsoft.com/office/powerpoint/2010/main" val="674414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a:extLst/>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5455</TotalTime>
  <Words>2903</Words>
  <Application>Microsoft Office PowerPoint</Application>
  <PresentationFormat>On-screen Show (4:3)</PresentationFormat>
  <Paragraphs>181</Paragraphs>
  <Slides>26</Slides>
  <Notes>1</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26</vt:i4>
      </vt:variant>
    </vt:vector>
  </HeadingPairs>
  <TitlesOfParts>
    <vt:vector size="40" baseType="lpstr">
      <vt:lpstr>Dotum</vt:lpstr>
      <vt:lpstr>Arial</vt:lpstr>
      <vt:lpstr>Bauhaus 93</vt:lpstr>
      <vt:lpstr>Book Antiqua</vt:lpstr>
      <vt:lpstr>Calibri</vt:lpstr>
      <vt:lpstr>Gill Sans MT</vt:lpstr>
      <vt:lpstr>Helvetica Neue</vt:lpstr>
      <vt:lpstr>Symbol</vt:lpstr>
      <vt:lpstr>Times New Roman</vt:lpstr>
      <vt:lpstr>Wingdings</vt:lpstr>
      <vt:lpstr>Office Theme</vt:lpstr>
      <vt:lpstr>1_Office Theme</vt:lpstr>
      <vt:lpstr>2_Office Theme</vt:lpstr>
      <vt:lpstr>3_Office Theme</vt:lpstr>
      <vt:lpstr>PRESENTATION OF THE PROJECT AND AWARENESS ENHANCING ON THE IMPORTANCE OF “CONSERVING AQUATIC BIODIVERSITY IN AFRICAN BLUE ECONOMY”  AND  The Objectives of the Workshop on Rolling-out the joint Management Plans and Protocols and the Harmonized Regional Frameworks for conserving aquatic biodiversity for Kenya, Uganda and Tanzania By Nadiope Eric  Aquatic Biodiversity Conservation Policy, Legal and Institutional Processes Expert, AU-IBAR</vt:lpstr>
      <vt:lpstr>Background</vt:lpstr>
      <vt:lpstr>PowerPoint Presentation</vt:lpstr>
      <vt:lpstr>BASIC PROJECT INFORMATION</vt:lpstr>
      <vt:lpstr>PowerPoint Presentation</vt:lpstr>
      <vt:lpstr>OBJECTIVES</vt:lpstr>
      <vt:lpstr>STRATEGIC OBJECTIVE 1</vt:lpstr>
      <vt:lpstr>SO 1: OUTPUTS AND ACTIVITIES</vt:lpstr>
      <vt:lpstr>STRATEGIC OBJECTIVE 2</vt:lpstr>
      <vt:lpstr>SO 2: OUTPUTS AND ACTIVITIES</vt:lpstr>
      <vt:lpstr>SO 2: OUTPUTS AND ACTIVITIES</vt:lpstr>
      <vt:lpstr>SO 2: OUTPUTS AND ACTIVITIES</vt:lpstr>
      <vt:lpstr>STRATEGIC OBJECTIVE 3</vt:lpstr>
      <vt:lpstr>SO 3: OUTPUTS AND ACTIVITIES</vt:lpstr>
      <vt:lpstr>STRATEGIC OBJECTIVE 4</vt:lpstr>
      <vt:lpstr>SO 4: OUTPUTS AND ACTIVITIES</vt:lpstr>
      <vt:lpstr>Sustainability Mechanisms: for the Project outcomes </vt:lpstr>
      <vt:lpstr>AREAS OF COLLABORATION WITH RECs and SRIs</vt:lpstr>
      <vt:lpstr>ROLE OF AU MS </vt:lpstr>
      <vt:lpstr>ROLE OF AU MS cont. </vt:lpstr>
      <vt:lpstr>ROLE OF OTHER STAKEHOLDERS  </vt:lpstr>
      <vt:lpstr>IMPLEMENTATION MECHANISMS</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Malebo Moepi</cp:lastModifiedBy>
  <cp:revision>471</cp:revision>
  <dcterms:created xsi:type="dcterms:W3CDTF">2017-08-17T12:21:51Z</dcterms:created>
  <dcterms:modified xsi:type="dcterms:W3CDTF">2023-03-23T09:08:26Z</dcterms:modified>
</cp:coreProperties>
</file>