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8"/>
  </p:notesMasterIdLst>
  <p:sldIdLst>
    <p:sldId id="256" r:id="rId3"/>
    <p:sldId id="271" r:id="rId4"/>
    <p:sldId id="292" r:id="rId5"/>
    <p:sldId id="274" r:id="rId6"/>
    <p:sldId id="272" r:id="rId7"/>
    <p:sldId id="282" r:id="rId8"/>
    <p:sldId id="285" r:id="rId9"/>
    <p:sldId id="275" r:id="rId10"/>
    <p:sldId id="283" r:id="rId11"/>
    <p:sldId id="286" r:id="rId12"/>
    <p:sldId id="291" r:id="rId13"/>
    <p:sldId id="278" r:id="rId14"/>
    <p:sldId id="288" r:id="rId15"/>
    <p:sldId id="277"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83D98-FB67-4DC3-B732-7724D7C4C3B0}" v="1" dt="2023-03-22T18:46:05.4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861" autoAdjust="0"/>
  </p:normalViewPr>
  <p:slideViewPr>
    <p:cSldViewPr>
      <p:cViewPr varScale="1">
        <p:scale>
          <a:sx n="81" d="100"/>
          <a:sy n="81" d="100"/>
        </p:scale>
        <p:origin x="1263"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by Asmah" userId="65535f2855075107" providerId="LiveId" clId="{DB383D98-FB67-4DC3-B732-7724D7C4C3B0}"/>
    <pc:docChg chg="modSld">
      <pc:chgData name="Ruby Asmah" userId="65535f2855075107" providerId="LiveId" clId="{DB383D98-FB67-4DC3-B732-7724D7C4C3B0}" dt="2023-03-22T18:47:12.302" v="13" actId="403"/>
      <pc:docMkLst>
        <pc:docMk/>
      </pc:docMkLst>
      <pc:sldChg chg="delSp modSp mod">
        <pc:chgData name="Ruby Asmah" userId="65535f2855075107" providerId="LiveId" clId="{DB383D98-FB67-4DC3-B732-7724D7C4C3B0}" dt="2023-03-22T18:46:20.200" v="10" actId="404"/>
        <pc:sldMkLst>
          <pc:docMk/>
          <pc:sldMk cId="1457989927" sldId="271"/>
        </pc:sldMkLst>
        <pc:spChg chg="mod">
          <ac:chgData name="Ruby Asmah" userId="65535f2855075107" providerId="LiveId" clId="{DB383D98-FB67-4DC3-B732-7724D7C4C3B0}" dt="2023-03-22T18:46:20.200" v="10" actId="404"/>
          <ac:spMkLst>
            <pc:docMk/>
            <pc:sldMk cId="1457989927" sldId="271"/>
            <ac:spMk id="5" creationId="{749F40F4-FC84-F796-A86A-AF828F92D701}"/>
          </ac:spMkLst>
        </pc:spChg>
        <pc:picChg chg="del">
          <ac:chgData name="Ruby Asmah" userId="65535f2855075107" providerId="LiveId" clId="{DB383D98-FB67-4DC3-B732-7724D7C4C3B0}" dt="2023-03-22T18:46:05.435" v="8" actId="478"/>
          <ac:picMkLst>
            <pc:docMk/>
            <pc:sldMk cId="1457989927" sldId="271"/>
            <ac:picMk id="1026" creationId="{E72CB59D-9D9E-110D-F234-7EEDF2295907}"/>
          </ac:picMkLst>
        </pc:picChg>
      </pc:sldChg>
      <pc:sldChg chg="modSp mod">
        <pc:chgData name="Ruby Asmah" userId="65535f2855075107" providerId="LiveId" clId="{DB383D98-FB67-4DC3-B732-7724D7C4C3B0}" dt="2023-03-22T18:47:12.302" v="13" actId="403"/>
        <pc:sldMkLst>
          <pc:docMk/>
          <pc:sldMk cId="1621126585" sldId="277"/>
        </pc:sldMkLst>
        <pc:spChg chg="mod">
          <ac:chgData name="Ruby Asmah" userId="65535f2855075107" providerId="LiveId" clId="{DB383D98-FB67-4DC3-B732-7724D7C4C3B0}" dt="2023-03-22T18:47:12.302" v="13" actId="403"/>
          <ac:spMkLst>
            <pc:docMk/>
            <pc:sldMk cId="1621126585" sldId="277"/>
            <ac:spMk id="3" creationId="{5AF2A1A4-2B8C-86A7-D957-5BCD961221C9}"/>
          </ac:spMkLst>
        </pc:spChg>
      </pc:sldChg>
      <pc:sldChg chg="modSp mod">
        <pc:chgData name="Ruby Asmah" userId="65535f2855075107" providerId="LiveId" clId="{DB383D98-FB67-4DC3-B732-7724D7C4C3B0}" dt="2023-03-22T18:46:56.135" v="12" actId="403"/>
        <pc:sldMkLst>
          <pc:docMk/>
          <pc:sldMk cId="4192731222" sldId="278"/>
        </pc:sldMkLst>
        <pc:spChg chg="mod">
          <ac:chgData name="Ruby Asmah" userId="65535f2855075107" providerId="LiveId" clId="{DB383D98-FB67-4DC3-B732-7724D7C4C3B0}" dt="2023-03-22T18:46:56.135" v="12" actId="403"/>
          <ac:spMkLst>
            <pc:docMk/>
            <pc:sldMk cId="4192731222" sldId="278"/>
            <ac:spMk id="3" creationId="{A12CBF96-66FF-F23B-0FD0-FBF3687BA9D9}"/>
          </ac:spMkLst>
        </pc:spChg>
      </pc:sldChg>
      <pc:sldChg chg="modSp mod">
        <pc:chgData name="Ruby Asmah" userId="65535f2855075107" providerId="LiveId" clId="{DB383D98-FB67-4DC3-B732-7724D7C4C3B0}" dt="2023-03-22T18:45:07.423" v="7" actId="403"/>
        <pc:sldMkLst>
          <pc:docMk/>
          <pc:sldMk cId="3839466245" sldId="282"/>
        </pc:sldMkLst>
        <pc:spChg chg="mod">
          <ac:chgData name="Ruby Asmah" userId="65535f2855075107" providerId="LiveId" clId="{DB383D98-FB67-4DC3-B732-7724D7C4C3B0}" dt="2023-03-22T18:45:07.423" v="7" actId="403"/>
          <ac:spMkLst>
            <pc:docMk/>
            <pc:sldMk cId="3839466245" sldId="282"/>
            <ac:spMk id="3" creationId="{8A73C8D0-DFFB-D5B9-0098-F611923AB87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3/22/2023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D24D3889-C33C-4ABD-9640-A5FF483BC4C2}" type="slidenum">
              <a:rPr lang="en-US" smtClean="0"/>
              <a:t>14</a:t>
            </a:fld>
            <a:endParaRPr lang="en-US"/>
          </a:p>
        </p:txBody>
      </p:sp>
    </p:spTree>
    <p:extLst>
      <p:ext uri="{BB962C8B-B14F-4D97-AF65-F5344CB8AC3E}">
        <p14:creationId xmlns:p14="http://schemas.microsoft.com/office/powerpoint/2010/main" val="397510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15</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3/22/2023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3/22/2023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d.docs.live.net/65535f2855075107/Documents/AU%20IBAR/Consultancy/FRESHWATER%20BIODIVERSITY/Presentation%20Tables.docx"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977526"/>
            <a:ext cx="6400800" cy="380999"/>
          </a:xfrm>
        </p:spPr>
        <p:txBody>
          <a:bodyPr>
            <a:normAutofit/>
          </a:bodyPr>
          <a:lstStyle/>
          <a:p>
            <a:r>
              <a:rPr lang="en-US" sz="1800" b="1" dirty="0">
                <a:solidFill>
                  <a:srgbClr val="336600"/>
                </a:solidFill>
                <a:latin typeface="Bookman Old Style" panose="02050604050505020204" pitchFamily="18" charset="0"/>
              </a:rPr>
              <a:t>STATUS OF IMPLEMENTATION OF THE PROJECT  </a:t>
            </a:r>
          </a:p>
        </p:txBody>
      </p:sp>
      <p:sp>
        <p:nvSpPr>
          <p:cNvPr id="3" name="Subtitle 2"/>
          <p:cNvSpPr>
            <a:spLocks noGrp="1"/>
          </p:cNvSpPr>
          <p:nvPr>
            <p:ph type="subTitle" idx="1"/>
          </p:nvPr>
        </p:nvSpPr>
        <p:spPr>
          <a:xfrm>
            <a:off x="1181098" y="1406480"/>
            <a:ext cx="7391401" cy="1287973"/>
          </a:xfrm>
        </p:spPr>
        <p:txBody>
          <a:bodyPr>
            <a:normAutofit fontScale="92500"/>
          </a:bodyPr>
          <a:lstStyle/>
          <a:p>
            <a:r>
              <a:rPr lang="en-US" sz="1600" b="1" dirty="0">
                <a:solidFill>
                  <a:srgbClr val="00B0F0"/>
                </a:solidFill>
                <a:latin typeface="Bookman Old Style" panose="02050604050505020204" pitchFamily="18" charset="0"/>
              </a:rPr>
              <a:t>“CONSERVING AQUATIC BIODIVERSITY IN AFRICAN BLUE ECONOMY”</a:t>
            </a:r>
            <a:endParaRPr lang="en-US" sz="1600" b="1" dirty="0">
              <a:solidFill>
                <a:schemeClr val="accent6">
                  <a:lumMod val="75000"/>
                </a:schemeClr>
              </a:solidFill>
              <a:latin typeface="Bookman Old Style" panose="02050604050505020204" pitchFamily="18" charset="0"/>
            </a:endParaRPr>
          </a:p>
          <a:p>
            <a:endParaRPr lang="en-US" sz="1600" b="1" dirty="0">
              <a:solidFill>
                <a:schemeClr val="accent6">
                  <a:lumMod val="75000"/>
                </a:schemeClr>
              </a:solidFill>
              <a:latin typeface="Bookman Old Style" panose="02050604050505020204" pitchFamily="18" charset="0"/>
            </a:endParaRPr>
          </a:p>
          <a:p>
            <a:r>
              <a:rPr lang="en-US" sz="1600" b="1" dirty="0">
                <a:solidFill>
                  <a:schemeClr val="accent6">
                    <a:lumMod val="75000"/>
                  </a:schemeClr>
                </a:solidFill>
                <a:latin typeface="Bookman Old Style" panose="02050604050505020204" pitchFamily="18" charset="0"/>
              </a:rPr>
              <a:t> </a:t>
            </a:r>
          </a:p>
          <a:p>
            <a:r>
              <a:rPr lang="en-US" sz="1600" b="1" dirty="0">
                <a:solidFill>
                  <a:schemeClr val="accent6">
                    <a:lumMod val="75000"/>
                  </a:schemeClr>
                </a:solidFill>
                <a:latin typeface="Bookman Old Style" panose="02050604050505020204" pitchFamily="18" charset="0"/>
              </a:rPr>
              <a:t>22</a:t>
            </a:r>
            <a:r>
              <a:rPr lang="en-US" sz="1600" b="1" baseline="30000" dirty="0">
                <a:solidFill>
                  <a:schemeClr val="accent6">
                    <a:lumMod val="75000"/>
                  </a:schemeClr>
                </a:solidFill>
                <a:latin typeface="Bookman Old Style" panose="02050604050505020204" pitchFamily="18" charset="0"/>
              </a:rPr>
              <a:t>nd</a:t>
            </a:r>
            <a:r>
              <a:rPr lang="en-US" sz="1600" b="1" dirty="0">
                <a:solidFill>
                  <a:schemeClr val="accent6">
                    <a:lumMod val="75000"/>
                  </a:schemeClr>
                </a:solidFill>
                <a:latin typeface="Bookman Old Style" panose="02050604050505020204" pitchFamily="18" charset="0"/>
              </a:rPr>
              <a:t> MARCH 2022 – KAMPALA, UGANDA</a:t>
            </a:r>
            <a:endParaRPr lang="en-US" sz="16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927368"/>
            <a:ext cx="1176694" cy="154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3261" y="4951511"/>
            <a:ext cx="990600" cy="140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4957495"/>
            <a:ext cx="996693" cy="1408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228353" y="4895107"/>
            <a:ext cx="1084796" cy="153317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145250"/>
            <a:ext cx="2971800" cy="6927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2200" y="254198"/>
            <a:ext cx="2590800" cy="650731"/>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4444" y="44678"/>
            <a:ext cx="838200" cy="842999"/>
          </a:xfrm>
          <a:prstGeom prst="rect">
            <a:avLst/>
          </a:prstGeom>
        </p:spPr>
      </p:pic>
      <p:sp>
        <p:nvSpPr>
          <p:cNvPr id="11" name="Titre 1">
            <a:extLst>
              <a:ext uri="{FF2B5EF4-FFF2-40B4-BE49-F238E27FC236}">
                <a16:creationId xmlns:a16="http://schemas.microsoft.com/office/drawing/2014/main" id="{F2CA2B09-F2D1-4611-B827-C642CB53255C}"/>
              </a:ext>
            </a:extLst>
          </p:cNvPr>
          <p:cNvSpPr txBox="1">
            <a:spLocks/>
          </p:cNvSpPr>
          <p:nvPr/>
        </p:nvSpPr>
        <p:spPr>
          <a:xfrm>
            <a:off x="1321244" y="2955749"/>
            <a:ext cx="7162800" cy="859368"/>
          </a:xfrm>
          <a:prstGeom prst="rect">
            <a:avLst/>
          </a:prstGeom>
        </p:spPr>
        <p:txBody>
          <a:bodyPr vert="horz" lIns="91440" tIns="45720" rIns="91440" bIns="45720" rtlCol="0" anchor="ctr">
            <a:noAutofit/>
          </a:bodyPr>
          <a:lstStyle>
            <a:lvl1pPr marL="284163" indent="0" algn="ctr" defTabSz="914400" rtl="0" eaLnBrk="1" latinLnBrk="0" hangingPunct="1">
              <a:lnSpc>
                <a:spcPct val="90000"/>
              </a:lnSpc>
              <a:spcBef>
                <a:spcPct val="0"/>
              </a:spcBef>
              <a:buNone/>
              <a:defRPr sz="4800" b="1" i="0" kern="1200" baseline="0">
                <a:solidFill>
                  <a:schemeClr val="tx1"/>
                </a:solidFill>
                <a:latin typeface="Baskerville Old Face" panose="02020602080505020303" pitchFamily="18" charset="0"/>
                <a:ea typeface="+mj-ea"/>
                <a:cs typeface="+mj-cs"/>
              </a:defRPr>
            </a:lvl1pPr>
          </a:lstStyle>
          <a:p>
            <a:pPr algn="just"/>
            <a:r>
              <a:rPr lang="en-GB" sz="1800" b="1" dirty="0">
                <a:effectLst/>
                <a:latin typeface="Times New Roman" panose="02020603050405020304" pitchFamily="18" charset="0"/>
                <a:ea typeface="Calibri" panose="020F0502020204030204" pitchFamily="34" charset="0"/>
              </a:rPr>
              <a:t>Assessment of Transboundary Environmental Issues Affecting Biodiversity in Selected Shared Freshwater Ecosystems</a:t>
            </a:r>
            <a:endParaRPr lang="fr-FR" sz="2200" dirty="0">
              <a:latin typeface="Garamond" panose="02020404030301010803" pitchFamily="18" charset="0"/>
            </a:endParaRPr>
          </a:p>
        </p:txBody>
      </p:sp>
      <p:sp>
        <p:nvSpPr>
          <p:cNvPr id="12" name="Sous-titre 2">
            <a:extLst>
              <a:ext uri="{FF2B5EF4-FFF2-40B4-BE49-F238E27FC236}">
                <a16:creationId xmlns:a16="http://schemas.microsoft.com/office/drawing/2014/main" id="{93DED04A-2AFE-48B4-B202-D7A554F19A26}"/>
              </a:ext>
            </a:extLst>
          </p:cNvPr>
          <p:cNvSpPr txBox="1">
            <a:spLocks/>
          </p:cNvSpPr>
          <p:nvPr/>
        </p:nvSpPr>
        <p:spPr>
          <a:xfrm>
            <a:off x="2023891" y="3933122"/>
            <a:ext cx="5757506" cy="672737"/>
          </a:xfrm>
          <a:prstGeom prst="rect">
            <a:avLst/>
          </a:prstGeom>
        </p:spPr>
        <p:txBody>
          <a:bodyPr vert="horz" lIns="91440" tIns="45720" rIns="91440" bIns="45720" rtlCol="0" anchor="ctr">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Bookman Old Style" panose="02050604050505020204" pitchFamily="18" charset="0"/>
                <a:ea typeface="+mn-ea"/>
                <a:cs typeface="+mn-cs"/>
              </a:defRPr>
            </a:lvl1pPr>
            <a:lvl2pPr marL="457200" indent="0" algn="ctr"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Bookman Old Style" panose="02050604050505020204" pitchFamily="18" charset="0"/>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Bookman Old Style" panose="02050604050505020204" pitchFamily="18" charset="0"/>
                <a:ea typeface="+mn-ea"/>
                <a:cs typeface="+mn-cs"/>
              </a:defRPr>
            </a:lvl3pPr>
            <a:lvl4pPr marL="1371600" indent="0" algn="ctr"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Bookman Old Style" panose="02050604050505020204" pitchFamily="18" charset="0"/>
                <a:ea typeface="+mn-ea"/>
                <a:cs typeface="+mn-cs"/>
              </a:defRPr>
            </a:lvl4pPr>
            <a:lvl5pPr marL="1828800" indent="0" algn="ctr"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tx1"/>
                </a:solidFill>
                <a:latin typeface="Bookman Old Style" panose="020506040505050202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0B050"/>
                </a:solidFill>
                <a:effectLst/>
                <a:uLnTx/>
                <a:uFillTx/>
                <a:latin typeface="Bookman Old Style" panose="02050604050505020204" pitchFamily="18" charset="0"/>
                <a:ea typeface="+mn-ea"/>
                <a:cs typeface="+mn-cs"/>
              </a:rPr>
              <a:t>Dr. Asmah Ruby </a:t>
            </a:r>
          </a:p>
        </p:txBody>
      </p:sp>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FC8616-53F3-2D0D-D7C2-FB201ABD68F8}"/>
              </a:ext>
            </a:extLst>
          </p:cNvPr>
          <p:cNvSpPr txBox="1"/>
          <p:nvPr/>
        </p:nvSpPr>
        <p:spPr>
          <a:xfrm>
            <a:off x="304800" y="152400"/>
            <a:ext cx="8534400" cy="646331"/>
          </a:xfrm>
          <a:prstGeom prst="rect">
            <a:avLst/>
          </a:prstGeom>
          <a:noFill/>
        </p:spPr>
        <p:txBody>
          <a:bodyPr wrap="square" rtlCol="0">
            <a:spAutoFit/>
          </a:bodyPr>
          <a:lstStyle/>
          <a:p>
            <a:r>
              <a:rPr lang="en-US" sz="3600" dirty="0"/>
              <a:t>PRESENTATION OUTLINE</a:t>
            </a:r>
            <a:endParaRPr lang="en-GH" sz="3600" dirty="0"/>
          </a:p>
        </p:txBody>
      </p:sp>
      <p:sp>
        <p:nvSpPr>
          <p:cNvPr id="5" name="TextBox 4">
            <a:extLst>
              <a:ext uri="{FF2B5EF4-FFF2-40B4-BE49-F238E27FC236}">
                <a16:creationId xmlns:a16="http://schemas.microsoft.com/office/drawing/2014/main" id="{749F40F4-FC84-F796-A86A-AF828F92D701}"/>
              </a:ext>
            </a:extLst>
          </p:cNvPr>
          <p:cNvSpPr txBox="1"/>
          <p:nvPr/>
        </p:nvSpPr>
        <p:spPr>
          <a:xfrm>
            <a:off x="762000" y="1330796"/>
            <a:ext cx="4419600" cy="5016758"/>
          </a:xfrm>
          <a:prstGeom prst="rect">
            <a:avLst/>
          </a:prstGeom>
          <a:noFill/>
        </p:spPr>
        <p:txBody>
          <a:bodyPr wrap="square" rtlCol="0">
            <a:spAutoFit/>
          </a:bodyPr>
          <a:lstStyle/>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General Introduction</a:t>
            </a:r>
          </a:p>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Objectives</a:t>
            </a:r>
          </a:p>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Methodology</a:t>
            </a:r>
          </a:p>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Survey Results </a:t>
            </a:r>
          </a:p>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Key environmental issues identified</a:t>
            </a:r>
          </a:p>
          <a:p>
            <a:pPr marL="285750" indent="-285750">
              <a:lnSpc>
                <a:spcPct val="2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Recommendation</a:t>
            </a:r>
          </a:p>
          <a:p>
            <a:endParaRPr lang="en-GB" sz="2000" dirty="0">
              <a:latin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7A7E7CE6-9867-3D18-DCFF-BB1497F5FB9C}"/>
              </a:ext>
            </a:extLst>
          </p:cNvPr>
          <p:cNvSpPr txBox="1"/>
          <p:nvPr/>
        </p:nvSpPr>
        <p:spPr>
          <a:xfrm>
            <a:off x="8378439" y="3414302"/>
            <a:ext cx="232161" cy="2453097"/>
          </a:xfrm>
          <a:prstGeom prst="rect">
            <a:avLst/>
          </a:prstGeom>
          <a:noFill/>
        </p:spPr>
        <p:txBody>
          <a:bodyPr wrap="square" rtlCol="0">
            <a:spAutoFit/>
          </a:bodyPr>
          <a:lstStyle/>
          <a:p>
            <a:endParaRPr lang="en-GH" dirty="0"/>
          </a:p>
        </p:txBody>
      </p:sp>
    </p:spTree>
    <p:extLst>
      <p:ext uri="{BB962C8B-B14F-4D97-AF65-F5344CB8AC3E}">
        <p14:creationId xmlns:p14="http://schemas.microsoft.com/office/powerpoint/2010/main" val="145798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FC8616-53F3-2D0D-D7C2-FB201ABD68F8}"/>
              </a:ext>
            </a:extLst>
          </p:cNvPr>
          <p:cNvSpPr txBox="1"/>
          <p:nvPr/>
        </p:nvSpPr>
        <p:spPr>
          <a:xfrm>
            <a:off x="304800" y="152400"/>
            <a:ext cx="8534400" cy="646331"/>
          </a:xfrm>
          <a:prstGeom prst="rect">
            <a:avLst/>
          </a:prstGeom>
          <a:noFill/>
        </p:spPr>
        <p:txBody>
          <a:bodyPr wrap="square" rtlCol="0">
            <a:spAutoFit/>
          </a:bodyPr>
          <a:lstStyle/>
          <a:p>
            <a:r>
              <a:rPr lang="en-US" sz="3600" dirty="0"/>
              <a:t>INTRODUCTION</a:t>
            </a:r>
            <a:endParaRPr lang="en-GH" sz="3600" dirty="0"/>
          </a:p>
        </p:txBody>
      </p:sp>
      <p:sp>
        <p:nvSpPr>
          <p:cNvPr id="5" name="TextBox 4">
            <a:extLst>
              <a:ext uri="{FF2B5EF4-FFF2-40B4-BE49-F238E27FC236}">
                <a16:creationId xmlns:a16="http://schemas.microsoft.com/office/drawing/2014/main" id="{749F40F4-FC84-F796-A86A-AF828F92D701}"/>
              </a:ext>
            </a:extLst>
          </p:cNvPr>
          <p:cNvSpPr txBox="1"/>
          <p:nvPr/>
        </p:nvSpPr>
        <p:spPr>
          <a:xfrm>
            <a:off x="762000" y="1295400"/>
            <a:ext cx="4419600" cy="6032421"/>
          </a:xfrm>
          <a:prstGeom prst="rect">
            <a:avLst/>
          </a:prstGeom>
          <a:noFill/>
        </p:spPr>
        <p:txBody>
          <a:bodyPr wrap="square" rtlCol="0">
            <a:spAutoFit/>
          </a:bodyPr>
          <a:lstStyle/>
          <a:p>
            <a:pPr marL="285750" indent="-285750">
              <a:buFont typeface="Wingdings" panose="05000000000000000000" pitchFamily="2" charset="2"/>
              <a:buChar char="q"/>
            </a:pPr>
            <a:r>
              <a:rPr lang="en-GB" sz="2000" dirty="0">
                <a:effectLst/>
                <a:latin typeface="Times New Roman" panose="02020603050405020304" pitchFamily="18" charset="0"/>
                <a:ea typeface="Calibri" panose="020F0502020204030204" pitchFamily="34" charset="0"/>
                <a:cs typeface="Arial" panose="020B0604020202020204" pitchFamily="34" charset="0"/>
              </a:rPr>
              <a:t>Transboundary freshwater basin account for about 60% of global freshwater </a:t>
            </a:r>
          </a:p>
          <a:p>
            <a:pPr marL="285750" indent="-285750">
              <a:lnSpc>
                <a:spcPct val="150000"/>
              </a:lnSpc>
              <a:buFont typeface="Wingdings" panose="05000000000000000000" pitchFamily="2" charset="2"/>
              <a:buChar char="q"/>
            </a:pPr>
            <a:r>
              <a:rPr lang="en-GB" sz="2000" dirty="0">
                <a:effectLst/>
                <a:latin typeface="Times New Roman" panose="02020603050405020304" pitchFamily="18" charset="0"/>
                <a:ea typeface="Calibri" panose="020F0502020204030204" pitchFamily="34" charset="0"/>
                <a:cs typeface="Arial" panose="020B0604020202020204" pitchFamily="34" charset="0"/>
              </a:rPr>
              <a:t>Cuts across over 150 countries </a:t>
            </a:r>
          </a:p>
          <a:p>
            <a:pPr marL="285750" indent="-285750">
              <a:lnSpc>
                <a:spcPct val="150000"/>
              </a:lnSpc>
              <a:buFont typeface="Wingdings" panose="05000000000000000000" pitchFamily="2" charset="2"/>
              <a:buChar char="q"/>
            </a:pPr>
            <a:r>
              <a:rPr lang="en-GB" sz="2000" dirty="0">
                <a:latin typeface="Times New Roman" panose="02020603050405020304" pitchFamily="18" charset="0"/>
                <a:ea typeface="Calibri" panose="020F0502020204030204" pitchFamily="34" charset="0"/>
                <a:cs typeface="Arial" panose="020B0604020202020204" pitchFamily="34" charset="0"/>
              </a:rPr>
              <a:t>C</a:t>
            </a:r>
            <a:r>
              <a:rPr lang="en-GB" sz="2000" dirty="0">
                <a:effectLst/>
                <a:latin typeface="Times New Roman" panose="02020603050405020304" pitchFamily="18" charset="0"/>
                <a:ea typeface="Calibri" panose="020F0502020204030204" pitchFamily="34" charset="0"/>
                <a:cs typeface="Arial" panose="020B0604020202020204" pitchFamily="34" charset="0"/>
              </a:rPr>
              <a:t>overs 46% of the world’s land area </a:t>
            </a:r>
          </a:p>
          <a:p>
            <a:pPr marL="285750" indent="-285750">
              <a:buFont typeface="Wingdings" panose="05000000000000000000" pitchFamily="2" charset="2"/>
              <a:buChar char="q"/>
            </a:pPr>
            <a:r>
              <a:rPr lang="en-GB" sz="2000" dirty="0">
                <a:latin typeface="Times New Roman" panose="02020603050405020304" pitchFamily="18" charset="0"/>
                <a:ea typeface="Calibri" panose="020F0502020204030204" pitchFamily="34" charset="0"/>
                <a:cs typeface="Arial" panose="020B0604020202020204" pitchFamily="34" charset="0"/>
              </a:rPr>
              <a:t>S</a:t>
            </a:r>
            <a:r>
              <a:rPr lang="en-GB" sz="2000" dirty="0">
                <a:effectLst/>
                <a:latin typeface="Times New Roman" panose="02020603050405020304" pitchFamily="18" charset="0"/>
                <a:ea typeface="Calibri" panose="020F0502020204030204" pitchFamily="34" charset="0"/>
                <a:cs typeface="Arial" panose="020B0604020202020204" pitchFamily="34" charset="0"/>
              </a:rPr>
              <a:t>erves about 42% of the world’s population (over 3 billion)</a:t>
            </a:r>
          </a:p>
          <a:p>
            <a:pPr marL="285750" indent="-285750">
              <a:lnSpc>
                <a:spcPct val="1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America 45%, Asia 23% Africa 9%.</a:t>
            </a:r>
          </a:p>
          <a:p>
            <a:pPr marL="285750" indent="-285750">
              <a:lnSpc>
                <a:spcPct val="150000"/>
              </a:lnSpc>
              <a:buFont typeface="Wingdings" panose="05000000000000000000" pitchFamily="2" charset="2"/>
              <a:buChar char="q"/>
            </a:pPr>
            <a:r>
              <a:rPr lang="en-GB" sz="2000" dirty="0">
                <a:latin typeface="Times New Roman" panose="02020603050405020304" pitchFamily="18" charset="0"/>
                <a:cs typeface="Arial" panose="020B0604020202020204" pitchFamily="34" charset="0"/>
              </a:rPr>
              <a:t>Freshwater covers less than 1% of earth’s surface but has 10% of biodiversity</a:t>
            </a:r>
          </a:p>
          <a:p>
            <a:pPr marL="285750" indent="-285750">
              <a:lnSpc>
                <a:spcPct val="150000"/>
              </a:lnSpc>
              <a:buFont typeface="Wingdings" panose="05000000000000000000" pitchFamily="2" charset="2"/>
              <a:buChar char="q"/>
            </a:pPr>
            <a:endParaRPr lang="en-GB" sz="2000" dirty="0">
              <a:latin typeface="Times New Roman" panose="02020603050405020304" pitchFamily="18" charset="0"/>
              <a:cs typeface="Arial" panose="020B0604020202020204" pitchFamily="34" charset="0"/>
            </a:endParaRPr>
          </a:p>
          <a:p>
            <a:pPr marL="285750" indent="-285750">
              <a:lnSpc>
                <a:spcPct val="150000"/>
              </a:lnSpc>
              <a:buFont typeface="Wingdings" panose="05000000000000000000" pitchFamily="2" charset="2"/>
              <a:buChar char="q"/>
            </a:pPr>
            <a:endParaRPr lang="en-GB" sz="2000" dirty="0">
              <a:latin typeface="Times New Roman" panose="02020603050405020304" pitchFamily="18" charset="0"/>
              <a:cs typeface="Arial" panose="020B0604020202020204" pitchFamily="34" charset="0"/>
            </a:endParaRPr>
          </a:p>
          <a:p>
            <a:pPr marL="285750" indent="-285750">
              <a:lnSpc>
                <a:spcPct val="150000"/>
              </a:lnSpc>
              <a:buFont typeface="Wingdings" panose="05000000000000000000" pitchFamily="2" charset="2"/>
              <a:buChar char="q"/>
            </a:pPr>
            <a:endParaRPr lang="en-US" sz="2000" dirty="0"/>
          </a:p>
          <a:p>
            <a:endParaRPr lang="en-GH" sz="1600" dirty="0"/>
          </a:p>
        </p:txBody>
      </p:sp>
      <p:sp>
        <p:nvSpPr>
          <p:cNvPr id="6" name="TextBox 5">
            <a:extLst>
              <a:ext uri="{FF2B5EF4-FFF2-40B4-BE49-F238E27FC236}">
                <a16:creationId xmlns:a16="http://schemas.microsoft.com/office/drawing/2014/main" id="{7A7E7CE6-9867-3D18-DCFF-BB1497F5FB9C}"/>
              </a:ext>
            </a:extLst>
          </p:cNvPr>
          <p:cNvSpPr txBox="1"/>
          <p:nvPr/>
        </p:nvSpPr>
        <p:spPr>
          <a:xfrm>
            <a:off x="8378439" y="3414302"/>
            <a:ext cx="232161" cy="2453097"/>
          </a:xfrm>
          <a:prstGeom prst="rect">
            <a:avLst/>
          </a:prstGeom>
          <a:noFill/>
        </p:spPr>
        <p:txBody>
          <a:bodyPr wrap="square" rtlCol="0">
            <a:spAutoFit/>
          </a:bodyPr>
          <a:lstStyle/>
          <a:p>
            <a:endParaRPr lang="en-GH" dirty="0"/>
          </a:p>
        </p:txBody>
      </p:sp>
      <p:pic>
        <p:nvPicPr>
          <p:cNvPr id="1026" name="Picture 2">
            <a:extLst>
              <a:ext uri="{FF2B5EF4-FFF2-40B4-BE49-F238E27FC236}">
                <a16:creationId xmlns:a16="http://schemas.microsoft.com/office/drawing/2014/main" id="{E72CB59D-9D9E-110D-F234-7EEDF22959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219200"/>
            <a:ext cx="3581400" cy="510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9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8A9F89-E10D-7A2F-B48C-59290A070D2A}"/>
              </a:ext>
            </a:extLst>
          </p:cNvPr>
          <p:cNvSpPr txBox="1"/>
          <p:nvPr/>
        </p:nvSpPr>
        <p:spPr>
          <a:xfrm>
            <a:off x="304800" y="115614"/>
            <a:ext cx="8458200" cy="584775"/>
          </a:xfrm>
          <a:prstGeom prst="rect">
            <a:avLst/>
          </a:prstGeom>
          <a:noFill/>
        </p:spPr>
        <p:txBody>
          <a:bodyPr wrap="square" rtlCol="0">
            <a:spAutoFit/>
          </a:bodyPr>
          <a:lstStyle/>
          <a:p>
            <a:r>
              <a:rPr lang="en-US" sz="3200" dirty="0"/>
              <a:t>TRANSBOUNDARY BASINS IN AFRICA</a:t>
            </a:r>
            <a:endParaRPr lang="en-GH" dirty="0"/>
          </a:p>
        </p:txBody>
      </p:sp>
      <p:sp>
        <p:nvSpPr>
          <p:cNvPr id="4" name="TextBox 3">
            <a:extLst>
              <a:ext uri="{FF2B5EF4-FFF2-40B4-BE49-F238E27FC236}">
                <a16:creationId xmlns:a16="http://schemas.microsoft.com/office/drawing/2014/main" id="{D4D4AAB5-63E6-40AE-9FF1-0C6589B2CA14}"/>
              </a:ext>
            </a:extLst>
          </p:cNvPr>
          <p:cNvSpPr txBox="1"/>
          <p:nvPr/>
        </p:nvSpPr>
        <p:spPr>
          <a:xfrm>
            <a:off x="1066800" y="1219200"/>
            <a:ext cx="4495800" cy="5170646"/>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t>African Continent has 68</a:t>
            </a:r>
            <a:r>
              <a:rPr lang="en-GB" sz="2400" dirty="0">
                <a:latin typeface="Times New Roman" panose="02020603050405020304" pitchFamily="18" charset="0"/>
                <a:ea typeface="Calibri" panose="020F0502020204030204" pitchFamily="34" charset="0"/>
                <a:cs typeface="Arial" panose="020B0604020202020204" pitchFamily="34" charset="0"/>
              </a:rPr>
              <a:t> transboundary basins</a:t>
            </a:r>
          </a:p>
          <a:p>
            <a:pPr marL="342900" indent="-342900">
              <a:buFont typeface="Wingdings" panose="05000000000000000000" pitchFamily="2" charset="2"/>
              <a:buChar char="Ø"/>
            </a:pPr>
            <a:r>
              <a:rPr lang="en-US" sz="2400" dirty="0"/>
              <a:t>Represents 22% of global </a:t>
            </a:r>
            <a:r>
              <a:rPr lang="en-GB" sz="2400" dirty="0">
                <a:effectLst/>
                <a:latin typeface="Times New Roman" panose="02020603050405020304" pitchFamily="18" charset="0"/>
                <a:ea typeface="MS UI Gothic" panose="020B0600070205080204" pitchFamily="34" charset="-128"/>
                <a:cs typeface="Arial" panose="020B0604020202020204" pitchFamily="34" charset="0"/>
              </a:rPr>
              <a:t>transboundary river basins </a:t>
            </a:r>
            <a:endParaRPr lang="en-US" sz="2400" dirty="0">
              <a:effectLst/>
              <a:latin typeface="Times New Roman" panose="02020603050405020304" pitchFamily="18" charset="0"/>
              <a:ea typeface="MS UI Gothic" panose="020B0600070205080204" pitchFamily="34" charset="-128"/>
              <a:cs typeface="Arial" panose="020B0604020202020204" pitchFamily="34" charset="0"/>
            </a:endParaRPr>
          </a:p>
          <a:p>
            <a:pPr marL="342900" indent="-342900">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Arial" panose="020B0604020202020204" pitchFamily="34" charset="0"/>
              </a:rPr>
              <a:t>C</a:t>
            </a:r>
            <a:r>
              <a:rPr lang="en-GB" sz="2400" dirty="0">
                <a:effectLst/>
                <a:latin typeface="Times New Roman" panose="02020603050405020304" pitchFamily="18" charset="0"/>
                <a:ea typeface="Calibri" panose="020F0502020204030204" pitchFamily="34" charset="0"/>
                <a:cs typeface="Arial" panose="020B0604020202020204" pitchFamily="34" charset="0"/>
              </a:rPr>
              <a:t>overs 64% of the continent’s land area</a:t>
            </a:r>
          </a:p>
          <a:p>
            <a:pPr marL="342900" indent="-342900">
              <a:buFont typeface="Wingdings" panose="05000000000000000000" pitchFamily="2" charset="2"/>
              <a:buChar char="Ø"/>
            </a:pPr>
            <a:r>
              <a:rPr lang="en-GB" sz="2400" dirty="0">
                <a:effectLst/>
                <a:latin typeface="Times New Roman" panose="02020603050405020304" pitchFamily="18" charset="0"/>
                <a:ea typeface="Calibri" panose="020F0502020204030204" pitchFamily="34" charset="0"/>
                <a:cs typeface="Arial" panose="020B0604020202020204" pitchFamily="34" charset="0"/>
              </a:rPr>
              <a:t>Serves 60% of the continent’s population (over 800 million)</a:t>
            </a:r>
          </a:p>
          <a:p>
            <a:pPr marL="342900" indent="-342900">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Arial" panose="020B0604020202020204" pitchFamily="34" charset="0"/>
              </a:rPr>
              <a:t>Main uses: agriculture, mining, hydropower, tourism, fishing, navigation, potable water supply</a:t>
            </a:r>
          </a:p>
          <a:p>
            <a:pPr marL="342900" indent="-342900">
              <a:buFont typeface="Wingdings" panose="05000000000000000000" pitchFamily="2" charset="2"/>
              <a:buChar char="Ø"/>
            </a:pPr>
            <a:endParaRPr lang="en-GB" sz="2400" dirty="0">
              <a:effectLst/>
              <a:latin typeface="Times New Roman" panose="02020603050405020304" pitchFamily="18"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q"/>
            </a:pPr>
            <a:endParaRPr lang="en-GH" dirty="0"/>
          </a:p>
        </p:txBody>
      </p:sp>
      <p:pic>
        <p:nvPicPr>
          <p:cNvPr id="6" name="Picture 5" descr="See the source image">
            <a:extLst>
              <a:ext uri="{FF2B5EF4-FFF2-40B4-BE49-F238E27FC236}">
                <a16:creationId xmlns:a16="http://schemas.microsoft.com/office/drawing/2014/main" id="{804FF54E-F333-C901-B0FE-03AA8821835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1153954"/>
            <a:ext cx="3559791" cy="4114800"/>
          </a:xfrm>
          <a:prstGeom prst="rect">
            <a:avLst/>
          </a:prstGeom>
          <a:noFill/>
          <a:ln>
            <a:noFill/>
          </a:ln>
        </p:spPr>
      </p:pic>
    </p:spTree>
    <p:extLst>
      <p:ext uri="{BB962C8B-B14F-4D97-AF65-F5344CB8AC3E}">
        <p14:creationId xmlns:p14="http://schemas.microsoft.com/office/powerpoint/2010/main" val="878741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62C573-C4E3-9222-44E1-252C6CD10B22}"/>
              </a:ext>
            </a:extLst>
          </p:cNvPr>
          <p:cNvSpPr txBox="1"/>
          <p:nvPr/>
        </p:nvSpPr>
        <p:spPr>
          <a:xfrm>
            <a:off x="0" y="78827"/>
            <a:ext cx="8915400" cy="584775"/>
          </a:xfrm>
          <a:prstGeom prst="rect">
            <a:avLst/>
          </a:prstGeom>
          <a:noFill/>
        </p:spPr>
        <p:txBody>
          <a:bodyPr wrap="square" rtlCol="0">
            <a:spAutoFit/>
          </a:bodyPr>
          <a:lstStyle/>
          <a:p>
            <a:r>
              <a:rPr lang="en-US" sz="3200" dirty="0"/>
              <a:t>OBJECTIVES OF THE STUDY</a:t>
            </a:r>
            <a:endParaRPr lang="en-GH" sz="3200" dirty="0"/>
          </a:p>
        </p:txBody>
      </p:sp>
      <p:sp>
        <p:nvSpPr>
          <p:cNvPr id="5" name="TextBox 4">
            <a:extLst>
              <a:ext uri="{FF2B5EF4-FFF2-40B4-BE49-F238E27FC236}">
                <a16:creationId xmlns:a16="http://schemas.microsoft.com/office/drawing/2014/main" id="{0989C560-AB42-5B52-A1DF-741BB6346C44}"/>
              </a:ext>
            </a:extLst>
          </p:cNvPr>
          <p:cNvSpPr txBox="1"/>
          <p:nvPr/>
        </p:nvSpPr>
        <p:spPr>
          <a:xfrm>
            <a:off x="1219200" y="1447800"/>
            <a:ext cx="7086600" cy="3156249"/>
          </a:xfrm>
          <a:prstGeom prst="rect">
            <a:avLst/>
          </a:prstGeom>
          <a:noFill/>
        </p:spPr>
        <p:txBody>
          <a:bodyPr wrap="square" rtlCol="0">
            <a:spAutoFit/>
          </a:bodyPr>
          <a:lstStyle/>
          <a:p>
            <a:pPr algn="just">
              <a:lnSpc>
                <a:spcPct val="150000"/>
              </a:lnSpc>
              <a:spcAft>
                <a:spcPts val="800"/>
              </a:spcAft>
            </a:pPr>
            <a:r>
              <a:rPr lang="en-GB" sz="1800" dirty="0">
                <a:effectLst/>
                <a:latin typeface="Times New Roman" panose="02020603050405020304" pitchFamily="18" charset="0"/>
                <a:ea typeface="Times New Roman" panose="02020603050405020304" pitchFamily="18" charset="0"/>
              </a:rPr>
              <a:t>The overall objective of the consultancy is to assess selected transboundary freshwater aquatic ecosystems to identify critical aquatic environmental issues and sources affecting aquatic biodiversity and develop regional protocol and strategy for conservation of aquatic biodiversity and joint action plans.</a:t>
            </a:r>
          </a:p>
          <a:p>
            <a:pPr algn="just">
              <a:lnSpc>
                <a:spcPct val="150000"/>
              </a:lnSpc>
              <a:spcAft>
                <a:spcPts val="800"/>
              </a:spcAft>
            </a:pPr>
            <a:endParaRPr lang="en-GB" dirty="0">
              <a:latin typeface="Times New Roman" panose="02020603050405020304" pitchFamily="18" charset="0"/>
              <a:ea typeface="Times New Roman" panose="02020603050405020304" pitchFamily="18" charset="0"/>
            </a:endParaRPr>
          </a:p>
          <a:p>
            <a:pPr algn="just">
              <a:lnSpc>
                <a:spcPct val="150000"/>
              </a:lnSpc>
              <a:spcAft>
                <a:spcPts val="800"/>
              </a:spcAft>
            </a:pPr>
            <a:r>
              <a:rPr lang="en-GB" sz="1800" dirty="0">
                <a:effectLst/>
                <a:latin typeface="Times New Roman" panose="02020603050405020304" pitchFamily="18" charset="0"/>
                <a:ea typeface="Times New Roman" panose="02020603050405020304" pitchFamily="18" charset="0"/>
              </a:rPr>
              <a:t> </a:t>
            </a:r>
            <a:endParaRPr lang="en-GH"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431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28CF61-0F59-1A00-8D7D-C28E65F7256C}"/>
              </a:ext>
            </a:extLst>
          </p:cNvPr>
          <p:cNvSpPr txBox="1"/>
          <p:nvPr/>
        </p:nvSpPr>
        <p:spPr>
          <a:xfrm>
            <a:off x="838200" y="228600"/>
            <a:ext cx="5943600" cy="584775"/>
          </a:xfrm>
          <a:prstGeom prst="rect">
            <a:avLst/>
          </a:prstGeom>
          <a:noFill/>
        </p:spPr>
        <p:txBody>
          <a:bodyPr wrap="square" rtlCol="0">
            <a:spAutoFit/>
          </a:bodyPr>
          <a:lstStyle/>
          <a:p>
            <a:r>
              <a:rPr lang="en-US" sz="3200" dirty="0"/>
              <a:t>METHODOLOGY AND APPROACH </a:t>
            </a:r>
            <a:endParaRPr lang="en-GH" sz="3200" dirty="0"/>
          </a:p>
        </p:txBody>
      </p:sp>
      <p:sp>
        <p:nvSpPr>
          <p:cNvPr id="3" name="TextBox 2">
            <a:extLst>
              <a:ext uri="{FF2B5EF4-FFF2-40B4-BE49-F238E27FC236}">
                <a16:creationId xmlns:a16="http://schemas.microsoft.com/office/drawing/2014/main" id="{8A73C8D0-DFFB-D5B9-0098-F611923AB870}"/>
              </a:ext>
            </a:extLst>
          </p:cNvPr>
          <p:cNvSpPr txBox="1"/>
          <p:nvPr/>
        </p:nvSpPr>
        <p:spPr>
          <a:xfrm>
            <a:off x="838200" y="1295400"/>
            <a:ext cx="7620000" cy="3703578"/>
          </a:xfrm>
          <a:prstGeom prst="rect">
            <a:avLst/>
          </a:prstGeom>
          <a:noFill/>
        </p:spPr>
        <p:txBody>
          <a:bodyPr wrap="square" rtlCol="0">
            <a:spAutoFit/>
          </a:bodyPr>
          <a:lstStyle/>
          <a:p>
            <a:pPr marL="342900" lvl="0" indent="-342900" algn="just">
              <a:lnSpc>
                <a:spcPct val="150000"/>
              </a:lnSpc>
              <a:buFont typeface="Wingdings" panose="05000000000000000000" pitchFamily="2" charset="2"/>
              <a:buChar char=""/>
            </a:pPr>
            <a:r>
              <a:rPr lang="en-GB" sz="2800" dirty="0">
                <a:effectLst/>
                <a:latin typeface="Times New Roman" panose="02020603050405020304" pitchFamily="18" charset="0"/>
                <a:ea typeface="Times New Roman" panose="02020603050405020304" pitchFamily="18" charset="0"/>
              </a:rPr>
              <a:t>Literature search;</a:t>
            </a:r>
            <a:endParaRPr lang="en-GH"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en-GB" sz="2800" dirty="0">
                <a:effectLst/>
                <a:latin typeface="Times New Roman" panose="02020603050405020304" pitchFamily="18" charset="0"/>
                <a:ea typeface="Times New Roman" panose="02020603050405020304" pitchFamily="18" charset="0"/>
              </a:rPr>
              <a:t>Stakeholder engagements through questionnaire survey and field visits; </a:t>
            </a:r>
            <a:endParaRPr lang="en-GH" sz="2800" dirty="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r>
              <a:rPr lang="en-GB" sz="2800" dirty="0">
                <a:effectLst/>
                <a:latin typeface="Times New Roman" panose="02020603050405020304" pitchFamily="18" charset="0"/>
                <a:ea typeface="Times New Roman" panose="02020603050405020304" pitchFamily="18" charset="0"/>
              </a:rPr>
              <a:t>Analyses of data and Preparation of management framework and protocols.</a:t>
            </a:r>
            <a:endParaRPr lang="en-GH" sz="2800" dirty="0">
              <a:effectLst/>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q"/>
            </a:pPr>
            <a:endParaRPr lang="en-GH" dirty="0"/>
          </a:p>
        </p:txBody>
      </p:sp>
    </p:spTree>
    <p:extLst>
      <p:ext uri="{BB962C8B-B14F-4D97-AF65-F5344CB8AC3E}">
        <p14:creationId xmlns:p14="http://schemas.microsoft.com/office/powerpoint/2010/main" val="3839466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C39DFC-306C-DEA0-E882-752828EB2CC2}"/>
              </a:ext>
            </a:extLst>
          </p:cNvPr>
          <p:cNvSpPr txBox="1"/>
          <p:nvPr/>
        </p:nvSpPr>
        <p:spPr>
          <a:xfrm>
            <a:off x="1524000" y="1524000"/>
            <a:ext cx="7010400" cy="5601533"/>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Responses were received from:</a:t>
            </a:r>
          </a:p>
          <a:p>
            <a:pPr marL="742950" lvl="1" indent="-285750">
              <a:buFont typeface="Arial" panose="020B0604020202020204" pitchFamily="34" charset="0"/>
              <a:buChar char="•"/>
            </a:pPr>
            <a:r>
              <a:rPr lang="en-US" sz="2400" dirty="0"/>
              <a:t>Lake Victoria</a:t>
            </a:r>
          </a:p>
          <a:p>
            <a:pPr marL="742950" lvl="1" indent="-285750">
              <a:buFont typeface="Arial" panose="020B0604020202020204" pitchFamily="34" charset="0"/>
              <a:buChar char="•"/>
            </a:pPr>
            <a:r>
              <a:rPr lang="en-US" sz="2400" dirty="0"/>
              <a:t>Lake Chad Basin</a:t>
            </a:r>
          </a:p>
          <a:p>
            <a:pPr marL="742950" lvl="1" indent="-285750">
              <a:buFont typeface="Arial" panose="020B0604020202020204" pitchFamily="34" charset="0"/>
              <a:buChar char="•"/>
            </a:pPr>
            <a:r>
              <a:rPr lang="en-US" sz="2400" dirty="0"/>
              <a:t>Volta Basin in Ghana</a:t>
            </a:r>
          </a:p>
          <a:p>
            <a:pPr marL="742950" lvl="1" indent="-285750">
              <a:buFont typeface="Arial" panose="020B0604020202020204" pitchFamily="34" charset="0"/>
              <a:buChar char="•"/>
            </a:pPr>
            <a:r>
              <a:rPr lang="en-US" sz="2400" dirty="0"/>
              <a:t>Lake Tanganyika</a:t>
            </a:r>
          </a:p>
          <a:p>
            <a:pPr marL="742950" lvl="1" indent="-285750">
              <a:buFont typeface="Arial" panose="020B0604020202020204" pitchFamily="34" charset="0"/>
              <a:buChar char="•"/>
            </a:pPr>
            <a:r>
              <a:rPr lang="en-US" sz="2400" dirty="0"/>
              <a:t>Niger River Basin</a:t>
            </a:r>
          </a:p>
          <a:p>
            <a:pPr marL="742950" lvl="1" indent="-285750">
              <a:buFont typeface="Arial" panose="020B0604020202020204" pitchFamily="34" charset="0"/>
              <a:buChar char="•"/>
            </a:pPr>
            <a:r>
              <a:rPr lang="en-US" sz="2400" dirty="0"/>
              <a:t>Fisheries Committee for West Central Gulf of Guinea </a:t>
            </a:r>
          </a:p>
          <a:p>
            <a:pPr marL="742950" lvl="1" indent="-285750">
              <a:buFont typeface="Arial" panose="020B0604020202020204" pitchFamily="34" charset="0"/>
              <a:buChar char="•"/>
            </a:pPr>
            <a:r>
              <a:rPr lang="en-US" sz="2400" dirty="0"/>
              <a:t>Lake  Malawi</a:t>
            </a:r>
          </a:p>
          <a:p>
            <a:pPr marL="742950" lvl="1" indent="-285750">
              <a:buFont typeface="Arial" panose="020B0604020202020204" pitchFamily="34" charset="0"/>
              <a:buChar char="•"/>
            </a:pPr>
            <a:r>
              <a:rPr lang="en-US" sz="2400" dirty="0"/>
              <a:t>Nile Basin (in South Sudan)</a:t>
            </a:r>
          </a:p>
          <a:p>
            <a:pPr lvl="1"/>
            <a:r>
              <a:rPr lang="en-US" sz="2400" dirty="0"/>
              <a:t> </a:t>
            </a:r>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GH" dirty="0"/>
          </a:p>
        </p:txBody>
      </p:sp>
      <p:sp>
        <p:nvSpPr>
          <p:cNvPr id="3" name="TextBox 2">
            <a:extLst>
              <a:ext uri="{FF2B5EF4-FFF2-40B4-BE49-F238E27FC236}">
                <a16:creationId xmlns:a16="http://schemas.microsoft.com/office/drawing/2014/main" id="{DEE4EFCA-3A89-D95D-CDEF-3F9C7A353C4A}"/>
              </a:ext>
            </a:extLst>
          </p:cNvPr>
          <p:cNvSpPr txBox="1"/>
          <p:nvPr/>
        </p:nvSpPr>
        <p:spPr>
          <a:xfrm>
            <a:off x="1295400" y="152400"/>
            <a:ext cx="5410200" cy="584775"/>
          </a:xfrm>
          <a:prstGeom prst="rect">
            <a:avLst/>
          </a:prstGeom>
          <a:noFill/>
        </p:spPr>
        <p:txBody>
          <a:bodyPr wrap="square" rtlCol="0">
            <a:spAutoFit/>
          </a:bodyPr>
          <a:lstStyle/>
          <a:p>
            <a:r>
              <a:rPr lang="en-US" sz="3200" dirty="0"/>
              <a:t>RESULTS FROM SURVEY</a:t>
            </a:r>
            <a:endParaRPr lang="en-GH" sz="3200" dirty="0"/>
          </a:p>
        </p:txBody>
      </p:sp>
    </p:spTree>
    <p:extLst>
      <p:ext uri="{BB962C8B-B14F-4D97-AF65-F5344CB8AC3E}">
        <p14:creationId xmlns:p14="http://schemas.microsoft.com/office/powerpoint/2010/main" val="2403638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02A651-B6F3-29B3-0677-E59F600E5D2A}"/>
              </a:ext>
            </a:extLst>
          </p:cNvPr>
          <p:cNvSpPr txBox="1"/>
          <p:nvPr/>
        </p:nvSpPr>
        <p:spPr>
          <a:xfrm>
            <a:off x="0" y="152400"/>
            <a:ext cx="9067800" cy="553998"/>
          </a:xfrm>
          <a:prstGeom prst="rect">
            <a:avLst/>
          </a:prstGeom>
          <a:noFill/>
        </p:spPr>
        <p:txBody>
          <a:bodyPr wrap="square" rtlCol="0">
            <a:spAutoFit/>
          </a:bodyPr>
          <a:lstStyle/>
          <a:p>
            <a:r>
              <a:rPr lang="en-US" sz="3000" dirty="0"/>
              <a:t>Identified Environmental and Social Stressors</a:t>
            </a:r>
          </a:p>
        </p:txBody>
      </p:sp>
      <p:sp>
        <p:nvSpPr>
          <p:cNvPr id="2" name="TextBox 1">
            <a:extLst>
              <a:ext uri="{FF2B5EF4-FFF2-40B4-BE49-F238E27FC236}">
                <a16:creationId xmlns:a16="http://schemas.microsoft.com/office/drawing/2014/main" id="{2304B99C-C34F-8E42-28E6-3145F96F99DF}"/>
              </a:ext>
            </a:extLst>
          </p:cNvPr>
          <p:cNvSpPr txBox="1"/>
          <p:nvPr/>
        </p:nvSpPr>
        <p:spPr>
          <a:xfrm>
            <a:off x="990600" y="1219200"/>
            <a:ext cx="7848600" cy="5170646"/>
          </a:xfrm>
          <a:prstGeom prst="rect">
            <a:avLst/>
          </a:prstGeom>
          <a:noFill/>
        </p:spPr>
        <p:txBody>
          <a:bodyPr wrap="square" rtlCol="0">
            <a:spAutoFit/>
          </a:bodyPr>
          <a:lstStyle/>
          <a:p>
            <a:pPr marL="285750" indent="-285750">
              <a:buFont typeface="Wingdings" panose="05000000000000000000" pitchFamily="2" charset="2"/>
              <a:buChar char="§"/>
            </a:pPr>
            <a:r>
              <a:rPr lang="en-US" sz="2000" dirty="0"/>
              <a:t> </a:t>
            </a:r>
            <a:r>
              <a:rPr lang="en-US" sz="2400" dirty="0"/>
              <a:t>Illegal Unregulated Unreported fishing</a:t>
            </a: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Changing climate</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Over-exploitation of freshwater resources. </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Pollution from point and non-point sources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Destruction of habitats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Invasion of exotic species and emergence of diseases that affect freshwater biota especially fish.</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35580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02A651-B6F3-29B3-0677-E59F600E5D2A}"/>
              </a:ext>
            </a:extLst>
          </p:cNvPr>
          <p:cNvSpPr txBox="1"/>
          <p:nvPr/>
        </p:nvSpPr>
        <p:spPr>
          <a:xfrm>
            <a:off x="76200" y="152400"/>
            <a:ext cx="8915400" cy="553998"/>
          </a:xfrm>
          <a:prstGeom prst="rect">
            <a:avLst/>
          </a:prstGeom>
          <a:noFill/>
        </p:spPr>
        <p:txBody>
          <a:bodyPr wrap="square" rtlCol="0">
            <a:spAutoFit/>
          </a:bodyPr>
          <a:lstStyle/>
          <a:p>
            <a:r>
              <a:rPr lang="en-US" sz="3000" dirty="0"/>
              <a:t>Identified Environmental and Social Stressors</a:t>
            </a:r>
          </a:p>
        </p:txBody>
      </p:sp>
      <p:sp>
        <p:nvSpPr>
          <p:cNvPr id="2" name="TextBox 1">
            <a:extLst>
              <a:ext uri="{FF2B5EF4-FFF2-40B4-BE49-F238E27FC236}">
                <a16:creationId xmlns:a16="http://schemas.microsoft.com/office/drawing/2014/main" id="{2304B99C-C34F-8E42-28E6-3145F96F99DF}"/>
              </a:ext>
            </a:extLst>
          </p:cNvPr>
          <p:cNvSpPr txBox="1"/>
          <p:nvPr/>
        </p:nvSpPr>
        <p:spPr>
          <a:xfrm>
            <a:off x="914400" y="990600"/>
            <a:ext cx="7620000" cy="5150449"/>
          </a:xfrm>
          <a:prstGeom prst="rect">
            <a:avLst/>
          </a:prstGeom>
          <a:noFill/>
        </p:spPr>
        <p:txBody>
          <a:bodyPr wrap="square" rtlCol="0">
            <a:spAutoFit/>
          </a:bodyPr>
          <a:lstStyle/>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Artificial channeling of rivers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Weed growth</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Introduction of alien species (aquaculture)</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Wetland drainage or lowered water levels for both agriculture and urban purposes</a:t>
            </a:r>
          </a:p>
          <a:p>
            <a:pPr marL="34290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Flow modification (water obstruction and reduced flows)</a:t>
            </a:r>
          </a:p>
          <a:p>
            <a:pPr marL="342900" indent="-342900" algn="just">
              <a:lnSpc>
                <a:spcPct val="200000"/>
              </a:lnSpc>
              <a:buFont typeface="Wingdings" panose="05000000000000000000" pitchFamily="2"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Uncontrolled access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9971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114300" y="76200"/>
            <a:ext cx="8915399" cy="954107"/>
          </a:xfrm>
          <a:prstGeom prst="rect">
            <a:avLst/>
          </a:prstGeom>
          <a:noFill/>
        </p:spPr>
        <p:txBody>
          <a:bodyPr wrap="square" rtlCol="0">
            <a:spAutoFit/>
          </a:bodyPr>
          <a:lstStyle/>
          <a:p>
            <a:r>
              <a:rPr lang="en-US" sz="2800" dirty="0"/>
              <a:t>EXISTING REGIONAL MANAGEMENT FRAMEWORK/AGREEMENTS</a:t>
            </a:r>
            <a:endParaRPr lang="en-GH" sz="2800" dirty="0"/>
          </a:p>
        </p:txBody>
      </p:sp>
      <p:sp>
        <p:nvSpPr>
          <p:cNvPr id="5" name="TextBox 4">
            <a:extLst>
              <a:ext uri="{FF2B5EF4-FFF2-40B4-BE49-F238E27FC236}">
                <a16:creationId xmlns:a16="http://schemas.microsoft.com/office/drawing/2014/main" id="{A776D29B-E64E-7712-3708-E45CDC7172E1}"/>
              </a:ext>
            </a:extLst>
          </p:cNvPr>
          <p:cNvSpPr txBox="1"/>
          <p:nvPr/>
        </p:nvSpPr>
        <p:spPr>
          <a:xfrm>
            <a:off x="990600" y="1065476"/>
            <a:ext cx="7772400" cy="4893647"/>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75% of basin respondents had some form of basin management agreement or framework.</a:t>
            </a:r>
          </a:p>
          <a:p>
            <a:pPr marL="342900" indent="-342900">
              <a:buFont typeface="Wingdings" panose="05000000000000000000" pitchFamily="2" charset="2"/>
              <a:buChar char="q"/>
            </a:pPr>
            <a:r>
              <a:rPr lang="en-US" sz="2400" dirty="0"/>
              <a:t>Regional Instruments Include:</a:t>
            </a:r>
          </a:p>
          <a:p>
            <a:pPr marL="914400" lvl="1" indent="-457200">
              <a:buAutoNum type="arabicPeriod"/>
            </a:pPr>
            <a:r>
              <a:rPr lang="en-US" sz="2400" dirty="0"/>
              <a:t>The African Convention on the Conservation of Nature and Natural Resource.</a:t>
            </a:r>
          </a:p>
          <a:p>
            <a:pPr marL="914400" lvl="1" indent="-457200">
              <a:buFontTx/>
              <a:buAutoNum type="arabicPeriod"/>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West Africa Water Resources Policy</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914400" lvl="1" indent="-457200">
              <a:buFontTx/>
              <a:buAutoNum type="arabicPeriod"/>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East Africa Community Treaty, 1999</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914400" lvl="1" indent="-457200">
              <a:buFontTx/>
              <a:buAutoNum type="arabicPeriod"/>
            </a:pPr>
            <a:r>
              <a:rPr lang="en-GB" sz="24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The Protocol on Environment and Natural Resources Management</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914400" lvl="1" indent="-457200">
              <a:buFontTx/>
              <a:buAutoNum type="arabicPeriod"/>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The East African Community (EAC) Regional Environment Impact Assessment Guidelines for shared Ecosystems</a:t>
            </a:r>
            <a:endParaRPr lang="en-US" sz="2400" dirty="0">
              <a:effectLst/>
              <a:latin typeface="Times New Roman" panose="02020603050405020304" pitchFamily="18" charset="0"/>
              <a:ea typeface="Calibri" panose="020F0502020204030204" pitchFamily="34" charset="0"/>
              <a:cs typeface="Arial" panose="020B0604020202020204" pitchFamily="34" charset="0"/>
            </a:endParaRPr>
          </a:p>
          <a:p>
            <a:pPr marL="914400" lvl="1" indent="-457200">
              <a:buAutoNum type="arabicPeriod"/>
            </a:pPr>
            <a:r>
              <a:rPr lang="en-GB" sz="2400" dirty="0">
                <a:effectLst/>
                <a:latin typeface="Times New Roman" panose="02020603050405020304" pitchFamily="18" charset="0"/>
                <a:ea typeface="Calibri" panose="020F0502020204030204" pitchFamily="34" charset="0"/>
              </a:rPr>
              <a:t>Lake Victoria Fisheries Organisation </a:t>
            </a:r>
            <a:endParaRPr lang="en-US" sz="2400" dirty="0"/>
          </a:p>
        </p:txBody>
      </p:sp>
    </p:spTree>
    <p:extLst>
      <p:ext uri="{BB962C8B-B14F-4D97-AF65-F5344CB8AC3E}">
        <p14:creationId xmlns:p14="http://schemas.microsoft.com/office/powerpoint/2010/main" val="2686916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152400" y="155027"/>
            <a:ext cx="8915399" cy="523220"/>
          </a:xfrm>
          <a:prstGeom prst="rect">
            <a:avLst/>
          </a:prstGeom>
          <a:noFill/>
        </p:spPr>
        <p:txBody>
          <a:bodyPr wrap="square" rtlCol="0">
            <a:spAutoFit/>
          </a:bodyPr>
          <a:lstStyle/>
          <a:p>
            <a:r>
              <a:rPr lang="en-US" sz="2800" dirty="0"/>
              <a:t>EXISTING MANAGEMENT FRAMEWORK/AGREEMENTS (II)</a:t>
            </a:r>
            <a:endParaRPr lang="en-GH" sz="2800" dirty="0"/>
          </a:p>
        </p:txBody>
      </p:sp>
      <p:sp>
        <p:nvSpPr>
          <p:cNvPr id="5" name="TextBox 4">
            <a:extLst>
              <a:ext uri="{FF2B5EF4-FFF2-40B4-BE49-F238E27FC236}">
                <a16:creationId xmlns:a16="http://schemas.microsoft.com/office/drawing/2014/main" id="{A776D29B-E64E-7712-3708-E45CDC7172E1}"/>
              </a:ext>
            </a:extLst>
          </p:cNvPr>
          <p:cNvSpPr txBox="1"/>
          <p:nvPr/>
        </p:nvSpPr>
        <p:spPr>
          <a:xfrm>
            <a:off x="1143000" y="1332186"/>
            <a:ext cx="7772400" cy="8679299"/>
          </a:xfrm>
          <a:prstGeom prst="rect">
            <a:avLst/>
          </a:prstGeom>
          <a:noFill/>
        </p:spPr>
        <p:txBody>
          <a:bodyPr wrap="square" rtlCol="0">
            <a:spAutoFit/>
          </a:bodyPr>
          <a:lstStyle/>
          <a:p>
            <a:r>
              <a:rPr lang="en-US" sz="2800" dirty="0"/>
              <a:t>Global Instruments</a:t>
            </a: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solidFill>
                  <a:srgbClr val="202122"/>
                </a:solidFill>
                <a:effectLst/>
                <a:latin typeface="Times New Roman" panose="02020603050405020304" pitchFamily="18" charset="0"/>
                <a:ea typeface="Times New Roman" panose="02020603050405020304" pitchFamily="18" charset="0"/>
                <a:cs typeface="Times New Roman" panose="02020603050405020304" pitchFamily="18" charset="0"/>
              </a:rPr>
              <a:t>The United Nations Framework Convention on Climate Change (UNFCCC)</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solidFill>
                  <a:srgbClr val="202122"/>
                </a:solidFill>
                <a:effectLst/>
                <a:latin typeface="Times New Roman" panose="02020603050405020304" pitchFamily="18" charset="0"/>
                <a:ea typeface="Times New Roman" panose="02020603050405020304" pitchFamily="18" charset="0"/>
                <a:cs typeface="Times New Roman" panose="02020603050405020304" pitchFamily="18" charset="0"/>
              </a:rPr>
              <a:t>The Convention on Biological Diversity (CBD)</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solidFill>
                  <a:srgbClr val="202122"/>
                </a:solidFill>
                <a:effectLst/>
                <a:latin typeface="Times New Roman" panose="02020603050405020304" pitchFamily="18" charset="0"/>
                <a:ea typeface="Times New Roman" panose="02020603050405020304" pitchFamily="18" charset="0"/>
                <a:cs typeface="Times New Roman" panose="02020603050405020304" pitchFamily="18" charset="0"/>
              </a:rPr>
              <a:t>The Convention on International Trade in Endangered Species (CITES)</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solidFill>
                  <a:srgbClr val="202122"/>
                </a:solidFill>
                <a:effectLst/>
                <a:latin typeface="Times New Roman" panose="02020603050405020304" pitchFamily="18" charset="0"/>
                <a:ea typeface="Times New Roman" panose="02020603050405020304" pitchFamily="18" charset="0"/>
                <a:cs typeface="Times New Roman" panose="02020603050405020304" pitchFamily="18" charset="0"/>
              </a:rPr>
              <a:t>The Convention on Wetlands of International Importance especially as Waterfowl Habitat (Ramsar Convention)</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solidFill>
                  <a:srgbClr val="202122"/>
                </a:solidFill>
                <a:effectLst/>
                <a:latin typeface="Times New Roman" panose="02020603050405020304" pitchFamily="18" charset="0"/>
                <a:ea typeface="Times New Roman" panose="02020603050405020304" pitchFamily="18" charset="0"/>
                <a:cs typeface="Times New Roman" panose="02020603050405020304" pitchFamily="18" charset="0"/>
              </a:rPr>
              <a:t>The Stockholm Convention on Persistent Organic Pollutants</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800100" lvl="1" indent="-342900">
              <a:lnSpc>
                <a:spcPct val="150000"/>
              </a:lnSpc>
              <a:spcAft>
                <a:spcPts val="800"/>
              </a:spcAft>
              <a:buSzPts val="1000"/>
              <a:buFont typeface="Symbol" panose="05050102010706020507" pitchFamily="18" charset="2"/>
              <a:buChar char=""/>
              <a:tabLst>
                <a:tab pos="45720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UNECE Water Convention</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2800" dirty="0"/>
          </a:p>
          <a:p>
            <a:endParaRPr lang="en-US" sz="2400" dirty="0"/>
          </a:p>
          <a:p>
            <a:r>
              <a:rPr lang="en-US" sz="2400" dirty="0"/>
              <a:t>	</a:t>
            </a:r>
          </a:p>
          <a:p>
            <a:r>
              <a:rPr lang="en-US" sz="2400" dirty="0"/>
              <a:t>	</a:t>
            </a:r>
          </a:p>
          <a:p>
            <a:r>
              <a:rPr lang="en-US" sz="2400" dirty="0"/>
              <a:t> </a:t>
            </a:r>
          </a:p>
          <a:p>
            <a:r>
              <a:rPr lang="en-US" sz="2400" dirty="0"/>
              <a:t>	</a:t>
            </a:r>
          </a:p>
          <a:p>
            <a:r>
              <a:rPr lang="en-US" sz="2400" dirty="0"/>
              <a:t>	</a:t>
            </a:r>
          </a:p>
          <a:p>
            <a:r>
              <a:rPr lang="en-US" sz="2400" dirty="0"/>
              <a:t>	</a:t>
            </a:r>
          </a:p>
          <a:p>
            <a:r>
              <a:rPr lang="en-US" sz="2400" dirty="0"/>
              <a:t>	</a:t>
            </a:r>
            <a:endParaRPr lang="en-GH" sz="2400" dirty="0"/>
          </a:p>
        </p:txBody>
      </p:sp>
    </p:spTree>
    <p:extLst>
      <p:ext uri="{BB962C8B-B14F-4D97-AF65-F5344CB8AC3E}">
        <p14:creationId xmlns:p14="http://schemas.microsoft.com/office/powerpoint/2010/main" val="3495164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0" y="147965"/>
            <a:ext cx="8915400" cy="584775"/>
          </a:xfrm>
          <a:prstGeom prst="rect">
            <a:avLst/>
          </a:prstGeom>
          <a:noFill/>
        </p:spPr>
        <p:txBody>
          <a:bodyPr wrap="square" rtlCol="0">
            <a:spAutoFit/>
          </a:bodyPr>
          <a:lstStyle/>
          <a:p>
            <a:r>
              <a:rPr lang="en-US" sz="3200" dirty="0"/>
              <a:t>CHALLENGES TO FRESHWATER BASIN MANAGEMENT</a:t>
            </a:r>
            <a:endParaRPr lang="en-GH" sz="3200" dirty="0"/>
          </a:p>
        </p:txBody>
      </p:sp>
      <p:sp>
        <p:nvSpPr>
          <p:cNvPr id="3" name="TextBox 2">
            <a:extLst>
              <a:ext uri="{FF2B5EF4-FFF2-40B4-BE49-F238E27FC236}">
                <a16:creationId xmlns:a16="http://schemas.microsoft.com/office/drawing/2014/main" id="{A12CBF96-66FF-F23B-0FD0-FBF3687BA9D9}"/>
              </a:ext>
            </a:extLst>
          </p:cNvPr>
          <p:cNvSpPr txBox="1"/>
          <p:nvPr/>
        </p:nvSpPr>
        <p:spPr>
          <a:xfrm>
            <a:off x="1219200" y="1524000"/>
            <a:ext cx="7086600" cy="5693866"/>
          </a:xfrm>
          <a:prstGeom prst="rect">
            <a:avLst/>
          </a:prstGeom>
          <a:noFill/>
        </p:spPr>
        <p:txBody>
          <a:bodyPr wrap="square" rtlCol="0">
            <a:spAutoFit/>
          </a:bodyPr>
          <a:lstStyle/>
          <a:p>
            <a:pPr marL="285750" indent="-285750">
              <a:buFont typeface="Wingdings" panose="05000000000000000000" pitchFamily="2" charset="2"/>
              <a:buChar char="§"/>
            </a:pPr>
            <a:r>
              <a:rPr lang="en-US" sz="2800" dirty="0"/>
              <a:t>Lack of resources to support national and regional strategies</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r>
              <a:rPr lang="en-US" sz="2800" dirty="0"/>
              <a:t>No designated protected areas</a:t>
            </a:r>
          </a:p>
          <a:p>
            <a:endParaRPr lang="en-US" sz="2800" dirty="0"/>
          </a:p>
          <a:p>
            <a:pPr marL="285750" indent="-285750">
              <a:buFont typeface="Wingdings" panose="05000000000000000000" pitchFamily="2" charset="2"/>
              <a:buChar char="§"/>
            </a:pPr>
            <a:r>
              <a:rPr lang="en-US" sz="2800" dirty="0"/>
              <a:t>Unregulated access to resources</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r>
              <a:rPr lang="en-US" sz="2800" dirty="0"/>
              <a:t>Inadequate governance</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r>
              <a:rPr lang="en-US" sz="2800" dirty="0"/>
              <a:t>Bad riparian community organizations</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endParaRPr lang="en-US" sz="2800" dirty="0"/>
          </a:p>
          <a:p>
            <a:endParaRPr lang="en-GH" sz="2800" dirty="0"/>
          </a:p>
        </p:txBody>
      </p:sp>
    </p:spTree>
    <p:extLst>
      <p:ext uri="{BB962C8B-B14F-4D97-AF65-F5344CB8AC3E}">
        <p14:creationId xmlns:p14="http://schemas.microsoft.com/office/powerpoint/2010/main" val="4192731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76200" y="76200"/>
            <a:ext cx="8915400" cy="1077218"/>
          </a:xfrm>
          <a:prstGeom prst="rect">
            <a:avLst/>
          </a:prstGeom>
          <a:noFill/>
        </p:spPr>
        <p:txBody>
          <a:bodyPr wrap="square" rtlCol="0">
            <a:spAutoFit/>
          </a:bodyPr>
          <a:lstStyle/>
          <a:p>
            <a:pPr algn="ctr"/>
            <a:r>
              <a:rPr lang="en-US" sz="3200" dirty="0"/>
              <a:t>OUTLINE OF REGIONAL BIODIVERSITY STRATEGY FRAMEWORK</a:t>
            </a:r>
            <a:endParaRPr lang="en-GH" sz="3200" dirty="0"/>
          </a:p>
        </p:txBody>
      </p:sp>
      <p:sp>
        <p:nvSpPr>
          <p:cNvPr id="6" name="TextBox 5">
            <a:extLst>
              <a:ext uri="{FF2B5EF4-FFF2-40B4-BE49-F238E27FC236}">
                <a16:creationId xmlns:a16="http://schemas.microsoft.com/office/drawing/2014/main" id="{945A8CBD-ED41-70B4-2651-223CE48CD6E4}"/>
              </a:ext>
            </a:extLst>
          </p:cNvPr>
          <p:cNvSpPr txBox="1"/>
          <p:nvPr/>
        </p:nvSpPr>
        <p:spPr>
          <a:xfrm>
            <a:off x="1066800" y="1295400"/>
            <a:ext cx="7391400" cy="646331"/>
          </a:xfrm>
          <a:prstGeom prst="rect">
            <a:avLst/>
          </a:prstGeom>
          <a:noFill/>
        </p:spPr>
        <p:txBody>
          <a:bodyPr wrap="square" rtlCol="0">
            <a:spAutoFit/>
          </a:bodyPr>
          <a:lstStyle/>
          <a:p>
            <a:r>
              <a:rPr lang="en-GB" dirty="0">
                <a:hlinkClick r:id="rId2"/>
              </a:rPr>
              <a:t>https://d.docs.live.net/65535f2855075107/Documents/AU%20IBAR/Consultancy/FRESHWATER%20BIODIVERSITY/Presentation%20Tables.docx</a:t>
            </a:r>
            <a:endParaRPr lang="en-GB" dirty="0"/>
          </a:p>
        </p:txBody>
      </p:sp>
    </p:spTree>
    <p:extLst>
      <p:ext uri="{BB962C8B-B14F-4D97-AF65-F5344CB8AC3E}">
        <p14:creationId xmlns:p14="http://schemas.microsoft.com/office/powerpoint/2010/main" val="268139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F81FD-52F8-2D2F-3553-858D7C2EC8BF}"/>
              </a:ext>
            </a:extLst>
          </p:cNvPr>
          <p:cNvSpPr txBox="1"/>
          <p:nvPr/>
        </p:nvSpPr>
        <p:spPr>
          <a:xfrm>
            <a:off x="228600" y="115613"/>
            <a:ext cx="8305800" cy="584775"/>
          </a:xfrm>
          <a:prstGeom prst="rect">
            <a:avLst/>
          </a:prstGeom>
          <a:noFill/>
        </p:spPr>
        <p:txBody>
          <a:bodyPr wrap="square" rtlCol="0">
            <a:spAutoFit/>
          </a:bodyPr>
          <a:lstStyle/>
          <a:p>
            <a:r>
              <a:rPr lang="en-US" sz="3200" dirty="0"/>
              <a:t>CONCLUSIONS</a:t>
            </a:r>
            <a:endParaRPr lang="en-GH" sz="3200" dirty="0"/>
          </a:p>
        </p:txBody>
      </p:sp>
      <p:sp>
        <p:nvSpPr>
          <p:cNvPr id="3" name="TextBox 2">
            <a:extLst>
              <a:ext uri="{FF2B5EF4-FFF2-40B4-BE49-F238E27FC236}">
                <a16:creationId xmlns:a16="http://schemas.microsoft.com/office/drawing/2014/main" id="{5AF2A1A4-2B8C-86A7-D957-5BCD961221C9}"/>
              </a:ext>
            </a:extLst>
          </p:cNvPr>
          <p:cNvSpPr txBox="1"/>
          <p:nvPr/>
        </p:nvSpPr>
        <p:spPr>
          <a:xfrm>
            <a:off x="1143000" y="1447800"/>
            <a:ext cx="7620000" cy="5262979"/>
          </a:xfrm>
          <a:prstGeom prst="rect">
            <a:avLst/>
          </a:prstGeom>
          <a:noFill/>
        </p:spPr>
        <p:txBody>
          <a:bodyPr wrap="square" rtlCol="0">
            <a:spAutoFit/>
          </a:bodyPr>
          <a:lstStyle/>
          <a:p>
            <a:pPr marL="285750" indent="-285750">
              <a:buFont typeface="Arial" panose="020B0604020202020204" pitchFamily="34" charset="0"/>
              <a:buChar char="•"/>
            </a:pPr>
            <a:r>
              <a:rPr lang="en-US" sz="2800" dirty="0"/>
              <a:t>Freshwater basins in Africa play key economic roles in riparian states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Biodiversity stressors are increasing in the basins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Most basins have various management frameworks, but enforcement is low due to low commitment of resources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Poor and irregular monitoring of the basins resources (water quality, fisheries, </a:t>
            </a:r>
            <a:r>
              <a:rPr lang="en-US" sz="2800" dirty="0" err="1"/>
              <a:t>etc</a:t>
            </a:r>
            <a:r>
              <a:rPr lang="en-US" sz="2800" dirty="0"/>
              <a:t>)</a:t>
            </a:r>
          </a:p>
          <a:p>
            <a:r>
              <a:rPr lang="en-US" sz="2800" dirty="0"/>
              <a:t>  </a:t>
            </a:r>
            <a:endParaRPr lang="en-GH" sz="2800" dirty="0"/>
          </a:p>
        </p:txBody>
      </p:sp>
    </p:spTree>
    <p:extLst>
      <p:ext uri="{BB962C8B-B14F-4D97-AF65-F5344CB8AC3E}">
        <p14:creationId xmlns:p14="http://schemas.microsoft.com/office/powerpoint/2010/main" val="162112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7540</TotalTime>
  <Words>643</Words>
  <Application>Microsoft Office PowerPoint</Application>
  <PresentationFormat>On-screen Show (4:3)</PresentationFormat>
  <Paragraphs>118</Paragraphs>
  <Slides>15</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Arial</vt:lpstr>
      <vt:lpstr>Bauhaus 93</vt:lpstr>
      <vt:lpstr>Bookman Old Style</vt:lpstr>
      <vt:lpstr>Calibri</vt:lpstr>
      <vt:lpstr>Garamond</vt:lpstr>
      <vt:lpstr>Gill Sans MT</vt:lpstr>
      <vt:lpstr>Symbol</vt:lpstr>
      <vt:lpstr>Times New Roman</vt:lpstr>
      <vt:lpstr>Wingdings</vt:lpstr>
      <vt:lpstr>Office Theme</vt:lpstr>
      <vt:lpstr>1_Office Theme</vt:lpstr>
      <vt:lpstr>STATUS OF IMPLEMENTATION OF THE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Ruby Asmah</cp:lastModifiedBy>
  <cp:revision>529</cp:revision>
  <dcterms:created xsi:type="dcterms:W3CDTF">2017-08-17T12:21:51Z</dcterms:created>
  <dcterms:modified xsi:type="dcterms:W3CDTF">2023-03-22T18:47:21Z</dcterms:modified>
</cp:coreProperties>
</file>