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0"/>
  </p:notesMasterIdLst>
  <p:sldIdLst>
    <p:sldId id="256" r:id="rId2"/>
    <p:sldId id="257" r:id="rId3"/>
    <p:sldId id="269" r:id="rId4"/>
    <p:sldId id="330" r:id="rId5"/>
    <p:sldId id="329" r:id="rId6"/>
    <p:sldId id="342" r:id="rId7"/>
    <p:sldId id="328" r:id="rId8"/>
    <p:sldId id="258" r:id="rId9"/>
    <p:sldId id="259" r:id="rId10"/>
    <p:sldId id="260" r:id="rId11"/>
    <p:sldId id="261" r:id="rId12"/>
    <p:sldId id="262" r:id="rId13"/>
    <p:sldId id="263" r:id="rId14"/>
    <p:sldId id="298" r:id="rId15"/>
    <p:sldId id="264" r:id="rId16"/>
    <p:sldId id="265" r:id="rId17"/>
    <p:sldId id="266" r:id="rId18"/>
    <p:sldId id="267" r:id="rId19"/>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a:tcStyle>
        <a:tcBdr/>
        <a:fill>
          <a:solidFill>
            <a:srgbClr val="F3F9FA"/>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n"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n"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n"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n"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53"/>
  </p:normalViewPr>
  <p:slideViewPr>
    <p:cSldViewPr snapToGrid="0" snapToObjects="1">
      <p:cViewPr varScale="1">
        <p:scale>
          <a:sx n="106" d="100"/>
          <a:sy n="106" d="100"/>
        </p:scale>
        <p:origin x="180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10" name="Shape 210"/>
          <p:cNvSpPr>
            <a:spLocks noGrp="1" noRot="1" noChangeAspect="1"/>
          </p:cNvSpPr>
          <p:nvPr>
            <p:ph type="sldImg"/>
          </p:nvPr>
        </p:nvSpPr>
        <p:spPr>
          <a:xfrm>
            <a:off x="1143000" y="685800"/>
            <a:ext cx="4572000" cy="3429000"/>
          </a:xfrm>
          <a:prstGeom prst="rect">
            <a:avLst/>
          </a:prstGeom>
        </p:spPr>
        <p:txBody>
          <a:bodyPr/>
          <a:lstStyle/>
          <a:p>
            <a:endParaRPr/>
          </a:p>
        </p:txBody>
      </p:sp>
      <p:sp>
        <p:nvSpPr>
          <p:cNvPr id="211" name="Shape 211"/>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spcBef>
        <a:spcPts val="400"/>
      </a:spcBef>
      <a:defRPr sz="1200">
        <a:latin typeface="+mj-lt"/>
        <a:ea typeface="+mj-ea"/>
        <a:cs typeface="+mj-cs"/>
        <a:sym typeface="Calibri"/>
      </a:defRPr>
    </a:lvl1pPr>
    <a:lvl2pPr indent="228600" latinLnBrk="0">
      <a:spcBef>
        <a:spcPts val="400"/>
      </a:spcBef>
      <a:defRPr sz="1200">
        <a:latin typeface="+mj-lt"/>
        <a:ea typeface="+mj-ea"/>
        <a:cs typeface="+mj-cs"/>
        <a:sym typeface="Calibri"/>
      </a:defRPr>
    </a:lvl2pPr>
    <a:lvl3pPr indent="457200" latinLnBrk="0">
      <a:spcBef>
        <a:spcPts val="400"/>
      </a:spcBef>
      <a:defRPr sz="1200">
        <a:latin typeface="+mj-lt"/>
        <a:ea typeface="+mj-ea"/>
        <a:cs typeface="+mj-cs"/>
        <a:sym typeface="Calibri"/>
      </a:defRPr>
    </a:lvl3pPr>
    <a:lvl4pPr indent="685800" latinLnBrk="0">
      <a:spcBef>
        <a:spcPts val="400"/>
      </a:spcBef>
      <a:defRPr sz="1200">
        <a:latin typeface="+mj-lt"/>
        <a:ea typeface="+mj-ea"/>
        <a:cs typeface="+mj-cs"/>
        <a:sym typeface="Calibri"/>
      </a:defRPr>
    </a:lvl4pPr>
    <a:lvl5pPr indent="914400" latinLnBrk="0">
      <a:spcBef>
        <a:spcPts val="400"/>
      </a:spcBef>
      <a:defRPr sz="1200">
        <a:latin typeface="+mj-lt"/>
        <a:ea typeface="+mj-ea"/>
        <a:cs typeface="+mj-cs"/>
        <a:sym typeface="Calibri"/>
      </a:defRPr>
    </a:lvl5pPr>
    <a:lvl6pPr indent="1143000" latinLnBrk="0">
      <a:spcBef>
        <a:spcPts val="400"/>
      </a:spcBef>
      <a:defRPr sz="1200">
        <a:latin typeface="+mj-lt"/>
        <a:ea typeface="+mj-ea"/>
        <a:cs typeface="+mj-cs"/>
        <a:sym typeface="Calibri"/>
      </a:defRPr>
    </a:lvl6pPr>
    <a:lvl7pPr indent="1371600" latinLnBrk="0">
      <a:spcBef>
        <a:spcPts val="400"/>
      </a:spcBef>
      <a:defRPr sz="1200">
        <a:latin typeface="+mj-lt"/>
        <a:ea typeface="+mj-ea"/>
        <a:cs typeface="+mj-cs"/>
        <a:sym typeface="Calibri"/>
      </a:defRPr>
    </a:lvl7pPr>
    <a:lvl8pPr indent="1600200" latinLnBrk="0">
      <a:spcBef>
        <a:spcPts val="400"/>
      </a:spcBef>
      <a:defRPr sz="1200">
        <a:latin typeface="+mj-lt"/>
        <a:ea typeface="+mj-ea"/>
        <a:cs typeface="+mj-cs"/>
        <a:sym typeface="Calibri"/>
      </a:defRPr>
    </a:lvl8pPr>
    <a:lvl9pPr indent="1828800" latinLnBrk="0">
      <a:spcBef>
        <a:spcPts val="400"/>
      </a:spcBef>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1B1FCC4-4431-4B97-BB42-6FE921B9B314}" type="slidenum">
              <a:rPr lang="en-GB" smtClean="0"/>
              <a:t>4</a:t>
            </a:fld>
            <a:endParaRPr lang="en-GB"/>
          </a:p>
        </p:txBody>
      </p:sp>
    </p:spTree>
    <p:extLst>
      <p:ext uri="{BB962C8B-B14F-4D97-AF65-F5344CB8AC3E}">
        <p14:creationId xmlns:p14="http://schemas.microsoft.com/office/powerpoint/2010/main" val="2183061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1B1FCC4-4431-4B97-BB42-6FE921B9B314}" type="slidenum">
              <a:rPr lang="en-GB" smtClean="0"/>
              <a:t>5</a:t>
            </a:fld>
            <a:endParaRPr lang="en-GB"/>
          </a:p>
        </p:txBody>
      </p:sp>
    </p:spTree>
    <p:extLst>
      <p:ext uri="{BB962C8B-B14F-4D97-AF65-F5344CB8AC3E}">
        <p14:creationId xmlns:p14="http://schemas.microsoft.com/office/powerpoint/2010/main" val="35382999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WB/UN</a:t>
            </a:r>
            <a:r>
              <a:rPr lang="en-GB" baseline="0" dirty="0"/>
              <a:t> report : one page on </a:t>
            </a:r>
            <a:endParaRPr lang="en-GB" dirty="0"/>
          </a:p>
        </p:txBody>
      </p:sp>
      <p:sp>
        <p:nvSpPr>
          <p:cNvPr id="4" name="Slide Number Placeholder 3"/>
          <p:cNvSpPr>
            <a:spLocks noGrp="1"/>
          </p:cNvSpPr>
          <p:nvPr>
            <p:ph type="sldNum" sz="quarter" idx="10"/>
          </p:nvPr>
        </p:nvSpPr>
        <p:spPr/>
        <p:txBody>
          <a:bodyPr/>
          <a:lstStyle/>
          <a:p>
            <a:fld id="{31B1FCC4-4431-4B97-BB42-6FE921B9B314}" type="slidenum">
              <a:rPr lang="en-GB" smtClean="0"/>
              <a:t>7</a:t>
            </a:fld>
            <a:endParaRPr lang="en-GB"/>
          </a:p>
        </p:txBody>
      </p:sp>
    </p:spTree>
    <p:extLst>
      <p:ext uri="{BB962C8B-B14F-4D97-AF65-F5344CB8AC3E}">
        <p14:creationId xmlns:p14="http://schemas.microsoft.com/office/powerpoint/2010/main" val="9018445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22" name="Title Text"/>
          <p:cNvSpPr txBox="1">
            <a:spLocks noGrp="1"/>
          </p:cNvSpPr>
          <p:nvPr>
            <p:ph type="title"/>
          </p:nvPr>
        </p:nvSpPr>
        <p:spPr>
          <a:prstGeom prst="rect">
            <a:avLst/>
          </a:prstGeom>
        </p:spPr>
        <p:txBody>
          <a:bodyPr/>
          <a:lstStyle/>
          <a:p>
            <a:r>
              <a:t>Title Text</a:t>
            </a:r>
          </a:p>
        </p:txBody>
      </p:sp>
      <p:sp>
        <p:nvSpPr>
          <p:cNvPr id="23"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31" name="Title Text"/>
          <p:cNvSpPr txBox="1">
            <a:spLocks noGrp="1"/>
          </p:cNvSpPr>
          <p:nvPr>
            <p:ph type="title"/>
          </p:nvPr>
        </p:nvSpPr>
        <p:spPr>
          <a:prstGeom prst="rect">
            <a:avLst/>
          </a:prstGeom>
        </p:spPr>
        <p:txBody>
          <a:bodyPr/>
          <a:lstStyle/>
          <a:p>
            <a:r>
              <a:t>Title Text</a:t>
            </a:r>
          </a:p>
        </p:txBody>
      </p:sp>
      <p:sp>
        <p:nvSpPr>
          <p:cNvPr id="3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3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Default">
    <p:spTree>
      <p:nvGrpSpPr>
        <p:cNvPr id="1" name=""/>
        <p:cNvGrpSpPr/>
        <p:nvPr/>
      </p:nvGrpSpPr>
      <p:grpSpPr>
        <a:xfrm>
          <a:off x="0" y="0"/>
          <a:ext cx="0" cy="0"/>
          <a:chOff x="0" y="0"/>
          <a:chExt cx="0" cy="0"/>
        </a:xfrm>
      </p:grpSpPr>
      <p:sp>
        <p:nvSpPr>
          <p:cNvPr id="40" name="Rectangle"/>
          <p:cNvSpPr/>
          <p:nvPr/>
        </p:nvSpPr>
        <p:spPr>
          <a:xfrm>
            <a:off x="152400" y="1752600"/>
            <a:ext cx="8991600" cy="5105400"/>
          </a:xfrm>
          <a:prstGeom prst="rect">
            <a:avLst/>
          </a:prstGeom>
          <a:solidFill>
            <a:srgbClr val="FFFFFF"/>
          </a:solidFill>
          <a:ln w="12700">
            <a:miter lim="400000"/>
          </a:ln>
        </p:spPr>
        <p:txBody>
          <a:bodyPr lIns="45718" tIns="45718" rIns="45718" bIns="45718" anchor="ctr"/>
          <a:lstStyle/>
          <a:p>
            <a:pPr>
              <a:defRPr>
                <a:latin typeface="Arial"/>
                <a:ea typeface="Arial"/>
                <a:cs typeface="Arial"/>
                <a:sym typeface="Arial"/>
              </a:defRPr>
            </a:pPr>
            <a:endParaRPr/>
          </a:p>
        </p:txBody>
      </p:sp>
      <p:sp>
        <p:nvSpPr>
          <p:cNvPr id="41" name="Rectangle"/>
          <p:cNvSpPr/>
          <p:nvPr/>
        </p:nvSpPr>
        <p:spPr>
          <a:xfrm>
            <a:off x="-2" y="1752600"/>
            <a:ext cx="9144004" cy="304800"/>
          </a:xfrm>
          <a:prstGeom prst="rect">
            <a:avLst/>
          </a:prstGeom>
          <a:solidFill>
            <a:srgbClr val="007C30"/>
          </a:solidFill>
          <a:ln w="12700">
            <a:miter lim="400000"/>
          </a:ln>
        </p:spPr>
        <p:txBody>
          <a:bodyPr lIns="45718" tIns="45718" rIns="45718" bIns="45718" anchor="ctr"/>
          <a:lstStyle/>
          <a:p>
            <a:pPr>
              <a:defRPr>
                <a:latin typeface="Arial"/>
                <a:ea typeface="Arial"/>
                <a:cs typeface="Arial"/>
                <a:sym typeface="Arial"/>
              </a:defRPr>
            </a:pPr>
            <a:endParaRPr/>
          </a:p>
        </p:txBody>
      </p:sp>
      <p:sp>
        <p:nvSpPr>
          <p:cNvPr id="42" name="Rectangle"/>
          <p:cNvSpPr/>
          <p:nvPr/>
        </p:nvSpPr>
        <p:spPr>
          <a:xfrm>
            <a:off x="0" y="2057400"/>
            <a:ext cx="152400" cy="4800600"/>
          </a:xfrm>
          <a:prstGeom prst="rect">
            <a:avLst/>
          </a:prstGeom>
          <a:solidFill>
            <a:srgbClr val="A28B59"/>
          </a:solidFill>
          <a:ln w="12700">
            <a:miter lim="400000"/>
          </a:ln>
        </p:spPr>
        <p:txBody>
          <a:bodyPr lIns="45718" tIns="45718" rIns="45718" bIns="45718" anchor="ctr"/>
          <a:lstStyle/>
          <a:p>
            <a:pPr>
              <a:defRPr>
                <a:latin typeface="Arial"/>
                <a:ea typeface="Arial"/>
                <a:cs typeface="Arial"/>
                <a:sym typeface="Arial"/>
              </a:defRPr>
            </a:pPr>
            <a:endParaRPr/>
          </a:p>
        </p:txBody>
      </p:sp>
      <p:pic>
        <p:nvPicPr>
          <p:cNvPr id="43" name="D:\AU\Resources\Graphics\Logo\AU Logo_JPEG.jpg" descr="D:\AU\Resources\Graphics\Logo\AU Logo_JPEG.jpg"/>
          <p:cNvPicPr>
            <a:picLocks noChangeAspect="1"/>
          </p:cNvPicPr>
          <p:nvPr/>
        </p:nvPicPr>
        <p:blipFill>
          <a:blip r:embed="rId2"/>
          <a:stretch>
            <a:fillRect/>
          </a:stretch>
        </p:blipFill>
        <p:spPr>
          <a:xfrm>
            <a:off x="214311" y="246061"/>
            <a:ext cx="1373189" cy="1225552"/>
          </a:xfrm>
          <a:prstGeom prst="rect">
            <a:avLst/>
          </a:prstGeom>
          <a:ln w="12700">
            <a:miter lim="400000"/>
          </a:ln>
        </p:spPr>
      </p:pic>
      <p:sp>
        <p:nvSpPr>
          <p:cNvPr id="44" name="African Union…"/>
          <p:cNvSpPr txBox="1"/>
          <p:nvPr/>
        </p:nvSpPr>
        <p:spPr>
          <a:xfrm>
            <a:off x="1828800" y="457199"/>
            <a:ext cx="6934200" cy="726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sz="1600" b="1">
                <a:solidFill>
                  <a:srgbClr val="007C30"/>
                </a:solidFill>
                <a:latin typeface="Gill Sans MT"/>
                <a:ea typeface="Gill Sans MT"/>
                <a:cs typeface="Gill Sans MT"/>
                <a:sym typeface="Gill Sans MT"/>
              </a:defRPr>
            </a:pPr>
            <a:r>
              <a:t>African Union</a:t>
            </a:r>
          </a:p>
          <a:p>
            <a:pPr>
              <a:defRPr sz="2600" b="1">
                <a:solidFill>
                  <a:srgbClr val="A28B59"/>
                </a:solidFill>
                <a:latin typeface="Gill Sans MT"/>
                <a:ea typeface="Gill Sans MT"/>
                <a:cs typeface="Gill Sans MT"/>
                <a:sym typeface="Gill Sans MT"/>
              </a:defRPr>
            </a:pPr>
            <a:r>
              <a:t>Interafrican Bureau for Animal Resources</a:t>
            </a:r>
          </a:p>
        </p:txBody>
      </p:sp>
      <p:sp>
        <p:nvSpPr>
          <p:cNvPr id="45" name="www.au-ibar.org"/>
          <p:cNvSpPr txBox="1"/>
          <p:nvPr/>
        </p:nvSpPr>
        <p:spPr>
          <a:xfrm>
            <a:off x="3786187" y="6437312"/>
            <a:ext cx="1500189" cy="2692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ctr">
              <a:defRPr sz="1200" b="1">
                <a:solidFill>
                  <a:srgbClr val="007C30"/>
                </a:solidFill>
                <a:latin typeface="Gill Sans MT"/>
                <a:ea typeface="Gill Sans MT"/>
                <a:cs typeface="Gill Sans MT"/>
                <a:sym typeface="Gill Sans MT"/>
              </a:defRPr>
            </a:lvl1pPr>
          </a:lstStyle>
          <a:p>
            <a:r>
              <a:t>www.au-ibar.org</a:t>
            </a:r>
          </a:p>
        </p:txBody>
      </p:sp>
      <p:sp>
        <p:nvSpPr>
          <p:cNvPr id="46" name="Title Text"/>
          <p:cNvSpPr txBox="1">
            <a:spLocks noGrp="1"/>
          </p:cNvSpPr>
          <p:nvPr>
            <p:ph type="title"/>
          </p:nvPr>
        </p:nvSpPr>
        <p:spPr>
          <a:prstGeom prst="rect">
            <a:avLst/>
          </a:prstGeom>
        </p:spPr>
        <p:txBody>
          <a:bodyPr/>
          <a:lstStyle/>
          <a:p>
            <a:r>
              <a:t>Title Text</a:t>
            </a:r>
          </a:p>
        </p:txBody>
      </p:sp>
      <p:sp>
        <p:nvSpPr>
          <p:cNvPr id="4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8" name="Slide Number"/>
          <p:cNvSpPr txBox="1">
            <a:spLocks noGrp="1"/>
          </p:cNvSpPr>
          <p:nvPr>
            <p:ph type="sldNum" sz="quarter" idx="2"/>
          </p:nvPr>
        </p:nvSpPr>
        <p:spPr>
          <a:xfrm>
            <a:off x="6307799" y="6356350"/>
            <a:ext cx="245401" cy="243838"/>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55" name="D:\AU\Resources\Graphics\Logo\AU Logo_JPEG.jpg" descr="D:\AU\Resources\Graphics\Logo\AU Logo_JPEG.jpg"/>
          <p:cNvPicPr>
            <a:picLocks noChangeAspect="1"/>
          </p:cNvPicPr>
          <p:nvPr/>
        </p:nvPicPr>
        <p:blipFill>
          <a:blip r:embed="rId2"/>
          <a:stretch>
            <a:fillRect/>
          </a:stretch>
        </p:blipFill>
        <p:spPr>
          <a:xfrm>
            <a:off x="214311" y="285750"/>
            <a:ext cx="801689" cy="715963"/>
          </a:xfrm>
          <a:prstGeom prst="rect">
            <a:avLst/>
          </a:prstGeom>
          <a:ln w="12700">
            <a:miter lim="400000"/>
          </a:ln>
        </p:spPr>
      </p:pic>
      <p:sp>
        <p:nvSpPr>
          <p:cNvPr id="56" name="www.au-ibar.org"/>
          <p:cNvSpPr txBox="1"/>
          <p:nvPr/>
        </p:nvSpPr>
        <p:spPr>
          <a:xfrm>
            <a:off x="3929062" y="6286499"/>
            <a:ext cx="1500189" cy="2692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ctr">
              <a:defRPr sz="1200" b="1">
                <a:solidFill>
                  <a:srgbClr val="007C30"/>
                </a:solidFill>
                <a:latin typeface="Gill Sans MT"/>
                <a:ea typeface="Gill Sans MT"/>
                <a:cs typeface="Gill Sans MT"/>
                <a:sym typeface="Gill Sans MT"/>
              </a:defRPr>
            </a:lvl1pPr>
          </a:lstStyle>
          <a:p>
            <a:r>
              <a:t>www.au-ibar.org</a:t>
            </a:r>
          </a:p>
        </p:txBody>
      </p:sp>
      <p:sp>
        <p:nvSpPr>
          <p:cNvPr id="5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64" name="Title Text"/>
          <p:cNvSpPr txBox="1">
            <a:spLocks noGrp="1"/>
          </p:cNvSpPr>
          <p:nvPr>
            <p:ph type="title"/>
          </p:nvPr>
        </p:nvSpPr>
        <p:spPr>
          <a:prstGeom prst="rect">
            <a:avLst/>
          </a:prstGeom>
        </p:spPr>
        <p:txBody>
          <a:bodyPr/>
          <a:lstStyle/>
          <a:p>
            <a:r>
              <a:t>Title Text</a:t>
            </a:r>
          </a:p>
        </p:txBody>
      </p:sp>
      <p:sp>
        <p:nvSpPr>
          <p:cNvPr id="65"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73" name="Title Text"/>
          <p:cNvSpPr txBox="1">
            <a:spLocks noGrp="1"/>
          </p:cNvSpPr>
          <p:nvPr>
            <p:ph type="title"/>
          </p:nvPr>
        </p:nvSpPr>
        <p:spPr>
          <a:prstGeom prst="rect">
            <a:avLst/>
          </a:prstGeom>
        </p:spPr>
        <p:txBody>
          <a:bodyPr/>
          <a:lstStyle/>
          <a:p>
            <a:r>
              <a:t>Title Text</a:t>
            </a:r>
          </a:p>
        </p:txBody>
      </p:sp>
      <p:sp>
        <p:nvSpPr>
          <p:cNvPr id="74"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82" name="Title Text"/>
          <p:cNvSpPr txBox="1">
            <a:spLocks noGrp="1"/>
          </p:cNvSpPr>
          <p:nvPr>
            <p:ph type="title"/>
          </p:nvPr>
        </p:nvSpPr>
        <p:spPr>
          <a:prstGeom prst="rect">
            <a:avLst/>
          </a:prstGeom>
        </p:spPr>
        <p:txBody>
          <a:bodyPr/>
          <a:lstStyle/>
          <a:p>
            <a:r>
              <a:t>Title Text</a:t>
            </a:r>
          </a:p>
        </p:txBody>
      </p:sp>
      <p:sp>
        <p:nvSpPr>
          <p:cNvPr id="83"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8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91" name="Title Text"/>
          <p:cNvSpPr txBox="1">
            <a:spLocks noGrp="1"/>
          </p:cNvSpPr>
          <p:nvPr>
            <p:ph type="title"/>
          </p:nvPr>
        </p:nvSpPr>
        <p:spPr>
          <a:prstGeom prst="rect">
            <a:avLst/>
          </a:prstGeom>
        </p:spPr>
        <p:txBody>
          <a:bodyPr/>
          <a:lstStyle/>
          <a:p>
            <a:r>
              <a:t>Title Text</a:t>
            </a:r>
          </a:p>
        </p:txBody>
      </p:sp>
      <p:sp>
        <p:nvSpPr>
          <p:cNvPr id="9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Default">
    <p:spTree>
      <p:nvGrpSpPr>
        <p:cNvPr id="1" name=""/>
        <p:cNvGrpSpPr/>
        <p:nvPr/>
      </p:nvGrpSpPr>
      <p:grpSpPr>
        <a:xfrm>
          <a:off x="0" y="0"/>
          <a:ext cx="0" cy="0"/>
          <a:chOff x="0" y="0"/>
          <a:chExt cx="0" cy="0"/>
        </a:xfrm>
      </p:grpSpPr>
      <p:sp>
        <p:nvSpPr>
          <p:cNvPr id="100" name="Rectangle"/>
          <p:cNvSpPr/>
          <p:nvPr/>
        </p:nvSpPr>
        <p:spPr>
          <a:xfrm>
            <a:off x="152400" y="1752600"/>
            <a:ext cx="8991600" cy="5105400"/>
          </a:xfrm>
          <a:prstGeom prst="rect">
            <a:avLst/>
          </a:prstGeom>
          <a:solidFill>
            <a:srgbClr val="FFFFFF"/>
          </a:solidFill>
          <a:ln w="12700">
            <a:miter lim="400000"/>
          </a:ln>
        </p:spPr>
        <p:txBody>
          <a:bodyPr lIns="45718" tIns="45718" rIns="45718" bIns="45718" anchor="ctr"/>
          <a:lstStyle/>
          <a:p>
            <a:pPr>
              <a:defRPr>
                <a:latin typeface="Arial"/>
                <a:ea typeface="Arial"/>
                <a:cs typeface="Arial"/>
                <a:sym typeface="Arial"/>
              </a:defRPr>
            </a:pPr>
            <a:endParaRPr/>
          </a:p>
        </p:txBody>
      </p:sp>
      <p:sp>
        <p:nvSpPr>
          <p:cNvPr id="101" name="Rectangle"/>
          <p:cNvSpPr/>
          <p:nvPr/>
        </p:nvSpPr>
        <p:spPr>
          <a:xfrm>
            <a:off x="-2" y="1752600"/>
            <a:ext cx="9144004" cy="304800"/>
          </a:xfrm>
          <a:prstGeom prst="rect">
            <a:avLst/>
          </a:prstGeom>
          <a:solidFill>
            <a:srgbClr val="007C30"/>
          </a:solidFill>
          <a:ln w="12700">
            <a:miter lim="400000"/>
          </a:ln>
        </p:spPr>
        <p:txBody>
          <a:bodyPr lIns="45718" tIns="45718" rIns="45718" bIns="45718" anchor="ctr"/>
          <a:lstStyle/>
          <a:p>
            <a:pPr>
              <a:defRPr>
                <a:latin typeface="Arial"/>
                <a:ea typeface="Arial"/>
                <a:cs typeface="Arial"/>
                <a:sym typeface="Arial"/>
              </a:defRPr>
            </a:pPr>
            <a:endParaRPr/>
          </a:p>
        </p:txBody>
      </p:sp>
      <p:sp>
        <p:nvSpPr>
          <p:cNvPr id="102" name="Rectangle"/>
          <p:cNvSpPr/>
          <p:nvPr/>
        </p:nvSpPr>
        <p:spPr>
          <a:xfrm>
            <a:off x="0" y="2057400"/>
            <a:ext cx="152400" cy="4800600"/>
          </a:xfrm>
          <a:prstGeom prst="rect">
            <a:avLst/>
          </a:prstGeom>
          <a:solidFill>
            <a:srgbClr val="A28B59"/>
          </a:solidFill>
          <a:ln w="12700">
            <a:miter lim="400000"/>
          </a:ln>
        </p:spPr>
        <p:txBody>
          <a:bodyPr lIns="45718" tIns="45718" rIns="45718" bIns="45718" anchor="ctr"/>
          <a:lstStyle/>
          <a:p>
            <a:pPr>
              <a:defRPr>
                <a:latin typeface="Arial"/>
                <a:ea typeface="Arial"/>
                <a:cs typeface="Arial"/>
                <a:sym typeface="Arial"/>
              </a:defRPr>
            </a:pPr>
            <a:endParaRPr/>
          </a:p>
        </p:txBody>
      </p:sp>
      <p:pic>
        <p:nvPicPr>
          <p:cNvPr id="103" name="D:\AU\Resources\Graphics\Logo\AU Logo_JPEG.jpg" descr="D:\AU\Resources\Graphics\Logo\AU Logo_JPEG.jpg"/>
          <p:cNvPicPr>
            <a:picLocks noChangeAspect="1"/>
          </p:cNvPicPr>
          <p:nvPr/>
        </p:nvPicPr>
        <p:blipFill>
          <a:blip r:embed="rId2"/>
          <a:stretch>
            <a:fillRect/>
          </a:stretch>
        </p:blipFill>
        <p:spPr>
          <a:xfrm>
            <a:off x="214311" y="246061"/>
            <a:ext cx="1373189" cy="1225552"/>
          </a:xfrm>
          <a:prstGeom prst="rect">
            <a:avLst/>
          </a:prstGeom>
          <a:ln w="12700">
            <a:miter lim="400000"/>
          </a:ln>
        </p:spPr>
      </p:pic>
      <p:sp>
        <p:nvSpPr>
          <p:cNvPr id="104" name="African Union…"/>
          <p:cNvSpPr txBox="1"/>
          <p:nvPr/>
        </p:nvSpPr>
        <p:spPr>
          <a:xfrm>
            <a:off x="1828800" y="457199"/>
            <a:ext cx="6934200" cy="726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sz="1600" b="1">
                <a:solidFill>
                  <a:srgbClr val="007C30"/>
                </a:solidFill>
                <a:latin typeface="Gill Sans MT"/>
                <a:ea typeface="Gill Sans MT"/>
                <a:cs typeface="Gill Sans MT"/>
                <a:sym typeface="Gill Sans MT"/>
              </a:defRPr>
            </a:pPr>
            <a:r>
              <a:t>African Union</a:t>
            </a:r>
          </a:p>
          <a:p>
            <a:pPr>
              <a:defRPr sz="2600" b="1">
                <a:solidFill>
                  <a:srgbClr val="A28B59"/>
                </a:solidFill>
                <a:latin typeface="Gill Sans MT"/>
                <a:ea typeface="Gill Sans MT"/>
                <a:cs typeface="Gill Sans MT"/>
                <a:sym typeface="Gill Sans MT"/>
              </a:defRPr>
            </a:pPr>
            <a:r>
              <a:t>Interafrican Bureau for Animal Resources</a:t>
            </a:r>
          </a:p>
        </p:txBody>
      </p:sp>
      <p:sp>
        <p:nvSpPr>
          <p:cNvPr id="105" name="www.au-ibar.org"/>
          <p:cNvSpPr txBox="1"/>
          <p:nvPr/>
        </p:nvSpPr>
        <p:spPr>
          <a:xfrm>
            <a:off x="3786187" y="6437312"/>
            <a:ext cx="1500189" cy="2692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ctr">
              <a:defRPr sz="1200" b="1">
                <a:solidFill>
                  <a:srgbClr val="007C30"/>
                </a:solidFill>
                <a:latin typeface="Gill Sans MT"/>
                <a:ea typeface="Gill Sans MT"/>
                <a:cs typeface="Gill Sans MT"/>
                <a:sym typeface="Gill Sans MT"/>
              </a:defRPr>
            </a:lvl1pPr>
          </a:lstStyle>
          <a:p>
            <a:r>
              <a:t>www.au-ibar.org</a:t>
            </a:r>
          </a:p>
        </p:txBody>
      </p:sp>
      <p:sp>
        <p:nvSpPr>
          <p:cNvPr id="106" name="Title Text"/>
          <p:cNvSpPr txBox="1">
            <a:spLocks noGrp="1"/>
          </p:cNvSpPr>
          <p:nvPr>
            <p:ph type="title"/>
          </p:nvPr>
        </p:nvSpPr>
        <p:spPr>
          <a:prstGeom prst="rect">
            <a:avLst/>
          </a:prstGeom>
        </p:spPr>
        <p:txBody>
          <a:bodyPr/>
          <a:lstStyle/>
          <a:p>
            <a:r>
              <a:t>Title Text</a:t>
            </a:r>
          </a:p>
        </p:txBody>
      </p:sp>
      <p:sp>
        <p:nvSpPr>
          <p:cNvPr id="10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08" name="Slide Number"/>
          <p:cNvSpPr txBox="1">
            <a:spLocks noGrp="1"/>
          </p:cNvSpPr>
          <p:nvPr>
            <p:ph type="sldNum" sz="quarter" idx="2"/>
          </p:nvPr>
        </p:nvSpPr>
        <p:spPr>
          <a:xfrm>
            <a:off x="6307799" y="6356350"/>
            <a:ext cx="245401" cy="243838"/>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115" name="D:\AU\Resources\Graphics\Logo\AU Logo_JPEG.jpg" descr="D:\AU\Resources\Graphics\Logo\AU Logo_JPEG.jpg"/>
          <p:cNvPicPr>
            <a:picLocks noChangeAspect="1"/>
          </p:cNvPicPr>
          <p:nvPr/>
        </p:nvPicPr>
        <p:blipFill>
          <a:blip r:embed="rId2"/>
          <a:stretch>
            <a:fillRect/>
          </a:stretch>
        </p:blipFill>
        <p:spPr>
          <a:xfrm>
            <a:off x="214311" y="285750"/>
            <a:ext cx="801689" cy="715963"/>
          </a:xfrm>
          <a:prstGeom prst="rect">
            <a:avLst/>
          </a:prstGeom>
          <a:ln w="12700">
            <a:miter lim="400000"/>
          </a:ln>
        </p:spPr>
      </p:pic>
      <p:sp>
        <p:nvSpPr>
          <p:cNvPr id="116" name="www.au-ibar.org"/>
          <p:cNvSpPr txBox="1"/>
          <p:nvPr/>
        </p:nvSpPr>
        <p:spPr>
          <a:xfrm>
            <a:off x="3929062" y="6286499"/>
            <a:ext cx="1500189" cy="2692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ctr">
              <a:defRPr sz="1200" b="1">
                <a:solidFill>
                  <a:srgbClr val="007C30"/>
                </a:solidFill>
                <a:latin typeface="Gill Sans MT"/>
                <a:ea typeface="Gill Sans MT"/>
                <a:cs typeface="Gill Sans MT"/>
                <a:sym typeface="Gill Sans MT"/>
              </a:defRPr>
            </a:lvl1pPr>
          </a:lstStyle>
          <a:p>
            <a:r>
              <a:t>www.au-ibar.org</a:t>
            </a:r>
          </a:p>
        </p:txBody>
      </p:sp>
      <p:sp>
        <p:nvSpPr>
          <p:cNvPr id="117" name="Title Text"/>
          <p:cNvSpPr txBox="1">
            <a:spLocks noGrp="1"/>
          </p:cNvSpPr>
          <p:nvPr>
            <p:ph type="title"/>
          </p:nvPr>
        </p:nvSpPr>
        <p:spPr>
          <a:prstGeom prst="rect">
            <a:avLst/>
          </a:prstGeom>
        </p:spPr>
        <p:txBody>
          <a:bodyPr/>
          <a:lstStyle/>
          <a:p>
            <a:r>
              <a:t>Title Text</a:t>
            </a:r>
          </a:p>
        </p:txBody>
      </p:sp>
      <p:sp>
        <p:nvSpPr>
          <p:cNvPr id="118"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26" name="Title Text"/>
          <p:cNvSpPr txBox="1">
            <a:spLocks noGrp="1"/>
          </p:cNvSpPr>
          <p:nvPr>
            <p:ph type="title"/>
          </p:nvPr>
        </p:nvSpPr>
        <p:spPr>
          <a:prstGeom prst="rect">
            <a:avLst/>
          </a:prstGeom>
        </p:spPr>
        <p:txBody>
          <a:bodyPr/>
          <a:lstStyle/>
          <a:p>
            <a:r>
              <a:t>Title Text</a:t>
            </a:r>
          </a:p>
        </p:txBody>
      </p:sp>
      <p:sp>
        <p:nvSpPr>
          <p:cNvPr id="12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2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35" name="Title Text"/>
          <p:cNvSpPr txBox="1">
            <a:spLocks noGrp="1"/>
          </p:cNvSpPr>
          <p:nvPr>
            <p:ph type="title"/>
          </p:nvPr>
        </p:nvSpPr>
        <p:spPr>
          <a:prstGeom prst="rect">
            <a:avLst/>
          </a:prstGeom>
        </p:spPr>
        <p:txBody>
          <a:bodyPr/>
          <a:lstStyle/>
          <a:p>
            <a:r>
              <a:t>Title Text</a:t>
            </a:r>
          </a:p>
        </p:txBody>
      </p:sp>
      <p:sp>
        <p:nvSpPr>
          <p:cNvPr id="136"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4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Default">
    <p:spTree>
      <p:nvGrpSpPr>
        <p:cNvPr id="1" name=""/>
        <p:cNvGrpSpPr/>
        <p:nvPr/>
      </p:nvGrpSpPr>
      <p:grpSpPr>
        <a:xfrm>
          <a:off x="0" y="0"/>
          <a:ext cx="0" cy="0"/>
          <a:chOff x="0" y="0"/>
          <a:chExt cx="0" cy="0"/>
        </a:xfrm>
      </p:grpSpPr>
      <p:sp>
        <p:nvSpPr>
          <p:cNvPr id="151" name="Rectangle"/>
          <p:cNvSpPr/>
          <p:nvPr/>
        </p:nvSpPr>
        <p:spPr>
          <a:xfrm>
            <a:off x="152400" y="1752600"/>
            <a:ext cx="8991600" cy="5105400"/>
          </a:xfrm>
          <a:prstGeom prst="rect">
            <a:avLst/>
          </a:prstGeom>
          <a:solidFill>
            <a:srgbClr val="FFFFFF"/>
          </a:solidFill>
          <a:ln w="12700">
            <a:miter lim="400000"/>
          </a:ln>
        </p:spPr>
        <p:txBody>
          <a:bodyPr lIns="45718" tIns="45718" rIns="45718" bIns="45718" anchor="ctr"/>
          <a:lstStyle/>
          <a:p>
            <a:pPr>
              <a:defRPr>
                <a:latin typeface="Arial"/>
                <a:ea typeface="Arial"/>
                <a:cs typeface="Arial"/>
                <a:sym typeface="Arial"/>
              </a:defRPr>
            </a:pPr>
            <a:endParaRPr/>
          </a:p>
        </p:txBody>
      </p:sp>
      <p:sp>
        <p:nvSpPr>
          <p:cNvPr id="152" name="Rectangle"/>
          <p:cNvSpPr/>
          <p:nvPr/>
        </p:nvSpPr>
        <p:spPr>
          <a:xfrm>
            <a:off x="-2" y="1752600"/>
            <a:ext cx="9144004" cy="304800"/>
          </a:xfrm>
          <a:prstGeom prst="rect">
            <a:avLst/>
          </a:prstGeom>
          <a:solidFill>
            <a:srgbClr val="007C30"/>
          </a:solidFill>
          <a:ln w="12700">
            <a:miter lim="400000"/>
          </a:ln>
        </p:spPr>
        <p:txBody>
          <a:bodyPr lIns="45718" tIns="45718" rIns="45718" bIns="45718" anchor="ctr"/>
          <a:lstStyle/>
          <a:p>
            <a:pPr>
              <a:defRPr>
                <a:latin typeface="Arial"/>
                <a:ea typeface="Arial"/>
                <a:cs typeface="Arial"/>
                <a:sym typeface="Arial"/>
              </a:defRPr>
            </a:pPr>
            <a:endParaRPr/>
          </a:p>
        </p:txBody>
      </p:sp>
      <p:sp>
        <p:nvSpPr>
          <p:cNvPr id="153" name="Rectangle"/>
          <p:cNvSpPr/>
          <p:nvPr/>
        </p:nvSpPr>
        <p:spPr>
          <a:xfrm>
            <a:off x="0" y="2057400"/>
            <a:ext cx="152400" cy="4800600"/>
          </a:xfrm>
          <a:prstGeom prst="rect">
            <a:avLst/>
          </a:prstGeom>
          <a:solidFill>
            <a:srgbClr val="A28B59"/>
          </a:solidFill>
          <a:ln w="12700">
            <a:miter lim="400000"/>
          </a:ln>
        </p:spPr>
        <p:txBody>
          <a:bodyPr lIns="45718" tIns="45718" rIns="45718" bIns="45718" anchor="ctr"/>
          <a:lstStyle/>
          <a:p>
            <a:pPr>
              <a:defRPr>
                <a:latin typeface="Arial"/>
                <a:ea typeface="Arial"/>
                <a:cs typeface="Arial"/>
                <a:sym typeface="Arial"/>
              </a:defRPr>
            </a:pPr>
            <a:endParaRPr/>
          </a:p>
        </p:txBody>
      </p:sp>
      <p:pic>
        <p:nvPicPr>
          <p:cNvPr id="154" name="D:\AU\Resources\Graphics\Logo\AU Logo_JPEG.jpg" descr="D:\AU\Resources\Graphics\Logo\AU Logo_JPEG.jpg"/>
          <p:cNvPicPr>
            <a:picLocks noChangeAspect="1"/>
          </p:cNvPicPr>
          <p:nvPr/>
        </p:nvPicPr>
        <p:blipFill>
          <a:blip r:embed="rId2"/>
          <a:stretch>
            <a:fillRect/>
          </a:stretch>
        </p:blipFill>
        <p:spPr>
          <a:xfrm>
            <a:off x="214311" y="246061"/>
            <a:ext cx="1373189" cy="1225552"/>
          </a:xfrm>
          <a:prstGeom prst="rect">
            <a:avLst/>
          </a:prstGeom>
          <a:ln w="12700">
            <a:miter lim="400000"/>
          </a:ln>
        </p:spPr>
      </p:pic>
      <p:sp>
        <p:nvSpPr>
          <p:cNvPr id="155" name="African Union…"/>
          <p:cNvSpPr txBox="1"/>
          <p:nvPr/>
        </p:nvSpPr>
        <p:spPr>
          <a:xfrm>
            <a:off x="1828800" y="457199"/>
            <a:ext cx="6934200" cy="726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sz="1600" b="1">
                <a:solidFill>
                  <a:srgbClr val="007C30"/>
                </a:solidFill>
                <a:latin typeface="Gill Sans MT"/>
                <a:ea typeface="Gill Sans MT"/>
                <a:cs typeface="Gill Sans MT"/>
                <a:sym typeface="Gill Sans MT"/>
              </a:defRPr>
            </a:pPr>
            <a:r>
              <a:t>African Union</a:t>
            </a:r>
          </a:p>
          <a:p>
            <a:pPr>
              <a:defRPr sz="2600" b="1">
                <a:solidFill>
                  <a:srgbClr val="A28B59"/>
                </a:solidFill>
                <a:latin typeface="Gill Sans MT"/>
                <a:ea typeface="Gill Sans MT"/>
                <a:cs typeface="Gill Sans MT"/>
                <a:sym typeface="Gill Sans MT"/>
              </a:defRPr>
            </a:pPr>
            <a:r>
              <a:t>Interafrican Bureau for Animal Resources</a:t>
            </a:r>
          </a:p>
        </p:txBody>
      </p:sp>
      <p:sp>
        <p:nvSpPr>
          <p:cNvPr id="156" name="www.au-ibar.org"/>
          <p:cNvSpPr txBox="1"/>
          <p:nvPr/>
        </p:nvSpPr>
        <p:spPr>
          <a:xfrm>
            <a:off x="3786187" y="6437312"/>
            <a:ext cx="1500189" cy="2692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ctr">
              <a:defRPr sz="1200" b="1">
                <a:solidFill>
                  <a:srgbClr val="007C30"/>
                </a:solidFill>
                <a:latin typeface="Gill Sans MT"/>
                <a:ea typeface="Gill Sans MT"/>
                <a:cs typeface="Gill Sans MT"/>
                <a:sym typeface="Gill Sans MT"/>
              </a:defRPr>
            </a:lvl1pPr>
          </a:lstStyle>
          <a:p>
            <a:r>
              <a:t>www.au-ibar.org</a:t>
            </a:r>
          </a:p>
        </p:txBody>
      </p:sp>
      <p:sp>
        <p:nvSpPr>
          <p:cNvPr id="157" name="Title Text"/>
          <p:cNvSpPr txBox="1">
            <a:spLocks noGrp="1"/>
          </p:cNvSpPr>
          <p:nvPr>
            <p:ph type="title"/>
          </p:nvPr>
        </p:nvSpPr>
        <p:spPr>
          <a:prstGeom prst="rect">
            <a:avLst/>
          </a:prstGeom>
        </p:spPr>
        <p:txBody>
          <a:bodyPr/>
          <a:lstStyle/>
          <a:p>
            <a:r>
              <a:t>Title Text</a:t>
            </a:r>
          </a:p>
        </p:txBody>
      </p:sp>
      <p:sp>
        <p:nvSpPr>
          <p:cNvPr id="158"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59" name="Slide Number"/>
          <p:cNvSpPr txBox="1">
            <a:spLocks noGrp="1"/>
          </p:cNvSpPr>
          <p:nvPr>
            <p:ph type="sldNum" sz="quarter" idx="2"/>
          </p:nvPr>
        </p:nvSpPr>
        <p:spPr>
          <a:xfrm>
            <a:off x="6307799" y="6356350"/>
            <a:ext cx="245401" cy="243838"/>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166" name="D:\AU\Resources\Graphics\Logo\AU Logo_JPEG.jpg" descr="D:\AU\Resources\Graphics\Logo\AU Logo_JPEG.jpg"/>
          <p:cNvPicPr>
            <a:picLocks noChangeAspect="1"/>
          </p:cNvPicPr>
          <p:nvPr/>
        </p:nvPicPr>
        <p:blipFill>
          <a:blip r:embed="rId2"/>
          <a:stretch>
            <a:fillRect/>
          </a:stretch>
        </p:blipFill>
        <p:spPr>
          <a:xfrm>
            <a:off x="214311" y="285750"/>
            <a:ext cx="801689" cy="715963"/>
          </a:xfrm>
          <a:prstGeom prst="rect">
            <a:avLst/>
          </a:prstGeom>
          <a:ln w="12700">
            <a:miter lim="400000"/>
          </a:ln>
        </p:spPr>
      </p:pic>
      <p:sp>
        <p:nvSpPr>
          <p:cNvPr id="167" name="www.au-ibar.org"/>
          <p:cNvSpPr txBox="1"/>
          <p:nvPr/>
        </p:nvSpPr>
        <p:spPr>
          <a:xfrm>
            <a:off x="3929062" y="6286499"/>
            <a:ext cx="1500189" cy="2692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ctr">
              <a:defRPr sz="1200" b="1">
                <a:solidFill>
                  <a:srgbClr val="007C30"/>
                </a:solidFill>
                <a:latin typeface="Gill Sans MT"/>
                <a:ea typeface="Gill Sans MT"/>
                <a:cs typeface="Gill Sans MT"/>
                <a:sym typeface="Gill Sans MT"/>
              </a:defRPr>
            </a:lvl1pPr>
          </a:lstStyle>
          <a:p>
            <a:r>
              <a:t>www.au-ibar.org</a:t>
            </a:r>
          </a:p>
        </p:txBody>
      </p:sp>
      <p:sp>
        <p:nvSpPr>
          <p:cNvPr id="168" name="Title Text"/>
          <p:cNvSpPr txBox="1">
            <a:spLocks noGrp="1"/>
          </p:cNvSpPr>
          <p:nvPr>
            <p:ph type="title"/>
          </p:nvPr>
        </p:nvSpPr>
        <p:spPr>
          <a:prstGeom prst="rect">
            <a:avLst/>
          </a:prstGeom>
        </p:spPr>
        <p:txBody>
          <a:bodyPr/>
          <a:lstStyle/>
          <a:p>
            <a:r>
              <a:t>Title Text</a:t>
            </a:r>
          </a:p>
        </p:txBody>
      </p:sp>
      <p:sp>
        <p:nvSpPr>
          <p:cNvPr id="169"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7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77" name="Title Text"/>
          <p:cNvSpPr txBox="1">
            <a:spLocks noGrp="1"/>
          </p:cNvSpPr>
          <p:nvPr>
            <p:ph type="title"/>
          </p:nvPr>
        </p:nvSpPr>
        <p:spPr>
          <a:prstGeom prst="rect">
            <a:avLst/>
          </a:prstGeom>
        </p:spPr>
        <p:txBody>
          <a:bodyPr/>
          <a:lstStyle/>
          <a:p>
            <a:r>
              <a:t>Title Text</a:t>
            </a:r>
          </a:p>
        </p:txBody>
      </p:sp>
      <p:sp>
        <p:nvSpPr>
          <p:cNvPr id="178"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7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86" name="Title Text"/>
          <p:cNvSpPr txBox="1">
            <a:spLocks noGrp="1"/>
          </p:cNvSpPr>
          <p:nvPr>
            <p:ph type="title"/>
          </p:nvPr>
        </p:nvSpPr>
        <p:spPr>
          <a:prstGeom prst="rect">
            <a:avLst/>
          </a:prstGeom>
        </p:spPr>
        <p:txBody>
          <a:bodyPr/>
          <a:lstStyle/>
          <a:p>
            <a:r>
              <a:t>Title Text</a:t>
            </a:r>
          </a:p>
        </p:txBody>
      </p:sp>
      <p:sp>
        <p:nvSpPr>
          <p:cNvPr id="18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8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202" name="Title Text"/>
          <p:cNvSpPr txBox="1">
            <a:spLocks noGrp="1"/>
          </p:cNvSpPr>
          <p:nvPr>
            <p:ph type="title"/>
          </p:nvPr>
        </p:nvSpPr>
        <p:spPr>
          <a:prstGeom prst="rect">
            <a:avLst/>
          </a:prstGeom>
        </p:spPr>
        <p:txBody>
          <a:bodyPr/>
          <a:lstStyle/>
          <a:p>
            <a:r>
              <a:t>Title Text</a:t>
            </a:r>
          </a:p>
        </p:txBody>
      </p:sp>
      <p:sp>
        <p:nvSpPr>
          <p:cNvPr id="203"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0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0BB26-E3F7-4AE0-9740-630CBA3F9C6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F173341-7C9B-46FD-8D01-523D47FEEBA1}"/>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272B9A6-7826-42A3-B9F7-D79FBD69415A}"/>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2E91E3A-C28C-465E-9600-D30446147685}"/>
              </a:ext>
            </a:extLst>
          </p:cNvPr>
          <p:cNvSpPr>
            <a:spLocks noGrp="1"/>
          </p:cNvSpPr>
          <p:nvPr>
            <p:ph type="dt" sz="half" idx="10"/>
          </p:nvPr>
        </p:nvSpPr>
        <p:spPr/>
        <p:txBody>
          <a:bodyPr/>
          <a:lstStyle/>
          <a:p>
            <a:fld id="{CCFB10E4-4BFA-4F72-9DBE-472C79068A86}" type="datetimeFigureOut">
              <a:rPr lang="en-GB" smtClean="0"/>
              <a:t>23/03/2023</a:t>
            </a:fld>
            <a:endParaRPr lang="en-GB"/>
          </a:p>
        </p:txBody>
      </p:sp>
      <p:sp>
        <p:nvSpPr>
          <p:cNvPr id="6" name="Footer Placeholder 5">
            <a:extLst>
              <a:ext uri="{FF2B5EF4-FFF2-40B4-BE49-F238E27FC236}">
                <a16:creationId xmlns:a16="http://schemas.microsoft.com/office/drawing/2014/main" id="{8E20F0D2-D524-4B59-A607-40DE000F533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A76E8A5-FB5E-40BA-B8C0-465198950161}"/>
              </a:ext>
            </a:extLst>
          </p:cNvPr>
          <p:cNvSpPr>
            <a:spLocks noGrp="1"/>
          </p:cNvSpPr>
          <p:nvPr>
            <p:ph type="sldNum" sz="quarter" idx="12"/>
          </p:nvPr>
        </p:nvSpPr>
        <p:spPr/>
        <p:txBody>
          <a:bodyPr/>
          <a:lstStyle/>
          <a:p>
            <a:fld id="{D07F6FF1-4C22-4887-A1EB-10930A9A1EDA}" type="slidenum">
              <a:rPr lang="en-GB" smtClean="0"/>
              <a:t>‹#›</a:t>
            </a:fld>
            <a:endParaRPr lang="en-GB"/>
          </a:p>
        </p:txBody>
      </p:sp>
    </p:spTree>
    <p:extLst>
      <p:ext uri="{BB962C8B-B14F-4D97-AF65-F5344CB8AC3E}">
        <p14:creationId xmlns:p14="http://schemas.microsoft.com/office/powerpoint/2010/main" val="31742243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148CC-563F-4F72-A40B-15C77577421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A03CF36-B5C7-4144-827A-22CF7F8126C9}"/>
              </a:ext>
            </a:extLst>
          </p:cNvPr>
          <p:cNvSpPr>
            <a:spLocks noGrp="1"/>
          </p:cNvSpPr>
          <p:nvPr>
            <p:ph type="dt" sz="half" idx="10"/>
          </p:nvPr>
        </p:nvSpPr>
        <p:spPr/>
        <p:txBody>
          <a:bodyPr/>
          <a:lstStyle/>
          <a:p>
            <a:fld id="{CCFB10E4-4BFA-4F72-9DBE-472C79068A86}" type="datetimeFigureOut">
              <a:rPr lang="en-GB" smtClean="0"/>
              <a:t>23/03/2023</a:t>
            </a:fld>
            <a:endParaRPr lang="en-GB"/>
          </a:p>
        </p:txBody>
      </p:sp>
      <p:sp>
        <p:nvSpPr>
          <p:cNvPr id="4" name="Footer Placeholder 3">
            <a:extLst>
              <a:ext uri="{FF2B5EF4-FFF2-40B4-BE49-F238E27FC236}">
                <a16:creationId xmlns:a16="http://schemas.microsoft.com/office/drawing/2014/main" id="{6C4E5F5E-6828-4E5D-8C61-E2CB0F35ABE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11D9110-4271-4B46-ADC8-6D06A7737410}"/>
              </a:ext>
            </a:extLst>
          </p:cNvPr>
          <p:cNvSpPr>
            <a:spLocks noGrp="1"/>
          </p:cNvSpPr>
          <p:nvPr>
            <p:ph type="sldNum" sz="quarter" idx="12"/>
          </p:nvPr>
        </p:nvSpPr>
        <p:spPr/>
        <p:txBody>
          <a:bodyPr/>
          <a:lstStyle/>
          <a:p>
            <a:fld id="{D07F6FF1-4C22-4887-A1EB-10930A9A1EDA}" type="slidenum">
              <a:rPr lang="en-GB" smtClean="0"/>
              <a:t>‹#›</a:t>
            </a:fld>
            <a:endParaRPr lang="en-GB"/>
          </a:p>
        </p:txBody>
      </p:sp>
    </p:spTree>
    <p:extLst>
      <p:ext uri="{BB962C8B-B14F-4D97-AF65-F5344CB8AC3E}">
        <p14:creationId xmlns:p14="http://schemas.microsoft.com/office/powerpoint/2010/main" val="16213259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D1057-8964-46D7-AFAC-BE85DFB8107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C4763B3-78EC-4BDA-B3D8-52CD5E9591A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14E9F62-70AB-4657-9260-BFE751AD81EE}"/>
              </a:ext>
            </a:extLst>
          </p:cNvPr>
          <p:cNvSpPr>
            <a:spLocks noGrp="1"/>
          </p:cNvSpPr>
          <p:nvPr>
            <p:ph type="dt" sz="half" idx="10"/>
          </p:nvPr>
        </p:nvSpPr>
        <p:spPr/>
        <p:txBody>
          <a:bodyPr/>
          <a:lstStyle/>
          <a:p>
            <a:fld id="{CCFB10E4-4BFA-4F72-9DBE-472C79068A86}" type="datetimeFigureOut">
              <a:rPr lang="en-GB" smtClean="0"/>
              <a:t>23/03/2023</a:t>
            </a:fld>
            <a:endParaRPr lang="en-GB"/>
          </a:p>
        </p:txBody>
      </p:sp>
      <p:sp>
        <p:nvSpPr>
          <p:cNvPr id="5" name="Footer Placeholder 4">
            <a:extLst>
              <a:ext uri="{FF2B5EF4-FFF2-40B4-BE49-F238E27FC236}">
                <a16:creationId xmlns:a16="http://schemas.microsoft.com/office/drawing/2014/main" id="{4FFF4B2C-DF4F-41B7-8BE6-E99DC07484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2786C05-59C6-4B98-9473-AE89C2A09365}"/>
              </a:ext>
            </a:extLst>
          </p:cNvPr>
          <p:cNvSpPr>
            <a:spLocks noGrp="1"/>
          </p:cNvSpPr>
          <p:nvPr>
            <p:ph type="sldNum" sz="quarter" idx="12"/>
          </p:nvPr>
        </p:nvSpPr>
        <p:spPr/>
        <p:txBody>
          <a:bodyPr/>
          <a:lstStyle/>
          <a:p>
            <a:fld id="{D07F6FF1-4C22-4887-A1EB-10930A9A1EDA}" type="slidenum">
              <a:rPr lang="en-GB" smtClean="0"/>
              <a:t>‹#›</a:t>
            </a:fld>
            <a:endParaRPr lang="en-GB"/>
          </a:p>
        </p:txBody>
      </p:sp>
    </p:spTree>
    <p:extLst>
      <p:ext uri="{BB962C8B-B14F-4D97-AF65-F5344CB8AC3E}">
        <p14:creationId xmlns:p14="http://schemas.microsoft.com/office/powerpoint/2010/main" val="2544700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p:cNvSpPr/>
          <p:nvPr/>
        </p:nvSpPr>
        <p:spPr>
          <a:xfrm>
            <a:off x="-2" y="1066800"/>
            <a:ext cx="9144004" cy="152400"/>
          </a:xfrm>
          <a:prstGeom prst="rect">
            <a:avLst/>
          </a:prstGeom>
          <a:solidFill>
            <a:srgbClr val="A28B59"/>
          </a:solidFill>
          <a:ln w="12700">
            <a:miter lim="400000"/>
          </a:ln>
        </p:spPr>
        <p:txBody>
          <a:bodyPr lIns="45718" tIns="45718" rIns="45718" bIns="45718" anchor="ctr"/>
          <a:lstStyle/>
          <a:p>
            <a:pPr>
              <a:defRPr>
                <a:latin typeface="Arial"/>
                <a:ea typeface="Arial"/>
                <a:cs typeface="Arial"/>
                <a:sym typeface="Arial"/>
              </a:defRPr>
            </a:pPr>
            <a:endParaRPr/>
          </a:p>
        </p:txBody>
      </p:sp>
      <p:sp>
        <p:nvSpPr>
          <p:cNvPr id="3" name="Rectangle"/>
          <p:cNvSpPr/>
          <p:nvPr/>
        </p:nvSpPr>
        <p:spPr>
          <a:xfrm>
            <a:off x="0" y="1219200"/>
            <a:ext cx="304800" cy="5638800"/>
          </a:xfrm>
          <a:prstGeom prst="rect">
            <a:avLst/>
          </a:prstGeom>
          <a:solidFill>
            <a:srgbClr val="007C30"/>
          </a:solidFill>
          <a:ln w="12700">
            <a:miter lim="400000"/>
          </a:ln>
        </p:spPr>
        <p:txBody>
          <a:bodyPr lIns="45718" tIns="45718" rIns="45718" bIns="45718" anchor="ctr"/>
          <a:lstStyle/>
          <a:p>
            <a:pPr algn="ctr">
              <a:defRPr sz="2800">
                <a:solidFill>
                  <a:srgbClr val="002A6C"/>
                </a:solidFill>
                <a:latin typeface="Times"/>
                <a:ea typeface="Times"/>
                <a:cs typeface="Times"/>
                <a:sym typeface="Times"/>
              </a:defRPr>
            </a:pPr>
            <a:endParaRPr/>
          </a:p>
        </p:txBody>
      </p:sp>
      <p:sp>
        <p:nvSpPr>
          <p:cNvPr id="4" name="Title Text"/>
          <p:cNvSpPr txBox="1">
            <a:spLocks noGrp="1"/>
          </p:cNvSpPr>
          <p:nvPr>
            <p:ph type="title"/>
          </p:nvPr>
        </p:nvSpPr>
        <p:spPr>
          <a:xfrm>
            <a:off x="457200" y="304800"/>
            <a:ext cx="8331200" cy="6096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a:bodyPr>
          <a:lstStyle/>
          <a:p>
            <a:r>
              <a:t>Title Text</a:t>
            </a:r>
          </a:p>
        </p:txBody>
      </p:sp>
      <p:sp>
        <p:nvSpPr>
          <p:cNvPr id="5" name="Body Level One…"/>
          <p:cNvSpPr txBox="1">
            <a:spLocks noGrp="1"/>
          </p:cNvSpPr>
          <p:nvPr>
            <p:ph type="body" idx="1"/>
          </p:nvPr>
        </p:nvSpPr>
        <p:spPr>
          <a:xfrm>
            <a:off x="609600" y="1482725"/>
            <a:ext cx="8153400" cy="47910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a:bodyPr>
          <a:lstStyle/>
          <a:p>
            <a:r>
              <a:t>Body Level One</a:t>
            </a:r>
          </a:p>
          <a:p>
            <a:pPr lvl="1"/>
            <a:r>
              <a:t>Body Level Two</a:t>
            </a:r>
          </a:p>
          <a:p>
            <a:pPr lvl="2"/>
            <a:r>
              <a:t>Body Level Three</a:t>
            </a:r>
          </a:p>
          <a:p>
            <a:pPr lvl="3"/>
            <a:r>
              <a:t>Body Level Four</a:t>
            </a:r>
          </a:p>
          <a:p>
            <a:pPr lvl="4"/>
            <a:r>
              <a:t>Body Level Five</a:t>
            </a:r>
          </a:p>
        </p:txBody>
      </p:sp>
      <p:sp>
        <p:nvSpPr>
          <p:cNvPr id="6" name="Slide Number"/>
          <p:cNvSpPr txBox="1">
            <a:spLocks noGrp="1"/>
          </p:cNvSpPr>
          <p:nvPr>
            <p:ph type="sldNum" sz="quarter" idx="2"/>
          </p:nvPr>
        </p:nvSpPr>
        <p:spPr>
          <a:xfrm>
            <a:off x="8508075" y="6553200"/>
            <a:ext cx="245402" cy="243838"/>
          </a:xfrm>
          <a:prstGeom prst="rect">
            <a:avLst/>
          </a:prstGeom>
          <a:ln w="12700">
            <a:miter lim="400000"/>
          </a:ln>
        </p:spPr>
        <p:txBody>
          <a:bodyPr wrap="none" lIns="45718" tIns="45718" rIns="45718" bIns="45718">
            <a:spAutoFit/>
          </a:bodyPr>
          <a:lstStyle>
            <a:lvl1pPr algn="r">
              <a:defRPr sz="1000" b="1">
                <a:solidFill>
                  <a:srgbClr val="007C30"/>
                </a:solidFill>
                <a:latin typeface="Gill Sans MT"/>
                <a:ea typeface="Gill Sans MT"/>
                <a:cs typeface="Gill Sans MT"/>
                <a:sym typeface="Gill Sans M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Lst>
  <p:transition spd="med"/>
  <p:txStyles>
    <p:titleStyle>
      <a:lvl1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007C30"/>
          </a:solidFill>
          <a:uFillTx/>
          <a:latin typeface="Gill Sans MT"/>
          <a:ea typeface="Gill Sans MT"/>
          <a:cs typeface="Gill Sans MT"/>
          <a:sym typeface="Gill Sans MT"/>
        </a:defRPr>
      </a:lvl1pPr>
      <a:lvl2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007C30"/>
          </a:solidFill>
          <a:uFillTx/>
          <a:latin typeface="Gill Sans MT"/>
          <a:ea typeface="Gill Sans MT"/>
          <a:cs typeface="Gill Sans MT"/>
          <a:sym typeface="Gill Sans MT"/>
        </a:defRPr>
      </a:lvl2pPr>
      <a:lvl3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007C30"/>
          </a:solidFill>
          <a:uFillTx/>
          <a:latin typeface="Gill Sans MT"/>
          <a:ea typeface="Gill Sans MT"/>
          <a:cs typeface="Gill Sans MT"/>
          <a:sym typeface="Gill Sans MT"/>
        </a:defRPr>
      </a:lvl3pPr>
      <a:lvl4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007C30"/>
          </a:solidFill>
          <a:uFillTx/>
          <a:latin typeface="Gill Sans MT"/>
          <a:ea typeface="Gill Sans MT"/>
          <a:cs typeface="Gill Sans MT"/>
          <a:sym typeface="Gill Sans MT"/>
        </a:defRPr>
      </a:lvl4pPr>
      <a:lvl5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007C30"/>
          </a:solidFill>
          <a:uFillTx/>
          <a:latin typeface="Gill Sans MT"/>
          <a:ea typeface="Gill Sans MT"/>
          <a:cs typeface="Gill Sans MT"/>
          <a:sym typeface="Gill Sans MT"/>
        </a:defRPr>
      </a:lvl5pPr>
      <a:lvl6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007C30"/>
          </a:solidFill>
          <a:uFillTx/>
          <a:latin typeface="Gill Sans MT"/>
          <a:ea typeface="Gill Sans MT"/>
          <a:cs typeface="Gill Sans MT"/>
          <a:sym typeface="Gill Sans MT"/>
        </a:defRPr>
      </a:lvl6pPr>
      <a:lvl7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007C30"/>
          </a:solidFill>
          <a:uFillTx/>
          <a:latin typeface="Gill Sans MT"/>
          <a:ea typeface="Gill Sans MT"/>
          <a:cs typeface="Gill Sans MT"/>
          <a:sym typeface="Gill Sans MT"/>
        </a:defRPr>
      </a:lvl7pPr>
      <a:lvl8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007C30"/>
          </a:solidFill>
          <a:uFillTx/>
          <a:latin typeface="Gill Sans MT"/>
          <a:ea typeface="Gill Sans MT"/>
          <a:cs typeface="Gill Sans MT"/>
          <a:sym typeface="Gill Sans MT"/>
        </a:defRPr>
      </a:lvl8pPr>
      <a:lvl9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007C30"/>
          </a:solidFill>
          <a:uFillTx/>
          <a:latin typeface="Gill Sans MT"/>
          <a:ea typeface="Gill Sans MT"/>
          <a:cs typeface="Gill Sans MT"/>
          <a:sym typeface="Gill Sans MT"/>
        </a:defRPr>
      </a:lvl9pPr>
    </p:titleStyle>
    <p:bodyStyle>
      <a:lvl1pPr marL="342900" marR="0" indent="-342900" algn="l" defTabSz="914400" rtl="0" latinLnBrk="0">
        <a:lnSpc>
          <a:spcPct val="100000"/>
        </a:lnSpc>
        <a:spcBef>
          <a:spcPts val="1400"/>
        </a:spcBef>
        <a:spcAft>
          <a:spcPts val="0"/>
        </a:spcAft>
        <a:buClrTx/>
        <a:buSzPct val="100000"/>
        <a:buFontTx/>
        <a:buChar char="»"/>
        <a:tabLst/>
        <a:defRPr sz="2400" b="1" i="0" u="none" strike="noStrike" cap="none" spc="0" baseline="0">
          <a:ln>
            <a:noFill/>
          </a:ln>
          <a:solidFill>
            <a:srgbClr val="000000"/>
          </a:solidFill>
          <a:uFillTx/>
          <a:latin typeface="Gill Sans MT"/>
          <a:ea typeface="Gill Sans MT"/>
          <a:cs typeface="Gill Sans MT"/>
          <a:sym typeface="Gill Sans MT"/>
        </a:defRPr>
      </a:lvl1pPr>
      <a:lvl2pPr marL="800100" marR="0" indent="-342900" algn="l" defTabSz="914400" rtl="0" latinLnBrk="0">
        <a:lnSpc>
          <a:spcPct val="100000"/>
        </a:lnSpc>
        <a:spcBef>
          <a:spcPts val="1400"/>
        </a:spcBef>
        <a:spcAft>
          <a:spcPts val="0"/>
        </a:spcAft>
        <a:buClrTx/>
        <a:buSzPct val="100000"/>
        <a:buFontTx/>
        <a:buChar char="–"/>
        <a:tabLst/>
        <a:defRPr sz="2400" b="1" i="0" u="none" strike="noStrike" cap="none" spc="0" baseline="0">
          <a:ln>
            <a:noFill/>
          </a:ln>
          <a:solidFill>
            <a:srgbClr val="000000"/>
          </a:solidFill>
          <a:uFillTx/>
          <a:latin typeface="Gill Sans MT"/>
          <a:ea typeface="Gill Sans MT"/>
          <a:cs typeface="Gill Sans MT"/>
          <a:sym typeface="Gill Sans MT"/>
        </a:defRPr>
      </a:lvl2pPr>
      <a:lvl3pPr marL="1143000" marR="0" indent="-228600" algn="l" defTabSz="914400" rtl="0" latinLnBrk="0">
        <a:lnSpc>
          <a:spcPct val="100000"/>
        </a:lnSpc>
        <a:spcBef>
          <a:spcPts val="1400"/>
        </a:spcBef>
        <a:spcAft>
          <a:spcPts val="0"/>
        </a:spcAft>
        <a:buClrTx/>
        <a:buSzPct val="100000"/>
        <a:buFontTx/>
        <a:buChar char="•"/>
        <a:tabLst/>
        <a:defRPr sz="2400" b="1" i="0" u="none" strike="noStrike" cap="none" spc="0" baseline="0">
          <a:ln>
            <a:noFill/>
          </a:ln>
          <a:solidFill>
            <a:srgbClr val="000000"/>
          </a:solidFill>
          <a:uFillTx/>
          <a:latin typeface="Gill Sans MT"/>
          <a:ea typeface="Gill Sans MT"/>
          <a:cs typeface="Gill Sans MT"/>
          <a:sym typeface="Gill Sans MT"/>
        </a:defRPr>
      </a:lvl3pPr>
      <a:lvl4pPr marL="1714500" marR="0" indent="-342900" algn="l" defTabSz="914400" rtl="0" latinLnBrk="0">
        <a:lnSpc>
          <a:spcPct val="100000"/>
        </a:lnSpc>
        <a:spcBef>
          <a:spcPts val="1400"/>
        </a:spcBef>
        <a:spcAft>
          <a:spcPts val="0"/>
        </a:spcAft>
        <a:buClrTx/>
        <a:buSzPct val="100000"/>
        <a:buFontTx/>
        <a:buChar char="–"/>
        <a:tabLst/>
        <a:defRPr sz="2400" b="1" i="0" u="none" strike="noStrike" cap="none" spc="0" baseline="0">
          <a:ln>
            <a:noFill/>
          </a:ln>
          <a:solidFill>
            <a:srgbClr val="000000"/>
          </a:solidFill>
          <a:uFillTx/>
          <a:latin typeface="Gill Sans MT"/>
          <a:ea typeface="Gill Sans MT"/>
          <a:cs typeface="Gill Sans MT"/>
          <a:sym typeface="Gill Sans MT"/>
        </a:defRPr>
      </a:lvl4pPr>
      <a:lvl5pPr marL="2133600" marR="0" indent="-304800" algn="l" defTabSz="914400" rtl="0" latinLnBrk="0">
        <a:lnSpc>
          <a:spcPct val="100000"/>
        </a:lnSpc>
        <a:spcBef>
          <a:spcPts val="1400"/>
        </a:spcBef>
        <a:spcAft>
          <a:spcPts val="0"/>
        </a:spcAft>
        <a:buClrTx/>
        <a:buSzPct val="100000"/>
        <a:buFontTx/>
        <a:buChar char="»"/>
        <a:tabLst/>
        <a:defRPr sz="2400" b="1" i="0" u="none" strike="noStrike" cap="none" spc="0" baseline="0">
          <a:ln>
            <a:noFill/>
          </a:ln>
          <a:solidFill>
            <a:srgbClr val="000000"/>
          </a:solidFill>
          <a:uFillTx/>
          <a:latin typeface="Gill Sans MT"/>
          <a:ea typeface="Gill Sans MT"/>
          <a:cs typeface="Gill Sans MT"/>
          <a:sym typeface="Gill Sans MT"/>
        </a:defRPr>
      </a:lvl5pPr>
      <a:lvl6pPr marL="0" marR="0" indent="2286000" algn="l" defTabSz="914400" rtl="0" latinLnBrk="0">
        <a:lnSpc>
          <a:spcPct val="100000"/>
        </a:lnSpc>
        <a:spcBef>
          <a:spcPts val="1400"/>
        </a:spcBef>
        <a:spcAft>
          <a:spcPts val="0"/>
        </a:spcAft>
        <a:buClrTx/>
        <a:buSzTx/>
        <a:buFontTx/>
        <a:buNone/>
        <a:tabLst/>
        <a:defRPr sz="2400" b="1" i="0" u="none" strike="noStrike" cap="none" spc="0" baseline="0">
          <a:ln>
            <a:noFill/>
          </a:ln>
          <a:solidFill>
            <a:srgbClr val="000000"/>
          </a:solidFill>
          <a:uFillTx/>
          <a:latin typeface="Gill Sans MT"/>
          <a:ea typeface="Gill Sans MT"/>
          <a:cs typeface="Gill Sans MT"/>
          <a:sym typeface="Gill Sans MT"/>
        </a:defRPr>
      </a:lvl6pPr>
      <a:lvl7pPr marL="0" marR="0" indent="2743200" algn="l" defTabSz="914400" rtl="0" latinLnBrk="0">
        <a:lnSpc>
          <a:spcPct val="100000"/>
        </a:lnSpc>
        <a:spcBef>
          <a:spcPts val="1400"/>
        </a:spcBef>
        <a:spcAft>
          <a:spcPts val="0"/>
        </a:spcAft>
        <a:buClrTx/>
        <a:buSzTx/>
        <a:buFontTx/>
        <a:buNone/>
        <a:tabLst/>
        <a:defRPr sz="2400" b="1" i="0" u="none" strike="noStrike" cap="none" spc="0" baseline="0">
          <a:ln>
            <a:noFill/>
          </a:ln>
          <a:solidFill>
            <a:srgbClr val="000000"/>
          </a:solidFill>
          <a:uFillTx/>
          <a:latin typeface="Gill Sans MT"/>
          <a:ea typeface="Gill Sans MT"/>
          <a:cs typeface="Gill Sans MT"/>
          <a:sym typeface="Gill Sans MT"/>
        </a:defRPr>
      </a:lvl7pPr>
      <a:lvl8pPr marL="0" marR="0" indent="3200400" algn="l" defTabSz="914400" rtl="0" latinLnBrk="0">
        <a:lnSpc>
          <a:spcPct val="100000"/>
        </a:lnSpc>
        <a:spcBef>
          <a:spcPts val="1400"/>
        </a:spcBef>
        <a:spcAft>
          <a:spcPts val="0"/>
        </a:spcAft>
        <a:buClrTx/>
        <a:buSzTx/>
        <a:buFontTx/>
        <a:buNone/>
        <a:tabLst/>
        <a:defRPr sz="2400" b="1" i="0" u="none" strike="noStrike" cap="none" spc="0" baseline="0">
          <a:ln>
            <a:noFill/>
          </a:ln>
          <a:solidFill>
            <a:srgbClr val="000000"/>
          </a:solidFill>
          <a:uFillTx/>
          <a:latin typeface="Gill Sans MT"/>
          <a:ea typeface="Gill Sans MT"/>
          <a:cs typeface="Gill Sans MT"/>
          <a:sym typeface="Gill Sans MT"/>
        </a:defRPr>
      </a:lvl8pPr>
      <a:lvl9pPr marL="0" marR="0" indent="3657600" algn="l" defTabSz="914400" rtl="0" latinLnBrk="0">
        <a:lnSpc>
          <a:spcPct val="100000"/>
        </a:lnSpc>
        <a:spcBef>
          <a:spcPts val="1400"/>
        </a:spcBef>
        <a:spcAft>
          <a:spcPts val="0"/>
        </a:spcAft>
        <a:buClrTx/>
        <a:buSzTx/>
        <a:buFontTx/>
        <a:buNone/>
        <a:tabLst/>
        <a:defRPr sz="2400" b="1" i="0" u="none" strike="noStrike" cap="none" spc="0" baseline="0">
          <a:ln>
            <a:noFill/>
          </a:ln>
          <a:solidFill>
            <a:srgbClr val="000000"/>
          </a:solidFill>
          <a:uFillTx/>
          <a:latin typeface="Gill Sans MT"/>
          <a:ea typeface="Gill Sans MT"/>
          <a:cs typeface="Gill Sans MT"/>
          <a:sym typeface="Gill Sans MT"/>
        </a:defRPr>
      </a:lvl9pPr>
    </p:bodyStyle>
    <p:otherStyle>
      <a:lvl1pPr marL="0" marR="0" indent="0" algn="r" defTabSz="914400" rtl="0" latinLnBrk="0">
        <a:lnSpc>
          <a:spcPct val="100000"/>
        </a:lnSpc>
        <a:spcBef>
          <a:spcPts val="0"/>
        </a:spcBef>
        <a:spcAft>
          <a:spcPts val="0"/>
        </a:spcAft>
        <a:buClrTx/>
        <a:buSzTx/>
        <a:buFontTx/>
        <a:buNone/>
        <a:tabLst/>
        <a:defRPr sz="1000" b="1" i="0" u="none" strike="noStrike" cap="none" spc="0" baseline="0">
          <a:ln>
            <a:noFill/>
          </a:ln>
          <a:solidFill>
            <a:schemeClr val="tx1"/>
          </a:solidFill>
          <a:uFillTx/>
          <a:latin typeface="+mn-lt"/>
          <a:ea typeface="+mn-ea"/>
          <a:cs typeface="+mn-cs"/>
          <a:sym typeface="Gill Sans MT"/>
        </a:defRPr>
      </a:lvl1pPr>
      <a:lvl2pPr marL="0" marR="0" indent="0" algn="r" defTabSz="914400" rtl="0" latinLnBrk="0">
        <a:lnSpc>
          <a:spcPct val="100000"/>
        </a:lnSpc>
        <a:spcBef>
          <a:spcPts val="0"/>
        </a:spcBef>
        <a:spcAft>
          <a:spcPts val="0"/>
        </a:spcAft>
        <a:buClrTx/>
        <a:buSzTx/>
        <a:buFontTx/>
        <a:buNone/>
        <a:tabLst/>
        <a:defRPr sz="1000" b="1" i="0" u="none" strike="noStrike" cap="none" spc="0" baseline="0">
          <a:ln>
            <a:noFill/>
          </a:ln>
          <a:solidFill>
            <a:schemeClr val="tx1"/>
          </a:solidFill>
          <a:uFillTx/>
          <a:latin typeface="+mn-lt"/>
          <a:ea typeface="+mn-ea"/>
          <a:cs typeface="+mn-cs"/>
          <a:sym typeface="Gill Sans MT"/>
        </a:defRPr>
      </a:lvl2pPr>
      <a:lvl3pPr marL="0" marR="0" indent="0" algn="r" defTabSz="914400" rtl="0" latinLnBrk="0">
        <a:lnSpc>
          <a:spcPct val="100000"/>
        </a:lnSpc>
        <a:spcBef>
          <a:spcPts val="0"/>
        </a:spcBef>
        <a:spcAft>
          <a:spcPts val="0"/>
        </a:spcAft>
        <a:buClrTx/>
        <a:buSzTx/>
        <a:buFontTx/>
        <a:buNone/>
        <a:tabLst/>
        <a:defRPr sz="1000" b="1" i="0" u="none" strike="noStrike" cap="none" spc="0" baseline="0">
          <a:ln>
            <a:noFill/>
          </a:ln>
          <a:solidFill>
            <a:schemeClr val="tx1"/>
          </a:solidFill>
          <a:uFillTx/>
          <a:latin typeface="+mn-lt"/>
          <a:ea typeface="+mn-ea"/>
          <a:cs typeface="+mn-cs"/>
          <a:sym typeface="Gill Sans MT"/>
        </a:defRPr>
      </a:lvl3pPr>
      <a:lvl4pPr marL="0" marR="0" indent="0" algn="r" defTabSz="914400" rtl="0" latinLnBrk="0">
        <a:lnSpc>
          <a:spcPct val="100000"/>
        </a:lnSpc>
        <a:spcBef>
          <a:spcPts val="0"/>
        </a:spcBef>
        <a:spcAft>
          <a:spcPts val="0"/>
        </a:spcAft>
        <a:buClrTx/>
        <a:buSzTx/>
        <a:buFontTx/>
        <a:buNone/>
        <a:tabLst/>
        <a:defRPr sz="1000" b="1" i="0" u="none" strike="noStrike" cap="none" spc="0" baseline="0">
          <a:ln>
            <a:noFill/>
          </a:ln>
          <a:solidFill>
            <a:schemeClr val="tx1"/>
          </a:solidFill>
          <a:uFillTx/>
          <a:latin typeface="+mn-lt"/>
          <a:ea typeface="+mn-ea"/>
          <a:cs typeface="+mn-cs"/>
          <a:sym typeface="Gill Sans MT"/>
        </a:defRPr>
      </a:lvl4pPr>
      <a:lvl5pPr marL="0" marR="0" indent="0" algn="r" defTabSz="914400" rtl="0" latinLnBrk="0">
        <a:lnSpc>
          <a:spcPct val="100000"/>
        </a:lnSpc>
        <a:spcBef>
          <a:spcPts val="0"/>
        </a:spcBef>
        <a:spcAft>
          <a:spcPts val="0"/>
        </a:spcAft>
        <a:buClrTx/>
        <a:buSzTx/>
        <a:buFontTx/>
        <a:buNone/>
        <a:tabLst/>
        <a:defRPr sz="1000" b="1" i="0" u="none" strike="noStrike" cap="none" spc="0" baseline="0">
          <a:ln>
            <a:noFill/>
          </a:ln>
          <a:solidFill>
            <a:schemeClr val="tx1"/>
          </a:solidFill>
          <a:uFillTx/>
          <a:latin typeface="+mn-lt"/>
          <a:ea typeface="+mn-ea"/>
          <a:cs typeface="+mn-cs"/>
          <a:sym typeface="Gill Sans MT"/>
        </a:defRPr>
      </a:lvl5pPr>
      <a:lvl6pPr marL="0" marR="0" indent="0" algn="r" defTabSz="914400" rtl="0" latinLnBrk="0">
        <a:lnSpc>
          <a:spcPct val="100000"/>
        </a:lnSpc>
        <a:spcBef>
          <a:spcPts val="0"/>
        </a:spcBef>
        <a:spcAft>
          <a:spcPts val="0"/>
        </a:spcAft>
        <a:buClrTx/>
        <a:buSzTx/>
        <a:buFontTx/>
        <a:buNone/>
        <a:tabLst/>
        <a:defRPr sz="1000" b="1" i="0" u="none" strike="noStrike" cap="none" spc="0" baseline="0">
          <a:ln>
            <a:noFill/>
          </a:ln>
          <a:solidFill>
            <a:schemeClr val="tx1"/>
          </a:solidFill>
          <a:uFillTx/>
          <a:latin typeface="+mn-lt"/>
          <a:ea typeface="+mn-ea"/>
          <a:cs typeface="+mn-cs"/>
          <a:sym typeface="Gill Sans MT"/>
        </a:defRPr>
      </a:lvl6pPr>
      <a:lvl7pPr marL="0" marR="0" indent="0" algn="r" defTabSz="914400" rtl="0" latinLnBrk="0">
        <a:lnSpc>
          <a:spcPct val="100000"/>
        </a:lnSpc>
        <a:spcBef>
          <a:spcPts val="0"/>
        </a:spcBef>
        <a:spcAft>
          <a:spcPts val="0"/>
        </a:spcAft>
        <a:buClrTx/>
        <a:buSzTx/>
        <a:buFontTx/>
        <a:buNone/>
        <a:tabLst/>
        <a:defRPr sz="1000" b="1" i="0" u="none" strike="noStrike" cap="none" spc="0" baseline="0">
          <a:ln>
            <a:noFill/>
          </a:ln>
          <a:solidFill>
            <a:schemeClr val="tx1"/>
          </a:solidFill>
          <a:uFillTx/>
          <a:latin typeface="+mn-lt"/>
          <a:ea typeface="+mn-ea"/>
          <a:cs typeface="+mn-cs"/>
          <a:sym typeface="Gill Sans MT"/>
        </a:defRPr>
      </a:lvl7pPr>
      <a:lvl8pPr marL="0" marR="0" indent="0" algn="r" defTabSz="914400" rtl="0" latinLnBrk="0">
        <a:lnSpc>
          <a:spcPct val="100000"/>
        </a:lnSpc>
        <a:spcBef>
          <a:spcPts val="0"/>
        </a:spcBef>
        <a:spcAft>
          <a:spcPts val="0"/>
        </a:spcAft>
        <a:buClrTx/>
        <a:buSzTx/>
        <a:buFontTx/>
        <a:buNone/>
        <a:tabLst/>
        <a:defRPr sz="1000" b="1" i="0" u="none" strike="noStrike" cap="none" spc="0" baseline="0">
          <a:ln>
            <a:noFill/>
          </a:ln>
          <a:solidFill>
            <a:schemeClr val="tx1"/>
          </a:solidFill>
          <a:uFillTx/>
          <a:latin typeface="+mn-lt"/>
          <a:ea typeface="+mn-ea"/>
          <a:cs typeface="+mn-cs"/>
          <a:sym typeface="Gill Sans MT"/>
        </a:defRPr>
      </a:lvl8pPr>
      <a:lvl9pPr marL="0" marR="0" indent="0" algn="r" defTabSz="914400" rtl="0" latinLnBrk="0">
        <a:lnSpc>
          <a:spcPct val="100000"/>
        </a:lnSpc>
        <a:spcBef>
          <a:spcPts val="0"/>
        </a:spcBef>
        <a:spcAft>
          <a:spcPts val="0"/>
        </a:spcAft>
        <a:buClrTx/>
        <a:buSzTx/>
        <a:buFontTx/>
        <a:buNone/>
        <a:tabLst/>
        <a:defRPr sz="1000" b="1" i="0" u="none" strike="noStrike" cap="none" spc="0" baseline="0">
          <a:ln>
            <a:noFill/>
          </a:ln>
          <a:solidFill>
            <a:schemeClr val="tx1"/>
          </a:solidFill>
          <a:uFillTx/>
          <a:latin typeface="+mn-lt"/>
          <a:ea typeface="+mn-ea"/>
          <a:cs typeface="+mn-cs"/>
          <a:sym typeface="Gill Sans M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0.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20.xml"/><Relationship Id="rId5" Type="http://schemas.openxmlformats.org/officeDocument/2006/relationships/image" Target="../media/image23.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4.png"/><Relationship Id="rId1" Type="http://schemas.openxmlformats.org/officeDocument/2006/relationships/slideLayout" Target="../slideLayouts/slideLayout21.xml"/><Relationship Id="rId4" Type="http://schemas.openxmlformats.org/officeDocument/2006/relationships/image" Target="../media/image25.jpe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20.xml"/><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Blue Print for Africa Blue Economy Strategy"/>
          <p:cNvSpPr txBox="1">
            <a:spLocks noGrp="1"/>
          </p:cNvSpPr>
          <p:nvPr>
            <p:ph type="title" idx="4294967295"/>
          </p:nvPr>
        </p:nvSpPr>
        <p:spPr>
          <a:xfrm>
            <a:off x="457199" y="2514600"/>
            <a:ext cx="8431215" cy="557213"/>
          </a:xfrm>
          <a:prstGeom prst="rect">
            <a:avLst/>
          </a:prstGeom>
        </p:spPr>
        <p:txBody>
          <a:bodyPr>
            <a:normAutofit fontScale="90000"/>
          </a:bodyPr>
          <a:lstStyle/>
          <a:p>
            <a:pPr defTabSz="149961">
              <a:defRPr sz="450">
                <a:solidFill>
                  <a:srgbClr val="0070C0"/>
                </a:solidFill>
              </a:defRPr>
            </a:pPr>
            <a:r>
              <a:rPr sz="3600" dirty="0"/>
              <a:t>Africa Blue Economy Strategy </a:t>
            </a:r>
            <a:br>
              <a:rPr dirty="0"/>
            </a:br>
            <a:br>
              <a:rPr dirty="0"/>
            </a:br>
            <a:br>
              <a:rPr dirty="0"/>
            </a:br>
            <a:br>
              <a:rPr dirty="0"/>
            </a:br>
            <a:br>
              <a:rPr dirty="0"/>
            </a:br>
            <a:endParaRPr dirty="0"/>
          </a:p>
        </p:txBody>
      </p:sp>
      <p:pic>
        <p:nvPicPr>
          <p:cNvPr id="214" name="image.png" descr="image.png"/>
          <p:cNvPicPr>
            <a:picLocks noChangeAspect="1"/>
          </p:cNvPicPr>
          <p:nvPr/>
        </p:nvPicPr>
        <p:blipFill>
          <a:blip r:embed="rId2"/>
          <a:srcRect t="2163" b="6060"/>
          <a:stretch>
            <a:fillRect/>
          </a:stretch>
        </p:blipFill>
        <p:spPr>
          <a:xfrm>
            <a:off x="3794125" y="0"/>
            <a:ext cx="1674814" cy="1295400"/>
          </a:xfrm>
          <a:prstGeom prst="rect">
            <a:avLst/>
          </a:prstGeom>
          <a:ln w="12700">
            <a:miter lim="400000"/>
          </a:ln>
        </p:spPr>
      </p:pic>
      <p:pic>
        <p:nvPicPr>
          <p:cNvPr id="215" name="image.tif" descr="image.tif"/>
          <p:cNvPicPr>
            <a:picLocks noChangeAspect="1"/>
          </p:cNvPicPr>
          <p:nvPr/>
        </p:nvPicPr>
        <p:blipFill>
          <a:blip r:embed="rId3"/>
          <a:stretch>
            <a:fillRect/>
          </a:stretch>
        </p:blipFill>
        <p:spPr>
          <a:xfrm>
            <a:off x="3554412" y="5886450"/>
            <a:ext cx="1398589" cy="896938"/>
          </a:xfrm>
          <a:prstGeom prst="rect">
            <a:avLst/>
          </a:prstGeom>
          <a:ln w="12700">
            <a:miter lim="400000"/>
          </a:ln>
        </p:spPr>
      </p:pic>
      <p:pic>
        <p:nvPicPr>
          <p:cNvPr id="216" name="https://assets.weforum.org/article/image/large_qdXsz1UBQjbo_e3cLOgJTuukrwlO5laVzU95IMKQfcU.jpg" descr="https://assets.weforum.org/article/image/large_qdXsz1UBQjbo_e3cLOgJTuukrwlO5laVzU95IMKQfcU.jpg"/>
          <p:cNvPicPr>
            <a:picLocks noChangeAspect="1"/>
          </p:cNvPicPr>
          <p:nvPr/>
        </p:nvPicPr>
        <p:blipFill>
          <a:blip r:embed="rId4"/>
          <a:stretch>
            <a:fillRect/>
          </a:stretch>
        </p:blipFill>
        <p:spPr>
          <a:xfrm>
            <a:off x="5067300" y="5884862"/>
            <a:ext cx="1409700" cy="898527"/>
          </a:xfrm>
          <a:prstGeom prst="rect">
            <a:avLst/>
          </a:prstGeom>
          <a:ln w="12700">
            <a:miter lim="400000"/>
          </a:ln>
        </p:spPr>
      </p:pic>
      <p:pic>
        <p:nvPicPr>
          <p:cNvPr id="217" name="C:\Users\Seisay\AppData\Local\Microsoft\Windows\Temporary Internet Files\Content.Word\20190412_131754.jpg" descr="C:\Users\Seisay\AppData\Local\Microsoft\Windows\Temporary Internet Files\Content.Word\20190412_131754.jpg"/>
          <p:cNvPicPr>
            <a:picLocks noChangeAspect="1"/>
          </p:cNvPicPr>
          <p:nvPr/>
        </p:nvPicPr>
        <p:blipFill>
          <a:blip r:embed="rId5"/>
          <a:stretch>
            <a:fillRect/>
          </a:stretch>
        </p:blipFill>
        <p:spPr>
          <a:xfrm>
            <a:off x="2047875" y="5884862"/>
            <a:ext cx="1381125" cy="898527"/>
          </a:xfrm>
          <a:prstGeom prst="rect">
            <a:avLst/>
          </a:prstGeom>
          <a:ln w="12700">
            <a:miter lim="400000"/>
          </a:ln>
        </p:spPr>
      </p:pic>
      <p:pic>
        <p:nvPicPr>
          <p:cNvPr id="218" name="image.png" descr="image.png"/>
          <p:cNvPicPr>
            <a:picLocks noChangeAspect="1"/>
          </p:cNvPicPr>
          <p:nvPr/>
        </p:nvPicPr>
        <p:blipFill>
          <a:blip r:embed="rId6"/>
          <a:stretch>
            <a:fillRect/>
          </a:stretch>
        </p:blipFill>
        <p:spPr>
          <a:xfrm>
            <a:off x="6553200" y="5915025"/>
            <a:ext cx="1409700" cy="868363"/>
          </a:xfrm>
          <a:prstGeom prst="rect">
            <a:avLst/>
          </a:prstGeom>
          <a:ln w="12700">
            <a:miter lim="400000"/>
          </a:ln>
        </p:spPr>
      </p:pic>
      <p:pic>
        <p:nvPicPr>
          <p:cNvPr id="219" name="image.png" descr="image.png"/>
          <p:cNvPicPr>
            <a:picLocks noChangeAspect="1"/>
          </p:cNvPicPr>
          <p:nvPr/>
        </p:nvPicPr>
        <p:blipFill>
          <a:blip r:embed="rId7"/>
          <a:stretch>
            <a:fillRect/>
          </a:stretch>
        </p:blipFill>
        <p:spPr>
          <a:xfrm>
            <a:off x="533400" y="5884862"/>
            <a:ext cx="1389063" cy="898527"/>
          </a:xfrm>
          <a:prstGeom prst="rect">
            <a:avLst/>
          </a:prstGeom>
          <a:ln w="12700">
            <a:miter lim="400000"/>
          </a:ln>
        </p:spPr>
      </p:pic>
      <p:sp>
        <p:nvSpPr>
          <p:cNvPr id="220" name="Third Ordinary Session of the Specialised Technical Committee on Agriculture, Rural Development, Water and Environment: 21-25 October 2019 In Addis Ababa, Ethiopia"/>
          <p:cNvSpPr txBox="1"/>
          <p:nvPr/>
        </p:nvSpPr>
        <p:spPr>
          <a:xfrm>
            <a:off x="414336" y="4495800"/>
            <a:ext cx="7548565" cy="12618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sz="1400">
                <a:solidFill>
                  <a:srgbClr val="0070C0"/>
                </a:solidFill>
                <a:latin typeface="Arial"/>
                <a:ea typeface="Arial"/>
                <a:cs typeface="Arial"/>
                <a:sym typeface="Arial"/>
              </a:defRPr>
            </a:pPr>
            <a:r>
              <a:rPr sz="1400" dirty="0"/>
              <a:t>Awareness Enhancing on Africa Blue Economy Strategy and Implementation Mechanism</a:t>
            </a:r>
            <a:endParaRPr lang="en-US" sz="1400" dirty="0"/>
          </a:p>
          <a:p>
            <a:pPr>
              <a:defRPr sz="1400">
                <a:solidFill>
                  <a:srgbClr val="0070C0"/>
                </a:solidFill>
                <a:latin typeface="Arial"/>
                <a:ea typeface="Arial"/>
                <a:cs typeface="Arial"/>
                <a:sym typeface="Arial"/>
              </a:defRPr>
            </a:pPr>
            <a:endParaRPr sz="1400" dirty="0"/>
          </a:p>
          <a:p>
            <a:pPr>
              <a:defRPr sz="1400">
                <a:solidFill>
                  <a:srgbClr val="0070C0"/>
                </a:solidFill>
                <a:latin typeface="Arial"/>
                <a:ea typeface="Arial"/>
                <a:cs typeface="Arial"/>
                <a:sym typeface="Arial"/>
              </a:defRPr>
            </a:pPr>
            <a:r>
              <a:rPr lang="en-US" sz="1600" dirty="0"/>
              <a:t>Patrick </a:t>
            </a:r>
            <a:r>
              <a:rPr lang="en-US" sz="1600" dirty="0" err="1"/>
              <a:t>Karani</a:t>
            </a:r>
            <a:endParaRPr lang="en-US" sz="1600" dirty="0"/>
          </a:p>
          <a:p>
            <a:pPr>
              <a:defRPr sz="1400">
                <a:solidFill>
                  <a:srgbClr val="0070C0"/>
                </a:solidFill>
                <a:latin typeface="Arial"/>
                <a:ea typeface="Arial"/>
                <a:cs typeface="Arial"/>
                <a:sym typeface="Arial"/>
              </a:defRPr>
            </a:pPr>
            <a:r>
              <a:rPr lang="en-US" sz="1600" dirty="0"/>
              <a:t>AU-IBAR</a:t>
            </a:r>
          </a:p>
          <a:p>
            <a:pPr>
              <a:defRPr sz="1400">
                <a:solidFill>
                  <a:srgbClr val="0070C0"/>
                </a:solidFill>
                <a:latin typeface="Arial"/>
                <a:ea typeface="Arial"/>
                <a:cs typeface="Arial"/>
                <a:sym typeface="Arial"/>
              </a:defRPr>
            </a:pPr>
            <a:r>
              <a:rPr lang="en-US" sz="1600" dirty="0"/>
              <a:t>Technical Expert, Environment</a:t>
            </a:r>
            <a:endParaRPr sz="1600"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A key goal for Africa’s transformation and renaissance is  harnessing the potential of Africa’s aquatic endowments for Blue economy growth – this is set as goal for the attainment of Aspiration 1 in the Agenda 2063 (A prosperous Africa based on inclusive growth and sustainable development) for the Africa we want!…"/>
          <p:cNvSpPr txBox="1">
            <a:spLocks noGrp="1"/>
          </p:cNvSpPr>
          <p:nvPr>
            <p:ph type="body" idx="4294967295"/>
          </p:nvPr>
        </p:nvSpPr>
        <p:spPr>
          <a:xfrm>
            <a:off x="381000" y="1219200"/>
            <a:ext cx="8686800" cy="5486400"/>
          </a:xfrm>
          <a:prstGeom prst="rect">
            <a:avLst/>
          </a:prstGeom>
        </p:spPr>
        <p:txBody>
          <a:bodyPr/>
          <a:lstStyle/>
          <a:p>
            <a:pPr marL="332613" indent="-332613" defTabSz="886967">
              <a:spcBef>
                <a:spcPts val="1000"/>
              </a:spcBef>
              <a:buChar char="•"/>
              <a:defRPr sz="1700" b="0"/>
            </a:pPr>
            <a:r>
              <a:t>A key goal for Africa’s transformation and renaissance is  harnessing the potential of Africa’s aquatic endowments for Blue economy growth – this is set as goal for the attainment of Aspiration 1 in the Agenda 2063 (A </a:t>
            </a:r>
            <a:r>
              <a:rPr b="1" i="1"/>
              <a:t>prosperous Africa based on inclusive growth and sustainable development</a:t>
            </a:r>
            <a:r>
              <a:t>) for the Africa we want!</a:t>
            </a:r>
          </a:p>
          <a:p>
            <a:pPr marL="332613" indent="-332613" defTabSz="886967">
              <a:spcBef>
                <a:spcPts val="1300"/>
              </a:spcBef>
              <a:buChar char="•"/>
              <a:defRPr sz="1700" b="0"/>
            </a:pPr>
            <a:endParaRPr/>
          </a:p>
          <a:p>
            <a:pPr marL="332613" indent="-332613" defTabSz="886967">
              <a:spcBef>
                <a:spcPts val="1300"/>
              </a:spcBef>
              <a:buChar char="•"/>
              <a:defRPr sz="1700" b="0"/>
            </a:pPr>
            <a:endParaRPr/>
          </a:p>
          <a:p>
            <a:pPr marL="332613" indent="-332613" defTabSz="886967">
              <a:spcBef>
                <a:spcPts val="1300"/>
              </a:spcBef>
              <a:buChar char="•"/>
              <a:defRPr sz="1700" b="0"/>
            </a:pPr>
            <a:endParaRPr/>
          </a:p>
          <a:p>
            <a:pPr marL="332613" indent="-332613" defTabSz="886967">
              <a:spcBef>
                <a:spcPts val="1300"/>
              </a:spcBef>
              <a:buChar char="•"/>
              <a:defRPr sz="1700" b="0"/>
            </a:pPr>
            <a:endParaRPr/>
          </a:p>
          <a:p>
            <a:pPr marL="332613" indent="-332613" defTabSz="886967">
              <a:spcBef>
                <a:spcPts val="1300"/>
              </a:spcBef>
              <a:buChar char="•"/>
              <a:defRPr sz="1700" b="0"/>
            </a:pPr>
            <a:endParaRPr/>
          </a:p>
          <a:p>
            <a:pPr marL="332613" indent="-332613" defTabSz="886967">
              <a:spcBef>
                <a:spcPts val="1000"/>
              </a:spcBef>
              <a:buChar char="•"/>
              <a:defRPr sz="1700" b="0"/>
            </a:pPr>
            <a:r>
              <a:t>Other AU instruments that laid the foundation for blue economy development of the continent: </a:t>
            </a:r>
          </a:p>
          <a:p>
            <a:pPr marL="332613" indent="-332613" defTabSz="886967">
              <a:spcBef>
                <a:spcPts val="1000"/>
              </a:spcBef>
              <a:buChar char="•"/>
              <a:defRPr sz="1700" b="0" i="1"/>
            </a:pPr>
            <a:r>
              <a:t>Policy Framework and Reform Strategy for fisheries and aquaculture in Africa</a:t>
            </a:r>
          </a:p>
          <a:p>
            <a:pPr marL="332613" indent="-332613" defTabSz="886967">
              <a:spcBef>
                <a:spcPts val="1000"/>
              </a:spcBef>
              <a:buChar char="•"/>
              <a:defRPr sz="1700" b="0" i="1"/>
            </a:pPr>
            <a:r>
              <a:t>African Integrated Maritime Strategy</a:t>
            </a:r>
          </a:p>
          <a:p>
            <a:pPr marL="332613" indent="-332613" defTabSz="886967">
              <a:spcBef>
                <a:spcPts val="1000"/>
              </a:spcBef>
              <a:buChar char="•"/>
              <a:defRPr sz="1700" b="0" i="1"/>
            </a:pPr>
            <a:r>
              <a:t>Lomé Charter</a:t>
            </a:r>
          </a:p>
          <a:p>
            <a:pPr marL="332613" indent="-332613" defTabSz="886967">
              <a:spcBef>
                <a:spcPts val="1000"/>
              </a:spcBef>
              <a:buSzTx/>
              <a:buNone/>
              <a:defRPr sz="1700" b="0"/>
            </a:pPr>
            <a:r>
              <a:t> </a:t>
            </a:r>
          </a:p>
        </p:txBody>
      </p:sp>
      <p:sp>
        <p:nvSpPr>
          <p:cNvPr id="223" name="Underpinning AU instruments"/>
          <p:cNvSpPr txBox="1">
            <a:spLocks noGrp="1"/>
          </p:cNvSpPr>
          <p:nvPr>
            <p:ph type="title" idx="4294967295"/>
          </p:nvPr>
        </p:nvSpPr>
        <p:spPr>
          <a:xfrm>
            <a:off x="1068387" y="304800"/>
            <a:ext cx="7718426" cy="609600"/>
          </a:xfrm>
          <a:prstGeom prst="rect">
            <a:avLst/>
          </a:prstGeom>
        </p:spPr>
        <p:txBody>
          <a:bodyPr/>
          <a:lstStyle>
            <a:lvl1pPr>
              <a:defRPr>
                <a:solidFill>
                  <a:srgbClr val="0070C0"/>
                </a:solidFill>
              </a:defRPr>
            </a:lvl1pPr>
          </a:lstStyle>
          <a:p>
            <a:r>
              <a:t>Underpinning AU instruments</a:t>
            </a:r>
          </a:p>
        </p:txBody>
      </p:sp>
      <p:pic>
        <p:nvPicPr>
          <p:cNvPr id="224" name="image.png" descr="image.png"/>
          <p:cNvPicPr>
            <a:picLocks noChangeAspect="1"/>
          </p:cNvPicPr>
          <p:nvPr/>
        </p:nvPicPr>
        <p:blipFill>
          <a:blip r:embed="rId2"/>
          <a:stretch>
            <a:fillRect/>
          </a:stretch>
        </p:blipFill>
        <p:spPr>
          <a:xfrm>
            <a:off x="1119187" y="2554286"/>
            <a:ext cx="1219201" cy="1738314"/>
          </a:xfrm>
          <a:prstGeom prst="rect">
            <a:avLst/>
          </a:prstGeom>
          <a:ln w="12700">
            <a:miter lim="400000"/>
          </a:ln>
        </p:spPr>
      </p:pic>
      <p:pic>
        <p:nvPicPr>
          <p:cNvPr id="225" name="image.png" descr="image.png"/>
          <p:cNvPicPr>
            <a:picLocks noChangeAspect="1"/>
          </p:cNvPicPr>
          <p:nvPr/>
        </p:nvPicPr>
        <p:blipFill>
          <a:blip r:embed="rId3"/>
          <a:stretch>
            <a:fillRect/>
          </a:stretch>
        </p:blipFill>
        <p:spPr>
          <a:xfrm>
            <a:off x="3074986" y="2616200"/>
            <a:ext cx="1279527" cy="1676400"/>
          </a:xfrm>
          <a:prstGeom prst="rect">
            <a:avLst/>
          </a:prstGeom>
          <a:ln w="12700">
            <a:miter lim="400000"/>
          </a:ln>
        </p:spPr>
      </p:pic>
      <p:pic>
        <p:nvPicPr>
          <p:cNvPr id="226" name="image.tif" descr="image.tif"/>
          <p:cNvPicPr>
            <a:picLocks noChangeAspect="1"/>
          </p:cNvPicPr>
          <p:nvPr/>
        </p:nvPicPr>
        <p:blipFill>
          <a:blip r:embed="rId4"/>
          <a:stretch>
            <a:fillRect/>
          </a:stretch>
        </p:blipFill>
        <p:spPr>
          <a:xfrm>
            <a:off x="5175250" y="2638425"/>
            <a:ext cx="1309688" cy="1654175"/>
          </a:xfrm>
          <a:prstGeom prst="rect">
            <a:avLst/>
          </a:prstGeom>
          <a:ln w="12700">
            <a:miter lim="400000"/>
          </a:ln>
        </p:spPr>
      </p:pic>
      <p:pic>
        <p:nvPicPr>
          <p:cNvPr id="227" name="image.png" descr="image.png"/>
          <p:cNvPicPr>
            <a:picLocks noChangeAspect="1"/>
          </p:cNvPicPr>
          <p:nvPr/>
        </p:nvPicPr>
        <p:blipFill>
          <a:blip r:embed="rId5"/>
          <a:stretch>
            <a:fillRect/>
          </a:stretch>
        </p:blipFill>
        <p:spPr>
          <a:xfrm>
            <a:off x="7162800" y="2543175"/>
            <a:ext cx="1303338" cy="1749425"/>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Rationale…"/>
          <p:cNvSpPr txBox="1">
            <a:spLocks noGrp="1"/>
          </p:cNvSpPr>
          <p:nvPr>
            <p:ph type="body" idx="4294967295"/>
          </p:nvPr>
        </p:nvSpPr>
        <p:spPr>
          <a:xfrm>
            <a:off x="381000" y="1246632"/>
            <a:ext cx="8610600" cy="5562600"/>
          </a:xfrm>
          <a:prstGeom prst="rect">
            <a:avLst/>
          </a:prstGeom>
        </p:spPr>
        <p:txBody>
          <a:bodyPr>
            <a:normAutofit/>
          </a:bodyPr>
          <a:lstStyle/>
          <a:p>
            <a:pPr marL="223845" indent="-223845" algn="just" defTabSz="596919">
              <a:spcBef>
                <a:spcPts val="800"/>
              </a:spcBef>
              <a:defRPr sz="1536"/>
            </a:pPr>
            <a:r>
              <a:rPr lang="en-GB" sz="2000" dirty="0"/>
              <a:t>Blue Economy: includes a variety of activities ranging from fisheries and aquaculture; and ecosystem services such as carbon sequestration, coastal protection and biodiversity. The ecosystem plays a major role in climate change mitigation and adaptation through absorption of carbon dioxide (CO2), coastal habitats such as mangrove forests, sea grass beds sequester carbon and help to protect coastlines, prevent soil erosion from floods and storms (World Bank, 2016)</a:t>
            </a:r>
          </a:p>
          <a:p>
            <a:pPr marL="223845" indent="-223845" algn="just" defTabSz="596919">
              <a:spcBef>
                <a:spcPts val="800"/>
              </a:spcBef>
              <a:defRPr sz="1536"/>
            </a:pPr>
            <a:r>
              <a:rPr lang="en-GB" sz="2000" dirty="0"/>
              <a:t>Blue Governance: Refers to reform of policies, building public sector capacity, aligning economic interests with long-term sustainability, and promoting conditions that encourage business growth in a sustainable seafood sector. Public-private dialogue, stakeholder inclusion and strategic partnerships with donors, technical expertise, the private sector and clients help shape the fisheries agenda and position fisheries as central to today’s development challenges – poverty alleviation, climate change, and food security </a:t>
            </a:r>
          </a:p>
          <a:p>
            <a:pPr marL="329184" indent="-329184" defTabSz="877822">
              <a:spcBef>
                <a:spcPts val="1100"/>
              </a:spcBef>
              <a:buSzTx/>
              <a:buNone/>
              <a:defRPr sz="1900">
                <a:solidFill>
                  <a:srgbClr val="0070C0"/>
                </a:solidFill>
              </a:defRPr>
            </a:pPr>
            <a:endParaRPr dirty="0"/>
          </a:p>
        </p:txBody>
      </p:sp>
      <p:sp>
        <p:nvSpPr>
          <p:cNvPr id="230" name="Rationale and Potential for BE"/>
          <p:cNvSpPr txBox="1">
            <a:spLocks noGrp="1"/>
          </p:cNvSpPr>
          <p:nvPr>
            <p:ph type="title" idx="4294967295"/>
          </p:nvPr>
        </p:nvSpPr>
        <p:spPr>
          <a:xfrm>
            <a:off x="1068387" y="304800"/>
            <a:ext cx="7718426" cy="609600"/>
          </a:xfrm>
          <a:prstGeom prst="rect">
            <a:avLst/>
          </a:prstGeom>
        </p:spPr>
        <p:txBody>
          <a:bodyPr/>
          <a:lstStyle>
            <a:lvl1pPr>
              <a:defRPr>
                <a:solidFill>
                  <a:srgbClr val="0070C0"/>
                </a:solidFill>
              </a:defRPr>
            </a:lvl1pPr>
          </a:lstStyle>
          <a:p>
            <a:r>
              <a:rPr lang="en-US" dirty="0"/>
              <a:t>Conceptual Definitions of </a:t>
            </a:r>
            <a:r>
              <a:rPr dirty="0"/>
              <a:t>BE</a:t>
            </a:r>
          </a:p>
        </p:txBody>
      </p:sp>
    </p:spTree>
    <p:extLst>
      <p:ext uri="{BB962C8B-B14F-4D97-AF65-F5344CB8AC3E}">
        <p14:creationId xmlns:p14="http://schemas.microsoft.com/office/powerpoint/2010/main" val="2161153247"/>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762000" y="89040"/>
            <a:ext cx="8743950" cy="838200"/>
          </a:xfrm>
          <a:solidFill>
            <a:schemeClr val="accent1">
              <a:lumMod val="40000"/>
              <a:lumOff val="60000"/>
            </a:schemeClr>
          </a:solidFill>
        </p:spPr>
        <p:txBody>
          <a:bodyPr>
            <a:normAutofit/>
          </a:bodyPr>
          <a:lstStyle/>
          <a:p>
            <a:pPr algn="l"/>
            <a:r>
              <a:rPr lang="en-US" sz="3200" b="1" dirty="0">
                <a:solidFill>
                  <a:srgbClr val="0070C0"/>
                </a:solidFill>
              </a:rPr>
              <a:t>Blue Economy concept</a:t>
            </a:r>
            <a:r>
              <a:rPr lang="en-150" sz="3200" b="1" dirty="0">
                <a:solidFill>
                  <a:srgbClr val="0070C0"/>
                </a:solidFill>
              </a:rPr>
              <a:t>…</a:t>
            </a:r>
            <a:r>
              <a:rPr lang="fr-CA" sz="3200" b="1" dirty="0">
                <a:solidFill>
                  <a:srgbClr val="0070C0"/>
                </a:solidFill>
              </a:rPr>
              <a:t>. </a:t>
            </a:r>
            <a:r>
              <a:rPr lang="en-US" sz="3200" b="1" dirty="0">
                <a:solidFill>
                  <a:srgbClr val="0070C0"/>
                </a:solidFill>
              </a:rPr>
              <a:t> </a:t>
            </a:r>
            <a:endParaRPr lang="en-GB" sz="3200" b="1" dirty="0">
              <a:solidFill>
                <a:srgbClr val="0070C0"/>
              </a:solidFill>
              <a:effectLst/>
            </a:endParaRPr>
          </a:p>
        </p:txBody>
      </p:sp>
      <p:sp>
        <p:nvSpPr>
          <p:cNvPr id="12" name="Content Placeholder 10"/>
          <p:cNvSpPr>
            <a:spLocks noGrp="1"/>
          </p:cNvSpPr>
          <p:nvPr>
            <p:ph sz="half" idx="1"/>
          </p:nvPr>
        </p:nvSpPr>
        <p:spPr>
          <a:xfrm>
            <a:off x="6911434" y="3660713"/>
            <a:ext cx="2209799" cy="2772247"/>
          </a:xfrm>
          <a:gradFill>
            <a:gsLst>
              <a:gs pos="0">
                <a:schemeClr val="accent1">
                  <a:lumMod val="5000"/>
                  <a:lumOff val="95000"/>
                  <a:alpha val="46000"/>
                </a:schemeClr>
              </a:gs>
              <a:gs pos="100000">
                <a:schemeClr val="accent1">
                  <a:lumMod val="45000"/>
                  <a:lumOff val="55000"/>
                  <a:alpha val="18000"/>
                </a:schemeClr>
              </a:gs>
              <a:gs pos="0">
                <a:schemeClr val="accent1">
                  <a:lumMod val="45000"/>
                  <a:lumOff val="55000"/>
                  <a:alpha val="51000"/>
                </a:schemeClr>
              </a:gs>
            </a:gsLst>
            <a:lin ang="5400000" scaled="1"/>
          </a:gradFill>
        </p:spPr>
        <p:txBody>
          <a:bodyPr>
            <a:noAutofit/>
          </a:bodyPr>
          <a:lstStyle/>
          <a:p>
            <a:pPr>
              <a:spcBef>
                <a:spcPts val="0"/>
              </a:spcBef>
            </a:pPr>
            <a:r>
              <a:rPr lang="en-US" sz="1500" dirty="0">
                <a:solidFill>
                  <a:srgbClr val="002060"/>
                </a:solidFill>
              </a:rPr>
              <a:t>In the meantime, many other initiatives =  Derived and Associated products: </a:t>
            </a:r>
          </a:p>
          <a:p>
            <a:pPr>
              <a:spcBef>
                <a:spcPts val="0"/>
              </a:spcBef>
            </a:pPr>
            <a:r>
              <a:rPr lang="en-US" sz="1500" dirty="0">
                <a:solidFill>
                  <a:schemeClr val="bg2"/>
                </a:solidFill>
              </a:rPr>
              <a:t>Blue Growth, </a:t>
            </a:r>
          </a:p>
          <a:p>
            <a:pPr>
              <a:spcBef>
                <a:spcPts val="0"/>
              </a:spcBef>
            </a:pPr>
            <a:r>
              <a:rPr lang="en-US" sz="1500" dirty="0">
                <a:solidFill>
                  <a:schemeClr val="bg2"/>
                </a:solidFill>
              </a:rPr>
              <a:t>Ocean economy</a:t>
            </a:r>
          </a:p>
          <a:p>
            <a:pPr>
              <a:spcBef>
                <a:spcPts val="0"/>
              </a:spcBef>
            </a:pPr>
            <a:r>
              <a:rPr lang="en-US" sz="1500" dirty="0">
                <a:solidFill>
                  <a:schemeClr val="bg2"/>
                </a:solidFill>
              </a:rPr>
              <a:t>Ocean Governance</a:t>
            </a:r>
          </a:p>
          <a:p>
            <a:pPr>
              <a:spcBef>
                <a:spcPts val="0"/>
              </a:spcBef>
            </a:pPr>
            <a:r>
              <a:rPr lang="en-US" sz="1500" dirty="0">
                <a:solidFill>
                  <a:schemeClr val="bg2"/>
                </a:solidFill>
              </a:rPr>
              <a:t>Blue Governance</a:t>
            </a:r>
          </a:p>
          <a:p>
            <a:pPr>
              <a:spcBef>
                <a:spcPts val="0"/>
              </a:spcBef>
            </a:pPr>
            <a:r>
              <a:rPr lang="en-US" sz="1500" dirty="0">
                <a:solidFill>
                  <a:schemeClr val="bg2"/>
                </a:solidFill>
              </a:rPr>
              <a:t>Blue Carbon</a:t>
            </a:r>
          </a:p>
          <a:p>
            <a:pPr>
              <a:spcBef>
                <a:spcPts val="0"/>
              </a:spcBef>
            </a:pPr>
            <a:r>
              <a:rPr lang="en-US" sz="1500" dirty="0">
                <a:solidFill>
                  <a:schemeClr val="bg2"/>
                </a:solidFill>
              </a:rPr>
              <a:t>Blue Guardians</a:t>
            </a:r>
          </a:p>
          <a:p>
            <a:pPr>
              <a:spcBef>
                <a:spcPts val="0"/>
              </a:spcBef>
            </a:pPr>
            <a:r>
              <a:rPr lang="en-US" sz="1500" dirty="0">
                <a:solidFill>
                  <a:schemeClr val="bg2"/>
                </a:solidFill>
              </a:rPr>
              <a:t>Blue Finance</a:t>
            </a:r>
          </a:p>
          <a:p>
            <a:pPr>
              <a:spcBef>
                <a:spcPts val="0"/>
              </a:spcBef>
            </a:pPr>
            <a:r>
              <a:rPr lang="en-US" sz="1500" dirty="0">
                <a:solidFill>
                  <a:schemeClr val="bg2"/>
                </a:solidFill>
              </a:rPr>
              <a:t>Blue Bonds</a:t>
            </a:r>
          </a:p>
          <a:p>
            <a:pPr>
              <a:spcBef>
                <a:spcPts val="0"/>
              </a:spcBef>
            </a:pPr>
            <a:r>
              <a:rPr lang="en-US" sz="1500" dirty="0">
                <a:solidFill>
                  <a:schemeClr val="bg2"/>
                </a:solidFill>
              </a:rPr>
              <a:t>Blue Belt</a:t>
            </a:r>
            <a:r>
              <a:rPr lang="en-150" sz="1500" dirty="0">
                <a:solidFill>
                  <a:schemeClr val="bg2"/>
                </a:solidFill>
              </a:rPr>
              <a:t>…</a:t>
            </a:r>
            <a:endParaRPr lang="en-US" sz="1500" dirty="0">
              <a:solidFill>
                <a:schemeClr val="bg2"/>
              </a:solidFill>
            </a:endParaRPr>
          </a:p>
        </p:txBody>
      </p:sp>
      <p:pic>
        <p:nvPicPr>
          <p:cNvPr id="8" name="Picture 7"/>
          <p:cNvPicPr>
            <a:picLocks noChangeAspect="1"/>
          </p:cNvPicPr>
          <p:nvPr/>
        </p:nvPicPr>
        <p:blipFill>
          <a:blip r:embed="rId3"/>
          <a:stretch>
            <a:fillRect/>
          </a:stretch>
        </p:blipFill>
        <p:spPr>
          <a:xfrm>
            <a:off x="591608" y="4088837"/>
            <a:ext cx="2913592" cy="591715"/>
          </a:xfrm>
          <a:prstGeom prst="rect">
            <a:avLst/>
          </a:prstGeom>
        </p:spPr>
      </p:pic>
      <p:pic>
        <p:nvPicPr>
          <p:cNvPr id="9" name="Picture 8"/>
          <p:cNvPicPr>
            <a:picLocks noChangeAspect="1"/>
          </p:cNvPicPr>
          <p:nvPr/>
        </p:nvPicPr>
        <p:blipFill>
          <a:blip r:embed="rId4"/>
          <a:stretch>
            <a:fillRect/>
          </a:stretch>
        </p:blipFill>
        <p:spPr>
          <a:xfrm>
            <a:off x="587375" y="5407139"/>
            <a:ext cx="1479550" cy="1025821"/>
          </a:xfrm>
          <a:prstGeom prst="rect">
            <a:avLst/>
          </a:prstGeom>
        </p:spPr>
      </p:pic>
      <p:pic>
        <p:nvPicPr>
          <p:cNvPr id="19" name="Picture 18"/>
          <p:cNvPicPr>
            <a:picLocks noChangeAspect="1"/>
          </p:cNvPicPr>
          <p:nvPr/>
        </p:nvPicPr>
        <p:blipFill>
          <a:blip r:embed="rId5"/>
          <a:stretch>
            <a:fillRect/>
          </a:stretch>
        </p:blipFill>
        <p:spPr>
          <a:xfrm>
            <a:off x="3993797" y="1608341"/>
            <a:ext cx="2786811" cy="913417"/>
          </a:xfrm>
          <a:prstGeom prst="rect">
            <a:avLst/>
          </a:prstGeom>
        </p:spPr>
      </p:pic>
      <p:pic>
        <p:nvPicPr>
          <p:cNvPr id="20" name="Picture 19"/>
          <p:cNvPicPr>
            <a:picLocks noChangeAspect="1"/>
          </p:cNvPicPr>
          <p:nvPr/>
        </p:nvPicPr>
        <p:blipFill>
          <a:blip r:embed="rId6"/>
          <a:stretch>
            <a:fillRect/>
          </a:stretch>
        </p:blipFill>
        <p:spPr>
          <a:xfrm>
            <a:off x="6959601" y="1079541"/>
            <a:ext cx="1758996" cy="2364941"/>
          </a:xfrm>
          <a:prstGeom prst="rect">
            <a:avLst/>
          </a:prstGeom>
        </p:spPr>
      </p:pic>
      <p:sp>
        <p:nvSpPr>
          <p:cNvPr id="21" name="Content Placeholder 10"/>
          <p:cNvSpPr>
            <a:spLocks noGrp="1"/>
          </p:cNvSpPr>
          <p:nvPr>
            <p:ph sz="half" idx="1"/>
          </p:nvPr>
        </p:nvSpPr>
        <p:spPr>
          <a:xfrm>
            <a:off x="639849" y="4856326"/>
            <a:ext cx="3054926" cy="418926"/>
          </a:xfrm>
        </p:spPr>
        <p:txBody>
          <a:bodyPr>
            <a:normAutofit fontScale="62500" lnSpcReduction="20000"/>
          </a:bodyPr>
          <a:lstStyle/>
          <a:p>
            <a:pPr marL="0" indent="0" algn="ctr">
              <a:spcBef>
                <a:spcPts val="0"/>
              </a:spcBef>
              <a:buNone/>
            </a:pPr>
            <a:r>
              <a:rPr lang="en-US" sz="2000" dirty="0"/>
              <a:t>Sustainable development goals </a:t>
            </a:r>
            <a:r>
              <a:rPr lang="en-150" sz="2000" dirty="0"/>
              <a:t>…</a:t>
            </a:r>
            <a:r>
              <a:rPr lang="fr-CA" sz="2000" dirty="0"/>
              <a:t> </a:t>
            </a:r>
            <a:r>
              <a:rPr lang="fr-CA" sz="2000" dirty="0">
                <a:solidFill>
                  <a:srgbClr val="FF0000"/>
                </a:solidFill>
              </a:rPr>
              <a:t>no mention </a:t>
            </a:r>
            <a:r>
              <a:rPr lang="fr-CA" sz="2000" dirty="0"/>
              <a:t>of Blue </a:t>
            </a:r>
            <a:r>
              <a:rPr lang="fr-CA" sz="2000" dirty="0" err="1"/>
              <a:t>Economy</a:t>
            </a:r>
            <a:endParaRPr lang="en-US" sz="2000" dirty="0"/>
          </a:p>
        </p:txBody>
      </p:sp>
      <p:sp>
        <p:nvSpPr>
          <p:cNvPr id="24" name="Content Placeholder 10"/>
          <p:cNvSpPr>
            <a:spLocks noGrp="1"/>
          </p:cNvSpPr>
          <p:nvPr>
            <p:ph sz="half" idx="1"/>
          </p:nvPr>
        </p:nvSpPr>
        <p:spPr>
          <a:xfrm>
            <a:off x="2058258" y="5407139"/>
            <a:ext cx="1960655" cy="914400"/>
          </a:xfrm>
        </p:spPr>
        <p:txBody>
          <a:bodyPr>
            <a:normAutofit fontScale="70000" lnSpcReduction="20000"/>
          </a:bodyPr>
          <a:lstStyle/>
          <a:p>
            <a:pPr marL="0" indent="0" algn="ctr">
              <a:buNone/>
            </a:pPr>
            <a:r>
              <a:rPr lang="en-US" sz="1900" b="1" dirty="0">
                <a:solidFill>
                  <a:schemeClr val="accent6"/>
                </a:solidFill>
              </a:rPr>
              <a:t>Sustainable</a:t>
            </a:r>
            <a:r>
              <a:rPr lang="en-US" sz="1900" b="1" dirty="0"/>
              <a:t> Blue Economy </a:t>
            </a:r>
          </a:p>
          <a:p>
            <a:pPr marL="0" indent="0" algn="ctr">
              <a:buNone/>
            </a:pPr>
            <a:r>
              <a:rPr lang="en-US" sz="1900" b="1" dirty="0"/>
              <a:t>(ocean based [blue] economy)</a:t>
            </a:r>
            <a:endParaRPr lang="en-US" sz="2000" b="1" dirty="0"/>
          </a:p>
        </p:txBody>
      </p:sp>
      <p:sp>
        <p:nvSpPr>
          <p:cNvPr id="26" name="Down Arrow 25"/>
          <p:cNvSpPr/>
          <p:nvPr/>
        </p:nvSpPr>
        <p:spPr>
          <a:xfrm>
            <a:off x="92567" y="1196241"/>
            <a:ext cx="364633" cy="5204875"/>
          </a:xfrm>
          <a:prstGeom prst="downArrow">
            <a:avLst/>
          </a:prstGeom>
          <a:gradFill flip="none" rotWithShape="1">
            <a:gsLst>
              <a:gs pos="0">
                <a:schemeClr val="accent6">
                  <a:tint val="66000"/>
                  <a:satMod val="160000"/>
                  <a:alpha val="37000"/>
                </a:schemeClr>
              </a:gs>
              <a:gs pos="50000">
                <a:schemeClr val="accent6">
                  <a:tint val="44500"/>
                  <a:satMod val="160000"/>
                </a:schemeClr>
              </a:gs>
              <a:gs pos="100000">
                <a:schemeClr val="accent6">
                  <a:tint val="23500"/>
                  <a:satMod val="16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lt1">
                  <a:alpha val="1000"/>
                </a:schemeClr>
              </a:solidFill>
            </a:endParaRPr>
          </a:p>
        </p:txBody>
      </p:sp>
      <p:sp>
        <p:nvSpPr>
          <p:cNvPr id="27" name="Content Placeholder 10"/>
          <p:cNvSpPr>
            <a:spLocks noGrp="1"/>
          </p:cNvSpPr>
          <p:nvPr>
            <p:ph sz="half" idx="1"/>
          </p:nvPr>
        </p:nvSpPr>
        <p:spPr>
          <a:xfrm>
            <a:off x="639849" y="2203404"/>
            <a:ext cx="1960655" cy="304800"/>
          </a:xfrm>
        </p:spPr>
        <p:txBody>
          <a:bodyPr>
            <a:normAutofit fontScale="70000" lnSpcReduction="20000"/>
          </a:bodyPr>
          <a:lstStyle/>
          <a:p>
            <a:pPr marL="0" indent="0">
              <a:buNone/>
            </a:pPr>
            <a:r>
              <a:rPr lang="en-US" sz="1900" dirty="0"/>
              <a:t>Sustainability concept</a:t>
            </a:r>
          </a:p>
          <a:p>
            <a:endParaRPr lang="en-US" sz="2000" dirty="0"/>
          </a:p>
        </p:txBody>
      </p:sp>
      <p:pic>
        <p:nvPicPr>
          <p:cNvPr id="28" name="Picture 27"/>
          <p:cNvPicPr>
            <a:picLocks noChangeAspect="1"/>
          </p:cNvPicPr>
          <p:nvPr/>
        </p:nvPicPr>
        <p:blipFill>
          <a:blip r:embed="rId7"/>
          <a:stretch>
            <a:fillRect/>
          </a:stretch>
        </p:blipFill>
        <p:spPr>
          <a:xfrm>
            <a:off x="608675" y="1196241"/>
            <a:ext cx="1905000" cy="952500"/>
          </a:xfrm>
          <a:prstGeom prst="rect">
            <a:avLst/>
          </a:prstGeom>
        </p:spPr>
      </p:pic>
      <p:pic>
        <p:nvPicPr>
          <p:cNvPr id="29" name="Picture 28"/>
          <p:cNvPicPr>
            <a:picLocks noChangeAspect="1"/>
          </p:cNvPicPr>
          <p:nvPr/>
        </p:nvPicPr>
        <p:blipFill>
          <a:blip r:embed="rId8"/>
          <a:stretch>
            <a:fillRect/>
          </a:stretch>
        </p:blipFill>
        <p:spPr>
          <a:xfrm>
            <a:off x="591742" y="2562867"/>
            <a:ext cx="1939488" cy="931586"/>
          </a:xfrm>
          <a:prstGeom prst="rect">
            <a:avLst/>
          </a:prstGeom>
        </p:spPr>
      </p:pic>
      <p:sp>
        <p:nvSpPr>
          <p:cNvPr id="30" name="Content Placeholder 10"/>
          <p:cNvSpPr>
            <a:spLocks noGrp="1"/>
          </p:cNvSpPr>
          <p:nvPr>
            <p:ph sz="half" idx="1"/>
          </p:nvPr>
        </p:nvSpPr>
        <p:spPr>
          <a:xfrm>
            <a:off x="515542" y="3569371"/>
            <a:ext cx="2015688" cy="421322"/>
          </a:xfrm>
        </p:spPr>
        <p:txBody>
          <a:bodyPr>
            <a:normAutofit fontScale="62500" lnSpcReduction="20000"/>
          </a:bodyPr>
          <a:lstStyle/>
          <a:p>
            <a:pPr marL="0" indent="0" algn="ctr">
              <a:spcBef>
                <a:spcPts val="0"/>
              </a:spcBef>
              <a:buNone/>
            </a:pPr>
            <a:r>
              <a:rPr lang="en-US" sz="2000" dirty="0"/>
              <a:t>Green Economy </a:t>
            </a:r>
            <a:r>
              <a:rPr lang="en-150" sz="2000" dirty="0"/>
              <a:t>…</a:t>
            </a:r>
            <a:r>
              <a:rPr lang="fr-CA" sz="2000" dirty="0"/>
              <a:t>. </a:t>
            </a:r>
            <a:r>
              <a:rPr lang="en-US" sz="2000" dirty="0"/>
              <a:t>Blue Economy Concept</a:t>
            </a:r>
          </a:p>
        </p:txBody>
      </p:sp>
      <p:pic>
        <p:nvPicPr>
          <p:cNvPr id="2" name="Picture 1"/>
          <p:cNvPicPr>
            <a:picLocks noChangeAspect="1"/>
          </p:cNvPicPr>
          <p:nvPr/>
        </p:nvPicPr>
        <p:blipFill>
          <a:blip r:embed="rId9"/>
          <a:stretch>
            <a:fillRect/>
          </a:stretch>
        </p:blipFill>
        <p:spPr>
          <a:xfrm>
            <a:off x="5449227" y="4903013"/>
            <a:ext cx="1274596" cy="1804930"/>
          </a:xfrm>
          <a:prstGeom prst="rect">
            <a:avLst/>
          </a:prstGeom>
        </p:spPr>
      </p:pic>
      <p:pic>
        <p:nvPicPr>
          <p:cNvPr id="3" name="Picture 2">
            <a:extLst>
              <a:ext uri="{FF2B5EF4-FFF2-40B4-BE49-F238E27FC236}">
                <a16:creationId xmlns:a16="http://schemas.microsoft.com/office/drawing/2014/main" id="{88C6807E-F6AF-4D31-9DAE-87F144FC4404}"/>
              </a:ext>
            </a:extLst>
          </p:cNvPr>
          <p:cNvPicPr>
            <a:picLocks noChangeAspect="1"/>
          </p:cNvPicPr>
          <p:nvPr/>
        </p:nvPicPr>
        <p:blipFill>
          <a:blip r:embed="rId10"/>
          <a:stretch>
            <a:fillRect/>
          </a:stretch>
        </p:blipFill>
        <p:spPr>
          <a:xfrm>
            <a:off x="3941758" y="2894841"/>
            <a:ext cx="2913592" cy="1829598"/>
          </a:xfrm>
          <a:prstGeom prst="rect">
            <a:avLst/>
          </a:prstGeom>
        </p:spPr>
      </p:pic>
      <p:sp>
        <p:nvSpPr>
          <p:cNvPr id="18" name="Content Placeholder 10">
            <a:extLst>
              <a:ext uri="{FF2B5EF4-FFF2-40B4-BE49-F238E27FC236}">
                <a16:creationId xmlns:a16="http://schemas.microsoft.com/office/drawing/2014/main" id="{31FFA351-FDA2-4644-A33C-1B84BEAD19E1}"/>
              </a:ext>
            </a:extLst>
          </p:cNvPr>
          <p:cNvSpPr txBox="1">
            <a:spLocks/>
          </p:cNvSpPr>
          <p:nvPr/>
        </p:nvSpPr>
        <p:spPr>
          <a:xfrm>
            <a:off x="2592697" y="2568976"/>
            <a:ext cx="2633790" cy="621928"/>
          </a:xfrm>
          <a:prstGeom prst="rect">
            <a:avLst/>
          </a:prstGeom>
        </p:spPr>
        <p:txBody>
          <a:bodyPr vert="horz" lIns="91440" tIns="45720" rIns="91440" bIns="45720" rtlCol="0">
            <a:normAutofit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Font typeface="Arial" panose="020B0604020202020204" pitchFamily="34" charset="0"/>
              <a:buNone/>
            </a:pPr>
            <a:r>
              <a:rPr lang="en-US" sz="2000" dirty="0">
                <a:solidFill>
                  <a:schemeClr val="accent6"/>
                </a:solidFill>
              </a:rPr>
              <a:t>Bangladesh … new way</a:t>
            </a:r>
          </a:p>
        </p:txBody>
      </p:sp>
      <p:sp>
        <p:nvSpPr>
          <p:cNvPr id="16" name="Content Placeholder 10"/>
          <p:cNvSpPr>
            <a:spLocks noGrp="1"/>
          </p:cNvSpPr>
          <p:nvPr>
            <p:ph sz="half" idx="1"/>
          </p:nvPr>
        </p:nvSpPr>
        <p:spPr>
          <a:xfrm>
            <a:off x="2932809" y="1020736"/>
            <a:ext cx="2633790" cy="621928"/>
          </a:xfrm>
        </p:spPr>
        <p:txBody>
          <a:bodyPr>
            <a:normAutofit fontScale="32500" lnSpcReduction="20000"/>
          </a:bodyPr>
          <a:lstStyle/>
          <a:p>
            <a:pPr marL="0" indent="0" algn="ctr">
              <a:buNone/>
            </a:pPr>
            <a:r>
              <a:rPr lang="en-US" sz="4400" dirty="0">
                <a:solidFill>
                  <a:schemeClr val="accent6"/>
                </a:solidFill>
              </a:rPr>
              <a:t>SIDS support and push</a:t>
            </a:r>
          </a:p>
          <a:p>
            <a:pPr marL="0" indent="0" algn="ctr">
              <a:buNone/>
            </a:pPr>
            <a:r>
              <a:rPr lang="en-US" sz="4400" dirty="0">
                <a:solidFill>
                  <a:schemeClr val="accent6"/>
                </a:solidFill>
              </a:rPr>
              <a:t>(SAMOA pathway)</a:t>
            </a:r>
          </a:p>
        </p:txBody>
      </p:sp>
    </p:spTree>
    <p:extLst>
      <p:ext uri="{BB962C8B-B14F-4D97-AF65-F5344CB8AC3E}">
        <p14:creationId xmlns:p14="http://schemas.microsoft.com/office/powerpoint/2010/main" val="9521073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9108694" cy="1143000"/>
          </a:xfrm>
          <a:solidFill>
            <a:schemeClr val="accent1">
              <a:lumMod val="40000"/>
              <a:lumOff val="60000"/>
            </a:schemeClr>
          </a:solidFill>
        </p:spPr>
        <p:txBody>
          <a:bodyPr>
            <a:normAutofit/>
          </a:bodyPr>
          <a:lstStyle/>
          <a:p>
            <a:pPr algn="l"/>
            <a:r>
              <a:rPr lang="en-US" sz="3200" b="1" dirty="0">
                <a:solidFill>
                  <a:srgbClr val="0070C0"/>
                </a:solidFill>
                <a:effectLst/>
              </a:rPr>
              <a:t>Blue Economy </a:t>
            </a:r>
            <a:r>
              <a:rPr lang="en-US" sz="3200" b="1" dirty="0">
                <a:solidFill>
                  <a:srgbClr val="0070C0"/>
                </a:solidFill>
              </a:rPr>
              <a:t>in theory</a:t>
            </a:r>
            <a:endParaRPr lang="en-GB" sz="3200" b="1" dirty="0">
              <a:solidFill>
                <a:srgbClr val="0070C0"/>
              </a:solidFill>
              <a:effectLst/>
            </a:endParaRPr>
          </a:p>
        </p:txBody>
      </p:sp>
      <p:sp>
        <p:nvSpPr>
          <p:cNvPr id="4" name="AutoShape 2" descr="Image result"/>
          <p:cNvSpPr>
            <a:spLocks noChangeAspect="1" noChangeArrowheads="1"/>
          </p:cNvSpPr>
          <p:nvPr/>
        </p:nvSpPr>
        <p:spPr bwMode="auto">
          <a:xfrm>
            <a:off x="155575" y="76200"/>
            <a:ext cx="4762500" cy="14097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9" name="Picture 8">
            <a:extLst>
              <a:ext uri="{FF2B5EF4-FFF2-40B4-BE49-F238E27FC236}">
                <a16:creationId xmlns:a16="http://schemas.microsoft.com/office/drawing/2014/main" id="{947BFAF1-3CEC-4567-AFB2-D03E74841B38}"/>
              </a:ext>
            </a:extLst>
          </p:cNvPr>
          <p:cNvPicPr/>
          <p:nvPr/>
        </p:nvPicPr>
        <p:blipFill>
          <a:blip r:embed="rId3"/>
          <a:stretch>
            <a:fillRect/>
          </a:stretch>
        </p:blipFill>
        <p:spPr>
          <a:xfrm>
            <a:off x="155575" y="1447799"/>
            <a:ext cx="3959225" cy="4343401"/>
          </a:xfrm>
          <a:prstGeom prst="rect">
            <a:avLst/>
          </a:prstGeom>
        </p:spPr>
      </p:pic>
      <p:pic>
        <p:nvPicPr>
          <p:cNvPr id="7" name="Picture 6"/>
          <p:cNvPicPr>
            <a:picLocks noChangeAspect="1"/>
          </p:cNvPicPr>
          <p:nvPr/>
        </p:nvPicPr>
        <p:blipFill>
          <a:blip r:embed="rId4"/>
          <a:stretch>
            <a:fillRect/>
          </a:stretch>
        </p:blipFill>
        <p:spPr>
          <a:xfrm>
            <a:off x="4267200" y="1485901"/>
            <a:ext cx="4711352" cy="4305300"/>
          </a:xfrm>
          <a:prstGeom prst="rect">
            <a:avLst/>
          </a:prstGeom>
        </p:spPr>
      </p:pic>
      <p:pic>
        <p:nvPicPr>
          <p:cNvPr id="6" name="Picture 5"/>
          <p:cNvPicPr>
            <a:picLocks noChangeAspect="1"/>
          </p:cNvPicPr>
          <p:nvPr/>
        </p:nvPicPr>
        <p:blipFill>
          <a:blip r:embed="rId5"/>
          <a:stretch>
            <a:fillRect/>
          </a:stretch>
        </p:blipFill>
        <p:spPr>
          <a:xfrm>
            <a:off x="3411786" y="4572000"/>
            <a:ext cx="1502976" cy="2136776"/>
          </a:xfrm>
          <a:prstGeom prst="rect">
            <a:avLst/>
          </a:prstGeom>
        </p:spPr>
      </p:pic>
    </p:spTree>
    <p:extLst>
      <p:ext uri="{BB962C8B-B14F-4D97-AF65-F5344CB8AC3E}">
        <p14:creationId xmlns:p14="http://schemas.microsoft.com/office/powerpoint/2010/main" val="2340778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158717" y="609600"/>
            <a:ext cx="3200400" cy="1066800"/>
          </a:xfrm>
          <a:solidFill>
            <a:schemeClr val="accent1">
              <a:lumMod val="40000"/>
              <a:lumOff val="60000"/>
            </a:schemeClr>
          </a:solidFill>
        </p:spPr>
        <p:txBody>
          <a:bodyPr>
            <a:normAutofit fontScale="90000"/>
          </a:bodyPr>
          <a:lstStyle/>
          <a:p>
            <a:pPr algn="l"/>
            <a:r>
              <a:rPr lang="en-US" sz="3200" b="1" dirty="0">
                <a:solidFill>
                  <a:srgbClr val="0070C0"/>
                </a:solidFill>
                <a:effectLst/>
              </a:rPr>
              <a:t>BE </a:t>
            </a:r>
            <a:r>
              <a:rPr lang="en-US" sz="3200" b="1" dirty="0">
                <a:solidFill>
                  <a:srgbClr val="0070C0"/>
                </a:solidFill>
              </a:rPr>
              <a:t>in the context of SDG</a:t>
            </a:r>
            <a:r>
              <a:rPr lang="en-150" sz="3200" b="1" dirty="0">
                <a:solidFill>
                  <a:srgbClr val="0070C0"/>
                </a:solidFill>
              </a:rPr>
              <a:t>…</a:t>
            </a:r>
            <a:endParaRPr lang="en-GB" sz="3200" b="1" dirty="0">
              <a:solidFill>
                <a:srgbClr val="0070C0"/>
              </a:solidFill>
              <a:effectLst/>
            </a:endParaRPr>
          </a:p>
        </p:txBody>
      </p:sp>
      <p:pic>
        <p:nvPicPr>
          <p:cNvPr id="4" name="Picture 3"/>
          <p:cNvPicPr>
            <a:picLocks noChangeAspect="1"/>
          </p:cNvPicPr>
          <p:nvPr/>
        </p:nvPicPr>
        <p:blipFill>
          <a:blip r:embed="rId2"/>
          <a:stretch>
            <a:fillRect/>
          </a:stretch>
        </p:blipFill>
        <p:spPr>
          <a:xfrm>
            <a:off x="4490010" y="152401"/>
            <a:ext cx="4508220" cy="6477000"/>
          </a:xfrm>
          <a:prstGeom prst="rect">
            <a:avLst/>
          </a:prstGeom>
        </p:spPr>
      </p:pic>
      <p:pic>
        <p:nvPicPr>
          <p:cNvPr id="5" name="Picture 4"/>
          <p:cNvPicPr>
            <a:picLocks noChangeAspect="1"/>
          </p:cNvPicPr>
          <p:nvPr/>
        </p:nvPicPr>
        <p:blipFill>
          <a:blip r:embed="rId3"/>
          <a:stretch>
            <a:fillRect/>
          </a:stretch>
        </p:blipFill>
        <p:spPr>
          <a:xfrm>
            <a:off x="3553967" y="152401"/>
            <a:ext cx="1092683" cy="1553464"/>
          </a:xfrm>
          <a:prstGeom prst="rect">
            <a:avLst/>
          </a:prstGeom>
        </p:spPr>
      </p:pic>
      <p:sp>
        <p:nvSpPr>
          <p:cNvPr id="6" name="TextBox 5"/>
          <p:cNvSpPr txBox="1"/>
          <p:nvPr/>
        </p:nvSpPr>
        <p:spPr>
          <a:xfrm>
            <a:off x="402550" y="1710503"/>
            <a:ext cx="4120590" cy="1200329"/>
          </a:xfrm>
          <a:prstGeom prst="rect">
            <a:avLst/>
          </a:prstGeom>
          <a:noFill/>
        </p:spPr>
        <p:txBody>
          <a:bodyPr wrap="square" rtlCol="0">
            <a:spAutoFit/>
          </a:bodyPr>
          <a:lstStyle/>
          <a:p>
            <a:pPr algn="ctr"/>
            <a:r>
              <a:rPr lang="en-GB" dirty="0">
                <a:solidFill>
                  <a:srgbClr val="FFC000"/>
                </a:solidFill>
              </a:rPr>
              <a:t>Ocean, lakes, rivers, ponds, and all water bodies are at the heart of most of the SDGs</a:t>
            </a:r>
            <a:r>
              <a:rPr lang="en-150" dirty="0">
                <a:solidFill>
                  <a:srgbClr val="FFC000"/>
                </a:solidFill>
              </a:rPr>
              <a:t>…</a:t>
            </a:r>
            <a:r>
              <a:rPr lang="fr-CA" dirty="0">
                <a:solidFill>
                  <a:srgbClr val="FFC000"/>
                </a:solidFill>
              </a:rPr>
              <a:t> </a:t>
            </a:r>
            <a:r>
              <a:rPr lang="en-GB" dirty="0">
                <a:solidFill>
                  <a:srgbClr val="FFC000"/>
                </a:solidFill>
              </a:rPr>
              <a:t>They should deserve a better recognition</a:t>
            </a: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400" y="2915470"/>
            <a:ext cx="3566909" cy="3566909"/>
          </a:xfrm>
          <a:prstGeom prst="rect">
            <a:avLst/>
          </a:prstGeom>
        </p:spPr>
      </p:pic>
    </p:spTree>
    <p:extLst>
      <p:ext uri="{BB962C8B-B14F-4D97-AF65-F5344CB8AC3E}">
        <p14:creationId xmlns:p14="http://schemas.microsoft.com/office/powerpoint/2010/main" val="1815092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149" y="215900"/>
            <a:ext cx="8839201" cy="971550"/>
          </a:xfrm>
          <a:solidFill>
            <a:schemeClr val="accent1">
              <a:lumMod val="20000"/>
              <a:lumOff val="80000"/>
            </a:schemeClr>
          </a:solidFill>
        </p:spPr>
        <p:txBody>
          <a:bodyPr>
            <a:normAutofit/>
          </a:bodyPr>
          <a:lstStyle/>
          <a:p>
            <a:pPr algn="l"/>
            <a:r>
              <a:rPr lang="en-GB" sz="3200" b="1" dirty="0">
                <a:solidFill>
                  <a:srgbClr val="0070C0"/>
                </a:solidFill>
                <a:effectLst/>
              </a:rPr>
              <a:t>Blue Economy in Practice</a:t>
            </a:r>
            <a:r>
              <a:rPr lang="en-150" sz="3200" b="1" dirty="0">
                <a:solidFill>
                  <a:srgbClr val="0070C0"/>
                </a:solidFill>
                <a:effectLst/>
              </a:rPr>
              <a:t>…</a:t>
            </a:r>
            <a:r>
              <a:rPr lang="fr-CA" sz="3200" b="1" dirty="0">
                <a:solidFill>
                  <a:srgbClr val="0070C0"/>
                </a:solidFill>
                <a:effectLst/>
              </a:rPr>
              <a:t>.</a:t>
            </a:r>
            <a:endParaRPr lang="en-GB" sz="3200" b="1" dirty="0">
              <a:solidFill>
                <a:srgbClr val="0070C0"/>
              </a:solidFill>
              <a:effectLst/>
            </a:endParaRPr>
          </a:p>
        </p:txBody>
      </p:sp>
      <p:pic>
        <p:nvPicPr>
          <p:cNvPr id="6" name="Picture 5"/>
          <p:cNvPicPr>
            <a:picLocks noChangeAspect="1"/>
          </p:cNvPicPr>
          <p:nvPr/>
        </p:nvPicPr>
        <p:blipFill>
          <a:blip r:embed="rId3"/>
          <a:stretch>
            <a:fillRect/>
          </a:stretch>
        </p:blipFill>
        <p:spPr>
          <a:xfrm>
            <a:off x="5105400" y="1447800"/>
            <a:ext cx="3704083" cy="4695769"/>
          </a:xfrm>
          <a:prstGeom prst="rect">
            <a:avLst/>
          </a:prstGeom>
        </p:spPr>
      </p:pic>
      <p:pic>
        <p:nvPicPr>
          <p:cNvPr id="7" name="Picture 6"/>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 y="1828800"/>
            <a:ext cx="3554667" cy="2819400"/>
          </a:xfrm>
          <a:prstGeom prst="rect">
            <a:avLst/>
          </a:prstGeom>
          <a:solidFill>
            <a:schemeClr val="accent1">
              <a:lumMod val="20000"/>
              <a:lumOff val="80000"/>
            </a:schemeClr>
          </a:solidFill>
        </p:spPr>
      </p:pic>
      <p:sp>
        <p:nvSpPr>
          <p:cNvPr id="3" name="Content Placeholder 2"/>
          <p:cNvSpPr>
            <a:spLocks noGrp="1"/>
          </p:cNvSpPr>
          <p:nvPr>
            <p:ph sz="half" idx="1"/>
          </p:nvPr>
        </p:nvSpPr>
        <p:spPr>
          <a:xfrm>
            <a:off x="457199" y="1292585"/>
            <a:ext cx="4289937" cy="5413015"/>
          </a:xfrm>
        </p:spPr>
        <p:txBody>
          <a:bodyPr>
            <a:normAutofit fontScale="92500" lnSpcReduction="20000"/>
          </a:bodyPr>
          <a:lstStyle/>
          <a:p>
            <a:r>
              <a:rPr lang="en-GB" sz="2200" dirty="0"/>
              <a:t>Still very sectorial approach</a:t>
            </a:r>
          </a:p>
          <a:p>
            <a:endParaRPr lang="en-GB" sz="2200" dirty="0"/>
          </a:p>
          <a:p>
            <a:endParaRPr lang="en-GB" sz="2200" dirty="0"/>
          </a:p>
          <a:p>
            <a:endParaRPr lang="en-GB" sz="2200" dirty="0"/>
          </a:p>
          <a:p>
            <a:endParaRPr lang="en-GB" sz="2200" dirty="0"/>
          </a:p>
          <a:p>
            <a:endParaRPr lang="en-GB" sz="2200" dirty="0"/>
          </a:p>
          <a:p>
            <a:endParaRPr lang="en-GB" sz="2200" dirty="0"/>
          </a:p>
          <a:p>
            <a:pPr marL="0" indent="0">
              <a:buNone/>
            </a:pPr>
            <a:endParaRPr lang="en-GB" sz="2200" dirty="0"/>
          </a:p>
          <a:p>
            <a:pPr marL="0" indent="0">
              <a:buNone/>
            </a:pPr>
            <a:r>
              <a:rPr lang="en-GB" sz="2200" dirty="0"/>
              <a:t>¨</a:t>
            </a:r>
          </a:p>
          <a:p>
            <a:r>
              <a:rPr lang="en-150" sz="2200" dirty="0">
                <a:sym typeface="Wingdings" panose="05000000000000000000" pitchFamily="2" charset="2"/>
              </a:rPr>
              <a:t></a:t>
            </a:r>
            <a:r>
              <a:rPr lang="fr-CA" sz="2200" dirty="0">
                <a:sym typeface="Wingdings" panose="05000000000000000000" pitchFamily="2" charset="2"/>
              </a:rPr>
              <a:t> </a:t>
            </a:r>
            <a:r>
              <a:rPr lang="fr-CA" sz="2200" dirty="0" err="1">
                <a:sym typeface="Wingdings" panose="05000000000000000000" pitchFamily="2" charset="2"/>
              </a:rPr>
              <a:t>Still</a:t>
            </a:r>
            <a:r>
              <a:rPr lang="fr-CA" sz="2200" dirty="0">
                <a:sym typeface="Wingdings" panose="05000000000000000000" pitchFamily="2" charset="2"/>
              </a:rPr>
              <a:t> no value of coordination efforts and synergies</a:t>
            </a:r>
            <a:endParaRPr lang="en-GB" sz="2200" dirty="0"/>
          </a:p>
          <a:p>
            <a:r>
              <a:rPr lang="en-GB" sz="2200" dirty="0"/>
              <a:t>Standard Development Approach = More economic benefits</a:t>
            </a:r>
          </a:p>
          <a:p>
            <a:endParaRPr lang="en-GB" sz="2200" dirty="0"/>
          </a:p>
          <a:p>
            <a:endParaRPr lang="en-GB" sz="2200" dirty="0"/>
          </a:p>
          <a:p>
            <a:endParaRPr lang="en-GB" sz="2200" dirty="0"/>
          </a:p>
        </p:txBody>
      </p:sp>
    </p:spTree>
    <p:extLst>
      <p:ext uri="{BB962C8B-B14F-4D97-AF65-F5344CB8AC3E}">
        <p14:creationId xmlns:p14="http://schemas.microsoft.com/office/powerpoint/2010/main" val="21007993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Rationale…"/>
          <p:cNvSpPr txBox="1">
            <a:spLocks noGrp="1"/>
          </p:cNvSpPr>
          <p:nvPr>
            <p:ph type="body" idx="4294967295"/>
          </p:nvPr>
        </p:nvSpPr>
        <p:spPr>
          <a:xfrm>
            <a:off x="381000" y="1246632"/>
            <a:ext cx="8610600" cy="5562600"/>
          </a:xfrm>
          <a:prstGeom prst="rect">
            <a:avLst/>
          </a:prstGeom>
        </p:spPr>
        <p:txBody>
          <a:bodyPr>
            <a:normAutofit lnSpcReduction="10000"/>
          </a:bodyPr>
          <a:lstStyle/>
          <a:p>
            <a:pPr marL="329184" indent="-329184" defTabSz="877822">
              <a:spcBef>
                <a:spcPts val="1100"/>
              </a:spcBef>
              <a:buSzTx/>
              <a:buNone/>
              <a:defRPr sz="1900">
                <a:solidFill>
                  <a:srgbClr val="0070C0"/>
                </a:solidFill>
              </a:defRPr>
            </a:pPr>
            <a:r>
              <a:rPr dirty="0"/>
              <a:t>Rationale</a:t>
            </a:r>
          </a:p>
          <a:p>
            <a:pPr marL="329184" indent="-329184" defTabSz="877822">
              <a:spcBef>
                <a:spcPts val="1000"/>
              </a:spcBef>
              <a:buChar char="•"/>
              <a:defRPr sz="1700" b="0"/>
            </a:pPr>
            <a:r>
              <a:rPr dirty="0"/>
              <a:t>Africa’s oceans, seas, lakes, rivers source of wealth and livelihoods</a:t>
            </a:r>
          </a:p>
          <a:p>
            <a:pPr marL="329184" indent="-329184" defTabSz="877822">
              <a:spcBef>
                <a:spcPts val="1000"/>
              </a:spcBef>
              <a:buChar char="•"/>
              <a:defRPr sz="1700" b="0"/>
            </a:pPr>
            <a:r>
              <a:rPr dirty="0"/>
              <a:t>Untapped, yet could increase jobs, improve GDP, climate change benefits</a:t>
            </a:r>
          </a:p>
          <a:p>
            <a:pPr marL="329184" indent="-329184" defTabSz="877822">
              <a:spcBef>
                <a:spcPts val="1000"/>
              </a:spcBef>
              <a:buChar char="•"/>
              <a:defRPr sz="1700" b="0"/>
            </a:pPr>
            <a:r>
              <a:rPr dirty="0"/>
              <a:t>Africa’s structural transformation: fisheries, mining, shipping,  tourism, trade</a:t>
            </a:r>
          </a:p>
          <a:p>
            <a:pPr marL="329184" indent="-329184" defTabSz="877822">
              <a:spcBef>
                <a:spcPts val="1000"/>
              </a:spcBef>
              <a:buChar char="•"/>
              <a:defRPr sz="1700" b="0"/>
            </a:pPr>
            <a:r>
              <a:rPr dirty="0"/>
              <a:t>Creating institutional and sectoral linkages; emerging and frontier sectors; social considerations, gender, youth, food and water security, poverty alleviation, wealth and job creation.</a:t>
            </a:r>
          </a:p>
          <a:p>
            <a:pPr marL="329184" indent="-329184" defTabSz="877822">
              <a:spcBef>
                <a:spcPts val="1000"/>
              </a:spcBef>
              <a:buChar char="•"/>
              <a:defRPr sz="1700" b="0"/>
            </a:pPr>
            <a:r>
              <a:rPr dirty="0"/>
              <a:t>Nairobi ….. </a:t>
            </a:r>
          </a:p>
          <a:p>
            <a:pPr marL="329184" indent="-329184" defTabSz="877822">
              <a:spcBef>
                <a:spcPts val="1100"/>
              </a:spcBef>
              <a:buSzTx/>
              <a:buNone/>
              <a:defRPr sz="1900">
                <a:solidFill>
                  <a:srgbClr val="0070C0"/>
                </a:solidFill>
              </a:defRPr>
            </a:pPr>
            <a:r>
              <a:rPr dirty="0"/>
              <a:t>BE Potential</a:t>
            </a:r>
          </a:p>
          <a:p>
            <a:pPr marL="329184" indent="-329184" defTabSz="877822">
              <a:spcBef>
                <a:spcPts val="1000"/>
              </a:spcBef>
              <a:buChar char="•"/>
              <a:defRPr sz="1700" b="0"/>
            </a:pPr>
            <a:r>
              <a:rPr dirty="0"/>
              <a:t>A development strategy</a:t>
            </a:r>
          </a:p>
          <a:p>
            <a:pPr marL="329184" indent="-329184" defTabSz="877822">
              <a:spcBef>
                <a:spcPts val="1000"/>
              </a:spcBef>
              <a:buChar char="•"/>
              <a:defRPr sz="1700" b="0"/>
            </a:pPr>
            <a:r>
              <a:rPr dirty="0"/>
              <a:t>A tool for economic diversification, innovation, investment in human capital, regional and international trade integration</a:t>
            </a:r>
          </a:p>
          <a:p>
            <a:pPr marL="329184" indent="-329184" defTabSz="877822">
              <a:spcBef>
                <a:spcPts val="1000"/>
              </a:spcBef>
              <a:buChar char="•"/>
              <a:defRPr sz="1700" b="0"/>
            </a:pPr>
            <a:r>
              <a:rPr dirty="0"/>
              <a:t>Management tool for Africa’s aquatic resources and ecosystems: safeguard against pollution and overexploitation</a:t>
            </a:r>
          </a:p>
          <a:p>
            <a:pPr marL="329184" indent="-329184" defTabSz="877822">
              <a:spcBef>
                <a:spcPts val="1000"/>
              </a:spcBef>
              <a:buChar char="•"/>
              <a:defRPr sz="1700" b="0"/>
            </a:pPr>
            <a:r>
              <a:rPr dirty="0"/>
              <a:t>Strengthens governance, enhance the quality of public services and improve the business climate</a:t>
            </a:r>
          </a:p>
        </p:txBody>
      </p:sp>
      <p:sp>
        <p:nvSpPr>
          <p:cNvPr id="230" name="Rationale and Potential for BE"/>
          <p:cNvSpPr txBox="1">
            <a:spLocks noGrp="1"/>
          </p:cNvSpPr>
          <p:nvPr>
            <p:ph type="title" idx="4294967295"/>
          </p:nvPr>
        </p:nvSpPr>
        <p:spPr>
          <a:xfrm>
            <a:off x="1068387" y="304800"/>
            <a:ext cx="7718426" cy="609600"/>
          </a:xfrm>
          <a:prstGeom prst="rect">
            <a:avLst/>
          </a:prstGeom>
        </p:spPr>
        <p:txBody>
          <a:bodyPr/>
          <a:lstStyle>
            <a:lvl1pPr>
              <a:defRPr>
                <a:solidFill>
                  <a:srgbClr val="0070C0"/>
                </a:solidFill>
              </a:defRPr>
            </a:lvl1pPr>
          </a:lstStyle>
          <a:p>
            <a:r>
              <a:rPr dirty="0"/>
              <a:t>Rationale and Potential for BE</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 name="Defined by 5 thematic reports:…"/>
          <p:cNvSpPr txBox="1">
            <a:spLocks noGrp="1"/>
          </p:cNvSpPr>
          <p:nvPr>
            <p:ph type="body" idx="4294967295"/>
          </p:nvPr>
        </p:nvSpPr>
        <p:spPr>
          <a:xfrm>
            <a:off x="304800" y="1219200"/>
            <a:ext cx="8686800" cy="5486400"/>
          </a:xfrm>
          <a:prstGeom prst="rect">
            <a:avLst/>
          </a:prstGeom>
        </p:spPr>
        <p:txBody>
          <a:bodyPr/>
          <a:lstStyle/>
          <a:p>
            <a:pPr marL="0" indent="0" defTabSz="851489">
              <a:spcBef>
                <a:spcPts val="1000"/>
              </a:spcBef>
              <a:buSzTx/>
              <a:buNone/>
              <a:defRPr sz="1824"/>
            </a:pPr>
            <a:r>
              <a:t>Defined by 5 thematic reports: </a:t>
            </a:r>
          </a:p>
          <a:p>
            <a:pPr marL="0" indent="0" defTabSz="851489">
              <a:spcBef>
                <a:spcPts val="1000"/>
              </a:spcBef>
              <a:buChar char="•"/>
              <a:defRPr sz="1824" b="0"/>
            </a:pPr>
            <a:r>
              <a:t>Fisheries, aquaculture, conservation and sustainable aquatic ecosystems</a:t>
            </a:r>
          </a:p>
          <a:p>
            <a:pPr marL="0" indent="0" defTabSz="851489">
              <a:spcBef>
                <a:spcPts val="1000"/>
              </a:spcBef>
              <a:buChar char="•"/>
              <a:defRPr sz="1824" b="0"/>
            </a:pPr>
            <a:r>
              <a:t>Shipping/transportation, trade, ports, maritime security, safety and enforcement</a:t>
            </a:r>
          </a:p>
          <a:p>
            <a:pPr marL="0" indent="0" defTabSz="851489">
              <a:spcBef>
                <a:spcPts val="1000"/>
              </a:spcBef>
              <a:buChar char="•"/>
              <a:defRPr sz="1824" b="0"/>
            </a:pPr>
            <a:r>
              <a:t>Coastal and maritime tourism, climate change, resilience, environment, infrastructure</a:t>
            </a:r>
          </a:p>
          <a:p>
            <a:pPr marL="0" indent="0" defTabSz="851489">
              <a:spcBef>
                <a:spcPts val="1000"/>
              </a:spcBef>
              <a:buChar char="•"/>
              <a:defRPr sz="1824" b="0"/>
            </a:pPr>
            <a:r>
              <a:t>Sustainable energy and mineral resources and innovative industries</a:t>
            </a:r>
          </a:p>
          <a:p>
            <a:pPr marL="0" indent="0" defTabSz="851489">
              <a:spcBef>
                <a:spcPts val="1000"/>
              </a:spcBef>
              <a:buChar char="•"/>
              <a:defRPr sz="1824" b="0"/>
            </a:pPr>
            <a:r>
              <a:t>Polices, institutional and governance, employment, job creation and poverty eradication, innovative financing</a:t>
            </a:r>
          </a:p>
          <a:p>
            <a:pPr marL="0" indent="0" defTabSz="851489">
              <a:spcBef>
                <a:spcPts val="900"/>
              </a:spcBef>
              <a:buSzTx/>
              <a:buNone/>
              <a:defRPr sz="1632"/>
            </a:pPr>
            <a:r>
              <a:t>Relies on:</a:t>
            </a:r>
          </a:p>
          <a:p>
            <a:pPr marL="0" indent="0" defTabSz="851489">
              <a:spcBef>
                <a:spcPts val="900"/>
              </a:spcBef>
              <a:buAutoNum type="arabicPeriod"/>
              <a:defRPr sz="1632" i="1"/>
            </a:pPr>
            <a:r>
              <a:t>Desk work</a:t>
            </a:r>
          </a:p>
          <a:p>
            <a:pPr marL="0" indent="0" defTabSz="851489">
              <a:spcBef>
                <a:spcPts val="900"/>
              </a:spcBef>
              <a:buAutoNum type="arabicPeriod"/>
              <a:defRPr sz="1632" i="1"/>
            </a:pPr>
            <a:r>
              <a:t>Scoping missions to selected countries </a:t>
            </a:r>
          </a:p>
          <a:p>
            <a:pPr marL="0" indent="0" defTabSz="851489">
              <a:spcBef>
                <a:spcPts val="900"/>
              </a:spcBef>
              <a:buAutoNum type="arabicPeriod"/>
              <a:defRPr sz="1632" i="1"/>
            </a:pPr>
            <a:r>
              <a:t>Stakeholders’ Consultative Workshop attended by 125 delegates, 30-31 August 2019 in AU-IBAR Office in Nairobi, Kenya</a:t>
            </a:r>
          </a:p>
          <a:p>
            <a:pPr marL="0" indent="0" defTabSz="851489">
              <a:spcBef>
                <a:spcPts val="900"/>
              </a:spcBef>
              <a:buAutoNum type="arabicPeriod"/>
              <a:defRPr sz="1632" i="1"/>
            </a:pPr>
            <a:r>
              <a:t>Third Ordinary Session of the Specialised Technical Committee on Agriculture, Rural Development, Water and Environment: 21-25 October 2019 In Addis Ababa, Ethiopia </a:t>
            </a:r>
          </a:p>
        </p:txBody>
      </p:sp>
      <p:sp>
        <p:nvSpPr>
          <p:cNvPr id="233" name="Blue Print of Africa’s Blue Economy"/>
          <p:cNvSpPr txBox="1">
            <a:spLocks noGrp="1"/>
          </p:cNvSpPr>
          <p:nvPr>
            <p:ph type="title" idx="4294967295"/>
          </p:nvPr>
        </p:nvSpPr>
        <p:spPr>
          <a:xfrm>
            <a:off x="1143000" y="304800"/>
            <a:ext cx="7924800" cy="838200"/>
          </a:xfrm>
          <a:prstGeom prst="rect">
            <a:avLst/>
          </a:prstGeom>
        </p:spPr>
        <p:txBody>
          <a:bodyPr/>
          <a:lstStyle>
            <a:lvl1pPr>
              <a:defRPr sz="2400">
                <a:solidFill>
                  <a:srgbClr val="0070C0"/>
                </a:solidFill>
              </a:defRPr>
            </a:lvl1pPr>
          </a:lstStyle>
          <a:p>
            <a:r>
              <a:t>Blue Print of Africa’s Blue Economy</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Value added of BE Sectors and Value of BE components (Ecosystems Services, education, Research, etc.) from 2018 to 2063"/>
          <p:cNvSpPr txBox="1">
            <a:spLocks noGrp="1"/>
          </p:cNvSpPr>
          <p:nvPr>
            <p:ph type="title" idx="4294967295"/>
          </p:nvPr>
        </p:nvSpPr>
        <p:spPr>
          <a:xfrm>
            <a:off x="1066800" y="325436"/>
            <a:ext cx="8153400" cy="762002"/>
          </a:xfrm>
          <a:prstGeom prst="rect">
            <a:avLst/>
          </a:prstGeom>
        </p:spPr>
        <p:txBody>
          <a:bodyPr/>
          <a:lstStyle>
            <a:lvl1pPr>
              <a:defRPr sz="1900">
                <a:solidFill>
                  <a:srgbClr val="0070C0"/>
                </a:solidFill>
              </a:defRPr>
            </a:lvl1pPr>
          </a:lstStyle>
          <a:p>
            <a:r>
              <a:t>Value added of BE Sectors and Value of BE components (Ecosystems Services, education, Research, etc.) from 2018 to 2063</a:t>
            </a:r>
          </a:p>
        </p:txBody>
      </p:sp>
      <p:pic>
        <p:nvPicPr>
          <p:cNvPr id="236" name="image.png" descr="image.png"/>
          <p:cNvPicPr>
            <a:picLocks noChangeAspect="1"/>
          </p:cNvPicPr>
          <p:nvPr/>
        </p:nvPicPr>
        <p:blipFill>
          <a:blip r:embed="rId2"/>
          <a:stretch>
            <a:fillRect/>
          </a:stretch>
        </p:blipFill>
        <p:spPr>
          <a:xfrm>
            <a:off x="1438275" y="1331912"/>
            <a:ext cx="6477000" cy="4038602"/>
          </a:xfrm>
          <a:prstGeom prst="rect">
            <a:avLst/>
          </a:prstGeom>
          <a:ln w="12700">
            <a:miter lim="400000"/>
          </a:ln>
        </p:spPr>
      </p:pic>
      <p:sp>
        <p:nvSpPr>
          <p:cNvPr id="237" name="African BE sectors and components generate today a value of USD 296 billion. It is projected that by 2030, figures will be USD 405 billion while in 2063 estimates would be USD 576 billion of value created."/>
          <p:cNvSpPr txBox="1"/>
          <p:nvPr/>
        </p:nvSpPr>
        <p:spPr>
          <a:xfrm>
            <a:off x="762000" y="5714999"/>
            <a:ext cx="7848600" cy="884061"/>
          </a:xfrm>
          <a:prstGeom prst="rect">
            <a:avLst/>
          </a:prstGeom>
          <a:solidFill>
            <a:srgbClr val="ADC7F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ctr">
              <a:spcBef>
                <a:spcPts val="1200"/>
              </a:spcBef>
              <a:defRPr>
                <a:latin typeface="Arial"/>
                <a:ea typeface="Arial"/>
                <a:cs typeface="Arial"/>
                <a:sym typeface="Arial"/>
              </a:defRPr>
            </a:pPr>
            <a:r>
              <a:t>African BE sectors and components generate today a value of </a:t>
            </a:r>
            <a:r>
              <a:rPr>
                <a:solidFill>
                  <a:srgbClr val="0070C0"/>
                </a:solidFill>
              </a:rPr>
              <a:t>USD 296 billion</a:t>
            </a:r>
            <a:r>
              <a:t>. It is projected that by </a:t>
            </a:r>
            <a:r>
              <a:rPr>
                <a:solidFill>
                  <a:srgbClr val="0070C0"/>
                </a:solidFill>
              </a:rPr>
              <a:t>2030</a:t>
            </a:r>
            <a:r>
              <a:t>, figures will be </a:t>
            </a:r>
            <a:r>
              <a:rPr>
                <a:solidFill>
                  <a:srgbClr val="0070C0"/>
                </a:solidFill>
              </a:rPr>
              <a:t>USD 405 billion </a:t>
            </a:r>
            <a:r>
              <a:t>while in </a:t>
            </a:r>
            <a:r>
              <a:rPr>
                <a:solidFill>
                  <a:srgbClr val="0070C0"/>
                </a:solidFill>
              </a:rPr>
              <a:t>2063</a:t>
            </a:r>
            <a:r>
              <a:t> estimates would be </a:t>
            </a:r>
            <a:r>
              <a:rPr>
                <a:solidFill>
                  <a:srgbClr val="0070C0"/>
                </a:solidFill>
              </a:rPr>
              <a:t>USD 576 billion </a:t>
            </a:r>
            <a:r>
              <a:t>of value created. </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Employment, from 2018 to 2063"/>
          <p:cNvSpPr txBox="1">
            <a:spLocks noGrp="1"/>
          </p:cNvSpPr>
          <p:nvPr>
            <p:ph type="title" idx="4294967295"/>
          </p:nvPr>
        </p:nvSpPr>
        <p:spPr>
          <a:xfrm>
            <a:off x="1066800" y="381000"/>
            <a:ext cx="8001000" cy="762000"/>
          </a:xfrm>
          <a:prstGeom prst="rect">
            <a:avLst/>
          </a:prstGeom>
        </p:spPr>
        <p:txBody>
          <a:bodyPr/>
          <a:lstStyle>
            <a:lvl1pPr>
              <a:defRPr sz="2000">
                <a:solidFill>
                  <a:srgbClr val="0070C0"/>
                </a:solidFill>
              </a:defRPr>
            </a:lvl1pPr>
          </a:lstStyle>
          <a:p>
            <a:r>
              <a:t>Employment, from 2018 to 2063 </a:t>
            </a:r>
          </a:p>
        </p:txBody>
      </p:sp>
      <p:pic>
        <p:nvPicPr>
          <p:cNvPr id="240" name="image.png" descr="image.png"/>
          <p:cNvPicPr>
            <a:picLocks noChangeAspect="1"/>
          </p:cNvPicPr>
          <p:nvPr/>
        </p:nvPicPr>
        <p:blipFill>
          <a:blip r:embed="rId2"/>
          <a:stretch>
            <a:fillRect/>
          </a:stretch>
        </p:blipFill>
        <p:spPr>
          <a:xfrm>
            <a:off x="1066800" y="1219200"/>
            <a:ext cx="6792914" cy="4267200"/>
          </a:xfrm>
          <a:prstGeom prst="rect">
            <a:avLst/>
          </a:prstGeom>
          <a:ln w="12700">
            <a:miter lim="400000"/>
          </a:ln>
        </p:spPr>
      </p:pic>
      <p:sp>
        <p:nvSpPr>
          <p:cNvPr id="241" name="African BE sectors and components generate today 49 million jobs. It is projected that by 2030, figures will be 57 million while in 2063 estimates would be 78 million."/>
          <p:cNvSpPr txBox="1"/>
          <p:nvPr/>
        </p:nvSpPr>
        <p:spPr>
          <a:xfrm>
            <a:off x="762000" y="5714999"/>
            <a:ext cx="7848600" cy="884061"/>
          </a:xfrm>
          <a:prstGeom prst="rect">
            <a:avLst/>
          </a:prstGeom>
          <a:solidFill>
            <a:srgbClr val="ADC7F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ctr">
              <a:spcBef>
                <a:spcPts val="1200"/>
              </a:spcBef>
              <a:defRPr>
                <a:latin typeface="Arial"/>
                <a:ea typeface="Arial"/>
                <a:cs typeface="Arial"/>
                <a:sym typeface="Arial"/>
              </a:defRPr>
            </a:pPr>
            <a:r>
              <a:t>African BE sectors and components generate today </a:t>
            </a:r>
            <a:r>
              <a:rPr>
                <a:solidFill>
                  <a:srgbClr val="0070C0"/>
                </a:solidFill>
              </a:rPr>
              <a:t>49 million jobs</a:t>
            </a:r>
            <a:r>
              <a:t>. It is projected that by </a:t>
            </a:r>
            <a:r>
              <a:rPr>
                <a:solidFill>
                  <a:srgbClr val="0070C0"/>
                </a:solidFill>
              </a:rPr>
              <a:t>2030</a:t>
            </a:r>
            <a:r>
              <a:t>, figures will be </a:t>
            </a:r>
            <a:r>
              <a:rPr>
                <a:solidFill>
                  <a:srgbClr val="0070C0"/>
                </a:solidFill>
              </a:rPr>
              <a:t>57 million </a:t>
            </a:r>
            <a:r>
              <a:t>while in </a:t>
            </a:r>
            <a:r>
              <a:rPr>
                <a:solidFill>
                  <a:srgbClr val="0070C0"/>
                </a:solidFill>
              </a:rPr>
              <a:t>2063</a:t>
            </a:r>
            <a:r>
              <a:t> estimates would be </a:t>
            </a:r>
            <a:r>
              <a:rPr>
                <a:solidFill>
                  <a:srgbClr val="0070C0"/>
                </a:solidFill>
              </a:rPr>
              <a:t>78</a:t>
            </a:r>
            <a:r>
              <a:t> </a:t>
            </a:r>
            <a:r>
              <a:rPr>
                <a:solidFill>
                  <a:srgbClr val="0070C0"/>
                </a:solidFill>
              </a:rPr>
              <a:t>million</a:t>
            </a:r>
            <a:r>
              <a:t>. </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African population growth and demand ⎯ With an estimated population of almost 3 billion in 2063, goods and services need will be multiplied by 2.5.…"/>
          <p:cNvSpPr txBox="1">
            <a:spLocks noGrp="1"/>
          </p:cNvSpPr>
          <p:nvPr>
            <p:ph type="body" idx="4294967295"/>
          </p:nvPr>
        </p:nvSpPr>
        <p:spPr>
          <a:xfrm>
            <a:off x="457200" y="1295400"/>
            <a:ext cx="8534400" cy="5334000"/>
          </a:xfrm>
          <a:prstGeom prst="rect">
            <a:avLst/>
          </a:prstGeom>
        </p:spPr>
        <p:txBody>
          <a:bodyPr/>
          <a:lstStyle/>
          <a:p>
            <a:pPr>
              <a:spcBef>
                <a:spcPts val="800"/>
              </a:spcBef>
              <a:buChar char="•"/>
              <a:defRPr sz="1400" i="1"/>
            </a:pPr>
            <a:r>
              <a:t>African population growth and demand</a:t>
            </a:r>
            <a:r>
              <a:rPr i="0"/>
              <a:t> </a:t>
            </a:r>
            <a:r>
              <a:rPr b="0" i="0">
                <a:latin typeface="Symbol"/>
                <a:ea typeface="Symbol"/>
                <a:cs typeface="Symbol"/>
                <a:sym typeface="Symbol"/>
              </a:rPr>
              <a:t>¾</a:t>
            </a:r>
            <a:r>
              <a:rPr i="0"/>
              <a:t> With an estimated population of almost 3 billion in 2063, goods and services need will be multiplied by 2.5. </a:t>
            </a:r>
          </a:p>
          <a:p>
            <a:pPr>
              <a:spcBef>
                <a:spcPts val="800"/>
              </a:spcBef>
              <a:buChar char="•"/>
              <a:defRPr sz="1400" i="1"/>
            </a:pPr>
            <a:r>
              <a:t>Regional/international Economic integration</a:t>
            </a:r>
            <a:r>
              <a:rPr i="0"/>
              <a:t> </a:t>
            </a:r>
            <a:r>
              <a:rPr b="0" i="0">
                <a:latin typeface="Symbol"/>
                <a:ea typeface="Symbol"/>
                <a:cs typeface="Symbol"/>
                <a:sym typeface="Symbol"/>
              </a:rPr>
              <a:t>¾</a:t>
            </a:r>
            <a:r>
              <a:rPr i="0"/>
              <a:t> AfCTA, EPA, Chinese Trade Pacts and other trade agreements will concur to ease the move of goods and services within the African continent and with the rest of the world. </a:t>
            </a:r>
          </a:p>
          <a:p>
            <a:pPr>
              <a:spcBef>
                <a:spcPts val="800"/>
              </a:spcBef>
              <a:buChar char="•"/>
              <a:defRPr sz="1400" i="1"/>
            </a:pPr>
            <a:r>
              <a:t>Nationally Determined Contributions</a:t>
            </a:r>
            <a:r>
              <a:rPr i="0"/>
              <a:t> </a:t>
            </a:r>
            <a:r>
              <a:rPr b="0" i="0">
                <a:latin typeface="Symbol"/>
                <a:ea typeface="Symbol"/>
                <a:cs typeface="Symbol"/>
                <a:sym typeface="Symbol"/>
              </a:rPr>
              <a:t>¾</a:t>
            </a:r>
            <a:r>
              <a:rPr i="0"/>
              <a:t>  NDCs should be framed as an essential component of the Blue Economy in adaptation and mitigation measures in carbon capture and storage. </a:t>
            </a:r>
          </a:p>
          <a:p>
            <a:pPr>
              <a:spcBef>
                <a:spcPts val="800"/>
              </a:spcBef>
              <a:buChar char="•"/>
              <a:defRPr sz="1400" i="1"/>
            </a:pPr>
            <a:r>
              <a:t>Environment and biodiversity protection</a:t>
            </a:r>
            <a:r>
              <a:rPr i="0"/>
              <a:t> </a:t>
            </a:r>
            <a:r>
              <a:rPr b="0" i="0">
                <a:latin typeface="Symbol"/>
                <a:ea typeface="Symbol"/>
                <a:cs typeface="Symbol"/>
                <a:sym typeface="Symbol"/>
              </a:rPr>
              <a:t>¾</a:t>
            </a:r>
            <a:r>
              <a:rPr i="0"/>
              <a:t>  Conservation investments will be increased in the future to contribute to enhancing the carbon sink function of watersheds. </a:t>
            </a:r>
          </a:p>
          <a:p>
            <a:pPr>
              <a:spcBef>
                <a:spcPts val="800"/>
              </a:spcBef>
              <a:buChar char="•"/>
              <a:defRPr sz="1400" i="1"/>
            </a:pPr>
            <a:r>
              <a:t>Sustainable Blue Energy for Addressing Energy Demand </a:t>
            </a:r>
            <a:r>
              <a:rPr b="0" i="0">
                <a:latin typeface="Symbol"/>
                <a:ea typeface="Symbol"/>
                <a:cs typeface="Symbol"/>
                <a:sym typeface="Symbol"/>
              </a:rPr>
              <a:t>¾</a:t>
            </a:r>
            <a:r>
              <a:rPr i="0"/>
              <a:t> To meet the increasing energy demand and achieve Africa Union’s 2063 objectives, unlocking the huge untapped potential and integrating sustainable blue energy resources in the national energy mix is essential. </a:t>
            </a:r>
          </a:p>
          <a:p>
            <a:pPr>
              <a:spcBef>
                <a:spcPts val="800"/>
              </a:spcBef>
              <a:buChar char="•"/>
              <a:defRPr sz="1400" i="1"/>
            </a:pPr>
            <a:r>
              <a:t>Ocean Mining for Meeting Global Demand and National Economic Development</a:t>
            </a:r>
            <a:r>
              <a:rPr i="0"/>
              <a:t> </a:t>
            </a:r>
            <a:r>
              <a:rPr b="0" i="0">
                <a:latin typeface="Symbol"/>
                <a:ea typeface="Symbol"/>
                <a:cs typeface="Symbol"/>
                <a:sym typeface="Symbol"/>
              </a:rPr>
              <a:t>¾</a:t>
            </a:r>
            <a:r>
              <a:rPr i="0"/>
              <a:t> Deep-seabed mining is becoming an attractive frontier to meet the demand. </a:t>
            </a:r>
          </a:p>
          <a:p>
            <a:pPr>
              <a:spcBef>
                <a:spcPts val="800"/>
              </a:spcBef>
              <a:buChar char="•"/>
              <a:defRPr sz="1400" i="1"/>
            </a:pPr>
            <a:r>
              <a:t>Innovative Industries for Accelerating Economic Development Benefits</a:t>
            </a:r>
            <a:r>
              <a:rPr i="0"/>
              <a:t> </a:t>
            </a:r>
            <a:r>
              <a:rPr b="0" i="0">
                <a:latin typeface="Symbol"/>
                <a:ea typeface="Symbol"/>
                <a:cs typeface="Symbol"/>
                <a:sym typeface="Symbol"/>
              </a:rPr>
              <a:t>¾</a:t>
            </a:r>
            <a:r>
              <a:rPr i="0"/>
              <a:t>  will substantially expedite the creation of prosperous Africa based on advanced technologies.</a:t>
            </a:r>
          </a:p>
          <a:p>
            <a:pPr>
              <a:spcBef>
                <a:spcPts val="800"/>
              </a:spcBef>
              <a:buChar char="•"/>
              <a:defRPr sz="1400" i="1"/>
            </a:pPr>
            <a:r>
              <a:t>Large companies and Countries transport strategies</a:t>
            </a:r>
            <a:r>
              <a:rPr i="0"/>
              <a:t> </a:t>
            </a:r>
            <a:r>
              <a:rPr b="0" i="0">
                <a:latin typeface="Symbol"/>
                <a:ea typeface="Symbol"/>
                <a:cs typeface="Symbol"/>
                <a:sym typeface="Symbol"/>
              </a:rPr>
              <a:t>¾</a:t>
            </a:r>
            <a:r>
              <a:rPr i="0"/>
              <a:t>  with the modernization of ports to accommodate the latest generation ships, development of transport infrastructure in the framework of the PIDA project and consultations for the creation by private operators of sub-regional cabotage companies.</a:t>
            </a:r>
          </a:p>
        </p:txBody>
      </p:sp>
      <p:sp>
        <p:nvSpPr>
          <p:cNvPr id="244" name="Key drivers of change"/>
          <p:cNvSpPr txBox="1">
            <a:spLocks noGrp="1"/>
          </p:cNvSpPr>
          <p:nvPr>
            <p:ph type="title" idx="4294967295"/>
          </p:nvPr>
        </p:nvSpPr>
        <p:spPr>
          <a:xfrm>
            <a:off x="1143000" y="304800"/>
            <a:ext cx="7924800" cy="762000"/>
          </a:xfrm>
          <a:prstGeom prst="rect">
            <a:avLst/>
          </a:prstGeom>
        </p:spPr>
        <p:txBody>
          <a:bodyPr/>
          <a:lstStyle>
            <a:lvl1pPr>
              <a:defRPr sz="2400">
                <a:solidFill>
                  <a:srgbClr val="0070C0"/>
                </a:solidFill>
              </a:defRPr>
            </a:lvl1pPr>
          </a:lstStyle>
          <a:p>
            <a:r>
              <a:t>Key drivers of change</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 name="Vision…"/>
          <p:cNvSpPr txBox="1">
            <a:spLocks noGrp="1"/>
          </p:cNvSpPr>
          <p:nvPr>
            <p:ph type="body" idx="4294967295"/>
          </p:nvPr>
        </p:nvSpPr>
        <p:spPr>
          <a:xfrm>
            <a:off x="609600" y="1482724"/>
            <a:ext cx="8153400" cy="4791077"/>
          </a:xfrm>
          <a:prstGeom prst="rect">
            <a:avLst/>
          </a:prstGeom>
        </p:spPr>
        <p:txBody>
          <a:bodyPr/>
          <a:lstStyle/>
          <a:p>
            <a:pPr marL="0" indent="0" algn="just" defTabSz="886967">
              <a:spcBef>
                <a:spcPts val="1300"/>
              </a:spcBef>
              <a:buSzTx/>
              <a:buNone/>
              <a:defRPr sz="2300">
                <a:solidFill>
                  <a:srgbClr val="0070C0"/>
                </a:solidFill>
              </a:defRPr>
            </a:pPr>
            <a:r>
              <a:rPr dirty="0"/>
              <a:t>Vision</a:t>
            </a:r>
            <a:r>
              <a:rPr dirty="0">
                <a:solidFill>
                  <a:srgbClr val="000000"/>
                </a:solidFill>
              </a:rPr>
              <a:t> </a:t>
            </a:r>
          </a:p>
          <a:p>
            <a:pPr marL="0" indent="0" algn="just" defTabSz="886967">
              <a:spcBef>
                <a:spcPts val="1100"/>
              </a:spcBef>
              <a:buChar char="•"/>
              <a:defRPr sz="1900" b="0"/>
            </a:pPr>
            <a:r>
              <a:rPr sz="2000" dirty="0"/>
              <a:t>The Vis</a:t>
            </a:r>
            <a:r>
              <a:rPr lang="en-US" sz="2000" dirty="0"/>
              <a:t>i</a:t>
            </a:r>
            <a:r>
              <a:rPr sz="2000" dirty="0"/>
              <a:t>on of the BE Strategy is</a:t>
            </a:r>
            <a:r>
              <a:rPr sz="2000" i="1" dirty="0"/>
              <a:t> an inclusive and sustainable blue economy that significantly contributes to Africa’s transformation and growth</a:t>
            </a:r>
          </a:p>
          <a:p>
            <a:pPr marL="0" indent="0" algn="just" defTabSz="886967">
              <a:spcBef>
                <a:spcPts val="1300"/>
              </a:spcBef>
              <a:buSzTx/>
              <a:buNone/>
              <a:defRPr sz="1900" b="0"/>
            </a:pPr>
            <a:endParaRPr i="1" dirty="0"/>
          </a:p>
          <a:p>
            <a:pPr marL="0" indent="0" algn="just" defTabSz="886967">
              <a:spcBef>
                <a:spcPts val="1300"/>
              </a:spcBef>
              <a:buSzTx/>
              <a:buNone/>
              <a:defRPr sz="2300">
                <a:solidFill>
                  <a:srgbClr val="0070C0"/>
                </a:solidFill>
              </a:defRPr>
            </a:pPr>
            <a:r>
              <a:rPr dirty="0"/>
              <a:t>Purpose of the African BE strategy</a:t>
            </a:r>
          </a:p>
          <a:p>
            <a:pPr marL="0" indent="0" algn="just" defTabSz="886967">
              <a:spcBef>
                <a:spcPts val="1100"/>
              </a:spcBef>
              <a:buChar char="•"/>
              <a:defRPr sz="1900" b="0" i="1"/>
            </a:pPr>
            <a:r>
              <a:rPr sz="2000" dirty="0"/>
              <a:t>The objective of the BE Strategy is to guide the development of an inclusive and sustainable blue economy that becomes a significant contributor to continental transformation and growth, through advancing knowledge on marine and aquatic biotechnology, environmental sustainability, the growth of an Africa-wide shipping industry, the development of sea, river and lake transport and fishing; and exploitation and beneficiation of deep</a:t>
            </a:r>
            <a:r>
              <a:rPr lang="en-US" sz="2000" dirty="0"/>
              <a:t>-</a:t>
            </a:r>
            <a:r>
              <a:rPr sz="2000" dirty="0"/>
              <a:t>sea mineral and other resources</a:t>
            </a:r>
            <a:r>
              <a:rPr sz="2000" i="0" dirty="0"/>
              <a:t>. </a:t>
            </a:r>
          </a:p>
        </p:txBody>
      </p:sp>
      <p:sp>
        <p:nvSpPr>
          <p:cNvPr id="247" name="Vision and Purpose of the BE Strategy"/>
          <p:cNvSpPr txBox="1">
            <a:spLocks noGrp="1"/>
          </p:cNvSpPr>
          <p:nvPr>
            <p:ph type="title" idx="4294967295"/>
          </p:nvPr>
        </p:nvSpPr>
        <p:spPr>
          <a:xfrm>
            <a:off x="1068387" y="304800"/>
            <a:ext cx="7718426" cy="609600"/>
          </a:xfrm>
          <a:prstGeom prst="rect">
            <a:avLst/>
          </a:prstGeom>
        </p:spPr>
        <p:txBody>
          <a:bodyPr/>
          <a:lstStyle>
            <a:lvl1pPr>
              <a:defRPr>
                <a:solidFill>
                  <a:srgbClr val="0070C0"/>
                </a:solidFill>
              </a:defRPr>
            </a:lvl1pPr>
          </a:lstStyle>
          <a:p>
            <a:r>
              <a:t>Vision and Purpose of the BE Strategy </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38800" y="228600"/>
            <a:ext cx="4953000" cy="1009650"/>
          </a:xfrm>
          <a:solidFill>
            <a:schemeClr val="bg2">
              <a:lumMod val="20000"/>
              <a:lumOff val="80000"/>
            </a:schemeClr>
          </a:solidFill>
        </p:spPr>
        <p:txBody>
          <a:bodyPr>
            <a:normAutofit/>
          </a:bodyPr>
          <a:lstStyle/>
          <a:p>
            <a:pPr algn="l"/>
            <a:r>
              <a:rPr lang="en-US" sz="3200" b="1" dirty="0">
                <a:solidFill>
                  <a:srgbClr val="0070C0"/>
                </a:solidFill>
              </a:rPr>
              <a:t>Major Constraints  </a:t>
            </a:r>
            <a:endParaRPr lang="en-GB" sz="3200" b="1" dirty="0">
              <a:solidFill>
                <a:srgbClr val="0070C0"/>
              </a:solidFill>
            </a:endParaRPr>
          </a:p>
        </p:txBody>
      </p:sp>
      <p:sp>
        <p:nvSpPr>
          <p:cNvPr id="3" name="Content Placeholder 2"/>
          <p:cNvSpPr>
            <a:spLocks noGrp="1"/>
          </p:cNvSpPr>
          <p:nvPr>
            <p:ph idx="1"/>
          </p:nvPr>
        </p:nvSpPr>
        <p:spPr>
          <a:xfrm>
            <a:off x="341376" y="1238250"/>
            <a:ext cx="5145024" cy="5467350"/>
          </a:xfrm>
        </p:spPr>
        <p:txBody>
          <a:bodyPr>
            <a:normAutofit fontScale="55000" lnSpcReduction="20000"/>
          </a:bodyPr>
          <a:lstStyle/>
          <a:p>
            <a:pPr marL="0" indent="0">
              <a:buNone/>
            </a:pPr>
            <a:r>
              <a:rPr lang="en-GB" sz="2400" dirty="0">
                <a:solidFill>
                  <a:schemeClr val="accent6"/>
                </a:solidFill>
              </a:rPr>
              <a:t>Lack of Planning</a:t>
            </a:r>
          </a:p>
          <a:p>
            <a:r>
              <a:rPr lang="en-GB" sz="2000" dirty="0"/>
              <a:t>Marine Spatial Planning</a:t>
            </a:r>
            <a:r>
              <a:rPr lang="en-GB" sz="2000" b="1" dirty="0"/>
              <a:t> </a:t>
            </a:r>
            <a:r>
              <a:rPr lang="en-GB" sz="2000" dirty="0"/>
              <a:t>(MSP) has not yet planned and designed in coordination with various stakeholders in Southern countries while MSP should be integrated and multi-objective, strategic and future oriented, and continuous and adaptive to use all marine resources for sustainable blue growth </a:t>
            </a:r>
            <a:r>
              <a:rPr lang="en-150" sz="2000" dirty="0">
                <a:sym typeface="Wingdings" panose="05000000000000000000" pitchFamily="2" charset="2"/>
              </a:rPr>
              <a:t></a:t>
            </a:r>
            <a:r>
              <a:rPr lang="fr-CA" sz="2000" dirty="0">
                <a:sym typeface="Wingdings" panose="05000000000000000000" pitchFamily="2" charset="2"/>
              </a:rPr>
              <a:t> </a:t>
            </a:r>
            <a:r>
              <a:rPr lang="fr-CA" sz="2000" dirty="0">
                <a:solidFill>
                  <a:srgbClr val="FFC000"/>
                </a:solidFill>
                <a:sym typeface="Wingdings" panose="05000000000000000000" pitchFamily="2" charset="2"/>
              </a:rPr>
              <a:t>Secure </a:t>
            </a:r>
            <a:r>
              <a:rPr lang="fr-CA" sz="2000" dirty="0" err="1">
                <a:solidFill>
                  <a:srgbClr val="FFC000"/>
                </a:solidFill>
                <a:sym typeface="Wingdings" panose="05000000000000000000" pitchFamily="2" charset="2"/>
              </a:rPr>
              <a:t>Investments</a:t>
            </a:r>
            <a:r>
              <a:rPr lang="fr-CA" sz="2000" dirty="0">
                <a:solidFill>
                  <a:srgbClr val="FFC000"/>
                </a:solidFill>
                <a:sym typeface="Wingdings" panose="05000000000000000000" pitchFamily="2" charset="2"/>
              </a:rPr>
              <a:t> and </a:t>
            </a:r>
            <a:r>
              <a:rPr lang="fr-CA" sz="2000" dirty="0" err="1">
                <a:solidFill>
                  <a:srgbClr val="FFC000"/>
                </a:solidFill>
                <a:sym typeface="Wingdings" panose="05000000000000000000" pitchFamily="2" charset="2"/>
              </a:rPr>
              <a:t>reduce</a:t>
            </a:r>
            <a:r>
              <a:rPr lang="fr-CA" sz="2000" dirty="0">
                <a:solidFill>
                  <a:srgbClr val="FFC000"/>
                </a:solidFill>
                <a:sym typeface="Wingdings" panose="05000000000000000000" pitchFamily="2" charset="2"/>
              </a:rPr>
              <a:t> </a:t>
            </a:r>
            <a:r>
              <a:rPr lang="fr-CA" sz="2000" dirty="0" err="1">
                <a:solidFill>
                  <a:srgbClr val="FFC000"/>
                </a:solidFill>
                <a:sym typeface="Wingdings" panose="05000000000000000000" pitchFamily="2" charset="2"/>
              </a:rPr>
              <a:t>negative</a:t>
            </a:r>
            <a:r>
              <a:rPr lang="fr-CA" sz="2000" dirty="0">
                <a:solidFill>
                  <a:srgbClr val="FFC000"/>
                </a:solidFill>
                <a:sym typeface="Wingdings" panose="05000000000000000000" pitchFamily="2" charset="2"/>
              </a:rPr>
              <a:t> </a:t>
            </a:r>
            <a:r>
              <a:rPr lang="fr-CA" sz="2000" dirty="0" err="1">
                <a:solidFill>
                  <a:srgbClr val="FFC000"/>
                </a:solidFill>
                <a:sym typeface="Wingdings" panose="05000000000000000000" pitchFamily="2" charset="2"/>
              </a:rPr>
              <a:t>externalities</a:t>
            </a:r>
            <a:endParaRPr lang="fr-CA" sz="2000" dirty="0">
              <a:solidFill>
                <a:srgbClr val="FFC000"/>
              </a:solidFill>
              <a:sym typeface="Wingdings" panose="05000000000000000000" pitchFamily="2" charset="2"/>
            </a:endParaRPr>
          </a:p>
          <a:p>
            <a:pPr marL="0" indent="0">
              <a:buNone/>
            </a:pPr>
            <a:r>
              <a:rPr lang="en-GB" sz="2400" dirty="0">
                <a:solidFill>
                  <a:schemeClr val="accent6"/>
                </a:solidFill>
              </a:rPr>
              <a:t>Lack of Coordination</a:t>
            </a:r>
          </a:p>
          <a:p>
            <a:r>
              <a:rPr lang="en-GB" sz="2000" dirty="0"/>
              <a:t>Between administrative and research institutions</a:t>
            </a:r>
          </a:p>
          <a:p>
            <a:r>
              <a:rPr lang="en-GB" sz="2000" dirty="0"/>
              <a:t>Between administration and private sectors</a:t>
            </a:r>
          </a:p>
          <a:p>
            <a:r>
              <a:rPr lang="en-GB" sz="2000" dirty="0"/>
              <a:t>Inter-ministerial coordination is very much vital to bring forward all the relevant developmental issues related to the SBE</a:t>
            </a:r>
          </a:p>
          <a:p>
            <a:pPr marL="0" indent="0">
              <a:buNone/>
            </a:pPr>
            <a:r>
              <a:rPr lang="en-GB" sz="2400" dirty="0">
                <a:solidFill>
                  <a:schemeClr val="accent6"/>
                </a:solidFill>
              </a:rPr>
              <a:t>Lack of consideration for ecosystem services and climate change effects </a:t>
            </a:r>
          </a:p>
          <a:p>
            <a:r>
              <a:rPr lang="en-GB" dirty="0"/>
              <a:t>Ecosystem services are not taken into account (as well coastal and marine environment) into Ocean based economic development policies </a:t>
            </a:r>
          </a:p>
          <a:p>
            <a:r>
              <a:rPr lang="en-GB" dirty="0"/>
              <a:t>Climate change not [enough] integrated in SBE strategies</a:t>
            </a:r>
          </a:p>
          <a:p>
            <a:pPr marL="0" indent="0">
              <a:buNone/>
            </a:pPr>
            <a:r>
              <a:rPr lang="en-GB" sz="2400" dirty="0">
                <a:solidFill>
                  <a:schemeClr val="accent6"/>
                </a:solidFill>
              </a:rPr>
              <a:t>Lack of Blue Economy Development Bank</a:t>
            </a:r>
          </a:p>
          <a:p>
            <a:r>
              <a:rPr lang="en-GB" dirty="0"/>
              <a:t>To bring the financial support at the level needed</a:t>
            </a:r>
          </a:p>
          <a:p>
            <a:r>
              <a:rPr lang="en-GB" dirty="0"/>
              <a:t>To contribute to ensure the sustainability of BE development </a:t>
            </a:r>
          </a:p>
          <a:p>
            <a:pPr marL="0" indent="0">
              <a:buNone/>
            </a:pPr>
            <a:endParaRPr lang="en-GB" sz="2400" dirty="0"/>
          </a:p>
          <a:p>
            <a:endParaRPr lang="en-GB" sz="2400" dirty="0"/>
          </a:p>
          <a:p>
            <a:pPr marL="0" indent="0">
              <a:buNone/>
            </a:pPr>
            <a:endParaRPr lang="en-GB" sz="2400" dirty="0">
              <a:solidFill>
                <a:schemeClr val="accent6"/>
              </a:solidFill>
            </a:endParaRPr>
          </a:p>
          <a:p>
            <a:endParaRPr lang="en-GB" dirty="0"/>
          </a:p>
          <a:p>
            <a:pPr marL="0" indent="0">
              <a:buNone/>
            </a:pPr>
            <a:endParaRPr lang="en-GB" dirty="0"/>
          </a:p>
          <a:p>
            <a:pPr marL="0" indent="0">
              <a:buNone/>
            </a:pPr>
            <a:endParaRPr lang="en-US" sz="2400" b="1" dirty="0">
              <a:solidFill>
                <a:srgbClr val="FF0000"/>
              </a:solidFill>
            </a:endParaRPr>
          </a:p>
          <a:p>
            <a:endParaRPr lang="en-GB" sz="2400" dirty="0">
              <a:solidFill>
                <a:srgbClr val="7030A0"/>
              </a:solidFill>
            </a:endParaRPr>
          </a:p>
          <a:p>
            <a:pPr marL="514350" indent="-514350">
              <a:buFont typeface="+mj-lt"/>
              <a:buAutoNum type="arabicPeriod"/>
            </a:pPr>
            <a:endParaRPr lang="en-GB" dirty="0"/>
          </a:p>
        </p:txBody>
      </p:sp>
      <p:pic>
        <p:nvPicPr>
          <p:cNvPr id="4" name="Picture 3"/>
          <p:cNvPicPr>
            <a:picLocks noChangeAspect="1"/>
          </p:cNvPicPr>
          <p:nvPr/>
        </p:nvPicPr>
        <p:blipFill>
          <a:blip r:embed="rId2"/>
          <a:stretch>
            <a:fillRect/>
          </a:stretch>
        </p:blipFill>
        <p:spPr>
          <a:xfrm>
            <a:off x="5486400" y="1524000"/>
            <a:ext cx="3483468" cy="2395326"/>
          </a:xfrm>
          <a:prstGeom prst="rect">
            <a:avLst/>
          </a:prstGeom>
        </p:spPr>
      </p:pic>
      <p:pic>
        <p:nvPicPr>
          <p:cNvPr id="5" name="Picture 4"/>
          <p:cNvPicPr>
            <a:picLocks noChangeAspect="1"/>
          </p:cNvPicPr>
          <p:nvPr/>
        </p:nvPicPr>
        <p:blipFill>
          <a:blip r:embed="rId3"/>
          <a:stretch>
            <a:fillRect/>
          </a:stretch>
        </p:blipFill>
        <p:spPr>
          <a:xfrm>
            <a:off x="5486400" y="4205076"/>
            <a:ext cx="3483468" cy="2209800"/>
          </a:xfrm>
          <a:prstGeom prst="rect">
            <a:avLst/>
          </a:prstGeom>
        </p:spPr>
      </p:pic>
    </p:spTree>
    <p:extLst>
      <p:ext uri="{BB962C8B-B14F-4D97-AF65-F5344CB8AC3E}">
        <p14:creationId xmlns:p14="http://schemas.microsoft.com/office/powerpoint/2010/main" val="22446122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Strategic challenges…"/>
          <p:cNvSpPr txBox="1">
            <a:spLocks noGrp="1"/>
          </p:cNvSpPr>
          <p:nvPr>
            <p:ph type="body" idx="4294967295"/>
          </p:nvPr>
        </p:nvSpPr>
        <p:spPr>
          <a:xfrm>
            <a:off x="609600" y="1371599"/>
            <a:ext cx="8153400" cy="4791077"/>
          </a:xfrm>
          <a:prstGeom prst="rect">
            <a:avLst/>
          </a:prstGeom>
        </p:spPr>
        <p:txBody>
          <a:bodyPr>
            <a:normAutofit lnSpcReduction="10000"/>
          </a:bodyPr>
          <a:lstStyle/>
          <a:p>
            <a:pPr marL="425194" indent="-425194" defTabSz="850391">
              <a:spcBef>
                <a:spcPts val="1300"/>
              </a:spcBef>
              <a:buAutoNum type="arabicPeriod"/>
              <a:defRPr sz="2200"/>
            </a:pPr>
            <a:r>
              <a:rPr dirty="0"/>
              <a:t>Strategic challenges</a:t>
            </a:r>
          </a:p>
          <a:p>
            <a:pPr marL="797241" lvl="1" indent="-425194" defTabSz="850391">
              <a:spcBef>
                <a:spcPts val="500"/>
              </a:spcBef>
              <a:buAutoNum type="alphaLcParenR"/>
              <a:defRPr sz="1800" b="0"/>
            </a:pPr>
            <a:r>
              <a:rPr sz="2000" dirty="0"/>
              <a:t>Blue governance</a:t>
            </a:r>
          </a:p>
          <a:p>
            <a:pPr marL="797241" lvl="1" indent="-425194" defTabSz="850391">
              <a:spcBef>
                <a:spcPts val="500"/>
              </a:spcBef>
              <a:buAutoNum type="alphaLcParenR"/>
              <a:defRPr sz="1800" b="0"/>
            </a:pPr>
            <a:r>
              <a:rPr sz="2000" dirty="0"/>
              <a:t>Economic and social</a:t>
            </a:r>
          </a:p>
          <a:p>
            <a:pPr marL="797241" lvl="1" indent="-425194" defTabSz="850391">
              <a:spcBef>
                <a:spcPts val="500"/>
              </a:spcBef>
              <a:buAutoNum type="alphaLcParenR"/>
              <a:defRPr sz="1800" b="0"/>
            </a:pPr>
            <a:r>
              <a:rPr sz="2000" dirty="0"/>
              <a:t>Nutritional</a:t>
            </a:r>
          </a:p>
          <a:p>
            <a:pPr marL="797241" lvl="1" indent="-425194" defTabSz="850391">
              <a:spcBef>
                <a:spcPts val="500"/>
              </a:spcBef>
              <a:buAutoNum type="alphaLcParenR"/>
              <a:defRPr sz="1800" b="0"/>
            </a:pPr>
            <a:r>
              <a:rPr sz="2000" dirty="0"/>
              <a:t>Environmental and climate change</a:t>
            </a:r>
          </a:p>
          <a:p>
            <a:pPr marL="425194" indent="-425194" defTabSz="850391">
              <a:spcBef>
                <a:spcPts val="1300"/>
              </a:spcBef>
              <a:buAutoNum type="arabicPeriod"/>
              <a:defRPr sz="2200"/>
            </a:pPr>
            <a:r>
              <a:rPr dirty="0"/>
              <a:t>Technical challenges</a:t>
            </a:r>
          </a:p>
          <a:p>
            <a:pPr marL="797241" lvl="1" indent="-425194" defTabSz="850391">
              <a:spcBef>
                <a:spcPts val="500"/>
              </a:spcBef>
              <a:buAutoNum type="alphaLcParenR"/>
              <a:defRPr sz="1800" b="0"/>
            </a:pPr>
            <a:r>
              <a:rPr dirty="0"/>
              <a:t>	</a:t>
            </a:r>
            <a:r>
              <a:rPr sz="2000" dirty="0"/>
              <a:t>Assessing the Blue Potential</a:t>
            </a:r>
          </a:p>
          <a:p>
            <a:pPr marL="797241" lvl="1" indent="-425194" defTabSz="850391">
              <a:spcBef>
                <a:spcPts val="500"/>
              </a:spcBef>
              <a:buAutoNum type="alphaLcParenR"/>
              <a:defRPr sz="1800" b="0"/>
            </a:pPr>
            <a:r>
              <a:rPr sz="2000" dirty="0"/>
              <a:t>Accounting BE activities and components for better governance</a:t>
            </a:r>
          </a:p>
          <a:p>
            <a:pPr marL="797241" lvl="1" indent="-425194" defTabSz="850391">
              <a:spcBef>
                <a:spcPts val="500"/>
              </a:spcBef>
              <a:buAutoNum type="alphaLcParenR"/>
              <a:defRPr sz="1800" b="0"/>
            </a:pPr>
            <a:r>
              <a:rPr sz="2000" dirty="0"/>
              <a:t>Maritime spatial planning (MSP) and better coordination and synergy</a:t>
            </a:r>
          </a:p>
          <a:p>
            <a:pPr marL="797241" lvl="1" indent="-425194" defTabSz="850391">
              <a:spcBef>
                <a:spcPts val="500"/>
              </a:spcBef>
              <a:buAutoNum type="alphaLcParenR"/>
              <a:defRPr sz="1800" b="0"/>
            </a:pPr>
            <a:r>
              <a:rPr sz="2000" dirty="0"/>
              <a:t>Integrated and prospective approach to marine ecosystems</a:t>
            </a:r>
          </a:p>
          <a:p>
            <a:pPr marL="797241" lvl="1" indent="-425194" defTabSz="850391">
              <a:spcBef>
                <a:spcPts val="500"/>
              </a:spcBef>
              <a:buAutoNum type="alphaLcParenR"/>
              <a:defRPr sz="1800" b="0"/>
            </a:pPr>
            <a:r>
              <a:rPr sz="2000" dirty="0"/>
              <a:t>Increasing safety and security though an integrated maritime surveillance</a:t>
            </a:r>
          </a:p>
          <a:p>
            <a:pPr marL="797241" lvl="1" indent="-425194" defTabSz="850391">
              <a:spcBef>
                <a:spcPts val="500"/>
              </a:spcBef>
              <a:buAutoNum type="alphaLcParenR"/>
              <a:defRPr sz="1800" b="0"/>
            </a:pPr>
            <a:r>
              <a:rPr sz="2000" dirty="0"/>
              <a:t>Value addition</a:t>
            </a:r>
          </a:p>
        </p:txBody>
      </p:sp>
      <p:sp>
        <p:nvSpPr>
          <p:cNvPr id="250" name="Challenges"/>
          <p:cNvSpPr txBox="1">
            <a:spLocks noGrp="1"/>
          </p:cNvSpPr>
          <p:nvPr>
            <p:ph type="title" idx="4294967295"/>
          </p:nvPr>
        </p:nvSpPr>
        <p:spPr>
          <a:xfrm>
            <a:off x="1068387" y="304800"/>
            <a:ext cx="7718426" cy="609600"/>
          </a:xfrm>
          <a:prstGeom prst="rect">
            <a:avLst/>
          </a:prstGeom>
        </p:spPr>
        <p:txBody>
          <a:bodyPr/>
          <a:lstStyle>
            <a:lvl1pPr>
              <a:defRPr>
                <a:solidFill>
                  <a:srgbClr val="00B0F0"/>
                </a:solidFill>
              </a:defRPr>
            </a:lvl1pPr>
          </a:lstStyle>
          <a:p>
            <a:r>
              <a:t>Challenges</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Areas of intervention Goal 6 of the Agenda 2063 and Goal 14 of the UN Agenda 2030 Blue governance and institutional changes is a cross-cutting areas"/>
          <p:cNvSpPr txBox="1">
            <a:spLocks noGrp="1"/>
          </p:cNvSpPr>
          <p:nvPr>
            <p:ph type="title" idx="4294967295"/>
          </p:nvPr>
        </p:nvSpPr>
        <p:spPr>
          <a:xfrm>
            <a:off x="1068387" y="304800"/>
            <a:ext cx="7718426" cy="762000"/>
          </a:xfrm>
          <a:prstGeom prst="rect">
            <a:avLst/>
          </a:prstGeom>
        </p:spPr>
        <p:txBody>
          <a:bodyPr/>
          <a:lstStyle/>
          <a:p>
            <a:pPr defTabSz="621791">
              <a:defRPr sz="1200">
                <a:solidFill>
                  <a:srgbClr val="0070C0"/>
                </a:solidFill>
              </a:defRPr>
            </a:pPr>
            <a:r>
              <a:t>Areas of intervention</a:t>
            </a:r>
            <a:br/>
            <a:r>
              <a:rPr sz="1000" b="0">
                <a:solidFill>
                  <a:srgbClr val="00B050"/>
                </a:solidFill>
              </a:rPr>
              <a:t>Goal 6 of the Agenda 2063 and Goal 14 of the UN Agenda 2030</a:t>
            </a:r>
            <a:br>
              <a:rPr sz="1000" b="0">
                <a:solidFill>
                  <a:srgbClr val="00B050"/>
                </a:solidFill>
              </a:rPr>
            </a:br>
            <a:r>
              <a:rPr sz="1000" b="0">
                <a:solidFill>
                  <a:srgbClr val="00B050"/>
                </a:solidFill>
              </a:rPr>
              <a:t>Blue governance and institutional changes is a cross-cutting areas</a:t>
            </a:r>
            <a:br>
              <a:rPr sz="1000" b="0">
                <a:solidFill>
                  <a:srgbClr val="00B050"/>
                </a:solidFill>
              </a:rPr>
            </a:br>
            <a:endParaRPr sz="1000" b="0">
              <a:solidFill>
                <a:srgbClr val="00B050"/>
              </a:solidFill>
            </a:endParaRPr>
          </a:p>
        </p:txBody>
      </p:sp>
      <p:pic>
        <p:nvPicPr>
          <p:cNvPr id="253" name="image.pdf" descr="image.pdf"/>
          <p:cNvPicPr>
            <a:picLocks noChangeAspect="1"/>
          </p:cNvPicPr>
          <p:nvPr/>
        </p:nvPicPr>
        <p:blipFill>
          <a:blip r:embed="rId2"/>
          <a:stretch>
            <a:fillRect/>
          </a:stretch>
        </p:blipFill>
        <p:spPr>
          <a:xfrm>
            <a:off x="457200" y="1676400"/>
            <a:ext cx="10668000" cy="4648200"/>
          </a:xfrm>
          <a:prstGeom prst="rect">
            <a:avLst/>
          </a:prstGeom>
          <a:ln w="12700">
            <a:miter lim="400000"/>
          </a:ln>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Specific areas of interventions"/>
          <p:cNvSpPr txBox="1">
            <a:spLocks noGrp="1"/>
          </p:cNvSpPr>
          <p:nvPr>
            <p:ph type="title" idx="4294967295"/>
          </p:nvPr>
        </p:nvSpPr>
        <p:spPr>
          <a:xfrm>
            <a:off x="1068387" y="304800"/>
            <a:ext cx="7718426" cy="609600"/>
          </a:xfrm>
          <a:prstGeom prst="rect">
            <a:avLst/>
          </a:prstGeom>
        </p:spPr>
        <p:txBody>
          <a:bodyPr/>
          <a:lstStyle>
            <a:lvl1pPr>
              <a:defRPr sz="2400">
                <a:solidFill>
                  <a:srgbClr val="0070C0"/>
                </a:solidFill>
              </a:defRPr>
            </a:lvl1pPr>
          </a:lstStyle>
          <a:p>
            <a:r>
              <a:t>Specific areas of interventions</a:t>
            </a:r>
          </a:p>
        </p:txBody>
      </p:sp>
      <p:pic>
        <p:nvPicPr>
          <p:cNvPr id="256" name="image.pdf" descr="image.pdf"/>
          <p:cNvPicPr>
            <a:picLocks noChangeAspect="1"/>
          </p:cNvPicPr>
          <p:nvPr/>
        </p:nvPicPr>
        <p:blipFill>
          <a:blip r:embed="rId2"/>
          <a:stretch>
            <a:fillRect/>
          </a:stretch>
        </p:blipFill>
        <p:spPr>
          <a:xfrm>
            <a:off x="381000" y="1041400"/>
            <a:ext cx="8405814" cy="6034088"/>
          </a:xfrm>
          <a:prstGeom prst="rect">
            <a:avLst/>
          </a:prstGeom>
          <a:ln w="12700">
            <a:miter lim="400000"/>
          </a:ln>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8" name="image.png" descr="image.png"/>
          <p:cNvPicPr>
            <a:picLocks noChangeAspect="1"/>
          </p:cNvPicPr>
          <p:nvPr/>
        </p:nvPicPr>
        <p:blipFill>
          <a:blip r:embed="rId2"/>
          <a:stretch>
            <a:fillRect/>
          </a:stretch>
        </p:blipFill>
        <p:spPr>
          <a:xfrm>
            <a:off x="450850" y="85725"/>
            <a:ext cx="8345489" cy="925513"/>
          </a:xfrm>
          <a:prstGeom prst="rect">
            <a:avLst/>
          </a:prstGeom>
          <a:ln w="12700">
            <a:miter lim="400000"/>
          </a:ln>
        </p:spPr>
      </p:pic>
      <p:pic>
        <p:nvPicPr>
          <p:cNvPr id="259" name="Picture1" descr="Picture1"/>
          <p:cNvPicPr>
            <a:picLocks noChangeAspect="1"/>
          </p:cNvPicPr>
          <p:nvPr/>
        </p:nvPicPr>
        <p:blipFill>
          <a:blip r:embed="rId3"/>
          <a:stretch>
            <a:fillRect/>
          </a:stretch>
        </p:blipFill>
        <p:spPr>
          <a:xfrm>
            <a:off x="1000125" y="1714500"/>
            <a:ext cx="7500939" cy="4071938"/>
          </a:xfrm>
          <a:prstGeom prst="rect">
            <a:avLst/>
          </a:prstGeom>
          <a:ln w="12700">
            <a:miter lim="400000"/>
          </a:ln>
        </p:spPr>
      </p:pic>
      <p:sp>
        <p:nvSpPr>
          <p:cNvPr id="260" name="AU-IBAR: Providing leadership in the development of animal resources for Africa"/>
          <p:cNvSpPr txBox="1"/>
          <p:nvPr/>
        </p:nvSpPr>
        <p:spPr>
          <a:xfrm>
            <a:off x="539749" y="5949949"/>
            <a:ext cx="8196265" cy="3327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ctr">
              <a:defRPr sz="1600" b="1">
                <a:solidFill>
                  <a:srgbClr val="006600"/>
                </a:solidFill>
                <a:latin typeface="Gill Sans MT"/>
                <a:ea typeface="Gill Sans MT"/>
                <a:cs typeface="Gill Sans MT"/>
                <a:sym typeface="Gill Sans MT"/>
              </a:defRPr>
            </a:lvl1pPr>
          </a:lstStyle>
          <a:p>
            <a:r>
              <a:t>AU-IBAR: Providing leadership in the development of animal resources for Africa</a:t>
            </a:r>
          </a:p>
        </p:txBody>
      </p:sp>
    </p:spTree>
  </p:cSld>
  <p:clrMapOvr>
    <a:masterClrMapping/>
  </p:clrMapOvr>
  <mc:AlternateContent xmlns:mc="http://schemas.openxmlformats.org/markup-compatibility/2006" xmlns:p14="http://schemas.microsoft.com/office/powerpoint/2010/main">
    <mc:Choice Requires="p14">
      <p:transition>
        <p:wipe dir="r"/>
      </p:transition>
    </mc:Choice>
    <mc:Fallback xmlns="" xmlns:m="http://schemas.openxmlformats.org/officeDocument/2006/math" xmlns:a14="http://schemas.microsoft.com/office/drawing/2010/main">
      <p:transition spd="fast">
        <p:fade/>
      </p:transition>
    </mc:Fallback>
  </mc:AlternateContent>
</p:sld>
</file>

<file path=ppt/theme/theme1.xml><?xml version="1.0" encoding="utf-8"?>
<a:theme xmlns:a="http://schemas.openxmlformats.org/drawingml/2006/main" name="Partnership Consultation on Pan African Fisheries Policy Framework Nairobi February 2012">
  <a:themeElements>
    <a:clrScheme name="Partnership Consultation on Pan African Fisheries Policy Framework Nairobi February 2012">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Partnership Consultation on Pan African Fisheries Policy Framework Nairobi February 2012">
      <a:majorFont>
        <a:latin typeface="Calibri"/>
        <a:ea typeface="Calibri"/>
        <a:cs typeface="Calibri"/>
      </a:majorFont>
      <a:minorFont>
        <a:latin typeface="Helvetica"/>
        <a:ea typeface="Helvetica"/>
        <a:cs typeface="Helvetica"/>
      </a:minorFont>
    </a:fontScheme>
    <a:fmtScheme name="Partnership Consultation on Pan African Fisheries Policy Framework Nairobi February 201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Partnership Consultation on Pan African Fisheries Policy Framework Nairobi February 2012">
  <a:themeElements>
    <a:clrScheme name="Partnership Consultation on Pan African Fisheries Policy Framework Nairobi February 2012">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Partnership Consultation on Pan African Fisheries Policy Framework Nairobi February 2012">
      <a:majorFont>
        <a:latin typeface="Calibri"/>
        <a:ea typeface="Calibri"/>
        <a:cs typeface="Calibri"/>
      </a:majorFont>
      <a:minorFont>
        <a:latin typeface="Helvetica"/>
        <a:ea typeface="Helvetica"/>
        <a:cs typeface="Helvetica"/>
      </a:minorFont>
    </a:fontScheme>
    <a:fmtScheme name="Partnership Consultation on Pan African Fisheries Policy Framework Nairobi February 201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49</TotalTime>
  <Words>1404</Words>
  <Application>Microsoft Macintosh PowerPoint</Application>
  <PresentationFormat>On-screen Show (4:3)</PresentationFormat>
  <Paragraphs>138</Paragraphs>
  <Slides>18</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Gill Sans MT</vt:lpstr>
      <vt:lpstr>Helvetica</vt:lpstr>
      <vt:lpstr>Symbol</vt:lpstr>
      <vt:lpstr>Times</vt:lpstr>
      <vt:lpstr>Partnership Consultation on Pan African Fisheries Policy Framework Nairobi February 2012</vt:lpstr>
      <vt:lpstr>Africa Blue Economy Strategy      </vt:lpstr>
      <vt:lpstr>Underpinning AU instruments</vt:lpstr>
      <vt:lpstr>Conceptual Definitions of BE</vt:lpstr>
      <vt:lpstr>Blue Economy concept….  </vt:lpstr>
      <vt:lpstr>Blue Economy in theory</vt:lpstr>
      <vt:lpstr>BE in the context of SDG…</vt:lpstr>
      <vt:lpstr>Blue Economy in Practice….</vt:lpstr>
      <vt:lpstr>Rationale and Potential for BE</vt:lpstr>
      <vt:lpstr>Blue Print of Africa’s Blue Economy</vt:lpstr>
      <vt:lpstr>Value added of BE Sectors and Value of BE components (Ecosystems Services, education, Research, etc.) from 2018 to 2063</vt:lpstr>
      <vt:lpstr>Employment, from 2018 to 2063 </vt:lpstr>
      <vt:lpstr>Key drivers of change</vt:lpstr>
      <vt:lpstr>Vision and Purpose of the BE Strategy </vt:lpstr>
      <vt:lpstr>Major Constraints  </vt:lpstr>
      <vt:lpstr>Challenges</vt:lpstr>
      <vt:lpstr>Areas of intervention Goal 6 of the Agenda 2063 and Goal 14 of the UN Agenda 2030 Blue governance and institutional changes is a cross-cutting areas </vt:lpstr>
      <vt:lpstr>Specific areas of interventions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Africa Blue Economy Strategy      </dc:title>
  <cp:lastModifiedBy>Patrick Karani</cp:lastModifiedBy>
  <cp:revision>7</cp:revision>
  <dcterms:modified xsi:type="dcterms:W3CDTF">2023-03-23T06:38:20Z</dcterms:modified>
</cp:coreProperties>
</file>