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  <p:sldMasterId id="2147483660" r:id="rId2"/>
    <p:sldMasterId id="2147483667" r:id="rId3"/>
  </p:sldMasterIdLst>
  <p:notesMasterIdLst>
    <p:notesMasterId r:id="rId10"/>
  </p:notesMasterIdLst>
  <p:sldIdLst>
    <p:sldId id="256" r:id="rId4"/>
    <p:sldId id="456" r:id="rId5"/>
    <p:sldId id="457" r:id="rId6"/>
    <p:sldId id="454" r:id="rId7"/>
    <p:sldId id="455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mplice Nouala" initials="S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7675" autoAdjust="0"/>
  </p:normalViewPr>
  <p:slideViewPr>
    <p:cSldViewPr>
      <p:cViewPr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7EF7A-6048-4299-BD28-1FE57409C0EB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D3889-C33C-4ABD-9640-A5FF483BC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D3889-C33C-4ABD-9640-A5FF483BC4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78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BBD689-0537-449D-A24C-7F0D0C682F17}" type="slidenum"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1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1.ppt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8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4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6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6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4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7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65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04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4325" y="365125"/>
            <a:ext cx="2530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46063"/>
            <a:ext cx="13731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4572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7C30"/>
                </a:solidFill>
                <a:latin typeface="Gill Sans MT" pitchFamily="34" charset="0"/>
              </a:rPr>
              <a:t>African Union</a:t>
            </a:r>
            <a:endParaRPr lang="en-US" b="1" kern="0" dirty="0">
              <a:solidFill>
                <a:srgbClr val="007C30"/>
              </a:solidFill>
              <a:latin typeface="Gill Sans M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kern="0" dirty="0">
                <a:solidFill>
                  <a:srgbClr val="A28B59"/>
                </a:solidFill>
                <a:latin typeface="Gill Sans MT" pitchFamily="34" charset="0"/>
              </a:rPr>
              <a:t>Interafrican Bureau for Animal Resources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88" y="6437313"/>
            <a:ext cx="15001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124200"/>
            <a:ext cx="8196263" cy="2692400"/>
          </a:xfrm>
        </p:spPr>
        <p:txBody>
          <a:bodyPr/>
          <a:lstStyle>
            <a:lvl1pPr algn="ctr">
              <a:defRPr sz="5400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99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85750"/>
            <a:ext cx="801687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63" y="6286500"/>
            <a:ext cx="15001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68442" y="304800"/>
            <a:ext cx="77184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76A2-AA7A-4A9C-B4D9-45407AF266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95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DF0FC-A5A2-4D0F-9BF8-5D8DCA856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10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D6EFF-9373-462A-9AA5-F993F6B7A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54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17A199-A190-4A66-8921-0B0D5F155610}" type="datetimeFigureOut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29/11/2021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1F4DA-F003-453F-8693-8C88BA6F74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804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9D7029-1E60-4CBD-91A1-23072619AE82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11/29/2021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43F6-78CC-4693-96FC-EB81900FD7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64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48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07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872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15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76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166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45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57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17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86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0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31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slide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48438"/>
            <a:ext cx="6527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 i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1538" y="6553200"/>
            <a:ext cx="15319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8D15F-609B-4CF1-BCDA-A94E04A88D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002A6C"/>
              </a:solidFill>
              <a:latin typeface="Times" pitchFamily="18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971800" y="304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8153400" y="63246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2725"/>
            <a:ext cx="81534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Add Bullet (Gill Sans MT 24 pt)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0"/>
            <a:r>
              <a:rPr lang="en-US" smtClean="0"/>
              <a:t>Add Bullet (Gill Sans MT 24 pt)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1682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 b="1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5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Gill Sans MT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C795D-919C-43ED-943A-2671A58691F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11/29/2021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314E-21C5-4B58-9C20-BBDFBA3063F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989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90601"/>
            <a:ext cx="8229600" cy="76199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FISHERIES GOVERNANCE PHASE 2 (</a:t>
            </a:r>
            <a:r>
              <a:rPr lang="en-US" sz="2000" b="1" dirty="0">
                <a:solidFill>
                  <a:srgbClr val="C00000"/>
                </a:solidFill>
              </a:rPr>
              <a:t>FISHGOV</a:t>
            </a:r>
            <a:r>
              <a:rPr lang="en-US" sz="2000" b="1" dirty="0" smtClean="0">
                <a:solidFill>
                  <a:srgbClr val="0066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2)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8222292" cy="22860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“</a:t>
            </a:r>
            <a:r>
              <a:rPr lang="en-US" sz="1800" b="1" i="1" dirty="0" smtClean="0">
                <a:solidFill>
                  <a:schemeClr val="tx1"/>
                </a:solidFill>
              </a:rPr>
              <a:t>Enhancing </a:t>
            </a:r>
            <a:r>
              <a:rPr lang="en-US" sz="1800" b="1" i="1" dirty="0">
                <a:solidFill>
                  <a:schemeClr val="tx1"/>
                </a:solidFill>
              </a:rPr>
              <a:t>sustainable fisheries management and aquaculture development in Africa: A </a:t>
            </a:r>
            <a:r>
              <a:rPr lang="en-US" sz="1800" b="1" i="1" dirty="0" err="1">
                <a:solidFill>
                  <a:schemeClr val="tx1"/>
                </a:solidFill>
              </a:rPr>
              <a:t>programme</a:t>
            </a:r>
            <a:r>
              <a:rPr lang="en-US" sz="1800" b="1" i="1" dirty="0">
                <a:solidFill>
                  <a:schemeClr val="tx1"/>
                </a:solidFill>
              </a:rPr>
              <a:t> for accelerated reform of the </a:t>
            </a:r>
            <a:r>
              <a:rPr lang="en-US" sz="1800" b="1" i="1" dirty="0" smtClean="0">
                <a:solidFill>
                  <a:schemeClr val="tx1"/>
                </a:solidFill>
              </a:rPr>
              <a:t>sector”</a:t>
            </a:r>
          </a:p>
          <a:p>
            <a:endParaRPr lang="en-US" sz="1800" b="1" i="1" dirty="0" smtClean="0">
              <a:solidFill>
                <a:schemeClr val="tx1"/>
              </a:solidFill>
            </a:endParaRPr>
          </a:p>
          <a:p>
            <a:r>
              <a:rPr lang="en-US" sz="1800" b="1" i="1" dirty="0">
                <a:solidFill>
                  <a:srgbClr val="0070C0"/>
                </a:solidFill>
              </a:rPr>
              <a:t>Envisaged roles and Benefits of RECs – In Project </a:t>
            </a:r>
            <a:r>
              <a:rPr lang="en-US" sz="1800" b="1" i="1" dirty="0" smtClean="0">
                <a:solidFill>
                  <a:srgbClr val="0070C0"/>
                </a:solidFill>
              </a:rPr>
              <a:t>Implementations</a:t>
            </a:r>
          </a:p>
          <a:p>
            <a:endParaRPr lang="en-US" sz="1800" b="1" i="1" dirty="0">
              <a:solidFill>
                <a:srgbClr val="0070C0"/>
              </a:solidFill>
            </a:endParaRPr>
          </a:p>
          <a:p>
            <a:r>
              <a:rPr lang="en-US" sz="2000" b="1" dirty="0" err="1" smtClean="0">
                <a:solidFill>
                  <a:srgbClr val="C00000"/>
                </a:solidFill>
              </a:rPr>
              <a:t>Mrs</a:t>
            </a:r>
            <a:r>
              <a:rPr lang="en-US" sz="2000" b="1" dirty="0" smtClean="0">
                <a:solidFill>
                  <a:srgbClr val="C00000"/>
                </a:solidFill>
              </a:rPr>
              <a:t> Hellen Moepi-Guebama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29 November </a:t>
            </a:r>
            <a:r>
              <a:rPr lang="en-US" sz="2000" b="1" dirty="0">
                <a:solidFill>
                  <a:srgbClr val="0070C0"/>
                </a:solidFill>
              </a:rPr>
              <a:t>2021</a:t>
            </a:r>
          </a:p>
          <a:p>
            <a:endParaRPr lang="en-US" sz="2000" b="1" dirty="0"/>
          </a:p>
          <a:p>
            <a:endParaRPr lang="en-US" sz="20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0"/>
            <a:ext cx="1447800" cy="189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522525"/>
            <a:ext cx="1295400" cy="183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05272"/>
            <a:ext cx="1295400" cy="1830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9648" y="4522525"/>
            <a:ext cx="1371719" cy="193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127" y="-2775"/>
            <a:ext cx="966860" cy="838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1406" y="4809"/>
            <a:ext cx="1079086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3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052646"/>
              </p:ext>
            </p:extLst>
          </p:nvPr>
        </p:nvGraphicFramePr>
        <p:xfrm>
          <a:off x="228600" y="1219200"/>
          <a:ext cx="8915400" cy="563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5656"/>
                <a:gridCol w="2868433"/>
                <a:gridCol w="4031311"/>
              </a:tblGrid>
              <a:tr h="75628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POLICY ARENA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OBJECTIVE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100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STRATEGIC ACTION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8251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Strengthened Regional and Sub-regional Cooperation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To </a:t>
                      </a:r>
                      <a:r>
                        <a:rPr lang="en-GB" sz="2000" b="1" u="sng" dirty="0">
                          <a:solidFill>
                            <a:schemeClr val="tx1"/>
                          </a:solidFill>
                          <a:effectLst/>
                        </a:rPr>
                        <a:t>strengthen South-South (bilateral and regional) cooperation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, and </a:t>
                      </a:r>
                      <a:r>
                        <a:rPr lang="en-GB" sz="2000" b="1" u="sng" dirty="0">
                          <a:solidFill>
                            <a:schemeClr val="tx1"/>
                          </a:solidFill>
                          <a:effectLst/>
                        </a:rPr>
                        <a:t>develop coordinated mechanisms among RECs and RFBs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 to ensure coherence of fisheries policies and aquaculture development and their adoption and adaptation 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1000"/>
                        </a:spcAft>
                        <a:buFont typeface="Times New Roman" panose="02020603050405020304" pitchFamily="18" charset="0"/>
                        <a:buChar char="•"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Increase strategic cooperation in capture fisheries and aquaculture development needs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1000"/>
                        </a:spcAft>
                        <a:buFont typeface="Times New Roman" panose="02020603050405020304" pitchFamily="18" charset="0"/>
                        <a:buChar char="•"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Create synergies and complementarities in programmes at regional level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1000"/>
                        </a:spcAft>
                        <a:buFont typeface="Times New Roman" panose="02020603050405020304" pitchFamily="18" charset="0"/>
                        <a:buChar char="•"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</a:rPr>
                        <a:t>Establish and reinforce the role of RECs and RFBs in regional economic integration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PFRS POLICY ARENA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1"/>
            <a:ext cx="4419600" cy="505460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/>
              <a:t>Political </a:t>
            </a:r>
            <a:r>
              <a:rPr lang="en-GB" sz="3200" dirty="0"/>
              <a:t>mandate for </a:t>
            </a:r>
            <a:endParaRPr lang="en-GB" sz="3200" dirty="0" smtClean="0"/>
          </a:p>
          <a:p>
            <a:pPr lvl="1"/>
            <a:r>
              <a:rPr lang="en-GB" sz="3200" dirty="0" smtClean="0"/>
              <a:t>regional </a:t>
            </a:r>
            <a:r>
              <a:rPr lang="en-GB" sz="3200" dirty="0"/>
              <a:t>integration </a:t>
            </a:r>
            <a:r>
              <a:rPr lang="en-GB" sz="3200" dirty="0" smtClean="0"/>
              <a:t>agenda</a:t>
            </a:r>
          </a:p>
          <a:p>
            <a:pPr lvl="1"/>
            <a:r>
              <a:rPr lang="en-GB" sz="3200" dirty="0" smtClean="0"/>
              <a:t>enhancing </a:t>
            </a:r>
            <a:r>
              <a:rPr lang="en-GB" sz="3200" dirty="0"/>
              <a:t>regional cooperation </a:t>
            </a:r>
            <a:endParaRPr lang="en-GB" sz="3200" dirty="0" smtClean="0"/>
          </a:p>
          <a:p>
            <a:pPr lvl="1"/>
            <a:r>
              <a:rPr lang="en-GB" sz="3200" dirty="0" smtClean="0"/>
              <a:t>regional </a:t>
            </a:r>
            <a:r>
              <a:rPr lang="en-GB" sz="3200" dirty="0"/>
              <a:t>policy </a:t>
            </a:r>
            <a:r>
              <a:rPr lang="en-GB" sz="3200" dirty="0" smtClean="0"/>
              <a:t>coherence</a:t>
            </a:r>
          </a:p>
          <a:p>
            <a:pPr lvl="1"/>
            <a:r>
              <a:rPr lang="en-GB" sz="3200" dirty="0" smtClean="0"/>
              <a:t>Inter/intra regional trade </a:t>
            </a:r>
            <a:endParaRPr lang="en-GB" sz="32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718400" cy="609600"/>
          </a:xfrm>
        </p:spPr>
        <p:txBody>
          <a:bodyPr/>
          <a:lstStyle/>
          <a:p>
            <a:pPr algn="just"/>
            <a:r>
              <a:rPr lang="en-US" sz="3600" dirty="0" smtClean="0"/>
              <a:t>ROLES OF RECs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5" t="9796" r="15152" b="11837"/>
          <a:stretch/>
        </p:blipFill>
        <p:spPr>
          <a:xfrm>
            <a:off x="4419600" y="2077529"/>
            <a:ext cx="4724400" cy="419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763000" cy="5562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 smtClean="0"/>
              <a:t>Project </a:t>
            </a:r>
            <a:r>
              <a:rPr lang="en-US" sz="2000" dirty="0"/>
              <a:t>would leverage on their </a:t>
            </a:r>
            <a:r>
              <a:rPr lang="en-US" sz="2000" dirty="0" smtClean="0"/>
              <a:t>political mandate </a:t>
            </a:r>
            <a:r>
              <a:rPr lang="en-US" sz="2000" dirty="0" smtClean="0"/>
              <a:t>(in collaboration with RFBs, other specialized regional institutions). </a:t>
            </a:r>
            <a:endParaRPr lang="en-GB" sz="2000" dirty="0" smtClean="0"/>
          </a:p>
          <a:p>
            <a:pPr marL="457200" indent="-457200" algn="just">
              <a:buFont typeface="+mj-lt"/>
              <a:buAutoNum type="alphaLcPeriod"/>
            </a:pPr>
            <a:r>
              <a:rPr lang="en-US" sz="2000" b="0" dirty="0"/>
              <a:t>Monitoring</a:t>
            </a:r>
            <a:r>
              <a:rPr lang="en-US" sz="2000" b="0" dirty="0" smtClean="0"/>
              <a:t> </a:t>
            </a:r>
            <a:r>
              <a:rPr lang="en-US" sz="2000" b="0" dirty="0"/>
              <a:t>the implementation of PFRS by AU member states</a:t>
            </a:r>
          </a:p>
          <a:p>
            <a:pPr algn="just">
              <a:buFont typeface="+mj-lt"/>
              <a:buAutoNum type="alphaLcPeriod"/>
            </a:pPr>
            <a:r>
              <a:rPr lang="en-US" sz="2000" b="0" dirty="0" smtClean="0"/>
              <a:t>Mainstreaming </a:t>
            </a:r>
            <a:r>
              <a:rPr lang="en-US" sz="2000" b="0" dirty="0"/>
              <a:t>fisheries and aquaculture in NAIPs and RAIPs and establishing the monitoring and evaluation </a:t>
            </a:r>
            <a:r>
              <a:rPr lang="en-US" sz="2000" b="0" dirty="0" smtClean="0"/>
              <a:t>mechanism</a:t>
            </a:r>
            <a:endParaRPr lang="en-US" sz="2000" b="0" dirty="0"/>
          </a:p>
          <a:p>
            <a:pPr algn="just">
              <a:buFont typeface="+mj-lt"/>
              <a:buAutoNum type="alphaLcPeriod"/>
            </a:pPr>
            <a:r>
              <a:rPr lang="en-US" sz="2000" b="0" dirty="0" smtClean="0"/>
              <a:t>Promoting </a:t>
            </a:r>
            <a:r>
              <a:rPr lang="en-US" sz="2000" b="0" dirty="0"/>
              <a:t>domestication of continental frameworks and programs and monitoring the implementation of policy organs’ decisions</a:t>
            </a:r>
          </a:p>
          <a:p>
            <a:pPr algn="just">
              <a:buFont typeface="+mj-lt"/>
              <a:buAutoNum type="alphaLcPeriod"/>
            </a:pPr>
            <a:r>
              <a:rPr lang="en-US" sz="2000" b="0" dirty="0" smtClean="0"/>
              <a:t>Identification </a:t>
            </a:r>
            <a:r>
              <a:rPr lang="en-US" sz="2000" b="0" dirty="0"/>
              <a:t>and development of regional value chains in fisheries and aquaculture</a:t>
            </a:r>
          </a:p>
          <a:p>
            <a:pPr algn="just">
              <a:buFont typeface="+mj-lt"/>
              <a:buAutoNum type="alphaLcPeriod"/>
            </a:pPr>
            <a:r>
              <a:rPr lang="en-US" sz="2000" b="0" dirty="0" smtClean="0"/>
              <a:t>Promoting </a:t>
            </a:r>
            <a:r>
              <a:rPr lang="en-US" sz="2000" b="0" dirty="0"/>
              <a:t>regional harmonization on trade certification and SPS </a:t>
            </a:r>
            <a:r>
              <a:rPr lang="en-US" sz="2000" b="0" dirty="0" smtClean="0"/>
              <a:t>issues in line with </a:t>
            </a:r>
            <a:r>
              <a:rPr lang="en-US" sz="2000" b="0" dirty="0" err="1" smtClean="0"/>
              <a:t>AfCFTA</a:t>
            </a:r>
            <a:r>
              <a:rPr lang="en-US" sz="2000" b="0" dirty="0" smtClean="0"/>
              <a:t> agreement</a:t>
            </a:r>
            <a:endParaRPr lang="en-US" sz="2000" b="0" dirty="0"/>
          </a:p>
          <a:p>
            <a:pPr algn="just">
              <a:buFont typeface="+mj-lt"/>
              <a:buAutoNum type="alphaLcPeriod"/>
            </a:pPr>
            <a:r>
              <a:rPr lang="en-US" sz="2000" b="0" dirty="0" smtClean="0"/>
              <a:t>Support </a:t>
            </a:r>
            <a:r>
              <a:rPr lang="en-US" sz="2000" b="0" dirty="0"/>
              <a:t>the functions and institutionalization of regional NSAs, platforms and other regional networks</a:t>
            </a:r>
          </a:p>
          <a:p>
            <a:pPr marL="0" indent="0" algn="just">
              <a:buNone/>
            </a:pPr>
            <a:endParaRPr lang="en-US" sz="1800" b="0" dirty="0" smtClean="0"/>
          </a:p>
          <a:p>
            <a:pPr algn="just"/>
            <a:endParaRPr lang="en-US" sz="1800" b="0" dirty="0"/>
          </a:p>
          <a:p>
            <a:pPr marL="0" indent="0" algn="just">
              <a:buNone/>
            </a:pPr>
            <a:endParaRPr lang="en-US" sz="18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9126" y="376646"/>
            <a:ext cx="8001000" cy="838200"/>
          </a:xfrm>
        </p:spPr>
        <p:txBody>
          <a:bodyPr/>
          <a:lstStyle/>
          <a:p>
            <a:pPr algn="just"/>
            <a:r>
              <a:rPr lang="en-US" sz="2000" dirty="0" smtClean="0"/>
              <a:t>ANTICIPATED ROLES OF RECs IN PROJECT IMPLEMENTATION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247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1"/>
            <a:ext cx="8839200" cy="5054600"/>
          </a:xfrm>
        </p:spPr>
        <p:txBody>
          <a:bodyPr/>
          <a:lstStyle/>
          <a:p>
            <a:r>
              <a:rPr lang="en-US" sz="2200" dirty="0" smtClean="0"/>
              <a:t>Communication conduit between AU and AU MS</a:t>
            </a:r>
          </a:p>
          <a:p>
            <a:r>
              <a:rPr lang="en-US" sz="2200" dirty="0" smtClean="0"/>
              <a:t>Promoting regional institutional coordination amongst RECs and Regional fisheries </a:t>
            </a:r>
            <a:r>
              <a:rPr lang="en-US" sz="2200" dirty="0" err="1" smtClean="0"/>
              <a:t>organisations</a:t>
            </a:r>
            <a:r>
              <a:rPr lang="en-US" sz="2200" dirty="0" smtClean="0"/>
              <a:t> (APRIFAAS)</a:t>
            </a:r>
          </a:p>
          <a:p>
            <a:r>
              <a:rPr lang="en-US" sz="2200" dirty="0" smtClean="0"/>
              <a:t>Advocating for enhancing the investment in the sector at both regional and national level</a:t>
            </a:r>
          </a:p>
          <a:p>
            <a:r>
              <a:rPr lang="en-US" sz="2200" dirty="0" smtClean="0"/>
              <a:t>Capacity building at AU MS </a:t>
            </a:r>
            <a:r>
              <a:rPr lang="en-US" sz="2200" dirty="0" smtClean="0"/>
              <a:t>level (utilization of fisherie</a:t>
            </a:r>
            <a:r>
              <a:rPr lang="en-US" sz="2200" dirty="0" smtClean="0"/>
              <a:t>s </a:t>
            </a:r>
            <a:r>
              <a:rPr lang="en-US" sz="2200" dirty="0" err="1" smtClean="0"/>
              <a:t>mgt</a:t>
            </a:r>
            <a:r>
              <a:rPr lang="en-US" sz="2200" dirty="0" smtClean="0"/>
              <a:t> tools</a:t>
            </a:r>
            <a:r>
              <a:rPr lang="en-US" sz="2200" dirty="0"/>
              <a:t>, methodology and approach of data collection and analysis</a:t>
            </a:r>
            <a:endParaRPr lang="en-US" sz="2200" dirty="0" smtClean="0"/>
          </a:p>
          <a:p>
            <a:r>
              <a:rPr lang="en-US" sz="2200" dirty="0" smtClean="0"/>
              <a:t>Institutional anchorage between RECs and RFBs/RSC</a:t>
            </a:r>
          </a:p>
          <a:p>
            <a:r>
              <a:rPr lang="en-US" sz="2200" dirty="0" smtClean="0"/>
              <a:t>Conduct regional meetings (validation, RAIPS, </a:t>
            </a:r>
            <a:r>
              <a:rPr lang="en-US" sz="2200" dirty="0" smtClean="0"/>
              <a:t>CAADP BR)</a:t>
            </a:r>
            <a:endParaRPr lang="en-US" sz="2200" dirty="0" smtClean="0"/>
          </a:p>
          <a:p>
            <a:r>
              <a:rPr lang="en-GB" sz="2200" dirty="0" smtClean="0"/>
              <a:t>COEs/ specialized </a:t>
            </a:r>
            <a:r>
              <a:rPr lang="en-GB" sz="2200" dirty="0"/>
              <a:t>knowledge-based </a:t>
            </a:r>
            <a:r>
              <a:rPr lang="en-GB" sz="2200" dirty="0" smtClean="0"/>
              <a:t>institutions- contracted </a:t>
            </a:r>
            <a:r>
              <a:rPr lang="en-GB" sz="2200" dirty="0"/>
              <a:t>to carry out policy-oriented studies and </a:t>
            </a:r>
            <a:r>
              <a:rPr lang="en-GB" sz="2200" dirty="0" smtClean="0"/>
              <a:t>RECs </a:t>
            </a:r>
            <a:r>
              <a:rPr lang="en-GB" sz="2200" dirty="0"/>
              <a:t>would be utilized to facilitate the conduct of these studies</a:t>
            </a:r>
            <a:r>
              <a:rPr lang="en-GB" sz="2200" dirty="0">
                <a:solidFill>
                  <a:srgbClr val="FF0000"/>
                </a:solidFill>
              </a:rPr>
              <a:t>.</a:t>
            </a:r>
            <a:endParaRPr lang="en-US" sz="2200" dirty="0">
              <a:solidFill>
                <a:srgbClr val="FF0000"/>
              </a:solidFill>
            </a:endParaRPr>
          </a:p>
          <a:p>
            <a:endParaRPr lang="en-US" sz="2200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2000" dirty="0" smtClean="0"/>
              <a:t>ANTICIPATED ROLES OF RECs IN PROJECT IMPLEMENTATION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99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extLst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8800" kern="1200" dirty="0" smtClean="0">
                <a:ln w="19050">
                  <a:solidFill>
                    <a:srgbClr val="816F47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auhaus 93" panose="04030905020B02020C02" pitchFamily="82" charset="0"/>
                <a:ea typeface="+mn-ea"/>
                <a:cs typeface="+mn-cs"/>
              </a:rPr>
              <a:t>Thank You</a:t>
            </a:r>
          </a:p>
        </p:txBody>
      </p:sp>
      <p:pic>
        <p:nvPicPr>
          <p:cNvPr id="20483" name="Picture 11" descr="Picture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66800" y="1371600"/>
            <a:ext cx="7500938" cy="4071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0" y="5562600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kern="0" dirty="0">
                <a:solidFill>
                  <a:srgbClr val="F79646"/>
                </a:solidFill>
                <a:latin typeface="Gill Sans MT" pitchFamily="34" charset="0"/>
              </a:rPr>
              <a:t>AU-IBAR: Providing leadership in the development of animal resources for Africa</a:t>
            </a:r>
          </a:p>
        </p:txBody>
      </p:sp>
    </p:spTree>
    <p:extLst>
      <p:ext uri="{BB962C8B-B14F-4D97-AF65-F5344CB8AC3E}">
        <p14:creationId xmlns:p14="http://schemas.microsoft.com/office/powerpoint/2010/main" val="39609908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tnership Consultation on Pan African Fisheries Policy Framework Nairobi February 201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99"/>
      </a:hlink>
      <a:folHlink>
        <a:srgbClr val="969696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5164</TotalTime>
  <Words>362</Words>
  <Application>Microsoft Office PowerPoint</Application>
  <PresentationFormat>On-screen Show (4:3)</PresentationFormat>
  <Paragraphs>43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Bauhaus 93</vt:lpstr>
      <vt:lpstr>Calibri</vt:lpstr>
      <vt:lpstr>Gill Sans MT</vt:lpstr>
      <vt:lpstr>Times</vt:lpstr>
      <vt:lpstr>Times New Roman</vt:lpstr>
      <vt:lpstr>Office Theme</vt:lpstr>
      <vt:lpstr>Partnership Consultation on Pan African Fisheries Policy Framework Nairobi February 2012</vt:lpstr>
      <vt:lpstr>1_Office Theme</vt:lpstr>
      <vt:lpstr>Microsoft PowerPoint 97-2003 Presentation</vt:lpstr>
      <vt:lpstr>FISHERIES GOVERNANCE PHASE 2 (FISHGOV 2)</vt:lpstr>
      <vt:lpstr>PFRS POLICY ARENA</vt:lpstr>
      <vt:lpstr>ROLES OF RECs</vt:lpstr>
      <vt:lpstr>ANTICIPATED ROLES OF RECs IN PROJECT IMPLEMENTATION</vt:lpstr>
      <vt:lpstr>ANTICIPATED ROLES OF RECs IN PROJECT IMPLEMENTATION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fahim kremeier</dc:creator>
  <cp:lastModifiedBy>Microsoft account</cp:lastModifiedBy>
  <cp:revision>591</cp:revision>
  <dcterms:created xsi:type="dcterms:W3CDTF">2017-08-17T12:21:51Z</dcterms:created>
  <dcterms:modified xsi:type="dcterms:W3CDTF">2021-11-29T11:43:17Z</dcterms:modified>
</cp:coreProperties>
</file>