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1481" r:id="rId2"/>
    <p:sldId id="1479" r:id="rId3"/>
    <p:sldId id="1480" r:id="rId4"/>
    <p:sldId id="1511" r:id="rId5"/>
    <p:sldId id="1502" r:id="rId6"/>
    <p:sldId id="1507" r:id="rId7"/>
    <p:sldId id="1508" r:id="rId8"/>
    <p:sldId id="1509" r:id="rId9"/>
    <p:sldId id="1520" r:id="rId10"/>
    <p:sldId id="1512" r:id="rId11"/>
    <p:sldId id="1527" r:id="rId12"/>
    <p:sldId id="1525" r:id="rId13"/>
    <p:sldId id="1526" r:id="rId14"/>
    <p:sldId id="1521" r:id="rId15"/>
    <p:sldId id="1528" r:id="rId16"/>
    <p:sldId id="1522" r:id="rId17"/>
    <p:sldId id="1524" r:id="rId18"/>
    <p:sldId id="1523" r:id="rId19"/>
    <p:sldId id="1519" r:id="rId20"/>
    <p:sldId id="1220" r:id="rId21"/>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04B5001-0116-EC4F-BDA5-925E8FBF1D51}">
          <p14:sldIdLst>
            <p14:sldId id="1481"/>
          </p14:sldIdLst>
        </p14:section>
        <p14:section name="Untitled Section" id="{F909BA94-29BA-5D42-923D-4A35252980D5}">
          <p14:sldIdLst>
            <p14:sldId id="1479"/>
            <p14:sldId id="1480"/>
            <p14:sldId id="1511"/>
            <p14:sldId id="1502"/>
            <p14:sldId id="1507"/>
            <p14:sldId id="1508"/>
            <p14:sldId id="1509"/>
            <p14:sldId id="1520"/>
            <p14:sldId id="1512"/>
            <p14:sldId id="1527"/>
            <p14:sldId id="1525"/>
            <p14:sldId id="1526"/>
            <p14:sldId id="1521"/>
            <p14:sldId id="1528"/>
            <p14:sldId id="1522"/>
            <p14:sldId id="1524"/>
            <p14:sldId id="1523"/>
            <p14:sldId id="1519"/>
            <p14:sldId id="1220"/>
          </p14:sldIdLst>
        </p14:section>
      </p14:sectionLst>
    </p:ext>
    <p:ext uri="{EFAFB233-063F-42B5-8137-9DF3F51BA10A}">
      <p15:sldGuideLst xmlns:p15="http://schemas.microsoft.com/office/powerpoint/2012/main">
        <p15:guide id="1" orient="horz" pos="4320" userDrawn="1">
          <p15:clr>
            <a:srgbClr val="A4A3A4"/>
          </p15:clr>
        </p15:guide>
        <p15:guide id="2" pos="76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3634"/>
    <a:srgbClr val="119CF4"/>
    <a:srgbClr val="445469"/>
    <a:srgbClr val="FBB62B"/>
    <a:srgbClr val="364D65"/>
    <a:srgbClr val="19232E"/>
    <a:srgbClr val="2F2F2F"/>
    <a:srgbClr val="FBC81F"/>
    <a:srgbClr val="2C4054"/>
    <a:srgbClr val="FADF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99409" autoAdjust="0"/>
  </p:normalViewPr>
  <p:slideViewPr>
    <p:cSldViewPr snapToGrid="0" snapToObjects="1">
      <p:cViewPr varScale="1">
        <p:scale>
          <a:sx n="34" d="100"/>
          <a:sy n="34" d="100"/>
        </p:scale>
        <p:origin x="676" y="56"/>
      </p:cViewPr>
      <p:guideLst>
        <p:guide orient="horz" pos="4320"/>
        <p:guide pos="7678"/>
      </p:guideLst>
    </p:cSldViewPr>
  </p:slideViewPr>
  <p:notesTextViewPr>
    <p:cViewPr>
      <p:scale>
        <a:sx n="100" d="100"/>
        <a:sy n="100" d="100"/>
      </p:scale>
      <p:origin x="0" y="0"/>
    </p:cViewPr>
  </p:notesTextViewPr>
  <p:sorterViewPr>
    <p:cViewPr>
      <p:scale>
        <a:sx n="65" d="100"/>
        <a:sy n="65"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Lato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Lato Light"/>
              </a:defRPr>
            </a:lvl1pPr>
          </a:lstStyle>
          <a:p>
            <a:fld id="{EFC10EE1-B198-C942-8235-326C972CBB30}" type="datetimeFigureOut">
              <a:rPr lang="en-US" smtClean="0"/>
              <a:pPr/>
              <a:t>11/29/2021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Lato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Lato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Lato Light"/>
        <a:ea typeface="+mn-ea"/>
        <a:cs typeface="+mn-cs"/>
      </a:defRPr>
    </a:lvl1pPr>
    <a:lvl2pPr marL="914217" algn="l" defTabSz="914217" rtl="0" eaLnBrk="1" latinLnBrk="0" hangingPunct="1">
      <a:defRPr sz="2400" kern="1200">
        <a:solidFill>
          <a:schemeClr val="tx1"/>
        </a:solidFill>
        <a:latin typeface="Lato Light"/>
        <a:ea typeface="+mn-ea"/>
        <a:cs typeface="+mn-cs"/>
      </a:defRPr>
    </a:lvl2pPr>
    <a:lvl3pPr marL="1828434" algn="l" defTabSz="914217" rtl="0" eaLnBrk="1" latinLnBrk="0" hangingPunct="1">
      <a:defRPr sz="2400" kern="1200">
        <a:solidFill>
          <a:schemeClr val="tx1"/>
        </a:solidFill>
        <a:latin typeface="Lato Light"/>
        <a:ea typeface="+mn-ea"/>
        <a:cs typeface="+mn-cs"/>
      </a:defRPr>
    </a:lvl3pPr>
    <a:lvl4pPr marL="2742651" algn="l" defTabSz="914217" rtl="0" eaLnBrk="1" latinLnBrk="0" hangingPunct="1">
      <a:defRPr sz="2400" kern="1200">
        <a:solidFill>
          <a:schemeClr val="tx1"/>
        </a:solidFill>
        <a:latin typeface="Lato Light"/>
        <a:ea typeface="+mn-ea"/>
        <a:cs typeface="+mn-cs"/>
      </a:defRPr>
    </a:lvl4pPr>
    <a:lvl5pPr marL="3656868" algn="l" defTabSz="914217" rtl="0" eaLnBrk="1" latinLnBrk="0" hangingPunct="1">
      <a:defRPr sz="2400" kern="1200">
        <a:solidFill>
          <a:schemeClr val="tx1"/>
        </a:solidFill>
        <a:latin typeface="Lato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a:t>
            </a:fld>
            <a:endParaRPr lang="en-US" dirty="0"/>
          </a:p>
        </p:txBody>
      </p:sp>
    </p:spTree>
    <p:extLst>
      <p:ext uri="{BB962C8B-B14F-4D97-AF65-F5344CB8AC3E}">
        <p14:creationId xmlns:p14="http://schemas.microsoft.com/office/powerpoint/2010/main" val="4079987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4</a:t>
            </a:fld>
            <a:endParaRPr lang="en-US" dirty="0"/>
          </a:p>
        </p:txBody>
      </p:sp>
    </p:spTree>
    <p:extLst>
      <p:ext uri="{BB962C8B-B14F-4D97-AF65-F5344CB8AC3E}">
        <p14:creationId xmlns:p14="http://schemas.microsoft.com/office/powerpoint/2010/main" val="316257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5</a:t>
            </a:fld>
            <a:endParaRPr lang="en-US" dirty="0"/>
          </a:p>
        </p:txBody>
      </p:sp>
    </p:spTree>
    <p:extLst>
      <p:ext uri="{BB962C8B-B14F-4D97-AF65-F5344CB8AC3E}">
        <p14:creationId xmlns:p14="http://schemas.microsoft.com/office/powerpoint/2010/main" val="3799682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6</a:t>
            </a:fld>
            <a:endParaRPr lang="en-US" dirty="0"/>
          </a:p>
        </p:txBody>
      </p:sp>
    </p:spTree>
    <p:extLst>
      <p:ext uri="{BB962C8B-B14F-4D97-AF65-F5344CB8AC3E}">
        <p14:creationId xmlns:p14="http://schemas.microsoft.com/office/powerpoint/2010/main" val="3027412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7</a:t>
            </a:fld>
            <a:endParaRPr lang="en-US" dirty="0"/>
          </a:p>
        </p:txBody>
      </p:sp>
    </p:spTree>
    <p:extLst>
      <p:ext uri="{BB962C8B-B14F-4D97-AF65-F5344CB8AC3E}">
        <p14:creationId xmlns:p14="http://schemas.microsoft.com/office/powerpoint/2010/main" val="1777379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8</a:t>
            </a:fld>
            <a:endParaRPr lang="en-US" dirty="0"/>
          </a:p>
        </p:txBody>
      </p:sp>
    </p:spTree>
    <p:extLst>
      <p:ext uri="{BB962C8B-B14F-4D97-AF65-F5344CB8AC3E}">
        <p14:creationId xmlns:p14="http://schemas.microsoft.com/office/powerpoint/2010/main" val="918980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9</a:t>
            </a:fld>
            <a:endParaRPr lang="en-US" dirty="0"/>
          </a:p>
        </p:txBody>
      </p:sp>
    </p:spTree>
    <p:extLst>
      <p:ext uri="{BB962C8B-B14F-4D97-AF65-F5344CB8AC3E}">
        <p14:creationId xmlns:p14="http://schemas.microsoft.com/office/powerpoint/2010/main" val="2229271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10</a:t>
            </a:fld>
            <a:endParaRPr lang="en-US" dirty="0"/>
          </a:p>
        </p:txBody>
      </p:sp>
    </p:spTree>
    <p:extLst>
      <p:ext uri="{BB962C8B-B14F-4D97-AF65-F5344CB8AC3E}">
        <p14:creationId xmlns:p14="http://schemas.microsoft.com/office/powerpoint/2010/main" val="1011659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11</a:t>
            </a:fld>
            <a:endParaRPr lang="en-US" dirty="0"/>
          </a:p>
        </p:txBody>
      </p:sp>
    </p:spTree>
    <p:extLst>
      <p:ext uri="{BB962C8B-B14F-4D97-AF65-F5344CB8AC3E}">
        <p14:creationId xmlns:p14="http://schemas.microsoft.com/office/powerpoint/2010/main" val="1922400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12</a:t>
            </a:fld>
            <a:endParaRPr lang="en-US" dirty="0"/>
          </a:p>
        </p:txBody>
      </p:sp>
    </p:spTree>
    <p:extLst>
      <p:ext uri="{BB962C8B-B14F-4D97-AF65-F5344CB8AC3E}">
        <p14:creationId xmlns:p14="http://schemas.microsoft.com/office/powerpoint/2010/main" val="2806609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13</a:t>
            </a:fld>
            <a:endParaRPr lang="en-US" dirty="0"/>
          </a:p>
        </p:txBody>
      </p:sp>
    </p:spTree>
    <p:extLst>
      <p:ext uri="{BB962C8B-B14F-4D97-AF65-F5344CB8AC3E}">
        <p14:creationId xmlns:p14="http://schemas.microsoft.com/office/powerpoint/2010/main" val="3021284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14</a:t>
            </a:fld>
            <a:endParaRPr lang="en-US" dirty="0"/>
          </a:p>
        </p:txBody>
      </p:sp>
    </p:spTree>
    <p:extLst>
      <p:ext uri="{BB962C8B-B14F-4D97-AF65-F5344CB8AC3E}">
        <p14:creationId xmlns:p14="http://schemas.microsoft.com/office/powerpoint/2010/main" val="2914292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15</a:t>
            </a:fld>
            <a:endParaRPr lang="en-US" dirty="0"/>
          </a:p>
        </p:txBody>
      </p:sp>
    </p:spTree>
    <p:extLst>
      <p:ext uri="{BB962C8B-B14F-4D97-AF65-F5344CB8AC3E}">
        <p14:creationId xmlns:p14="http://schemas.microsoft.com/office/powerpoint/2010/main" val="2048805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16</a:t>
            </a:fld>
            <a:endParaRPr lang="en-US" dirty="0"/>
          </a:p>
        </p:txBody>
      </p:sp>
    </p:spTree>
    <p:extLst>
      <p:ext uri="{BB962C8B-B14F-4D97-AF65-F5344CB8AC3E}">
        <p14:creationId xmlns:p14="http://schemas.microsoft.com/office/powerpoint/2010/main" val="1268499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17</a:t>
            </a:fld>
            <a:endParaRPr lang="en-US" dirty="0"/>
          </a:p>
        </p:txBody>
      </p:sp>
    </p:spTree>
    <p:extLst>
      <p:ext uri="{BB962C8B-B14F-4D97-AF65-F5344CB8AC3E}">
        <p14:creationId xmlns:p14="http://schemas.microsoft.com/office/powerpoint/2010/main" val="179735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18</a:t>
            </a:fld>
            <a:endParaRPr lang="en-US" dirty="0"/>
          </a:p>
        </p:txBody>
      </p:sp>
    </p:spTree>
    <p:extLst>
      <p:ext uri="{BB962C8B-B14F-4D97-AF65-F5344CB8AC3E}">
        <p14:creationId xmlns:p14="http://schemas.microsoft.com/office/powerpoint/2010/main" val="4107727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2.emf"/><Relationship Id="rId5" Type="http://schemas.openxmlformats.org/officeDocument/2006/relationships/image" Target="../media/image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hyperlink" Target="mailto:eac@eachq.org" TargetMode="External"/><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ster Slide 1">
    <p:spTree>
      <p:nvGrpSpPr>
        <p:cNvPr id="1" name=""/>
        <p:cNvGrpSpPr/>
        <p:nvPr/>
      </p:nvGrpSpPr>
      <p:grpSpPr>
        <a:xfrm>
          <a:off x="0" y="0"/>
          <a:ext cx="0" cy="0"/>
          <a:chOff x="0" y="0"/>
          <a:chExt cx="0" cy="0"/>
        </a:xfrm>
      </p:grpSpPr>
      <p:grpSp>
        <p:nvGrpSpPr>
          <p:cNvPr id="2" name="Group 1"/>
          <p:cNvGrpSpPr/>
          <p:nvPr userDrawn="1"/>
        </p:nvGrpSpPr>
        <p:grpSpPr>
          <a:xfrm>
            <a:off x="-1" y="11914730"/>
            <a:ext cx="24377651" cy="1697630"/>
            <a:chOff x="-1" y="11751011"/>
            <a:chExt cx="24377651" cy="1697630"/>
          </a:xfrm>
        </p:grpSpPr>
        <p:pic>
          <p:nvPicPr>
            <p:cNvPr id="3" name="Picture 2" descr="EAC_Swirl_CS5.eps"/>
            <p:cNvPicPr>
              <a:picLocks noChangeAspect="1"/>
            </p:cNvPicPr>
            <p:nvPr/>
          </p:nvPicPr>
          <p:blipFill rotWithShape="1">
            <a:blip r:embed="rId2">
              <a:extLst>
                <a:ext uri="{28A0092B-C50C-407E-A947-70E740481C1C}">
                  <a14:useLocalDpi xmlns:a14="http://schemas.microsoft.com/office/drawing/2010/main" val="0"/>
                </a:ext>
              </a:extLst>
            </a:blip>
            <a:srcRect l="3933" r="6456"/>
            <a:stretch/>
          </p:blipFill>
          <p:spPr>
            <a:xfrm>
              <a:off x="-1" y="12763545"/>
              <a:ext cx="24377651" cy="685096"/>
            </a:xfrm>
            <a:prstGeom prst="rect">
              <a:avLst/>
            </a:prstGeom>
          </p:spPr>
        </p:pic>
        <p:pic>
          <p:nvPicPr>
            <p:cNvPr id="4" name="Picture 3" descr="EAC_Logo.ep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45084" y="11751011"/>
              <a:ext cx="1736702" cy="1608510"/>
            </a:xfrm>
            <a:prstGeom prst="rect">
              <a:avLst/>
            </a:prstGeom>
          </p:spPr>
        </p:pic>
      </p:grpSp>
    </p:spTree>
    <p:extLst>
      <p:ext uri="{BB962C8B-B14F-4D97-AF65-F5344CB8AC3E}">
        <p14:creationId xmlns:p14="http://schemas.microsoft.com/office/powerpoint/2010/main" val="1437977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Master Slide 1">
    <p:spTree>
      <p:nvGrpSpPr>
        <p:cNvPr id="1" name=""/>
        <p:cNvGrpSpPr/>
        <p:nvPr/>
      </p:nvGrpSpPr>
      <p:grpSpPr>
        <a:xfrm>
          <a:off x="0" y="0"/>
          <a:ext cx="0" cy="0"/>
          <a:chOff x="0" y="0"/>
          <a:chExt cx="0" cy="0"/>
        </a:xfrm>
      </p:grpSpPr>
      <p:sp>
        <p:nvSpPr>
          <p:cNvPr id="2" name="Rectangle 1"/>
          <p:cNvSpPr/>
          <p:nvPr userDrawn="1"/>
        </p:nvSpPr>
        <p:spPr>
          <a:xfrm>
            <a:off x="22034809" y="334537"/>
            <a:ext cx="2342841" cy="129354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txBox="1">
            <a:spLocks/>
          </p:cNvSpPr>
          <p:nvPr userDrawn="1"/>
        </p:nvSpPr>
        <p:spPr>
          <a:xfrm>
            <a:off x="8369562" y="8650580"/>
            <a:ext cx="7674732" cy="865945"/>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3600" b="1" spc="300" dirty="0">
                <a:solidFill>
                  <a:schemeClr val="bg2">
                    <a:lumMod val="65000"/>
                  </a:schemeClr>
                </a:solidFill>
                <a:latin typeface="Lucida Handwriting"/>
                <a:ea typeface="Lato" charset="0"/>
                <a:cs typeface="Lucida Handwriting"/>
              </a:rPr>
              <a:t>One People, One Destiny</a:t>
            </a:r>
          </a:p>
        </p:txBody>
      </p:sp>
      <p:sp>
        <p:nvSpPr>
          <p:cNvPr id="4" name="Rectangle 3"/>
          <p:cNvSpPr>
            <a:spLocks/>
          </p:cNvSpPr>
          <p:nvPr userDrawn="1"/>
        </p:nvSpPr>
        <p:spPr bwMode="auto">
          <a:xfrm>
            <a:off x="3490256" y="6814324"/>
            <a:ext cx="17441775" cy="1231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4572000"/>
            <a:r>
              <a:rPr lang="en-US" sz="8000" b="1" spc="1200" dirty="0">
                <a:solidFill>
                  <a:srgbClr val="0E80C9"/>
                </a:solidFill>
                <a:latin typeface="Arial"/>
                <a:ea typeface="Lato Black" charset="0"/>
                <a:cs typeface="Arial"/>
                <a:sym typeface="Bebas Neue" charset="0"/>
              </a:rPr>
              <a:t>EAST AFRICAN COMMUNITY</a:t>
            </a:r>
          </a:p>
        </p:txBody>
      </p:sp>
      <p:pic>
        <p:nvPicPr>
          <p:cNvPr id="5" name="Picture 4" descr="EAC_Logo.eps"/>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113901" y="890865"/>
            <a:ext cx="6086374" cy="5637116"/>
          </a:xfrm>
          <a:prstGeom prst="rect">
            <a:avLst/>
          </a:prstGeom>
        </p:spPr>
      </p:pic>
      <p:sp>
        <p:nvSpPr>
          <p:cNvPr id="6" name="Subtitle 2"/>
          <p:cNvSpPr txBox="1">
            <a:spLocks/>
          </p:cNvSpPr>
          <p:nvPr userDrawn="1"/>
        </p:nvSpPr>
        <p:spPr>
          <a:xfrm>
            <a:off x="21596034" y="81101"/>
            <a:ext cx="1312163" cy="506872"/>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600" spc="300" dirty="0">
                <a:solidFill>
                  <a:schemeClr val="bg2">
                    <a:lumMod val="65000"/>
                  </a:schemeClr>
                </a:solidFill>
                <a:latin typeface="Lato" charset="0"/>
                <a:ea typeface="Lato" charset="0"/>
                <a:cs typeface="Lato" charset="0"/>
              </a:rPr>
              <a:t>PPT 00</a:t>
            </a:r>
          </a:p>
        </p:txBody>
      </p:sp>
      <p:pic>
        <p:nvPicPr>
          <p:cNvPr id="7" name="Picture 6" descr="EAC_Swirl_CS5.eps"/>
          <p:cNvPicPr>
            <a:picLocks noChangeAspect="1"/>
          </p:cNvPicPr>
          <p:nvPr userDrawn="1"/>
        </p:nvPicPr>
        <p:blipFill rotWithShape="1">
          <a:blip r:embed="rId3">
            <a:extLst>
              <a:ext uri="{28A0092B-C50C-407E-A947-70E740481C1C}">
                <a14:useLocalDpi xmlns:a14="http://schemas.microsoft.com/office/drawing/2010/main" val="0"/>
              </a:ext>
            </a:extLst>
          </a:blip>
          <a:srcRect l="9429" r="5491"/>
          <a:stretch/>
        </p:blipFill>
        <p:spPr>
          <a:xfrm>
            <a:off x="0" y="9783910"/>
            <a:ext cx="24377650" cy="2209800"/>
          </a:xfrm>
          <a:prstGeom prst="rect">
            <a:avLst/>
          </a:prstGeom>
        </p:spPr>
      </p:pic>
      <p:sp>
        <p:nvSpPr>
          <p:cNvPr id="8" name="Subtitle 2"/>
          <p:cNvSpPr txBox="1">
            <a:spLocks/>
          </p:cNvSpPr>
          <p:nvPr userDrawn="1"/>
        </p:nvSpPr>
        <p:spPr>
          <a:xfrm>
            <a:off x="19656461" y="13106456"/>
            <a:ext cx="4259585" cy="506872"/>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600" spc="300" dirty="0">
                <a:solidFill>
                  <a:schemeClr val="bg2">
                    <a:lumMod val="65000"/>
                  </a:schemeClr>
                </a:solidFill>
                <a:latin typeface="Lato" charset="0"/>
                <a:ea typeface="Lato" charset="0"/>
                <a:cs typeface="Lato" charset="0"/>
              </a:rPr>
              <a:t>EFFECTIVE DATE: 20/03/2020</a:t>
            </a:r>
          </a:p>
        </p:txBody>
      </p:sp>
      <p:sp>
        <p:nvSpPr>
          <p:cNvPr id="9" name="Subtitle 2"/>
          <p:cNvSpPr txBox="1">
            <a:spLocks/>
          </p:cNvSpPr>
          <p:nvPr userDrawn="1"/>
        </p:nvSpPr>
        <p:spPr>
          <a:xfrm>
            <a:off x="435098" y="13106456"/>
            <a:ext cx="2665398" cy="506872"/>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600" spc="300" dirty="0">
                <a:solidFill>
                  <a:schemeClr val="bg2">
                    <a:lumMod val="65000"/>
                  </a:schemeClr>
                </a:solidFill>
                <a:latin typeface="Lato" charset="0"/>
                <a:ea typeface="Lato" charset="0"/>
                <a:cs typeface="Lato" charset="0"/>
              </a:rPr>
              <a:t>REVISION NO: 00</a:t>
            </a:r>
          </a:p>
        </p:txBody>
      </p:sp>
    </p:spTree>
    <p:extLst>
      <p:ext uri="{BB962C8B-B14F-4D97-AF65-F5344CB8AC3E}">
        <p14:creationId xmlns:p14="http://schemas.microsoft.com/office/powerpoint/2010/main" val="13219101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Rectangle 5"/>
          <p:cNvSpPr/>
          <p:nvPr userDrawn="1"/>
        </p:nvSpPr>
        <p:spPr>
          <a:xfrm>
            <a:off x="11176001" y="4268439"/>
            <a:ext cx="4401247" cy="6426200"/>
          </a:xfrm>
          <a:prstGeom prst="rect">
            <a:avLst/>
          </a:prstGeom>
          <a:solidFill>
            <a:schemeClr val="accent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19920894" y="4268438"/>
            <a:ext cx="4440045" cy="6426200"/>
          </a:xfrm>
          <a:prstGeom prst="rect">
            <a:avLst/>
          </a:prstGeom>
          <a:solidFill>
            <a:schemeClr val="accent3">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15570200" y="4268439"/>
            <a:ext cx="4360357" cy="6426200"/>
          </a:xfrm>
          <a:prstGeom prst="rect">
            <a:avLst/>
          </a:prstGeom>
          <a:solidFill>
            <a:schemeClr val="accent2">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4268439"/>
            <a:ext cx="11175999" cy="6426199"/>
          </a:xfrm>
          <a:prstGeom prst="rect">
            <a:avLst/>
          </a:prstGeom>
          <a:solidFill>
            <a:schemeClr val="accent5">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a:spLocks/>
          </p:cNvSpPr>
          <p:nvPr userDrawn="1"/>
        </p:nvSpPr>
        <p:spPr bwMode="auto">
          <a:xfrm>
            <a:off x="4147417" y="4681902"/>
            <a:ext cx="2398092" cy="1021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4572000">
              <a:lnSpc>
                <a:spcPts val="8500"/>
              </a:lnSpc>
            </a:pPr>
            <a:r>
              <a:rPr lang="en-US" sz="4400" b="1" spc="500" dirty="0">
                <a:solidFill>
                  <a:schemeClr val="bg1"/>
                </a:solidFill>
                <a:latin typeface="Lato Black" charset="0"/>
                <a:ea typeface="Lato Black" charset="0"/>
                <a:cs typeface="Lato Black" charset="0"/>
                <a:sym typeface="Bebas Neue" charset="0"/>
              </a:rPr>
              <a:t>In Brief</a:t>
            </a:r>
          </a:p>
        </p:txBody>
      </p:sp>
      <p:sp>
        <p:nvSpPr>
          <p:cNvPr id="11" name="Subtitle 2"/>
          <p:cNvSpPr txBox="1">
            <a:spLocks/>
          </p:cNvSpPr>
          <p:nvPr userDrawn="1"/>
        </p:nvSpPr>
        <p:spPr>
          <a:xfrm>
            <a:off x="1577513" y="6078251"/>
            <a:ext cx="7575550" cy="3303364"/>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4040"/>
              </a:lnSpc>
            </a:pPr>
            <a:r>
              <a:rPr lang="en-US" dirty="0">
                <a:solidFill>
                  <a:schemeClr val="bg1"/>
                </a:solidFill>
                <a:latin typeface="Lato Light" charset="0"/>
                <a:ea typeface="Lato Light" charset="0"/>
                <a:cs typeface="Lato Light" charset="0"/>
              </a:rPr>
              <a:t>The East African Community (EAC) is a regional inter-governmental organization of the Republic of </a:t>
            </a:r>
            <a:r>
              <a:rPr lang="en-US" b="1" dirty="0">
                <a:solidFill>
                  <a:schemeClr val="bg1"/>
                </a:solidFill>
                <a:latin typeface="Lato Light" charset="0"/>
                <a:ea typeface="Lato Light" charset="0"/>
                <a:cs typeface="Lato Light" charset="0"/>
              </a:rPr>
              <a:t>Burundi</a:t>
            </a:r>
            <a:r>
              <a:rPr lang="en-US" dirty="0">
                <a:solidFill>
                  <a:schemeClr val="bg1"/>
                </a:solidFill>
                <a:latin typeface="Lato Light" charset="0"/>
                <a:ea typeface="Lato Light" charset="0"/>
                <a:cs typeface="Lato Light" charset="0"/>
              </a:rPr>
              <a:t>, Republic of </a:t>
            </a:r>
            <a:r>
              <a:rPr lang="en-US" b="1" dirty="0">
                <a:solidFill>
                  <a:schemeClr val="bg1"/>
                </a:solidFill>
                <a:latin typeface="Lato Light" charset="0"/>
                <a:ea typeface="Lato Light" charset="0"/>
                <a:cs typeface="Lato Light" charset="0"/>
              </a:rPr>
              <a:t>Kenya</a:t>
            </a:r>
            <a:r>
              <a:rPr lang="en-US" dirty="0">
                <a:solidFill>
                  <a:schemeClr val="bg1"/>
                </a:solidFill>
                <a:latin typeface="Lato Light" charset="0"/>
                <a:ea typeface="Lato Light" charset="0"/>
                <a:cs typeface="Lato Light" charset="0"/>
              </a:rPr>
              <a:t>, Republic of </a:t>
            </a:r>
            <a:r>
              <a:rPr lang="en-US" b="1" dirty="0">
                <a:solidFill>
                  <a:schemeClr val="bg1"/>
                </a:solidFill>
                <a:latin typeface="Lato Light" charset="0"/>
                <a:ea typeface="Lato Light" charset="0"/>
                <a:cs typeface="Lato Light" charset="0"/>
              </a:rPr>
              <a:t>Rwanda</a:t>
            </a:r>
            <a:r>
              <a:rPr lang="en-US" dirty="0">
                <a:solidFill>
                  <a:schemeClr val="bg1"/>
                </a:solidFill>
                <a:latin typeface="Lato Light" charset="0"/>
                <a:ea typeface="Lato Light" charset="0"/>
                <a:cs typeface="Lato Light" charset="0"/>
              </a:rPr>
              <a:t>, Republic of </a:t>
            </a:r>
            <a:r>
              <a:rPr lang="en-US" b="1" dirty="0">
                <a:solidFill>
                  <a:schemeClr val="bg1"/>
                </a:solidFill>
                <a:latin typeface="Lato Light" charset="0"/>
                <a:ea typeface="Lato Light" charset="0"/>
                <a:cs typeface="Lato Light" charset="0"/>
              </a:rPr>
              <a:t>South Sudan</a:t>
            </a:r>
            <a:r>
              <a:rPr lang="en-US" dirty="0">
                <a:solidFill>
                  <a:schemeClr val="bg1"/>
                </a:solidFill>
                <a:latin typeface="Lato Light" charset="0"/>
                <a:ea typeface="Lato Light" charset="0"/>
                <a:cs typeface="Lato Light" charset="0"/>
              </a:rPr>
              <a:t>, the United Republic of </a:t>
            </a:r>
            <a:r>
              <a:rPr lang="en-US" b="1" dirty="0">
                <a:solidFill>
                  <a:schemeClr val="bg1"/>
                </a:solidFill>
                <a:latin typeface="Lato Light" charset="0"/>
                <a:ea typeface="Lato Light" charset="0"/>
                <a:cs typeface="Lato Light" charset="0"/>
              </a:rPr>
              <a:t>Tanzania</a:t>
            </a:r>
            <a:r>
              <a:rPr lang="en-US" dirty="0">
                <a:solidFill>
                  <a:schemeClr val="bg1"/>
                </a:solidFill>
                <a:latin typeface="Lato Light" charset="0"/>
                <a:ea typeface="Lato Light" charset="0"/>
                <a:cs typeface="Lato Light" charset="0"/>
              </a:rPr>
              <a:t>, and the Republic of </a:t>
            </a:r>
            <a:r>
              <a:rPr lang="en-US" b="1" dirty="0">
                <a:solidFill>
                  <a:schemeClr val="bg1"/>
                </a:solidFill>
                <a:latin typeface="Lato Light" charset="0"/>
                <a:ea typeface="Lato Light" charset="0"/>
                <a:cs typeface="Lato Light" charset="0"/>
              </a:rPr>
              <a:t>Uganda</a:t>
            </a:r>
            <a:r>
              <a:rPr lang="en-US" dirty="0">
                <a:solidFill>
                  <a:schemeClr val="bg1"/>
                </a:solidFill>
                <a:latin typeface="Lato Light" charset="0"/>
                <a:ea typeface="Lato Light" charset="0"/>
                <a:cs typeface="Lato Light" charset="0"/>
              </a:rPr>
              <a:t>, with its headquarters in Arusha, Tanzania. </a:t>
            </a:r>
          </a:p>
        </p:txBody>
      </p:sp>
      <p:sp>
        <p:nvSpPr>
          <p:cNvPr id="12" name="TextBox 11"/>
          <p:cNvSpPr txBox="1"/>
          <p:nvPr userDrawn="1"/>
        </p:nvSpPr>
        <p:spPr>
          <a:xfrm>
            <a:off x="20755067" y="5042262"/>
            <a:ext cx="2921192" cy="584776"/>
          </a:xfrm>
          <a:prstGeom prst="rect">
            <a:avLst/>
          </a:prstGeom>
          <a:noFill/>
        </p:spPr>
        <p:txBody>
          <a:bodyPr wrap="none" rtlCol="0" anchor="ctr" anchorCtr="0">
            <a:spAutoFit/>
          </a:bodyPr>
          <a:lstStyle/>
          <a:p>
            <a:pPr algn="ctr"/>
            <a:r>
              <a:rPr lang="en-US" sz="3200" b="1" dirty="0">
                <a:solidFill>
                  <a:schemeClr val="bg1"/>
                </a:solidFill>
                <a:latin typeface="Lato Bold" charset="0"/>
                <a:ea typeface="Lato Bold" charset="0"/>
                <a:cs typeface="Lato Bold" charset="0"/>
              </a:rPr>
              <a:t>Quick Figures</a:t>
            </a:r>
          </a:p>
        </p:txBody>
      </p:sp>
      <p:sp>
        <p:nvSpPr>
          <p:cNvPr id="13" name="Subtitle 2"/>
          <p:cNvSpPr txBox="1">
            <a:spLocks/>
          </p:cNvSpPr>
          <p:nvPr userDrawn="1"/>
        </p:nvSpPr>
        <p:spPr>
          <a:xfrm>
            <a:off x="15832880" y="6100470"/>
            <a:ext cx="3900744" cy="4163770"/>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30000"/>
              </a:lnSpc>
            </a:pPr>
            <a:r>
              <a:rPr lang="en-US" sz="2200" dirty="0">
                <a:solidFill>
                  <a:schemeClr val="bg1"/>
                </a:solidFill>
                <a:latin typeface="Lato Light" charset="0"/>
                <a:ea typeface="Lato Light" charset="0"/>
                <a:cs typeface="Lato Light" charset="0"/>
              </a:rPr>
              <a:t>To widen and deepen economic, political, social and cultural integration in order to improve the quality of life of the people of East Africa through increased competitiveness, value added production and investment. </a:t>
            </a:r>
          </a:p>
        </p:txBody>
      </p:sp>
      <p:sp>
        <p:nvSpPr>
          <p:cNvPr id="14" name="TextBox 13"/>
          <p:cNvSpPr txBox="1"/>
          <p:nvPr userDrawn="1"/>
        </p:nvSpPr>
        <p:spPr>
          <a:xfrm>
            <a:off x="16927419" y="5118346"/>
            <a:ext cx="1712328" cy="584776"/>
          </a:xfrm>
          <a:prstGeom prst="rect">
            <a:avLst/>
          </a:prstGeom>
          <a:noFill/>
        </p:spPr>
        <p:txBody>
          <a:bodyPr wrap="none" rtlCol="0" anchor="ctr" anchorCtr="0">
            <a:spAutoFit/>
          </a:bodyPr>
          <a:lstStyle/>
          <a:p>
            <a:pPr algn="ctr"/>
            <a:r>
              <a:rPr lang="en-US" sz="3200" b="1" dirty="0">
                <a:solidFill>
                  <a:schemeClr val="bg1"/>
                </a:solidFill>
                <a:latin typeface="Lato Bold" charset="0"/>
                <a:ea typeface="Lato Bold" charset="0"/>
                <a:cs typeface="Lato Bold" charset="0"/>
              </a:rPr>
              <a:t>Mission</a:t>
            </a:r>
          </a:p>
        </p:txBody>
      </p:sp>
      <p:sp>
        <p:nvSpPr>
          <p:cNvPr id="15" name="Subtitle 2"/>
          <p:cNvSpPr txBox="1">
            <a:spLocks/>
          </p:cNvSpPr>
          <p:nvPr userDrawn="1"/>
        </p:nvSpPr>
        <p:spPr>
          <a:xfrm>
            <a:off x="11436140" y="6132304"/>
            <a:ext cx="3900744" cy="152304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30000"/>
              </a:lnSpc>
            </a:pPr>
            <a:r>
              <a:rPr lang="en-US" sz="2200" dirty="0">
                <a:solidFill>
                  <a:schemeClr val="bg1"/>
                </a:solidFill>
                <a:latin typeface="Lato Light" charset="0"/>
                <a:ea typeface="Lato Light" charset="0"/>
                <a:cs typeface="Lato Light" charset="0"/>
              </a:rPr>
              <a:t>A prosperous, competitive, secure, stable and politically united East Africa. </a:t>
            </a:r>
          </a:p>
        </p:txBody>
      </p:sp>
      <p:sp>
        <p:nvSpPr>
          <p:cNvPr id="16" name="TextBox 15"/>
          <p:cNvSpPr txBox="1"/>
          <p:nvPr userDrawn="1"/>
        </p:nvSpPr>
        <p:spPr>
          <a:xfrm>
            <a:off x="12682561" y="5124459"/>
            <a:ext cx="1408559" cy="584776"/>
          </a:xfrm>
          <a:prstGeom prst="rect">
            <a:avLst/>
          </a:prstGeom>
          <a:noFill/>
        </p:spPr>
        <p:txBody>
          <a:bodyPr wrap="none" rtlCol="0" anchor="ctr" anchorCtr="0">
            <a:spAutoFit/>
          </a:bodyPr>
          <a:lstStyle/>
          <a:p>
            <a:pPr algn="ctr"/>
            <a:r>
              <a:rPr lang="en-US" sz="3200" b="1" dirty="0">
                <a:solidFill>
                  <a:schemeClr val="bg1"/>
                </a:solidFill>
                <a:latin typeface="Lato Bold" charset="0"/>
                <a:ea typeface="Lato Bold" charset="0"/>
                <a:cs typeface="Lato Bold" charset="0"/>
              </a:rPr>
              <a:t>Vision</a:t>
            </a:r>
          </a:p>
        </p:txBody>
      </p:sp>
      <p:sp>
        <p:nvSpPr>
          <p:cNvPr id="17" name="TextBox 16"/>
          <p:cNvSpPr txBox="1"/>
          <p:nvPr userDrawn="1"/>
        </p:nvSpPr>
        <p:spPr>
          <a:xfrm>
            <a:off x="4652187" y="1839292"/>
            <a:ext cx="15073321" cy="1200310"/>
          </a:xfrm>
          <a:prstGeom prst="rect">
            <a:avLst/>
          </a:prstGeom>
          <a:noFill/>
        </p:spPr>
        <p:txBody>
          <a:bodyPr wrap="none" lIns="91422" tIns="45711" rIns="91422" bIns="45711" rtlCol="0">
            <a:spAutoFit/>
          </a:bodyPr>
          <a:lstStyle/>
          <a:p>
            <a:pPr algn="ctr"/>
            <a:r>
              <a:rPr lang="en-US" sz="7200" b="1" dirty="0">
                <a:solidFill>
                  <a:schemeClr val="tx2"/>
                </a:solidFill>
                <a:latin typeface="Lato Heavy" charset="0"/>
                <a:ea typeface="Lato Heavy" charset="0"/>
                <a:cs typeface="Lato Heavy" charset="0"/>
              </a:rPr>
              <a:t>THE EAST AFRICAN COMMUNITY</a:t>
            </a:r>
            <a:endParaRPr lang="id-ID" sz="7200" b="1" dirty="0">
              <a:solidFill>
                <a:schemeClr val="tx2"/>
              </a:solidFill>
              <a:latin typeface="Lato Heavy" charset="0"/>
              <a:ea typeface="Lato Heavy" charset="0"/>
              <a:cs typeface="Lato Heavy" charset="0"/>
            </a:endParaRPr>
          </a:p>
        </p:txBody>
      </p:sp>
      <p:pic>
        <p:nvPicPr>
          <p:cNvPr id="18" name="Picture 17" descr="land.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0443688" y="6322333"/>
            <a:ext cx="622662" cy="622662"/>
          </a:xfrm>
          <a:prstGeom prst="rect">
            <a:avLst/>
          </a:prstGeom>
        </p:spPr>
      </p:pic>
      <p:sp>
        <p:nvSpPr>
          <p:cNvPr id="19" name="Subtitle 2"/>
          <p:cNvSpPr txBox="1">
            <a:spLocks/>
          </p:cNvSpPr>
          <p:nvPr userDrawn="1"/>
        </p:nvSpPr>
        <p:spPr>
          <a:xfrm>
            <a:off x="20822323" y="6052263"/>
            <a:ext cx="2840900" cy="702652"/>
          </a:xfrm>
          <a:prstGeom prst="rect">
            <a:avLst/>
          </a:prstGeom>
        </p:spPr>
        <p:txBody>
          <a:bodyPr vert="horz" wrap="square" lIns="217490" tIns="108745" rIns="217490" bIns="108745"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4040"/>
              </a:lnSpc>
            </a:pPr>
            <a:r>
              <a:rPr lang="en-US" sz="2000" dirty="0">
                <a:solidFill>
                  <a:schemeClr val="bg1"/>
                </a:solidFill>
                <a:latin typeface="Lato Light" charset="0"/>
                <a:ea typeface="Lato Light" charset="0"/>
                <a:cs typeface="Lato Light" charset="0"/>
              </a:rPr>
              <a:t>Total Surface Area</a:t>
            </a:r>
          </a:p>
        </p:txBody>
      </p:sp>
      <p:sp>
        <p:nvSpPr>
          <p:cNvPr id="20" name="Subtitle 2"/>
          <p:cNvSpPr txBox="1">
            <a:spLocks/>
          </p:cNvSpPr>
          <p:nvPr userDrawn="1"/>
        </p:nvSpPr>
        <p:spPr>
          <a:xfrm>
            <a:off x="20656426" y="6544644"/>
            <a:ext cx="3290057" cy="702652"/>
          </a:xfrm>
          <a:prstGeom prst="rect">
            <a:avLst/>
          </a:prstGeom>
        </p:spPr>
        <p:txBody>
          <a:bodyPr vert="horz" wrap="square" lIns="217490" tIns="108745" rIns="217490" bIns="108745"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4040"/>
              </a:lnSpc>
            </a:pPr>
            <a:r>
              <a:rPr lang="en-US" sz="2200" b="1" dirty="0">
                <a:solidFill>
                  <a:schemeClr val="bg1"/>
                </a:solidFill>
                <a:latin typeface="Lato Light" charset="0"/>
                <a:ea typeface="Lato Light" charset="0"/>
                <a:cs typeface="Lato Light" charset="0"/>
              </a:rPr>
              <a:t>2.5 million sq. km</a:t>
            </a:r>
          </a:p>
        </p:txBody>
      </p:sp>
      <p:sp>
        <p:nvSpPr>
          <p:cNvPr id="21" name="Subtitle 2"/>
          <p:cNvSpPr txBox="1">
            <a:spLocks/>
          </p:cNvSpPr>
          <p:nvPr userDrawn="1"/>
        </p:nvSpPr>
        <p:spPr>
          <a:xfrm>
            <a:off x="20960150" y="7507747"/>
            <a:ext cx="2511024" cy="702652"/>
          </a:xfrm>
          <a:prstGeom prst="rect">
            <a:avLst/>
          </a:prstGeom>
        </p:spPr>
        <p:txBody>
          <a:bodyPr vert="horz" wrap="square" lIns="217490" tIns="108745" rIns="217490" bIns="108745"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4040"/>
              </a:lnSpc>
            </a:pPr>
            <a:r>
              <a:rPr lang="en-US" sz="2000" dirty="0">
                <a:solidFill>
                  <a:schemeClr val="bg1"/>
                </a:solidFill>
                <a:latin typeface="Lato Light" charset="0"/>
                <a:ea typeface="Lato Light" charset="0"/>
                <a:cs typeface="Lato Light" charset="0"/>
              </a:rPr>
              <a:t>Population</a:t>
            </a:r>
          </a:p>
        </p:txBody>
      </p:sp>
      <p:sp>
        <p:nvSpPr>
          <p:cNvPr id="22" name="Subtitle 2"/>
          <p:cNvSpPr txBox="1">
            <a:spLocks/>
          </p:cNvSpPr>
          <p:nvPr userDrawn="1"/>
        </p:nvSpPr>
        <p:spPr>
          <a:xfrm>
            <a:off x="21006134" y="8011384"/>
            <a:ext cx="2840900" cy="702652"/>
          </a:xfrm>
          <a:prstGeom prst="rect">
            <a:avLst/>
          </a:prstGeom>
        </p:spPr>
        <p:txBody>
          <a:bodyPr vert="horz" wrap="square" lIns="217490" tIns="108745" rIns="217490" bIns="108745"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4040"/>
              </a:lnSpc>
            </a:pPr>
            <a:r>
              <a:rPr lang="fr-FR" sz="2200" b="1" dirty="0">
                <a:solidFill>
                  <a:schemeClr val="bg1"/>
                </a:solidFill>
                <a:latin typeface="Lato Light" charset="0"/>
                <a:ea typeface="Lato Light" charset="0"/>
                <a:cs typeface="Lato Light" charset="0"/>
              </a:rPr>
              <a:t>177 million </a:t>
            </a:r>
            <a:r>
              <a:rPr lang="fr-FR" sz="2200" b="1" i="1" baseline="30000" dirty="0">
                <a:solidFill>
                  <a:schemeClr val="bg1"/>
                </a:solidFill>
                <a:latin typeface="Lato Light" charset="0"/>
                <a:ea typeface="Lato Light" charset="0"/>
                <a:cs typeface="Lato Light" charset="0"/>
              </a:rPr>
              <a:t>(</a:t>
            </a:r>
            <a:r>
              <a:rPr lang="fr-FR" sz="2200" i="1" baseline="30000" dirty="0">
                <a:solidFill>
                  <a:schemeClr val="bg1"/>
                </a:solidFill>
                <a:latin typeface="Lato Light" charset="0"/>
                <a:ea typeface="Lato Light" charset="0"/>
                <a:cs typeface="Lato Light" charset="0"/>
              </a:rPr>
              <a:t>2019</a:t>
            </a:r>
            <a:r>
              <a:rPr lang="fr-FR" sz="2200" b="1" i="1" baseline="30000" dirty="0">
                <a:solidFill>
                  <a:schemeClr val="bg1"/>
                </a:solidFill>
                <a:latin typeface="Lato Light" charset="0"/>
                <a:ea typeface="Lato Light" charset="0"/>
                <a:cs typeface="Lato Light" charset="0"/>
              </a:rPr>
              <a:t>)</a:t>
            </a:r>
            <a:endParaRPr lang="en-US" sz="2200" b="1" i="1" baseline="30000" dirty="0">
              <a:solidFill>
                <a:schemeClr val="bg1"/>
              </a:solidFill>
              <a:latin typeface="Lato Light" charset="0"/>
              <a:ea typeface="Lato Light" charset="0"/>
              <a:cs typeface="Lato Light" charset="0"/>
            </a:endParaRPr>
          </a:p>
        </p:txBody>
      </p:sp>
      <p:sp>
        <p:nvSpPr>
          <p:cNvPr id="23" name="Subtitle 2"/>
          <p:cNvSpPr txBox="1">
            <a:spLocks/>
          </p:cNvSpPr>
          <p:nvPr userDrawn="1"/>
        </p:nvSpPr>
        <p:spPr>
          <a:xfrm>
            <a:off x="20822323" y="8930017"/>
            <a:ext cx="2840900" cy="702652"/>
          </a:xfrm>
          <a:prstGeom prst="rect">
            <a:avLst/>
          </a:prstGeom>
        </p:spPr>
        <p:txBody>
          <a:bodyPr vert="horz" wrap="square" lIns="217490" tIns="108745" rIns="217490" bIns="108745"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4040"/>
              </a:lnSpc>
            </a:pPr>
            <a:r>
              <a:rPr lang="en-US" sz="2000" dirty="0">
                <a:solidFill>
                  <a:schemeClr val="bg1"/>
                </a:solidFill>
                <a:latin typeface="Lato Light" charset="0"/>
                <a:ea typeface="Lato Light" charset="0"/>
                <a:cs typeface="Lato Light" charset="0"/>
              </a:rPr>
              <a:t>GDP Nominal</a:t>
            </a:r>
          </a:p>
        </p:txBody>
      </p:sp>
      <p:sp>
        <p:nvSpPr>
          <p:cNvPr id="24" name="Subtitle 2"/>
          <p:cNvSpPr txBox="1">
            <a:spLocks/>
          </p:cNvSpPr>
          <p:nvPr userDrawn="1"/>
        </p:nvSpPr>
        <p:spPr>
          <a:xfrm>
            <a:off x="20960150" y="9481887"/>
            <a:ext cx="3290057" cy="702652"/>
          </a:xfrm>
          <a:prstGeom prst="rect">
            <a:avLst/>
          </a:prstGeom>
        </p:spPr>
        <p:txBody>
          <a:bodyPr vert="horz" wrap="square" lIns="217490" tIns="108745" rIns="217490" bIns="108745"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4040"/>
              </a:lnSpc>
            </a:pPr>
            <a:r>
              <a:rPr lang="en-US" sz="2200" b="1" dirty="0">
                <a:solidFill>
                  <a:schemeClr val="bg1"/>
                </a:solidFill>
                <a:latin typeface="Lato Light" charset="0"/>
                <a:ea typeface="Lato Light" charset="0"/>
                <a:cs typeface="Lato Light" charset="0"/>
              </a:rPr>
              <a:t>US$ 193.7 billion </a:t>
            </a:r>
            <a:r>
              <a:rPr lang="en-US" sz="2200" i="1" baseline="30000" dirty="0">
                <a:solidFill>
                  <a:schemeClr val="bg1"/>
                </a:solidFill>
                <a:latin typeface="Lato Light" charset="0"/>
                <a:ea typeface="Lato Light" charset="0"/>
                <a:cs typeface="Lato Light" charset="0"/>
              </a:rPr>
              <a:t>(2019)</a:t>
            </a:r>
          </a:p>
        </p:txBody>
      </p:sp>
      <p:pic>
        <p:nvPicPr>
          <p:cNvPr id="25" name="Picture 24" descr="user-silhouette.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0492116" y="7862088"/>
            <a:ext cx="551584" cy="551584"/>
          </a:xfrm>
          <a:prstGeom prst="rect">
            <a:avLst/>
          </a:prstGeom>
        </p:spPr>
      </p:pic>
      <p:pic>
        <p:nvPicPr>
          <p:cNvPr id="26" name="Picture 25" descr="price.png"/>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20535836" y="9293663"/>
            <a:ext cx="572974" cy="572974"/>
          </a:xfrm>
          <a:prstGeom prst="rect">
            <a:avLst/>
          </a:prstGeom>
        </p:spPr>
      </p:pic>
      <p:grpSp>
        <p:nvGrpSpPr>
          <p:cNvPr id="27" name="Group 26"/>
          <p:cNvGrpSpPr/>
          <p:nvPr userDrawn="1"/>
        </p:nvGrpSpPr>
        <p:grpSpPr>
          <a:xfrm>
            <a:off x="-1" y="11914730"/>
            <a:ext cx="24377651" cy="1697630"/>
            <a:chOff x="-1" y="11751011"/>
            <a:chExt cx="24377651" cy="1697630"/>
          </a:xfrm>
        </p:grpSpPr>
        <p:pic>
          <p:nvPicPr>
            <p:cNvPr id="28" name="Picture 27" descr="EAC_Swirl_CS5.eps"/>
            <p:cNvPicPr>
              <a:picLocks noChangeAspect="1"/>
            </p:cNvPicPr>
            <p:nvPr/>
          </p:nvPicPr>
          <p:blipFill rotWithShape="1">
            <a:blip r:embed="rId5">
              <a:extLst>
                <a:ext uri="{28A0092B-C50C-407E-A947-70E740481C1C}">
                  <a14:useLocalDpi xmlns:a14="http://schemas.microsoft.com/office/drawing/2010/main" val="0"/>
                </a:ext>
              </a:extLst>
            </a:blip>
            <a:srcRect l="3933" r="6456"/>
            <a:stretch/>
          </p:blipFill>
          <p:spPr>
            <a:xfrm>
              <a:off x="-1" y="12763545"/>
              <a:ext cx="24377651" cy="685096"/>
            </a:xfrm>
            <a:prstGeom prst="rect">
              <a:avLst/>
            </a:prstGeom>
          </p:spPr>
        </p:pic>
        <p:pic>
          <p:nvPicPr>
            <p:cNvPr id="29" name="Picture 28" descr="EAC_Logo.eps"/>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245084" y="11751011"/>
              <a:ext cx="1736702" cy="1608510"/>
            </a:xfrm>
            <a:prstGeom prst="rect">
              <a:avLst/>
            </a:prstGeom>
          </p:spPr>
        </p:pic>
      </p:grpSp>
    </p:spTree>
    <p:extLst>
      <p:ext uri="{BB962C8B-B14F-4D97-AF65-F5344CB8AC3E}">
        <p14:creationId xmlns:p14="http://schemas.microsoft.com/office/powerpoint/2010/main" val="14696825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extBox 5"/>
          <p:cNvSpPr txBox="1"/>
          <p:nvPr userDrawn="1"/>
        </p:nvSpPr>
        <p:spPr>
          <a:xfrm>
            <a:off x="3070866" y="1681441"/>
            <a:ext cx="18002007" cy="1200310"/>
          </a:xfrm>
          <a:prstGeom prst="rect">
            <a:avLst/>
          </a:prstGeom>
          <a:noFill/>
        </p:spPr>
        <p:txBody>
          <a:bodyPr wrap="none" lIns="91422" tIns="45711" rIns="91422" bIns="45711" rtlCol="0">
            <a:spAutoFit/>
          </a:bodyPr>
          <a:lstStyle/>
          <a:p>
            <a:pPr algn="ctr"/>
            <a:r>
              <a:rPr lang="en-US" sz="7200" b="1" dirty="0">
                <a:solidFill>
                  <a:schemeClr val="tx2"/>
                </a:solidFill>
                <a:latin typeface="Lato Heavy" charset="0"/>
                <a:ea typeface="Lato Heavy" charset="0"/>
                <a:cs typeface="Lato Heavy" charset="0"/>
              </a:rPr>
              <a:t>EAC REGIONAL INTEGRATION PILLARS</a:t>
            </a:r>
            <a:endParaRPr lang="id-ID" sz="7200" b="1" dirty="0">
              <a:solidFill>
                <a:schemeClr val="tx2"/>
              </a:solidFill>
              <a:latin typeface="Lato Heavy" charset="0"/>
              <a:ea typeface="Lato Heavy" charset="0"/>
              <a:cs typeface="Lato Heavy" charset="0"/>
            </a:endParaRPr>
          </a:p>
        </p:txBody>
      </p:sp>
      <p:sp>
        <p:nvSpPr>
          <p:cNvPr id="7" name="Subtitle 2"/>
          <p:cNvSpPr txBox="1">
            <a:spLocks/>
          </p:cNvSpPr>
          <p:nvPr userDrawn="1"/>
        </p:nvSpPr>
        <p:spPr>
          <a:xfrm>
            <a:off x="9870991" y="3065583"/>
            <a:ext cx="4470405" cy="1009574"/>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4400" b="1" spc="300" dirty="0">
                <a:solidFill>
                  <a:schemeClr val="bg1">
                    <a:lumMod val="75000"/>
                  </a:schemeClr>
                </a:solidFill>
                <a:latin typeface="Lato" charset="0"/>
                <a:ea typeface="Lato" charset="0"/>
                <a:cs typeface="Lato" charset="0"/>
              </a:rPr>
              <a:t>A HIGHLIGHT</a:t>
            </a:r>
          </a:p>
        </p:txBody>
      </p:sp>
      <p:sp>
        <p:nvSpPr>
          <p:cNvPr id="8" name="Rectangle 7"/>
          <p:cNvSpPr/>
          <p:nvPr userDrawn="1"/>
        </p:nvSpPr>
        <p:spPr>
          <a:xfrm>
            <a:off x="2384017" y="5328772"/>
            <a:ext cx="4004442" cy="2522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7523576" y="7147329"/>
            <a:ext cx="4004442" cy="2522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2663135" y="5326218"/>
            <a:ext cx="4004442" cy="252249"/>
          </a:xfrm>
          <a:prstGeom prst="rect">
            <a:avLst/>
          </a:prstGeom>
          <a:solidFill>
            <a:srgbClr val="943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3634"/>
              </a:solidFill>
            </a:endParaRPr>
          </a:p>
        </p:txBody>
      </p:sp>
      <p:sp>
        <p:nvSpPr>
          <p:cNvPr id="11" name="Rectangle 10"/>
          <p:cNvSpPr/>
          <p:nvPr userDrawn="1"/>
        </p:nvSpPr>
        <p:spPr>
          <a:xfrm>
            <a:off x="17802694" y="7123596"/>
            <a:ext cx="4004442" cy="2522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userDrawn="1"/>
        </p:nvSpPr>
        <p:spPr>
          <a:xfrm>
            <a:off x="2384017" y="5730600"/>
            <a:ext cx="1325804" cy="707886"/>
          </a:xfrm>
          <a:prstGeom prst="rect">
            <a:avLst/>
          </a:prstGeom>
          <a:noFill/>
        </p:spPr>
        <p:txBody>
          <a:bodyPr wrap="none" rtlCol="0">
            <a:spAutoFit/>
          </a:bodyPr>
          <a:lstStyle/>
          <a:p>
            <a:r>
              <a:rPr lang="en-US" sz="4000" b="1" dirty="0">
                <a:solidFill>
                  <a:schemeClr val="tx2"/>
                </a:solidFill>
                <a:latin typeface="Lato Black" charset="0"/>
                <a:ea typeface="Lato Black" charset="0"/>
                <a:cs typeface="Lato Black" charset="0"/>
              </a:rPr>
              <a:t>2005</a:t>
            </a:r>
          </a:p>
        </p:txBody>
      </p:sp>
      <p:sp>
        <p:nvSpPr>
          <p:cNvPr id="13" name="TextBox 12"/>
          <p:cNvSpPr txBox="1"/>
          <p:nvPr userDrawn="1"/>
        </p:nvSpPr>
        <p:spPr>
          <a:xfrm>
            <a:off x="2395069" y="4635175"/>
            <a:ext cx="3665386" cy="584776"/>
          </a:xfrm>
          <a:prstGeom prst="rect">
            <a:avLst/>
          </a:prstGeom>
          <a:noFill/>
        </p:spPr>
        <p:txBody>
          <a:bodyPr wrap="none" rtlCol="0">
            <a:spAutoFit/>
          </a:bodyPr>
          <a:lstStyle/>
          <a:p>
            <a:r>
              <a:rPr lang="en-US" sz="3200" b="1" dirty="0">
                <a:solidFill>
                  <a:schemeClr val="tx2"/>
                </a:solidFill>
                <a:latin typeface="Lato Black" charset="0"/>
                <a:ea typeface="Lato Black" charset="0"/>
                <a:cs typeface="Lato Black" charset="0"/>
              </a:rPr>
              <a:t>CUSTOMS UNION</a:t>
            </a:r>
          </a:p>
        </p:txBody>
      </p:sp>
      <p:sp>
        <p:nvSpPr>
          <p:cNvPr id="14" name="TextBox 13"/>
          <p:cNvSpPr txBox="1"/>
          <p:nvPr userDrawn="1"/>
        </p:nvSpPr>
        <p:spPr>
          <a:xfrm>
            <a:off x="7523576" y="7512479"/>
            <a:ext cx="1325804" cy="707886"/>
          </a:xfrm>
          <a:prstGeom prst="rect">
            <a:avLst/>
          </a:prstGeom>
          <a:noFill/>
        </p:spPr>
        <p:txBody>
          <a:bodyPr wrap="none" rtlCol="0">
            <a:spAutoFit/>
          </a:bodyPr>
          <a:lstStyle/>
          <a:p>
            <a:r>
              <a:rPr lang="en-US" sz="4000" b="1" dirty="0">
                <a:solidFill>
                  <a:schemeClr val="tx2"/>
                </a:solidFill>
                <a:latin typeface="Lato Black" charset="0"/>
                <a:ea typeface="Lato Black" charset="0"/>
                <a:cs typeface="Lato Black" charset="0"/>
              </a:rPr>
              <a:t>2010</a:t>
            </a:r>
          </a:p>
        </p:txBody>
      </p:sp>
      <p:sp>
        <p:nvSpPr>
          <p:cNvPr id="15" name="TextBox 14"/>
          <p:cNvSpPr txBox="1"/>
          <p:nvPr userDrawn="1"/>
        </p:nvSpPr>
        <p:spPr>
          <a:xfrm>
            <a:off x="7517918" y="6461600"/>
            <a:ext cx="3968755" cy="584776"/>
          </a:xfrm>
          <a:prstGeom prst="rect">
            <a:avLst/>
          </a:prstGeom>
          <a:noFill/>
        </p:spPr>
        <p:txBody>
          <a:bodyPr wrap="none" rtlCol="0">
            <a:spAutoFit/>
          </a:bodyPr>
          <a:lstStyle/>
          <a:p>
            <a:r>
              <a:rPr lang="en-US" sz="3200" b="1" dirty="0">
                <a:solidFill>
                  <a:schemeClr val="tx2"/>
                </a:solidFill>
                <a:latin typeface="Lato Black" charset="0"/>
                <a:ea typeface="Lato Black" charset="0"/>
                <a:cs typeface="Lato Black" charset="0"/>
              </a:rPr>
              <a:t>COMMON MARKET</a:t>
            </a:r>
          </a:p>
        </p:txBody>
      </p:sp>
      <p:sp>
        <p:nvSpPr>
          <p:cNvPr id="16" name="TextBox 15"/>
          <p:cNvSpPr txBox="1"/>
          <p:nvPr userDrawn="1"/>
        </p:nvSpPr>
        <p:spPr>
          <a:xfrm>
            <a:off x="12663135" y="5730600"/>
            <a:ext cx="1325804" cy="707886"/>
          </a:xfrm>
          <a:prstGeom prst="rect">
            <a:avLst/>
          </a:prstGeom>
          <a:noFill/>
        </p:spPr>
        <p:txBody>
          <a:bodyPr wrap="none" rtlCol="0">
            <a:spAutoFit/>
          </a:bodyPr>
          <a:lstStyle/>
          <a:p>
            <a:r>
              <a:rPr lang="en-US" sz="4000" b="1" dirty="0">
                <a:solidFill>
                  <a:schemeClr val="tx2"/>
                </a:solidFill>
                <a:latin typeface="Lato Black" charset="0"/>
                <a:ea typeface="Lato Black" charset="0"/>
                <a:cs typeface="Lato Black" charset="0"/>
              </a:rPr>
              <a:t>2013</a:t>
            </a:r>
          </a:p>
        </p:txBody>
      </p:sp>
      <p:sp>
        <p:nvSpPr>
          <p:cNvPr id="17" name="TextBox 16"/>
          <p:cNvSpPr txBox="1"/>
          <p:nvPr userDrawn="1"/>
        </p:nvSpPr>
        <p:spPr>
          <a:xfrm>
            <a:off x="12690897" y="4629585"/>
            <a:ext cx="3901228" cy="584776"/>
          </a:xfrm>
          <a:prstGeom prst="rect">
            <a:avLst/>
          </a:prstGeom>
          <a:noFill/>
        </p:spPr>
        <p:txBody>
          <a:bodyPr wrap="none" rtlCol="0">
            <a:spAutoFit/>
          </a:bodyPr>
          <a:lstStyle/>
          <a:p>
            <a:r>
              <a:rPr lang="en-US" sz="3200" b="1" dirty="0">
                <a:solidFill>
                  <a:schemeClr val="tx2"/>
                </a:solidFill>
                <a:latin typeface="Lato Black" charset="0"/>
                <a:ea typeface="Lato Black" charset="0"/>
                <a:cs typeface="Lato Black" charset="0"/>
              </a:rPr>
              <a:t>MONETARY UNION</a:t>
            </a:r>
          </a:p>
        </p:txBody>
      </p:sp>
      <p:sp>
        <p:nvSpPr>
          <p:cNvPr id="18" name="TextBox 17"/>
          <p:cNvSpPr txBox="1"/>
          <p:nvPr userDrawn="1"/>
        </p:nvSpPr>
        <p:spPr>
          <a:xfrm>
            <a:off x="17802694" y="7512479"/>
            <a:ext cx="2664061" cy="707886"/>
          </a:xfrm>
          <a:prstGeom prst="rect">
            <a:avLst/>
          </a:prstGeom>
          <a:noFill/>
        </p:spPr>
        <p:txBody>
          <a:bodyPr wrap="none" rtlCol="0">
            <a:spAutoFit/>
          </a:bodyPr>
          <a:lstStyle/>
          <a:p>
            <a:r>
              <a:rPr lang="en-US" sz="4000" b="1" dirty="0">
                <a:solidFill>
                  <a:schemeClr val="tx2"/>
                </a:solidFill>
                <a:latin typeface="Lato Black" charset="0"/>
                <a:ea typeface="Lato Black" charset="0"/>
                <a:cs typeface="Lato Black" charset="0"/>
              </a:rPr>
              <a:t>ONGOING</a:t>
            </a:r>
          </a:p>
        </p:txBody>
      </p:sp>
      <p:sp>
        <p:nvSpPr>
          <p:cNvPr id="19" name="TextBox 18"/>
          <p:cNvSpPr txBox="1"/>
          <p:nvPr userDrawn="1"/>
        </p:nvSpPr>
        <p:spPr>
          <a:xfrm>
            <a:off x="17813746" y="6428176"/>
            <a:ext cx="5093863" cy="584776"/>
          </a:xfrm>
          <a:prstGeom prst="rect">
            <a:avLst/>
          </a:prstGeom>
          <a:noFill/>
        </p:spPr>
        <p:txBody>
          <a:bodyPr wrap="none" rtlCol="0">
            <a:spAutoFit/>
          </a:bodyPr>
          <a:lstStyle/>
          <a:p>
            <a:r>
              <a:rPr lang="en-US" sz="3200" b="1" dirty="0">
                <a:solidFill>
                  <a:schemeClr val="tx2"/>
                </a:solidFill>
                <a:latin typeface="Lato Black" charset="0"/>
                <a:ea typeface="Lato Black" charset="0"/>
                <a:cs typeface="Lato Black" charset="0"/>
              </a:rPr>
              <a:t>POLITICAL FEDERATION</a:t>
            </a:r>
          </a:p>
        </p:txBody>
      </p:sp>
      <p:sp>
        <p:nvSpPr>
          <p:cNvPr id="20" name="TextBox 19"/>
          <p:cNvSpPr txBox="1"/>
          <p:nvPr userDrawn="1"/>
        </p:nvSpPr>
        <p:spPr>
          <a:xfrm>
            <a:off x="12663135" y="6583970"/>
            <a:ext cx="4329017" cy="2954655"/>
          </a:xfrm>
          <a:prstGeom prst="rect">
            <a:avLst/>
          </a:prstGeom>
          <a:noFill/>
        </p:spPr>
        <p:txBody>
          <a:bodyPr wrap="square" rtlCol="0">
            <a:spAutoFit/>
          </a:bodyPr>
          <a:lstStyle/>
          <a:p>
            <a:pPr>
              <a:lnSpc>
                <a:spcPct val="130000"/>
              </a:lnSpc>
            </a:pPr>
            <a:r>
              <a:rPr lang="en-US" sz="2400" dirty="0"/>
              <a:t>Laying the groundwork within a 10-year span, while allowing the EAC Partner States to progressively converge their currencies into a single currency in the Community.</a:t>
            </a:r>
            <a:endParaRPr lang="en-US" sz="2400" dirty="0">
              <a:latin typeface="Lato Light" charset="0"/>
              <a:ea typeface="Lato Light" charset="0"/>
              <a:cs typeface="Lato Light" charset="0"/>
            </a:endParaRPr>
          </a:p>
        </p:txBody>
      </p:sp>
      <p:sp>
        <p:nvSpPr>
          <p:cNvPr id="21" name="TextBox 20"/>
          <p:cNvSpPr txBox="1"/>
          <p:nvPr userDrawn="1"/>
        </p:nvSpPr>
        <p:spPr>
          <a:xfrm>
            <a:off x="17873649" y="8359906"/>
            <a:ext cx="4329017" cy="3434787"/>
          </a:xfrm>
          <a:prstGeom prst="rect">
            <a:avLst/>
          </a:prstGeom>
          <a:noFill/>
        </p:spPr>
        <p:txBody>
          <a:bodyPr wrap="square" rtlCol="0">
            <a:spAutoFit/>
          </a:bodyPr>
          <a:lstStyle/>
          <a:p>
            <a:pPr>
              <a:lnSpc>
                <a:spcPct val="130000"/>
              </a:lnSpc>
            </a:pPr>
            <a:r>
              <a:rPr lang="en-US" sz="2400" dirty="0"/>
              <a:t>Putting in place initiatives to fast-track political integration. In May 2017  EAC Heads of State adopted the </a:t>
            </a:r>
            <a:r>
              <a:rPr lang="en-US" sz="2400" b="1" dirty="0"/>
              <a:t>Political Confederation</a:t>
            </a:r>
            <a:r>
              <a:rPr lang="en-US" sz="2400" dirty="0"/>
              <a:t> as a transitional model of the East African Political Federation.</a:t>
            </a:r>
            <a:endParaRPr lang="en-US" sz="2400" dirty="0">
              <a:latin typeface="Lato Light" charset="0"/>
              <a:ea typeface="Lato Light" charset="0"/>
              <a:cs typeface="Lato Light" charset="0"/>
            </a:endParaRPr>
          </a:p>
        </p:txBody>
      </p:sp>
      <p:sp>
        <p:nvSpPr>
          <p:cNvPr id="22" name="TextBox 21"/>
          <p:cNvSpPr txBox="1"/>
          <p:nvPr userDrawn="1"/>
        </p:nvSpPr>
        <p:spPr>
          <a:xfrm>
            <a:off x="2317111" y="6583970"/>
            <a:ext cx="4329017" cy="3434787"/>
          </a:xfrm>
          <a:prstGeom prst="rect">
            <a:avLst/>
          </a:prstGeom>
          <a:noFill/>
        </p:spPr>
        <p:txBody>
          <a:bodyPr wrap="square" rtlCol="0">
            <a:spAutoFit/>
          </a:bodyPr>
          <a:lstStyle/>
          <a:p>
            <a:pPr>
              <a:lnSpc>
                <a:spcPct val="130000"/>
              </a:lnSpc>
            </a:pPr>
            <a:r>
              <a:rPr lang="en-US" sz="2400" dirty="0"/>
              <a:t>Enabling the EAC Partner States to enjoy economies of scale, with a view to supporting the process of economic development through the establishment of a Single Customs Territory.</a:t>
            </a:r>
            <a:endParaRPr lang="en-US" sz="2400" dirty="0">
              <a:latin typeface="Lato Light" charset="0"/>
              <a:ea typeface="Lato Light" charset="0"/>
              <a:cs typeface="Lato Light" charset="0"/>
            </a:endParaRPr>
          </a:p>
        </p:txBody>
      </p:sp>
      <p:sp>
        <p:nvSpPr>
          <p:cNvPr id="23" name="TextBox 22"/>
          <p:cNvSpPr txBox="1"/>
          <p:nvPr userDrawn="1"/>
        </p:nvSpPr>
        <p:spPr>
          <a:xfrm>
            <a:off x="7527625" y="8359906"/>
            <a:ext cx="4329017" cy="2954655"/>
          </a:xfrm>
          <a:prstGeom prst="rect">
            <a:avLst/>
          </a:prstGeom>
          <a:noFill/>
        </p:spPr>
        <p:txBody>
          <a:bodyPr wrap="square" rtlCol="0">
            <a:spAutoFit/>
          </a:bodyPr>
          <a:lstStyle/>
          <a:p>
            <a:pPr>
              <a:lnSpc>
                <a:spcPct val="130000"/>
              </a:lnSpc>
            </a:pPr>
            <a:r>
              <a:rPr lang="en-US" sz="2400" dirty="0"/>
              <a:t>Accelerating economic growth and development while maintaining a liberal stance towards the </a:t>
            </a:r>
            <a:r>
              <a:rPr lang="en-US" sz="2400" b="1" dirty="0"/>
              <a:t>5 </a:t>
            </a:r>
            <a:r>
              <a:rPr lang="en-US" sz="2400" dirty="0"/>
              <a:t>Freedoms of movement for all factors of production in the region.</a:t>
            </a:r>
            <a:endParaRPr lang="en-US" sz="2400" dirty="0">
              <a:latin typeface="Lato Light" charset="0"/>
              <a:ea typeface="Lato Light" charset="0"/>
              <a:cs typeface="Lato Light" charset="0"/>
            </a:endParaRPr>
          </a:p>
        </p:txBody>
      </p:sp>
      <p:grpSp>
        <p:nvGrpSpPr>
          <p:cNvPr id="24" name="Group 23"/>
          <p:cNvGrpSpPr/>
          <p:nvPr userDrawn="1"/>
        </p:nvGrpSpPr>
        <p:grpSpPr>
          <a:xfrm>
            <a:off x="-1" y="11914730"/>
            <a:ext cx="24377651" cy="1697630"/>
            <a:chOff x="-1" y="11751011"/>
            <a:chExt cx="24377651" cy="1697630"/>
          </a:xfrm>
        </p:grpSpPr>
        <p:pic>
          <p:nvPicPr>
            <p:cNvPr id="25" name="Picture 24" descr="EAC_Swirl_CS5.eps"/>
            <p:cNvPicPr>
              <a:picLocks noChangeAspect="1"/>
            </p:cNvPicPr>
            <p:nvPr/>
          </p:nvPicPr>
          <p:blipFill rotWithShape="1">
            <a:blip r:embed="rId2">
              <a:extLst>
                <a:ext uri="{28A0092B-C50C-407E-A947-70E740481C1C}">
                  <a14:useLocalDpi xmlns:a14="http://schemas.microsoft.com/office/drawing/2010/main" val="0"/>
                </a:ext>
              </a:extLst>
            </a:blip>
            <a:srcRect l="3933" r="6456"/>
            <a:stretch/>
          </p:blipFill>
          <p:spPr>
            <a:xfrm>
              <a:off x="-1" y="12763545"/>
              <a:ext cx="24377651" cy="685096"/>
            </a:xfrm>
            <a:prstGeom prst="rect">
              <a:avLst/>
            </a:prstGeom>
          </p:spPr>
        </p:pic>
        <p:pic>
          <p:nvPicPr>
            <p:cNvPr id="26" name="Picture 25" descr="EAC_Logo.ep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45084" y="11751011"/>
              <a:ext cx="1736702" cy="1608510"/>
            </a:xfrm>
            <a:prstGeom prst="rect">
              <a:avLst/>
            </a:prstGeom>
          </p:spPr>
        </p:pic>
      </p:grpSp>
    </p:spTree>
    <p:extLst>
      <p:ext uri="{BB962C8B-B14F-4D97-AF65-F5344CB8AC3E}">
        <p14:creationId xmlns:p14="http://schemas.microsoft.com/office/powerpoint/2010/main" val="61888609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am_of_3_2">
    <p:spTree>
      <p:nvGrpSpPr>
        <p:cNvPr id="1" name=""/>
        <p:cNvGrpSpPr/>
        <p:nvPr/>
      </p:nvGrpSpPr>
      <p:grpSpPr>
        <a:xfrm>
          <a:off x="0" y="0"/>
          <a:ext cx="0" cy="0"/>
          <a:chOff x="0" y="0"/>
          <a:chExt cx="0" cy="0"/>
        </a:xfrm>
      </p:grpSpPr>
      <p:sp>
        <p:nvSpPr>
          <p:cNvPr id="9" name="Picture Placeholder 3"/>
          <p:cNvSpPr>
            <a:spLocks noGrp="1"/>
          </p:cNvSpPr>
          <p:nvPr>
            <p:ph type="pic" sz="quarter" idx="10"/>
          </p:nvPr>
        </p:nvSpPr>
        <p:spPr>
          <a:xfrm>
            <a:off x="15987944" y="3883664"/>
            <a:ext cx="4056004" cy="4056004"/>
          </a:xfrm>
          <a:prstGeom prst="ellipse">
            <a:avLst/>
          </a:prstGeom>
        </p:spPr>
        <p:txBody>
          <a:bodyPr>
            <a:normAutofit/>
          </a:bodyPr>
          <a:lstStyle>
            <a:lvl1pPr>
              <a:defRPr sz="2300"/>
            </a:lvl1pPr>
          </a:lstStyle>
          <a:p>
            <a:endParaRPr lang="en-US"/>
          </a:p>
        </p:txBody>
      </p:sp>
      <p:sp>
        <p:nvSpPr>
          <p:cNvPr id="13" name="Picture Placeholder 3"/>
          <p:cNvSpPr>
            <a:spLocks noGrp="1"/>
          </p:cNvSpPr>
          <p:nvPr>
            <p:ph type="pic" sz="quarter" idx="11"/>
          </p:nvPr>
        </p:nvSpPr>
        <p:spPr>
          <a:xfrm>
            <a:off x="4279164" y="3883664"/>
            <a:ext cx="4056004" cy="4056004"/>
          </a:xfrm>
          <a:prstGeom prst="ellipse">
            <a:avLst/>
          </a:prstGeom>
        </p:spPr>
        <p:txBody>
          <a:bodyPr>
            <a:normAutofit/>
          </a:bodyPr>
          <a:lstStyle>
            <a:lvl1pPr>
              <a:defRPr sz="2300"/>
            </a:lvl1pPr>
          </a:lstStyle>
          <a:p>
            <a:endParaRPr lang="en-US"/>
          </a:p>
        </p:txBody>
      </p:sp>
      <p:sp>
        <p:nvSpPr>
          <p:cNvPr id="17" name="Picture Placeholder 3"/>
          <p:cNvSpPr>
            <a:spLocks noGrp="1"/>
          </p:cNvSpPr>
          <p:nvPr>
            <p:ph type="pic" sz="quarter" idx="12"/>
          </p:nvPr>
        </p:nvSpPr>
        <p:spPr>
          <a:xfrm>
            <a:off x="10165026" y="3883664"/>
            <a:ext cx="4056004" cy="4056004"/>
          </a:xfrm>
          <a:prstGeom prst="ellipse">
            <a:avLst/>
          </a:prstGeom>
        </p:spPr>
        <p:txBody>
          <a:bodyPr>
            <a:normAutofit/>
          </a:bodyPr>
          <a:lstStyle>
            <a:lvl1pPr>
              <a:defRPr sz="2300"/>
            </a:lvl1pPr>
          </a:lstStyle>
          <a:p>
            <a:endParaRPr lang="en-US"/>
          </a:p>
        </p:txBody>
      </p:sp>
    </p:spTree>
    <p:extLst>
      <p:ext uri="{BB962C8B-B14F-4D97-AF65-F5344CB8AC3E}">
        <p14:creationId xmlns:p14="http://schemas.microsoft.com/office/powerpoint/2010/main" val="11029094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3" name="Subtitle 2"/>
          <p:cNvSpPr txBox="1">
            <a:spLocks/>
          </p:cNvSpPr>
          <p:nvPr userDrawn="1"/>
        </p:nvSpPr>
        <p:spPr>
          <a:xfrm>
            <a:off x="9236665" y="6378798"/>
            <a:ext cx="5822917" cy="3826755"/>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b="1" dirty="0"/>
              <a:t>EAC Close </a:t>
            </a:r>
            <a:br>
              <a:rPr lang="en-US" b="1" dirty="0"/>
            </a:br>
            <a:r>
              <a:rPr lang="en-US" b="1" dirty="0" err="1"/>
              <a:t>Afrika</a:t>
            </a:r>
            <a:r>
              <a:rPr lang="en-US" b="1" dirty="0"/>
              <a:t> </a:t>
            </a:r>
            <a:r>
              <a:rPr lang="en-US" b="1" dirty="0" err="1"/>
              <a:t>Mashariki</a:t>
            </a:r>
            <a:r>
              <a:rPr lang="en-US" b="1" dirty="0"/>
              <a:t> Road</a:t>
            </a:r>
            <a:br>
              <a:rPr lang="en-US" b="1" dirty="0"/>
            </a:br>
            <a:r>
              <a:rPr lang="en-US" b="1" dirty="0"/>
              <a:t>P.O. Box 1096</a:t>
            </a:r>
            <a:br>
              <a:rPr lang="en-US" b="1" dirty="0"/>
            </a:br>
            <a:r>
              <a:rPr lang="en-US" b="1" dirty="0"/>
              <a:t> </a:t>
            </a:r>
            <a:r>
              <a:rPr lang="en-US" b="1"/>
              <a:t>Arusha,</a:t>
            </a:r>
            <a:r>
              <a:rPr lang="en-US" b="1" baseline="0"/>
              <a:t> </a:t>
            </a:r>
            <a:r>
              <a:rPr lang="en-US" b="1"/>
              <a:t>Tanzania</a:t>
            </a:r>
            <a:br>
              <a:rPr lang="en-US" b="1" dirty="0"/>
            </a:br>
            <a:r>
              <a:rPr lang="en-US" b="1" dirty="0"/>
              <a:t>Tel: +255 (0)27 216 2100</a:t>
            </a:r>
            <a:br>
              <a:rPr lang="en-US" b="1" dirty="0"/>
            </a:br>
            <a:r>
              <a:rPr lang="en-US" b="1" dirty="0"/>
              <a:t>Fax: +255 (0)27 216 2190</a:t>
            </a:r>
            <a:br>
              <a:rPr lang="en-US" b="1" dirty="0"/>
            </a:br>
            <a:r>
              <a:rPr lang="en-US" b="1" dirty="0"/>
              <a:t>Email: </a:t>
            </a:r>
            <a:r>
              <a:rPr lang="en-US" b="1" dirty="0">
                <a:hlinkClick r:id="rId2"/>
              </a:rPr>
              <a:t>eac@eachq.org</a:t>
            </a:r>
            <a:endParaRPr lang="en-US" b="1" dirty="0"/>
          </a:p>
          <a:p>
            <a:r>
              <a:rPr lang="en-US" b="1" dirty="0" err="1"/>
              <a:t>www.eac.int</a:t>
            </a:r>
            <a:endParaRPr lang="en-US" b="1" dirty="0"/>
          </a:p>
        </p:txBody>
      </p:sp>
      <p:sp>
        <p:nvSpPr>
          <p:cNvPr id="4" name="TextBox 3"/>
          <p:cNvSpPr txBox="1"/>
          <p:nvPr userDrawn="1"/>
        </p:nvSpPr>
        <p:spPr>
          <a:xfrm>
            <a:off x="9721251" y="5850650"/>
            <a:ext cx="5160387" cy="523220"/>
          </a:xfrm>
          <a:prstGeom prst="rect">
            <a:avLst/>
          </a:prstGeom>
          <a:noFill/>
        </p:spPr>
        <p:txBody>
          <a:bodyPr wrap="none" rtlCol="0" anchor="ctr" anchorCtr="0">
            <a:spAutoFit/>
          </a:bodyPr>
          <a:lstStyle/>
          <a:p>
            <a:pPr algn="ctr"/>
            <a:r>
              <a:rPr lang="en-US" sz="2800" b="1" dirty="0">
                <a:solidFill>
                  <a:schemeClr val="tx2"/>
                </a:solidFill>
                <a:latin typeface="Lato" charset="0"/>
                <a:ea typeface="Lato" charset="0"/>
                <a:cs typeface="Lato" charset="0"/>
              </a:rPr>
              <a:t>EAST AFRICAN COMMUNITY</a:t>
            </a:r>
          </a:p>
        </p:txBody>
      </p:sp>
      <p:pic>
        <p:nvPicPr>
          <p:cNvPr id="6" name="Picture 5" descr="EAC_Logo.eps"/>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379120" y="2218411"/>
            <a:ext cx="3613240" cy="3346533"/>
          </a:xfrm>
          <a:prstGeom prst="rect">
            <a:avLst/>
          </a:prstGeom>
        </p:spPr>
      </p:pic>
      <p:pic>
        <p:nvPicPr>
          <p:cNvPr id="8" name="Picture 7" descr="EAC_Swirl_CS5.eps"/>
          <p:cNvPicPr>
            <a:picLocks noChangeAspect="1"/>
          </p:cNvPicPr>
          <p:nvPr/>
        </p:nvPicPr>
        <p:blipFill rotWithShape="1">
          <a:blip r:embed="rId4">
            <a:extLst>
              <a:ext uri="{28A0092B-C50C-407E-A947-70E740481C1C}">
                <a14:useLocalDpi xmlns:a14="http://schemas.microsoft.com/office/drawing/2010/main" val="0"/>
              </a:ext>
            </a:extLst>
          </a:blip>
          <a:srcRect l="3933" r="6456"/>
          <a:stretch/>
        </p:blipFill>
        <p:spPr>
          <a:xfrm>
            <a:off x="-1" y="12927264"/>
            <a:ext cx="24377651" cy="685096"/>
          </a:xfrm>
          <a:prstGeom prst="rect">
            <a:avLst/>
          </a:prstGeom>
        </p:spPr>
      </p:pic>
    </p:spTree>
    <p:extLst>
      <p:ext uri="{BB962C8B-B14F-4D97-AF65-F5344CB8AC3E}">
        <p14:creationId xmlns:p14="http://schemas.microsoft.com/office/powerpoint/2010/main" val="99656836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9"/>
            <a:ext cx="21025723" cy="2651126"/>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675964" y="12712709"/>
            <a:ext cx="5484971" cy="730250"/>
          </a:xfrm>
          <a:prstGeom prst="rect">
            <a:avLst/>
          </a:prstGeom>
        </p:spPr>
        <p:txBody>
          <a:bodyPr vert="horz" lIns="182843" tIns="91422" rIns="182843" bIns="91422" rtlCol="0" anchor="ctr"/>
          <a:lstStyle>
            <a:lvl1pPr algn="l">
              <a:defRPr sz="2400" b="1" i="0">
                <a:solidFill>
                  <a:schemeClr val="tx1">
                    <a:tint val="75000"/>
                  </a:schemeClr>
                </a:solidFill>
                <a:latin typeface="Lato Bold" charset="0"/>
              </a:defRPr>
            </a:lvl1pPr>
          </a:lstStyle>
          <a:p>
            <a:endParaRPr lang="en-US" dirty="0"/>
          </a:p>
        </p:txBody>
      </p:sp>
      <p:sp>
        <p:nvSpPr>
          <p:cNvPr id="5" name="Footer Placeholder 4"/>
          <p:cNvSpPr>
            <a:spLocks noGrp="1"/>
          </p:cNvSpPr>
          <p:nvPr>
            <p:ph type="ftr" sz="quarter" idx="3"/>
          </p:nvPr>
        </p:nvSpPr>
        <p:spPr>
          <a:xfrm>
            <a:off x="8075097" y="12712709"/>
            <a:ext cx="8227457" cy="730250"/>
          </a:xfrm>
          <a:prstGeom prst="rect">
            <a:avLst/>
          </a:prstGeom>
        </p:spPr>
        <p:txBody>
          <a:bodyPr vert="horz" lIns="182843" tIns="91422" rIns="182843" bIns="91422" rtlCol="0" anchor="ctr"/>
          <a:lstStyle>
            <a:lvl1pPr algn="ctr">
              <a:defRPr sz="2400" b="1" i="0">
                <a:solidFill>
                  <a:schemeClr val="tx1">
                    <a:tint val="75000"/>
                  </a:schemeClr>
                </a:solidFill>
                <a:latin typeface="Lato Bold" charset="0"/>
              </a:defRPr>
            </a:lvl1pPr>
          </a:lstStyle>
          <a:p>
            <a:endParaRPr lang="en-US" dirty="0"/>
          </a:p>
        </p:txBody>
      </p:sp>
      <p:sp>
        <p:nvSpPr>
          <p:cNvPr id="6" name="Slide Number Placeholder 5"/>
          <p:cNvSpPr>
            <a:spLocks noGrp="1"/>
          </p:cNvSpPr>
          <p:nvPr>
            <p:ph type="sldNum" sz="quarter" idx="4"/>
          </p:nvPr>
        </p:nvSpPr>
        <p:spPr>
          <a:xfrm>
            <a:off x="17216715" y="12712709"/>
            <a:ext cx="5484971" cy="730250"/>
          </a:xfrm>
          <a:prstGeom prst="rect">
            <a:avLst/>
          </a:prstGeom>
        </p:spPr>
        <p:txBody>
          <a:bodyPr vert="horz" lIns="182843" tIns="91422" rIns="182843" bIns="91422" rtlCol="0" anchor="ctr"/>
          <a:lstStyle>
            <a:lvl1pPr algn="r">
              <a:defRPr sz="2400" b="1" i="0">
                <a:solidFill>
                  <a:schemeClr val="tx1">
                    <a:tint val="75000"/>
                  </a:schemeClr>
                </a:solidFill>
                <a:latin typeface="Lato Bold" charset="0"/>
              </a:defRPr>
            </a:lvl1pPr>
          </a:lstStyle>
          <a:p>
            <a:fld id="{FCEE2C88-6C8F-484D-AF69-578F576B1F44}" type="slidenum">
              <a:rPr lang="en-US" smtClean="0"/>
              <a:pPr/>
              <a:t>‹#›</a:t>
            </a:fld>
            <a:endParaRPr lang="en-US" dirty="0"/>
          </a:p>
        </p:txBody>
      </p:sp>
      <p:sp>
        <p:nvSpPr>
          <p:cNvPr id="8" name="Oval 7"/>
          <p:cNvSpPr/>
          <p:nvPr userDrawn="1"/>
        </p:nvSpPr>
        <p:spPr>
          <a:xfrm>
            <a:off x="23069390" y="523001"/>
            <a:ext cx="859750" cy="85975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dirty="0"/>
          </a:p>
        </p:txBody>
      </p:sp>
      <p:sp>
        <p:nvSpPr>
          <p:cNvPr id="9" name="TextBox 8"/>
          <p:cNvSpPr txBox="1"/>
          <p:nvPr userDrawn="1"/>
        </p:nvSpPr>
        <p:spPr>
          <a:xfrm>
            <a:off x="23109785" y="607069"/>
            <a:ext cx="807966" cy="615480"/>
          </a:xfrm>
          <a:prstGeom prst="rect">
            <a:avLst/>
          </a:prstGeom>
          <a:noFill/>
        </p:spPr>
        <p:txBody>
          <a:bodyPr wrap="none" lIns="182807" tIns="91404" rIns="182807" bIns="91404" rtlCol="0">
            <a:spAutoFit/>
          </a:bodyPr>
          <a:lstStyle/>
          <a:p>
            <a:pPr algn="ctr"/>
            <a:fld id="{260E2A6B-A809-4840-BF14-8648BC0BDF87}" type="slidenum">
              <a:rPr lang="id-ID" sz="2800" b="1" i="0" smtClean="0">
                <a:solidFill>
                  <a:schemeClr val="bg1"/>
                </a:solidFill>
                <a:latin typeface="Lato Bold" charset="0"/>
                <a:cs typeface="Lato Bold" charset="0"/>
              </a:rPr>
              <a:pPr algn="ctr"/>
              <a:t>‹#›</a:t>
            </a:fld>
            <a:endParaRPr lang="id-ID" sz="2800" b="1" i="0" dirty="0">
              <a:solidFill>
                <a:schemeClr val="bg1"/>
              </a:solidFill>
              <a:latin typeface="Lato Bold" charset="0"/>
              <a:cs typeface="Lato Bold" charset="0"/>
            </a:endParaRPr>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3747" r:id="rId1"/>
    <p:sldLayoutId id="2147483889" r:id="rId2"/>
    <p:sldLayoutId id="2147483891" r:id="rId3"/>
    <p:sldLayoutId id="2147483890" r:id="rId4"/>
    <p:sldLayoutId id="2147483829" r:id="rId5"/>
    <p:sldLayoutId id="2147483888" r:id="rId6"/>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l" defTabSz="1828434" rtl="0" eaLnBrk="1" latinLnBrk="0" hangingPunct="1">
        <a:lnSpc>
          <a:spcPct val="90000"/>
        </a:lnSpc>
        <a:spcBef>
          <a:spcPct val="0"/>
        </a:spcBef>
        <a:buNone/>
        <a:defRPr lang="en-US" sz="6000" kern="1200">
          <a:solidFill>
            <a:schemeClr val="tx1"/>
          </a:solidFill>
          <a:latin typeface="Lato" panose="020F0502020204030203" pitchFamily="34" charset="0"/>
          <a:ea typeface="+mj-ea"/>
          <a:cs typeface="+mj-cs"/>
        </a:defRPr>
      </a:lvl1pPr>
    </p:titleStyle>
    <p:bodyStyle>
      <a:lvl1pPr marL="457109" indent="-457109" algn="l" defTabSz="1828434" rtl="0" eaLnBrk="1" latinLnBrk="0" hangingPunct="1">
        <a:lnSpc>
          <a:spcPct val="90000"/>
        </a:lnSpc>
        <a:spcBef>
          <a:spcPts val="2000"/>
        </a:spcBef>
        <a:buFont typeface="Arial" panose="020B0604020202020204" pitchFamily="34" charset="0"/>
        <a:buChar char="•"/>
        <a:defRPr lang="en-US" sz="4800" kern="1200" dirty="0" smtClean="0">
          <a:solidFill>
            <a:schemeClr val="tx1"/>
          </a:solidFill>
          <a:effectLst/>
          <a:latin typeface="Lato" panose="020F0502020204030203" pitchFamily="34" charset="0"/>
          <a:ea typeface="+mn-ea"/>
          <a:cs typeface="+mn-cs"/>
        </a:defRPr>
      </a:lvl1pPr>
      <a:lvl2pPr marL="1371326" indent="-457109" algn="l" defTabSz="1828434" rtl="0" eaLnBrk="1" latinLnBrk="0" hangingPunct="1">
        <a:lnSpc>
          <a:spcPct val="90000"/>
        </a:lnSpc>
        <a:spcBef>
          <a:spcPts val="1000"/>
        </a:spcBef>
        <a:buFont typeface="Arial" panose="020B0604020202020204" pitchFamily="34" charset="0"/>
        <a:buChar char="•"/>
        <a:defRPr lang="en-US" sz="4000" kern="1200" dirty="0" smtClean="0">
          <a:solidFill>
            <a:schemeClr val="tx1"/>
          </a:solidFill>
          <a:effectLst/>
          <a:latin typeface="Lato" panose="020F0502020204030203" pitchFamily="34" charset="0"/>
          <a:ea typeface="+mn-ea"/>
          <a:cs typeface="+mn-cs"/>
        </a:defRPr>
      </a:lvl2pPr>
      <a:lvl3pPr marL="2285543" indent="-457109" algn="l" defTabSz="1828434" rtl="0" eaLnBrk="1" latinLnBrk="0" hangingPunct="1">
        <a:lnSpc>
          <a:spcPct val="90000"/>
        </a:lnSpc>
        <a:spcBef>
          <a:spcPts val="1000"/>
        </a:spcBef>
        <a:buFont typeface="Arial" panose="020B0604020202020204" pitchFamily="34" charset="0"/>
        <a:buChar char="•"/>
        <a:defRPr lang="en-US" sz="3600" kern="1200" dirty="0" smtClean="0">
          <a:solidFill>
            <a:schemeClr val="tx1"/>
          </a:solidFill>
          <a:effectLst/>
          <a:latin typeface="Lato" panose="020F0502020204030203" pitchFamily="34" charset="0"/>
          <a:ea typeface="+mn-ea"/>
          <a:cs typeface="+mn-cs"/>
        </a:defRPr>
      </a:lvl3pPr>
      <a:lvl4pPr marL="3199760" indent="-457109" algn="l" defTabSz="1828434" rtl="0" eaLnBrk="1" latinLnBrk="0" hangingPunct="1">
        <a:lnSpc>
          <a:spcPct val="90000"/>
        </a:lnSpc>
        <a:spcBef>
          <a:spcPts val="1000"/>
        </a:spcBef>
        <a:buFont typeface="Arial" panose="020B0604020202020204" pitchFamily="34" charset="0"/>
        <a:buChar char="•"/>
        <a:defRPr lang="en-US" sz="3200" kern="1200" dirty="0" smtClean="0">
          <a:solidFill>
            <a:schemeClr val="tx1"/>
          </a:solidFill>
          <a:effectLst/>
          <a:latin typeface="Lato" panose="020F0502020204030203" pitchFamily="34" charset="0"/>
          <a:ea typeface="+mn-ea"/>
          <a:cs typeface="+mn-cs"/>
        </a:defRPr>
      </a:lvl4pPr>
      <a:lvl5pPr marL="4113977" indent="-457109" algn="l" defTabSz="1828434" rtl="0" eaLnBrk="1" latinLnBrk="0" hangingPunct="1">
        <a:lnSpc>
          <a:spcPct val="90000"/>
        </a:lnSpc>
        <a:spcBef>
          <a:spcPts val="1000"/>
        </a:spcBef>
        <a:buFont typeface="Arial" panose="020B0604020202020204" pitchFamily="34" charset="0"/>
        <a:buChar char="•"/>
        <a:defRPr lang="en-US" sz="3200" kern="1200" dirty="0">
          <a:solidFill>
            <a:schemeClr val="tx1"/>
          </a:solidFill>
          <a:effectLst/>
          <a:latin typeface="Lato" panose="020F0502020204030203" pitchFamily="34" charset="0"/>
          <a:ea typeface="+mn-ea"/>
          <a:cs typeface="+mn-cs"/>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161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1657350" y="1722853"/>
            <a:ext cx="21278849" cy="7909839"/>
          </a:xfrm>
          <a:prstGeom prst="rect">
            <a:avLst/>
          </a:prstGeom>
          <a:noFill/>
        </p:spPr>
        <p:txBody>
          <a:bodyPr wrap="square" lIns="91422" tIns="45711" rIns="91422" bIns="45711" rtlCol="0">
            <a:spAutoFit/>
          </a:bodyPr>
          <a:lstStyle/>
          <a:p>
            <a:pPr algn="ctr"/>
            <a:r>
              <a:rPr lang="en-US" sz="5400" b="1" dirty="0">
                <a:solidFill>
                  <a:schemeClr val="tx2"/>
                </a:solidFill>
                <a:latin typeface="Lato" charset="0"/>
                <a:ea typeface="Lato" charset="0"/>
                <a:cs typeface="Lato" charset="0"/>
              </a:rPr>
              <a:t>DIALOGUE WITH REGIONAL ECONOMIC COMMUNITIES (RECS)</a:t>
            </a:r>
          </a:p>
          <a:p>
            <a:pPr algn="ctr"/>
            <a:r>
              <a:rPr lang="en-US" sz="5400" b="1" dirty="0">
                <a:solidFill>
                  <a:schemeClr val="tx2"/>
                </a:solidFill>
                <a:latin typeface="Lato" charset="0"/>
                <a:ea typeface="Lato" charset="0"/>
                <a:cs typeface="Lato" charset="0"/>
              </a:rPr>
              <a:t>ON IMPLEMENTATION OF THE FISHERIES GOVERNANCE PROJECT PHASE 2 (FISHGOV 2)</a:t>
            </a:r>
          </a:p>
          <a:p>
            <a:pPr algn="ctr"/>
            <a:endParaRPr lang="en-US" sz="3600" b="1" dirty="0">
              <a:solidFill>
                <a:schemeClr val="tx2"/>
              </a:solidFill>
              <a:latin typeface="Lato" charset="0"/>
              <a:ea typeface="Lato" charset="0"/>
              <a:cs typeface="Lato" charset="0"/>
            </a:endParaRPr>
          </a:p>
          <a:p>
            <a:pPr algn="ctr"/>
            <a:r>
              <a:rPr lang="en-US" sz="4400" b="1" dirty="0">
                <a:solidFill>
                  <a:schemeClr val="tx2"/>
                </a:solidFill>
                <a:latin typeface="Lato" charset="0"/>
                <a:ea typeface="Lato" charset="0"/>
                <a:cs typeface="Lato" charset="0"/>
              </a:rPr>
              <a:t>29</a:t>
            </a:r>
            <a:r>
              <a:rPr lang="en-US" sz="4400" b="1" baseline="30000" dirty="0">
                <a:solidFill>
                  <a:schemeClr val="tx2"/>
                </a:solidFill>
                <a:latin typeface="Lato" charset="0"/>
                <a:ea typeface="Lato" charset="0"/>
                <a:cs typeface="Lato" charset="0"/>
              </a:rPr>
              <a:t>th</a:t>
            </a:r>
            <a:r>
              <a:rPr lang="en-US" sz="4400" b="1" dirty="0">
                <a:solidFill>
                  <a:schemeClr val="tx2"/>
                </a:solidFill>
                <a:latin typeface="Lato" charset="0"/>
                <a:ea typeface="Lato" charset="0"/>
                <a:cs typeface="Lato" charset="0"/>
              </a:rPr>
              <a:t> November – 1</a:t>
            </a:r>
            <a:r>
              <a:rPr lang="en-US" sz="4400" b="1" baseline="30000" dirty="0">
                <a:solidFill>
                  <a:schemeClr val="tx2"/>
                </a:solidFill>
                <a:latin typeface="Lato" charset="0"/>
                <a:ea typeface="Lato" charset="0"/>
                <a:cs typeface="Lato" charset="0"/>
              </a:rPr>
              <a:t>st</a:t>
            </a:r>
            <a:r>
              <a:rPr lang="en-US" sz="4400" b="1" dirty="0">
                <a:solidFill>
                  <a:schemeClr val="tx2"/>
                </a:solidFill>
                <a:latin typeface="Lato" charset="0"/>
                <a:ea typeface="Lato" charset="0"/>
                <a:cs typeface="Lato" charset="0"/>
              </a:rPr>
              <a:t> December 2021, Naivasha, Kenya</a:t>
            </a:r>
          </a:p>
          <a:p>
            <a:pPr algn="ctr"/>
            <a:endParaRPr lang="en-US" b="1" dirty="0">
              <a:solidFill>
                <a:schemeClr val="tx2"/>
              </a:solidFill>
              <a:latin typeface="Lato" charset="0"/>
              <a:ea typeface="Lato" charset="0"/>
              <a:cs typeface="Lato" charset="0"/>
            </a:endParaRPr>
          </a:p>
          <a:p>
            <a:pPr algn="ctr"/>
            <a:endParaRPr lang="en-US" sz="2000" b="1" dirty="0">
              <a:solidFill>
                <a:schemeClr val="tx2"/>
              </a:solidFill>
              <a:latin typeface="Lato" charset="0"/>
              <a:ea typeface="Lato" charset="0"/>
              <a:cs typeface="Lato" charset="0"/>
            </a:endParaRPr>
          </a:p>
          <a:p>
            <a:pPr algn="ctr"/>
            <a:r>
              <a:rPr lang="en-US" sz="6000" b="1" dirty="0">
                <a:solidFill>
                  <a:srgbClr val="0E80C9"/>
                </a:solidFill>
                <a:latin typeface="Lato" charset="0"/>
                <a:ea typeface="Lato" charset="0"/>
                <a:cs typeface="Lato" charset="0"/>
              </a:rPr>
              <a:t>ACTIVTITIES OF EAC IN FISHERIES AND AQUACULTURE</a:t>
            </a:r>
          </a:p>
          <a:p>
            <a:pPr algn="ctr"/>
            <a:endParaRPr lang="en-US" sz="5000" b="1" dirty="0">
              <a:solidFill>
                <a:schemeClr val="tx2"/>
              </a:solidFill>
              <a:latin typeface="Lato" charset="0"/>
              <a:ea typeface="Lato" charset="0"/>
              <a:cs typeface="Lato" charset="0"/>
            </a:endParaRPr>
          </a:p>
          <a:p>
            <a:pPr algn="ctr"/>
            <a:endParaRPr lang="en-US" sz="5000" b="1" dirty="0">
              <a:solidFill>
                <a:schemeClr val="tx2"/>
              </a:solidFill>
              <a:latin typeface="Lato" charset="0"/>
              <a:ea typeface="Lato" charset="0"/>
              <a:cs typeface="Lato" charset="0"/>
            </a:endParaRPr>
          </a:p>
          <a:p>
            <a:pPr algn="ctr"/>
            <a:endParaRPr lang="en-US" sz="5000" b="1" dirty="0">
              <a:solidFill>
                <a:schemeClr val="tx2"/>
              </a:solidFill>
              <a:latin typeface="Lato" charset="0"/>
              <a:ea typeface="Lato" charset="0"/>
              <a:cs typeface="Lato" charset="0"/>
            </a:endParaRPr>
          </a:p>
        </p:txBody>
      </p:sp>
      <p:sp>
        <p:nvSpPr>
          <p:cNvPr id="8" name="TextBox 7"/>
          <p:cNvSpPr txBox="1"/>
          <p:nvPr/>
        </p:nvSpPr>
        <p:spPr>
          <a:xfrm>
            <a:off x="3876696" y="9681630"/>
            <a:ext cx="4371954" cy="923330"/>
          </a:xfrm>
          <a:prstGeom prst="rect">
            <a:avLst/>
          </a:prstGeom>
          <a:noFill/>
        </p:spPr>
        <p:txBody>
          <a:bodyPr wrap="square" rtlCol="0">
            <a:spAutoFit/>
          </a:bodyPr>
          <a:lstStyle/>
          <a:p>
            <a:r>
              <a:rPr lang="en-US" sz="5400" dirty="0"/>
              <a:t>Presented by:</a:t>
            </a:r>
            <a:endParaRPr lang="en-US" sz="4800" dirty="0"/>
          </a:p>
        </p:txBody>
      </p:sp>
      <p:sp>
        <p:nvSpPr>
          <p:cNvPr id="10" name="TextBox 9"/>
          <p:cNvSpPr txBox="1"/>
          <p:nvPr/>
        </p:nvSpPr>
        <p:spPr>
          <a:xfrm>
            <a:off x="9915008" y="9381099"/>
            <a:ext cx="7511326" cy="2430537"/>
          </a:xfrm>
          <a:prstGeom prst="rect">
            <a:avLst/>
          </a:prstGeom>
          <a:noFill/>
        </p:spPr>
        <p:txBody>
          <a:bodyPr wrap="square" rtlCol="0">
            <a:spAutoFit/>
          </a:bodyPr>
          <a:lstStyle/>
          <a:p>
            <a:pPr>
              <a:lnSpc>
                <a:spcPct val="150000"/>
              </a:lnSpc>
            </a:pPr>
            <a:r>
              <a:rPr lang="en-US" sz="5400" dirty="0"/>
              <a:t>David Balikowa</a:t>
            </a:r>
          </a:p>
          <a:p>
            <a:pPr>
              <a:lnSpc>
                <a:spcPct val="150000"/>
              </a:lnSpc>
            </a:pPr>
            <a:r>
              <a:rPr lang="en-US" sz="5400" dirty="0"/>
              <a:t>Senior Livestock Officer</a:t>
            </a:r>
          </a:p>
        </p:txBody>
      </p:sp>
    </p:spTree>
    <p:extLst>
      <p:ext uri="{BB962C8B-B14F-4D97-AF65-F5344CB8AC3E}">
        <p14:creationId xmlns:p14="http://schemas.microsoft.com/office/powerpoint/2010/main" val="6526401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749550" y="1566015"/>
            <a:ext cx="19373849" cy="1200329"/>
          </a:xfrm>
          <a:prstGeom prst="rect">
            <a:avLst/>
          </a:prstGeom>
          <a:noFill/>
        </p:spPr>
        <p:txBody>
          <a:bodyPr wrap="square" rtlCol="0">
            <a:spAutoFit/>
          </a:bodyPr>
          <a:lstStyle/>
          <a:p>
            <a:r>
              <a:rPr lang="en-US" sz="7200" b="1" dirty="0">
                <a:solidFill>
                  <a:srgbClr val="0070C0"/>
                </a:solidFill>
                <a:latin typeface="Arial Black" panose="020B0A04020102020204" pitchFamily="34" charset="0"/>
              </a:rPr>
              <a:t>OUTLINE OF THE PRESENTATION</a:t>
            </a:r>
          </a:p>
        </p:txBody>
      </p:sp>
      <p:sp>
        <p:nvSpPr>
          <p:cNvPr id="16" name="Subtitle 2"/>
          <p:cNvSpPr txBox="1">
            <a:spLocks/>
          </p:cNvSpPr>
          <p:nvPr/>
        </p:nvSpPr>
        <p:spPr>
          <a:xfrm>
            <a:off x="2387600" y="3359730"/>
            <a:ext cx="21120100" cy="806144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1143000" lvl="0" indent="-1143000" algn="just" defTabSz="914400">
              <a:spcBef>
                <a:spcPts val="0"/>
              </a:spcBef>
              <a:buFont typeface="+mj-lt"/>
              <a:buAutoNum type="romanLcPeriod"/>
            </a:pPr>
            <a:r>
              <a:rPr lang="en-US" sz="6000" dirty="0">
                <a:latin typeface="Arial" panose="020B0604020202020204" pitchFamily="34" charset="0"/>
                <a:ea typeface="Calibri" panose="020F0502020204030204" pitchFamily="34" charset="0"/>
                <a:cs typeface="Arial" panose="020B0604020202020204" pitchFamily="34" charset="0"/>
              </a:rPr>
              <a:t>Background;</a:t>
            </a:r>
          </a:p>
          <a:p>
            <a:pPr marL="1143000" indent="-1143000" algn="just" defTabSz="914400">
              <a:spcBef>
                <a:spcPts val="0"/>
              </a:spcBef>
              <a:buFont typeface="+mj-lt"/>
              <a:buAutoNum type="romanLcPeriod"/>
            </a:pPr>
            <a:r>
              <a:rPr lang="en-US" sz="6000" dirty="0">
                <a:latin typeface="Arial" panose="020B0604020202020204" pitchFamily="34" charset="0"/>
                <a:cs typeface="Arial" panose="020B0604020202020204" pitchFamily="34" charset="0"/>
              </a:rPr>
              <a:t>Activities of EAC (LVFO) in fisheries and aquaculture;</a:t>
            </a:r>
          </a:p>
          <a:p>
            <a:pPr marL="1143000" indent="-1143000" algn="just" defTabSz="914400">
              <a:spcBef>
                <a:spcPts val="0"/>
              </a:spcBef>
              <a:buFont typeface="+mj-lt"/>
              <a:buAutoNum type="romanLcPeriod"/>
            </a:pPr>
            <a:r>
              <a:rPr lang="en-US" sz="6000" dirty="0">
                <a:latin typeface="Arial" panose="020B0604020202020204" pitchFamily="34" charset="0"/>
                <a:cs typeface="Arial" panose="020B0604020202020204" pitchFamily="34" charset="0"/>
              </a:rPr>
              <a:t>Some specific aquaculture activities;</a:t>
            </a:r>
          </a:p>
          <a:p>
            <a:pPr marL="1143000" lvl="0" indent="-1143000" algn="just" defTabSz="914400">
              <a:spcBef>
                <a:spcPts val="0"/>
              </a:spcBef>
              <a:buFont typeface="+mj-lt"/>
              <a:buAutoNum type="romanLcPeriod"/>
            </a:pPr>
            <a:endParaRPr lang="en-US" sz="6000" dirty="0">
              <a:latin typeface="Arial" panose="020B0604020202020204" pitchFamily="34" charset="0"/>
              <a:ea typeface="Calibri" panose="020F0502020204030204" pitchFamily="34" charset="0"/>
              <a:cs typeface="Arial" panose="020B0604020202020204" pitchFamily="34" charset="0"/>
            </a:endParaRPr>
          </a:p>
          <a:p>
            <a:pPr marL="1143000" lvl="0" indent="-1143000" algn="just" defTabSz="914400">
              <a:spcBef>
                <a:spcPts val="0"/>
              </a:spcBef>
              <a:buFont typeface="+mj-lt"/>
              <a:buAutoNum type="romanLcPeriod"/>
            </a:pPr>
            <a:endParaRPr lang="en-US" sz="6000" dirty="0">
              <a:latin typeface="Arial" panose="020B0604020202020204" pitchFamily="34" charset="0"/>
              <a:ea typeface="Calibri" panose="020F0502020204030204" pitchFamily="34" charset="0"/>
              <a:cs typeface="Arial" panose="020B0604020202020204" pitchFamily="34" charset="0"/>
            </a:endParaRPr>
          </a:p>
          <a:p>
            <a:pPr marL="1143000" lvl="0" indent="-1143000" algn="just" defTabSz="914400">
              <a:spcBef>
                <a:spcPts val="0"/>
              </a:spcBef>
              <a:buFont typeface="+mj-lt"/>
              <a:buAutoNum type="romanLcPeriod"/>
            </a:pPr>
            <a:endParaRPr lang="en-US" sz="6000" dirty="0">
              <a:latin typeface="Arial" panose="020B0604020202020204" pitchFamily="34" charset="0"/>
              <a:ea typeface="Calibri" panose="020F0502020204030204" pitchFamily="34" charset="0"/>
              <a:cs typeface="Arial" panose="020B0604020202020204" pitchFamily="34" charset="0"/>
            </a:endParaRPr>
          </a:p>
          <a:p>
            <a:pPr marL="1143000" lvl="0" indent="-1143000" algn="just" defTabSz="914400">
              <a:spcBef>
                <a:spcPts val="0"/>
              </a:spcBef>
              <a:buFont typeface="+mj-lt"/>
              <a:buAutoNum type="romanLcPeriod"/>
            </a:pPr>
            <a:endParaRPr lang="en-US" sz="7200" dirty="0">
              <a:solidFill>
                <a:schemeClr val="tx1"/>
              </a:solidFill>
              <a:latin typeface="Lato Light" charset="0"/>
              <a:ea typeface="Lato Light" charset="0"/>
              <a:cs typeface="Lato Light" charset="0"/>
            </a:endParaRPr>
          </a:p>
        </p:txBody>
      </p:sp>
    </p:spTree>
    <p:extLst>
      <p:ext uri="{BB962C8B-B14F-4D97-AF65-F5344CB8AC3E}">
        <p14:creationId xmlns:p14="http://schemas.microsoft.com/office/powerpoint/2010/main" val="204789549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724148" y="1147032"/>
            <a:ext cx="14399969" cy="1200329"/>
          </a:xfrm>
          <a:prstGeom prst="rect">
            <a:avLst/>
          </a:prstGeom>
          <a:noFill/>
        </p:spPr>
        <p:txBody>
          <a:bodyPr wrap="square" rtlCol="0">
            <a:spAutoFit/>
          </a:bodyPr>
          <a:lstStyle/>
          <a:p>
            <a:r>
              <a:rPr lang="en-US" sz="7200" b="1" dirty="0">
                <a:solidFill>
                  <a:srgbClr val="0070C0"/>
                </a:solidFill>
                <a:latin typeface="Arial Black" panose="020B0A04020102020204" pitchFamily="34" charset="0"/>
              </a:rPr>
              <a:t>BACKGROUND</a:t>
            </a:r>
          </a:p>
        </p:txBody>
      </p:sp>
      <p:sp>
        <p:nvSpPr>
          <p:cNvPr id="14" name="TextBox 13"/>
          <p:cNvSpPr txBox="1"/>
          <p:nvPr/>
        </p:nvSpPr>
        <p:spPr>
          <a:xfrm>
            <a:off x="2724148" y="2782447"/>
            <a:ext cx="20478749" cy="1754326"/>
          </a:xfrm>
          <a:prstGeom prst="rect">
            <a:avLst/>
          </a:prstGeom>
          <a:noFill/>
        </p:spPr>
        <p:txBody>
          <a:bodyPr wrap="square" rtlCol="0" anchor="ctr" anchorCtr="0">
            <a:spAutoFit/>
          </a:bodyPr>
          <a:lstStyle/>
          <a:p>
            <a:r>
              <a:rPr lang="en-US" sz="5400" b="1" dirty="0">
                <a:latin typeface="Lato Light" charset="0"/>
                <a:ea typeface="Lato Light" charset="0"/>
                <a:cs typeface="Lato Light" charset="0"/>
              </a:rPr>
              <a:t>Fisheries and aquaculture sector is central to social and economic transformation of the EAC Region;</a:t>
            </a:r>
          </a:p>
        </p:txBody>
      </p:sp>
      <p:sp>
        <p:nvSpPr>
          <p:cNvPr id="16" name="Subtitle 2"/>
          <p:cNvSpPr txBox="1">
            <a:spLocks/>
          </p:cNvSpPr>
          <p:nvPr/>
        </p:nvSpPr>
        <p:spPr>
          <a:xfrm>
            <a:off x="2300537" y="4752352"/>
            <a:ext cx="21325969" cy="8230140"/>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457200" indent="-457200" algn="just">
              <a:lnSpc>
                <a:spcPct val="150000"/>
              </a:lnSpc>
              <a:buClr>
                <a:srgbClr val="119CF4"/>
              </a:buClr>
              <a:buFont typeface="Wingdings" charset="2"/>
              <a:buChar char="q"/>
            </a:pPr>
            <a:r>
              <a:rPr lang="en-US" sz="4800" dirty="0">
                <a:solidFill>
                  <a:schemeClr val="tx1"/>
                </a:solidFill>
                <a:latin typeface="Lato Light" charset="0"/>
                <a:ea typeface="Lato Light" charset="0"/>
                <a:cs typeface="Lato Light" charset="0"/>
              </a:rPr>
              <a:t> </a:t>
            </a:r>
            <a:r>
              <a:rPr lang="en-US" sz="5400" dirty="0">
                <a:solidFill>
                  <a:schemeClr val="tx1"/>
                </a:solidFill>
                <a:latin typeface="Lato Light" charset="0"/>
                <a:ea typeface="Lato Light" charset="0"/>
                <a:cs typeface="Lato Light" charset="0"/>
              </a:rPr>
              <a:t>Regional is located in the great lakes region and a host to the major fresh water bodies on the African Continent;</a:t>
            </a:r>
          </a:p>
          <a:p>
            <a:pPr marL="457200" indent="-457200" algn="just">
              <a:lnSpc>
                <a:spcPct val="150000"/>
              </a:lnSpc>
              <a:buClr>
                <a:srgbClr val="119CF4"/>
              </a:buClr>
              <a:buFont typeface="Wingdings" charset="2"/>
              <a:buChar char="q"/>
            </a:pPr>
            <a:r>
              <a:rPr lang="en-US" sz="5600" dirty="0">
                <a:solidFill>
                  <a:schemeClr val="tx1"/>
                </a:solidFill>
                <a:latin typeface="Lato Light" charset="0"/>
                <a:ea typeface="Lato Light" charset="0"/>
                <a:cs typeface="Lato Light" charset="0"/>
              </a:rPr>
              <a:t> A major producer of fisheries sources, both capture fisheries and aquaculture;</a:t>
            </a:r>
          </a:p>
          <a:p>
            <a:pPr marL="457200" indent="-457200" algn="just">
              <a:lnSpc>
                <a:spcPct val="150000"/>
              </a:lnSpc>
              <a:buClr>
                <a:srgbClr val="119CF4"/>
              </a:buClr>
              <a:buFont typeface="Wingdings" charset="2"/>
              <a:buChar char="q"/>
            </a:pPr>
            <a:r>
              <a:rPr lang="en-US" sz="5600" dirty="0">
                <a:solidFill>
                  <a:schemeClr val="tx1"/>
                </a:solidFill>
                <a:latin typeface="Lato Light" charset="0"/>
                <a:ea typeface="Lato Light" charset="0"/>
                <a:cs typeface="Lato Light" charset="0"/>
              </a:rPr>
              <a:t>Well developed fish consumption culture;</a:t>
            </a:r>
          </a:p>
          <a:p>
            <a:pPr marL="457200" indent="-457200" algn="just">
              <a:lnSpc>
                <a:spcPct val="150000"/>
              </a:lnSpc>
              <a:buClr>
                <a:srgbClr val="119CF4"/>
              </a:buClr>
              <a:buFont typeface="Wingdings" charset="2"/>
              <a:buChar char="q"/>
            </a:pPr>
            <a:r>
              <a:rPr lang="en-US" sz="5600" dirty="0">
                <a:solidFill>
                  <a:schemeClr val="tx1"/>
                </a:solidFill>
                <a:latin typeface="Lato Light" charset="0"/>
                <a:ea typeface="Lato Light" charset="0"/>
                <a:cs typeface="Lato Light" charset="0"/>
              </a:rPr>
              <a:t>Fish trading, both local and export are major economic activities</a:t>
            </a:r>
          </a:p>
        </p:txBody>
      </p:sp>
    </p:spTree>
    <p:extLst>
      <p:ext uri="{BB962C8B-B14F-4D97-AF65-F5344CB8AC3E}">
        <p14:creationId xmlns:p14="http://schemas.microsoft.com/office/powerpoint/2010/main" val="252510690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724150" y="1413732"/>
            <a:ext cx="14399969" cy="1200329"/>
          </a:xfrm>
          <a:prstGeom prst="rect">
            <a:avLst/>
          </a:prstGeom>
          <a:noFill/>
        </p:spPr>
        <p:txBody>
          <a:bodyPr wrap="square" rtlCol="0">
            <a:spAutoFit/>
          </a:bodyPr>
          <a:lstStyle/>
          <a:p>
            <a:r>
              <a:rPr lang="en-US" sz="7200" b="1" dirty="0">
                <a:solidFill>
                  <a:srgbClr val="0070C0"/>
                </a:solidFill>
                <a:latin typeface="Arial Black" panose="020B0A04020102020204" pitchFamily="34" charset="0"/>
              </a:rPr>
              <a:t>BACKGROUND</a:t>
            </a:r>
          </a:p>
        </p:txBody>
      </p:sp>
      <p:sp>
        <p:nvSpPr>
          <p:cNvPr id="14" name="TextBox 13"/>
          <p:cNvSpPr txBox="1"/>
          <p:nvPr/>
        </p:nvSpPr>
        <p:spPr>
          <a:xfrm>
            <a:off x="2724150" y="3283776"/>
            <a:ext cx="20478749" cy="1754326"/>
          </a:xfrm>
          <a:prstGeom prst="rect">
            <a:avLst/>
          </a:prstGeom>
          <a:noFill/>
        </p:spPr>
        <p:txBody>
          <a:bodyPr wrap="square" rtlCol="0" anchor="ctr" anchorCtr="0">
            <a:spAutoFit/>
          </a:bodyPr>
          <a:lstStyle/>
          <a:p>
            <a:r>
              <a:rPr lang="en-US" sz="5400" b="1" dirty="0">
                <a:latin typeface="Lato Light" charset="0"/>
                <a:ea typeface="Lato Light" charset="0"/>
                <a:cs typeface="Lato Light" charset="0"/>
              </a:rPr>
              <a:t>Fisheries and aquaculture sector is central to social and economic transformation of the EAC Region;</a:t>
            </a:r>
          </a:p>
        </p:txBody>
      </p:sp>
      <p:sp>
        <p:nvSpPr>
          <p:cNvPr id="16" name="Subtitle 2"/>
          <p:cNvSpPr txBox="1">
            <a:spLocks/>
          </p:cNvSpPr>
          <p:nvPr/>
        </p:nvSpPr>
        <p:spPr>
          <a:xfrm>
            <a:off x="2300539" y="5304802"/>
            <a:ext cx="21325969" cy="7029812"/>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457200" indent="-457200" algn="just">
              <a:lnSpc>
                <a:spcPct val="150000"/>
              </a:lnSpc>
              <a:buClr>
                <a:srgbClr val="119CF4"/>
              </a:buClr>
              <a:buFont typeface="Wingdings" charset="2"/>
              <a:buChar char="q"/>
            </a:pPr>
            <a:r>
              <a:rPr lang="en-US" sz="4800" dirty="0">
                <a:solidFill>
                  <a:schemeClr val="tx1"/>
                </a:solidFill>
                <a:latin typeface="Lato Light" charset="0"/>
                <a:ea typeface="Lato Light" charset="0"/>
                <a:cs typeface="Lato Light" charset="0"/>
              </a:rPr>
              <a:t> </a:t>
            </a:r>
            <a:r>
              <a:rPr lang="en-US" sz="5600" dirty="0">
                <a:solidFill>
                  <a:schemeClr val="tx1"/>
                </a:solidFill>
                <a:latin typeface="Lato Light" charset="0"/>
                <a:ea typeface="Lato Light" charset="0"/>
                <a:cs typeface="Lato Light" charset="0"/>
              </a:rPr>
              <a:t>A major contributor to nutrition and food security;</a:t>
            </a:r>
          </a:p>
          <a:p>
            <a:pPr marL="457200" indent="-457200" algn="just">
              <a:lnSpc>
                <a:spcPct val="150000"/>
              </a:lnSpc>
              <a:buClr>
                <a:srgbClr val="119CF4"/>
              </a:buClr>
              <a:buFont typeface="Wingdings" charset="2"/>
              <a:buChar char="q"/>
            </a:pPr>
            <a:r>
              <a:rPr lang="en-US" sz="5600" dirty="0">
                <a:solidFill>
                  <a:schemeClr val="tx1"/>
                </a:solidFill>
                <a:latin typeface="Lato Light" charset="0"/>
                <a:ea typeface="Lato Light" charset="0"/>
                <a:cs typeface="Lato Light" charset="0"/>
              </a:rPr>
              <a:t> A major source of employment in fisheries and aquaculture value chains;</a:t>
            </a:r>
          </a:p>
          <a:p>
            <a:pPr marL="457200" indent="-457200" algn="just">
              <a:lnSpc>
                <a:spcPct val="150000"/>
              </a:lnSpc>
              <a:buClr>
                <a:srgbClr val="119CF4"/>
              </a:buClr>
              <a:buFont typeface="Wingdings" charset="2"/>
              <a:buChar char="q"/>
            </a:pPr>
            <a:r>
              <a:rPr lang="en-US" sz="5600" dirty="0">
                <a:solidFill>
                  <a:schemeClr val="tx1"/>
                </a:solidFill>
                <a:latin typeface="Lato Light" charset="0"/>
                <a:ea typeface="Lato Light" charset="0"/>
                <a:cs typeface="Lato Light" charset="0"/>
              </a:rPr>
              <a:t>Major source of foreign exchange through export of fish;</a:t>
            </a:r>
          </a:p>
          <a:p>
            <a:pPr marL="457200" indent="-457200" algn="just">
              <a:lnSpc>
                <a:spcPct val="150000"/>
              </a:lnSpc>
              <a:buClr>
                <a:srgbClr val="119CF4"/>
              </a:buClr>
              <a:buFont typeface="Wingdings" charset="2"/>
              <a:buChar char="q"/>
            </a:pPr>
            <a:r>
              <a:rPr lang="en-US" sz="5600" dirty="0">
                <a:solidFill>
                  <a:schemeClr val="tx1"/>
                </a:solidFill>
                <a:latin typeface="Lato Light" charset="0"/>
                <a:ea typeface="Lato Light" charset="0"/>
                <a:cs typeface="Lato Light" charset="0"/>
              </a:rPr>
              <a:t>A major contributor to the national GDP</a:t>
            </a:r>
          </a:p>
        </p:txBody>
      </p:sp>
    </p:spTree>
    <p:extLst>
      <p:ext uri="{BB962C8B-B14F-4D97-AF65-F5344CB8AC3E}">
        <p14:creationId xmlns:p14="http://schemas.microsoft.com/office/powerpoint/2010/main" val="35695625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933700" y="1365153"/>
            <a:ext cx="21126450" cy="1200329"/>
          </a:xfrm>
          <a:prstGeom prst="rect">
            <a:avLst/>
          </a:prstGeom>
          <a:noFill/>
        </p:spPr>
        <p:txBody>
          <a:bodyPr wrap="square" rtlCol="0">
            <a:spAutoFit/>
          </a:bodyPr>
          <a:lstStyle/>
          <a:p>
            <a:r>
              <a:rPr lang="en-US" sz="7200" b="1" dirty="0">
                <a:solidFill>
                  <a:srgbClr val="0070C0"/>
                </a:solidFill>
                <a:latin typeface="Arial Black" panose="020B0A04020102020204" pitchFamily="34" charset="0"/>
              </a:rPr>
              <a:t>BACKGROUND</a:t>
            </a:r>
          </a:p>
        </p:txBody>
      </p:sp>
      <p:sp>
        <p:nvSpPr>
          <p:cNvPr id="14" name="TextBox 13"/>
          <p:cNvSpPr txBox="1"/>
          <p:nvPr/>
        </p:nvSpPr>
        <p:spPr>
          <a:xfrm>
            <a:off x="2576764" y="3066147"/>
            <a:ext cx="21325969" cy="1174681"/>
          </a:xfrm>
          <a:prstGeom prst="rect">
            <a:avLst/>
          </a:prstGeom>
          <a:noFill/>
        </p:spPr>
        <p:txBody>
          <a:bodyPr wrap="square" rtlCol="0" anchor="ctr" anchorCtr="0">
            <a:spAutoFit/>
          </a:bodyPr>
          <a:lstStyle/>
          <a:p>
            <a:pPr marL="685800" indent="-685800">
              <a:lnSpc>
                <a:spcPct val="150000"/>
              </a:lnSpc>
              <a:spcBef>
                <a:spcPct val="20000"/>
              </a:spcBef>
              <a:buClr>
                <a:srgbClr val="119CF4"/>
              </a:buClr>
              <a:buFont typeface="Wingdings" panose="05000000000000000000" pitchFamily="2" charset="2"/>
              <a:buChar char="v"/>
            </a:pPr>
            <a:r>
              <a:rPr lang="en-US" sz="5400" b="1" dirty="0">
                <a:latin typeface="Lato Light" charset="0"/>
                <a:ea typeface="Lato Light" charset="0"/>
                <a:cs typeface="Lato Light" charset="0"/>
              </a:rPr>
              <a:t>Interventions in the fisheries and aquaculture sector are guided by:</a:t>
            </a:r>
          </a:p>
        </p:txBody>
      </p:sp>
      <p:sp>
        <p:nvSpPr>
          <p:cNvPr id="16" name="Subtitle 2"/>
          <p:cNvSpPr txBox="1">
            <a:spLocks/>
          </p:cNvSpPr>
          <p:nvPr/>
        </p:nvSpPr>
        <p:spPr>
          <a:xfrm>
            <a:off x="2148139" y="5061427"/>
            <a:ext cx="21325969" cy="11227564"/>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1544835" lvl="2" indent="-457200" algn="just">
              <a:lnSpc>
                <a:spcPct val="150000"/>
              </a:lnSpc>
              <a:buClr>
                <a:srgbClr val="119CF4"/>
              </a:buClr>
              <a:buFont typeface="Wingdings" charset="2"/>
              <a:buChar char="q"/>
            </a:pPr>
            <a:r>
              <a:rPr lang="en-US" sz="4800" b="1" u="sng" dirty="0">
                <a:solidFill>
                  <a:schemeClr val="tx1"/>
                </a:solidFill>
                <a:latin typeface="Lato Light" charset="0"/>
                <a:ea typeface="Lato Light" charset="0"/>
                <a:cs typeface="Lato Light" charset="0"/>
              </a:rPr>
              <a:t>Treaty</a:t>
            </a:r>
            <a:r>
              <a:rPr lang="en-US" sz="4800" dirty="0">
                <a:solidFill>
                  <a:schemeClr val="tx1"/>
                </a:solidFill>
                <a:latin typeface="Lato Light" charset="0"/>
                <a:ea typeface="Lato Light" charset="0"/>
                <a:cs typeface="Lato Light" charset="0"/>
              </a:rPr>
              <a:t> for Establishment of the EAC;</a:t>
            </a:r>
          </a:p>
          <a:p>
            <a:pPr marL="1544835" lvl="2" indent="-457200" algn="just">
              <a:lnSpc>
                <a:spcPct val="150000"/>
              </a:lnSpc>
              <a:buClr>
                <a:srgbClr val="119CF4"/>
              </a:buClr>
              <a:buFont typeface="Wingdings" charset="2"/>
              <a:buChar char="q"/>
            </a:pPr>
            <a:r>
              <a:rPr lang="en-US" sz="4800" b="1" u="sng" dirty="0">
                <a:solidFill>
                  <a:schemeClr val="tx1"/>
                </a:solidFill>
                <a:latin typeface="Lato Light" charset="0"/>
                <a:ea typeface="Lato Light" charset="0"/>
                <a:cs typeface="Lato Light" charset="0"/>
              </a:rPr>
              <a:t>Protocol</a:t>
            </a:r>
            <a:r>
              <a:rPr lang="en-US" sz="4800" dirty="0">
                <a:solidFill>
                  <a:schemeClr val="tx1"/>
                </a:solidFill>
                <a:latin typeface="Lato Light" charset="0"/>
                <a:ea typeface="Lato Light" charset="0"/>
                <a:cs typeface="Lato Light" charset="0"/>
              </a:rPr>
              <a:t> on Establishment of the EAC Common Market;</a:t>
            </a:r>
          </a:p>
          <a:p>
            <a:pPr marL="1544835" lvl="2" indent="-457200" algn="just">
              <a:lnSpc>
                <a:spcPct val="150000"/>
              </a:lnSpc>
              <a:buClr>
                <a:srgbClr val="119CF4"/>
              </a:buClr>
              <a:buFont typeface="Wingdings" charset="2"/>
              <a:buChar char="q"/>
            </a:pPr>
            <a:r>
              <a:rPr lang="en-US" sz="4800" b="1" u="sng" dirty="0">
                <a:solidFill>
                  <a:schemeClr val="tx1"/>
                </a:solidFill>
                <a:latin typeface="Lato Light" charset="0"/>
                <a:ea typeface="Lato Light" charset="0"/>
                <a:cs typeface="Lato Light" charset="0"/>
              </a:rPr>
              <a:t>Convention</a:t>
            </a:r>
            <a:r>
              <a:rPr lang="en-US" sz="4800" b="1" dirty="0">
                <a:solidFill>
                  <a:schemeClr val="tx1"/>
                </a:solidFill>
                <a:latin typeface="Lato Light" charset="0"/>
                <a:ea typeface="Lato Light" charset="0"/>
                <a:cs typeface="Lato Light" charset="0"/>
              </a:rPr>
              <a:t> </a:t>
            </a:r>
            <a:r>
              <a:rPr lang="en-US" sz="4800" dirty="0">
                <a:solidFill>
                  <a:schemeClr val="tx1"/>
                </a:solidFill>
                <a:latin typeface="Lato Light" charset="0"/>
                <a:ea typeface="Lato Light" charset="0"/>
                <a:cs typeface="Lato Light" charset="0"/>
              </a:rPr>
              <a:t>for the Establishment of the Lake Victoria Fisheries Organisation, 1994, amended in 1998 and in 2016;</a:t>
            </a:r>
          </a:p>
          <a:p>
            <a:pPr marL="1544835" lvl="2" indent="-457200" algn="just">
              <a:lnSpc>
                <a:spcPct val="150000"/>
              </a:lnSpc>
              <a:buClr>
                <a:srgbClr val="119CF4"/>
              </a:buClr>
              <a:buFont typeface="Wingdings" charset="2"/>
              <a:buChar char="q"/>
            </a:pPr>
            <a:r>
              <a:rPr lang="en-US" sz="4800" dirty="0">
                <a:solidFill>
                  <a:schemeClr val="tx1"/>
                </a:solidFill>
                <a:latin typeface="Lato Light" charset="0"/>
                <a:ea typeface="Lato Light" charset="0"/>
                <a:cs typeface="Lato Light" charset="0"/>
              </a:rPr>
              <a:t>EAC Fisheries and Aquaculture </a:t>
            </a:r>
            <a:r>
              <a:rPr lang="en-US" sz="4800" b="1" u="sng" dirty="0">
                <a:solidFill>
                  <a:schemeClr val="tx1"/>
                </a:solidFill>
                <a:latin typeface="Lato Light" charset="0"/>
                <a:ea typeface="Lato Light" charset="0"/>
                <a:cs typeface="Lato Light" charset="0"/>
              </a:rPr>
              <a:t>Policy</a:t>
            </a:r>
            <a:r>
              <a:rPr lang="en-US" sz="4800" dirty="0">
                <a:solidFill>
                  <a:schemeClr val="tx1"/>
                </a:solidFill>
                <a:latin typeface="Lato Light" charset="0"/>
                <a:ea typeface="Lato Light" charset="0"/>
                <a:cs typeface="Lato Light" charset="0"/>
              </a:rPr>
              <a:t>;</a:t>
            </a:r>
          </a:p>
          <a:p>
            <a:pPr marL="1544835" lvl="2" indent="-457200" algn="just">
              <a:lnSpc>
                <a:spcPct val="150000"/>
              </a:lnSpc>
              <a:buClr>
                <a:srgbClr val="119CF4"/>
              </a:buClr>
              <a:buFont typeface="Wingdings" charset="2"/>
              <a:buChar char="q"/>
            </a:pPr>
            <a:r>
              <a:rPr lang="en-US" sz="4800" dirty="0">
                <a:solidFill>
                  <a:schemeClr val="tx1"/>
                </a:solidFill>
                <a:latin typeface="Lato Light" charset="0"/>
                <a:ea typeface="Lato Light" charset="0"/>
                <a:cs typeface="Lato Light" charset="0"/>
              </a:rPr>
              <a:t>Continental Policy Framework and Reform Strategy </a:t>
            </a:r>
            <a:r>
              <a:rPr lang="en-US" sz="4800" b="1" u="sng" dirty="0">
                <a:solidFill>
                  <a:schemeClr val="tx1"/>
                </a:solidFill>
                <a:latin typeface="Lato Light" charset="0"/>
                <a:ea typeface="Lato Light" charset="0"/>
                <a:cs typeface="Lato Light" charset="0"/>
              </a:rPr>
              <a:t>(PFRS) </a:t>
            </a:r>
            <a:r>
              <a:rPr lang="en-US" sz="4800" dirty="0">
                <a:solidFill>
                  <a:schemeClr val="tx1"/>
                </a:solidFill>
                <a:latin typeface="Lato Light" charset="0"/>
                <a:ea typeface="Lato Light" charset="0"/>
                <a:cs typeface="Lato Light" charset="0"/>
              </a:rPr>
              <a:t>and </a:t>
            </a:r>
            <a:r>
              <a:rPr lang="en-US" sz="4800" b="1" u="sng" dirty="0">
                <a:solidFill>
                  <a:schemeClr val="tx1"/>
                </a:solidFill>
                <a:latin typeface="Lato Light" charset="0"/>
                <a:ea typeface="Lato Light" charset="0"/>
                <a:cs typeface="Lato Light" charset="0"/>
              </a:rPr>
              <a:t>CAADP</a:t>
            </a:r>
            <a:r>
              <a:rPr lang="en-US" sz="4800" dirty="0">
                <a:solidFill>
                  <a:schemeClr val="tx1"/>
                </a:solidFill>
                <a:latin typeface="Lato Light" charset="0"/>
                <a:ea typeface="Lato Light" charset="0"/>
                <a:cs typeface="Lato Light" charset="0"/>
              </a:rPr>
              <a:t> process;</a:t>
            </a:r>
          </a:p>
          <a:p>
            <a:pPr marL="457200" indent="-457200" algn="just">
              <a:lnSpc>
                <a:spcPct val="150000"/>
              </a:lnSpc>
              <a:buClr>
                <a:srgbClr val="119CF4"/>
              </a:buClr>
              <a:buFont typeface="Wingdings" charset="2"/>
              <a:buChar char="q"/>
            </a:pPr>
            <a:endParaRPr lang="en-US" sz="4800" dirty="0">
              <a:solidFill>
                <a:schemeClr val="tx1"/>
              </a:solidFill>
              <a:latin typeface="Lato Light" charset="0"/>
              <a:ea typeface="Lato Light" charset="0"/>
              <a:cs typeface="Lato Light" charset="0"/>
            </a:endParaRPr>
          </a:p>
          <a:p>
            <a:pPr marL="457200" indent="-457200" algn="just">
              <a:lnSpc>
                <a:spcPct val="150000"/>
              </a:lnSpc>
              <a:buClr>
                <a:srgbClr val="119CF4"/>
              </a:buClr>
              <a:buFont typeface="Wingdings" charset="2"/>
              <a:buChar char="q"/>
            </a:pPr>
            <a:endParaRPr lang="en-US" sz="4800" dirty="0">
              <a:solidFill>
                <a:schemeClr val="tx1"/>
              </a:solidFill>
              <a:latin typeface="Lato Light" charset="0"/>
            </a:endParaRPr>
          </a:p>
        </p:txBody>
      </p:sp>
    </p:spTree>
    <p:extLst>
      <p:ext uri="{BB962C8B-B14F-4D97-AF65-F5344CB8AC3E}">
        <p14:creationId xmlns:p14="http://schemas.microsoft.com/office/powerpoint/2010/main" val="42299382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000251" y="521304"/>
            <a:ext cx="15659100" cy="1323439"/>
          </a:xfrm>
          <a:prstGeom prst="rect">
            <a:avLst/>
          </a:prstGeom>
          <a:noFill/>
        </p:spPr>
        <p:txBody>
          <a:bodyPr wrap="square" rtlCol="0">
            <a:spAutoFit/>
          </a:bodyPr>
          <a:lstStyle/>
          <a:p>
            <a:r>
              <a:rPr lang="en-US" sz="8000" b="1" dirty="0">
                <a:solidFill>
                  <a:srgbClr val="0070C0"/>
                </a:solidFill>
                <a:latin typeface="Arial Black" panose="020B0A04020102020204" pitchFamily="34" charset="0"/>
              </a:rPr>
              <a:t>BACKGROUND</a:t>
            </a:r>
          </a:p>
        </p:txBody>
      </p:sp>
      <p:sp>
        <p:nvSpPr>
          <p:cNvPr id="16" name="Subtitle 2"/>
          <p:cNvSpPr txBox="1">
            <a:spLocks/>
          </p:cNvSpPr>
          <p:nvPr/>
        </p:nvSpPr>
        <p:spPr>
          <a:xfrm>
            <a:off x="1857880" y="1749554"/>
            <a:ext cx="21325969" cy="1153841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457200" indent="-457200" algn="just">
              <a:lnSpc>
                <a:spcPct val="150000"/>
              </a:lnSpc>
              <a:buClr>
                <a:srgbClr val="119CF4"/>
              </a:buClr>
              <a:buFont typeface="Wingdings" charset="2"/>
              <a:buChar char="q"/>
            </a:pPr>
            <a:r>
              <a:rPr lang="en-US" sz="5400" b="1" dirty="0">
                <a:solidFill>
                  <a:schemeClr val="tx1"/>
                </a:solidFill>
                <a:latin typeface="Arial Black" panose="020B0A04020102020204" pitchFamily="34" charset="0"/>
                <a:ea typeface="Lato Light" charset="0"/>
                <a:cs typeface="Lato Light" charset="0"/>
              </a:rPr>
              <a:t>EAC TREATY</a:t>
            </a:r>
          </a:p>
          <a:p>
            <a:pPr marL="1659136" lvl="1"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Article 9 (3) Established Lake Victoria Fisheries Organisation (LVFO) as an Institution of the Community; </a:t>
            </a:r>
          </a:p>
          <a:p>
            <a:pPr marL="1659136" lvl="1" indent="-571500" algn="just">
              <a:lnSpc>
                <a:spcPct val="150000"/>
              </a:lnSpc>
              <a:buClr>
                <a:srgbClr val="119CF4"/>
              </a:buClr>
              <a:buFont typeface="Wingdings" panose="05000000000000000000" pitchFamily="2" charset="2"/>
              <a:buChar char="v"/>
            </a:pPr>
            <a:r>
              <a:rPr lang="en-US" sz="4800" dirty="0">
                <a:solidFill>
                  <a:schemeClr val="tx1"/>
                </a:solidFill>
                <a:latin typeface="Lato Light" charset="0"/>
                <a:ea typeface="Lato Light" charset="0"/>
                <a:cs typeface="Lato Light" charset="0"/>
              </a:rPr>
              <a:t>Article 110 (f) mandates Partner States to develop marine and inland aquaculture and fish farming;</a:t>
            </a:r>
          </a:p>
          <a:p>
            <a:pPr marL="1659136" lvl="1" indent="-571500" algn="just">
              <a:lnSpc>
                <a:spcPct val="150000"/>
              </a:lnSpc>
              <a:buClr>
                <a:srgbClr val="119CF4"/>
              </a:buClr>
              <a:buFont typeface="Wingdings" panose="05000000000000000000" pitchFamily="2" charset="2"/>
              <a:buChar char="v"/>
            </a:pPr>
            <a:r>
              <a:rPr lang="en-US" sz="4800" dirty="0">
                <a:solidFill>
                  <a:schemeClr val="tx1"/>
                </a:solidFill>
                <a:latin typeface="Lato Light" charset="0"/>
              </a:rPr>
              <a:t>Article 114 (2) (b) mandates Partner States to cooperate in management of their water and marine resources, including adoption of common policies and regulations for the conservation, management and development of fisheries resources and the establishment of a body for management of Lake Victoria;</a:t>
            </a:r>
          </a:p>
        </p:txBody>
      </p:sp>
    </p:spTree>
    <p:extLst>
      <p:ext uri="{BB962C8B-B14F-4D97-AF65-F5344CB8AC3E}">
        <p14:creationId xmlns:p14="http://schemas.microsoft.com/office/powerpoint/2010/main" val="34293707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419350" y="1413732"/>
            <a:ext cx="20783549" cy="1323439"/>
          </a:xfrm>
          <a:prstGeom prst="rect">
            <a:avLst/>
          </a:prstGeom>
          <a:noFill/>
        </p:spPr>
        <p:txBody>
          <a:bodyPr wrap="square" rtlCol="0">
            <a:spAutoFit/>
          </a:bodyPr>
          <a:lstStyle/>
          <a:p>
            <a:r>
              <a:rPr lang="en-US" sz="8000" b="1" dirty="0">
                <a:solidFill>
                  <a:srgbClr val="0070C0"/>
                </a:solidFill>
                <a:latin typeface="Arial Black" panose="020B0A04020102020204" pitchFamily="34" charset="0"/>
              </a:rPr>
              <a:t>BACKGROUND</a:t>
            </a:r>
          </a:p>
        </p:txBody>
      </p:sp>
      <p:sp>
        <p:nvSpPr>
          <p:cNvPr id="16" name="Subtitle 2"/>
          <p:cNvSpPr txBox="1">
            <a:spLocks/>
          </p:cNvSpPr>
          <p:nvPr/>
        </p:nvSpPr>
        <p:spPr>
          <a:xfrm>
            <a:off x="2148139" y="3213577"/>
            <a:ext cx="21325969" cy="10993654"/>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457200" indent="-457200" algn="just">
              <a:lnSpc>
                <a:spcPct val="150000"/>
              </a:lnSpc>
              <a:buClr>
                <a:srgbClr val="119CF4"/>
              </a:buClr>
              <a:buFont typeface="Wingdings" charset="2"/>
              <a:buChar char="q"/>
            </a:pPr>
            <a:r>
              <a:rPr lang="en-US" sz="4800" dirty="0">
                <a:solidFill>
                  <a:schemeClr val="tx1"/>
                </a:solidFill>
                <a:latin typeface="Lato Light" charset="0"/>
                <a:ea typeface="Lato Light" charset="0"/>
                <a:cs typeface="Lato Light" charset="0"/>
              </a:rPr>
              <a:t> Article 45 (3) (f) ) of EAC Common Market Protocol mandates the Partner States to develop, promote, manage and conserve fisheries resources on a sustainable basis within the Community;</a:t>
            </a:r>
          </a:p>
          <a:p>
            <a:pPr marL="457200" indent="-457200" algn="just">
              <a:lnSpc>
                <a:spcPct val="150000"/>
              </a:lnSpc>
              <a:buClr>
                <a:srgbClr val="119CF4"/>
              </a:buClr>
              <a:buFont typeface="Wingdings" charset="2"/>
              <a:buChar char="q"/>
            </a:pPr>
            <a:r>
              <a:rPr lang="en-US" sz="4800" dirty="0">
                <a:solidFill>
                  <a:schemeClr val="tx1"/>
                </a:solidFill>
                <a:latin typeface="Lato Light" charset="0"/>
                <a:ea typeface="Lato Light" charset="0"/>
                <a:cs typeface="Lato Light" charset="0"/>
              </a:rPr>
              <a:t>The 1994 Convention for establishment of LVFO, was amended in 1998 and 2016 to widen the scope and mandate of the Organisation;</a:t>
            </a:r>
          </a:p>
          <a:p>
            <a:pPr marL="1773436" lvl="1" indent="-685800" algn="just">
              <a:lnSpc>
                <a:spcPct val="150000"/>
              </a:lnSpc>
              <a:buClr>
                <a:srgbClr val="119CF4"/>
              </a:buClr>
              <a:buFont typeface="Wingdings" panose="05000000000000000000" pitchFamily="2" charset="2"/>
              <a:buChar char="Ø"/>
            </a:pPr>
            <a:r>
              <a:rPr lang="en-US" sz="4800" dirty="0">
                <a:solidFill>
                  <a:schemeClr val="tx1"/>
                </a:solidFill>
                <a:latin typeface="Lato Light" charset="0"/>
                <a:ea typeface="Lato Light" charset="0"/>
                <a:cs typeface="Lato Light" charset="0"/>
              </a:rPr>
              <a:t>to include all EAC Partner States;</a:t>
            </a:r>
          </a:p>
          <a:p>
            <a:pPr marL="1773436" lvl="1" indent="-685800" algn="just">
              <a:lnSpc>
                <a:spcPct val="150000"/>
              </a:lnSpc>
              <a:buClr>
                <a:srgbClr val="119CF4"/>
              </a:buClr>
              <a:buFont typeface="Wingdings" panose="05000000000000000000" pitchFamily="2" charset="2"/>
              <a:buChar char="Ø"/>
            </a:pPr>
            <a:r>
              <a:rPr lang="en-US" sz="4800" dirty="0">
                <a:solidFill>
                  <a:schemeClr val="tx1"/>
                </a:solidFill>
                <a:latin typeface="Lato Light" charset="0"/>
                <a:ea typeface="Lato Light" charset="0"/>
                <a:cs typeface="Lato Light" charset="0"/>
              </a:rPr>
              <a:t>to expand the geographically coverage to beyond Lake Victoria; and </a:t>
            </a:r>
          </a:p>
          <a:p>
            <a:pPr marL="1773436" lvl="1" indent="-685800" algn="just">
              <a:lnSpc>
                <a:spcPct val="150000"/>
              </a:lnSpc>
              <a:buClr>
                <a:srgbClr val="119CF4"/>
              </a:buClr>
              <a:buFont typeface="Wingdings" panose="05000000000000000000" pitchFamily="2" charset="2"/>
              <a:buChar char="Ø"/>
            </a:pPr>
            <a:r>
              <a:rPr lang="en-US" sz="4800" dirty="0">
                <a:solidFill>
                  <a:schemeClr val="tx1"/>
                </a:solidFill>
                <a:latin typeface="Lato Light" charset="0"/>
                <a:ea typeface="Lato Light" charset="0"/>
                <a:cs typeface="Lato Light" charset="0"/>
              </a:rPr>
              <a:t>to address aquaculture and postharvest issues; </a:t>
            </a:r>
          </a:p>
          <a:p>
            <a:pPr marL="457200" indent="-457200" algn="just">
              <a:lnSpc>
                <a:spcPct val="150000"/>
              </a:lnSpc>
              <a:buClr>
                <a:srgbClr val="119CF4"/>
              </a:buClr>
              <a:buFont typeface="Wingdings" charset="2"/>
              <a:buChar char="q"/>
            </a:pPr>
            <a:endParaRPr lang="en-US" sz="4800" dirty="0">
              <a:solidFill>
                <a:schemeClr val="tx1"/>
              </a:solidFill>
              <a:latin typeface="Lato Light" charset="0"/>
            </a:endParaRPr>
          </a:p>
        </p:txBody>
      </p:sp>
    </p:spTree>
    <p:extLst>
      <p:ext uri="{BB962C8B-B14F-4D97-AF65-F5344CB8AC3E}">
        <p14:creationId xmlns:p14="http://schemas.microsoft.com/office/powerpoint/2010/main" val="31988263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419350" y="859734"/>
            <a:ext cx="20783549" cy="1107996"/>
          </a:xfrm>
          <a:prstGeom prst="rect">
            <a:avLst/>
          </a:prstGeom>
          <a:noFill/>
        </p:spPr>
        <p:txBody>
          <a:bodyPr wrap="square" rtlCol="0">
            <a:spAutoFit/>
          </a:bodyPr>
          <a:lstStyle/>
          <a:p>
            <a:r>
              <a:rPr lang="en-US" sz="6600" b="1" dirty="0">
                <a:solidFill>
                  <a:srgbClr val="0070C0"/>
                </a:solidFill>
                <a:latin typeface="Arial Black" panose="020B0A04020102020204" pitchFamily="34" charset="0"/>
              </a:rPr>
              <a:t>BACKGROUND</a:t>
            </a:r>
          </a:p>
        </p:txBody>
      </p:sp>
      <p:sp>
        <p:nvSpPr>
          <p:cNvPr id="16" name="Subtitle 2"/>
          <p:cNvSpPr txBox="1">
            <a:spLocks/>
          </p:cNvSpPr>
          <p:nvPr/>
        </p:nvSpPr>
        <p:spPr>
          <a:xfrm>
            <a:off x="2148139" y="2185195"/>
            <a:ext cx="21325969" cy="1027672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457200" indent="-457200" algn="just">
              <a:lnSpc>
                <a:spcPct val="150000"/>
              </a:lnSpc>
              <a:buClr>
                <a:srgbClr val="119CF4"/>
              </a:buClr>
              <a:buFont typeface="Wingdings" charset="2"/>
              <a:buChar char="q"/>
            </a:pPr>
            <a:r>
              <a:rPr lang="en-US" sz="4800" b="1" dirty="0">
                <a:solidFill>
                  <a:schemeClr val="tx1"/>
                </a:solidFill>
                <a:latin typeface="Arial" panose="020B0604020202020204" pitchFamily="34" charset="0"/>
                <a:ea typeface="Lato Light" charset="0"/>
                <a:cs typeface="Arial" panose="020B0604020202020204" pitchFamily="34" charset="0"/>
              </a:rPr>
              <a:t>The 2016 amendment to the convention provided for establishment of four main programme areas to guide the sustainable management and development of fisheries and aquaculture resources;</a:t>
            </a:r>
          </a:p>
          <a:p>
            <a:pPr marL="2230636" lvl="1" indent="-1143000" algn="just">
              <a:lnSpc>
                <a:spcPct val="150000"/>
              </a:lnSpc>
              <a:buClr>
                <a:srgbClr val="119CF4"/>
              </a:buClr>
              <a:buFont typeface="+mj-lt"/>
              <a:buAutoNum type="romanLcPeriod"/>
            </a:pPr>
            <a:r>
              <a:rPr lang="en-US" sz="5400" dirty="0">
                <a:solidFill>
                  <a:schemeClr val="tx1"/>
                </a:solidFill>
                <a:latin typeface="Lato Light" charset="0"/>
                <a:ea typeface="Lato Light" charset="0"/>
                <a:cs typeface="Lato Light" charset="0"/>
              </a:rPr>
              <a:t>Fisheries Management and Development;</a:t>
            </a:r>
          </a:p>
          <a:p>
            <a:pPr marL="2230636" lvl="1" indent="-1143000" algn="just">
              <a:lnSpc>
                <a:spcPct val="150000"/>
              </a:lnSpc>
              <a:buClr>
                <a:srgbClr val="119CF4"/>
              </a:buClr>
              <a:buFont typeface="+mj-lt"/>
              <a:buAutoNum type="romanLcPeriod"/>
            </a:pPr>
            <a:r>
              <a:rPr lang="en-US" sz="5400" dirty="0">
                <a:solidFill>
                  <a:schemeClr val="tx1"/>
                </a:solidFill>
                <a:latin typeface="Lato Light" charset="0"/>
                <a:ea typeface="Lato Light" charset="0"/>
                <a:cs typeface="Lato Light" charset="0"/>
              </a:rPr>
              <a:t>Aquaculture Management and Development;</a:t>
            </a:r>
          </a:p>
          <a:p>
            <a:pPr marL="2230636" lvl="1" indent="-1143000" algn="just">
              <a:lnSpc>
                <a:spcPct val="150000"/>
              </a:lnSpc>
              <a:buClr>
                <a:srgbClr val="119CF4"/>
              </a:buClr>
              <a:buFont typeface="+mj-lt"/>
              <a:buAutoNum type="romanLcPeriod"/>
            </a:pPr>
            <a:r>
              <a:rPr lang="en-US" sz="5400" dirty="0">
                <a:solidFill>
                  <a:schemeClr val="tx1"/>
                </a:solidFill>
                <a:latin typeface="Lato Light" charset="0"/>
                <a:ea typeface="Lato Light" charset="0"/>
                <a:cs typeface="Lato Light" charset="0"/>
              </a:rPr>
              <a:t>Fisheries Resource Monitoring and Research;</a:t>
            </a:r>
          </a:p>
          <a:p>
            <a:pPr marL="2230636" lvl="1" indent="-1143000" algn="just">
              <a:lnSpc>
                <a:spcPct val="150000"/>
              </a:lnSpc>
              <a:buClr>
                <a:srgbClr val="119CF4"/>
              </a:buClr>
              <a:buFont typeface="+mj-lt"/>
              <a:buAutoNum type="romanLcPeriod"/>
            </a:pPr>
            <a:r>
              <a:rPr lang="en-US" sz="5400" dirty="0">
                <a:solidFill>
                  <a:schemeClr val="tx1"/>
                </a:solidFill>
                <a:latin typeface="Lato Light" charset="0"/>
                <a:ea typeface="Lato Light" charset="0"/>
                <a:cs typeface="Lato Light" charset="0"/>
              </a:rPr>
              <a:t>Fish Quality Assurance, Trade and Marketing of fish and fishery Products;</a:t>
            </a:r>
          </a:p>
        </p:txBody>
      </p:sp>
    </p:spTree>
    <p:extLst>
      <p:ext uri="{BB962C8B-B14F-4D97-AF65-F5344CB8AC3E}">
        <p14:creationId xmlns:p14="http://schemas.microsoft.com/office/powerpoint/2010/main" val="32422687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228850" y="1223232"/>
            <a:ext cx="19069049" cy="2554545"/>
          </a:xfrm>
          <a:prstGeom prst="rect">
            <a:avLst/>
          </a:prstGeom>
          <a:noFill/>
        </p:spPr>
        <p:txBody>
          <a:bodyPr wrap="square" rtlCol="0">
            <a:spAutoFit/>
          </a:bodyPr>
          <a:lstStyle/>
          <a:p>
            <a:pPr algn="ctr"/>
            <a:r>
              <a:rPr lang="en-US" sz="8000" b="1" dirty="0">
                <a:solidFill>
                  <a:srgbClr val="0070C0"/>
                </a:solidFill>
                <a:latin typeface="Arial Black" panose="020B0A04020102020204" pitchFamily="34" charset="0"/>
              </a:rPr>
              <a:t>ACTIVITIES OF EAC (LVFO) IN FISHERIES AND AQUACULTURE</a:t>
            </a:r>
          </a:p>
        </p:txBody>
      </p:sp>
      <p:sp>
        <p:nvSpPr>
          <p:cNvPr id="16" name="Subtitle 2"/>
          <p:cNvSpPr txBox="1">
            <a:spLocks/>
          </p:cNvSpPr>
          <p:nvPr/>
        </p:nvSpPr>
        <p:spPr>
          <a:xfrm>
            <a:off x="2419351" y="4258686"/>
            <a:ext cx="21325969" cy="8482004"/>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50000"/>
              </a:lnSpc>
              <a:buClr>
                <a:srgbClr val="119CF4"/>
              </a:buClr>
            </a:pPr>
            <a:r>
              <a:rPr lang="en-US" sz="4400" dirty="0">
                <a:solidFill>
                  <a:schemeClr val="tx1"/>
                </a:solidFill>
                <a:latin typeface="Arial" panose="020B0604020202020204" pitchFamily="34" charset="0"/>
                <a:ea typeface="Lato Light" charset="0"/>
                <a:cs typeface="Arial" panose="020B0604020202020204" pitchFamily="34" charset="0"/>
              </a:rPr>
              <a:t>1</a:t>
            </a:r>
            <a:r>
              <a:rPr lang="en-US" sz="4400" b="1" dirty="0">
                <a:solidFill>
                  <a:schemeClr val="tx1"/>
                </a:solidFill>
                <a:latin typeface="Arial" panose="020B0604020202020204" pitchFamily="34" charset="0"/>
                <a:ea typeface="Lato Light" charset="0"/>
                <a:cs typeface="Arial" panose="020B0604020202020204" pitchFamily="34" charset="0"/>
              </a:rPr>
              <a:t>.	Evaluate and review existing management plans and/or develop and support the implementation of new management plans for species and/or fisheries of regional interest;</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Conducted a study on enhancement of the institutional, structural and legal frameworks of LVFO against the backdrop of expanded scope and mandate;</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Reviewed the performance of Lake Victoria Fisheries Management Plan-III (2016-2020) and Drafted Lake Victoria Fisheries Management Plan-IV (2021-2025) now ready for approval by FASCOM</a:t>
            </a:r>
          </a:p>
        </p:txBody>
      </p:sp>
    </p:spTree>
    <p:extLst>
      <p:ext uri="{BB962C8B-B14F-4D97-AF65-F5344CB8AC3E}">
        <p14:creationId xmlns:p14="http://schemas.microsoft.com/office/powerpoint/2010/main" val="31014811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228850" y="480282"/>
            <a:ext cx="19069049" cy="1938992"/>
          </a:xfrm>
          <a:prstGeom prst="rect">
            <a:avLst/>
          </a:prstGeom>
          <a:noFill/>
        </p:spPr>
        <p:txBody>
          <a:bodyPr wrap="square" rtlCol="0">
            <a:spAutoFit/>
          </a:bodyPr>
          <a:lstStyle/>
          <a:p>
            <a:pPr algn="ctr"/>
            <a:r>
              <a:rPr lang="en-US" sz="6000" b="1" dirty="0">
                <a:solidFill>
                  <a:srgbClr val="0070C0"/>
                </a:solidFill>
                <a:latin typeface="Arial Black" panose="020B0A04020102020204" pitchFamily="34" charset="0"/>
              </a:rPr>
              <a:t>ACTIVITIES OF EAC (LVFO) IN FISHERIES AND AQUACULTURE</a:t>
            </a:r>
          </a:p>
        </p:txBody>
      </p:sp>
      <p:sp>
        <p:nvSpPr>
          <p:cNvPr id="16" name="Subtitle 2"/>
          <p:cNvSpPr txBox="1">
            <a:spLocks/>
          </p:cNvSpPr>
          <p:nvPr/>
        </p:nvSpPr>
        <p:spPr>
          <a:xfrm>
            <a:off x="2419351" y="3034827"/>
            <a:ext cx="21325969" cy="9903932"/>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50000"/>
              </a:lnSpc>
              <a:buClr>
                <a:srgbClr val="119CF4"/>
              </a:buClr>
            </a:pPr>
            <a:r>
              <a:rPr lang="en-US" sz="4400" dirty="0">
                <a:solidFill>
                  <a:schemeClr val="tx1"/>
                </a:solidFill>
                <a:latin typeface="Arial" panose="020B0604020202020204" pitchFamily="34" charset="0"/>
                <a:ea typeface="Lato Light" charset="0"/>
                <a:cs typeface="Arial" panose="020B0604020202020204" pitchFamily="34" charset="0"/>
              </a:rPr>
              <a:t>2.</a:t>
            </a:r>
            <a:r>
              <a:rPr lang="en-US" sz="4400" dirty="0">
                <a:solidFill>
                  <a:schemeClr val="tx1"/>
                </a:solidFill>
                <a:latin typeface="Lato Light" charset="0"/>
                <a:ea typeface="Lato Light" charset="0"/>
                <a:cs typeface="Lato Light" charset="0"/>
              </a:rPr>
              <a:t>	</a:t>
            </a:r>
            <a:r>
              <a:rPr lang="en-US" sz="4400" b="1" dirty="0">
                <a:solidFill>
                  <a:schemeClr val="tx1"/>
                </a:solidFill>
                <a:latin typeface="Arial" panose="020B0604020202020204" pitchFamily="34" charset="0"/>
                <a:ea typeface="Lato Light" charset="0"/>
                <a:cs typeface="Arial" panose="020B0604020202020204" pitchFamily="34" charset="0"/>
              </a:rPr>
              <a:t>Promote coherent regional registration and licensing frameworks in the small-scale inland and marine fisheries;</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Convened a regional workshop to </a:t>
            </a:r>
            <a:r>
              <a:rPr lang="en-US" sz="4400" dirty="0" err="1">
                <a:solidFill>
                  <a:schemeClr val="tx1"/>
                </a:solidFill>
                <a:latin typeface="Lato Light" charset="0"/>
                <a:ea typeface="Lato Light" charset="0"/>
                <a:cs typeface="Lato Light" charset="0"/>
              </a:rPr>
              <a:t>harmonise</a:t>
            </a:r>
            <a:r>
              <a:rPr lang="en-US" sz="4400" dirty="0">
                <a:solidFill>
                  <a:schemeClr val="tx1"/>
                </a:solidFill>
                <a:latin typeface="Lato Light" charset="0"/>
                <a:ea typeface="Lato Light" charset="0"/>
                <a:cs typeface="Lato Light" charset="0"/>
              </a:rPr>
              <a:t> annual registration/licensing of fisheries, fishing boats and gears;</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Expanded the regional database;</a:t>
            </a:r>
          </a:p>
          <a:p>
            <a:pPr algn="just">
              <a:lnSpc>
                <a:spcPct val="150000"/>
              </a:lnSpc>
              <a:buClr>
                <a:srgbClr val="119CF4"/>
              </a:buClr>
            </a:pPr>
            <a:r>
              <a:rPr lang="en-US" sz="4400" dirty="0">
                <a:solidFill>
                  <a:schemeClr val="tx1"/>
                </a:solidFill>
                <a:latin typeface="Arial" panose="020B0604020202020204" pitchFamily="34" charset="0"/>
                <a:ea typeface="Lato Light" charset="0"/>
                <a:cs typeface="Arial" panose="020B0604020202020204" pitchFamily="34" charset="0"/>
              </a:rPr>
              <a:t>3.</a:t>
            </a:r>
            <a:r>
              <a:rPr lang="en-US" sz="4400" dirty="0">
                <a:solidFill>
                  <a:schemeClr val="tx1"/>
                </a:solidFill>
                <a:latin typeface="Lato Light" charset="0"/>
                <a:ea typeface="Lato Light" charset="0"/>
                <a:cs typeface="Lato Light" charset="0"/>
              </a:rPr>
              <a:t>	</a:t>
            </a:r>
            <a:r>
              <a:rPr lang="en-US" sz="4400" b="1" dirty="0">
                <a:solidFill>
                  <a:schemeClr val="tx1"/>
                </a:solidFill>
                <a:latin typeface="Arial" panose="020B0604020202020204" pitchFamily="34" charset="0"/>
                <a:ea typeface="Lato Light" charset="0"/>
                <a:cs typeface="Arial" panose="020B0604020202020204" pitchFamily="34" charset="0"/>
              </a:rPr>
              <a:t>Support the adoption and implementation of management measures aiming at protecting marine biodiversity with regional impacts;</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Mark and protect biodiversity hotspots and breeding/nursery areas in selected areas</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Developing guidelines for management of fish breeding areas;</a:t>
            </a:r>
          </a:p>
        </p:txBody>
      </p:sp>
    </p:spTree>
    <p:extLst>
      <p:ext uri="{BB962C8B-B14F-4D97-AF65-F5344CB8AC3E}">
        <p14:creationId xmlns:p14="http://schemas.microsoft.com/office/powerpoint/2010/main" val="39640210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228850" y="1223232"/>
            <a:ext cx="19069049" cy="1938992"/>
          </a:xfrm>
          <a:prstGeom prst="rect">
            <a:avLst/>
          </a:prstGeom>
          <a:noFill/>
        </p:spPr>
        <p:txBody>
          <a:bodyPr wrap="square" rtlCol="0">
            <a:spAutoFit/>
          </a:bodyPr>
          <a:lstStyle/>
          <a:p>
            <a:pPr algn="ctr"/>
            <a:r>
              <a:rPr lang="en-US" sz="6000" b="1" dirty="0">
                <a:solidFill>
                  <a:srgbClr val="0070C0"/>
                </a:solidFill>
                <a:latin typeface="Arial Black" panose="020B0A04020102020204" pitchFamily="34" charset="0"/>
              </a:rPr>
              <a:t>ACTIVITIES OF EAC (LVFO) IN FISHERIES AND AQUACULTURE</a:t>
            </a:r>
          </a:p>
        </p:txBody>
      </p:sp>
      <p:sp>
        <p:nvSpPr>
          <p:cNvPr id="16" name="Subtitle 2"/>
          <p:cNvSpPr txBox="1">
            <a:spLocks/>
          </p:cNvSpPr>
          <p:nvPr/>
        </p:nvSpPr>
        <p:spPr>
          <a:xfrm>
            <a:off x="2419351" y="4258686"/>
            <a:ext cx="21325969" cy="4283932"/>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50000"/>
              </a:lnSpc>
              <a:buClr>
                <a:srgbClr val="119CF4"/>
              </a:buClr>
            </a:pPr>
            <a:r>
              <a:rPr lang="en-US" sz="4400" b="1" dirty="0">
                <a:solidFill>
                  <a:schemeClr val="tx1"/>
                </a:solidFill>
                <a:latin typeface="Arial" panose="020B0604020202020204" pitchFamily="34" charset="0"/>
                <a:ea typeface="Lato Light" charset="0"/>
                <a:cs typeface="Arial" panose="020B0604020202020204" pitchFamily="34" charset="0"/>
              </a:rPr>
              <a:t>4.	Improve data collection and data management in support of more evidence based regional policies;</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Conducting CAS, trawl frame survey, hydroacoustic surveys to monitor stocks, catches and fishing efforts on Lake Victoria;</a:t>
            </a:r>
          </a:p>
        </p:txBody>
      </p:sp>
    </p:spTree>
    <p:extLst>
      <p:ext uri="{BB962C8B-B14F-4D97-AF65-F5344CB8AC3E}">
        <p14:creationId xmlns:p14="http://schemas.microsoft.com/office/powerpoint/2010/main" val="24090338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228850" y="365982"/>
            <a:ext cx="19069049" cy="1938992"/>
          </a:xfrm>
          <a:prstGeom prst="rect">
            <a:avLst/>
          </a:prstGeom>
          <a:noFill/>
        </p:spPr>
        <p:txBody>
          <a:bodyPr wrap="square" rtlCol="0">
            <a:spAutoFit/>
          </a:bodyPr>
          <a:lstStyle/>
          <a:p>
            <a:pPr algn="ctr"/>
            <a:r>
              <a:rPr lang="en-US" sz="6000" b="1" dirty="0">
                <a:solidFill>
                  <a:srgbClr val="0070C0"/>
                </a:solidFill>
                <a:latin typeface="Arial Black" panose="020B0A04020102020204" pitchFamily="34" charset="0"/>
              </a:rPr>
              <a:t>ACTIVITIES OF EAC (LVFO) IN FISHERIES AND AQUACULTURE</a:t>
            </a:r>
          </a:p>
        </p:txBody>
      </p:sp>
      <p:sp>
        <p:nvSpPr>
          <p:cNvPr id="16" name="Subtitle 2"/>
          <p:cNvSpPr txBox="1">
            <a:spLocks/>
          </p:cNvSpPr>
          <p:nvPr/>
        </p:nvSpPr>
        <p:spPr>
          <a:xfrm>
            <a:off x="2419351" y="2944236"/>
            <a:ext cx="21325969" cy="963308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50000"/>
              </a:lnSpc>
              <a:buClr>
                <a:srgbClr val="119CF4"/>
              </a:buClr>
            </a:pPr>
            <a:r>
              <a:rPr lang="en-US" sz="4400" b="1" dirty="0">
                <a:solidFill>
                  <a:schemeClr val="tx1"/>
                </a:solidFill>
                <a:latin typeface="Arial" panose="020B0604020202020204" pitchFamily="34" charset="0"/>
                <a:ea typeface="Lato Light" charset="0"/>
                <a:cs typeface="Arial" panose="020B0604020202020204" pitchFamily="34" charset="0"/>
              </a:rPr>
              <a:t>5.	Establishing and implementing a regional monitoring, control and surveillance (MCS) system that encompasses among others, the development of regional guidelines or framework on fisheries licensing, the establishment of user rights-based management systems (control of open access)</a:t>
            </a:r>
            <a:r>
              <a:rPr lang="en-US" sz="4400" dirty="0">
                <a:solidFill>
                  <a:schemeClr val="tx1"/>
                </a:solidFill>
                <a:latin typeface="Lato Light" charset="0"/>
                <a:ea typeface="Lato Light" charset="0"/>
                <a:cs typeface="Lato Light" charset="0"/>
              </a:rPr>
              <a:t>	</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Conducting regional consultative high level multi-stakeholders meeting to harmonize MCS operation on Lake Victoria;</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Planning the implementation of regional MCS operations to have </a:t>
            </a:r>
            <a:r>
              <a:rPr lang="en-US" sz="4400" dirty="0" err="1">
                <a:solidFill>
                  <a:schemeClr val="tx1"/>
                </a:solidFill>
                <a:latin typeface="Lato Light" charset="0"/>
                <a:ea typeface="Lato Light" charset="0"/>
                <a:cs typeface="Lato Light" charset="0"/>
              </a:rPr>
              <a:t>harmonised</a:t>
            </a:r>
            <a:r>
              <a:rPr lang="en-US" sz="4400" dirty="0">
                <a:solidFill>
                  <a:schemeClr val="tx1"/>
                </a:solidFill>
                <a:latin typeface="Lato Light" charset="0"/>
                <a:ea typeface="Lato Light" charset="0"/>
                <a:cs typeface="Lato Light" charset="0"/>
              </a:rPr>
              <a:t> approaches, time, capacity needs;</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Conducting MCS operations on Lake Victoria using interagency approaches;</a:t>
            </a:r>
          </a:p>
        </p:txBody>
      </p:sp>
    </p:spTree>
    <p:extLst>
      <p:ext uri="{BB962C8B-B14F-4D97-AF65-F5344CB8AC3E}">
        <p14:creationId xmlns:p14="http://schemas.microsoft.com/office/powerpoint/2010/main" val="425779741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228851" y="937482"/>
            <a:ext cx="19069049" cy="1938992"/>
          </a:xfrm>
          <a:prstGeom prst="rect">
            <a:avLst/>
          </a:prstGeom>
          <a:noFill/>
        </p:spPr>
        <p:txBody>
          <a:bodyPr wrap="square" rtlCol="0">
            <a:spAutoFit/>
          </a:bodyPr>
          <a:lstStyle/>
          <a:p>
            <a:pPr algn="ctr"/>
            <a:r>
              <a:rPr lang="en-US" sz="6000" b="1" dirty="0">
                <a:solidFill>
                  <a:srgbClr val="0070C0"/>
                </a:solidFill>
                <a:latin typeface="Arial Black" panose="020B0A04020102020204" pitchFamily="34" charset="0"/>
              </a:rPr>
              <a:t>ACTIVITIES OF EAC (LVFO) IN FISHERIES AND AQUACULTURE</a:t>
            </a:r>
          </a:p>
        </p:txBody>
      </p:sp>
      <p:sp>
        <p:nvSpPr>
          <p:cNvPr id="16" name="Subtitle 2"/>
          <p:cNvSpPr txBox="1">
            <a:spLocks/>
          </p:cNvSpPr>
          <p:nvPr/>
        </p:nvSpPr>
        <p:spPr>
          <a:xfrm>
            <a:off x="2228851" y="3249881"/>
            <a:ext cx="20345400" cy="9528637"/>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50000"/>
              </a:lnSpc>
              <a:buClr>
                <a:srgbClr val="119CF4"/>
              </a:buClr>
            </a:pPr>
            <a:r>
              <a:rPr lang="en-US" sz="4800" b="1" dirty="0">
                <a:solidFill>
                  <a:schemeClr val="tx1"/>
                </a:solidFill>
                <a:latin typeface="Arial" panose="020B0604020202020204" pitchFamily="34" charset="0"/>
                <a:ea typeface="Lato Light" charset="0"/>
                <a:cs typeface="Arial" panose="020B0604020202020204" pitchFamily="34" charset="0"/>
              </a:rPr>
              <a:t>6.	Building capacity to implement regional, cost effective inland monitoring and surveillance programmes;</a:t>
            </a:r>
          </a:p>
          <a:p>
            <a:pPr marL="685800" indent="-685800" algn="just">
              <a:lnSpc>
                <a:spcPct val="150000"/>
              </a:lnSpc>
              <a:buClr>
                <a:srgbClr val="119CF4"/>
              </a:buClr>
              <a:buFont typeface="Wingdings" panose="05000000000000000000" pitchFamily="2" charset="2"/>
              <a:buChar char="v"/>
            </a:pPr>
            <a:r>
              <a:rPr lang="en-US" sz="4800" dirty="0">
                <a:solidFill>
                  <a:schemeClr val="tx1"/>
                </a:solidFill>
                <a:latin typeface="Lato Light" charset="0"/>
                <a:ea typeface="Lato Light" charset="0"/>
                <a:cs typeface="Lato Light" charset="0"/>
              </a:rPr>
              <a:t>Procurement and maintenance of equipment to support MCS operations</a:t>
            </a:r>
          </a:p>
          <a:p>
            <a:pPr marL="685800" indent="-685800" algn="just">
              <a:lnSpc>
                <a:spcPct val="150000"/>
              </a:lnSpc>
              <a:buClr>
                <a:srgbClr val="119CF4"/>
              </a:buClr>
              <a:buFont typeface="Wingdings" panose="05000000000000000000" pitchFamily="2" charset="2"/>
              <a:buChar char="v"/>
            </a:pPr>
            <a:endParaRPr lang="en-US" sz="4400" dirty="0">
              <a:solidFill>
                <a:schemeClr val="tx1"/>
              </a:solidFill>
              <a:latin typeface="Lato Light" charset="0"/>
              <a:ea typeface="Lato Light" charset="0"/>
              <a:cs typeface="Lato Light" charset="0"/>
            </a:endParaRPr>
          </a:p>
          <a:p>
            <a:pPr algn="just">
              <a:lnSpc>
                <a:spcPct val="150000"/>
              </a:lnSpc>
              <a:buClr>
                <a:srgbClr val="119CF4"/>
              </a:buClr>
            </a:pPr>
            <a:r>
              <a:rPr lang="en-US" sz="4800" b="1" dirty="0">
                <a:solidFill>
                  <a:schemeClr val="tx1"/>
                </a:solidFill>
                <a:latin typeface="Arial" panose="020B0604020202020204" pitchFamily="34" charset="0"/>
                <a:ea typeface="Lato Light" charset="0"/>
                <a:cs typeface="Arial" panose="020B0604020202020204" pitchFamily="34" charset="0"/>
              </a:rPr>
              <a:t>7.	Supporting capacity building in Enforcement, Compliance and Prosecution procedures in the fisheries sector at national levels;</a:t>
            </a:r>
          </a:p>
          <a:p>
            <a:pPr marL="685800" indent="-685800" algn="just">
              <a:lnSpc>
                <a:spcPct val="150000"/>
              </a:lnSpc>
              <a:buClr>
                <a:srgbClr val="119CF4"/>
              </a:buClr>
              <a:buFont typeface="Wingdings" panose="05000000000000000000" pitchFamily="2" charset="2"/>
              <a:buChar char="v"/>
            </a:pPr>
            <a:r>
              <a:rPr lang="en-US" sz="4800" dirty="0">
                <a:solidFill>
                  <a:schemeClr val="tx1"/>
                </a:solidFill>
                <a:latin typeface="Lato Light" charset="0"/>
                <a:ea typeface="Lato Light" charset="0"/>
                <a:cs typeface="Lato Light" charset="0"/>
              </a:rPr>
              <a:t>Training in enforcement, compliance and prosecution procedures in enforcement, compliance and prosecution procedures;</a:t>
            </a:r>
          </a:p>
        </p:txBody>
      </p:sp>
    </p:spTree>
    <p:extLst>
      <p:ext uri="{BB962C8B-B14F-4D97-AF65-F5344CB8AC3E}">
        <p14:creationId xmlns:p14="http://schemas.microsoft.com/office/powerpoint/2010/main" val="20930028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228851" y="1375632"/>
            <a:ext cx="19069049" cy="1938992"/>
          </a:xfrm>
          <a:prstGeom prst="rect">
            <a:avLst/>
          </a:prstGeom>
          <a:noFill/>
        </p:spPr>
        <p:txBody>
          <a:bodyPr wrap="square" rtlCol="0">
            <a:spAutoFit/>
          </a:bodyPr>
          <a:lstStyle/>
          <a:p>
            <a:pPr algn="ctr"/>
            <a:r>
              <a:rPr lang="en-US" sz="6000" b="1" dirty="0">
                <a:solidFill>
                  <a:srgbClr val="0070C0"/>
                </a:solidFill>
                <a:latin typeface="Arial Black" panose="020B0A04020102020204" pitchFamily="34" charset="0"/>
              </a:rPr>
              <a:t>ACTIVITIES OF EAC (LVFO) IN FISHERIES AND AQUACULTURE</a:t>
            </a:r>
          </a:p>
        </p:txBody>
      </p:sp>
      <p:sp>
        <p:nvSpPr>
          <p:cNvPr id="16" name="Subtitle 2"/>
          <p:cNvSpPr txBox="1">
            <a:spLocks/>
          </p:cNvSpPr>
          <p:nvPr/>
        </p:nvSpPr>
        <p:spPr>
          <a:xfrm>
            <a:off x="2228851" y="4234977"/>
            <a:ext cx="20345400" cy="5909185"/>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50000"/>
              </a:lnSpc>
              <a:buClr>
                <a:srgbClr val="119CF4"/>
              </a:buClr>
            </a:pPr>
            <a:r>
              <a:rPr lang="en-US" sz="4800" b="1" dirty="0">
                <a:solidFill>
                  <a:schemeClr val="tx1"/>
                </a:solidFill>
                <a:latin typeface="Arial" panose="020B0604020202020204" pitchFamily="34" charset="0"/>
                <a:ea typeface="Lato Light" charset="0"/>
                <a:cs typeface="Arial" panose="020B0604020202020204" pitchFamily="34" charset="0"/>
              </a:rPr>
              <a:t>8.	Building capacity at base of the pyramid for value addition targeting women and youth</a:t>
            </a:r>
          </a:p>
          <a:p>
            <a:pPr marL="685800" indent="-685800" algn="just">
              <a:lnSpc>
                <a:spcPct val="150000"/>
              </a:lnSpc>
              <a:buClr>
                <a:srgbClr val="119CF4"/>
              </a:buClr>
              <a:buFont typeface="Wingdings" panose="05000000000000000000" pitchFamily="2" charset="2"/>
              <a:buChar char="v"/>
            </a:pPr>
            <a:r>
              <a:rPr lang="en-US" sz="4800" dirty="0">
                <a:solidFill>
                  <a:schemeClr val="tx1"/>
                </a:solidFill>
                <a:latin typeface="Lato Light" charset="0"/>
                <a:ea typeface="Lato Light" charset="0"/>
                <a:cs typeface="Lato Light" charset="0"/>
              </a:rPr>
              <a:t>Training of youth and women groups in the region on small pelagic fish handling, processing, packaging and marketing;</a:t>
            </a:r>
          </a:p>
          <a:p>
            <a:pPr marL="685800" indent="-685800" algn="just">
              <a:lnSpc>
                <a:spcPct val="150000"/>
              </a:lnSpc>
              <a:buClr>
                <a:srgbClr val="119CF4"/>
              </a:buClr>
              <a:buFont typeface="Wingdings" panose="05000000000000000000" pitchFamily="2" charset="2"/>
              <a:buChar char="v"/>
            </a:pPr>
            <a:r>
              <a:rPr lang="en-US" sz="4800" dirty="0">
                <a:solidFill>
                  <a:schemeClr val="tx1"/>
                </a:solidFill>
                <a:latin typeface="Lato Light" charset="0"/>
                <a:ea typeface="Lato Light" charset="0"/>
                <a:cs typeface="Lato Light" charset="0"/>
              </a:rPr>
              <a:t>Promoting technologies for value addition;</a:t>
            </a:r>
          </a:p>
        </p:txBody>
      </p:sp>
    </p:spTree>
    <p:extLst>
      <p:ext uri="{BB962C8B-B14F-4D97-AF65-F5344CB8AC3E}">
        <p14:creationId xmlns:p14="http://schemas.microsoft.com/office/powerpoint/2010/main" val="148293249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228850" y="899382"/>
            <a:ext cx="19069049" cy="1938992"/>
          </a:xfrm>
          <a:prstGeom prst="rect">
            <a:avLst/>
          </a:prstGeom>
          <a:noFill/>
        </p:spPr>
        <p:txBody>
          <a:bodyPr wrap="square" rtlCol="0">
            <a:spAutoFit/>
          </a:bodyPr>
          <a:lstStyle/>
          <a:p>
            <a:pPr algn="ctr"/>
            <a:r>
              <a:rPr lang="en-US" sz="6000" b="1" dirty="0">
                <a:solidFill>
                  <a:srgbClr val="0070C0"/>
                </a:solidFill>
                <a:latin typeface="Arial Black" panose="020B0A04020102020204" pitchFamily="34" charset="0"/>
              </a:rPr>
              <a:t>ACTIVITIES OF EAC (LVFO) IN FISHERIES AND AQUACULTURE</a:t>
            </a:r>
          </a:p>
        </p:txBody>
      </p:sp>
      <p:sp>
        <p:nvSpPr>
          <p:cNvPr id="16" name="Subtitle 2"/>
          <p:cNvSpPr txBox="1">
            <a:spLocks/>
          </p:cNvSpPr>
          <p:nvPr/>
        </p:nvSpPr>
        <p:spPr>
          <a:xfrm>
            <a:off x="2228850" y="3111112"/>
            <a:ext cx="20650199" cy="9651555"/>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50000"/>
              </a:lnSpc>
              <a:buClr>
                <a:srgbClr val="119CF4"/>
              </a:buClr>
            </a:pPr>
            <a:r>
              <a:rPr lang="en-US" sz="4400" b="1" dirty="0">
                <a:solidFill>
                  <a:schemeClr val="tx1"/>
                </a:solidFill>
                <a:latin typeface="Arial" panose="020B0604020202020204" pitchFamily="34" charset="0"/>
                <a:ea typeface="Lato Light" charset="0"/>
                <a:cs typeface="Arial" panose="020B0604020202020204" pitchFamily="34" charset="0"/>
              </a:rPr>
              <a:t>9.	Strengthening quality assurance for fish exports and linkage for fish marketing</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Training fisheries officers and inspectors in fish quality assurance and regulation;</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Developing guideline for fish quality assurance and regulation;</a:t>
            </a:r>
          </a:p>
          <a:p>
            <a:pPr marL="571500" indent="-571500" algn="just">
              <a:lnSpc>
                <a:spcPct val="150000"/>
              </a:lnSpc>
              <a:buClr>
                <a:srgbClr val="119CF4"/>
              </a:buClr>
              <a:buFont typeface="Wingdings" panose="05000000000000000000" pitchFamily="2" charset="2"/>
              <a:buChar char="v"/>
            </a:pPr>
            <a:endParaRPr lang="en-US" dirty="0">
              <a:solidFill>
                <a:schemeClr val="tx1"/>
              </a:solidFill>
              <a:latin typeface="Lato Light" charset="0"/>
              <a:ea typeface="Lato Light" charset="0"/>
              <a:cs typeface="Lato Light" charset="0"/>
            </a:endParaRPr>
          </a:p>
          <a:p>
            <a:pPr algn="just">
              <a:lnSpc>
                <a:spcPct val="150000"/>
              </a:lnSpc>
              <a:buClr>
                <a:srgbClr val="119CF4"/>
              </a:buClr>
            </a:pPr>
            <a:r>
              <a:rPr lang="en-US" sz="4400" b="1" dirty="0">
                <a:solidFill>
                  <a:schemeClr val="tx1"/>
                </a:solidFill>
                <a:latin typeface="Arial" panose="020B0604020202020204" pitchFamily="34" charset="0"/>
                <a:ea typeface="Lato Light" charset="0"/>
                <a:cs typeface="Arial" panose="020B0604020202020204" pitchFamily="34" charset="0"/>
              </a:rPr>
              <a:t>10.	Strengthening fisheries co-management in the region</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Developing regional guidelines and policies for fisheries co-management;</a:t>
            </a:r>
          </a:p>
          <a:p>
            <a:pPr marL="571500" indent="-571500" algn="just">
              <a:lnSpc>
                <a:spcPct val="150000"/>
              </a:lnSpc>
              <a:buClr>
                <a:srgbClr val="119CF4"/>
              </a:buClr>
              <a:buFont typeface="Wingdings" panose="05000000000000000000" pitchFamily="2" charset="2"/>
              <a:buChar char="v"/>
            </a:pPr>
            <a:r>
              <a:rPr lang="en-US" sz="4400" dirty="0">
                <a:solidFill>
                  <a:schemeClr val="tx1"/>
                </a:solidFill>
                <a:latin typeface="Lato Light" charset="0"/>
                <a:ea typeface="Lato Light" charset="0"/>
                <a:cs typeface="Lato Light" charset="0"/>
              </a:rPr>
              <a:t>Supporting capacity building programs;</a:t>
            </a:r>
          </a:p>
          <a:p>
            <a:pPr algn="just">
              <a:lnSpc>
                <a:spcPct val="150000"/>
              </a:lnSpc>
              <a:buClr>
                <a:srgbClr val="119CF4"/>
              </a:buClr>
            </a:pPr>
            <a:r>
              <a:rPr lang="en-US" sz="4400" b="1" dirty="0">
                <a:solidFill>
                  <a:schemeClr val="tx1"/>
                </a:solidFill>
                <a:latin typeface="Arial" panose="020B0604020202020204" pitchFamily="34" charset="0"/>
                <a:ea typeface="Lato Light" charset="0"/>
                <a:cs typeface="Arial" panose="020B0604020202020204" pitchFamily="34" charset="0"/>
              </a:rPr>
              <a:t>11. Fisheries and aquaculture resource monitoring and research;</a:t>
            </a:r>
          </a:p>
        </p:txBody>
      </p:sp>
    </p:spTree>
    <p:extLst>
      <p:ext uri="{BB962C8B-B14F-4D97-AF65-F5344CB8AC3E}">
        <p14:creationId xmlns:p14="http://schemas.microsoft.com/office/powerpoint/2010/main" val="3640649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895475" y="964472"/>
            <a:ext cx="21012150" cy="2554545"/>
          </a:xfrm>
          <a:prstGeom prst="rect">
            <a:avLst/>
          </a:prstGeom>
          <a:noFill/>
        </p:spPr>
        <p:txBody>
          <a:bodyPr wrap="square" rtlCol="0">
            <a:spAutoFit/>
          </a:bodyPr>
          <a:lstStyle/>
          <a:p>
            <a:pPr algn="ctr"/>
            <a:r>
              <a:rPr lang="en-US" sz="8000" b="1" dirty="0">
                <a:solidFill>
                  <a:srgbClr val="0070C0"/>
                </a:solidFill>
                <a:latin typeface="Arial Black" panose="020B0A04020102020204" pitchFamily="34" charset="0"/>
              </a:rPr>
              <a:t>SOME SPECIFIC AQUACULTURE ACTIVITIES</a:t>
            </a:r>
          </a:p>
        </p:txBody>
      </p:sp>
      <p:sp>
        <p:nvSpPr>
          <p:cNvPr id="16" name="Subtitle 2"/>
          <p:cNvSpPr txBox="1">
            <a:spLocks/>
          </p:cNvSpPr>
          <p:nvPr/>
        </p:nvSpPr>
        <p:spPr>
          <a:xfrm>
            <a:off x="2228850" y="4288180"/>
            <a:ext cx="20345400" cy="8393134"/>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50000"/>
              </a:lnSpc>
              <a:buClr>
                <a:srgbClr val="119CF4"/>
              </a:buClr>
            </a:pPr>
            <a:r>
              <a:rPr lang="en-US" sz="4400" dirty="0" err="1">
                <a:solidFill>
                  <a:schemeClr val="tx1"/>
                </a:solidFill>
                <a:latin typeface="Lato Light" charset="0"/>
                <a:ea typeface="Lato Light" charset="0"/>
                <a:cs typeface="Lato Light" charset="0"/>
              </a:rPr>
              <a:t>i</a:t>
            </a:r>
            <a:r>
              <a:rPr lang="en-US" sz="4400" dirty="0">
                <a:solidFill>
                  <a:schemeClr val="tx1"/>
                </a:solidFill>
                <a:latin typeface="Lato Light" charset="0"/>
                <a:ea typeface="Lato Light" charset="0"/>
                <a:cs typeface="Lato Light" charset="0"/>
              </a:rPr>
              <a:t>)	</a:t>
            </a:r>
            <a:r>
              <a:rPr lang="en-US" sz="4800" dirty="0">
                <a:solidFill>
                  <a:schemeClr val="tx1"/>
                </a:solidFill>
                <a:latin typeface="Lato Light" charset="0"/>
                <a:ea typeface="Lato Light" charset="0"/>
                <a:cs typeface="Lato Light" charset="0"/>
              </a:rPr>
              <a:t>Development of a cage fish farming policy of the EAC;</a:t>
            </a:r>
          </a:p>
          <a:p>
            <a:pPr algn="just">
              <a:lnSpc>
                <a:spcPct val="150000"/>
              </a:lnSpc>
              <a:buClr>
                <a:srgbClr val="119CF4"/>
              </a:buClr>
            </a:pPr>
            <a:r>
              <a:rPr lang="en-US" sz="4800" dirty="0">
                <a:solidFill>
                  <a:schemeClr val="tx1"/>
                </a:solidFill>
                <a:latin typeface="Lato Light" charset="0"/>
                <a:ea typeface="Lato Light" charset="0"/>
                <a:cs typeface="Lato Light" charset="0"/>
              </a:rPr>
              <a:t>ii)	Training of trainers (</a:t>
            </a:r>
            <a:r>
              <a:rPr lang="en-US" sz="4800" dirty="0" err="1">
                <a:solidFill>
                  <a:schemeClr val="tx1"/>
                </a:solidFill>
                <a:latin typeface="Lato Light" charset="0"/>
                <a:ea typeface="Lato Light" charset="0"/>
                <a:cs typeface="Lato Light" charset="0"/>
              </a:rPr>
              <a:t>ToT</a:t>
            </a:r>
            <a:r>
              <a:rPr lang="en-US" sz="4800" dirty="0">
                <a:solidFill>
                  <a:schemeClr val="tx1"/>
                </a:solidFill>
                <a:latin typeface="Lato Light" charset="0"/>
                <a:ea typeface="Lato Light" charset="0"/>
                <a:cs typeface="Lato Light" charset="0"/>
              </a:rPr>
              <a:t>) of cage fish farming in good management practices and biosecurity measures; </a:t>
            </a:r>
          </a:p>
          <a:p>
            <a:pPr algn="just">
              <a:lnSpc>
                <a:spcPct val="150000"/>
              </a:lnSpc>
              <a:buClr>
                <a:srgbClr val="119CF4"/>
              </a:buClr>
            </a:pPr>
            <a:r>
              <a:rPr lang="en-US" sz="4800" dirty="0">
                <a:solidFill>
                  <a:schemeClr val="tx1"/>
                </a:solidFill>
                <a:latin typeface="Lato Light" charset="0"/>
                <a:ea typeface="Lato Light" charset="0"/>
                <a:cs typeface="Lato Light" charset="0"/>
              </a:rPr>
              <a:t>iii)	Development of regional guidelines for the certification of fish seed and fish feed in the East African Community;</a:t>
            </a:r>
          </a:p>
          <a:p>
            <a:pPr algn="just">
              <a:lnSpc>
                <a:spcPct val="150000"/>
              </a:lnSpc>
              <a:buClr>
                <a:srgbClr val="119CF4"/>
              </a:buClr>
            </a:pPr>
            <a:r>
              <a:rPr lang="en-US" sz="4800" dirty="0">
                <a:solidFill>
                  <a:schemeClr val="tx1"/>
                </a:solidFill>
                <a:latin typeface="Lato Light" charset="0"/>
                <a:ea typeface="Lato Light" charset="0"/>
                <a:cs typeface="Lato Light" charset="0"/>
              </a:rPr>
              <a:t>iv)	Training needs assessment (TNA) for targeted institutions (RIAT, FTI &amp; NFFI)</a:t>
            </a:r>
            <a:r>
              <a:rPr lang="en-US" sz="5400" dirty="0">
                <a:solidFill>
                  <a:schemeClr val="tx1"/>
                </a:solidFill>
                <a:latin typeface="Lato Light" charset="0"/>
                <a:ea typeface="Lato Light" charset="0"/>
                <a:cs typeface="Lato Light" charset="0"/>
              </a:rPr>
              <a:t>; </a:t>
            </a:r>
          </a:p>
        </p:txBody>
      </p:sp>
    </p:spTree>
    <p:extLst>
      <p:ext uri="{BB962C8B-B14F-4D97-AF65-F5344CB8AC3E}">
        <p14:creationId xmlns:p14="http://schemas.microsoft.com/office/powerpoint/2010/main" val="38339270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943100" y="975582"/>
            <a:ext cx="20916900" cy="2554545"/>
          </a:xfrm>
          <a:prstGeom prst="rect">
            <a:avLst/>
          </a:prstGeom>
          <a:noFill/>
        </p:spPr>
        <p:txBody>
          <a:bodyPr wrap="square" rtlCol="0">
            <a:spAutoFit/>
          </a:bodyPr>
          <a:lstStyle/>
          <a:p>
            <a:pPr algn="ctr"/>
            <a:r>
              <a:rPr lang="en-US" sz="8000" b="1" dirty="0">
                <a:solidFill>
                  <a:srgbClr val="0070C0"/>
                </a:solidFill>
                <a:latin typeface="Arial Black" panose="020B0A04020102020204" pitchFamily="34" charset="0"/>
              </a:rPr>
              <a:t>SOME SPECIFIC AQUACULTURE ACTIVITIES</a:t>
            </a:r>
          </a:p>
        </p:txBody>
      </p:sp>
      <p:sp>
        <p:nvSpPr>
          <p:cNvPr id="16" name="Subtitle 2"/>
          <p:cNvSpPr txBox="1">
            <a:spLocks/>
          </p:cNvSpPr>
          <p:nvPr/>
        </p:nvSpPr>
        <p:spPr>
          <a:xfrm>
            <a:off x="2228850" y="3815877"/>
            <a:ext cx="20345400" cy="911333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50000"/>
              </a:lnSpc>
              <a:buClr>
                <a:srgbClr val="119CF4"/>
              </a:buClr>
            </a:pPr>
            <a:r>
              <a:rPr lang="en-US" sz="4400" dirty="0">
                <a:solidFill>
                  <a:schemeClr val="tx1"/>
                </a:solidFill>
                <a:latin typeface="Lato Light" charset="0"/>
                <a:ea typeface="Lato Light" charset="0"/>
                <a:cs typeface="Lato Light" charset="0"/>
              </a:rPr>
              <a:t>v)	</a:t>
            </a:r>
            <a:r>
              <a:rPr lang="en-US" sz="5400" dirty="0">
                <a:solidFill>
                  <a:schemeClr val="tx1"/>
                </a:solidFill>
                <a:latin typeface="Lato Light" charset="0"/>
                <a:ea typeface="Lato Light" charset="0"/>
                <a:cs typeface="Lato Light" charset="0"/>
              </a:rPr>
              <a:t>Conducting baseline aquatic animal health self-assessments;</a:t>
            </a:r>
          </a:p>
          <a:p>
            <a:pPr algn="just">
              <a:lnSpc>
                <a:spcPct val="150000"/>
              </a:lnSpc>
              <a:buClr>
                <a:srgbClr val="119CF4"/>
              </a:buClr>
            </a:pPr>
            <a:r>
              <a:rPr lang="en-US" sz="5400" dirty="0">
                <a:solidFill>
                  <a:schemeClr val="tx1"/>
                </a:solidFill>
                <a:latin typeface="Lato Light" charset="0"/>
                <a:ea typeface="Lato Light" charset="0"/>
                <a:cs typeface="Lato Light" charset="0"/>
              </a:rPr>
              <a:t>vi)	Reviewing and planning the framework for the establishment of the aquaculture zoning on the Lake Victoria; </a:t>
            </a:r>
          </a:p>
          <a:p>
            <a:pPr algn="just">
              <a:lnSpc>
                <a:spcPct val="150000"/>
              </a:lnSpc>
              <a:buClr>
                <a:srgbClr val="119CF4"/>
              </a:buClr>
            </a:pPr>
            <a:r>
              <a:rPr lang="en-US" sz="5400" dirty="0">
                <a:solidFill>
                  <a:schemeClr val="tx1"/>
                </a:solidFill>
                <a:latin typeface="Lato Light" charset="0"/>
                <a:ea typeface="Lato Light" charset="0"/>
                <a:cs typeface="Lato Light" charset="0"/>
              </a:rPr>
              <a:t>vii)	 Conducting a tailor-made course on molecular biology and bioinformatics  for Junior Scientists from Burundi, Kenya, Uganda and Tanzania, in collaboration with </a:t>
            </a:r>
            <a:r>
              <a:rPr lang="en-US" sz="5400" dirty="0" err="1">
                <a:solidFill>
                  <a:schemeClr val="tx1"/>
                </a:solidFill>
                <a:latin typeface="Lato Light" charset="0"/>
                <a:ea typeface="Lato Light" charset="0"/>
                <a:cs typeface="Lato Light" charset="0"/>
              </a:rPr>
              <a:t>WorldFish</a:t>
            </a:r>
            <a:r>
              <a:rPr lang="en-US" sz="5400" dirty="0">
                <a:solidFill>
                  <a:schemeClr val="tx1"/>
                </a:solidFill>
                <a:latin typeface="Lato Light" charset="0"/>
                <a:ea typeface="Lato Light" charset="0"/>
                <a:cs typeface="Lato Light" charset="0"/>
              </a:rPr>
              <a:t>, and hosted at </a:t>
            </a:r>
            <a:r>
              <a:rPr lang="en-US" sz="5400" dirty="0" err="1">
                <a:solidFill>
                  <a:schemeClr val="tx1"/>
                </a:solidFill>
                <a:latin typeface="Lato Light" charset="0"/>
                <a:ea typeface="Lato Light" charset="0"/>
                <a:cs typeface="Lato Light" charset="0"/>
              </a:rPr>
              <a:t>BecA</a:t>
            </a:r>
            <a:r>
              <a:rPr lang="en-US" sz="5400" dirty="0">
                <a:solidFill>
                  <a:schemeClr val="tx1"/>
                </a:solidFill>
                <a:latin typeface="Lato Light" charset="0"/>
                <a:ea typeface="Lato Light" charset="0"/>
                <a:cs typeface="Lato Light" charset="0"/>
              </a:rPr>
              <a:t>-ILRI Hub in Nairobi, Kenya;	</a:t>
            </a:r>
            <a:endParaRPr lang="en-US" sz="6000" dirty="0">
              <a:solidFill>
                <a:schemeClr val="tx1"/>
              </a:solidFill>
              <a:latin typeface="Lato Light" charset="0"/>
              <a:ea typeface="Lato Light" charset="0"/>
              <a:cs typeface="Lato Light" charset="0"/>
            </a:endParaRPr>
          </a:p>
        </p:txBody>
      </p:sp>
    </p:spTree>
    <p:extLst>
      <p:ext uri="{BB962C8B-B14F-4D97-AF65-F5344CB8AC3E}">
        <p14:creationId xmlns:p14="http://schemas.microsoft.com/office/powerpoint/2010/main" val="314149322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C098CB-5489-4114-8FF0-D9AF902B0E03}"/>
              </a:ext>
            </a:extLst>
          </p:cNvPr>
          <p:cNvPicPr>
            <a:picLocks noChangeAspect="1"/>
          </p:cNvPicPr>
          <p:nvPr/>
        </p:nvPicPr>
        <p:blipFill>
          <a:blip r:embed="rId2"/>
          <a:stretch>
            <a:fillRect/>
          </a:stretch>
        </p:blipFill>
        <p:spPr>
          <a:xfrm>
            <a:off x="2633463" y="0"/>
            <a:ext cx="19110723" cy="11761735"/>
          </a:xfrm>
          <a:prstGeom prst="rect">
            <a:avLst/>
          </a:prstGeom>
        </p:spPr>
      </p:pic>
      <p:sp>
        <p:nvSpPr>
          <p:cNvPr id="4" name="TextBox 3">
            <a:extLst>
              <a:ext uri="{FF2B5EF4-FFF2-40B4-BE49-F238E27FC236}">
                <a16:creationId xmlns:a16="http://schemas.microsoft.com/office/drawing/2014/main" id="{4AE9BCBD-3EDF-413F-9461-84D3FFDC8C6C}"/>
              </a:ext>
            </a:extLst>
          </p:cNvPr>
          <p:cNvSpPr txBox="1"/>
          <p:nvPr/>
        </p:nvSpPr>
        <p:spPr>
          <a:xfrm>
            <a:off x="2761324" y="11619816"/>
            <a:ext cx="19031876" cy="1323439"/>
          </a:xfrm>
          <a:prstGeom prst="rect">
            <a:avLst/>
          </a:prstGeom>
          <a:noFill/>
        </p:spPr>
        <p:txBody>
          <a:bodyPr wrap="square" rtlCol="0">
            <a:spAutoFit/>
          </a:bodyPr>
          <a:lstStyle/>
          <a:p>
            <a:pPr algn="ctr"/>
            <a:r>
              <a:rPr lang="en-US" sz="8000" b="1" dirty="0">
                <a:solidFill>
                  <a:srgbClr val="0070C0"/>
                </a:solidFill>
                <a:latin typeface="Arial Black" panose="020B0A04020102020204" pitchFamily="34" charset="0"/>
              </a:rPr>
              <a:t>Thank you for your kind Attention</a:t>
            </a:r>
          </a:p>
        </p:txBody>
      </p:sp>
    </p:spTree>
    <p:extLst>
      <p:ext uri="{BB962C8B-B14F-4D97-AF65-F5344CB8AC3E}">
        <p14:creationId xmlns:p14="http://schemas.microsoft.com/office/powerpoint/2010/main" val="36427600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7802507"/>
      </p:ext>
    </p:extLst>
  </p:cSld>
  <p:clrMapOvr>
    <a:masterClrMapping/>
  </p:clrMapOvr>
  <p:transition/>
</p:sld>
</file>

<file path=ppt/theme/theme1.xml><?xml version="1.0" encoding="utf-8"?>
<a:theme xmlns:a="http://schemas.openxmlformats.org/drawingml/2006/main" name="Default Theme">
  <a:themeElements>
    <a:clrScheme name="Jetfabrik - Coloured 17 - Light">
      <a:dk1>
        <a:srgbClr val="737572"/>
      </a:dk1>
      <a:lt1>
        <a:sysClr val="window" lastClr="FFFFFF"/>
      </a:lt1>
      <a:dk2>
        <a:srgbClr val="445469"/>
      </a:dk2>
      <a:lt2>
        <a:srgbClr val="FFFFFF"/>
      </a:lt2>
      <a:accent1>
        <a:srgbClr val="0E80C9"/>
      </a:accent1>
      <a:accent2>
        <a:srgbClr val="119CF4"/>
      </a:accent2>
      <a:accent3>
        <a:srgbClr val="445469"/>
      </a:accent3>
      <a:accent4>
        <a:srgbClr val="8AC153"/>
      </a:accent4>
      <a:accent5>
        <a:srgbClr val="BAEF69"/>
      </a:accent5>
      <a:accent6>
        <a:srgbClr val="A9A8AB"/>
      </a:accent6>
      <a:hlink>
        <a:srgbClr val="0E80C9"/>
      </a:hlink>
      <a:folHlink>
        <a:srgbClr val="0EA3FF"/>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Foundry.thmx</Template>
  <TotalTime>21294</TotalTime>
  <Words>1215</Words>
  <Application>Microsoft Office PowerPoint</Application>
  <PresentationFormat>Custom</PresentationFormat>
  <Paragraphs>117</Paragraphs>
  <Slides>20</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Arial</vt:lpstr>
      <vt:lpstr>Arial Black</vt:lpstr>
      <vt:lpstr>Lato</vt:lpstr>
      <vt:lpstr>Lato Black</vt:lpstr>
      <vt:lpstr>Lato Bold</vt:lpstr>
      <vt:lpstr>Lato Heavy</vt:lpstr>
      <vt:lpstr>Lato Light</vt:lpstr>
      <vt:lpstr>Lucida Handwriting</vt:lpstr>
      <vt:lpstr>Open Sans Light</vt:lpstr>
      <vt:lpstr>Wingdings</vt:lpstr>
      <vt:lpstr>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Jetfabrik</dc:creator>
  <cp:keywords/>
  <dc:description/>
  <cp:lastModifiedBy>David</cp:lastModifiedBy>
  <cp:revision>3212</cp:revision>
  <dcterms:created xsi:type="dcterms:W3CDTF">2014-11-12T21:47:38Z</dcterms:created>
  <dcterms:modified xsi:type="dcterms:W3CDTF">2021-11-29T19:20:33Z</dcterms:modified>
  <cp:category/>
</cp:coreProperties>
</file>