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1"/>
  </p:sldMasterIdLst>
  <p:notesMasterIdLst>
    <p:notesMasterId r:id="rId17"/>
  </p:notesMasterIdLst>
  <p:sldIdLst>
    <p:sldId id="257" r:id="rId2"/>
    <p:sldId id="364" r:id="rId3"/>
    <p:sldId id="361" r:id="rId4"/>
    <p:sldId id="362" r:id="rId5"/>
    <p:sldId id="264" r:id="rId6"/>
    <p:sldId id="366" r:id="rId7"/>
    <p:sldId id="365" r:id="rId8"/>
    <p:sldId id="369" r:id="rId9"/>
    <p:sldId id="368" r:id="rId10"/>
    <p:sldId id="258" r:id="rId11"/>
    <p:sldId id="259" r:id="rId12"/>
    <p:sldId id="261" r:id="rId13"/>
    <p:sldId id="367" r:id="rId14"/>
    <p:sldId id="260" r:id="rId15"/>
    <p:sldId id="262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9900"/>
    <a:srgbClr val="EEF3AF"/>
    <a:srgbClr val="208C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81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2E6E6D-10B8-474E-803B-D16FBF754E36}" type="datetimeFigureOut">
              <a:rPr lang="fr-FR" smtClean="0"/>
              <a:t>30/11/2021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B8C709-FA66-4AA2-B352-FC83F7A389B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00896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7F7E68A4-2653-4366-9ED3-3C66E38B9D0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r>
              <a:rPr lang="fr-FR" altLang="fr-FR">
                <a:latin typeface="Arial" panose="020B0604020202020204" pitchFamily="34" charset="0"/>
              </a:rPr>
              <a:t>Union Du Maghreb Arabe</a:t>
            </a:r>
          </a:p>
        </p:txBody>
      </p:sp>
      <p:sp>
        <p:nvSpPr>
          <p:cNvPr id="8195" name="Rectangle 7">
            <a:extLst>
              <a:ext uri="{FF2B5EF4-FFF2-40B4-BE49-F238E27FC236}">
                <a16:creationId xmlns:a16="http://schemas.microsoft.com/office/drawing/2014/main" id="{3331C210-A7D3-4370-9168-11B7D50BF84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862C9A93-F88B-4A01-88C4-FC45AB9A4C51}" type="slidenum">
              <a:rPr lang="fr-FR" altLang="fr-FR">
                <a:latin typeface="Arial" panose="020B0604020202020204" pitchFamily="34" charset="0"/>
              </a:rPr>
              <a:pPr/>
              <a:t>1</a:t>
            </a:fld>
            <a:endParaRPr lang="fr-FR" altLang="fr-FR">
              <a:latin typeface="Arial" panose="020B0604020202020204" pitchFamily="34" charset="0"/>
            </a:endParaRPr>
          </a:p>
        </p:txBody>
      </p:sp>
      <p:sp>
        <p:nvSpPr>
          <p:cNvPr id="8196" name="Rectangle 2">
            <a:extLst>
              <a:ext uri="{FF2B5EF4-FFF2-40B4-BE49-F238E27FC236}">
                <a16:creationId xmlns:a16="http://schemas.microsoft.com/office/drawing/2014/main" id="{B3A67C6C-CD37-420D-8C21-9C087350A3C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7" name="Rectangle 3">
            <a:extLst>
              <a:ext uri="{FF2B5EF4-FFF2-40B4-BE49-F238E27FC236}">
                <a16:creationId xmlns:a16="http://schemas.microsoft.com/office/drawing/2014/main" id="{F8EC0485-7E03-4BC4-9502-D59901BC22A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fr-F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B9EE0-3041-42AE-9371-137365428A5B}" type="datetimeFigureOut">
              <a:rPr lang="fr-FR" smtClean="0"/>
              <a:t>30/11/2021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5167B-3E77-4A6D-A72E-7D55111609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86025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B9EE0-3041-42AE-9371-137365428A5B}" type="datetimeFigureOut">
              <a:rPr lang="fr-FR" smtClean="0"/>
              <a:t>30/11/2021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5167B-3E77-4A6D-A72E-7D55111609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76250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B9EE0-3041-42AE-9371-137365428A5B}" type="datetimeFigureOut">
              <a:rPr lang="fr-FR" smtClean="0"/>
              <a:t>30/11/2021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5167B-3E77-4A6D-A72E-7D55111609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52429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B9EE0-3041-42AE-9371-137365428A5B}" type="datetimeFigureOut">
              <a:rPr lang="fr-FR" smtClean="0"/>
              <a:t>30/11/2021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5167B-3E77-4A6D-A72E-7D55111609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14396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B9EE0-3041-42AE-9371-137365428A5B}" type="datetimeFigureOut">
              <a:rPr lang="fr-FR" smtClean="0"/>
              <a:t>30/11/2021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5167B-3E77-4A6D-A72E-7D55111609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87851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B9EE0-3041-42AE-9371-137365428A5B}" type="datetimeFigureOut">
              <a:rPr lang="fr-FR" smtClean="0"/>
              <a:t>30/11/2021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5167B-3E77-4A6D-A72E-7D55111609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312319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B9EE0-3041-42AE-9371-137365428A5B}" type="datetimeFigureOut">
              <a:rPr lang="fr-FR" smtClean="0"/>
              <a:t>30/11/2021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5167B-3E77-4A6D-A72E-7D55111609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9031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B9EE0-3041-42AE-9371-137365428A5B}" type="datetimeFigureOut">
              <a:rPr lang="fr-FR" smtClean="0"/>
              <a:t>30/11/2021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5167B-3E77-4A6D-A72E-7D55111609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1844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5167B-3E77-4A6D-A72E-7D55111609ED}" type="slidenum">
              <a:rPr lang="fr-FR" smtClean="0"/>
              <a:t>‹N°›</a:t>
            </a:fld>
            <a:endParaRPr lang="fr-F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B9EE0-3041-42AE-9371-137365428A5B}" type="datetimeFigureOut">
              <a:rPr lang="fr-FR" smtClean="0"/>
              <a:t>30/11/2021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36109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B9EE0-3041-42AE-9371-137365428A5B}" type="datetimeFigureOut">
              <a:rPr lang="fr-FR" smtClean="0"/>
              <a:t>30/11/2021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5167B-3E77-4A6D-A72E-7D55111609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92857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B9EE0-3041-42AE-9371-137365428A5B}" type="datetimeFigureOut">
              <a:rPr lang="fr-FR" smtClean="0"/>
              <a:t>30/11/2021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5167B-3E77-4A6D-A72E-7D55111609ED}" type="slidenum">
              <a:rPr lang="fr-FR" smtClean="0"/>
              <a:t>‹N°›</a:t>
            </a:fld>
            <a:endParaRPr lang="fr-FR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945679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B9EE0-3041-42AE-9371-137365428A5B}" type="datetimeFigureOut">
              <a:rPr lang="fr-FR" smtClean="0"/>
              <a:t>30/11/2021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5167B-3E77-4A6D-A72E-7D55111609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54480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B9EE0-3041-42AE-9371-137365428A5B}" type="datetimeFigureOut">
              <a:rPr lang="fr-FR" smtClean="0"/>
              <a:t>30/11/2021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5167B-3E77-4A6D-A72E-7D55111609ED}" type="slidenum">
              <a:rPr lang="fr-FR" smtClean="0"/>
              <a:t>‹N°›</a:t>
            </a:fld>
            <a:endParaRPr lang="fr-FR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169085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B9EE0-3041-42AE-9371-137365428A5B}" type="datetimeFigureOut">
              <a:rPr lang="fr-FR" smtClean="0"/>
              <a:t>30/11/2021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5167B-3E77-4A6D-A72E-7D55111609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43900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B9EE0-3041-42AE-9371-137365428A5B}" type="datetimeFigureOut">
              <a:rPr lang="fr-FR" smtClean="0"/>
              <a:t>30/11/2021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5167B-3E77-4A6D-A72E-7D55111609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22923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B9EE0-3041-42AE-9371-137365428A5B}" type="datetimeFigureOut">
              <a:rPr lang="fr-FR" smtClean="0"/>
              <a:t>30/11/2021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5167B-3E77-4A6D-A72E-7D55111609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646434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1B9EE0-3041-42AE-9371-137365428A5B}" type="datetimeFigureOut">
              <a:rPr lang="fr-FR" smtClean="0"/>
              <a:t>30/11/2021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9C85167B-3E77-4A6D-A72E-7D55111609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7898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  <p:sldLayoutId id="2147483716" r:id="rId15"/>
    <p:sldLayoutId id="2147483717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Espace réservé du numéro de diapositive 3">
            <a:extLst>
              <a:ext uri="{FF2B5EF4-FFF2-40B4-BE49-F238E27FC236}">
                <a16:creationId xmlns:a16="http://schemas.microsoft.com/office/drawing/2014/main" id="{4B88BEAC-1237-48DB-B47F-FF7D8B6D7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12EDA038-12E2-4B37-8AA1-631F436E4A85}" type="slidenum">
              <a:rPr lang="fr-FR" altLang="fr-FR">
                <a:solidFill>
                  <a:srgbClr val="FEFEFE"/>
                </a:solidFill>
              </a:rPr>
              <a:pPr/>
              <a:t>1</a:t>
            </a:fld>
            <a:endParaRPr lang="fr-FR" altLang="fr-FR">
              <a:solidFill>
                <a:srgbClr val="FEFEFE"/>
              </a:solidFill>
            </a:endParaRPr>
          </a:p>
        </p:txBody>
      </p:sp>
      <p:sp>
        <p:nvSpPr>
          <p:cNvPr id="7171" name="Rectangle 5">
            <a:extLst>
              <a:ext uri="{FF2B5EF4-FFF2-40B4-BE49-F238E27FC236}">
                <a16:creationId xmlns:a16="http://schemas.microsoft.com/office/drawing/2014/main" id="{9102C830-494E-48D4-8DFF-DE4D693AAC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200055"/>
            <a:ext cx="18473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fr-FR" altLang="fr-FR" sz="2000">
              <a:latin typeface="Arial" panose="020B0604020202020204" pitchFamily="34" charset="0"/>
            </a:endParaRPr>
          </a:p>
        </p:txBody>
      </p:sp>
      <p:sp>
        <p:nvSpPr>
          <p:cNvPr id="7173" name="Rectangle 1">
            <a:extLst>
              <a:ext uri="{FF2B5EF4-FFF2-40B4-BE49-F238E27FC236}">
                <a16:creationId xmlns:a16="http://schemas.microsoft.com/office/drawing/2014/main" id="{4005AA48-CD5B-4967-87B0-B9A25DB356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41538" y="2924176"/>
            <a:ext cx="8064500" cy="1415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/>
            <a:endParaRPr lang="fr-MA" altLang="en-US" sz="2400" b="1" dirty="0"/>
          </a:p>
          <a:p>
            <a:pPr algn="ctr"/>
            <a:endParaRPr lang="fr-MA" altLang="en-US" sz="2400" b="1" dirty="0"/>
          </a:p>
          <a:p>
            <a:pPr algn="ctr"/>
            <a:endParaRPr lang="fr-MA" altLang="en-US" sz="2400" b="1" dirty="0"/>
          </a:p>
          <a:p>
            <a:pPr algn="r"/>
            <a:endParaRPr lang="en-US" altLang="en-US" sz="1400" b="1" dirty="0"/>
          </a:p>
        </p:txBody>
      </p:sp>
      <p:pic>
        <p:nvPicPr>
          <p:cNvPr id="7174" name="Image 1">
            <a:extLst>
              <a:ext uri="{FF2B5EF4-FFF2-40B4-BE49-F238E27FC236}">
                <a16:creationId xmlns:a16="http://schemas.microsoft.com/office/drawing/2014/main" id="{1CF87EED-7E7B-4641-B558-B32E36654F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830" y="200055"/>
            <a:ext cx="1583003" cy="1257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Avec le réchauffement climatique, les poissons d&amp;#39;élevage sont plus  résistants aux antibiotiques">
            <a:extLst>
              <a:ext uri="{FF2B5EF4-FFF2-40B4-BE49-F238E27FC236}">
                <a16:creationId xmlns:a16="http://schemas.microsoft.com/office/drawing/2014/main" id="{C87D6558-427F-48AE-A724-5C84FD9AF5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830" y="1680369"/>
            <a:ext cx="10438340" cy="4949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6DA72D51-C95C-4437-82E8-F8A4BEAFF7A3}"/>
              </a:ext>
            </a:extLst>
          </p:cNvPr>
          <p:cNvSpPr txBox="1"/>
          <p:nvPr/>
        </p:nvSpPr>
        <p:spPr>
          <a:xfrm>
            <a:off x="1030048" y="3370452"/>
            <a:ext cx="8911644" cy="1569660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400" dirty="0"/>
              <a:t>Dialogue avec les </a:t>
            </a:r>
            <a:r>
              <a:rPr lang="fr-FR" sz="2400" dirty="0" err="1"/>
              <a:t>CERs</a:t>
            </a:r>
            <a:r>
              <a:rPr lang="fr-FR" sz="2400" dirty="0"/>
              <a:t> </a:t>
            </a:r>
          </a:p>
          <a:p>
            <a:pPr algn="ctr"/>
            <a:r>
              <a:rPr lang="fr-FR" sz="2400" dirty="0"/>
              <a:t>Mise en œuvre de FishGov2 </a:t>
            </a:r>
          </a:p>
          <a:p>
            <a:pPr algn="ctr"/>
            <a:endParaRPr lang="fr-FR" sz="2400" dirty="0"/>
          </a:p>
          <a:p>
            <a:pPr algn="ctr"/>
            <a:r>
              <a:rPr lang="fr-FR" sz="2400" dirty="0"/>
              <a:t>29 novembre - 1  décembre 2021</a:t>
            </a:r>
          </a:p>
        </p:txBody>
      </p:sp>
      <p:pic>
        <p:nvPicPr>
          <p:cNvPr id="1028" name="Picture 4" descr="Logos - Asso terres de vie en Lozère">
            <a:extLst>
              <a:ext uri="{FF2B5EF4-FFF2-40B4-BE49-F238E27FC236}">
                <a16:creationId xmlns:a16="http://schemas.microsoft.com/office/drawing/2014/main" id="{F9EAB252-DB22-4762-9956-360E240FE8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3788" y="350666"/>
            <a:ext cx="1902368" cy="1128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 14" descr="Home">
            <a:extLst>
              <a:ext uri="{FF2B5EF4-FFF2-40B4-BE49-F238E27FC236}">
                <a16:creationId xmlns:a16="http://schemas.microsoft.com/office/drawing/2014/main" id="{4737C79A-B2B4-4DE7-AF18-7D67796FCC6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808217" y="323644"/>
            <a:ext cx="2266950" cy="1028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5014DA2-A275-413E-90D8-54B38673DD3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7521" y="227806"/>
            <a:ext cx="2704235" cy="1229425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B6F122D-9AB9-4461-8DF7-80AFD71CEFBA}"/>
              </a:ext>
            </a:extLst>
          </p:cNvPr>
          <p:cNvSpPr/>
          <p:nvPr/>
        </p:nvSpPr>
        <p:spPr>
          <a:xfrm flipH="1">
            <a:off x="1339947" y="450166"/>
            <a:ext cx="5933050" cy="538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2800" dirty="0"/>
              <a:t>Plan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22F76E3-4083-4AFA-B486-BF57EC671D51}"/>
              </a:ext>
            </a:extLst>
          </p:cNvPr>
          <p:cNvSpPr/>
          <p:nvPr/>
        </p:nvSpPr>
        <p:spPr>
          <a:xfrm>
            <a:off x="253220" y="1688122"/>
            <a:ext cx="9889586" cy="471971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>
              <a:buAutoNum type="romanUcPeriod"/>
            </a:pPr>
            <a:r>
              <a:rPr lang="fr-MA" altLang="en-US" sz="2800" b="1" dirty="0">
                <a:latin typeface="Calibri" panose="020F0502020204030204" pitchFamily="34" charset="0"/>
              </a:rPr>
              <a:t>Composition et objectif ultime de l’Union du Maghreb Arabe</a:t>
            </a:r>
          </a:p>
          <a:p>
            <a:pPr marL="400050" indent="-400050">
              <a:buAutoNum type="romanUcPeriod"/>
            </a:pPr>
            <a:r>
              <a:rPr lang="fr-MA" altLang="en-US" sz="2800" b="1" dirty="0">
                <a:latin typeface="Calibri" panose="020F0502020204030204" pitchFamily="34" charset="0"/>
              </a:rPr>
              <a:t>Organisation et  mécanismes du fonctionnement de l’UMA</a:t>
            </a:r>
          </a:p>
          <a:p>
            <a:pPr marL="400050" indent="-400050">
              <a:buAutoNum type="romanUcPeriod"/>
            </a:pPr>
            <a:r>
              <a:rPr lang="fr-MA" altLang="en-US" sz="2800" b="1" dirty="0">
                <a:latin typeface="Calibri" panose="020F0502020204030204" pitchFamily="34" charset="0"/>
              </a:rPr>
              <a:t>Cadre de coordination régional des aspects liés à la pêche </a:t>
            </a:r>
          </a:p>
          <a:p>
            <a:pPr marL="400050" indent="-400050">
              <a:buAutoNum type="romanUcPeriod"/>
            </a:pPr>
            <a:r>
              <a:rPr lang="fr-MA" altLang="en-US" sz="2800" b="1" dirty="0">
                <a:latin typeface="Calibri" panose="020F0502020204030204" pitchFamily="34" charset="0"/>
              </a:rPr>
              <a:t>Action de l’UMA : Pêche et aquaculture</a:t>
            </a:r>
          </a:p>
          <a:p>
            <a:pPr marL="971550" lvl="1" indent="-514350">
              <a:buFont typeface="+mj-lt"/>
              <a:buAutoNum type="arabicPeriod"/>
            </a:pPr>
            <a:r>
              <a:rPr lang="fr-MA" altLang="en-US" sz="2800" b="1" dirty="0">
                <a:latin typeface="Calibri" panose="020F0502020204030204" pitchFamily="34" charset="0"/>
              </a:rPr>
              <a:t>Réalisations du groupe de travail maghrébin chargé de la Pêche et des ressources halieutiques</a:t>
            </a:r>
          </a:p>
          <a:p>
            <a:pPr marL="971550" lvl="1" indent="-514350">
              <a:buFont typeface="+mj-lt"/>
              <a:buAutoNum type="arabicPeriod"/>
            </a:pPr>
            <a:r>
              <a:rPr lang="fr-MA" altLang="en-US" sz="2800" b="1" dirty="0">
                <a:latin typeface="Calibri" panose="020F0502020204030204" pitchFamily="34" charset="0"/>
              </a:rPr>
              <a:t>Réalisations dans le cadre de la coopération.</a:t>
            </a:r>
          </a:p>
          <a:p>
            <a:pPr marL="400050" indent="-400050">
              <a:buAutoNum type="romanUcPeriod"/>
            </a:pPr>
            <a:endParaRPr lang="fr-MA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461580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1">
            <a:extLst>
              <a:ext uri="{FF2B5EF4-FFF2-40B4-BE49-F238E27FC236}">
                <a16:creationId xmlns:a16="http://schemas.microsoft.com/office/drawing/2014/main" id="{F6FEEBE7-5D1F-4D41-ADC6-DC4B6045E4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9DE14AAB-C060-49F8-B4DF-E45635E82DD7}" type="slidenum">
              <a:rPr lang="fr-FR" altLang="fr-FR">
                <a:solidFill>
                  <a:srgbClr val="FEFEFE"/>
                </a:solidFill>
              </a:rPr>
              <a:pPr/>
              <a:t>3</a:t>
            </a:fld>
            <a:endParaRPr lang="fr-FR" altLang="fr-FR">
              <a:solidFill>
                <a:srgbClr val="FEFEFE"/>
              </a:solidFill>
            </a:endParaRPr>
          </a:p>
        </p:txBody>
      </p:sp>
      <p:sp>
        <p:nvSpPr>
          <p:cNvPr id="11267" name="Rectangle 2">
            <a:extLst>
              <a:ext uri="{FF2B5EF4-FFF2-40B4-BE49-F238E27FC236}">
                <a16:creationId xmlns:a16="http://schemas.microsoft.com/office/drawing/2014/main" id="{C6999121-FFA6-42FF-9BD0-267D4003A0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4003" y="1659285"/>
            <a:ext cx="9725025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just"/>
            <a:r>
              <a:rPr lang="fr-MA" altLang="en-US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L’Union du Maghreb Arabe est formée des cinq pays dits du « Maghreb Arabe » à savoir  :</a:t>
            </a:r>
          </a:p>
          <a:p>
            <a:pPr algn="just"/>
            <a:endParaRPr lang="fr-MA" altLang="en-US" sz="28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just">
              <a:buFont typeface="Century Gothic" panose="020B0502020202020204" pitchFamily="34" charset="0"/>
              <a:buAutoNum type="arabicPeriod"/>
            </a:pPr>
            <a:r>
              <a:rPr lang="fr-MA" altLang="en-US" sz="2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L’Algérie ,</a:t>
            </a:r>
            <a:endParaRPr lang="fr-MA" altLang="en-US" sz="2800" b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>
              <a:buFont typeface="Century Gothic" panose="020B0502020202020204" pitchFamily="34" charset="0"/>
              <a:buAutoNum type="arabicPeriod"/>
            </a:pPr>
            <a:r>
              <a:rPr lang="fr-MA" altLang="en-US" sz="2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La Lybie ,</a:t>
            </a:r>
            <a:endParaRPr lang="fr-MA" altLang="en-US" sz="2800" b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>
              <a:buFont typeface="Century Gothic" panose="020B0502020202020204" pitchFamily="34" charset="0"/>
              <a:buAutoNum type="arabicPeriod"/>
            </a:pPr>
            <a:r>
              <a:rPr lang="fr-MA" altLang="en-US" sz="2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Le Maroc,</a:t>
            </a:r>
            <a:endParaRPr lang="fr-MA" altLang="en-US" sz="2800" b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>
              <a:buFont typeface="Century Gothic" panose="020B0502020202020204" pitchFamily="34" charset="0"/>
              <a:buAutoNum type="arabicPeriod"/>
            </a:pPr>
            <a:r>
              <a:rPr lang="fr-MA" altLang="en-US" sz="2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La Tunisie,</a:t>
            </a:r>
            <a:endParaRPr lang="fr-MA" altLang="en-US" sz="2800" b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>
              <a:buFont typeface="Century Gothic" panose="020B0502020202020204" pitchFamily="34" charset="0"/>
              <a:buAutoNum type="arabicPeriod"/>
            </a:pPr>
            <a:r>
              <a:rPr lang="fr-MA" altLang="en-US" sz="2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La Mauritanie. </a:t>
            </a:r>
            <a:endParaRPr lang="fr-MA" altLang="en-US" sz="2800" b="1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1268" name="Rectangle 3">
            <a:extLst>
              <a:ext uri="{FF2B5EF4-FFF2-40B4-BE49-F238E27FC236}">
                <a16:creationId xmlns:a16="http://schemas.microsoft.com/office/drawing/2014/main" id="{235D0F4E-D746-4EB6-9552-C029160512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20515" y="914027"/>
            <a:ext cx="45720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fr-MA" altLang="en-US" sz="2400" b="1" dirty="0">
                <a:latin typeface="Calibri" panose="020F0502020204030204" pitchFamily="34" charset="0"/>
              </a:rPr>
              <a:t>La composition de </a:t>
            </a:r>
            <a:endParaRPr lang="fr-MA" altLang="en-US" sz="2400" dirty="0"/>
          </a:p>
          <a:p>
            <a:pPr algn="ctr"/>
            <a:r>
              <a:rPr lang="fr-MA" altLang="en-US" sz="2400" b="1" dirty="0">
                <a:latin typeface="Calibri" panose="020F0502020204030204" pitchFamily="34" charset="0"/>
              </a:rPr>
              <a:t>Union du Maghreb Arabe </a:t>
            </a:r>
            <a:endParaRPr lang="fr-MA" altLang="en-US" sz="2400" dirty="0"/>
          </a:p>
        </p:txBody>
      </p:sp>
      <p:pic>
        <p:nvPicPr>
          <p:cNvPr id="7" name="Picture 2" descr="carte maghreb arabe - ALBAYANE">
            <a:extLst>
              <a:ext uri="{FF2B5EF4-FFF2-40B4-BE49-F238E27FC236}">
                <a16:creationId xmlns:a16="http://schemas.microsoft.com/office/drawing/2014/main" id="{D5A54046-0443-429F-AA48-83BA77AB45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7814" y="2386013"/>
            <a:ext cx="7006856" cy="29711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Rectangle 7">
            <a:extLst>
              <a:ext uri="{FF2B5EF4-FFF2-40B4-BE49-F238E27FC236}">
                <a16:creationId xmlns:a16="http://schemas.microsoft.com/office/drawing/2014/main" id="{F54CFCB5-E146-4E40-8A29-E9AB5AC501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213" y="5497922"/>
            <a:ext cx="11917574" cy="13684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fr-FR" altLang="fr-FR" sz="28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</a:rPr>
              <a:t>     </a:t>
            </a:r>
            <a:r>
              <a:rPr lang="fr-FR" altLang="fr-FR" sz="32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</a:rPr>
              <a:t>L’objectif ultime :</a:t>
            </a:r>
          </a:p>
          <a:p>
            <a:pPr algn="ctr" eaLnBrk="1" hangingPunct="1"/>
            <a:r>
              <a:rPr lang="fr-FR" altLang="fr-FR" sz="32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</a:rPr>
              <a:t>Création d’un espace économique homogène et intégré</a:t>
            </a:r>
            <a:r>
              <a:rPr lang="fr-FR" altLang="fr-FR" sz="28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</a:rPr>
              <a:t>.</a:t>
            </a:r>
            <a:endParaRPr lang="fr-FR" altLang="fr-FR" sz="3200" dirty="0">
              <a:solidFill>
                <a:schemeClr val="accent1">
                  <a:lumMod val="20000"/>
                  <a:lumOff val="80000"/>
                </a:schemeClr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Espace réservé du numéro de diapositive 3">
            <a:extLst>
              <a:ext uri="{FF2B5EF4-FFF2-40B4-BE49-F238E27FC236}">
                <a16:creationId xmlns:a16="http://schemas.microsoft.com/office/drawing/2014/main" id="{C1D7D667-A9E1-4EA8-B7FC-DDB1DF519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86B0063C-7225-4CD3-ABB3-D34DB4287D75}" type="slidenum">
              <a:rPr lang="fr-FR" altLang="fr-FR">
                <a:solidFill>
                  <a:srgbClr val="FEFEFE"/>
                </a:solidFill>
              </a:rPr>
              <a:pPr/>
              <a:t>4</a:t>
            </a:fld>
            <a:endParaRPr lang="fr-FR" altLang="fr-FR">
              <a:solidFill>
                <a:srgbClr val="FEFEFE"/>
              </a:solidFill>
            </a:endParaRP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940AE734-B03F-4856-A526-B99693EF0212}"/>
              </a:ext>
            </a:extLst>
          </p:cNvPr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704849" y="1844675"/>
            <a:ext cx="10067925" cy="4464050"/>
          </a:xfrm>
        </p:spPr>
        <p:txBody>
          <a:bodyPr>
            <a:normAutofit fontScale="92500" lnSpcReduction="10000"/>
          </a:bodyPr>
          <a:lstStyle/>
          <a:p>
            <a:pPr marL="69850" indent="0">
              <a:lnSpc>
                <a:spcPct val="80000"/>
              </a:lnSpc>
              <a:buClr>
                <a:srgbClr val="CC0000"/>
              </a:buClr>
              <a:buNone/>
              <a:defRPr/>
            </a:pPr>
            <a:r>
              <a:rPr lang="fr-FR" altLang="fr-FR" b="1" u="sng" dirty="0">
                <a:solidFill>
                  <a:schemeClr val="hlink"/>
                </a:solidFill>
                <a:latin typeface="Sylfaen" panose="010A0502050306030303" pitchFamily="18" charset="0"/>
              </a:rPr>
              <a:t>Institutions</a:t>
            </a:r>
            <a:r>
              <a:rPr lang="fr-FR" altLang="fr-FR" dirty="0">
                <a:solidFill>
                  <a:schemeClr val="hlink"/>
                </a:solidFill>
                <a:latin typeface="Sylfaen" panose="010A0502050306030303" pitchFamily="18" charset="0"/>
              </a:rPr>
              <a:t> :</a:t>
            </a:r>
          </a:p>
          <a:p>
            <a:pPr eaLnBrk="1" hangingPunct="1">
              <a:lnSpc>
                <a:spcPct val="80000"/>
              </a:lnSpc>
              <a:buClr>
                <a:srgbClr val="CC0000"/>
              </a:buClr>
              <a:buFont typeface="Wingdings" panose="05000000000000000000" pitchFamily="2" charset="2"/>
              <a:buNone/>
              <a:defRPr/>
            </a:pPr>
            <a:endParaRPr lang="fr-FR" altLang="fr-FR" dirty="0">
              <a:solidFill>
                <a:schemeClr val="hlink"/>
              </a:solidFill>
              <a:latin typeface="Sylfaen" panose="010A0502050306030303" pitchFamily="18" charset="0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fr-FR" altLang="fr-FR" sz="1700" b="1" dirty="0">
                <a:solidFill>
                  <a:schemeClr val="folHlink"/>
                </a:solidFill>
                <a:latin typeface="Sylfaen" panose="010A0502050306030303" pitchFamily="18" charset="0"/>
              </a:rPr>
              <a:t>Conseil de la Présidence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fr-FR" altLang="fr-FR" sz="1700" b="1" dirty="0">
                <a:solidFill>
                  <a:schemeClr val="folHlink"/>
                </a:solidFill>
                <a:latin typeface="Sylfaen" panose="010A0502050306030303" pitchFamily="18" charset="0"/>
              </a:rPr>
              <a:t>Conseil des Ministres des Affaires étrangères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fr-FR" altLang="fr-FR" sz="1700" b="1" dirty="0">
                <a:solidFill>
                  <a:schemeClr val="folHlink"/>
                </a:solidFill>
                <a:latin typeface="Sylfaen" panose="010A0502050306030303" pitchFamily="18" charset="0"/>
              </a:rPr>
              <a:t>Comité de suivi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fr-FR" altLang="fr-FR" sz="1700" b="1" dirty="0">
                <a:solidFill>
                  <a:schemeClr val="folHlink"/>
                </a:solidFill>
                <a:latin typeface="Sylfaen" panose="010A0502050306030303" pitchFamily="18" charset="0"/>
              </a:rPr>
              <a:t>Commissions ministérielles spécialisées (au nombre de 4)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fr-FR" altLang="fr-FR" sz="1700" b="1" dirty="0">
                <a:solidFill>
                  <a:schemeClr val="folHlink"/>
                </a:solidFill>
                <a:latin typeface="Sylfaen" panose="010A0502050306030303" pitchFamily="18" charset="0"/>
              </a:rPr>
              <a:t>Secrétariat général de l’UMA ( Rabat)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fr-FR" altLang="fr-FR" sz="1700" b="1" dirty="0">
                <a:solidFill>
                  <a:schemeClr val="folHlink"/>
                </a:solidFill>
                <a:latin typeface="Sylfaen" panose="010A0502050306030303" pitchFamily="18" charset="0"/>
              </a:rPr>
              <a:t>Conseil Consultatif ( Alger)</a:t>
            </a:r>
          </a:p>
          <a:p>
            <a:pPr>
              <a:lnSpc>
                <a:spcPct val="80000"/>
              </a:lnSpc>
              <a:defRPr/>
            </a:pPr>
            <a:r>
              <a:rPr lang="fr-FR" altLang="fr-FR" sz="1700" b="1" dirty="0">
                <a:solidFill>
                  <a:schemeClr val="folHlink"/>
                </a:solidFill>
                <a:latin typeface="Sylfaen" panose="010A0502050306030303" pitchFamily="18" charset="0"/>
              </a:rPr>
              <a:t>Instance judiciaire (Nouakchott)</a:t>
            </a:r>
            <a:endParaRPr lang="fr-FR" sz="1800" dirty="0"/>
          </a:p>
          <a:p>
            <a:pPr eaLnBrk="1" hangingPunct="1">
              <a:lnSpc>
                <a:spcPct val="80000"/>
              </a:lnSpc>
              <a:defRPr/>
            </a:pPr>
            <a:endParaRPr lang="fr-FR" altLang="fr-FR" sz="1700" b="1" dirty="0">
              <a:solidFill>
                <a:schemeClr val="folHlink"/>
              </a:solidFill>
              <a:latin typeface="Sylfaen" panose="010A0502050306030303" pitchFamily="18" charset="0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fr-FR" altLang="fr-FR" sz="1700" b="1" dirty="0">
                <a:solidFill>
                  <a:schemeClr val="folHlink"/>
                </a:solidFill>
                <a:latin typeface="Sylfaen" panose="010A0502050306030303" pitchFamily="18" charset="0"/>
              </a:rPr>
              <a:t>Autres institutions :</a:t>
            </a:r>
            <a:r>
              <a:rPr lang="fr-FR" altLang="fr-FR" sz="1700" dirty="0">
                <a:solidFill>
                  <a:schemeClr val="folHlink"/>
                </a:solidFill>
                <a:latin typeface="Sylfaen" panose="010A0502050306030303" pitchFamily="18" charset="0"/>
              </a:rPr>
              <a:t>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fr-FR" altLang="fr-FR" sz="1700" dirty="0">
              <a:solidFill>
                <a:schemeClr val="folHlink"/>
              </a:solidFill>
              <a:latin typeface="Sylfaen" panose="010A0502050306030303" pitchFamily="18" charset="0"/>
            </a:endParaRPr>
          </a:p>
          <a:p>
            <a:pPr lvl="1" eaLnBrk="1" hangingPunct="1">
              <a:lnSpc>
                <a:spcPct val="80000"/>
              </a:lnSpc>
              <a:defRPr/>
            </a:pPr>
            <a:r>
              <a:rPr lang="fr-FR" altLang="fr-FR" sz="1500" b="1" dirty="0">
                <a:latin typeface="Sylfaen" panose="010A0502050306030303" pitchFamily="18" charset="0"/>
              </a:rPr>
              <a:t>La banque maghrébine d’investissement et du commerce extérieur ( Tunis), 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fr-FR" altLang="fr-FR" sz="1500" b="1" dirty="0">
                <a:latin typeface="Sylfaen" panose="010A0502050306030303" pitchFamily="18" charset="0"/>
              </a:rPr>
              <a:t>L’Université maghrébine (Tripoli), 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fr-FR" altLang="fr-FR" sz="1500" b="1" dirty="0">
                <a:latin typeface="Sylfaen" panose="010A0502050306030303" pitchFamily="18" charset="0"/>
              </a:rPr>
              <a:t>Académie maghrébine des sciences (Tripoli).</a:t>
            </a:r>
          </a:p>
          <a:p>
            <a:pPr lvl="1" eaLnBrk="1" hangingPunct="1">
              <a:lnSpc>
                <a:spcPct val="80000"/>
              </a:lnSpc>
              <a:defRPr/>
            </a:pPr>
            <a:endParaRPr lang="fr-FR" altLang="fr-FR" sz="1500" b="1" dirty="0">
              <a:latin typeface="Sylfaen" panose="010A0502050306030303" pitchFamily="18" charset="0"/>
            </a:endParaRPr>
          </a:p>
          <a:p>
            <a:pPr lvl="1" eaLnBrk="1" hangingPunct="1">
              <a:lnSpc>
                <a:spcPct val="80000"/>
              </a:lnSpc>
              <a:defRPr/>
            </a:pPr>
            <a:endParaRPr lang="fr-FR" altLang="fr-FR" sz="1400" b="1" dirty="0">
              <a:latin typeface="Sylfaen" panose="010A0502050306030303" pitchFamily="18" charset="0"/>
            </a:endParaRPr>
          </a:p>
        </p:txBody>
      </p:sp>
      <p:sp>
        <p:nvSpPr>
          <p:cNvPr id="13316" name="Rectangle 1">
            <a:extLst>
              <a:ext uri="{FF2B5EF4-FFF2-40B4-BE49-F238E27FC236}">
                <a16:creationId xmlns:a16="http://schemas.microsoft.com/office/drawing/2014/main" id="{3E240C5E-24FD-48A6-A346-D8D2A43B23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5050" y="758826"/>
            <a:ext cx="45720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fr-MA" altLang="en-US" sz="2000" b="1" dirty="0">
                <a:latin typeface="Calibri" panose="020F0502020204030204" pitchFamily="34" charset="0"/>
              </a:rPr>
              <a:t>L’organisation  de l’UMA</a:t>
            </a:r>
            <a:endParaRPr lang="fr-MA" altLang="en-US" sz="2000" dirty="0"/>
          </a:p>
          <a:p>
            <a:pPr algn="ctr"/>
            <a:r>
              <a:rPr lang="fr-MA" altLang="en-US" sz="2000" b="1" dirty="0">
                <a:latin typeface="Calibri" panose="020F0502020204030204" pitchFamily="34" charset="0"/>
              </a:rPr>
              <a:t>les mécanismes de son  fonctionnement</a:t>
            </a:r>
            <a:r>
              <a:rPr lang="fr-MA" altLang="en-US" b="1" dirty="0">
                <a:latin typeface="Calibri" panose="020F0502020204030204" pitchFamily="34" charset="0"/>
              </a:rPr>
              <a:t>.</a:t>
            </a:r>
            <a:endParaRPr lang="fr-MA" altLang="en-US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/>
          <p:cNvGrpSpPr>
            <a:grpSpLocks/>
          </p:cNvGrpSpPr>
          <p:nvPr/>
        </p:nvGrpSpPr>
        <p:grpSpPr bwMode="auto">
          <a:xfrm>
            <a:off x="332444" y="-693476"/>
            <a:ext cx="13377629" cy="8572500"/>
            <a:chOff x="307" y="-474"/>
            <a:chExt cx="13463" cy="13500"/>
          </a:xfrm>
        </p:grpSpPr>
        <p:sp>
          <p:nvSpPr>
            <p:cNvPr id="3" name="AutoShape 170"/>
            <p:cNvSpPr>
              <a:spLocks noChangeAspect="1" noChangeArrowheads="1"/>
            </p:cNvSpPr>
            <p:nvPr/>
          </p:nvSpPr>
          <p:spPr bwMode="auto">
            <a:xfrm>
              <a:off x="2037" y="-474"/>
              <a:ext cx="11733" cy="13500"/>
            </a:xfrm>
            <a:prstGeom prst="rect">
              <a:avLst/>
            </a:prstGeom>
            <a:solidFill>
              <a:srgbClr val="FFFFFF"/>
            </a:solidFill>
            <a:ln w="0" cmpd="dbl">
              <a:solidFill>
                <a:srgbClr val="FFFFFF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/>
            </a:p>
          </p:txBody>
        </p:sp>
        <p:sp>
          <p:nvSpPr>
            <p:cNvPr id="4" name="Rectangle 3"/>
            <p:cNvSpPr>
              <a:spLocks noChangeArrowheads="1"/>
            </p:cNvSpPr>
            <p:nvPr/>
          </p:nvSpPr>
          <p:spPr bwMode="auto">
            <a:xfrm>
              <a:off x="969" y="1332"/>
              <a:ext cx="9968" cy="1279"/>
            </a:xfrm>
            <a:prstGeom prst="rect">
              <a:avLst/>
            </a:prstGeom>
            <a:solidFill>
              <a:srgbClr val="FFFFFF"/>
            </a:solidFill>
            <a:ln w="3175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</a:pPr>
              <a:r>
                <a:rPr lang="ar-SA" sz="2400" dirty="0">
                  <a:solidFill>
                    <a:srgbClr val="FF99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 </a:t>
              </a:r>
              <a:endPara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" name="Text Box 172"/>
            <p:cNvSpPr txBox="1">
              <a:spLocks noChangeArrowheads="1"/>
            </p:cNvSpPr>
            <p:nvPr/>
          </p:nvSpPr>
          <p:spPr bwMode="auto">
            <a:xfrm>
              <a:off x="6882" y="4610"/>
              <a:ext cx="1800" cy="466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</a:pPr>
              <a:r>
                <a:rPr lang="en-US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COMITE</a:t>
              </a:r>
              <a:endPara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 flipV="1">
              <a:off x="6882" y="5586"/>
              <a:ext cx="1800" cy="138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342900" lvl="0" indent="-342900" algn="just" rtl="0">
                <a:lnSpc>
                  <a:spcPct val="107000"/>
                </a:lnSpc>
                <a:spcAft>
                  <a:spcPts val="0"/>
                </a:spcAft>
                <a:buFont typeface="Wingdings" panose="05000000000000000000" pitchFamily="2" charset="2"/>
                <a:buChar char=""/>
                <a:tabLst>
                  <a:tab pos="114300" algn="l"/>
                  <a:tab pos="858520" algn="l"/>
                </a:tabLst>
              </a:pPr>
              <a:r>
                <a:rPr lang="en-US" sz="1100" b="1" dirty="0" err="1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Comité</a:t>
              </a:r>
              <a:r>
                <a:rPr lang="en-US" sz="1100" b="1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100" b="1" dirty="0" err="1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vétérinaire</a:t>
              </a:r>
              <a:r>
                <a:rPr lang="en-US" sz="1100" b="1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100" b="1" dirty="0" err="1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maghrébin</a:t>
              </a:r>
              <a:r>
                <a:rPr lang="en-US" sz="1100" b="1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permanent</a:t>
              </a:r>
              <a:endParaRPr lang="en-US" sz="16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n-US" sz="900" b="1" dirty="0">
                  <a:solidFill>
                    <a:srgbClr val="0000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 </a:t>
              </a:r>
              <a:endPara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9389" y="5640"/>
              <a:ext cx="1960" cy="482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342900" lvl="0" indent="-342900" rtl="0">
                <a:lnSpc>
                  <a:spcPct val="107000"/>
                </a:lnSpc>
                <a:spcAft>
                  <a:spcPts val="0"/>
                </a:spcAft>
                <a:buFont typeface="Wingdings" panose="05000000000000000000" pitchFamily="2" charset="2"/>
                <a:buChar char=""/>
                <a:tabLst>
                  <a:tab pos="114300" algn="l"/>
                  <a:tab pos="858520" algn="l"/>
                </a:tabLst>
              </a:pPr>
              <a:r>
                <a:rPr lang="en-US" sz="1100" b="1" dirty="0" err="1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Groupe</a:t>
              </a:r>
              <a:r>
                <a:rPr lang="en-US" sz="1100" b="1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de travail des </a:t>
              </a:r>
              <a:r>
                <a:rPr lang="en-US" sz="1100" b="1" dirty="0" err="1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politiques</a:t>
              </a:r>
              <a:r>
                <a:rPr lang="en-US" sz="1100" b="1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100" b="1" dirty="0" err="1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agricoles</a:t>
              </a:r>
              <a:r>
                <a:rPr lang="en-US" sz="1100" b="1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et des </a:t>
              </a:r>
              <a:r>
                <a:rPr lang="en-US" sz="1100" b="1" dirty="0" err="1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échanges</a:t>
              </a:r>
              <a:r>
                <a:rPr lang="en-US" sz="1100" b="1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des </a:t>
              </a:r>
              <a:r>
                <a:rPr lang="en-US" sz="1100" b="1" dirty="0" err="1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produits</a:t>
              </a:r>
              <a:r>
                <a:rPr lang="en-US" sz="1100" b="1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100" b="1" dirty="0" err="1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agricole</a:t>
              </a:r>
              <a:endParaRPr lang="en-US" sz="16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342900" lvl="0" indent="-342900">
                <a:lnSpc>
                  <a:spcPct val="107000"/>
                </a:lnSpc>
                <a:spcAft>
                  <a:spcPts val="0"/>
                </a:spcAft>
                <a:buFont typeface="Wingdings" panose="05000000000000000000" pitchFamily="2" charset="2"/>
                <a:buChar char=""/>
                <a:tabLst>
                  <a:tab pos="114300" algn="l"/>
                  <a:tab pos="858520" algn="l"/>
                </a:tabLst>
              </a:pPr>
              <a:r>
                <a:rPr lang="en-US" sz="1100" b="1" dirty="0" err="1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Groupe</a:t>
              </a:r>
              <a:r>
                <a:rPr lang="en-US" sz="1100" b="1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de travail </a:t>
              </a:r>
              <a:r>
                <a:rPr lang="en-US" sz="1100" b="1" dirty="0" err="1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maghrébin</a:t>
              </a:r>
              <a:r>
                <a:rPr lang="en-US" sz="1100" b="1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100" b="1" dirty="0" err="1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sur</a:t>
              </a:r>
              <a:r>
                <a:rPr lang="en-US" sz="1100" b="1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la </a:t>
              </a:r>
              <a:r>
                <a:rPr lang="en-US" sz="1100" b="1" dirty="0" err="1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quarantaine</a:t>
              </a:r>
              <a:r>
                <a:rPr lang="en-US" sz="1100" b="1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et la protection des </a:t>
              </a:r>
              <a:r>
                <a:rPr lang="en-US" sz="1100" b="1" dirty="0" err="1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végétaux</a:t>
              </a:r>
              <a:r>
                <a:rPr lang="en-US" sz="1100" b="1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  </a:t>
              </a:r>
              <a:endParaRPr lang="en-US" sz="16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342900" lvl="0" indent="-342900">
                <a:lnSpc>
                  <a:spcPct val="107000"/>
                </a:lnSpc>
                <a:spcAft>
                  <a:spcPts val="0"/>
                </a:spcAft>
                <a:buFont typeface="Wingdings" panose="05000000000000000000" pitchFamily="2" charset="2"/>
                <a:buChar char=""/>
                <a:tabLst>
                  <a:tab pos="114300" algn="l"/>
                  <a:tab pos="858520" algn="l"/>
                </a:tabLst>
              </a:pPr>
              <a:r>
                <a:rPr lang="en-US" sz="1100" b="1" dirty="0" err="1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Groupe</a:t>
              </a:r>
              <a:r>
                <a:rPr lang="en-US" sz="1100" b="1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de travail des </a:t>
              </a:r>
              <a:r>
                <a:rPr lang="en-US" sz="1100" b="1" dirty="0" err="1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richesses</a:t>
              </a:r>
              <a:r>
                <a:rPr lang="en-US" sz="1100" b="1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100" b="1" dirty="0" err="1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halieutiques</a:t>
              </a:r>
              <a:r>
                <a:rPr lang="en-US" sz="1100" b="1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et de la </a:t>
              </a:r>
              <a:r>
                <a:rPr lang="en-US" sz="1100" b="1" dirty="0" err="1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pêche</a:t>
              </a:r>
              <a:r>
                <a:rPr lang="en-US" sz="1100" b="1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maritime</a:t>
              </a:r>
              <a:endParaRPr lang="en-US" sz="16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342900" lvl="0" indent="-342900">
                <a:lnSpc>
                  <a:spcPct val="107000"/>
                </a:lnSpc>
                <a:spcAft>
                  <a:spcPts val="0"/>
                </a:spcAft>
                <a:buFont typeface="Wingdings" panose="05000000000000000000" pitchFamily="2" charset="2"/>
                <a:buChar char=""/>
                <a:tabLst>
                  <a:tab pos="114300" algn="l"/>
                  <a:tab pos="858520" algn="l"/>
                </a:tabLst>
              </a:pPr>
              <a:r>
                <a:rPr lang="en-US" sz="1100" b="1" dirty="0" err="1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Groupe</a:t>
              </a:r>
              <a:r>
                <a:rPr lang="en-US" sz="1100" b="1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de travail de la </a:t>
              </a:r>
              <a:r>
                <a:rPr lang="en-US" sz="1100" b="1" dirty="0" err="1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rationalisation</a:t>
              </a:r>
              <a:r>
                <a:rPr lang="en-US" sz="1100" b="1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de </a:t>
              </a:r>
              <a:r>
                <a:rPr lang="en-US" sz="1100" b="1" dirty="0" err="1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l’usage</a:t>
              </a:r>
              <a:r>
                <a:rPr lang="en-US" sz="1100" b="1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de </a:t>
              </a:r>
              <a:r>
                <a:rPr lang="en-US" sz="1100" b="1" dirty="0" err="1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l’eau</a:t>
              </a:r>
              <a:r>
                <a:rPr lang="en-US" sz="1100" b="1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100" b="1" dirty="0" err="1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dans</a:t>
              </a:r>
              <a:r>
                <a:rPr lang="en-US" sz="1100" b="1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100" b="1" dirty="0" err="1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l’agriculture</a:t>
              </a:r>
              <a:endParaRPr lang="en-US" sz="16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n-US" sz="2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 </a:t>
              </a:r>
              <a:endPara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Rectangle 7"/>
            <p:cNvSpPr>
              <a:spLocks noChangeArrowheads="1"/>
            </p:cNvSpPr>
            <p:nvPr/>
          </p:nvSpPr>
          <p:spPr bwMode="auto">
            <a:xfrm>
              <a:off x="4569" y="5586"/>
              <a:ext cx="1699" cy="435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342900" lvl="0" indent="-342900" rtl="0">
                <a:lnSpc>
                  <a:spcPct val="107000"/>
                </a:lnSpc>
                <a:spcAft>
                  <a:spcPts val="0"/>
                </a:spcAft>
                <a:buFont typeface="Wingdings" panose="05000000000000000000" pitchFamily="2" charset="2"/>
                <a:buChar char=""/>
                <a:tabLst>
                  <a:tab pos="114300" algn="l"/>
                  <a:tab pos="858520" algn="l"/>
                </a:tabLst>
              </a:pPr>
              <a:r>
                <a:rPr lang="en-US" sz="1400" b="1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Instance </a:t>
              </a:r>
              <a:r>
                <a:rPr lang="en-US" sz="1400" b="1" dirty="0" err="1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Maghrébine</a:t>
              </a:r>
              <a:r>
                <a:rPr lang="en-US" sz="1400" b="1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des </a:t>
              </a:r>
              <a:r>
                <a:rPr lang="en-US" sz="1400" b="1" dirty="0" err="1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céréales</a:t>
              </a:r>
              <a:r>
                <a:rPr lang="en-US" sz="1400" b="1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et des </a:t>
              </a:r>
              <a:r>
                <a:rPr lang="en-US" sz="1400" b="1" dirty="0" err="1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légumineuses</a:t>
              </a:r>
              <a:endParaRPr lang="en-US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342900" lvl="0" indent="-342900">
                <a:lnSpc>
                  <a:spcPct val="107000"/>
                </a:lnSpc>
                <a:spcAft>
                  <a:spcPts val="0"/>
                </a:spcAft>
                <a:buFont typeface="Wingdings" panose="05000000000000000000" pitchFamily="2" charset="2"/>
                <a:buChar char=""/>
                <a:tabLst>
                  <a:tab pos="114300" algn="l"/>
                  <a:tab pos="858520" algn="l"/>
                </a:tabLst>
              </a:pPr>
              <a:r>
                <a:rPr lang="en-US" sz="1400" b="1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Instance </a:t>
              </a:r>
              <a:r>
                <a:rPr lang="en-US" sz="1400" b="1" dirty="0" err="1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Maghrébine</a:t>
              </a:r>
              <a:r>
                <a:rPr lang="en-US" sz="1400" b="1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de la </a:t>
              </a:r>
              <a:r>
                <a:rPr lang="en-US" sz="1400" b="1" dirty="0" err="1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recherche</a:t>
              </a:r>
              <a:r>
                <a:rPr lang="en-US" sz="1400" b="1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et de la formation et de la </a:t>
              </a:r>
              <a:r>
                <a:rPr lang="en-US" sz="1400" b="1" dirty="0" err="1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vulgarisation</a:t>
              </a:r>
              <a:r>
                <a:rPr lang="en-US" sz="1400" b="1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400" b="1" dirty="0" err="1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agricole</a:t>
              </a:r>
              <a:endParaRPr lang="en-US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n-US" sz="9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 </a:t>
              </a:r>
              <a:endPara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Text Box 176"/>
            <p:cNvSpPr txBox="1">
              <a:spLocks noChangeArrowheads="1"/>
            </p:cNvSpPr>
            <p:nvPr/>
          </p:nvSpPr>
          <p:spPr bwMode="auto">
            <a:xfrm>
              <a:off x="4430" y="4610"/>
              <a:ext cx="1838" cy="466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</a:pPr>
              <a:r>
                <a:rPr lang="en-US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INSTANCES</a:t>
              </a:r>
              <a:endPara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n-US" sz="900" b="1" dirty="0">
                  <a:solidFill>
                    <a:srgbClr val="0000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 </a:t>
              </a:r>
              <a:endPara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Text Box 177"/>
            <p:cNvSpPr txBox="1">
              <a:spLocks noChangeArrowheads="1"/>
            </p:cNvSpPr>
            <p:nvPr/>
          </p:nvSpPr>
          <p:spPr bwMode="auto">
            <a:xfrm>
              <a:off x="9389" y="4610"/>
              <a:ext cx="2081" cy="583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</a:pPr>
              <a:r>
                <a:rPr lang="en-US" sz="105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GROUPES</a:t>
              </a:r>
              <a:r>
                <a:rPr lang="en-US" sz="9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DE TRAVAIL</a:t>
              </a:r>
              <a:endPara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ctr" rtl="1">
                <a:lnSpc>
                  <a:spcPct val="107000"/>
                </a:lnSpc>
                <a:spcAft>
                  <a:spcPts val="800"/>
                </a:spcAft>
              </a:pPr>
              <a:r>
                <a:rPr lang="en-US" sz="1000" b="1" dirty="0">
                  <a:solidFill>
                    <a:srgbClr val="0000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 </a:t>
              </a:r>
              <a:endPara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ctr" rtl="1">
                <a:lnSpc>
                  <a:spcPct val="107000"/>
                </a:lnSpc>
                <a:spcAft>
                  <a:spcPts val="800"/>
                </a:spcAft>
              </a:pPr>
              <a:r>
                <a:rPr lang="en-US" sz="1000" b="1" dirty="0">
                  <a:solidFill>
                    <a:srgbClr val="0000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 </a:t>
              </a:r>
              <a:endPara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ctr" rtl="1">
                <a:lnSpc>
                  <a:spcPct val="107000"/>
                </a:lnSpc>
                <a:spcAft>
                  <a:spcPts val="800"/>
                </a:spcAft>
              </a:pPr>
              <a:r>
                <a:rPr lang="en-US" sz="1000" b="1" dirty="0">
                  <a:solidFill>
                    <a:srgbClr val="0000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 </a:t>
              </a:r>
              <a:endPara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307" y="3491"/>
              <a:ext cx="3661" cy="646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</a:pPr>
              <a:r>
                <a:rPr lang="en-US" sz="9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C</a:t>
              </a:r>
              <a:r>
                <a:rPr lang="en-US" sz="10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ONSEIL MINISTERIEL MAGHREBIN CHARGE   DE L’ENVIRONNEMENT</a:t>
              </a:r>
              <a:endParaRPr lang="en-US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ctr" rtl="1">
                <a:lnSpc>
                  <a:spcPct val="107000"/>
                </a:lnSpc>
                <a:spcAft>
                  <a:spcPts val="800"/>
                </a:spcAft>
              </a:pPr>
              <a:r>
                <a:rPr lang="en-US" sz="1000" b="1" dirty="0">
                  <a:solidFill>
                    <a:srgbClr val="0000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 </a:t>
              </a:r>
              <a:endPara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ctr" rtl="1">
                <a:lnSpc>
                  <a:spcPct val="107000"/>
                </a:lnSpc>
                <a:spcAft>
                  <a:spcPts val="800"/>
                </a:spcAft>
              </a:pPr>
              <a:r>
                <a:rPr lang="en-US" sz="1000" b="1" dirty="0">
                  <a:solidFill>
                    <a:srgbClr val="0000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 </a:t>
              </a:r>
              <a:endPara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ctr" rtl="1">
                <a:lnSpc>
                  <a:spcPct val="107000"/>
                </a:lnSpc>
                <a:spcAft>
                  <a:spcPts val="800"/>
                </a:spcAft>
              </a:pPr>
              <a:r>
                <a:rPr lang="en-US" sz="1000" b="1" dirty="0">
                  <a:solidFill>
                    <a:srgbClr val="0000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t</a:t>
              </a:r>
              <a:endPara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r" rtl="1">
                <a:lnSpc>
                  <a:spcPct val="107000"/>
                </a:lnSpc>
                <a:spcAft>
                  <a:spcPts val="800"/>
                </a:spcAft>
              </a:pPr>
              <a:r>
                <a: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 </a:t>
              </a:r>
            </a:p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 </a:t>
              </a:r>
            </a:p>
          </p:txBody>
        </p:sp>
        <p:sp>
          <p:nvSpPr>
            <p:cNvPr id="12" name="Rectangle 11"/>
            <p:cNvSpPr>
              <a:spLocks noChangeArrowheads="1"/>
            </p:cNvSpPr>
            <p:nvPr/>
          </p:nvSpPr>
          <p:spPr bwMode="auto">
            <a:xfrm>
              <a:off x="307" y="5586"/>
              <a:ext cx="2030" cy="4546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342900" lvl="0" indent="-342900" rtl="0">
                <a:lnSpc>
                  <a:spcPct val="107000"/>
                </a:lnSpc>
                <a:spcAft>
                  <a:spcPts val="0"/>
                </a:spcAft>
                <a:buFont typeface="+mj-lt"/>
                <a:buAutoNum type="arabicPeriod"/>
                <a:tabLst>
                  <a:tab pos="270510" algn="l"/>
                </a:tabLst>
              </a:pPr>
              <a:r>
                <a:rPr lang="en-US" sz="12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GT des </a:t>
              </a:r>
              <a:r>
                <a:rPr lang="en-US" sz="1200" b="1" dirty="0" err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changements</a:t>
              </a:r>
              <a:r>
                <a:rPr lang="en-US" sz="12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1200" b="1" dirty="0" err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climatiques</a:t>
              </a:r>
              <a:r>
                <a:rPr lang="en-US" sz="12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, de la </a:t>
              </a:r>
              <a:r>
                <a:rPr lang="en-US" sz="1200" b="1" dirty="0" err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lutte</a:t>
              </a:r>
              <a:r>
                <a:rPr lang="en-US" sz="12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1200" b="1" dirty="0" err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contre</a:t>
              </a:r>
              <a:r>
                <a:rPr lang="en-US" sz="12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la pollution et de  </a:t>
              </a:r>
              <a:r>
                <a:rPr lang="en-US" sz="1200" b="1" dirty="0" err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l’Economie</a:t>
              </a:r>
              <a:r>
                <a:rPr lang="en-US" sz="12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1200" b="1" dirty="0" err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verte</a:t>
              </a:r>
              <a:endPara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342900" lvl="0" indent="-342900">
                <a:lnSpc>
                  <a:spcPct val="107000"/>
                </a:lnSpc>
                <a:spcAft>
                  <a:spcPts val="0"/>
                </a:spcAft>
                <a:buFont typeface="+mj-lt"/>
                <a:buAutoNum type="arabicPeriod"/>
                <a:tabLst>
                  <a:tab pos="270510" algn="l"/>
                </a:tabLst>
              </a:pPr>
              <a:r>
                <a:rPr lang="en-US" sz="12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GT  de la </a:t>
              </a:r>
              <a:r>
                <a:rPr lang="en-US" sz="1200" b="1" dirty="0" err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Diversité</a:t>
              </a:r>
              <a:r>
                <a:rPr lang="en-US" sz="12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1200" b="1" dirty="0" err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Biologique</a:t>
              </a:r>
              <a:r>
                <a:rPr lang="en-US" sz="12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et de la Protection et la </a:t>
              </a:r>
              <a:r>
                <a:rPr lang="en-US" sz="1200" b="1" dirty="0" err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valorisation</a:t>
              </a:r>
              <a:r>
                <a:rPr lang="en-US" sz="12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du </a:t>
              </a:r>
              <a:r>
                <a:rPr lang="en-US" sz="1200" b="1" dirty="0" err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Patrimoine</a:t>
              </a:r>
              <a:r>
                <a:rPr lang="en-US" sz="12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Naturel</a:t>
              </a:r>
              <a:endPara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342900" lvl="0" indent="-342900">
                <a:lnSpc>
                  <a:spcPct val="107000"/>
                </a:lnSpc>
                <a:spcAft>
                  <a:spcPts val="0"/>
                </a:spcAft>
                <a:buFont typeface="+mj-lt"/>
                <a:buAutoNum type="arabicPeriod"/>
                <a:tabLst>
                  <a:tab pos="270510" algn="l"/>
                </a:tabLst>
              </a:pPr>
              <a:r>
                <a:rPr lang="en-US" sz="12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GT de la </a:t>
              </a:r>
              <a:r>
                <a:rPr lang="en-US" sz="1200" b="1" dirty="0" err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Gouvernance</a:t>
              </a:r>
              <a:r>
                <a:rPr lang="en-US" sz="12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1200" b="1" dirty="0" err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environnementale</a:t>
              </a:r>
              <a:r>
                <a:rPr lang="en-US" sz="12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1200" b="1" dirty="0" err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rationnelle</a:t>
              </a:r>
              <a:r>
                <a:rPr lang="en-US" sz="12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pour un </a:t>
              </a:r>
              <a:r>
                <a:rPr lang="en-US" sz="1200" b="1" dirty="0" err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Développement</a:t>
              </a:r>
              <a:r>
                <a:rPr lang="en-US" sz="12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durable</a:t>
              </a:r>
              <a:endPara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2607" y="5586"/>
              <a:ext cx="1675" cy="435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342900" lvl="0" indent="-342900" rtl="0">
                <a:lnSpc>
                  <a:spcPct val="107000"/>
                </a:lnSpc>
                <a:spcAft>
                  <a:spcPts val="0"/>
                </a:spcAft>
                <a:buFont typeface="Wingdings" panose="05000000000000000000" pitchFamily="2" charset="2"/>
                <a:buChar char=""/>
                <a:tabLst>
                  <a:tab pos="114300" algn="l"/>
                  <a:tab pos="858520" algn="l"/>
                </a:tabLst>
              </a:pPr>
              <a:r>
                <a:rPr lang="en-US" sz="1400" b="1" dirty="0" err="1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Comité</a:t>
              </a:r>
              <a:r>
                <a:rPr lang="en-US" sz="1400" b="1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400" b="1" dirty="0" err="1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maghrébin</a:t>
              </a:r>
              <a:r>
                <a:rPr lang="en-US" sz="1400" b="1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permanent de </a:t>
              </a:r>
              <a:r>
                <a:rPr lang="en-US" sz="1400" b="1" dirty="0" err="1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lutte</a:t>
              </a:r>
              <a:r>
                <a:rPr lang="en-US" sz="1400" b="1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400" b="1" dirty="0" err="1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contre</a:t>
              </a:r>
              <a:r>
                <a:rPr lang="en-US" sz="1400" b="1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la </a:t>
              </a:r>
              <a:r>
                <a:rPr lang="en-US" sz="1400" b="1" dirty="0" err="1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désertification</a:t>
              </a:r>
              <a:r>
                <a:rPr lang="en-US" sz="1400" b="1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et de </a:t>
              </a:r>
              <a:r>
                <a:rPr lang="en-US" sz="1400" b="1" dirty="0" err="1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l’environ-nement</a:t>
              </a:r>
              <a:r>
                <a:rPr lang="en-US" sz="1400" b="1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et du </a:t>
              </a:r>
              <a:r>
                <a:rPr lang="en-US" sz="1400" b="1" dirty="0" err="1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développement</a:t>
              </a:r>
              <a:r>
                <a:rPr lang="en-US" sz="1400" b="1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durable.</a:t>
              </a:r>
              <a:endParaRPr lang="en-US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Text Box 181"/>
            <p:cNvSpPr txBox="1">
              <a:spLocks noChangeArrowheads="1"/>
            </p:cNvSpPr>
            <p:nvPr/>
          </p:nvSpPr>
          <p:spPr bwMode="auto">
            <a:xfrm>
              <a:off x="2607" y="4610"/>
              <a:ext cx="1201" cy="583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n-US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COMITE</a:t>
              </a:r>
              <a:endPara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Text Box 182"/>
            <p:cNvSpPr txBox="1">
              <a:spLocks noChangeArrowheads="1"/>
            </p:cNvSpPr>
            <p:nvPr/>
          </p:nvSpPr>
          <p:spPr bwMode="auto">
            <a:xfrm>
              <a:off x="307" y="4610"/>
              <a:ext cx="2021" cy="58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n-US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GROUPES</a:t>
              </a:r>
              <a:r>
                <a:rPr lang="en-US" sz="10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105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DE</a:t>
              </a:r>
              <a:r>
                <a:rPr lang="en-US" sz="10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105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TRAVAIL</a:t>
              </a:r>
              <a:endParaRPr lang="en-US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6" name="AutoShape 183"/>
            <p:cNvCxnSpPr>
              <a:cxnSpLocks noChangeShapeType="1"/>
            </p:cNvCxnSpPr>
            <p:nvPr/>
          </p:nvCxnSpPr>
          <p:spPr bwMode="auto">
            <a:xfrm>
              <a:off x="1788" y="3073"/>
              <a:ext cx="7335" cy="2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" name="AutoShape 184"/>
            <p:cNvCxnSpPr>
              <a:cxnSpLocks noChangeShapeType="1"/>
            </p:cNvCxnSpPr>
            <p:nvPr/>
          </p:nvCxnSpPr>
          <p:spPr bwMode="auto">
            <a:xfrm>
              <a:off x="1788" y="3075"/>
              <a:ext cx="0" cy="416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8" name="AutoShape 185"/>
            <p:cNvCxnSpPr>
              <a:cxnSpLocks noChangeShapeType="1"/>
            </p:cNvCxnSpPr>
            <p:nvPr/>
          </p:nvCxnSpPr>
          <p:spPr bwMode="auto">
            <a:xfrm flipH="1">
              <a:off x="8124" y="3073"/>
              <a:ext cx="999" cy="1413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9" name="AutoShape 186"/>
            <p:cNvCxnSpPr>
              <a:cxnSpLocks noChangeShapeType="1"/>
            </p:cNvCxnSpPr>
            <p:nvPr/>
          </p:nvCxnSpPr>
          <p:spPr bwMode="auto">
            <a:xfrm>
              <a:off x="9123" y="3073"/>
              <a:ext cx="1814" cy="1413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0" name="AutoShape 187"/>
            <p:cNvCxnSpPr>
              <a:cxnSpLocks noChangeShapeType="1"/>
            </p:cNvCxnSpPr>
            <p:nvPr/>
          </p:nvCxnSpPr>
          <p:spPr bwMode="auto">
            <a:xfrm flipH="1">
              <a:off x="5289" y="3075"/>
              <a:ext cx="3834" cy="141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" name="AutoShape 188"/>
            <p:cNvCxnSpPr>
              <a:cxnSpLocks noChangeShapeType="1"/>
            </p:cNvCxnSpPr>
            <p:nvPr/>
          </p:nvCxnSpPr>
          <p:spPr bwMode="auto">
            <a:xfrm>
              <a:off x="5349" y="5076"/>
              <a:ext cx="2" cy="564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" name="AutoShape 189"/>
            <p:cNvCxnSpPr>
              <a:cxnSpLocks noChangeShapeType="1"/>
            </p:cNvCxnSpPr>
            <p:nvPr/>
          </p:nvCxnSpPr>
          <p:spPr bwMode="auto">
            <a:xfrm>
              <a:off x="7782" y="5076"/>
              <a:ext cx="0" cy="51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" name="AutoShape 190"/>
            <p:cNvCxnSpPr>
              <a:cxnSpLocks noChangeShapeType="1"/>
            </p:cNvCxnSpPr>
            <p:nvPr/>
          </p:nvCxnSpPr>
          <p:spPr bwMode="auto">
            <a:xfrm>
              <a:off x="10430" y="5193"/>
              <a:ext cx="0" cy="447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" name="AutoShape 191"/>
            <p:cNvCxnSpPr>
              <a:cxnSpLocks noChangeShapeType="1"/>
            </p:cNvCxnSpPr>
            <p:nvPr/>
          </p:nvCxnSpPr>
          <p:spPr bwMode="auto">
            <a:xfrm rot="5400000">
              <a:off x="1491" y="3964"/>
              <a:ext cx="473" cy="820"/>
            </a:xfrm>
            <a:prstGeom prst="bentConnector3">
              <a:avLst>
                <a:gd name="adj1" fmla="val 49894"/>
              </a:avLst>
            </a:prstGeom>
            <a:noFill/>
            <a:ln w="9525">
              <a:solidFill>
                <a:srgbClr val="000000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" name="AutoShape 192"/>
            <p:cNvCxnSpPr>
              <a:cxnSpLocks noChangeShapeType="1"/>
            </p:cNvCxnSpPr>
            <p:nvPr/>
          </p:nvCxnSpPr>
          <p:spPr bwMode="auto">
            <a:xfrm rot="16200000" flipH="1">
              <a:off x="2436" y="3839"/>
              <a:ext cx="473" cy="1070"/>
            </a:xfrm>
            <a:prstGeom prst="bentConnector3">
              <a:avLst>
                <a:gd name="adj1" fmla="val 49894"/>
              </a:avLst>
            </a:prstGeom>
            <a:noFill/>
            <a:ln w="9525">
              <a:solidFill>
                <a:srgbClr val="000000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" name="AutoShape 193"/>
            <p:cNvCxnSpPr>
              <a:cxnSpLocks noChangeShapeType="1"/>
            </p:cNvCxnSpPr>
            <p:nvPr/>
          </p:nvCxnSpPr>
          <p:spPr bwMode="auto">
            <a:xfrm flipH="1">
              <a:off x="5946" y="2636"/>
              <a:ext cx="7" cy="439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" name="AutoShape 194"/>
            <p:cNvCxnSpPr>
              <a:cxnSpLocks noChangeShapeType="1"/>
            </p:cNvCxnSpPr>
            <p:nvPr/>
          </p:nvCxnSpPr>
          <p:spPr bwMode="auto">
            <a:xfrm>
              <a:off x="1318" y="5195"/>
              <a:ext cx="0" cy="39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8" name="AutoShape 195"/>
            <p:cNvCxnSpPr>
              <a:cxnSpLocks noChangeShapeType="1"/>
            </p:cNvCxnSpPr>
            <p:nvPr/>
          </p:nvCxnSpPr>
          <p:spPr bwMode="auto">
            <a:xfrm>
              <a:off x="3208" y="5193"/>
              <a:ext cx="0" cy="393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33" name="ZoneTexte 32">
            <a:extLst>
              <a:ext uri="{FF2B5EF4-FFF2-40B4-BE49-F238E27FC236}">
                <a16:creationId xmlns:a16="http://schemas.microsoft.com/office/drawing/2014/main" id="{075E8691-EE5B-4441-884F-BB1FB2F66ED4}"/>
              </a:ext>
            </a:extLst>
          </p:cNvPr>
          <p:cNvSpPr txBox="1"/>
          <p:nvPr/>
        </p:nvSpPr>
        <p:spPr>
          <a:xfrm>
            <a:off x="1990660" y="567345"/>
            <a:ext cx="78497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dirty="0"/>
              <a:t>Commission ministérielle de la sécurité Alimentaire 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0E58514A-5F70-4FED-81A3-9C5E78CBD006}"/>
              </a:ext>
            </a:extLst>
          </p:cNvPr>
          <p:cNvSpPr txBox="1"/>
          <p:nvPr/>
        </p:nvSpPr>
        <p:spPr>
          <a:xfrm rot="10800000" flipV="1">
            <a:off x="5233504" y="4227169"/>
            <a:ext cx="6841666" cy="156966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3200" dirty="0"/>
              <a:t>Groupe de travail maghrébin chargé de la pêche maritime et des ressources halieutiques</a:t>
            </a:r>
          </a:p>
        </p:txBody>
      </p:sp>
    </p:spTree>
    <p:extLst>
      <p:ext uri="{BB962C8B-B14F-4D97-AF65-F5344CB8AC3E}">
        <p14:creationId xmlns:p14="http://schemas.microsoft.com/office/powerpoint/2010/main" val="2430879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8329F06-9DD7-4DB9-BA7F-5DD9CD11F11B}"/>
              </a:ext>
            </a:extLst>
          </p:cNvPr>
          <p:cNvSpPr/>
          <p:nvPr/>
        </p:nvSpPr>
        <p:spPr>
          <a:xfrm flipH="1">
            <a:off x="2094270" y="294967"/>
            <a:ext cx="6740013" cy="7964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dirty="0"/>
              <a:t>Cardes de coordination régionale des aspects de la pêche 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3FDC298-59E0-4439-BFF6-F99F40511293}"/>
              </a:ext>
            </a:extLst>
          </p:cNvPr>
          <p:cNvSpPr/>
          <p:nvPr/>
        </p:nvSpPr>
        <p:spPr>
          <a:xfrm>
            <a:off x="387807" y="1504336"/>
            <a:ext cx="10148895" cy="50586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800" dirty="0"/>
              <a:t>Groupe de travail maghrébin chargé de la pêche et des ressources Halieutiques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fr-FR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800" dirty="0"/>
              <a:t>La plateforme maghrébine de la pêche artisanale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fr-FR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800" dirty="0"/>
              <a:t>Les </a:t>
            </a:r>
            <a:r>
              <a:rPr lang="fr-FR" sz="1800" dirty="0" err="1"/>
              <a:t>journnées</a:t>
            </a:r>
            <a:r>
              <a:rPr lang="fr-FR" sz="1800" dirty="0"/>
              <a:t> maghrébines de l’aquacultures</a:t>
            </a:r>
          </a:p>
        </p:txBody>
      </p:sp>
    </p:spTree>
    <p:extLst>
      <p:ext uri="{BB962C8B-B14F-4D97-AF65-F5344CB8AC3E}">
        <p14:creationId xmlns:p14="http://schemas.microsoft.com/office/powerpoint/2010/main" val="2134225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F8F9013-3B70-4F04-B507-8B0275EAFE8E}"/>
              </a:ext>
            </a:extLst>
          </p:cNvPr>
          <p:cNvSpPr txBox="1"/>
          <p:nvPr/>
        </p:nvSpPr>
        <p:spPr>
          <a:xfrm>
            <a:off x="0" y="2083803"/>
            <a:ext cx="11680723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Mise en place par la recommandation du Comité Ministériel Spécialisé en charge de la Sécurité Alimentaire depuis sa première session tenue à Rabat le 23 mars 1990, </a:t>
            </a:r>
            <a:endParaRPr lang="fr-MA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fr-FR" sz="2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fr-MA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fr-FR" sz="2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Mandat : </a:t>
            </a:r>
            <a:endParaRPr lang="fr-MA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fr-FR" sz="2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fr-MA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buFont typeface="Wingdings" panose="05000000000000000000" pitchFamily="2" charset="2"/>
              <a:buChar char=""/>
            </a:pPr>
            <a:r>
              <a:rPr lang="fr-FR" sz="2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Concertation, Harmonisation des politiques et des stratégies maghrébines et coordination de l’action maghrébine dans ce domaine.</a:t>
            </a:r>
            <a:endParaRPr lang="fr-MA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buFont typeface="Wingdings" panose="05000000000000000000" pitchFamily="2" charset="2"/>
              <a:buChar char=""/>
            </a:pPr>
            <a:r>
              <a:rPr lang="fr-FR" sz="2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Elaboration des conventions et des accords maghrébins,</a:t>
            </a:r>
            <a:endParaRPr lang="fr-MA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2CAB71C-74C4-46CE-ACE4-D15DB1EEE43F}"/>
              </a:ext>
            </a:extLst>
          </p:cNvPr>
          <p:cNvSpPr txBox="1"/>
          <p:nvPr/>
        </p:nvSpPr>
        <p:spPr>
          <a:xfrm rot="10800000" flipV="1">
            <a:off x="787790" y="367203"/>
            <a:ext cx="10002129" cy="107721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3200" dirty="0"/>
              <a:t>Groupe de travail maghrébin chargé de la pêche maritime et des ressources halieutiques</a:t>
            </a:r>
          </a:p>
        </p:txBody>
      </p:sp>
    </p:spTree>
    <p:extLst>
      <p:ext uri="{BB962C8B-B14F-4D97-AF65-F5344CB8AC3E}">
        <p14:creationId xmlns:p14="http://schemas.microsoft.com/office/powerpoint/2010/main" val="3967340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89514E7-DCB1-4197-AF00-03FD48994F92}"/>
              </a:ext>
            </a:extLst>
          </p:cNvPr>
          <p:cNvSpPr/>
          <p:nvPr/>
        </p:nvSpPr>
        <p:spPr>
          <a:xfrm>
            <a:off x="2054087" y="1858616"/>
            <a:ext cx="6652591" cy="24781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3600" dirty="0"/>
              <a:t>Action de l’UMA  </a:t>
            </a:r>
          </a:p>
          <a:p>
            <a:pPr algn="ctr"/>
            <a:r>
              <a:rPr lang="fr-MA" sz="3600" dirty="0"/>
              <a:t>Pêche et aquaculture </a:t>
            </a:r>
          </a:p>
        </p:txBody>
      </p:sp>
    </p:spTree>
    <p:extLst>
      <p:ext uri="{BB962C8B-B14F-4D97-AF65-F5344CB8AC3E}">
        <p14:creationId xmlns:p14="http://schemas.microsoft.com/office/powerpoint/2010/main" val="33768445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639319-9100-4A04-A6E9-1709A44A66A6}"/>
              </a:ext>
            </a:extLst>
          </p:cNvPr>
          <p:cNvSpPr txBox="1">
            <a:spLocks/>
          </p:cNvSpPr>
          <p:nvPr/>
        </p:nvSpPr>
        <p:spPr>
          <a:xfrm>
            <a:off x="677334" y="609600"/>
            <a:ext cx="5076352" cy="74089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Réalisations du  GTPMRH</a:t>
            </a:r>
            <a:endParaRPr lang="fr-FR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93CEDF7-A944-418B-A75F-FC1E5872CA16}"/>
              </a:ext>
            </a:extLst>
          </p:cNvPr>
          <p:cNvSpPr txBox="1"/>
          <p:nvPr/>
        </p:nvSpPr>
        <p:spPr>
          <a:xfrm>
            <a:off x="365760" y="2693853"/>
            <a:ext cx="10508566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fr-FR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Elaboration de deux projet d’accord maghrébins 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Accord-cadre de coopération dans le domaine de la pêche maritime et de l'aquaculture",</a:t>
            </a:r>
            <a:endParaRPr lang="fr-FR" sz="2000" b="1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Accord maghrébin de coopération en matière de formation, de vulgarisation et de recherche scientifique dans le secteur de la pêche maritime et de l'aquaculture », 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fr-FR" sz="2000" b="1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fr-FR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Organisation</a:t>
            </a:r>
            <a:r>
              <a:rPr lang="fr-FR" sz="20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de plusieurs réunions (en moyen une réunion par an) : 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fr-FR" sz="2000" b="1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1714500" lvl="3" indent="-342900">
              <a:buFont typeface="Wingdings" panose="05000000000000000000" pitchFamily="2" charset="2"/>
              <a:buChar char="ü"/>
            </a:pPr>
            <a:r>
              <a:rPr lang="fr-FR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Présentation de l’état de secteur dans les pays membres,</a:t>
            </a:r>
          </a:p>
          <a:p>
            <a:pPr marL="1714500" lvl="3" indent="-342900">
              <a:buFont typeface="Wingdings" panose="05000000000000000000" pitchFamily="2" charset="2"/>
              <a:buChar char="ü"/>
            </a:pPr>
            <a:r>
              <a:rPr lang="fr-FR" sz="20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Echange d’expériences et des bonnes pratiques,</a:t>
            </a:r>
            <a:endParaRPr lang="fr-FR" sz="2000" b="1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1714500" lvl="3" indent="-342900">
              <a:buFont typeface="Wingdings" panose="05000000000000000000" pitchFamily="2" charset="2"/>
              <a:buChar char="ü"/>
            </a:pPr>
            <a:r>
              <a:rPr lang="fr-FR" sz="20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Identification des actions prioritaires régionales.</a:t>
            </a:r>
            <a:endParaRPr lang="fr-FR" sz="2000" b="1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6" name="Flèche : droite 5">
            <a:extLst>
              <a:ext uri="{FF2B5EF4-FFF2-40B4-BE49-F238E27FC236}">
                <a16:creationId xmlns:a16="http://schemas.microsoft.com/office/drawing/2014/main" id="{AEC539C4-843F-42FB-A034-593A1C1159EA}"/>
              </a:ext>
            </a:extLst>
          </p:cNvPr>
          <p:cNvSpPr/>
          <p:nvPr/>
        </p:nvSpPr>
        <p:spPr>
          <a:xfrm>
            <a:off x="677334" y="5176911"/>
            <a:ext cx="45719" cy="12660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64419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CE64307-82D9-4786-85AD-B053BC24B7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6948" y="1935506"/>
            <a:ext cx="11102801" cy="3880773"/>
          </a:xfrm>
        </p:spPr>
        <p:txBody>
          <a:bodyPr>
            <a:normAutofit fontScale="92500" lnSpcReduction="10000"/>
          </a:bodyPr>
          <a:lstStyle/>
          <a:p>
            <a:pPr indent="-228600">
              <a:buFont typeface="+mj-lt"/>
              <a:buAutoNum type="romanLcPeriod"/>
            </a:pPr>
            <a:r>
              <a:rPr lang="fr-FR" sz="32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Promouvoir le groupe de travail au rang du comité maghrébin permanent pour la pêche et l’aquaculture</a:t>
            </a:r>
          </a:p>
          <a:p>
            <a:pPr marL="114300" indent="0">
              <a:buNone/>
            </a:pPr>
            <a:endParaRPr lang="fr-FR" sz="3200" dirty="0">
              <a:solidFill>
                <a:srgbClr val="222222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-228600">
              <a:buFont typeface="+mj-lt"/>
              <a:buAutoNum type="romanLcPeriod"/>
            </a:pPr>
            <a:r>
              <a:rPr lang="fr-FR" sz="32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L’élargissement de </a:t>
            </a:r>
            <a:r>
              <a:rPr lang="fr-FR" sz="3200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son mandat pour </a:t>
            </a:r>
            <a:r>
              <a:rPr lang="fr-FR" sz="32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prendre en compte  également l’aquaculture maritime et </a:t>
            </a:r>
            <a:r>
              <a:rPr lang="fr-FR" sz="320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continantale</a:t>
            </a:r>
            <a:r>
              <a:rPr lang="fr-FR" sz="32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</a:t>
            </a:r>
          </a:p>
          <a:p>
            <a:pPr indent="-228600">
              <a:buFont typeface="+mj-lt"/>
              <a:buAutoNum type="romanLcPeriod"/>
            </a:pPr>
            <a:endParaRPr lang="fr-FR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-228600">
              <a:spcAft>
                <a:spcPts val="800"/>
              </a:spcAft>
              <a:buFont typeface="+mj-lt"/>
              <a:buAutoNum type="romanLcPeriod"/>
            </a:pPr>
            <a:r>
              <a:rPr lang="fr-FR" sz="32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L’intégration  </a:t>
            </a:r>
            <a:r>
              <a:rPr lang="fr-FR" sz="3200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de la santé </a:t>
            </a:r>
            <a:r>
              <a:rPr lang="fr-FR" sz="32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des animaux aquatiques dans  le mandat des CVMP</a:t>
            </a:r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0BC2BD49-9C42-43B6-B766-0E42412B5C60}"/>
              </a:ext>
            </a:extLst>
          </p:cNvPr>
          <p:cNvSpPr txBox="1">
            <a:spLocks/>
          </p:cNvSpPr>
          <p:nvPr/>
        </p:nvSpPr>
        <p:spPr>
          <a:xfrm>
            <a:off x="624326" y="671272"/>
            <a:ext cx="9521743" cy="74089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85000"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Réalisations du  GTPMRH / Principales recommandations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51538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F75E5B4-4FDC-42AA-8201-D9B96CD802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" y="2160589"/>
            <a:ext cx="10420350" cy="4573586"/>
          </a:xfrm>
        </p:spPr>
        <p:txBody>
          <a:bodyPr>
            <a:normAutofit lnSpcReduction="10000"/>
          </a:bodyPr>
          <a:lstStyle/>
          <a:p>
            <a:r>
              <a:rPr lang="fr-FR" sz="28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Création de deux organes dédiés à l’aquaculture :</a:t>
            </a:r>
          </a:p>
          <a:p>
            <a:pPr marL="1371600" lvl="3" indent="0">
              <a:buNone/>
            </a:pPr>
            <a:r>
              <a:rPr lang="fr-FR" sz="28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le 1</a:t>
            </a:r>
            <a:r>
              <a:rPr lang="fr-FR" sz="2800" baseline="300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er</a:t>
            </a:r>
            <a:r>
              <a:rPr lang="fr-FR" sz="28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dédié à l’aquaculture continentale et</a:t>
            </a:r>
          </a:p>
          <a:p>
            <a:pPr marL="1371600" lvl="3" indent="0">
              <a:buNone/>
            </a:pPr>
            <a:r>
              <a:rPr lang="fr-FR" sz="28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le 2</a:t>
            </a:r>
            <a:r>
              <a:rPr lang="fr-FR" sz="2800" baseline="300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ème</a:t>
            </a:r>
            <a:r>
              <a:rPr lang="fr-FR" sz="28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à l’aquaculture maritime</a:t>
            </a:r>
          </a:p>
          <a:p>
            <a:pPr marL="1371600" lvl="3" indent="0">
              <a:buNone/>
            </a:pPr>
            <a:endParaRPr lang="fr-FR" sz="2800" dirty="0">
              <a:solidFill>
                <a:srgbClr val="222222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1371600" lvl="3" indent="0">
              <a:buNone/>
            </a:pPr>
            <a:r>
              <a:rPr lang="fr-FR" sz="28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Préparation des              TOR ( mission et  prérogatives)</a:t>
            </a:r>
          </a:p>
          <a:p>
            <a:pPr marL="1371600" lvl="3" indent="0">
              <a:buNone/>
            </a:pPr>
            <a:endParaRPr lang="fr-FR" sz="2800" dirty="0">
              <a:solidFill>
                <a:srgbClr val="222222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1371600" lvl="3" indent="0">
              <a:buNone/>
            </a:pPr>
            <a:endParaRPr lang="fr-FR" sz="2800" dirty="0">
              <a:solidFill>
                <a:srgbClr val="222222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1371600" lvl="3" indent="0">
              <a:buNone/>
            </a:pPr>
            <a:r>
              <a:rPr lang="fr-FR" sz="28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Maroc pour groupe Aquaculture maritime</a:t>
            </a:r>
          </a:p>
          <a:p>
            <a:pPr marL="1371600" lvl="3" indent="0">
              <a:buNone/>
            </a:pPr>
            <a:r>
              <a:rPr lang="fr-FR" sz="28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Algérie pour groupe Aquaculture continentale. </a:t>
            </a:r>
            <a:endParaRPr lang="fr-FR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fr-FR" dirty="0"/>
          </a:p>
        </p:txBody>
      </p:sp>
      <p:sp>
        <p:nvSpPr>
          <p:cNvPr id="4" name="Flèche : droite 3">
            <a:extLst>
              <a:ext uri="{FF2B5EF4-FFF2-40B4-BE49-F238E27FC236}">
                <a16:creationId xmlns:a16="http://schemas.microsoft.com/office/drawing/2014/main" id="{758B7EA4-67AA-458E-A7BA-915DF8E65DA5}"/>
              </a:ext>
            </a:extLst>
          </p:cNvPr>
          <p:cNvSpPr/>
          <p:nvPr/>
        </p:nvSpPr>
        <p:spPr>
          <a:xfrm>
            <a:off x="295275" y="2853200"/>
            <a:ext cx="1076325" cy="685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Flèche : bas 4">
            <a:extLst>
              <a:ext uri="{FF2B5EF4-FFF2-40B4-BE49-F238E27FC236}">
                <a16:creationId xmlns:a16="http://schemas.microsoft.com/office/drawing/2014/main" id="{0D9F7FF1-2139-4B13-AA44-A6C4D5A30F63}"/>
              </a:ext>
            </a:extLst>
          </p:cNvPr>
          <p:cNvSpPr/>
          <p:nvPr/>
        </p:nvSpPr>
        <p:spPr>
          <a:xfrm>
            <a:off x="3857625" y="4657725"/>
            <a:ext cx="1381125" cy="8572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13512305-E9EE-4FE0-BD71-FAB4972FE2CC}"/>
              </a:ext>
            </a:extLst>
          </p:cNvPr>
          <p:cNvSpPr txBox="1">
            <a:spLocks/>
          </p:cNvSpPr>
          <p:nvPr/>
        </p:nvSpPr>
        <p:spPr>
          <a:xfrm>
            <a:off x="677333" y="609600"/>
            <a:ext cx="9521743" cy="74089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85000"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Réalisations du  GTPMRH / Principales recommandations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46331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50E69D0-CC5E-41BB-8EFF-3A332ED29E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Mise en place d’un réseau regroupant les parties prenantes impliquées dans le secteur de l’aquaculture continentale. </a:t>
            </a:r>
          </a:p>
          <a:p>
            <a:pPr marL="0" indent="0">
              <a:buNone/>
            </a:pPr>
            <a:endParaRPr lang="fr-FR" sz="2400" dirty="0">
              <a:solidFill>
                <a:srgbClr val="222222"/>
              </a:solidFill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fr-FR" sz="24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		Une fiche relatant  les objectifs et une proposition de la composition </a:t>
            </a:r>
          </a:p>
          <a:p>
            <a:endParaRPr lang="fr-FR" sz="2400" dirty="0"/>
          </a:p>
          <a:p>
            <a:pPr marL="0" indent="0">
              <a:buNone/>
            </a:pPr>
            <a:r>
              <a:rPr lang="fr-FR" sz="24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		</a:t>
            </a:r>
          </a:p>
          <a:p>
            <a:pPr marL="0" indent="0">
              <a:buNone/>
            </a:pPr>
            <a:r>
              <a:rPr lang="fr-FR" sz="24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		Identification des différents acteurs impliquées dans l’aquaculture en prévision  de l’organisation  d’un workshop.</a:t>
            </a:r>
            <a:endParaRPr lang="fr-FR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fr-FR" sz="2400" dirty="0"/>
          </a:p>
        </p:txBody>
      </p:sp>
      <p:sp>
        <p:nvSpPr>
          <p:cNvPr id="4" name="Flèche : bas 3">
            <a:extLst>
              <a:ext uri="{FF2B5EF4-FFF2-40B4-BE49-F238E27FC236}">
                <a16:creationId xmlns:a16="http://schemas.microsoft.com/office/drawing/2014/main" id="{57C17E18-5AEE-4363-9A2D-C0FBF695C468}"/>
              </a:ext>
            </a:extLst>
          </p:cNvPr>
          <p:cNvSpPr/>
          <p:nvPr/>
        </p:nvSpPr>
        <p:spPr>
          <a:xfrm>
            <a:off x="4510308" y="3982915"/>
            <a:ext cx="1447800" cy="9620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178A8C65-8DE2-4207-AF09-AE9B8E143515}"/>
              </a:ext>
            </a:extLst>
          </p:cNvPr>
          <p:cNvSpPr txBox="1">
            <a:spLocks/>
          </p:cNvSpPr>
          <p:nvPr/>
        </p:nvSpPr>
        <p:spPr>
          <a:xfrm>
            <a:off x="473336" y="446189"/>
            <a:ext cx="9521743" cy="74089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85000"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Réalisations du  GTPMRH / Principales recommandations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81885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B090BE9-EEBD-40E9-90C7-5BDF5785171A}"/>
              </a:ext>
            </a:extLst>
          </p:cNvPr>
          <p:cNvSpPr/>
          <p:nvPr/>
        </p:nvSpPr>
        <p:spPr>
          <a:xfrm>
            <a:off x="1012874" y="154744"/>
            <a:ext cx="8398413" cy="11254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dirty="0"/>
              <a:t>Réalisations dans le cadre de la Coopération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67F55B7-A9C8-4F2A-9584-127189C86A07}"/>
              </a:ext>
            </a:extLst>
          </p:cNvPr>
          <p:cNvSpPr/>
          <p:nvPr/>
        </p:nvSpPr>
        <p:spPr>
          <a:xfrm>
            <a:off x="393896" y="1561514"/>
            <a:ext cx="9931790" cy="476894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MA" dirty="0"/>
              <a:t>Coopération avec l’AU-Ibar;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MA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MA" dirty="0"/>
              <a:t>Renforcement des capacités institutionnelles pour l’amélioration de la gouvernance de secteur de la pêche, Fishgov1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MA" dirty="0"/>
          </a:p>
          <a:p>
            <a:r>
              <a:rPr lang="fr-MA" dirty="0"/>
              <a:t>Coopération avec la FAO: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MA" dirty="0"/>
              <a:t>Renforcement des capacités des organisations professionnelles de la Pêche,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MA" dirty="0"/>
              <a:t>Création de la plateforme maghrébine de la pêche artisanale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MA" dirty="0"/>
              <a:t>Organisation des journées maghrébines de l’aquaculture (5</a:t>
            </a:r>
            <a:r>
              <a:rPr lang="fr-MA" baseline="30000" dirty="0"/>
              <a:t>ème</a:t>
            </a:r>
            <a:r>
              <a:rPr lang="fr-MA" dirty="0"/>
              <a:t> édition à </a:t>
            </a:r>
            <a:r>
              <a:rPr lang="fr-MA" dirty="0" err="1"/>
              <a:t>Ifrane</a:t>
            </a:r>
            <a:r>
              <a:rPr lang="fr-MA" dirty="0"/>
              <a:t> en 2019)</a:t>
            </a:r>
          </a:p>
          <a:p>
            <a:endParaRPr lang="fr-MA" dirty="0"/>
          </a:p>
          <a:p>
            <a:r>
              <a:rPr lang="fr-MA" dirty="0"/>
              <a:t>Coopération dans le cadre de l’initiative </a:t>
            </a:r>
            <a:r>
              <a:rPr lang="fr-MA" dirty="0" err="1"/>
              <a:t>WESTMed</a:t>
            </a:r>
            <a:r>
              <a:rPr lang="fr-MA" dirty="0"/>
              <a:t>: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fr-MA" dirty="0"/>
              <a:t>Mise en place des clusters maritimes au niveau des pays du </a:t>
            </a:r>
            <a:r>
              <a:rPr lang="fr-MA" dirty="0" err="1"/>
              <a:t>maghreb</a:t>
            </a:r>
            <a:r>
              <a:rPr lang="fr-MA" dirty="0"/>
              <a:t> (Tunisie, Mauritanie, Algérie; Maroc encours</a:t>
            </a:r>
          </a:p>
          <a:p>
            <a:pPr marL="1657350" lvl="3" indent="-285750">
              <a:buFont typeface="Wingdings" panose="05000000000000000000" pitchFamily="2" charset="2"/>
              <a:buChar char="§"/>
            </a:pPr>
            <a:r>
              <a:rPr lang="fr-MA" dirty="0"/>
              <a:t>la mise en place de cluster maritime maghrébin.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endParaRPr lang="fr-MA" dirty="0"/>
          </a:p>
          <a:p>
            <a:r>
              <a:rPr lang="fr-MA" dirty="0"/>
              <a:t>Coopération avec la banque mondiale :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fr-MA" dirty="0"/>
              <a:t>Organisation d’un atelier sur l’Economie bleue</a:t>
            </a:r>
          </a:p>
          <a:p>
            <a:pPr algn="ctr"/>
            <a:endParaRPr lang="fr-MA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D36C300-C46B-43BA-8E0A-B2646DF8A471}"/>
              </a:ext>
            </a:extLst>
          </p:cNvPr>
          <p:cNvSpPr/>
          <p:nvPr/>
        </p:nvSpPr>
        <p:spPr>
          <a:xfrm>
            <a:off x="5000244" y="3876414"/>
            <a:ext cx="7364034" cy="2560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2" algn="just"/>
            <a:r>
              <a:rPr lang="fr-FR" sz="2400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un projet maghrébin de coopération technique dans le domaine du développement durable et de l'économie bleue, </a:t>
            </a:r>
          </a:p>
          <a:p>
            <a:pPr lvl="2" algn="just"/>
            <a:endParaRPr lang="fr-FR" sz="2400" dirty="0">
              <a:solidFill>
                <a:srgbClr val="222222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lvl="2" algn="just"/>
            <a:r>
              <a:rPr lang="fr-FR" sz="2400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Faire l’état des lieux et identifier les besoins et les priorités dans ce domaine au niveau régional.</a:t>
            </a:r>
            <a:endParaRPr lang="fr-MA" sz="2400" dirty="0">
              <a:solidFill>
                <a:srgbClr val="222222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693DF1E-FCA0-4C54-B54F-ACBBE76BA6A4}"/>
              </a:ext>
            </a:extLst>
          </p:cNvPr>
          <p:cNvSpPr/>
          <p:nvPr/>
        </p:nvSpPr>
        <p:spPr>
          <a:xfrm>
            <a:off x="3088669" y="1251978"/>
            <a:ext cx="10185009" cy="18362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0" indent="-342900" algn="just">
              <a:buFont typeface="+mj-lt"/>
              <a:buAutoNum type="arabicPeriod"/>
            </a:pPr>
            <a:r>
              <a:rPr lang="fr-FR" sz="24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Les recommandations de la 5</a:t>
            </a:r>
            <a:r>
              <a:rPr lang="fr-FR" sz="2400" baseline="300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ème</a:t>
            </a:r>
            <a:r>
              <a:rPr lang="fr-FR" sz="24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édition :</a:t>
            </a:r>
            <a:endParaRPr lang="fr-FR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143000" lvl="2" indent="-228600" algn="just">
              <a:buFont typeface="+mj-lt"/>
              <a:buAutoNum type="romanLcPeriod"/>
            </a:pPr>
            <a:r>
              <a:rPr lang="fr-FR" sz="24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Développement  de la coopération régionale,</a:t>
            </a:r>
            <a:endParaRPr lang="fr-FR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143000" lvl="2" indent="-228600" algn="just">
              <a:buFont typeface="+mj-lt"/>
              <a:buAutoNum type="romanLcPeriod"/>
            </a:pPr>
            <a:r>
              <a:rPr lang="fr-FR" sz="24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Renforcement des capacité des pays membres </a:t>
            </a:r>
            <a:endParaRPr lang="fr-FR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143000" lvl="2" indent="-228600" algn="just">
              <a:spcAft>
                <a:spcPts val="800"/>
              </a:spcAft>
              <a:buFont typeface="+mj-lt"/>
              <a:buAutoNum type="romanLcPeriod"/>
            </a:pPr>
            <a:r>
              <a:rPr lang="fr-FR" sz="24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L’amélioration de commerce intrarégional </a:t>
            </a:r>
            <a:endParaRPr lang="fr-FR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Flèche : droite 7">
            <a:extLst>
              <a:ext uri="{FF2B5EF4-FFF2-40B4-BE49-F238E27FC236}">
                <a16:creationId xmlns:a16="http://schemas.microsoft.com/office/drawing/2014/main" id="{02FEA39F-01EF-4775-AAE0-645E54DF9711}"/>
              </a:ext>
            </a:extLst>
          </p:cNvPr>
          <p:cNvSpPr/>
          <p:nvPr/>
        </p:nvSpPr>
        <p:spPr>
          <a:xfrm flipV="1">
            <a:off x="5359791" y="5119514"/>
            <a:ext cx="413881" cy="291548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08505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191007C-6280-4DC4-84D6-81218332C7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701" y="2160589"/>
            <a:ext cx="10220324" cy="3880773"/>
          </a:xfrm>
        </p:spPr>
        <p:txBody>
          <a:bodyPr>
            <a:normAutofit/>
          </a:bodyPr>
          <a:lstStyle/>
          <a:p>
            <a:r>
              <a:rPr lang="fr-FR" sz="32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L’élaboration d’une étude sur le marché des produits de l’aquaculture dans les pays du Maghreb ( stratégies commerciales, canaux de distributions, analyse de l’offre, comportement des consommateurs. </a:t>
            </a:r>
          </a:p>
          <a:p>
            <a:pPr marL="914400" lvl="2" indent="0">
              <a:buNone/>
            </a:pPr>
            <a:r>
              <a:rPr lang="fr-FR" sz="28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			a chargé le SG-UMA de préparer les TOR de</a:t>
            </a:r>
            <a:r>
              <a:rPr lang="fr-FR" sz="22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fr-FR" sz="31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l’étude</a:t>
            </a:r>
            <a:r>
              <a:rPr lang="fr-FR" sz="22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fr-FR" sz="28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à 			et une requête 	aux partenaires au développement 			pour la réalisation 	de cette étude</a:t>
            </a:r>
            <a:endParaRPr lang="fr-FR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fr-FR" dirty="0"/>
          </a:p>
        </p:txBody>
      </p:sp>
      <p:sp>
        <p:nvSpPr>
          <p:cNvPr id="5" name="Flèche : droite 4">
            <a:extLst>
              <a:ext uri="{FF2B5EF4-FFF2-40B4-BE49-F238E27FC236}">
                <a16:creationId xmlns:a16="http://schemas.microsoft.com/office/drawing/2014/main" id="{1A120D84-2DC7-45C9-B18F-52D587ED5A11}"/>
              </a:ext>
            </a:extLst>
          </p:cNvPr>
          <p:cNvSpPr/>
          <p:nvPr/>
        </p:nvSpPr>
        <p:spPr>
          <a:xfrm>
            <a:off x="890587" y="4648200"/>
            <a:ext cx="1628775" cy="7048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B963F68B-9EE5-415D-B92C-8E556C0BB236}"/>
              </a:ext>
            </a:extLst>
          </p:cNvPr>
          <p:cNvSpPr txBox="1">
            <a:spLocks/>
          </p:cNvSpPr>
          <p:nvPr/>
        </p:nvSpPr>
        <p:spPr>
          <a:xfrm>
            <a:off x="615991" y="731379"/>
            <a:ext cx="9521743" cy="74089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85000"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Réalisations du  GTPMRH / Principales recommandations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82665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64F0070-3591-47BA-9E8C-1ACE72C720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1159" y="3429000"/>
            <a:ext cx="10790766" cy="3880773"/>
          </a:xfrm>
        </p:spPr>
        <p:txBody>
          <a:bodyPr>
            <a:normAutofit fontScale="85000" lnSpcReduction="20000"/>
          </a:bodyPr>
          <a:lstStyle/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pPr marL="0" indent="0" algn="ctr">
              <a:buNone/>
            </a:pPr>
            <a:r>
              <a:rPr lang="fr-FR" sz="5400" dirty="0"/>
              <a:t>Merci</a:t>
            </a:r>
          </a:p>
          <a:p>
            <a:pPr marL="0" indent="0" algn="ctr">
              <a:buNone/>
            </a:pPr>
            <a:r>
              <a:rPr lang="fr-FR" sz="5400" dirty="0"/>
              <a:t>Pour votre attention</a:t>
            </a:r>
          </a:p>
          <a:p>
            <a:pPr marL="0" indent="0" algn="r">
              <a:buNone/>
            </a:pPr>
            <a:r>
              <a:rPr lang="fr-FR" sz="1700" b="1" dirty="0">
                <a:solidFill>
                  <a:schemeClr val="tx1"/>
                </a:solidFill>
              </a:rPr>
              <a:t>Faouzia Chakiri </a:t>
            </a:r>
          </a:p>
          <a:p>
            <a:pPr marL="0" indent="0" algn="r">
              <a:buNone/>
            </a:pPr>
            <a:r>
              <a:rPr lang="fr-FR" sz="1700" b="1" dirty="0">
                <a:solidFill>
                  <a:schemeClr val="tx1"/>
                </a:solidFill>
              </a:rPr>
              <a:t>Union Maghreb Arab</a:t>
            </a:r>
          </a:p>
          <a:p>
            <a:pPr marL="0" indent="0" algn="r">
              <a:buNone/>
            </a:pPr>
            <a:r>
              <a:rPr lang="fr-FR" sz="1700" b="1" dirty="0">
                <a:solidFill>
                  <a:schemeClr val="tx1"/>
                </a:solidFill>
              </a:rPr>
              <a:t>sg.chakiri@gmail.com	</a:t>
            </a:r>
          </a:p>
          <a:p>
            <a:pPr marL="0" indent="0" algn="ctr">
              <a:buNone/>
            </a:pPr>
            <a:r>
              <a:rPr lang="fr-FR" sz="5400" dirty="0"/>
              <a:t>		 </a:t>
            </a:r>
          </a:p>
          <a:p>
            <a:pPr marL="0" indent="0" algn="ctr">
              <a:buNone/>
            </a:pPr>
            <a:endParaRPr lang="fr-FR" sz="5400" dirty="0"/>
          </a:p>
        </p:txBody>
      </p:sp>
      <p:pic>
        <p:nvPicPr>
          <p:cNvPr id="1026" name="Picture 2" descr="Avec le réchauffement climatique, les poissons d&amp;#39;élevage sont plus  résistants aux antibiotiques">
            <a:extLst>
              <a:ext uri="{FF2B5EF4-FFF2-40B4-BE49-F238E27FC236}">
                <a16:creationId xmlns:a16="http://schemas.microsoft.com/office/drawing/2014/main" id="{38FE8F9C-365E-4ACC-98B9-350A38840D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159" y="109538"/>
            <a:ext cx="9952566" cy="4005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0356375"/>
      </p:ext>
    </p:extLst>
  </p:cSld>
  <p:clrMapOvr>
    <a:masterClrMapping/>
  </p:clrMapOvr>
</p:sld>
</file>

<file path=ppt/theme/theme1.xml><?xml version="1.0" encoding="utf-8"?>
<a:theme xmlns:a="http://schemas.openxmlformats.org/drawingml/2006/main" name="Facette">
  <a:themeElements>
    <a:clrScheme name="Facette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te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te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490</TotalTime>
  <Words>989</Words>
  <Application>Microsoft Office PowerPoint</Application>
  <PresentationFormat>Grand écran</PresentationFormat>
  <Paragraphs>161</Paragraphs>
  <Slides>15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25" baseType="lpstr">
      <vt:lpstr>Arial</vt:lpstr>
      <vt:lpstr>Calibri</vt:lpstr>
      <vt:lpstr>Century Gothic</vt:lpstr>
      <vt:lpstr>Sylfaen</vt:lpstr>
      <vt:lpstr>Tahoma</vt:lpstr>
      <vt:lpstr>Times New Roman</vt:lpstr>
      <vt:lpstr>Trebuchet MS</vt:lpstr>
      <vt:lpstr>Wingdings</vt:lpstr>
      <vt:lpstr>Wingdings 3</vt:lpstr>
      <vt:lpstr>Facette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faouzia chakiri</dc:creator>
  <cp:lastModifiedBy>MOHAMMED</cp:lastModifiedBy>
  <cp:revision>14</cp:revision>
  <dcterms:created xsi:type="dcterms:W3CDTF">2021-07-28T22:50:47Z</dcterms:created>
  <dcterms:modified xsi:type="dcterms:W3CDTF">2021-11-30T05:47:12Z</dcterms:modified>
</cp:coreProperties>
</file>