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ppt" ContentType="application/vnd.ms-powerpoi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0" r:id="rId2"/>
    <p:sldMasterId id="2147483667" r:id="rId3"/>
  </p:sldMasterIdLst>
  <p:notesMasterIdLst>
    <p:notesMasterId r:id="rId27"/>
  </p:notesMasterIdLst>
  <p:sldIdLst>
    <p:sldId id="256" r:id="rId4"/>
    <p:sldId id="388" r:id="rId5"/>
    <p:sldId id="368" r:id="rId6"/>
    <p:sldId id="369" r:id="rId7"/>
    <p:sldId id="370" r:id="rId8"/>
    <p:sldId id="371" r:id="rId9"/>
    <p:sldId id="376" r:id="rId10"/>
    <p:sldId id="377" r:id="rId11"/>
    <p:sldId id="378" r:id="rId12"/>
    <p:sldId id="379" r:id="rId13"/>
    <p:sldId id="380" r:id="rId14"/>
    <p:sldId id="381" r:id="rId15"/>
    <p:sldId id="382" r:id="rId16"/>
    <p:sldId id="373" r:id="rId17"/>
    <p:sldId id="374" r:id="rId18"/>
    <p:sldId id="383" r:id="rId19"/>
    <p:sldId id="390" r:id="rId20"/>
    <p:sldId id="389" r:id="rId21"/>
    <p:sldId id="391" r:id="rId22"/>
    <p:sldId id="392" r:id="rId23"/>
    <p:sldId id="393" r:id="rId24"/>
    <p:sldId id="394" r:id="rId25"/>
    <p:sldId id="27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11/24/2021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23</a:t>
            </a:fld>
            <a:endParaRPr lang="en-US" alt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Microsoft_PowerPoint_97-2003_Presentation1.ppt"/><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50FDAC-5FF9-40E8-8507-E4B661B0DB3D}"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50FDAC-5FF9-40E8-8507-E4B661B0DB3D}" type="datetimeFigureOut">
              <a:rPr lang="en-US" smtClean="0"/>
              <a:t>11/24/2021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50FDAC-5FF9-40E8-8507-E4B661B0DB3D}" type="datetimeFigureOut">
              <a:rPr lang="en-US" smtClean="0"/>
              <a:t>11/24/2021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11/24/2021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50FDAC-5FF9-40E8-8507-E4B661B0DB3D}"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444" r:id="rId3" imgW="0" imgH="0" progId="PowerPoint.Show.8">
                  <p:embed/>
                </p:oleObj>
              </mc:Choice>
              <mc:Fallback>
                <p:oleObj r:id="rId3" imgW="0" imgH="0" progId="PowerPoint.Show.8">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02599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smtClean="0"/>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smtClean="0"/>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218521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148175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24/11/2021</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103580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11/24/2021</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85864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11/24/2021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Add Bullet (Gill Sans MT 24 pt)</a:t>
            </a:r>
          </a:p>
          <a:p>
            <a:pPr lvl="1"/>
            <a:r>
              <a:rPr lang="en-US" smtClean="0"/>
              <a:t>Sub bullet (Gill Sans MT 20 pt) </a:t>
            </a:r>
          </a:p>
          <a:p>
            <a:pPr lvl="1"/>
            <a:r>
              <a:rPr lang="en-US" smtClean="0"/>
              <a:t>Sub bullet (Gill Sans MT 20 pt) </a:t>
            </a:r>
          </a:p>
          <a:p>
            <a:pPr lvl="0"/>
            <a:r>
              <a:rPr lang="en-US" smtClean="0"/>
              <a:t>Add Bullet (Gill Sans MT 24 pt)</a:t>
            </a:r>
          </a:p>
          <a:p>
            <a:pPr lvl="1"/>
            <a:r>
              <a:rPr lang="en-US" smtClean="0"/>
              <a:t>Sub bullet (Gill Sans MT 20 pt) </a:t>
            </a:r>
          </a:p>
          <a:p>
            <a:pPr lvl="1"/>
            <a:r>
              <a:rPr lang="en-US" smtClean="0"/>
              <a:t>Sub bullet (Gill Sans MT 20 pt) </a:t>
            </a:r>
          </a:p>
          <a:p>
            <a:pPr lvl="1"/>
            <a:endParaRPr lang="en-US" smtClean="0"/>
          </a:p>
          <a:p>
            <a:pPr lvl="1"/>
            <a:endParaRPr lang="en-US" smtClean="0"/>
          </a:p>
          <a:p>
            <a:pPr lvl="1"/>
            <a:endParaRPr lang="en-US" smtClean="0"/>
          </a:p>
        </p:txBody>
      </p:sp>
    </p:spTree>
    <p:extLst>
      <p:ext uri="{BB962C8B-B14F-4D97-AF65-F5344CB8AC3E}">
        <p14:creationId xmlns:p14="http://schemas.microsoft.com/office/powerpoint/2010/main" val="3416828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11/24/2021</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990600"/>
          </a:xfrm>
        </p:spPr>
        <p:txBody>
          <a:bodyPr>
            <a:normAutofit/>
          </a:bodyPr>
          <a:lstStyle/>
          <a:p>
            <a:r>
              <a:rPr lang="en-US" sz="2400" b="1" dirty="0" smtClean="0"/>
              <a:t>DIALOGUE WITH REGIONAL ECONOMIC COMMUNITIES</a:t>
            </a:r>
            <a:r>
              <a:rPr lang="en-US" sz="2400" b="1" dirty="0"/>
              <a:t/>
            </a:r>
            <a:br>
              <a:rPr lang="en-US" sz="2400" b="1" dirty="0"/>
            </a:br>
            <a:endParaRPr lang="en-US" sz="2200" b="1" dirty="0"/>
          </a:p>
        </p:txBody>
      </p:sp>
      <p:sp>
        <p:nvSpPr>
          <p:cNvPr id="3" name="Subtitle 2"/>
          <p:cNvSpPr>
            <a:spLocks noGrp="1"/>
          </p:cNvSpPr>
          <p:nvPr>
            <p:ph type="subTitle" idx="1"/>
          </p:nvPr>
        </p:nvSpPr>
        <p:spPr>
          <a:xfrm>
            <a:off x="990600" y="1981200"/>
            <a:ext cx="7924800" cy="1981199"/>
          </a:xfrm>
        </p:spPr>
        <p:txBody>
          <a:bodyPr>
            <a:normAutofit/>
          </a:bodyPr>
          <a:lstStyle/>
          <a:p>
            <a:r>
              <a:rPr lang="en-US" sz="2600" b="1" dirty="0" smtClean="0">
                <a:solidFill>
                  <a:schemeClr val="tx1"/>
                </a:solidFill>
              </a:rPr>
              <a:t>PRESENTATION</a:t>
            </a:r>
          </a:p>
          <a:p>
            <a:endParaRPr lang="en-US" sz="2200" b="1" dirty="0">
              <a:solidFill>
                <a:schemeClr val="tx1"/>
              </a:solidFill>
            </a:endParaRPr>
          </a:p>
          <a:p>
            <a:r>
              <a:rPr lang="en-US" sz="2200" b="1" dirty="0" smtClean="0">
                <a:solidFill>
                  <a:schemeClr val="tx1"/>
                </a:solidFill>
              </a:rPr>
              <a:t>Enhancing </a:t>
            </a:r>
            <a:r>
              <a:rPr lang="en-US" sz="2200" b="1" dirty="0">
                <a:solidFill>
                  <a:schemeClr val="tx1"/>
                </a:solidFill>
              </a:rPr>
              <a:t>sustainable fisheries management and aquaculture development in Africa: A </a:t>
            </a:r>
            <a:r>
              <a:rPr lang="en-US" sz="2200" b="1" dirty="0" err="1">
                <a:solidFill>
                  <a:schemeClr val="tx1"/>
                </a:solidFill>
              </a:rPr>
              <a:t>programme</a:t>
            </a:r>
            <a:r>
              <a:rPr lang="en-US" sz="2200" b="1" dirty="0">
                <a:solidFill>
                  <a:schemeClr val="tx1"/>
                </a:solidFill>
              </a:rPr>
              <a:t> for accelerated reform of the sector (</a:t>
            </a:r>
            <a:r>
              <a:rPr lang="en-US" sz="2200" b="1" dirty="0" err="1">
                <a:solidFill>
                  <a:schemeClr val="tx1"/>
                </a:solidFill>
              </a:rPr>
              <a:t>FishGov</a:t>
            </a:r>
            <a:r>
              <a:rPr lang="en-US" sz="2200" b="1" dirty="0">
                <a:solidFill>
                  <a:schemeClr val="tx1"/>
                </a:solidFill>
              </a:rPr>
              <a:t> 2) </a:t>
            </a:r>
          </a:p>
          <a:p>
            <a:endParaRPr lang="en-US" sz="2600" b="1" dirty="0" smtClean="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522525"/>
            <a:ext cx="1371719" cy="1938696"/>
          </a:xfrm>
          <a:prstGeom prst="rect">
            <a:avLst/>
          </a:prstGeom>
        </p:spPr>
      </p:pic>
    </p:spTree>
    <p:extLst>
      <p:ext uri="{BB962C8B-B14F-4D97-AF65-F5344CB8AC3E}">
        <p14:creationId xmlns:p14="http://schemas.microsoft.com/office/powerpoint/2010/main" val="4083737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0600" y="1219200"/>
            <a:ext cx="8153400" cy="5638800"/>
          </a:xfrm>
        </p:spPr>
        <p:txBody>
          <a:bodyPr/>
          <a:lstStyle/>
          <a:p>
            <a:r>
              <a:rPr lang="en-US" sz="1600" dirty="0" smtClean="0"/>
              <a:t>BUDGET:</a:t>
            </a:r>
            <a:r>
              <a:rPr lang="en-US" sz="1600" b="0" dirty="0" smtClean="0"/>
              <a:t> 	EUR 12,000,000 EU contribution</a:t>
            </a:r>
          </a:p>
          <a:p>
            <a:pPr marL="0" indent="0">
              <a:buNone/>
            </a:pPr>
            <a:r>
              <a:rPr lang="en-US" sz="1600" b="0" dirty="0" smtClean="0"/>
              <a:t>		EUR 1,200,000 AU Contribution</a:t>
            </a:r>
          </a:p>
          <a:p>
            <a:r>
              <a:rPr lang="en-US" sz="1600" dirty="0" smtClean="0"/>
              <a:t>DURATION:</a:t>
            </a:r>
            <a:r>
              <a:rPr lang="en-US" sz="1600" b="0" dirty="0" smtClean="0"/>
              <a:t> 	54 Months, started 1</a:t>
            </a:r>
            <a:r>
              <a:rPr lang="en-US" sz="1600" b="0" baseline="30000" dirty="0" smtClean="0"/>
              <a:t>st</a:t>
            </a:r>
            <a:r>
              <a:rPr lang="en-US" sz="1600" b="0" dirty="0" smtClean="0"/>
              <a:t> January 2021</a:t>
            </a:r>
          </a:p>
          <a:p>
            <a:r>
              <a:rPr lang="en-US" sz="1600" dirty="0" smtClean="0"/>
              <a:t>COVERAGE:</a:t>
            </a:r>
            <a:r>
              <a:rPr lang="en-US" sz="1600" b="0" dirty="0" smtClean="0"/>
              <a:t> 	55 AU MS and 8 RECs</a:t>
            </a:r>
          </a:p>
          <a:p>
            <a:r>
              <a:rPr lang="en-US" sz="1600" dirty="0" smtClean="0"/>
              <a:t>IMPLEMENTATION PARTNERS: </a:t>
            </a:r>
            <a:r>
              <a:rPr lang="en-US" sz="1600" b="0" dirty="0" smtClean="0"/>
              <a:t>AU-IBAR (contracting authority and lead coordinating 					agency) and AUDA-NEPAD</a:t>
            </a:r>
          </a:p>
          <a:p>
            <a:r>
              <a:rPr lang="en-US" sz="1600" dirty="0" smtClean="0"/>
              <a:t>PROJECT TECHNICAL STAFF:</a:t>
            </a:r>
          </a:p>
          <a:p>
            <a:pPr>
              <a:buFont typeface="+mj-lt"/>
              <a:buAutoNum type="arabicPeriod"/>
            </a:pPr>
            <a:r>
              <a:rPr lang="en-US" sz="1600" b="0" dirty="0" smtClean="0"/>
              <a:t>Senior Fisheries Officer at AU-IBAR (Coordinator)</a:t>
            </a:r>
          </a:p>
          <a:p>
            <a:pPr>
              <a:buFont typeface="+mj-lt"/>
              <a:buAutoNum type="arabicPeriod"/>
            </a:pPr>
            <a:r>
              <a:rPr lang="en-US" sz="1600" b="0" dirty="0" smtClean="0"/>
              <a:t>Fisheries and aquaculture resources management expert at AU-IBAR</a:t>
            </a:r>
          </a:p>
          <a:p>
            <a:pPr>
              <a:buFont typeface="+mj-lt"/>
              <a:buAutoNum type="arabicPeriod"/>
            </a:pPr>
            <a:r>
              <a:rPr lang="en-US" sz="1600" b="0" dirty="0" smtClean="0"/>
              <a:t>Fish Trade and Investment Officer at AU-IBAR</a:t>
            </a:r>
          </a:p>
          <a:p>
            <a:pPr>
              <a:buFont typeface="+mj-lt"/>
              <a:buAutoNum type="arabicPeriod"/>
            </a:pPr>
            <a:r>
              <a:rPr lang="en-US" sz="1600" b="0" dirty="0" smtClean="0"/>
              <a:t>Senior Fisheries Policy Officer – DARBE</a:t>
            </a:r>
          </a:p>
          <a:p>
            <a:pPr>
              <a:buFont typeface="+mj-lt"/>
              <a:buAutoNum type="arabicPeriod"/>
            </a:pPr>
            <a:r>
              <a:rPr lang="en-US" sz="1600" b="0" dirty="0" err="1" smtClean="0"/>
              <a:t>Programme</a:t>
            </a:r>
            <a:r>
              <a:rPr lang="en-US" sz="1600" b="0" dirty="0" smtClean="0"/>
              <a:t> Officer- Fisheries and Aquaculture – AUDA-NEPAD</a:t>
            </a:r>
          </a:p>
          <a:p>
            <a:pPr>
              <a:buFont typeface="+mj-lt"/>
              <a:buAutoNum type="arabicPeriod"/>
            </a:pPr>
            <a:r>
              <a:rPr lang="en-US" sz="1600" b="0" dirty="0" smtClean="0"/>
              <a:t>Progarmme Assistant – Fisheries and Aquaculture </a:t>
            </a:r>
            <a:r>
              <a:rPr lang="en-US" sz="1600" b="0" dirty="0"/>
              <a:t>- AUDA-NEPAD</a:t>
            </a:r>
          </a:p>
          <a:p>
            <a:pPr marL="0" indent="0">
              <a:buNone/>
            </a:pPr>
            <a:endParaRPr lang="en-US" sz="1600" b="0" dirty="0" smtClean="0"/>
          </a:p>
          <a:p>
            <a:endParaRPr lang="en-US" sz="1600" dirty="0" smtClean="0"/>
          </a:p>
          <a:p>
            <a:endParaRPr lang="en-US" sz="1600" dirty="0" smtClean="0"/>
          </a:p>
          <a:p>
            <a:pPr marL="0" indent="0">
              <a:buNone/>
            </a:pPr>
            <a:endParaRPr lang="en-US" sz="1600" dirty="0"/>
          </a:p>
        </p:txBody>
      </p:sp>
      <p:sp>
        <p:nvSpPr>
          <p:cNvPr id="3" name="Title 2"/>
          <p:cNvSpPr>
            <a:spLocks noGrp="1"/>
          </p:cNvSpPr>
          <p:nvPr>
            <p:ph type="title"/>
          </p:nvPr>
        </p:nvSpPr>
        <p:spPr>
          <a:xfrm>
            <a:off x="1068442" y="304800"/>
            <a:ext cx="8075558" cy="609600"/>
          </a:xfrm>
        </p:spPr>
        <p:txBody>
          <a:bodyPr>
            <a:normAutofit fontScale="90000"/>
          </a:bodyPr>
          <a:lstStyle/>
          <a:p>
            <a:r>
              <a:rPr lang="en-US" dirty="0" smtClean="0"/>
              <a:t>FISHGOV 2- PROJECT INFORMATION</a:t>
            </a:r>
            <a:endParaRPr lang="en-US" dirty="0"/>
          </a:p>
        </p:txBody>
      </p:sp>
    </p:spTree>
    <p:extLst>
      <p:ext uri="{BB962C8B-B14F-4D97-AF65-F5344CB8AC3E}">
        <p14:creationId xmlns:p14="http://schemas.microsoft.com/office/powerpoint/2010/main" val="4088346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10600" cy="5714999"/>
          </a:xfrm>
        </p:spPr>
        <p:txBody>
          <a:bodyPr/>
          <a:lstStyle/>
          <a:p>
            <a:pPr marL="0" indent="0" algn="just">
              <a:buNone/>
            </a:pPr>
            <a:r>
              <a:rPr lang="en-US" sz="2000" b="0" dirty="0" smtClean="0"/>
              <a:t>The </a:t>
            </a:r>
            <a:r>
              <a:rPr lang="en-US" sz="2000" b="0" dirty="0"/>
              <a:t>overall objective of the </a:t>
            </a:r>
            <a:r>
              <a:rPr lang="en-US" sz="2000" b="0" dirty="0" smtClean="0"/>
              <a:t>project </a:t>
            </a:r>
            <a:r>
              <a:rPr lang="en-US" sz="2000" b="0" dirty="0"/>
              <a:t>is to improve food security, livelihoods and wealth creation in sustainable fisheries and aquaculture, aligned with AU Agenda </a:t>
            </a:r>
            <a:r>
              <a:rPr lang="en-US" sz="2000" b="0" dirty="0" smtClean="0"/>
              <a:t>2063 </a:t>
            </a:r>
            <a:r>
              <a:rPr lang="en-US" sz="2000" b="0" dirty="0" smtClean="0">
                <a:solidFill>
                  <a:srgbClr val="FF0000"/>
                </a:solidFill>
              </a:rPr>
              <a:t>within the framework of PFRS</a:t>
            </a:r>
            <a:r>
              <a:rPr lang="en-US" sz="2000" b="0" dirty="0" smtClean="0"/>
              <a:t>.</a:t>
            </a:r>
            <a:endParaRPr lang="en-US" sz="2000" b="0" dirty="0"/>
          </a:p>
          <a:p>
            <a:pPr algn="just"/>
            <a:endParaRPr lang="en-US" sz="2000" b="0" dirty="0"/>
          </a:p>
          <a:p>
            <a:pPr marL="0" indent="0" algn="just">
              <a:buNone/>
            </a:pPr>
            <a:r>
              <a:rPr lang="en-US" sz="2000" b="0" dirty="0"/>
              <a:t>The specific objectives are the following:</a:t>
            </a:r>
          </a:p>
          <a:p>
            <a:pPr marL="457200" indent="-457200" algn="just">
              <a:buFont typeface="+mj-lt"/>
              <a:buAutoNum type="arabicPeriod"/>
            </a:pPr>
            <a:r>
              <a:rPr lang="en-US" sz="2000" b="0" dirty="0" smtClean="0"/>
              <a:t>African </a:t>
            </a:r>
            <a:r>
              <a:rPr lang="en-US" sz="2000" b="0" dirty="0"/>
              <a:t>Union decisions on sustainable fisheries and aquaculture policies are evidence based</a:t>
            </a:r>
          </a:p>
          <a:p>
            <a:pPr marL="457200" indent="-457200" algn="just">
              <a:buFont typeface="+mj-lt"/>
              <a:buAutoNum type="arabicPeriod"/>
            </a:pPr>
            <a:r>
              <a:rPr lang="en-US" sz="2000" b="0" dirty="0" smtClean="0"/>
              <a:t>Fisheries </a:t>
            </a:r>
            <a:r>
              <a:rPr lang="en-US" sz="2000" b="0" dirty="0"/>
              <a:t>and aquaculture policies in Africa are coherent with the PFRS and other AU priorities and coordinated at continental, regional and national levels </a:t>
            </a:r>
          </a:p>
          <a:p>
            <a:pPr marL="457200" indent="-457200" algn="just">
              <a:buFont typeface="+mj-lt"/>
              <a:buAutoNum type="arabicPeriod"/>
            </a:pPr>
            <a:r>
              <a:rPr lang="en-US" sz="2000" b="0" dirty="0" smtClean="0"/>
              <a:t>Africa </a:t>
            </a:r>
            <a:r>
              <a:rPr lang="en-US" sz="2000" b="0" dirty="0"/>
              <a:t>is adequately represented and effectively participates in international fisheries and aquaculture fora and ably domesticates and effectively implements relevant global instruments</a:t>
            </a:r>
          </a:p>
          <a:p>
            <a:pPr algn="just"/>
            <a:endParaRPr lang="en-US" dirty="0"/>
          </a:p>
        </p:txBody>
      </p:sp>
      <p:sp>
        <p:nvSpPr>
          <p:cNvPr id="3" name="Title 2"/>
          <p:cNvSpPr>
            <a:spLocks noGrp="1"/>
          </p:cNvSpPr>
          <p:nvPr>
            <p:ph type="title"/>
          </p:nvPr>
        </p:nvSpPr>
        <p:spPr/>
        <p:txBody>
          <a:bodyPr/>
          <a:lstStyle/>
          <a:p>
            <a:r>
              <a:rPr lang="en-US" dirty="0" smtClean="0"/>
              <a:t>OBJECTIVES</a:t>
            </a:r>
            <a:endParaRPr lang="en-US" dirty="0"/>
          </a:p>
        </p:txBody>
      </p:sp>
    </p:spTree>
    <p:extLst>
      <p:ext uri="{BB962C8B-B14F-4D97-AF65-F5344CB8AC3E}">
        <p14:creationId xmlns:p14="http://schemas.microsoft.com/office/powerpoint/2010/main" val="31921181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638800"/>
          </a:xfrm>
        </p:spPr>
        <p:txBody>
          <a:bodyPr/>
          <a:lstStyle/>
          <a:p>
            <a:pPr algn="just"/>
            <a:r>
              <a:rPr lang="en-US" sz="2000" b="0" i="1" u="sng" dirty="0"/>
              <a:t>Output </a:t>
            </a:r>
            <a:r>
              <a:rPr lang="en-US" sz="2000" b="0" i="1" u="sng" dirty="0" smtClean="0"/>
              <a:t>1.1 </a:t>
            </a:r>
            <a:r>
              <a:rPr lang="en-US" sz="2000" b="0" dirty="0" smtClean="0"/>
              <a:t>AU </a:t>
            </a:r>
            <a:r>
              <a:rPr lang="en-US" sz="2000" b="0" dirty="0"/>
              <a:t>stakeholders have access to quality knowledge products on African fisheries and aquaculture </a:t>
            </a:r>
            <a:endParaRPr lang="en-US" sz="2000" b="0" dirty="0" smtClean="0"/>
          </a:p>
          <a:p>
            <a:pPr algn="just"/>
            <a:r>
              <a:rPr lang="en-US" sz="2000" b="0" i="1" u="sng" dirty="0"/>
              <a:t>Output 1.2 </a:t>
            </a:r>
            <a:r>
              <a:rPr lang="en-US" sz="2000" b="0" dirty="0"/>
              <a:t>Existing platforms and networks are reviewed, </a:t>
            </a:r>
            <a:r>
              <a:rPr lang="en-US" sz="2000" b="0" dirty="0" smtClean="0"/>
              <a:t>rationalized </a:t>
            </a:r>
            <a:r>
              <a:rPr lang="en-US" sz="2000" b="0" dirty="0"/>
              <a:t>and operationalized for effective participation of stakeholders in policy development and implementation </a:t>
            </a:r>
            <a:endParaRPr lang="en-US" sz="2000" b="0" dirty="0" smtClean="0"/>
          </a:p>
          <a:p>
            <a:pPr algn="just"/>
            <a:r>
              <a:rPr lang="en-US" sz="2000" b="0" i="1" u="sng" dirty="0"/>
              <a:t>Output 1.3 </a:t>
            </a:r>
            <a:r>
              <a:rPr lang="en-US" sz="2000" b="0" dirty="0"/>
              <a:t>A solid reporting system to STC on the implementation of the PFRS is put in place and integrated to CAADP </a:t>
            </a:r>
            <a:r>
              <a:rPr lang="en-US" sz="2000" b="0" dirty="0" smtClean="0"/>
              <a:t>process</a:t>
            </a:r>
          </a:p>
          <a:p>
            <a:pPr algn="just"/>
            <a:r>
              <a:rPr lang="en-US" sz="2000" b="0" i="1" u="sng" dirty="0"/>
              <a:t>Output 1.4 </a:t>
            </a:r>
            <a:r>
              <a:rPr lang="en-US" sz="2000" b="0" dirty="0"/>
              <a:t>Mechanisms are developed to ensure that sustainable fisheries and aquaculture are mainstreamed in the development of AU policies / initiatives affecting the </a:t>
            </a:r>
            <a:r>
              <a:rPr lang="en-US" sz="2000" b="0" dirty="0" smtClean="0"/>
              <a:t>sector</a:t>
            </a:r>
          </a:p>
          <a:p>
            <a:pPr algn="just"/>
            <a:r>
              <a:rPr lang="en-US" sz="2000" b="0" i="1" u="sng" dirty="0"/>
              <a:t>Output 1.5 </a:t>
            </a:r>
            <a:r>
              <a:rPr lang="en-US" sz="2000" b="0" dirty="0"/>
              <a:t>Advocacy is improved and awareness created about the importance of sustainable fisheries and aquaculture</a:t>
            </a:r>
          </a:p>
        </p:txBody>
      </p:sp>
      <p:sp>
        <p:nvSpPr>
          <p:cNvPr id="3" name="Title 2"/>
          <p:cNvSpPr>
            <a:spLocks noGrp="1"/>
          </p:cNvSpPr>
          <p:nvPr>
            <p:ph type="title"/>
          </p:nvPr>
        </p:nvSpPr>
        <p:spPr>
          <a:xfrm>
            <a:off x="1068442" y="304800"/>
            <a:ext cx="8227958" cy="609600"/>
          </a:xfrm>
        </p:spPr>
        <p:txBody>
          <a:bodyPr/>
          <a:lstStyle/>
          <a:p>
            <a:r>
              <a:rPr lang="en-US" sz="1800" dirty="0" smtClean="0"/>
              <a:t>RESULT 1: AFRICAN UNION DECISIONS ON SUSTAINABLE FISHERIES AND AQUACULTURE POLICIES ARE EVIDENCE BASED</a:t>
            </a:r>
            <a:endParaRPr lang="en-US" sz="1800" dirty="0"/>
          </a:p>
        </p:txBody>
      </p:sp>
    </p:spTree>
    <p:extLst>
      <p:ext uri="{BB962C8B-B14F-4D97-AF65-F5344CB8AC3E}">
        <p14:creationId xmlns:p14="http://schemas.microsoft.com/office/powerpoint/2010/main" val="3525002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6108" y="1219200"/>
            <a:ext cx="8857891" cy="5486399"/>
          </a:xfrm>
        </p:spPr>
        <p:txBody>
          <a:bodyPr/>
          <a:lstStyle/>
          <a:p>
            <a:pPr algn="just"/>
            <a:r>
              <a:rPr lang="en-US" sz="2000" b="0" i="1" u="sng" dirty="0"/>
              <a:t>Output 2.1 </a:t>
            </a:r>
            <a:r>
              <a:rPr lang="en-US" sz="2000" b="0" dirty="0"/>
              <a:t>Capacities and systems for regional collaboration and integration regarding shared fisheries and aquaculture resources management are improved and linkages with environmental governance frameworks are </a:t>
            </a:r>
            <a:r>
              <a:rPr lang="en-US" sz="2000" b="0" dirty="0" smtClean="0"/>
              <a:t>enhanced</a:t>
            </a:r>
          </a:p>
          <a:p>
            <a:pPr algn="just"/>
            <a:r>
              <a:rPr lang="en-US" sz="2000" b="0" i="1" u="sng" dirty="0"/>
              <a:t> Output 2.2 </a:t>
            </a:r>
            <a:r>
              <a:rPr lang="en-US" sz="2000" b="0" dirty="0"/>
              <a:t>Capacities of Member States, RECs and RFBs to develop realistic sustainable fisheries and aquaculture </a:t>
            </a:r>
            <a:r>
              <a:rPr lang="en-US" sz="2000" b="0" dirty="0" smtClean="0"/>
              <a:t>policies </a:t>
            </a:r>
            <a:r>
              <a:rPr lang="en-US" sz="2000" b="0" dirty="0"/>
              <a:t>in coherence with the PFRS are </a:t>
            </a:r>
            <a:r>
              <a:rPr lang="en-US" sz="2000" b="0" dirty="0" smtClean="0"/>
              <a:t>strengthened </a:t>
            </a:r>
          </a:p>
          <a:p>
            <a:pPr algn="just"/>
            <a:r>
              <a:rPr lang="en-US" sz="2000" b="0" i="1" u="sng" dirty="0"/>
              <a:t>Output 2.3 </a:t>
            </a:r>
            <a:r>
              <a:rPr lang="en-US" sz="2000" b="0" dirty="0"/>
              <a:t>Capacities are strengthened to facilitate intra and inter regional fish trade in line with the regional integration trade agenda and the Protocol on Trade in Goods of the Africa Continental Free Trade </a:t>
            </a:r>
            <a:r>
              <a:rPr lang="en-US" sz="2000" b="0" dirty="0" smtClean="0"/>
              <a:t>Area </a:t>
            </a:r>
          </a:p>
          <a:p>
            <a:pPr algn="just"/>
            <a:endParaRPr lang="en-US" sz="2000" b="0" dirty="0" smtClean="0"/>
          </a:p>
          <a:p>
            <a:pPr algn="just"/>
            <a:endParaRPr lang="en-US" sz="2000" dirty="0"/>
          </a:p>
        </p:txBody>
      </p:sp>
      <p:sp>
        <p:nvSpPr>
          <p:cNvPr id="3" name="Title 2"/>
          <p:cNvSpPr>
            <a:spLocks noGrp="1"/>
          </p:cNvSpPr>
          <p:nvPr>
            <p:ph type="title"/>
          </p:nvPr>
        </p:nvSpPr>
        <p:spPr>
          <a:xfrm>
            <a:off x="1066800" y="152400"/>
            <a:ext cx="8001000" cy="914400"/>
          </a:xfrm>
        </p:spPr>
        <p:txBody>
          <a:bodyPr/>
          <a:lstStyle/>
          <a:p>
            <a:r>
              <a:rPr lang="en-US" sz="1800" dirty="0" smtClean="0"/>
              <a:t>RESULT 2: FISHERIES AND AQUACULTURE POLICIES IN AFRICA ARE COHERENT WITH THE PFRS AND COORDINATED AT CONTINENTAL, REGIONAL AND NATIONAL LEVELS</a:t>
            </a:r>
            <a:endParaRPr lang="en-US" sz="1800" dirty="0"/>
          </a:p>
        </p:txBody>
      </p:sp>
    </p:spTree>
    <p:extLst>
      <p:ext uri="{BB962C8B-B14F-4D97-AF65-F5344CB8AC3E}">
        <p14:creationId xmlns:p14="http://schemas.microsoft.com/office/powerpoint/2010/main" val="2202197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638799"/>
          </a:xfrm>
        </p:spPr>
        <p:txBody>
          <a:bodyPr/>
          <a:lstStyle/>
          <a:p>
            <a:pPr algn="just"/>
            <a:r>
              <a:rPr lang="en-US" b="0" i="1" u="sng" dirty="0"/>
              <a:t>Output 3.1 </a:t>
            </a:r>
            <a:r>
              <a:rPr lang="en-US" b="0" dirty="0"/>
              <a:t>Capacities of AU Member States – including SIDS - in terms of international negotiations are increased and a mechanism is put in place to coordinate African common positions </a:t>
            </a:r>
            <a:endParaRPr lang="en-US" b="0" dirty="0" smtClean="0"/>
          </a:p>
          <a:p>
            <a:pPr algn="just"/>
            <a:r>
              <a:rPr lang="en-US" b="0" i="1" u="sng" dirty="0"/>
              <a:t>Output 3.2 </a:t>
            </a:r>
            <a:r>
              <a:rPr lang="en-US" b="0" dirty="0"/>
              <a:t>Mechanisms are put in place to encourage and facilitate the domestication of global instruments and initiatives at continental, regional and national </a:t>
            </a:r>
            <a:r>
              <a:rPr lang="en-US" b="0" dirty="0" smtClean="0"/>
              <a:t>levels</a:t>
            </a:r>
          </a:p>
          <a:p>
            <a:pPr algn="just"/>
            <a:r>
              <a:rPr lang="en-US" b="0" i="1" u="sng" dirty="0"/>
              <a:t>Output </a:t>
            </a:r>
            <a:r>
              <a:rPr lang="en-US" b="0" i="1" u="sng" dirty="0" smtClean="0"/>
              <a:t>3.3</a:t>
            </a:r>
            <a:r>
              <a:rPr lang="en-US" b="0" dirty="0" smtClean="0"/>
              <a:t> </a:t>
            </a:r>
            <a:r>
              <a:rPr lang="en-US" b="0" dirty="0"/>
              <a:t>Capacities of AU Member States are strengthened to effectively articulate African positions on fisheries and aquaculture in the AU-EU dialogue</a:t>
            </a:r>
          </a:p>
        </p:txBody>
      </p:sp>
      <p:sp>
        <p:nvSpPr>
          <p:cNvPr id="3" name="Title 2"/>
          <p:cNvSpPr>
            <a:spLocks noGrp="1"/>
          </p:cNvSpPr>
          <p:nvPr>
            <p:ph type="title"/>
          </p:nvPr>
        </p:nvSpPr>
        <p:spPr>
          <a:xfrm>
            <a:off x="990600" y="152400"/>
            <a:ext cx="8153400" cy="914400"/>
          </a:xfrm>
        </p:spPr>
        <p:txBody>
          <a:bodyPr/>
          <a:lstStyle/>
          <a:p>
            <a:r>
              <a:rPr lang="en-US" sz="1700" dirty="0" smtClean="0"/>
              <a:t>RESULT 3: AFRICA IS ADEQUATELY REPRESENTED AND EFFECTIVELY PARTICIPATES IN INTERNATIONAL FISHERIES AND AQUACULTURE FORA AND ABLY DOMESTICATES RELEVANT GLOBAL INSTRUMENTS</a:t>
            </a:r>
            <a:endParaRPr lang="en-US" sz="1700" dirty="0"/>
          </a:p>
        </p:txBody>
      </p:sp>
    </p:spTree>
    <p:extLst>
      <p:ext uri="{BB962C8B-B14F-4D97-AF65-F5344CB8AC3E}">
        <p14:creationId xmlns:p14="http://schemas.microsoft.com/office/powerpoint/2010/main" val="2977058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57526094"/>
              </p:ext>
            </p:extLst>
          </p:nvPr>
        </p:nvGraphicFramePr>
        <p:xfrm>
          <a:off x="304800" y="1219200"/>
          <a:ext cx="8839201" cy="901280"/>
        </p:xfrm>
        <a:graphic>
          <a:graphicData uri="http://schemas.openxmlformats.org/drawingml/2006/table">
            <a:tbl>
              <a:tblPr firstRow="1" firstCol="1" bandRow="1"/>
              <a:tblGrid>
                <a:gridCol w="2424732"/>
                <a:gridCol w="4471441"/>
                <a:gridCol w="486027"/>
                <a:gridCol w="486027"/>
                <a:gridCol w="486027"/>
                <a:gridCol w="484947"/>
              </a:tblGrid>
              <a:tr h="76200">
                <a:tc>
                  <a:txBody>
                    <a:bodyPr/>
                    <a:lstStyle/>
                    <a:p>
                      <a:pPr marL="0" marR="0">
                        <a:lnSpc>
                          <a:spcPct val="107000"/>
                        </a:lnSpc>
                        <a:spcBef>
                          <a:spcPts val="0"/>
                        </a:spcBef>
                        <a:spcAft>
                          <a:spcPts val="0"/>
                        </a:spcAft>
                      </a:pPr>
                      <a:r>
                        <a:rPr lang="en-US" sz="800" b="1" dirty="0">
                          <a:effectLst/>
                          <a:latin typeface="Arial" panose="020B0604020202020204" pitchFamily="34" charset="0"/>
                          <a:ea typeface="Calibri" panose="020F0502020204030204" pitchFamily="34" charset="0"/>
                          <a:cs typeface="Times New Roman" panose="02020603050405020304" pitchFamily="18" charset="0"/>
                        </a:rPr>
                        <a:t>Activity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Q1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Q2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Q3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Q4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9908">
                <a:tc>
                  <a:txBody>
                    <a:bodyPr/>
                    <a:lstStyle/>
                    <a:p>
                      <a:pPr marL="0" marR="0">
                        <a:lnSpc>
                          <a:spcPct val="107000"/>
                        </a:lnSpc>
                        <a:spcBef>
                          <a:spcPts val="0"/>
                        </a:spcBef>
                        <a:spcAft>
                          <a:spcPts val="0"/>
                        </a:spcAft>
                      </a:pPr>
                      <a:r>
                        <a:rPr lang="en-US" sz="800" b="1" dirty="0">
                          <a:effectLst/>
                          <a:latin typeface="Arial" panose="020B0604020202020204" pitchFamily="34" charset="0"/>
                          <a:ea typeface="Calibri" panose="020F0502020204030204" pitchFamily="34" charset="0"/>
                          <a:cs typeface="Times New Roman" panose="02020603050405020304" pitchFamily="18" charset="0"/>
                        </a:rPr>
                        <a:t>Project Technical Coordinating Committee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Organize Project technical coordination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7B7B7B"/>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185">
                <a:tc>
                  <a:txBody>
                    <a:bodyPr/>
                    <a:lstStyle/>
                    <a:p>
                      <a:pPr marL="0" marR="0">
                        <a:lnSpc>
                          <a:spcPct val="107000"/>
                        </a:lnSpc>
                        <a:spcBef>
                          <a:spcPts val="0"/>
                        </a:spcBef>
                        <a:spcAft>
                          <a:spcPts val="0"/>
                        </a:spcAft>
                      </a:pPr>
                      <a:r>
                        <a:rPr lang="en-US" sz="800" b="1">
                          <a:effectLst/>
                          <a:latin typeface="Arial" panose="020B0604020202020204" pitchFamily="34" charset="0"/>
                          <a:ea typeface="Calibri" panose="020F0502020204030204" pitchFamily="34" charset="0"/>
                          <a:cs typeface="Times New Roman" panose="02020603050405020304" pitchFamily="18" charset="0"/>
                        </a:rPr>
                        <a:t>Project Steering Committee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Organize first project steering committee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808">
                <a:tc>
                  <a:txBody>
                    <a:bodyPr/>
                    <a:lstStyle/>
                    <a:p>
                      <a:pPr marL="0" marR="0">
                        <a:lnSpc>
                          <a:spcPct val="107000"/>
                        </a:lnSpc>
                        <a:spcBef>
                          <a:spcPts val="0"/>
                        </a:spcBef>
                        <a:spcAft>
                          <a:spcPts val="0"/>
                        </a:spcAft>
                      </a:pPr>
                      <a:r>
                        <a:rPr lang="en-US" sz="800" b="1">
                          <a:effectLst/>
                          <a:latin typeface="Arial" panose="020B0604020202020204" pitchFamily="34" charset="0"/>
                          <a:ea typeface="Calibri" panose="020F0502020204030204" pitchFamily="34" charset="0"/>
                          <a:cs typeface="Times New Roman" panose="02020603050405020304" pitchFamily="18" charset="0"/>
                        </a:rPr>
                        <a:t>Inception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Organize project inception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18258716"/>
              </p:ext>
            </p:extLst>
          </p:nvPr>
        </p:nvGraphicFramePr>
        <p:xfrm>
          <a:off x="304799" y="2133600"/>
          <a:ext cx="8839200" cy="5147502"/>
        </p:xfrm>
        <a:graphic>
          <a:graphicData uri="http://schemas.openxmlformats.org/drawingml/2006/table">
            <a:tbl>
              <a:tblPr firstRow="1" firstCol="1" bandRow="1"/>
              <a:tblGrid>
                <a:gridCol w="2424731"/>
                <a:gridCol w="4471442"/>
                <a:gridCol w="486027"/>
                <a:gridCol w="486027"/>
                <a:gridCol w="486027"/>
                <a:gridCol w="484946"/>
              </a:tblGrid>
              <a:tr h="304800">
                <a:tc>
                  <a:txBody>
                    <a:bodyPr/>
                    <a:lstStyle/>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Times New Roman" panose="02020603050405020304" pitchFamily="18" charset="0"/>
                        </a:rPr>
                        <a:t>Output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Activity</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Q1</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Q2</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Q3</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Q4</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marL="0" marR="0">
                        <a:lnSpc>
                          <a:spcPct val="107000"/>
                        </a:lnSpc>
                        <a:spcBef>
                          <a:spcPts val="0"/>
                        </a:spcBef>
                        <a:spcAft>
                          <a:spcPts val="0"/>
                        </a:spcAft>
                      </a:pPr>
                      <a:r>
                        <a:rPr lang="en-US" sz="9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 1: AU stakeholders have access to quality knowledge products on African fisheries and aquaculture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8683">
                <a:tc>
                  <a:txBody>
                    <a:bodyPr/>
                    <a:lstStyle/>
                    <a:p>
                      <a:pPr marL="0" marR="0">
                        <a:lnSpc>
                          <a:spcPct val="107000"/>
                        </a:lnSpc>
                        <a:spcBef>
                          <a:spcPts val="0"/>
                        </a:spcBef>
                        <a:spcAft>
                          <a:spcPts val="0"/>
                        </a:spcAft>
                      </a:pPr>
                      <a:r>
                        <a:rPr lang="en-US" sz="900" b="1" i="1" dirty="0">
                          <a:effectLst/>
                          <a:latin typeface="Arial" panose="020B0604020202020204" pitchFamily="34" charset="0"/>
                          <a:ea typeface="Calibri" panose="020F0502020204030204" pitchFamily="34" charset="0"/>
                          <a:cs typeface="Times New Roman" panose="02020603050405020304" pitchFamily="18" charset="0"/>
                        </a:rPr>
                        <a:t>1.1:1.  Collect and centralize information and research relating to fisheries and aquaculture in Africa as a repository within AU institutions and establish a mechanism for regular updating;</a:t>
                      </a:r>
                      <a:r>
                        <a:rPr lang="en-US" sz="9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1.1.1.1. Develop and update database on fisheries and aquaculture and develop mechanism for data management.</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235918">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1.1.1.2. Commission studies on identifications of sources of fisheries, aquaculture, socio-economics and environmental related data (research and statistics) in 2 regions.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488109">
                <a:tc>
                  <a:txBody>
                    <a:bodyPr/>
                    <a:lstStyle/>
                    <a:p>
                      <a:pPr marL="0" marR="0">
                        <a:lnSpc>
                          <a:spcPct val="107000"/>
                        </a:lnSpc>
                        <a:spcBef>
                          <a:spcPts val="0"/>
                        </a:spcBef>
                        <a:spcAft>
                          <a:spcPts val="0"/>
                        </a:spcAft>
                      </a:pPr>
                      <a:r>
                        <a:rPr lang="en-US" sz="900" b="1" i="1" dirty="0">
                          <a:effectLst/>
                          <a:latin typeface="Calibri" panose="020F0502020204030204" pitchFamily="34" charset="0"/>
                          <a:ea typeface="Calibri" panose="020F0502020204030204" pitchFamily="34" charset="0"/>
                          <a:cs typeface="Times New Roman" panose="02020603050405020304" pitchFamily="18" charset="0"/>
                        </a:rPr>
                        <a:t>1.1.2. Conduct policy oriented studies to address social, economic and environmental challenges on fisheries and aquaculture in Africa (e.g. on the state of the stocks, economic valuation of aquatic and coastal goods and services, impact of climate change </a:t>
                      </a:r>
                      <a:r>
                        <a:rPr lang="en-US" sz="900" b="1" i="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900" b="1" i="1" dirty="0">
                          <a:effectLst/>
                          <a:latin typeface="Calibri" panose="020F050202020403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1.1.2.1. Collect existing relevant information in AU MS and institutions on the state of fish stocks in 2 regions.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344077">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1.1.2.2. Conduct economic valuation of ecosystem goods and services, impact of climate change on fisheries and aquaculture.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344077">
                <a:tc>
                  <a:txBody>
                    <a:bodyPr/>
                    <a:lstStyle/>
                    <a:p>
                      <a:pPr marL="0" marR="0">
                        <a:lnSpc>
                          <a:spcPct val="107000"/>
                        </a:lnSpc>
                        <a:spcBef>
                          <a:spcPts val="0"/>
                        </a:spcBef>
                        <a:spcAft>
                          <a:spcPts val="0"/>
                        </a:spcAft>
                      </a:pPr>
                      <a:r>
                        <a:rPr lang="en-US" sz="900" b="1" i="1" dirty="0">
                          <a:effectLst/>
                          <a:latin typeface="Calibri" panose="020F0502020204030204" pitchFamily="34" charset="0"/>
                          <a:ea typeface="Calibri" panose="020F0502020204030204" pitchFamily="34" charset="0"/>
                          <a:cs typeface="Calibri" panose="020F0502020204030204" pitchFamily="34" charset="0"/>
                        </a:rPr>
                        <a:t>1.1.3. Update the AU-FAO study on the Value of African fisheries (2014);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1.1.3.1. Develop methodology, template and training manuals for updating the AU-FAO study on the value of fisheries 2014.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745235">
                <a:tc>
                  <a:txBody>
                    <a:bodyPr/>
                    <a:lstStyle/>
                    <a:p>
                      <a:pPr marL="0" marR="0">
                        <a:lnSpc>
                          <a:spcPct val="107000"/>
                        </a:lnSpc>
                        <a:spcBef>
                          <a:spcPts val="0"/>
                        </a:spcBef>
                        <a:spcAft>
                          <a:spcPts val="0"/>
                        </a:spcAft>
                      </a:pPr>
                      <a:r>
                        <a:rPr lang="en-US" sz="900" b="1" i="1" dirty="0">
                          <a:effectLst/>
                          <a:latin typeface="Calibri" panose="020F0502020204030204" pitchFamily="34" charset="0"/>
                          <a:ea typeface="Calibri" panose="020F0502020204030204" pitchFamily="34" charset="0"/>
                          <a:cs typeface="Times New Roman" panose="02020603050405020304" pitchFamily="18" charset="0"/>
                        </a:rPr>
                        <a:t>1.1.4. Produce foresight studies and relevant fisheries and aquaculture contributions to ongoing thematic processes and initiatives (i.e. on food and nutrition security, gender, marine biodiversity and ecosystems, climate change, blue economy </a:t>
                      </a:r>
                      <a:r>
                        <a:rPr lang="en-US" sz="900" b="1" i="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900" b="1" i="1" dirty="0">
                          <a:effectLs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i="1">
                          <a:effectLst/>
                          <a:latin typeface="Calibri" panose="020F0502020204030204" pitchFamily="34" charset="0"/>
                          <a:ea typeface="Calibri" panose="020F0502020204030204" pitchFamily="34" charset="0"/>
                          <a:cs typeface="Times New Roman" panose="02020603050405020304" pitchFamily="18" charset="0"/>
                        </a:rPr>
                        <a:t>1.1.4.1 Conduct foresight studies to inform policy reforms on relevant fisheries and aquaculture issues - diverse consultancies to address issues above.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344077">
                <a:tc>
                  <a:txBody>
                    <a:bodyPr/>
                    <a:lstStyle/>
                    <a:p>
                      <a:pPr marL="0" marR="0">
                        <a:lnSpc>
                          <a:spcPct val="107000"/>
                        </a:lnSpc>
                        <a:spcBef>
                          <a:spcPts val="0"/>
                        </a:spcBef>
                        <a:spcAft>
                          <a:spcPts val="0"/>
                        </a:spcAft>
                      </a:pPr>
                      <a:r>
                        <a:rPr lang="en-US" sz="900" b="1" i="1" dirty="0">
                          <a:effectLst/>
                          <a:latin typeface="Calibri" panose="020F0502020204030204" pitchFamily="34" charset="0"/>
                          <a:ea typeface="Calibri" panose="020F0502020204030204" pitchFamily="34" charset="0"/>
                          <a:cs typeface="Times New Roman" panose="02020603050405020304" pitchFamily="18" charset="0"/>
                        </a:rPr>
                        <a:t>1.1.5. Document lessons learnt and best practices for informed and rational interventions;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i="1" dirty="0">
                          <a:effectLst/>
                          <a:latin typeface="Calibri" panose="020F0502020204030204" pitchFamily="34" charset="0"/>
                          <a:ea typeface="Calibri" panose="020F0502020204030204" pitchFamily="34" charset="0"/>
                          <a:cs typeface="Calibri" panose="020F0502020204030204" pitchFamily="34" charset="0"/>
                        </a:rPr>
                        <a:t>1.1.5.1. Document lessons learnt and best practices on current and emerging fisheries and aquaculture related issues for informed and rational interventions.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bl>
          </a:graphicData>
        </a:graphic>
      </p:graphicFrame>
    </p:spTree>
    <p:extLst>
      <p:ext uri="{BB962C8B-B14F-4D97-AF65-F5344CB8AC3E}">
        <p14:creationId xmlns:p14="http://schemas.microsoft.com/office/powerpoint/2010/main" val="3109390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70632162"/>
              </p:ext>
            </p:extLst>
          </p:nvPr>
        </p:nvGraphicFramePr>
        <p:xfrm>
          <a:off x="304799" y="1219201"/>
          <a:ext cx="8763002" cy="5562597"/>
        </p:xfrm>
        <a:graphic>
          <a:graphicData uri="http://schemas.openxmlformats.org/drawingml/2006/table">
            <a:tbl>
              <a:tblPr firstRow="1" firstCol="1" bandRow="1"/>
              <a:tblGrid>
                <a:gridCol w="2403829"/>
                <a:gridCol w="4432896"/>
                <a:gridCol w="481837"/>
                <a:gridCol w="481837"/>
                <a:gridCol w="481837"/>
                <a:gridCol w="480766"/>
              </a:tblGrid>
              <a:tr h="1070541">
                <a:tc>
                  <a:txBody>
                    <a:bodyPr/>
                    <a:lstStyle/>
                    <a:p>
                      <a:pPr marL="0" marR="0">
                        <a:lnSpc>
                          <a:spcPct val="107000"/>
                        </a:lnSpc>
                        <a:spcBef>
                          <a:spcPts val="0"/>
                        </a:spcBef>
                        <a:spcAft>
                          <a:spcPts val="0"/>
                        </a:spcAft>
                      </a:pPr>
                      <a:r>
                        <a:rPr lang="en-US" sz="10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1.2 Existing platforms and networks are reviewed, rationalized and operationalized for effective participation of stakeholders in policy development and implementation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4112">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1.2.1. Conduct a functional review of existing platforms and networks in relation to PFRS and AFRM (e.g. AFRIPAAS, AWFISHNET, Policy </a:t>
                      </a:r>
                      <a:r>
                        <a:rPr lang="en-US" sz="1000" b="1" dirty="0" smtClean="0">
                          <a:effectLst/>
                          <a:latin typeface="Calibri" panose="020F0502020204030204" pitchFamily="34" charset="0"/>
                          <a:ea typeface="Calibri" panose="020F0502020204030204" pitchFamily="34" charset="0"/>
                          <a:cs typeface="Times New Roman" panose="02020603050405020304" pitchFamily="18" charset="0"/>
                        </a:rPr>
                        <a:t>Research </a:t>
                      </a:r>
                      <a:r>
                        <a:rPr lang="en-US" sz="1000" b="1" dirty="0">
                          <a:effectLst/>
                          <a:latin typeface="Calibri" panose="020F0502020204030204" pitchFamily="34" charset="0"/>
                          <a:ea typeface="Calibri" panose="020F0502020204030204" pitchFamily="34" charset="0"/>
                          <a:cs typeface="Times New Roman" panose="02020603050405020304" pitchFamily="18" charset="0"/>
                        </a:rPr>
                        <a:t>Network </a:t>
                      </a:r>
                      <a:r>
                        <a:rPr lang="en-US" sz="1000" b="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0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1.2.1.1. Review and propose mechanisms for rationalization of existing fisheries and aquaculture platforms and networks and propose a framework for anchorage with RECs and relevant RFOs.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1070541">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1.2.2. Support rationalization of existing platforms and networks, ensure institutional anchorage at relevant level, enhance their capacities and use them to implement identified activities / pilot projects;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1.2.1.1. Review and propose mechanisms for rationalization of existing fisheries and aquaculture platforms and networks and propose a framework for anchorage with RECs and relevant RFOs.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561191">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a:effectLst/>
                          <a:latin typeface="Calibri" panose="020F0502020204030204" pitchFamily="34" charset="0"/>
                          <a:ea typeface="Calibri" panose="020F0502020204030204" pitchFamily="34" charset="0"/>
                          <a:cs typeface="Times New Roman" panose="02020603050405020304" pitchFamily="18" charset="0"/>
                        </a:rPr>
                        <a:t>1.2.2.2. Purchase equipment as may be required by COEs or other specialized institutions for effective implementation of activities related to the Action.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616329">
                <a:tc>
                  <a:txBody>
                    <a:bodyPr/>
                    <a:lstStyle/>
                    <a:p>
                      <a:pPr marL="0" marR="0">
                        <a:lnSpc>
                          <a:spcPct val="107000"/>
                        </a:lnSpc>
                        <a:spcBef>
                          <a:spcPts val="0"/>
                        </a:spcBef>
                        <a:spcAft>
                          <a:spcPts val="0"/>
                        </a:spcAft>
                      </a:pPr>
                      <a:r>
                        <a:rPr lang="en-US" sz="1000" b="1" i="1">
                          <a:effectLs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1.2.2.3 Conduct assessment and review for selection of additional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centres</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of excellence in relevant disciplines in fisheries and aquaculture; in line with 2019 STC ARDWE recommendations.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631410">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b="1" dirty="0" smtClean="0">
                          <a:effectLst/>
                          <a:latin typeface="Calibri" panose="020F0502020204030204" pitchFamily="34" charset="0"/>
                          <a:ea typeface="Calibri" panose="020F0502020204030204" pitchFamily="34" charset="0"/>
                          <a:cs typeface="Times New Roman" panose="02020603050405020304" pitchFamily="18" charset="0"/>
                        </a:rPr>
                        <a:t>1.2.3 Develop cost effective mechanisms for stakeholder consultation.</a:t>
                      </a:r>
                      <a:endParaRPr lang="en-US"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smtClean="0">
                          <a:effectLst/>
                          <a:latin typeface="Calibri" panose="020F0502020204030204" pitchFamily="34" charset="0"/>
                          <a:ea typeface="Calibri" panose="020F0502020204030204" pitchFamily="34" charset="0"/>
                          <a:cs typeface="Times New Roman" panose="02020603050405020304" pitchFamily="18" charset="0"/>
                        </a:rPr>
                        <a:t>1.2.3.1 Commission a study to develop a cost effective mechanism for stakeholder's consultation and generate specific recommendations based on best practices.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818473">
                <a:tc>
                  <a:txBody>
                    <a:bodyPr/>
                    <a:lstStyle/>
                    <a:p>
                      <a:pPr marL="0" marR="0">
                        <a:lnSpc>
                          <a:spcPct val="107000"/>
                        </a:lnSpc>
                        <a:spcBef>
                          <a:spcPts val="0"/>
                        </a:spcBef>
                        <a:spcAft>
                          <a:spcPts val="0"/>
                        </a:spcAft>
                      </a:pPr>
                      <a:r>
                        <a:rPr lang="en-US" sz="1000" b="1" i="1" dirty="0">
                          <a:effectLst/>
                          <a:latin typeface="Arial" panose="020B0604020202020204" pitchFamily="34" charset="0"/>
                          <a:ea typeface="Calibri" panose="020F0502020204030204" pitchFamily="34" charset="0"/>
                          <a:cs typeface="Times New Roman" panose="02020603050405020304" pitchFamily="18" charset="0"/>
                        </a:rPr>
                        <a:t>1.2.4. Simplify and operationalize the AFRM</a:t>
                      </a:r>
                      <a:r>
                        <a:rPr lang="en-US" sz="10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a:effectLst/>
                          <a:latin typeface="Calibri" panose="020F0502020204030204" pitchFamily="34" charset="0"/>
                          <a:ea typeface="Calibri" panose="020F0502020204030204" pitchFamily="34" charset="0"/>
                          <a:cs typeface="Times New Roman" panose="02020603050405020304" pitchFamily="18" charset="0"/>
                        </a:rPr>
                        <a:t>1.2.4.1. Organize a consultative workshop to revise TORs for the various organs of the AFRM in line with the third STC-ARDWE recommendation.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r>
              <a:rPr lang="en-US" dirty="0"/>
              <a:t/>
            </a:r>
            <a:br>
              <a:rPr lang="en-US" dirty="0"/>
            </a:br>
            <a:endParaRPr lang="en-US" dirty="0"/>
          </a:p>
        </p:txBody>
      </p:sp>
    </p:spTree>
    <p:extLst>
      <p:ext uri="{BB962C8B-B14F-4D97-AF65-F5344CB8AC3E}">
        <p14:creationId xmlns:p14="http://schemas.microsoft.com/office/powerpoint/2010/main" val="2627396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03403922"/>
              </p:ext>
            </p:extLst>
          </p:nvPr>
        </p:nvGraphicFramePr>
        <p:xfrm>
          <a:off x="304800" y="1219199"/>
          <a:ext cx="8839198" cy="5792326"/>
        </p:xfrm>
        <a:graphic>
          <a:graphicData uri="http://schemas.openxmlformats.org/drawingml/2006/table">
            <a:tbl>
              <a:tblPr firstRow="1" firstCol="1" bandRow="1"/>
              <a:tblGrid>
                <a:gridCol w="2424730"/>
                <a:gridCol w="4471440"/>
                <a:gridCol w="486028"/>
                <a:gridCol w="486028"/>
                <a:gridCol w="486028"/>
                <a:gridCol w="484944"/>
              </a:tblGrid>
              <a:tr h="586966">
                <a:tc>
                  <a:txBody>
                    <a:bodyPr/>
                    <a:lstStyle/>
                    <a:p>
                      <a:pPr marL="0" marR="0">
                        <a:lnSpc>
                          <a:spcPct val="107000"/>
                        </a:lnSpc>
                        <a:spcBef>
                          <a:spcPts val="0"/>
                        </a:spcBef>
                        <a:spcAft>
                          <a:spcPts val="0"/>
                        </a:spcAft>
                      </a:pPr>
                      <a:r>
                        <a:rPr lang="en-US" sz="9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1.3 A solid reporting system to STC on the implementation of the PFRS is put in place and integrated to CAADP process.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225">
                <a:tc>
                  <a:txBody>
                    <a:bodyPr/>
                    <a:lstStyle/>
                    <a:p>
                      <a:pPr marL="0" marR="0">
                        <a:lnSpc>
                          <a:spcPct val="107000"/>
                        </a:lnSpc>
                        <a:spcBef>
                          <a:spcPts val="0"/>
                        </a:spcBef>
                        <a:spcAft>
                          <a:spcPts val="0"/>
                        </a:spcAft>
                      </a:pPr>
                      <a:r>
                        <a:rPr lang="en-US" sz="900" b="1" i="1" dirty="0">
                          <a:effectLst/>
                          <a:latin typeface="Calibri" panose="020F0502020204030204" pitchFamily="34" charset="0"/>
                          <a:ea typeface="Calibri" panose="020F0502020204030204" pitchFamily="34" charset="0"/>
                          <a:cs typeface="Calibri" panose="020F0502020204030204" pitchFamily="34" charset="0"/>
                        </a:rPr>
                        <a:t>1.3.1. Develop indicators to monitor the implementation of PFRS in line with the Malabo goals.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1.3.1.1 Develop and propose mechanisms for operationalization of a robust M&amp;E systems based on PFRS guidelines for monitoring PFRS implementation.</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586966">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Calibri" panose="020F0502020204030204" pitchFamily="34" charset="0"/>
                        </a:rPr>
                        <a:t>1.3.2. Produce  annual snapshot of fisheries and aquaculture performance reports based on these indicators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1.3.2.1. Prepare and compile biennial status report that would contribute to the Africa fisheries and aquaculture report for year 1</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880449">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Calibri" panose="020F0502020204030204" pitchFamily="34" charset="0"/>
                        </a:rPr>
                        <a:t>1.3.4. Actively contribute to the agenda of STC meetings, based on strategic planning and support the organization of biennial African ministerial dialogue on Fisheries and aquaculture.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1.3.4.2 Prepare documentations for 3 STCs and high level AU policy organs.</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301223">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1.3.4.3. Facilitate the participation of experts in STC expert session's meetings to develop recommendations for the STC-ARDWE.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301223">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1.3.4.4. Facilitate the participation of</a:t>
                      </a: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relevant officials</a:t>
                      </a:r>
                      <a:r>
                        <a:rPr lang="en-US" sz="900" dirty="0">
                          <a:effectLst/>
                          <a:latin typeface="Calibri" panose="020F0502020204030204" pitchFamily="34" charset="0"/>
                          <a:ea typeface="Calibri" panose="020F0502020204030204" pitchFamily="34" charset="0"/>
                          <a:cs typeface="Calibri" panose="020F0502020204030204" pitchFamily="34" charset="0"/>
                        </a:rPr>
                        <a:t> in STC ministerial sessions to, among others, review the experts' recommendations.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738466">
                <a:tc>
                  <a:txBody>
                    <a:bodyPr/>
                    <a:lstStyle/>
                    <a:p>
                      <a:pPr marL="0" marR="0">
                        <a:lnSpc>
                          <a:spcPct val="107000"/>
                        </a:lnSpc>
                        <a:spcBef>
                          <a:spcPts val="0"/>
                        </a:spcBef>
                        <a:spcAft>
                          <a:spcPts val="0"/>
                        </a:spcAft>
                      </a:pPr>
                      <a:r>
                        <a:rPr lang="en-US" sz="9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1.4 Mechanisms are developed to ensure that sustainable fisheries and aquaculture are mainstreamed in the development of AU policies / initiatives affecting the sector.</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1954">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1.4.1. Map initiatives that are underway or planned at the AU that are relevant to fisheries and aquaculture and contribute to their development / implementation by providing relevant input (of. discussions on blue economy, maritime security, environmental protection and </a:t>
                      </a:r>
                      <a:r>
                        <a:rPr lang="en-US" sz="900" b="1"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oceangovernance</a:t>
                      </a:r>
                      <a:r>
                        <a:rPr lang="en-US" sz="900" b="1"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900" b="1"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etc</a:t>
                      </a:r>
                      <a:r>
                        <a:rPr lang="en-US" sz="900" b="1"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rPr>
                        <a:t>). Build synergies and support alignment among these different sectors;</a:t>
                      </a:r>
                      <a:endParaRPr lang="en-US" sz="9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1.4.1.1. Organize internal virtual meeting among AUC Departments to map initiatives that are underway or planned at the AU which are relevant to fisheries and aquaculture, for synergistic implementation of activities that relevant to fisheries and aquaculture (e.g. blue economy, maritime security, environmental protection and ocean governance)</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489181">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1.4.3. Associate relevant AU services to activities developed under this Action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1.4.3.1. Organize internal virtual (</a:t>
                      </a:r>
                      <a:r>
                        <a:rPr lang="en-US" sz="1000">
                          <a:effectLst/>
                          <a:highlight>
                            <a:srgbClr val="FFFF00"/>
                          </a:highlight>
                          <a:latin typeface="Calibri" panose="020F0502020204030204" pitchFamily="34" charset="0"/>
                          <a:ea typeface="Calibri" panose="020F0502020204030204" pitchFamily="34" charset="0"/>
                          <a:cs typeface="Calibri" panose="020F0502020204030204" pitchFamily="34" charset="0"/>
                        </a:rPr>
                        <a:t>and Physical meetings</a:t>
                      </a:r>
                      <a:r>
                        <a:rPr lang="en-US" sz="1000">
                          <a:effectLst/>
                          <a:latin typeface="Calibri" panose="020F0502020204030204" pitchFamily="34" charset="0"/>
                          <a:ea typeface="Calibri" panose="020F0502020204030204" pitchFamily="34" charset="0"/>
                          <a:cs typeface="Calibri" panose="020F0502020204030204" pitchFamily="34" charset="0"/>
                        </a:rPr>
                        <a:t>) to develop and operationalize a framework for internal coordination of fisheries and aquaculture among relevant AUC Actors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spTree>
    <p:extLst>
      <p:ext uri="{BB962C8B-B14F-4D97-AF65-F5344CB8AC3E}">
        <p14:creationId xmlns:p14="http://schemas.microsoft.com/office/powerpoint/2010/main" val="29962846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42659145"/>
              </p:ext>
            </p:extLst>
          </p:nvPr>
        </p:nvGraphicFramePr>
        <p:xfrm>
          <a:off x="304801" y="1236453"/>
          <a:ext cx="9468931" cy="5759920"/>
        </p:xfrm>
        <a:graphic>
          <a:graphicData uri="http://schemas.openxmlformats.org/drawingml/2006/table">
            <a:tbl>
              <a:tblPr firstRow="1" firstCol="1" bandRow="1"/>
              <a:tblGrid>
                <a:gridCol w="2652776"/>
                <a:gridCol w="4751454"/>
                <a:gridCol w="516462"/>
                <a:gridCol w="516462"/>
                <a:gridCol w="516462"/>
                <a:gridCol w="515315"/>
              </a:tblGrid>
              <a:tr h="744747">
                <a:tc>
                  <a:txBody>
                    <a:bodyPr/>
                    <a:lstStyle/>
                    <a:p>
                      <a:pPr marL="0" marR="0">
                        <a:lnSpc>
                          <a:spcPct val="107000"/>
                        </a:lnSpc>
                        <a:spcBef>
                          <a:spcPts val="0"/>
                        </a:spcBef>
                        <a:spcAft>
                          <a:spcPts val="0"/>
                        </a:spcAft>
                      </a:pPr>
                      <a:r>
                        <a:rPr lang="en-US" sz="9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2.1 Capacities and systems for regional collaboration and integration regarding shared fisheries and aquaculture resources management are improved and linkages with environmental governance frameworks are enhanced.</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755">
                <a:tc>
                  <a:txBody>
                    <a:bodyPr/>
                    <a:lstStyle/>
                    <a:p>
                      <a:pPr marL="0" marR="0">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2.1.2. Ensure cross-regional/trans-regional coherence of RECs and RFBs strategies and facilitate their institutional anchorage, in line with the PFRS.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2.1.2.1. Collect best practices and lessons learnt on functional institutional anchorage between RECs and RFBs/RSC and propose a framework for effective anchorage.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717825">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2.1.3. Identify mechanisms for establishing / strengthening linkages between regional organizations in charge of fisheries management (RFMOs/RFBs) and regional organizations in charge of environmental issues (RSC and inland water bodies).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2.1.3.1. Develop a mechanism for establishing/strengthening linkages between specialized regional fisheries institutions and environmental agencies.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574259">
                <a:tc>
                  <a:txBody>
                    <a:bodyPr/>
                    <a:lstStyle/>
                    <a:p>
                      <a:pPr marL="0" marR="0">
                        <a:lnSpc>
                          <a:spcPct val="107000"/>
                        </a:lnSpc>
                        <a:spcBef>
                          <a:spcPts val="0"/>
                        </a:spcBef>
                        <a:spcAft>
                          <a:spcPts val="0"/>
                        </a:spcAft>
                      </a:pPr>
                      <a:r>
                        <a:rPr lang="en-US" sz="900" b="1">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2.2 Capacities of Member States, RECs and RFBs to develop realistic sustainable fisheries and aquaculture policies in coherence with the PFRS are strengthened.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694">
                <a:tc>
                  <a:txBody>
                    <a:bodyPr/>
                    <a:lstStyle/>
                    <a:p>
                      <a:pPr marL="0" marR="0">
                        <a:lnSpc>
                          <a:spcPct val="107000"/>
                        </a:lnSpc>
                        <a:spcBef>
                          <a:spcPts val="0"/>
                        </a:spcBef>
                        <a:spcAft>
                          <a:spcPts val="0"/>
                        </a:spcAft>
                      </a:pPr>
                      <a:r>
                        <a:rPr lang="en-US" sz="900" b="1" i="0" dirty="0">
                          <a:effectLst/>
                          <a:latin typeface="Calibri" panose="020F0502020204030204" pitchFamily="34" charset="0"/>
                          <a:ea typeface="Calibri" panose="020F0502020204030204" pitchFamily="34" charset="0"/>
                          <a:cs typeface="Times New Roman" panose="02020603050405020304" pitchFamily="18" charset="0"/>
                        </a:rPr>
                        <a:t>2.2.1. Develop capacities and provide technical support to Member states and RECs to develop </a:t>
                      </a:r>
                      <a:r>
                        <a:rPr lang="en-US" sz="900" b="1" i="0" dirty="0" err="1">
                          <a:effectLst/>
                          <a:latin typeface="Calibri" panose="020F0502020204030204" pitchFamily="34" charset="0"/>
                          <a:ea typeface="Calibri" panose="020F0502020204030204" pitchFamily="34" charset="0"/>
                          <a:cs typeface="Times New Roman" panose="02020603050405020304" pitchFamily="18" charset="0"/>
                        </a:rPr>
                        <a:t>sectoral</a:t>
                      </a:r>
                      <a:r>
                        <a:rPr lang="en-US" sz="900" b="1" i="0" dirty="0">
                          <a:effectLst/>
                          <a:latin typeface="Calibri" panose="020F0502020204030204" pitchFamily="34" charset="0"/>
                          <a:ea typeface="Calibri" panose="020F0502020204030204" pitchFamily="34" charset="0"/>
                          <a:cs typeface="Times New Roman" panose="02020603050405020304" pitchFamily="18" charset="0"/>
                        </a:rPr>
                        <a:t> strategies and investment plans</a:t>
                      </a:r>
                      <a:endParaRPr lang="en-US" sz="900" i="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2.2.1.1. Conduct studies to establish which AU MS have </a:t>
                      </a:r>
                      <a:r>
                        <a:rPr lang="en-US" sz="900" dirty="0" err="1">
                          <a:effectLst/>
                          <a:latin typeface="Calibri" panose="020F0502020204030204" pitchFamily="34" charset="0"/>
                          <a:ea typeface="Calibri" panose="020F0502020204030204" pitchFamily="34" charset="0"/>
                          <a:cs typeface="Times New Roman" panose="02020603050405020304" pitchFamily="18" charset="0"/>
                        </a:rPr>
                        <a:t>sectoral</a:t>
                      </a:r>
                      <a:r>
                        <a:rPr lang="en-US" sz="900" dirty="0">
                          <a:effectLst/>
                          <a:latin typeface="Calibri" panose="020F0502020204030204" pitchFamily="34" charset="0"/>
                          <a:ea typeface="Calibri" panose="020F0502020204030204" pitchFamily="34" charset="0"/>
                          <a:cs typeface="Times New Roman" panose="02020603050405020304" pitchFamily="18" charset="0"/>
                        </a:rPr>
                        <a:t> strategies and investment plans and develop a mechanism for twinning between  those with and those without – 2 regions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888708">
                <a:tc>
                  <a:txBody>
                    <a:bodyPr/>
                    <a:lstStyle/>
                    <a:p>
                      <a:pPr marL="0" marR="0">
                        <a:lnSpc>
                          <a:spcPct val="107000"/>
                        </a:lnSpc>
                        <a:spcBef>
                          <a:spcPts val="0"/>
                        </a:spcBef>
                        <a:spcAft>
                          <a:spcPts val="0"/>
                        </a:spcAft>
                      </a:pPr>
                      <a:r>
                        <a:rPr lang="en-US" sz="900" b="1" i="0" dirty="0">
                          <a:effectLst/>
                          <a:latin typeface="Calibri" panose="020F0502020204030204" pitchFamily="34" charset="0"/>
                          <a:ea typeface="Calibri" panose="020F0502020204030204" pitchFamily="34" charset="0"/>
                          <a:cs typeface="Calibri" panose="020F0502020204030204" pitchFamily="34" charset="0"/>
                        </a:rPr>
                        <a:t>2.2.2. Support member States in reviewing their policies and legislations and aligning them with best international practices (i.e. the FAO code of conduct for responsible Fisheries, </a:t>
                      </a:r>
                      <a:r>
                        <a:rPr lang="en-US" sz="900" b="1" i="0" dirty="0" err="1">
                          <a:effectLst/>
                          <a:latin typeface="Calibri" panose="020F0502020204030204" pitchFamily="34" charset="0"/>
                          <a:ea typeface="Calibri" panose="020F0502020204030204" pitchFamily="34" charset="0"/>
                          <a:cs typeface="Calibri" panose="020F0502020204030204" pitchFamily="34" charset="0"/>
                        </a:rPr>
                        <a:t>etc</a:t>
                      </a:r>
                      <a:r>
                        <a:rPr lang="en-US" sz="900" b="1" i="0" dirty="0">
                          <a:effectLst/>
                          <a:latin typeface="Calibri" panose="020F0502020204030204" pitchFamily="34" charset="0"/>
                          <a:ea typeface="Calibri" panose="020F0502020204030204" pitchFamily="34" charset="0"/>
                          <a:cs typeface="Calibri" panose="020F0502020204030204" pitchFamily="34" charset="0"/>
                        </a:rPr>
                        <a:t>) and existing continental / regional instruments (e.g. PRFS, RFB/RSC recommendations </a:t>
                      </a:r>
                      <a:r>
                        <a:rPr lang="en-US" sz="900" b="1" i="0" dirty="0" err="1">
                          <a:effectLst/>
                          <a:latin typeface="Calibri" panose="020F0502020204030204" pitchFamily="34" charset="0"/>
                          <a:ea typeface="Calibri" panose="020F0502020204030204" pitchFamily="34" charset="0"/>
                          <a:cs typeface="Calibri" panose="020F0502020204030204" pitchFamily="34" charset="0"/>
                        </a:rPr>
                        <a:t>etc</a:t>
                      </a:r>
                      <a:r>
                        <a:rPr lang="en-US" sz="900" i="0" dirty="0">
                          <a:effectLst/>
                          <a:latin typeface="Calibri" panose="020F0502020204030204" pitchFamily="34" charset="0"/>
                          <a:ea typeface="Calibri" panose="020F0502020204030204" pitchFamily="34" charset="0"/>
                          <a:cs typeface="Times New Roman" panose="02020603050405020304" pitchFamily="18" charset="0"/>
                        </a:rPr>
                        <a:t>)</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2,2,2,1 Review and align national fisheries and aquaculture polices and laws with  the PFRS, regional instruments and global best practices for 15 AU member states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148293">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2.2.2.2. Facilitate national validation workshop for reviewed national policies and laws at Member States’ level.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430694">
                <a:tc>
                  <a:txBody>
                    <a:bodyPr/>
                    <a:lstStyle/>
                    <a:p>
                      <a:pPr marL="0" marR="0">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2.2.3. Mainstream sustainable and climate-resilient fisheries and aquaculture in NAIPS, RAIPs and other Investment programmes.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2.2.3.1. Review national and regional fisheries-aquaculture plans to mainstream sustainable and climate-resilient, environmentally sustainable fisheries and aquaculture, in NAIPS, RAIPs and other Investment programmes.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287130">
                <a:tc>
                  <a:txBody>
                    <a:bodyPr/>
                    <a:lstStyle/>
                    <a:p>
                      <a:pPr marL="0" marR="0">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2.2.3.2 Conduct national consultative workshops to validate the outcomes of the above review in 15 AU member states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287130">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2.2.3.3. Conduct regional consultative workshops to validate the outcomes of the above review (5 RECs).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430694">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2.2.4. Facilitate stakeholders consultation on the design and implementation of national and regional strategies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2.2.4.1. Develop training materials and facilitate a training workshop on the design of fisheries and aquaculture strategies for implementation at national and regional levels.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9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bl>
          </a:graphicData>
        </a:graphic>
      </p:graphicFrame>
      <p:sp>
        <p:nvSpPr>
          <p:cNvPr id="3" name="Title 2"/>
          <p:cNvSpPr>
            <a:spLocks noGrp="1"/>
          </p:cNvSpPr>
          <p:nvPr>
            <p:ph type="title"/>
          </p:nvPr>
        </p:nvSpPr>
        <p:spPr>
          <a:xfrm>
            <a:off x="990600" y="152400"/>
            <a:ext cx="8153400"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r>
              <a:rPr lang="en-US" dirty="0"/>
              <a:t/>
            </a:r>
            <a:br>
              <a:rPr lang="en-US" dirty="0"/>
            </a:br>
            <a:endParaRPr lang="en-US" dirty="0"/>
          </a:p>
        </p:txBody>
      </p:sp>
    </p:spTree>
    <p:extLst>
      <p:ext uri="{BB962C8B-B14F-4D97-AF65-F5344CB8AC3E}">
        <p14:creationId xmlns:p14="http://schemas.microsoft.com/office/powerpoint/2010/main" val="36599418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80178708"/>
              </p:ext>
            </p:extLst>
          </p:nvPr>
        </p:nvGraphicFramePr>
        <p:xfrm>
          <a:off x="304800" y="1293082"/>
          <a:ext cx="8763000" cy="5419757"/>
        </p:xfrm>
        <a:graphic>
          <a:graphicData uri="http://schemas.openxmlformats.org/drawingml/2006/table">
            <a:tbl>
              <a:tblPr firstRow="1" firstCol="1" bandRow="1"/>
              <a:tblGrid>
                <a:gridCol w="2403829"/>
                <a:gridCol w="4432896"/>
                <a:gridCol w="481836"/>
                <a:gridCol w="481836"/>
                <a:gridCol w="481836"/>
                <a:gridCol w="480767"/>
              </a:tblGrid>
              <a:tr h="1099228">
                <a:tc>
                  <a:txBody>
                    <a:bodyPr/>
                    <a:lstStyle/>
                    <a:p>
                      <a:pPr marL="0" marR="0">
                        <a:lnSpc>
                          <a:spcPct val="107000"/>
                        </a:lnSpc>
                        <a:spcBef>
                          <a:spcPts val="0"/>
                        </a:spcBef>
                        <a:spcAft>
                          <a:spcPts val="0"/>
                        </a:spcAft>
                      </a:pPr>
                      <a:r>
                        <a:rPr lang="en-US" sz="10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037">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2.3.1. Identify strategic regional value chains for sustainable fisheries and aquaculture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2.3.1.1 Hire 3 COEs to conduct studies in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West_Central</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East_Southen</a:t>
                      </a:r>
                      <a:r>
                        <a:rPr lang="en-US" sz="10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Northen</a:t>
                      </a:r>
                      <a:r>
                        <a:rPr lang="en-US" sz="1000" dirty="0">
                          <a:effectLst/>
                          <a:latin typeface="Calibri" panose="020F0502020204030204" pitchFamily="34" charset="0"/>
                          <a:ea typeface="Calibri" panose="020F0502020204030204" pitchFamily="34" charset="0"/>
                          <a:cs typeface="Times New Roman" panose="02020603050405020304" pitchFamily="18" charset="0"/>
                        </a:rPr>
                        <a:t>  regions to identify strategic regional value chains for sustainable fisheries and aquaculture – 3 regions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872853">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2.3.3. Support regional approaches for the establishment of regional reference laboratories and diagnostic networks;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2.3.3.1. Conduct institutional assessment of laboratories and diagnostics networks in the various regions of Africa and recommend mechanisms for establishing regional reference laboratories and diagnostic networks for fish and fish products. The consultancy should also entail assessment of capacities for other certification processes for enhanced market access.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609600">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2.3.4. Enhance the capacity of fisheries and aquaculture traders with due consideration for small scale traders and women engaged in fish trade an processing;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2.3.4.1. Develop an advocacy strategy and mechanism for effective participation of women and youth fish traders in fisheries and aquaculture policy dialogue and networking.</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828051">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2.3.4.3. Organize national workshops to facilitate establishment of national chapters for Awfishnet in fragile states (15 AU MS) towards strengthening effective engagement in decision making at national levels on issues relating to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134631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2.3.5. Improve aquatic disease outbreak detection, notification and support coordinated response.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2.3.5.1.Develop Guidelines to strengthen diagnostic capacities of competent national authorities and networks on aquatic animal disease detection, surveillance and coordinated responses, based on OIE Aquatic Animal Health Code and Manual of Diagnostic Tests for Aquatic Animals (this activity includes stakeholder's participation in a virtual meeting to validate the guidelines).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bl>
          </a:graphicData>
        </a:graphic>
      </p:graphicFrame>
    </p:spTree>
    <p:extLst>
      <p:ext uri="{BB962C8B-B14F-4D97-AF65-F5344CB8AC3E}">
        <p14:creationId xmlns:p14="http://schemas.microsoft.com/office/powerpoint/2010/main" val="38556230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96569192"/>
              </p:ext>
            </p:extLst>
          </p:nvPr>
        </p:nvGraphicFramePr>
        <p:xfrm>
          <a:off x="304800" y="1295396"/>
          <a:ext cx="8763000" cy="5486405"/>
        </p:xfrm>
        <a:graphic>
          <a:graphicData uri="http://schemas.openxmlformats.org/drawingml/2006/table">
            <a:tbl>
              <a:tblPr firstRow="1" firstCol="1" bandRow="1"/>
              <a:tblGrid>
                <a:gridCol w="3081118"/>
                <a:gridCol w="5681882"/>
              </a:tblGrid>
              <a:tr h="851762">
                <a:tc>
                  <a:txBody>
                    <a:bodyPr/>
                    <a:lstStyle/>
                    <a:p>
                      <a:pPr marL="0" marR="0">
                        <a:lnSpc>
                          <a:spcPct val="107000"/>
                        </a:lnSpc>
                        <a:spcBef>
                          <a:spcPts val="0"/>
                        </a:spcBef>
                        <a:spcAft>
                          <a:spcPts val="0"/>
                        </a:spcAft>
                      </a:pPr>
                      <a:r>
                        <a:rPr lang="en-US" sz="1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3.1 Capacities of AU Member States – including SIDS - in terms of international negotiations are increased and a mechanism is put in place to coordinate African common positions.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351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3.1.2. Identify specific needs of African SIDS and take them into account in strategic positions in international fora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3.1.2.1. Identify specific issues relevant to SIDs and develop draft strategic positions and make specific recommendations for establishment/strengthening a platform of SIDS.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9012">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3.1.2.2 Convene a virtual consultative workshop to validate draft strategic position and the recommendations for establishment of a platform of SIDs.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351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3.1.3. Identify expertise in the different Member States and set up a consultation mechanism to prepare positions;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3.1.3.1.Prepare a roster of fishery and aquaculture experts in the different Member States and set up a consultation mechanism to draft positions and mobilize technical expertise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9012">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3.1.3.2. Conduct a virtual workshop involving AU member states on identification of issues and formulation of common positions.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587">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3.1.4. Increase capacities on international issues and organize specific trainings for pre-identified negotiators</a:t>
                      </a: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3.1.4.1. Identify global issues and agendas which impact on national, regional and continental fisheries and aquaculture development.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itle 2"/>
          <p:cNvSpPr>
            <a:spLocks noGrp="1"/>
          </p:cNvSpPr>
          <p:nvPr>
            <p:ph type="title"/>
          </p:nvPr>
        </p:nvSpPr>
        <p:spPr>
          <a:xfrm>
            <a:off x="914400" y="76200"/>
            <a:ext cx="8153400" cy="838200"/>
          </a:xfrm>
        </p:spPr>
        <p:txBody>
          <a:bodyPr/>
          <a:lstStyle/>
          <a:p>
            <a:r>
              <a:rPr lang="en-US" sz="20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1932592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252435002"/>
              </p:ext>
            </p:extLst>
          </p:nvPr>
        </p:nvGraphicFramePr>
        <p:xfrm>
          <a:off x="380999" y="1219204"/>
          <a:ext cx="8610602" cy="5514633"/>
        </p:xfrm>
        <a:graphic>
          <a:graphicData uri="http://schemas.openxmlformats.org/drawingml/2006/table">
            <a:tbl>
              <a:tblPr firstRow="1" firstCol="1" bandRow="1"/>
              <a:tblGrid>
                <a:gridCol w="2362022"/>
                <a:gridCol w="4355801"/>
                <a:gridCol w="473458"/>
                <a:gridCol w="473458"/>
                <a:gridCol w="473458"/>
                <a:gridCol w="472405"/>
              </a:tblGrid>
              <a:tr h="832049">
                <a:tc>
                  <a:txBody>
                    <a:bodyPr/>
                    <a:lstStyle/>
                    <a:p>
                      <a:pPr marL="0" marR="0">
                        <a:lnSpc>
                          <a:spcPct val="107000"/>
                        </a:lnSpc>
                        <a:spcBef>
                          <a:spcPts val="0"/>
                        </a:spcBef>
                        <a:spcAft>
                          <a:spcPts val="0"/>
                        </a:spcAft>
                      </a:pPr>
                      <a:r>
                        <a:rPr lang="en-US" sz="1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3.2 Mechanisms are put in place to encourage and facilitate the domestication of global instruments and initiatives at continental, regional and national levels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3.2.1. Identify a list of priority instruments and initiatives (e.g. PSMA, CCRF, SSF-VG, CITES, CBD etc)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3.2.1.1. Identify and analyze priority instruments and initiatives and outline strategies for effective participation by AU member states.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3.2.2. Establish and regularly update their state of ratification and domestication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3.2.2.1. Develop a mechanism for follow-up on implementation and ratification of relevant instruments by AU MS for biennial reporting progress of domestication, including instruments relating to combating IUU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eg</a:t>
                      </a:r>
                      <a:r>
                        <a:rPr lang="en-US" sz="1000" dirty="0">
                          <a:effectLst/>
                          <a:latin typeface="Calibri" panose="020F0502020204030204" pitchFamily="34" charset="0"/>
                          <a:ea typeface="Calibri" panose="020F0502020204030204" pitchFamily="34" charset="0"/>
                          <a:cs typeface="Times New Roman" panose="02020603050405020304" pitchFamily="18" charset="0"/>
                        </a:rPr>
                        <a:t> PSMA, EU-IUU regulations).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286093">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3.2.2.3. Convene a virtual consultative meeting with AU MS and RECs to validate.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416025">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3.2.2.4. Conduct a review of national policies in 15 AU MS and make specific recommendations for alignment and domestication of global instruments.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41602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3.2.3. Develop inputs for the STCs and high level AU policy organs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3.2.3.1. Prepare meeting documents for STC and high level AU Policy Organs; STC meetings thrice in 4 years (AU-IBAR, AUDA-NEPAD, DREA).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624036">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3.2.3.2. Organize internal meetings to prepare issues for presentation to STCs and other High Level Policy meetings: (AU-IBAR, DREA, OLC (AU office of Legal Counsel) and other relevant AUC departments and STC-ARDWE Bureau;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41602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3.2.4. Support dialogue and sensitization at RECs level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3.2.4.1 Convene regular dialogue meetings and sensitization with RECs on emerging issues of the Action.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3.3.1. Collect information on relevant EU initiatives (Alliance for Sustainable Investment and Jobs, EIP etc);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3.3.1.1. Prepare materials on relevant EU initiatives and make appropriate recommendations to AU MS for articulation of coherent African positions during AU-EU dialogue.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3.3.2. Engage in a regular sectoral dialogue with European Commission services and identify issues of common interest;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3.3.2.1. Organize virtual dialogue meetings with EU (once a year) to identify issues of common interest in fisheries and aquaculture.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marL="0" marR="0">
                        <a:lnSpc>
                          <a:spcPct val="107000"/>
                        </a:lnSpc>
                        <a:spcBef>
                          <a:spcPts val="0"/>
                        </a:spcBef>
                        <a:spcAft>
                          <a:spcPts val="0"/>
                        </a:spcAft>
                      </a:pPr>
                      <a:r>
                        <a:rPr lang="en-US" sz="1000" dirty="0">
                          <a:solidFill>
                            <a:srgbClr val="AFABAB"/>
                          </a:solidFill>
                          <a:effectLst/>
                          <a:highlight>
                            <a:srgbClr val="C0C0C0"/>
                          </a:highligh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r>
            </a:tbl>
          </a:graphicData>
        </a:graphic>
      </p:graphicFrame>
      <p:sp>
        <p:nvSpPr>
          <p:cNvPr id="3" name="Title 2"/>
          <p:cNvSpPr>
            <a:spLocks noGrp="1"/>
          </p:cNvSpPr>
          <p:nvPr>
            <p:ph type="title"/>
          </p:nvPr>
        </p:nvSpPr>
        <p:spPr>
          <a:xfrm>
            <a:off x="990600" y="152400"/>
            <a:ext cx="7796242"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spTree>
    <p:extLst>
      <p:ext uri="{BB962C8B-B14F-4D97-AF65-F5344CB8AC3E}">
        <p14:creationId xmlns:p14="http://schemas.microsoft.com/office/powerpoint/2010/main" val="3333574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10600" cy="5486399"/>
          </a:xfrm>
        </p:spPr>
        <p:txBody>
          <a:bodyPr/>
          <a:lstStyle/>
          <a:p>
            <a:pPr algn="just"/>
            <a:r>
              <a:rPr lang="en-US" sz="2000" b="0" dirty="0"/>
              <a:t>The African Union Inter-African Bureau for Animal Resources (AU-IBAR) will be responsible for overall management and coordination of the Action. </a:t>
            </a:r>
            <a:endParaRPr lang="en-US" sz="2000" b="0" dirty="0" smtClean="0"/>
          </a:p>
          <a:p>
            <a:pPr algn="just"/>
            <a:r>
              <a:rPr lang="en-US" sz="2000" b="0" dirty="0"/>
              <a:t>The implementation partners of the Action will be AU-IBAR and AUDA-NEPAD;</a:t>
            </a:r>
            <a:endParaRPr lang="en-US" sz="2000" b="0" dirty="0" smtClean="0"/>
          </a:p>
          <a:p>
            <a:pPr algn="just"/>
            <a:r>
              <a:rPr lang="en-US" sz="2000" b="0" dirty="0" smtClean="0"/>
              <a:t>A </a:t>
            </a:r>
            <a:r>
              <a:rPr lang="en-US" sz="2000" b="0" dirty="0"/>
              <a:t>Sub-delegation agreement between AU-IBAR and AUDA-NEPAD will be signed in which details on the activities to be implemented by the AUDA-NEPAD will be </a:t>
            </a:r>
            <a:r>
              <a:rPr lang="en-US" sz="2000" b="0" dirty="0" smtClean="0"/>
              <a:t>provided </a:t>
            </a:r>
          </a:p>
          <a:p>
            <a:pPr algn="just"/>
            <a:r>
              <a:rPr lang="en-US" sz="2000" b="0" dirty="0"/>
              <a:t>The Action shall establish a project coordinating committee, to ensure coherence in the implementation of activities by the implementing partners and other institutions. This committee shall be composed of </a:t>
            </a:r>
            <a:r>
              <a:rPr lang="en-US" sz="2000" b="0" dirty="0" smtClean="0"/>
              <a:t>Project </a:t>
            </a:r>
            <a:r>
              <a:rPr lang="en-US" sz="2000" b="0" dirty="0"/>
              <a:t>implementing partners and will act as the project planning, monitoring and coordination platform and shall ordinarily meet twice a year. </a:t>
            </a:r>
            <a:endParaRPr lang="en-US" sz="2000" b="0" dirty="0" smtClean="0"/>
          </a:p>
          <a:p>
            <a:pPr algn="just"/>
            <a:r>
              <a:rPr lang="en-US" sz="2000" b="0" dirty="0"/>
              <a:t>A Project Steering Committee (PSC), </a:t>
            </a:r>
            <a:r>
              <a:rPr lang="en-US" sz="2000" b="0" dirty="0" smtClean="0"/>
              <a:t>shall </a:t>
            </a:r>
            <a:r>
              <a:rPr lang="en-US" sz="2000" b="0" dirty="0"/>
              <a:t>be set up to oversee and validate the overall direction and policy of the </a:t>
            </a:r>
            <a:r>
              <a:rPr lang="en-US" sz="2000" b="0" dirty="0" smtClean="0"/>
              <a:t>project </a:t>
            </a:r>
          </a:p>
          <a:p>
            <a:pPr algn="just"/>
            <a:endParaRPr lang="en-US" sz="2000" b="0" dirty="0"/>
          </a:p>
        </p:txBody>
      </p:sp>
      <p:sp>
        <p:nvSpPr>
          <p:cNvPr id="3" name="Title 2"/>
          <p:cNvSpPr>
            <a:spLocks noGrp="1"/>
          </p:cNvSpPr>
          <p:nvPr>
            <p:ph type="title"/>
          </p:nvPr>
        </p:nvSpPr>
        <p:spPr/>
        <p:txBody>
          <a:bodyPr/>
          <a:lstStyle/>
          <a:p>
            <a:r>
              <a:rPr lang="en-US" sz="2800" dirty="0" smtClean="0"/>
              <a:t>IMPLEMENTATION MECHANISM</a:t>
            </a:r>
            <a:endParaRPr lang="en-US" sz="2800" dirty="0"/>
          </a:p>
        </p:txBody>
      </p:sp>
    </p:spTree>
    <p:extLst>
      <p:ext uri="{BB962C8B-B14F-4D97-AF65-F5344CB8AC3E}">
        <p14:creationId xmlns:p14="http://schemas.microsoft.com/office/powerpoint/2010/main" val="2767885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5410200"/>
          </a:xfrm>
        </p:spPr>
        <p:txBody>
          <a:bodyPr/>
          <a:lstStyle/>
          <a:p>
            <a:pPr algn="just"/>
            <a:r>
              <a:rPr lang="en-US" sz="1800" b="0" dirty="0"/>
              <a:t>The COEs or specialized (knowledge-based) institutions would be the preferred </a:t>
            </a:r>
            <a:r>
              <a:rPr lang="en-US" sz="1800" b="0" dirty="0" smtClean="0"/>
              <a:t>consultants. </a:t>
            </a:r>
            <a:r>
              <a:rPr lang="en-US" sz="1800" b="0" dirty="0"/>
              <a:t>However, where there may be challenges in identifying appropriate COEs or specialized institutions for some specific limited consultancies, consideration would be given to proven individual experts that are qualified for these specific consultancies. </a:t>
            </a:r>
          </a:p>
          <a:p>
            <a:pPr algn="just"/>
            <a:r>
              <a:rPr lang="en-US" sz="1800" b="0" dirty="0" smtClean="0"/>
              <a:t>The </a:t>
            </a:r>
            <a:r>
              <a:rPr lang="en-US" sz="1800" b="0" dirty="0"/>
              <a:t>RECs play an important role in facilitating regional integration in the continent. </a:t>
            </a:r>
            <a:r>
              <a:rPr lang="en-US" sz="1800" b="0" dirty="0" smtClean="0"/>
              <a:t>The </a:t>
            </a:r>
            <a:r>
              <a:rPr lang="en-US" sz="1800" b="0" dirty="0"/>
              <a:t>project would leverage on their mandate to promote regional cooperation. In this regard, </a:t>
            </a:r>
            <a:r>
              <a:rPr lang="en-US" sz="1800" b="0" dirty="0" smtClean="0"/>
              <a:t>the project </a:t>
            </a:r>
            <a:r>
              <a:rPr lang="en-US" sz="1800" b="0" dirty="0"/>
              <a:t>will work closely with the RECs to gain political commitments and facilitate the implementation of activities that are regional in nature </a:t>
            </a:r>
            <a:endParaRPr lang="en-US" sz="1800" b="0" dirty="0" smtClean="0"/>
          </a:p>
          <a:p>
            <a:pPr algn="just"/>
            <a:r>
              <a:rPr lang="en-US" sz="1800" b="0" dirty="0" smtClean="0"/>
              <a:t>RFMOs </a:t>
            </a:r>
            <a:r>
              <a:rPr lang="en-US" sz="1800" b="0" dirty="0"/>
              <a:t>and </a:t>
            </a:r>
            <a:r>
              <a:rPr lang="en-US" sz="1800" b="0" dirty="0" smtClean="0"/>
              <a:t>RFBs </a:t>
            </a:r>
            <a:r>
              <a:rPr lang="en-US" sz="1800" b="0" dirty="0"/>
              <a:t>are intergovernmental bodies through which States cooperate on the management of fisheries in specific region</a:t>
            </a:r>
            <a:r>
              <a:rPr lang="en-US" sz="1800" b="0" dirty="0" smtClean="0"/>
              <a:t>. </a:t>
            </a:r>
            <a:r>
              <a:rPr lang="en-US" sz="1800" b="0" dirty="0"/>
              <a:t>Especially the RFBs, </a:t>
            </a:r>
            <a:r>
              <a:rPr lang="en-US" sz="1800" b="0" dirty="0" smtClean="0"/>
              <a:t>bodies </a:t>
            </a:r>
            <a:r>
              <a:rPr lang="en-US" sz="1800" b="0" dirty="0"/>
              <a:t>would </a:t>
            </a:r>
            <a:r>
              <a:rPr lang="en-US" sz="1800" b="0" dirty="0" smtClean="0"/>
              <a:t>be strengthened as beneficiaries as well as support implementation of </a:t>
            </a:r>
            <a:r>
              <a:rPr lang="en-US" sz="1800" b="0" dirty="0"/>
              <a:t>selected project activities within their areas of </a:t>
            </a:r>
            <a:r>
              <a:rPr lang="en-US" sz="1800" b="0" dirty="0" smtClean="0"/>
              <a:t>competencies</a:t>
            </a:r>
          </a:p>
          <a:p>
            <a:pPr algn="just"/>
            <a:r>
              <a:rPr lang="en-US" sz="1800" b="0" dirty="0" smtClean="0"/>
              <a:t>Platforms and networks </a:t>
            </a:r>
            <a:r>
              <a:rPr lang="en-US" sz="1800" b="0" dirty="0"/>
              <a:t>would be utilized as assets to support the implementation of certain activities of the project. The </a:t>
            </a:r>
            <a:r>
              <a:rPr lang="en-US" sz="1800" b="0" dirty="0" smtClean="0"/>
              <a:t>project </a:t>
            </a:r>
            <a:r>
              <a:rPr lang="en-US" sz="1800" b="0" dirty="0"/>
              <a:t>would support the rationalization of these </a:t>
            </a:r>
            <a:r>
              <a:rPr lang="en-US" sz="1800" b="0" dirty="0" smtClean="0"/>
              <a:t>platforms and networks as well </a:t>
            </a:r>
            <a:r>
              <a:rPr lang="en-US" sz="1800" b="0" dirty="0"/>
              <a:t>as utilize them in the implementation of selected activities </a:t>
            </a:r>
          </a:p>
        </p:txBody>
      </p:sp>
      <p:sp>
        <p:nvSpPr>
          <p:cNvPr id="3" name="Title 2"/>
          <p:cNvSpPr>
            <a:spLocks noGrp="1"/>
          </p:cNvSpPr>
          <p:nvPr>
            <p:ph type="title"/>
          </p:nvPr>
        </p:nvSpPr>
        <p:spPr/>
        <p:txBody>
          <a:bodyPr/>
          <a:lstStyle/>
          <a:p>
            <a:pPr algn="just"/>
            <a:r>
              <a:rPr lang="en-US" sz="2800" dirty="0" smtClean="0"/>
              <a:t>IMPLEMENTATION MECHANISM CON’T</a:t>
            </a:r>
            <a:endParaRPr lang="en-US" sz="2800" dirty="0"/>
          </a:p>
        </p:txBody>
      </p:sp>
    </p:spTree>
    <p:extLst>
      <p:ext uri="{BB962C8B-B14F-4D97-AF65-F5344CB8AC3E}">
        <p14:creationId xmlns:p14="http://schemas.microsoft.com/office/powerpoint/2010/main" val="2627614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9144000" cy="5562599"/>
          </a:xfrm>
        </p:spPr>
        <p:txBody>
          <a:bodyPr/>
          <a:lstStyle/>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The successful accomplishment of the project would result in evidence-based decision making with regards to fisheries and aquaculture by policy organs of the African Union. The source of high quality data would also be available to the stakeholders in the fisheries and aquaculture sector, including AU member states, RECs, RFBs </a:t>
            </a:r>
            <a:r>
              <a:rPr lang="en-GB" sz="1200" b="0" dirty="0" err="1">
                <a:latin typeface="Times New Roman" panose="02020603050405020304" pitchFamily="18" charset="0"/>
                <a:ea typeface="Calibri" panose="020F0502020204030204" pitchFamily="34" charset="0"/>
                <a:cs typeface="Times New Roman" panose="02020603050405020304" pitchFamily="18" charset="0"/>
              </a:rPr>
              <a:t>etc</a:t>
            </a:r>
            <a:r>
              <a:rPr lang="en-GB" sz="1200" b="0" dirty="0">
                <a:latin typeface="Times New Roman" panose="02020603050405020304" pitchFamily="18" charset="0"/>
                <a:ea typeface="Calibri" panose="020F0502020204030204" pitchFamily="34" charset="0"/>
                <a:cs typeface="Times New Roman" panose="02020603050405020304" pitchFamily="18" charset="0"/>
              </a:rPr>
              <a:t> for sustainable governance of the sector</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Coordination and institutional collaboration would be enhanced and broadened between regional institutions to include RECS, RFBs, RSC and RFMOs, WBC. This would result in synergies in the governance of the sector especially at regional levels for sustainable management of shared fish stocks. </a:t>
            </a:r>
            <a:endParaRPr lang="en-US" sz="1200" b="0" dirty="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a:latin typeface="Times New Roman" panose="02020603050405020304" pitchFamily="18" charset="0"/>
                <a:ea typeface="Calibri" panose="020F0502020204030204" pitchFamily="34" charset="0"/>
                <a:cs typeface="Times New Roman" panose="02020603050405020304" pitchFamily="18" charset="0"/>
              </a:rPr>
              <a:t>Improved governance of the fishery and aquaculture sectors would be ensured through fostering policy coherence, accountability as well as ratification and adoption of international best practices and global instruments by AU member states and </a:t>
            </a:r>
            <a:r>
              <a:rPr lang="en-GB" sz="1200" b="0" dirty="0" err="1">
                <a:latin typeface="Times New Roman" panose="02020603050405020304" pitchFamily="18" charset="0"/>
                <a:ea typeface="Calibri" panose="020F0502020204030204" pitchFamily="34" charset="0"/>
                <a:cs typeface="Times New Roman" panose="02020603050405020304" pitchFamily="18" charset="0"/>
              </a:rPr>
              <a:t>RECs.</a:t>
            </a:r>
            <a:r>
              <a:rPr lang="en-GB" sz="1200" b="0" dirty="0">
                <a:latin typeface="Times New Roman" panose="02020603050405020304" pitchFamily="18" charset="0"/>
                <a:ea typeface="Calibri" panose="020F0502020204030204" pitchFamily="34" charset="0"/>
                <a:cs typeface="Times New Roman" panose="02020603050405020304" pitchFamily="18" charset="0"/>
              </a:rPr>
              <a:t> </a:t>
            </a:r>
          </a:p>
          <a:p>
            <a:pPr lvl="0" algn="just">
              <a:spcBef>
                <a:spcPts val="600"/>
              </a:spcBef>
              <a:spcAft>
                <a:spcPts val="600"/>
              </a:spcAft>
              <a:buFont typeface="Calibri" panose="020F0502020204030204" pitchFamily="34" charset="0"/>
              <a:buChar char="-"/>
            </a:pPr>
            <a:r>
              <a:rPr lang="en-GB" sz="1200" b="0" dirty="0" smtClean="0">
                <a:latin typeface="Times New Roman" panose="02020603050405020304" pitchFamily="18" charset="0"/>
                <a:ea typeface="Calibri" panose="020F0502020204030204" pitchFamily="34" charset="0"/>
                <a:cs typeface="Times New Roman" panose="02020603050405020304" pitchFamily="18" charset="0"/>
              </a:rPr>
              <a:t>Sustainable exploitation of fish stocks and responsible aquaculture practices would improve through capacity building in fisheries management approaches or tools and aquaculture practices by provisions of policy briefs, advocacy notes, access to quality data and information and foresight studies.</a:t>
            </a:r>
            <a:endParaRPr lang="en-US" sz="1200" b="0" dirty="0" smtClean="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smtClean="0">
                <a:latin typeface="Times New Roman" panose="02020603050405020304" pitchFamily="18" charset="0"/>
                <a:ea typeface="Calibri" panose="020F0502020204030204" pitchFamily="34" charset="0"/>
                <a:cs typeface="Times New Roman" panose="02020603050405020304" pitchFamily="18" charset="0"/>
              </a:rPr>
              <a:t>Improved governance and management practices would impact on increased contribution of the sector to GDP, economic growth, food security and livelihoods and social welfare, food safety, including employment, in the long-time.</a:t>
            </a:r>
            <a:endParaRPr lang="en-US" sz="1200" b="0" dirty="0" smtClean="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smtClean="0">
                <a:latin typeface="Times New Roman" panose="02020603050405020304" pitchFamily="18" charset="0"/>
                <a:ea typeface="Calibri" panose="020F0502020204030204" pitchFamily="34" charset="0"/>
                <a:cs typeface="Times New Roman" panose="02020603050405020304" pitchFamily="18" charset="0"/>
              </a:rPr>
              <a:t>Participatory, inclusive approaches and transparency in the governance of the sector would be enhanced through active, effective and coordinated stakeholders (the NSAs platforms, AWFISHNET, MOSFA, ANAF, PRNFAA)</a:t>
            </a:r>
            <a:endParaRPr lang="en-US" sz="1200" b="0" dirty="0" smtClean="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smtClean="0">
                <a:latin typeface="Times New Roman" panose="02020603050405020304" pitchFamily="18" charset="0"/>
                <a:ea typeface="Calibri" panose="020F0502020204030204" pitchFamily="34" charset="0"/>
                <a:cs typeface="Times New Roman" panose="02020603050405020304" pitchFamily="18" charset="0"/>
              </a:rPr>
              <a:t>The visibility of the importance of the sector in national development, food security, and social cohesion would be increased and public sector support or allocation enhanced through establishment of the culture of engagement and consultation between the fisheries and aquaculture sector with other sectors such as finance, public health, trade, judiciary, foreign affairs ministries or departments at member states level. The increased public and private investments in the sector through increased visibility of the sector in national and regional investment plans</a:t>
            </a:r>
            <a:endParaRPr lang="en-US" sz="1200" b="0" dirty="0" smtClean="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smtClean="0">
                <a:latin typeface="Times New Roman" panose="02020603050405020304" pitchFamily="18" charset="0"/>
                <a:ea typeface="Calibri" panose="020F0502020204030204" pitchFamily="34" charset="0"/>
                <a:cs typeface="Times New Roman" panose="02020603050405020304" pitchFamily="18" charset="0"/>
              </a:rPr>
              <a:t>Increased recognition of African fisheries and aquaculture in global fora through effective coherent African voice</a:t>
            </a:r>
            <a:endParaRPr lang="en-US" sz="1200" b="0" dirty="0" smtClean="0">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Font typeface="Calibri" panose="020F0502020204030204" pitchFamily="34" charset="0"/>
              <a:buChar char="-"/>
            </a:pPr>
            <a:r>
              <a:rPr lang="en-GB" sz="1200" b="0" dirty="0" smtClean="0">
                <a:latin typeface="Times New Roman" panose="02020603050405020304" pitchFamily="18" charset="0"/>
                <a:ea typeface="Calibri" panose="020F0502020204030204" pitchFamily="34" charset="0"/>
                <a:cs typeface="Times New Roman" panose="02020603050405020304" pitchFamily="18" charset="0"/>
              </a:rPr>
              <a:t>Enhanced partnership and coordination between African Union and European Union on sustainable fisheries and aquaculture development</a:t>
            </a:r>
            <a:endParaRPr lang="en-US" sz="1200" b="0" dirty="0" smtClean="0">
              <a:latin typeface="Times New Roman" panose="02020603050405020304" pitchFamily="18" charset="0"/>
              <a:ea typeface="Calibri" panose="020F0502020204030204" pitchFamily="34" charset="0"/>
              <a:cs typeface="Times New Roman" panose="02020603050405020304" pitchFamily="18" charset="0"/>
            </a:endParaRPr>
          </a:p>
          <a:p>
            <a:endParaRPr lang="en-US" sz="1200" b="0" dirty="0"/>
          </a:p>
        </p:txBody>
      </p:sp>
      <p:sp>
        <p:nvSpPr>
          <p:cNvPr id="3" name="Title 2"/>
          <p:cNvSpPr>
            <a:spLocks noGrp="1"/>
          </p:cNvSpPr>
          <p:nvPr>
            <p:ph type="title"/>
          </p:nvPr>
        </p:nvSpPr>
        <p:spPr/>
        <p:txBody>
          <a:bodyPr/>
          <a:lstStyle/>
          <a:p>
            <a:r>
              <a:rPr lang="en-US" sz="2000" smtClean="0"/>
              <a:t>SUSTAINABILITY MECHANISMS</a:t>
            </a:r>
            <a:endParaRPr lang="en-US" sz="2000" dirty="0"/>
          </a:p>
        </p:txBody>
      </p:sp>
    </p:spTree>
    <p:extLst>
      <p:ext uri="{BB962C8B-B14F-4D97-AF65-F5344CB8AC3E}">
        <p14:creationId xmlns:p14="http://schemas.microsoft.com/office/powerpoint/2010/main" val="1946056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Outcomes of consultations with EU, Internal procurement Committee at AUC and Recent developments – on project implementation</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055636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686800" cy="5486399"/>
          </a:xfrm>
        </p:spPr>
        <p:txBody>
          <a:bodyPr/>
          <a:lstStyle/>
          <a:p>
            <a:r>
              <a:rPr lang="en-US" dirty="0" smtClean="0"/>
              <a:t>The project faced some challenges in operationalizing and implementation</a:t>
            </a:r>
          </a:p>
          <a:p>
            <a:pPr>
              <a:buFont typeface="Wingdings" panose="05000000000000000000" pitchFamily="2" charset="2"/>
              <a:buChar char="Ø"/>
            </a:pPr>
            <a:r>
              <a:rPr lang="en-US" sz="2000" dirty="0" smtClean="0"/>
              <a:t>Recruitment of project staff:</a:t>
            </a:r>
          </a:p>
          <a:p>
            <a:r>
              <a:rPr lang="en-US" sz="2000" dirty="0" smtClean="0"/>
              <a:t>Even though AU-IBAR initiated the process commenced in November 2020, the process is yet to be concluded at Headquarters</a:t>
            </a:r>
          </a:p>
          <a:p>
            <a:pPr>
              <a:buFont typeface="Wingdings" panose="05000000000000000000" pitchFamily="2" charset="2"/>
              <a:buChar char="Ø"/>
            </a:pPr>
            <a:r>
              <a:rPr lang="en-US" sz="2000" dirty="0" smtClean="0"/>
              <a:t>Recruitment of COES to undertake studies in the project through framework contractual arrangements</a:t>
            </a:r>
          </a:p>
          <a:p>
            <a:pPr marL="0" indent="0">
              <a:buNone/>
            </a:pPr>
            <a:r>
              <a:rPr lang="en-US" sz="2000" dirty="0" smtClean="0"/>
              <a:t>Advert calling for expression of interest was launched in May and June 2021</a:t>
            </a:r>
          </a:p>
          <a:p>
            <a:pPr>
              <a:buFont typeface="Wingdings" panose="05000000000000000000" pitchFamily="2" charset="2"/>
              <a:buChar char="Ø"/>
            </a:pPr>
            <a:r>
              <a:rPr lang="en-US" sz="2000" dirty="0" smtClean="0"/>
              <a:t>Purchase of equipment to enhance capacity of COES</a:t>
            </a:r>
          </a:p>
          <a:p>
            <a:pPr marL="0" indent="0">
              <a:buNone/>
            </a:pPr>
            <a:r>
              <a:rPr lang="en-US" sz="2000" dirty="0"/>
              <a:t>Advert calling for expression of interest was launched in May and June 2021</a:t>
            </a:r>
          </a:p>
          <a:p>
            <a:pPr marL="0" indent="0">
              <a:buNone/>
            </a:pPr>
            <a:endParaRPr lang="en-US" dirty="0" smtClean="0"/>
          </a:p>
          <a:p>
            <a:endParaRPr lang="en-US" dirty="0" smtClean="0"/>
          </a:p>
          <a:p>
            <a:endParaRPr lang="en-US" dirty="0"/>
          </a:p>
        </p:txBody>
      </p:sp>
      <p:sp>
        <p:nvSpPr>
          <p:cNvPr id="3" name="Title 2"/>
          <p:cNvSpPr>
            <a:spLocks noGrp="1"/>
          </p:cNvSpPr>
          <p:nvPr>
            <p:ph type="title"/>
          </p:nvPr>
        </p:nvSpPr>
        <p:spPr>
          <a:xfrm>
            <a:off x="1068442" y="304800"/>
            <a:ext cx="7718400" cy="381000"/>
          </a:xfrm>
        </p:spPr>
        <p:txBody>
          <a:bodyPr/>
          <a:lstStyle/>
          <a:p>
            <a:r>
              <a:rPr lang="en-US" sz="2000" dirty="0" smtClean="0"/>
              <a:t>Main issues</a:t>
            </a:r>
            <a:endParaRPr lang="en-US" sz="2000" dirty="0"/>
          </a:p>
        </p:txBody>
      </p:sp>
    </p:spTree>
    <p:extLst>
      <p:ext uri="{BB962C8B-B14F-4D97-AF65-F5344CB8AC3E}">
        <p14:creationId xmlns:p14="http://schemas.microsoft.com/office/powerpoint/2010/main" val="1646272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86800" cy="5486399"/>
          </a:xfrm>
        </p:spPr>
        <p:txBody>
          <a:bodyPr/>
          <a:lstStyle/>
          <a:p>
            <a:r>
              <a:rPr lang="en-US" dirty="0" smtClean="0"/>
              <a:t>The recruitment process is still on at AUC-HQ; short-listing has been done</a:t>
            </a:r>
          </a:p>
          <a:p>
            <a:r>
              <a:rPr lang="en-US" dirty="0" smtClean="0"/>
              <a:t>Limited number of bids submitted for the various studies; process was not concluded at AUC</a:t>
            </a:r>
          </a:p>
          <a:p>
            <a:r>
              <a:rPr lang="en-US" dirty="0" smtClean="0"/>
              <a:t>Limited number of suppliers applied to supply purchase and supply equipment to the COEs</a:t>
            </a:r>
          </a:p>
          <a:p>
            <a:endParaRPr lang="en-US" dirty="0" smtClean="0"/>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Challenges</a:t>
            </a:r>
            <a:endParaRPr lang="en-US" dirty="0"/>
          </a:p>
        </p:txBody>
      </p:sp>
    </p:spTree>
    <p:extLst>
      <p:ext uri="{BB962C8B-B14F-4D97-AF65-F5344CB8AC3E}">
        <p14:creationId xmlns:p14="http://schemas.microsoft.com/office/powerpoint/2010/main" val="2262246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562600"/>
          </a:xfrm>
        </p:spPr>
        <p:txBody>
          <a:bodyPr/>
          <a:lstStyle/>
          <a:p>
            <a:pPr marL="0" indent="0">
              <a:buNone/>
            </a:pPr>
            <a:r>
              <a:rPr lang="en-US" u="sng" dirty="0" smtClean="0"/>
              <a:t>Guidance from AUC:</a:t>
            </a:r>
          </a:p>
          <a:p>
            <a:r>
              <a:rPr lang="en-US" dirty="0" smtClean="0"/>
              <a:t>AU-IBAR had discussion with the Internal procurement Committee at HQs. After examining the reports submitted in respect of the bids for the studies; they made the following guidance:</a:t>
            </a:r>
          </a:p>
          <a:p>
            <a:r>
              <a:rPr lang="en-US" dirty="0" smtClean="0"/>
              <a:t>To consider selective tendering process for contracting COEs or other knowledge-based institutions</a:t>
            </a:r>
          </a:p>
          <a:p>
            <a:r>
              <a:rPr lang="en-US" dirty="0" smtClean="0"/>
              <a:t>With respect to supply of equipment, to re-launch the process</a:t>
            </a:r>
            <a:endParaRPr lang="en-US" dirty="0"/>
          </a:p>
        </p:txBody>
      </p:sp>
      <p:sp>
        <p:nvSpPr>
          <p:cNvPr id="3" name="Title 2"/>
          <p:cNvSpPr>
            <a:spLocks noGrp="1"/>
          </p:cNvSpPr>
          <p:nvPr>
            <p:ph type="title"/>
          </p:nvPr>
        </p:nvSpPr>
        <p:spPr/>
        <p:txBody>
          <a:bodyPr/>
          <a:lstStyle/>
          <a:p>
            <a:r>
              <a:rPr lang="en-US" dirty="0" smtClean="0"/>
              <a:t>Options for way-forward</a:t>
            </a:r>
            <a:endParaRPr lang="en-US" dirty="0"/>
          </a:p>
        </p:txBody>
      </p:sp>
    </p:spTree>
    <p:extLst>
      <p:ext uri="{BB962C8B-B14F-4D97-AF65-F5344CB8AC3E}">
        <p14:creationId xmlns:p14="http://schemas.microsoft.com/office/powerpoint/2010/main" val="1761540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839200" cy="5486399"/>
          </a:xfrm>
        </p:spPr>
        <p:txBody>
          <a:bodyPr/>
          <a:lstStyle/>
          <a:p>
            <a:pPr marL="0" indent="0">
              <a:buNone/>
            </a:pPr>
            <a:r>
              <a:rPr lang="en-US" dirty="0" smtClean="0"/>
              <a:t>Guidance from EU:</a:t>
            </a:r>
          </a:p>
          <a:p>
            <a:r>
              <a:rPr lang="en-US" dirty="0" smtClean="0"/>
              <a:t>Due to challenges faced in procurement, AU-IBAR requested guidance from the EU to give authorization to implement </a:t>
            </a:r>
            <a:r>
              <a:rPr lang="en-US" dirty="0" err="1" smtClean="0"/>
              <a:t>subdelegation</a:t>
            </a:r>
            <a:r>
              <a:rPr lang="en-US" dirty="0" smtClean="0"/>
              <a:t> arrangements with the COEs since they are officially endorsed by the AU Executive Council. EU provided the following guidance:</a:t>
            </a:r>
          </a:p>
          <a:p>
            <a:pPr>
              <a:buFont typeface="Wingdings" panose="05000000000000000000" pitchFamily="2" charset="2"/>
              <a:buChar char="Ø"/>
            </a:pPr>
            <a:r>
              <a:rPr lang="en-US" dirty="0" smtClean="0"/>
              <a:t>AU-IBAR should </a:t>
            </a:r>
            <a:r>
              <a:rPr lang="en-US" dirty="0" err="1" smtClean="0"/>
              <a:t>endeavour</a:t>
            </a:r>
            <a:r>
              <a:rPr lang="en-US" dirty="0" smtClean="0"/>
              <a:t> to adopt more direct methods for studies to contract COEs and other knowledge-based institutions as provided for in the AU procurement rules to limited scale and not involving large sums of money</a:t>
            </a:r>
          </a:p>
          <a:p>
            <a:pPr>
              <a:buFont typeface="Wingdings" panose="05000000000000000000" pitchFamily="2" charset="2"/>
              <a:buChar char="Ø"/>
            </a:pPr>
            <a:r>
              <a:rPr lang="en-US" dirty="0" smtClean="0"/>
              <a:t>AU-IBAR should adopt open competitive process for some other activities</a:t>
            </a:r>
          </a:p>
          <a:p>
            <a:pPr>
              <a:buFont typeface="Wingdings" panose="05000000000000000000" pitchFamily="2" charset="2"/>
              <a:buChar char="Ø"/>
            </a:pPr>
            <a:endParaRPr lang="en-US" dirty="0"/>
          </a:p>
        </p:txBody>
      </p:sp>
      <p:sp>
        <p:nvSpPr>
          <p:cNvPr id="3" name="Title 2"/>
          <p:cNvSpPr>
            <a:spLocks noGrp="1"/>
          </p:cNvSpPr>
          <p:nvPr>
            <p:ph type="title"/>
          </p:nvPr>
        </p:nvSpPr>
        <p:spPr/>
        <p:txBody>
          <a:bodyPr/>
          <a:lstStyle/>
          <a:p>
            <a:r>
              <a:rPr lang="en-US" dirty="0"/>
              <a:t>Options for way-forward</a:t>
            </a:r>
          </a:p>
        </p:txBody>
      </p:sp>
    </p:spTree>
    <p:extLst>
      <p:ext uri="{BB962C8B-B14F-4D97-AF65-F5344CB8AC3E}">
        <p14:creationId xmlns:p14="http://schemas.microsoft.com/office/powerpoint/2010/main" val="2168197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839200" cy="5486399"/>
          </a:xfrm>
        </p:spPr>
        <p:txBody>
          <a:bodyPr/>
          <a:lstStyle/>
          <a:p>
            <a:r>
              <a:rPr lang="en-US" dirty="0" smtClean="0"/>
              <a:t>EU gave authorization to recruit short-term consultants whilst waiting for the recruitment of the long-term project staff at headquarters</a:t>
            </a:r>
          </a:p>
        </p:txBody>
      </p:sp>
      <p:sp>
        <p:nvSpPr>
          <p:cNvPr id="3" name="Title 2"/>
          <p:cNvSpPr>
            <a:spLocks noGrp="1"/>
          </p:cNvSpPr>
          <p:nvPr>
            <p:ph type="title"/>
          </p:nvPr>
        </p:nvSpPr>
        <p:spPr/>
        <p:txBody>
          <a:bodyPr/>
          <a:lstStyle/>
          <a:p>
            <a:r>
              <a:rPr lang="en-US" dirty="0"/>
              <a:t>Options for way-forward</a:t>
            </a:r>
          </a:p>
        </p:txBody>
      </p:sp>
    </p:spTree>
    <p:extLst>
      <p:ext uri="{BB962C8B-B14F-4D97-AF65-F5344CB8AC3E}">
        <p14:creationId xmlns:p14="http://schemas.microsoft.com/office/powerpoint/2010/main" val="988552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extLst/>
        </p:spPr>
        <p:txBody>
          <a:bodyPr>
            <a:noAutofit/>
          </a:bodyPr>
          <a:lstStyle/>
          <a:p>
            <a:pPr algn="ctr" eaLnBrk="1" hangingPunct="1">
              <a:defRPr/>
            </a:pPr>
            <a:r>
              <a:rPr lang="en-US" sz="8800" kern="1200" dirty="0" smtClean="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pic>
        <p:nvPicPr>
          <p:cNvPr id="20483" name="Picture 11" descr="Picture1"/>
          <p:cNvPicPr>
            <a:picLocks noGrp="1" noChangeAspect="1" noChangeArrowheads="1"/>
          </p:cNvPicPr>
          <p:nvPr>
            <p:ph idx="1"/>
          </p:nvPr>
        </p:nvPicPr>
        <p:blipFill>
          <a:blip r:embed="rId3"/>
          <a:srcRect/>
          <a:stretch>
            <a:fillRect/>
          </a:stretch>
        </p:blipFill>
        <p:spPr>
          <a:xfrm>
            <a:off x="1066800" y="1371600"/>
            <a:ext cx="7500938" cy="4071938"/>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development of animal resources for Africa</a:t>
            </a:r>
          </a:p>
        </p:txBody>
      </p:sp>
    </p:spTree>
    <p:extLst>
      <p:ext uri="{BB962C8B-B14F-4D97-AF65-F5344CB8AC3E}">
        <p14:creationId xmlns:p14="http://schemas.microsoft.com/office/powerpoint/2010/main" val="3960990873"/>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3086</TotalTime>
  <Words>3905</Words>
  <Application>Microsoft Office PowerPoint</Application>
  <PresentationFormat>On-screen Show (4:3)</PresentationFormat>
  <Paragraphs>463</Paragraphs>
  <Slides>23</Slides>
  <Notes>1</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23</vt:i4>
      </vt:variant>
    </vt:vector>
  </HeadingPairs>
  <TitlesOfParts>
    <vt:vector size="34" baseType="lpstr">
      <vt:lpstr>Arial</vt:lpstr>
      <vt:lpstr>Bauhaus 93</vt:lpstr>
      <vt:lpstr>Calibri</vt:lpstr>
      <vt:lpstr>Gill Sans MT</vt:lpstr>
      <vt:lpstr>Times</vt:lpstr>
      <vt:lpstr>Times New Roman</vt:lpstr>
      <vt:lpstr>Wingdings</vt:lpstr>
      <vt:lpstr>Office Theme</vt:lpstr>
      <vt:lpstr>Partnership Consultation on Pan African Fisheries Policy Framework Nairobi February 2012</vt:lpstr>
      <vt:lpstr>1_Office Theme</vt:lpstr>
      <vt:lpstr>Microsoft PowerPoint 97-2003 Presentation</vt:lpstr>
      <vt:lpstr>DIALOGUE WITH REGIONAL ECONOMIC COMMUNITIES </vt:lpstr>
      <vt:lpstr>FISHGOV 2- PROJECT INFORMATION</vt:lpstr>
      <vt:lpstr>OBJECTIVES</vt:lpstr>
      <vt:lpstr>RESULT 1: AFRICAN UNION DECISIONS ON SUSTAINABLE FISHERIES AND AQUACULTURE POLICIES ARE EVIDENCE BASED</vt:lpstr>
      <vt:lpstr>RESULT 2: FISHERIES AND AQUACULTURE POLICIES IN AFRICA ARE COHERENT WITH THE PFRS AND COORDINATED AT CONTINENTAL, REGIONAL AND NATIONAL LEVELS</vt:lpstr>
      <vt:lpstr>RESULT 3: AFRICA IS ADEQUATELY REPRESENTED AND EFFECTIVELY PARTICIPATES IN INTERNATIONAL FISHERIES AND AQUACULTURE FORA AND ABLY DOMESTICATES RELEVANT GLOBAL INSTRUMENTS</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vt:lpstr>
      <vt:lpstr>SO2 Fisheries and aquaculture policies in Africa are coherent with the PFRS and coordinated at continental, regional and national levels in order to maintain healthy and resilient marine, coastal and freshwater ecosystems in the context of climate change. </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SO3. Africa is adequately represented and effectively participates in international fisheries and aquaculture fora and ably domesticates relevant global instruments.</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IMPLEMENTATION MECHANISM</vt:lpstr>
      <vt:lpstr>IMPLEMENTATION MECHANISM CON’T</vt:lpstr>
      <vt:lpstr>SUSTAINABILITY MECHANISMS</vt:lpstr>
      <vt:lpstr>PowerPoint Presentation</vt:lpstr>
      <vt:lpstr>Main issues</vt:lpstr>
      <vt:lpstr>Challenges</vt:lpstr>
      <vt:lpstr>Options for way-forward</vt:lpstr>
      <vt:lpstr>Options for way-forward</vt:lpstr>
      <vt:lpstr>Options for way-forward</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cp:lastModifiedBy>
  <cp:revision>336</cp:revision>
  <dcterms:created xsi:type="dcterms:W3CDTF">2017-08-17T12:21:51Z</dcterms:created>
  <dcterms:modified xsi:type="dcterms:W3CDTF">2021-11-24T12:47:19Z</dcterms:modified>
</cp:coreProperties>
</file>