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6">
  <p:sldMasterIdLst>
    <p:sldMasterId id="2147483648" r:id="rId1"/>
    <p:sldMasterId id="2147483660" r:id="rId2"/>
    <p:sldMasterId id="2147483667" r:id="rId3"/>
  </p:sldMasterIdLst>
  <p:notesMasterIdLst>
    <p:notesMasterId r:id="rId21"/>
  </p:notesMasterIdLst>
  <p:sldIdLst>
    <p:sldId id="256" r:id="rId4"/>
    <p:sldId id="388" r:id="rId5"/>
    <p:sldId id="368" r:id="rId6"/>
    <p:sldId id="369" r:id="rId7"/>
    <p:sldId id="370" r:id="rId8"/>
    <p:sldId id="371" r:id="rId9"/>
    <p:sldId id="376" r:id="rId10"/>
    <p:sldId id="377" r:id="rId11"/>
    <p:sldId id="378" r:id="rId12"/>
    <p:sldId id="379" r:id="rId13"/>
    <p:sldId id="380" r:id="rId14"/>
    <p:sldId id="381" r:id="rId15"/>
    <p:sldId id="382" r:id="rId16"/>
    <p:sldId id="373" r:id="rId17"/>
    <p:sldId id="374" r:id="rId18"/>
    <p:sldId id="383" r:id="rId19"/>
    <p:sldId id="270"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implice Nouala" initials="SN"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1" d="100"/>
          <a:sy n="81" d="100"/>
        </p:scale>
        <p:origin x="1502" y="31"/>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notesMaster" Target="notesMasters/notes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commentAuthors" Target="commentAuthors.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7-08-14T18:13:04.205" idx="1">
    <p:pos x="2422" y="106"/>
    <p:text>you need a slide on conclusion with key messages, lessons leanrt and next steps</p:text>
    <p:extLst>
      <p:ext uri="{C676402C-5697-4E1C-873F-D02D1690AC5C}">
        <p15:threadingInfo xmlns:p15="http://schemas.microsoft.com/office/powerpoint/2012/main" timeZoneBias="-18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EE7EF7A-6048-4299-BD28-1FE57409C0EB}" type="datetimeFigureOut">
              <a:rPr lang="en-US" smtClean="0"/>
              <a:t>6/7/2022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24D3889-C33C-4ABD-9640-A5FF483BC4C2}" type="slidenum">
              <a:rPr lang="en-US" smtClean="0"/>
              <a:t>‹#›</a:t>
            </a:fld>
            <a:endParaRPr lang="en-US"/>
          </a:p>
        </p:txBody>
      </p:sp>
    </p:spTree>
    <p:extLst>
      <p:ext uri="{BB962C8B-B14F-4D97-AF65-F5344CB8AC3E}">
        <p14:creationId xmlns:p14="http://schemas.microsoft.com/office/powerpoint/2010/main" val="3759993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297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09" indent="-285734" eaLnBrk="0" hangingPunct="0">
              <a:spcBef>
                <a:spcPct val="30000"/>
              </a:spcBef>
              <a:defRPr sz="1200">
                <a:solidFill>
                  <a:schemeClr val="tx1"/>
                </a:solidFill>
                <a:latin typeface="Calibri" pitchFamily="34" charset="0"/>
              </a:defRPr>
            </a:lvl2pPr>
            <a:lvl3pPr marL="1142937" indent="-228587" eaLnBrk="0" hangingPunct="0">
              <a:spcBef>
                <a:spcPct val="30000"/>
              </a:spcBef>
              <a:defRPr sz="1200">
                <a:solidFill>
                  <a:schemeClr val="tx1"/>
                </a:solidFill>
                <a:latin typeface="Calibri" pitchFamily="34" charset="0"/>
              </a:defRPr>
            </a:lvl3pPr>
            <a:lvl4pPr marL="1600112" indent="-228587" eaLnBrk="0" hangingPunct="0">
              <a:spcBef>
                <a:spcPct val="30000"/>
              </a:spcBef>
              <a:defRPr sz="1200">
                <a:solidFill>
                  <a:schemeClr val="tx1"/>
                </a:solidFill>
                <a:latin typeface="Calibri" pitchFamily="34" charset="0"/>
              </a:defRPr>
            </a:lvl4pPr>
            <a:lvl5pPr marL="2057287" indent="-228587" eaLnBrk="0" hangingPunct="0">
              <a:spcBef>
                <a:spcPct val="30000"/>
              </a:spcBef>
              <a:defRPr sz="1200">
                <a:solidFill>
                  <a:schemeClr val="tx1"/>
                </a:solidFill>
                <a:latin typeface="Calibri" pitchFamily="34" charset="0"/>
              </a:defRPr>
            </a:lvl5pPr>
            <a:lvl6pPr marL="2514461" indent="-228587" eaLnBrk="0" fontAlgn="base" hangingPunct="0">
              <a:spcBef>
                <a:spcPct val="30000"/>
              </a:spcBef>
              <a:spcAft>
                <a:spcPct val="0"/>
              </a:spcAft>
              <a:defRPr sz="1200">
                <a:solidFill>
                  <a:schemeClr val="tx1"/>
                </a:solidFill>
                <a:latin typeface="Calibri" pitchFamily="34" charset="0"/>
              </a:defRPr>
            </a:lvl6pPr>
            <a:lvl7pPr marL="2971635" indent="-228587" eaLnBrk="0" fontAlgn="base" hangingPunct="0">
              <a:spcBef>
                <a:spcPct val="30000"/>
              </a:spcBef>
              <a:spcAft>
                <a:spcPct val="0"/>
              </a:spcAft>
              <a:defRPr sz="1200">
                <a:solidFill>
                  <a:schemeClr val="tx1"/>
                </a:solidFill>
                <a:latin typeface="Calibri" pitchFamily="34" charset="0"/>
              </a:defRPr>
            </a:lvl7pPr>
            <a:lvl8pPr marL="3428810" indent="-228587" eaLnBrk="0" fontAlgn="base" hangingPunct="0">
              <a:spcBef>
                <a:spcPct val="30000"/>
              </a:spcBef>
              <a:spcAft>
                <a:spcPct val="0"/>
              </a:spcAft>
              <a:defRPr sz="1200">
                <a:solidFill>
                  <a:schemeClr val="tx1"/>
                </a:solidFill>
                <a:latin typeface="Calibri" pitchFamily="34" charset="0"/>
              </a:defRPr>
            </a:lvl8pPr>
            <a:lvl9pPr marL="3885985" indent="-228587"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5DBBD689-0537-449D-A24C-7F0D0C682F17}" type="slidenum">
              <a:rPr lang="en-US" altLang="en-US" smtClean="0">
                <a:solidFill>
                  <a:srgbClr val="000000"/>
                </a:solidFill>
                <a:latin typeface="Arial" pitchFamily="34" charset="0"/>
                <a:cs typeface="Arial" pitchFamily="34" charset="0"/>
              </a:rPr>
              <a:pPr eaLnBrk="1" hangingPunct="1">
                <a:spcBef>
                  <a:spcPct val="0"/>
                </a:spcBef>
              </a:pPr>
              <a:t>17</a:t>
            </a:fld>
            <a:endParaRPr lang="en-US" altLang="en-US">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val="4579101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2.xml"/><Relationship Id="rId1" Type="http://schemas.openxmlformats.org/officeDocument/2006/relationships/vmlDrawing" Target="../drawings/vmlDrawing1.vml"/><Relationship Id="rId4" Type="http://schemas.openxmlformats.org/officeDocument/2006/relationships/image" Target="../media/image2.jpe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650FDAC-5FF9-40E8-8507-E4B661B0DB3D}" type="datetimeFigureOut">
              <a:rPr lang="en-US" smtClean="0"/>
              <a:t>6/7/2022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3953382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50FDAC-5FF9-40E8-8507-E4B661B0DB3D}" type="datetimeFigureOut">
              <a:rPr lang="en-US" smtClean="0"/>
              <a:t>6/7/2022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216532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650FDAC-5FF9-40E8-8507-E4B661B0DB3D}" type="datetimeFigureOut">
              <a:rPr lang="en-US" smtClean="0"/>
              <a:t>6/7/2022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35117465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650FDAC-5FF9-40E8-8507-E4B661B0DB3D}" type="datetimeFigureOut">
              <a:rPr lang="en-US" smtClean="0"/>
              <a:t>6/7/2022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26858069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650FDAC-5FF9-40E8-8507-E4B661B0DB3D}" type="datetimeFigureOut">
              <a:rPr lang="en-US" smtClean="0"/>
              <a:t>6/7/2022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41696682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650FDAC-5FF9-40E8-8507-E4B661B0DB3D}" type="datetimeFigureOut">
              <a:rPr lang="en-US" smtClean="0"/>
              <a:t>6/7/2022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42554195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50FDAC-5FF9-40E8-8507-E4B661B0DB3D}" type="datetimeFigureOut">
              <a:rPr lang="en-US" smtClean="0"/>
              <a:t>6/7/2022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34979344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650FDAC-5FF9-40E8-8507-E4B661B0DB3D}" type="datetimeFigureOut">
              <a:rPr lang="en-US" smtClean="0"/>
              <a:t>6/7/2022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1761734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650FDAC-5FF9-40E8-8507-E4B661B0DB3D}" type="datetimeFigureOut">
              <a:rPr lang="en-US" smtClean="0"/>
              <a:t>6/7/2022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15423420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50FDAC-5FF9-40E8-8507-E4B661B0DB3D}" type="datetimeFigureOut">
              <a:rPr lang="en-US" smtClean="0"/>
              <a:t>6/7/2022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25154791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50FDAC-5FF9-40E8-8507-E4B661B0DB3D}" type="datetimeFigureOut">
              <a:rPr lang="en-US" smtClean="0"/>
              <a:t>6/7/2022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39087656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 name="Rectangle 2"/>
          <p:cNvSpPr>
            <a:spLocks noChangeArrowheads="1"/>
          </p:cNvSpPr>
          <p:nvPr/>
        </p:nvSpPr>
        <p:spPr bwMode="auto">
          <a:xfrm>
            <a:off x="152400" y="1752600"/>
            <a:ext cx="8991600" cy="5105400"/>
          </a:xfrm>
          <a:prstGeom prst="rect">
            <a:avLst/>
          </a:prstGeom>
          <a:solidFill>
            <a:srgbClr val="FFFFFF"/>
          </a:solidFill>
          <a:ln w="9525">
            <a:noFill/>
            <a:miter lim="800000"/>
            <a:headEnd/>
            <a:tailEnd/>
          </a:ln>
          <a:effectLst/>
        </p:spPr>
        <p:txBody>
          <a:bodyPr wrap="none" anchor="ctr"/>
          <a:lstStyle/>
          <a:p>
            <a:pPr fontAlgn="base">
              <a:spcBef>
                <a:spcPct val="0"/>
              </a:spcBef>
              <a:spcAft>
                <a:spcPct val="0"/>
              </a:spcAft>
              <a:defRPr/>
            </a:pPr>
            <a:endParaRPr lang="en-US" dirty="0">
              <a:solidFill>
                <a:srgbClr val="000000"/>
              </a:solidFill>
            </a:endParaRPr>
          </a:p>
        </p:txBody>
      </p:sp>
      <p:sp>
        <p:nvSpPr>
          <p:cNvPr id="4" name="Rectangle 4"/>
          <p:cNvSpPr>
            <a:spLocks noChangeArrowheads="1"/>
          </p:cNvSpPr>
          <p:nvPr/>
        </p:nvSpPr>
        <p:spPr bwMode="auto">
          <a:xfrm>
            <a:off x="0" y="1752600"/>
            <a:ext cx="9144000" cy="304800"/>
          </a:xfrm>
          <a:prstGeom prst="rect">
            <a:avLst/>
          </a:prstGeom>
          <a:solidFill>
            <a:srgbClr val="007C30"/>
          </a:solidFill>
          <a:ln w="9525">
            <a:noFill/>
            <a:miter lim="800000"/>
            <a:headEnd/>
            <a:tailEnd/>
          </a:ln>
          <a:effectLst/>
        </p:spPr>
        <p:txBody>
          <a:bodyPr wrap="none" anchor="ctr"/>
          <a:lstStyle/>
          <a:p>
            <a:pPr fontAlgn="base">
              <a:spcBef>
                <a:spcPct val="0"/>
              </a:spcBef>
              <a:spcAft>
                <a:spcPct val="0"/>
              </a:spcAft>
              <a:defRPr/>
            </a:pPr>
            <a:endParaRPr lang="en-US" dirty="0">
              <a:solidFill>
                <a:srgbClr val="000000"/>
              </a:solidFill>
            </a:endParaRPr>
          </a:p>
        </p:txBody>
      </p:sp>
      <p:sp>
        <p:nvSpPr>
          <p:cNvPr id="5" name="Rectangle 5"/>
          <p:cNvSpPr>
            <a:spLocks noChangeArrowheads="1"/>
          </p:cNvSpPr>
          <p:nvPr/>
        </p:nvSpPr>
        <p:spPr bwMode="auto">
          <a:xfrm>
            <a:off x="0" y="2057400"/>
            <a:ext cx="152400" cy="4800600"/>
          </a:xfrm>
          <a:prstGeom prst="rect">
            <a:avLst/>
          </a:prstGeom>
          <a:solidFill>
            <a:srgbClr val="A28B59"/>
          </a:solidFill>
          <a:ln w="9525">
            <a:noFill/>
            <a:miter lim="800000"/>
            <a:headEnd/>
            <a:tailEnd/>
          </a:ln>
          <a:effectLst/>
        </p:spPr>
        <p:txBody>
          <a:bodyPr wrap="none" anchor="ctr"/>
          <a:lstStyle/>
          <a:p>
            <a:pPr fontAlgn="base">
              <a:spcBef>
                <a:spcPct val="0"/>
              </a:spcBef>
              <a:spcAft>
                <a:spcPct val="0"/>
              </a:spcAft>
              <a:defRPr/>
            </a:pPr>
            <a:endParaRPr lang="en-US" dirty="0">
              <a:solidFill>
                <a:srgbClr val="000000"/>
              </a:solidFill>
            </a:endParaRPr>
          </a:p>
        </p:txBody>
      </p:sp>
      <p:sp>
        <p:nvSpPr>
          <p:cNvPr id="6" name="Text Box 7"/>
          <p:cNvSpPr txBox="1">
            <a:spLocks noChangeArrowheads="1"/>
          </p:cNvSpPr>
          <p:nvPr/>
        </p:nvSpPr>
        <p:spPr bwMode="auto">
          <a:xfrm>
            <a:off x="5394325" y="365125"/>
            <a:ext cx="2530475" cy="336550"/>
          </a:xfrm>
          <a:prstGeom prst="rect">
            <a:avLst/>
          </a:prstGeom>
          <a:noFill/>
          <a:ln w="9525">
            <a:noFill/>
            <a:miter lim="800000"/>
            <a:headEnd/>
            <a:tailEnd/>
          </a:ln>
          <a:effectLst/>
        </p:spPr>
        <p:txBody>
          <a:bodyPr>
            <a:spAutoFit/>
          </a:bodyPr>
          <a:lstStyle/>
          <a:p>
            <a:pPr eaLnBrk="0" fontAlgn="base" hangingPunct="0">
              <a:spcBef>
                <a:spcPct val="0"/>
              </a:spcBef>
              <a:spcAft>
                <a:spcPct val="0"/>
              </a:spcAft>
              <a:defRPr/>
            </a:pPr>
            <a:endParaRPr lang="en-US" sz="1600" b="1" dirty="0">
              <a:solidFill>
                <a:srgbClr val="000000"/>
              </a:solidFill>
            </a:endParaRPr>
          </a:p>
        </p:txBody>
      </p:sp>
      <p:graphicFrame>
        <p:nvGraphicFramePr>
          <p:cNvPr id="7" name="Base" hidden="1"/>
          <p:cNvGraphicFramePr>
            <a:graphicFrameLocks/>
          </p:cNvGraphicFramePr>
          <p:nvPr/>
        </p:nvGraphicFramePr>
        <p:xfrm>
          <a:off x="1524000" y="1397000"/>
          <a:ext cx="6096000" cy="4064000"/>
        </p:xfrm>
        <a:graphic>
          <a:graphicData uri="http://schemas.openxmlformats.org/presentationml/2006/ole">
            <mc:AlternateContent xmlns:mc="http://schemas.openxmlformats.org/markup-compatibility/2006">
              <mc:Choice xmlns:v="urn:schemas-microsoft-com:vml" Requires="v">
                <p:oleObj spid="_x0000_s1478" r:id="rId3" imgW="0" imgH="0" progId="PowerPoint.Show.8">
                  <p:embed/>
                </p:oleObj>
              </mc:Choice>
              <mc:Fallback>
                <p:oleObj r:id="rId3" imgW="0" imgH="0" progId="PowerPoint.Show.8">
                  <p:embed/>
                  <p:pic>
                    <p:nvPicPr>
                      <p:cNvPr id="0" name=""/>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524000" y="1397000"/>
                        <a:ext cx="6096000" cy="406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8" name="Picture 4" descr="D:\AU\Resources\Graphics\Logo\AU Logo_JPEG.jpg"/>
          <p:cNvPicPr>
            <a:picLocks noChangeAspect="1" noChangeArrowheads="1"/>
          </p:cNvPicPr>
          <p:nvPr/>
        </p:nvPicPr>
        <p:blipFill>
          <a:blip r:embed="rId4"/>
          <a:srcRect/>
          <a:stretch>
            <a:fillRect/>
          </a:stretch>
        </p:blipFill>
        <p:spPr bwMode="auto">
          <a:xfrm>
            <a:off x="214313" y="246063"/>
            <a:ext cx="1373187" cy="1225550"/>
          </a:xfrm>
          <a:prstGeom prst="rect">
            <a:avLst/>
          </a:prstGeom>
          <a:noFill/>
          <a:ln w="9525">
            <a:noFill/>
            <a:miter lim="800000"/>
            <a:headEnd/>
            <a:tailEnd/>
          </a:ln>
        </p:spPr>
      </p:pic>
      <p:sp>
        <p:nvSpPr>
          <p:cNvPr id="9" name="Rectangle 2"/>
          <p:cNvSpPr txBox="1">
            <a:spLocks noChangeArrowheads="1"/>
          </p:cNvSpPr>
          <p:nvPr/>
        </p:nvSpPr>
        <p:spPr bwMode="auto">
          <a:xfrm>
            <a:off x="1828800" y="457200"/>
            <a:ext cx="6934200" cy="838200"/>
          </a:xfrm>
          <a:prstGeom prst="rect">
            <a:avLst/>
          </a:prstGeom>
          <a:noFill/>
          <a:ln w="9525">
            <a:noFill/>
            <a:miter lim="800000"/>
            <a:headEnd/>
            <a:tailEnd/>
          </a:ln>
        </p:spPr>
        <p:txBody>
          <a:bodyPr/>
          <a:lstStyle/>
          <a:p>
            <a:pPr eaLnBrk="0" fontAlgn="base" hangingPunct="0">
              <a:spcBef>
                <a:spcPct val="0"/>
              </a:spcBef>
              <a:spcAft>
                <a:spcPct val="0"/>
              </a:spcAft>
              <a:defRPr/>
            </a:pPr>
            <a:r>
              <a:rPr lang="en-US" sz="1600" b="1" kern="0" dirty="0">
                <a:solidFill>
                  <a:srgbClr val="007C30"/>
                </a:solidFill>
                <a:latin typeface="Gill Sans MT" pitchFamily="34" charset="0"/>
              </a:rPr>
              <a:t>African Union</a:t>
            </a:r>
            <a:endParaRPr lang="en-US" b="1" kern="0" dirty="0">
              <a:solidFill>
                <a:srgbClr val="007C30"/>
              </a:solidFill>
              <a:latin typeface="Gill Sans MT" pitchFamily="34" charset="0"/>
            </a:endParaRPr>
          </a:p>
          <a:p>
            <a:pPr eaLnBrk="0" fontAlgn="base" hangingPunct="0">
              <a:spcBef>
                <a:spcPct val="0"/>
              </a:spcBef>
              <a:spcAft>
                <a:spcPct val="0"/>
              </a:spcAft>
              <a:defRPr/>
            </a:pPr>
            <a:r>
              <a:rPr lang="en-US" sz="2600" b="1" kern="0" dirty="0">
                <a:solidFill>
                  <a:srgbClr val="A28B59"/>
                </a:solidFill>
                <a:latin typeface="Gill Sans MT" pitchFamily="34" charset="0"/>
              </a:rPr>
              <a:t>Interafrican Bureau for Animal Resources</a:t>
            </a:r>
          </a:p>
        </p:txBody>
      </p:sp>
      <p:sp>
        <p:nvSpPr>
          <p:cNvPr id="10" name="TextBox 9"/>
          <p:cNvSpPr txBox="1"/>
          <p:nvPr/>
        </p:nvSpPr>
        <p:spPr>
          <a:xfrm>
            <a:off x="3786188" y="6437313"/>
            <a:ext cx="1500187" cy="277812"/>
          </a:xfrm>
          <a:prstGeom prst="rect">
            <a:avLst/>
          </a:prstGeom>
          <a:noFill/>
        </p:spPr>
        <p:txBody>
          <a:bodyPr>
            <a:spAutoFit/>
          </a:bodyPr>
          <a:lstStyle/>
          <a:p>
            <a:pPr algn="ctr" fontAlgn="base">
              <a:spcBef>
                <a:spcPct val="0"/>
              </a:spcBef>
              <a:spcAft>
                <a:spcPct val="0"/>
              </a:spcAft>
              <a:defRPr/>
            </a:pPr>
            <a:r>
              <a:rPr lang="en-US" sz="1200" b="1" dirty="0">
                <a:solidFill>
                  <a:srgbClr val="007C30"/>
                </a:solidFill>
                <a:latin typeface="Gill Sans MT" pitchFamily="34" charset="0"/>
              </a:rPr>
              <a:t>www.au-ibar.org</a:t>
            </a:r>
          </a:p>
        </p:txBody>
      </p:sp>
      <p:sp>
        <p:nvSpPr>
          <p:cNvPr id="73731" name="Rectangle 3"/>
          <p:cNvSpPr>
            <a:spLocks noGrp="1" noChangeArrowheads="1"/>
          </p:cNvSpPr>
          <p:nvPr>
            <p:ph type="ctrTitle"/>
          </p:nvPr>
        </p:nvSpPr>
        <p:spPr>
          <a:xfrm>
            <a:off x="533400" y="3124200"/>
            <a:ext cx="8196263" cy="2692400"/>
          </a:xfrm>
        </p:spPr>
        <p:txBody>
          <a:bodyPr/>
          <a:lstStyle>
            <a:lvl1pPr algn="ctr">
              <a:defRPr sz="5400">
                <a:solidFill>
                  <a:srgbClr val="007C30"/>
                </a:solidFill>
                <a:latin typeface="Gill Sans MT"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0259998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4" name="Picture 4" descr="D:\AU\Resources\Graphics\Logo\AU Logo_JPEG.jpg"/>
          <p:cNvPicPr>
            <a:picLocks noChangeAspect="1" noChangeArrowheads="1"/>
          </p:cNvPicPr>
          <p:nvPr/>
        </p:nvPicPr>
        <p:blipFill>
          <a:blip r:embed="rId2"/>
          <a:srcRect/>
          <a:stretch>
            <a:fillRect/>
          </a:stretch>
        </p:blipFill>
        <p:spPr bwMode="auto">
          <a:xfrm>
            <a:off x="214313" y="285750"/>
            <a:ext cx="801687" cy="715963"/>
          </a:xfrm>
          <a:prstGeom prst="rect">
            <a:avLst/>
          </a:prstGeom>
          <a:noFill/>
          <a:ln w="9525">
            <a:noFill/>
            <a:miter lim="800000"/>
            <a:headEnd/>
            <a:tailEnd/>
          </a:ln>
        </p:spPr>
      </p:pic>
      <p:sp>
        <p:nvSpPr>
          <p:cNvPr id="5" name="TextBox 4"/>
          <p:cNvSpPr txBox="1"/>
          <p:nvPr/>
        </p:nvSpPr>
        <p:spPr>
          <a:xfrm>
            <a:off x="3929063" y="6286500"/>
            <a:ext cx="1500187" cy="277813"/>
          </a:xfrm>
          <a:prstGeom prst="rect">
            <a:avLst/>
          </a:prstGeom>
          <a:noFill/>
        </p:spPr>
        <p:txBody>
          <a:bodyPr>
            <a:spAutoFit/>
          </a:bodyPr>
          <a:lstStyle/>
          <a:p>
            <a:pPr algn="ctr" fontAlgn="base">
              <a:spcBef>
                <a:spcPct val="0"/>
              </a:spcBef>
              <a:spcAft>
                <a:spcPct val="0"/>
              </a:spcAft>
              <a:defRPr/>
            </a:pPr>
            <a:r>
              <a:rPr lang="en-US" sz="1200" b="1" dirty="0">
                <a:solidFill>
                  <a:srgbClr val="007C30"/>
                </a:solidFill>
                <a:latin typeface="Gill Sans MT" pitchFamily="34" charset="0"/>
              </a:rPr>
              <a:t>www.au-ibar.org</a:t>
            </a:r>
          </a:p>
        </p:txBody>
      </p:sp>
      <p:sp>
        <p:nvSpPr>
          <p:cNvPr id="3" name="Content Placeholder 2"/>
          <p:cNvSpPr>
            <a:spLocks noGrp="1"/>
          </p:cNvSpPr>
          <p:nvPr>
            <p:ph idx="1"/>
          </p:nvPr>
        </p:nvSpPr>
        <p:spPr/>
        <p:txBody>
          <a:bodyPr/>
          <a:lstStyle>
            <a:lvl1pPr>
              <a:defRPr>
                <a:latin typeface="Gill Sans MT" pitchFamily="34" charset="0"/>
              </a:defRPr>
            </a:lvl1pPr>
            <a:lvl2pPr>
              <a:defRPr>
                <a:latin typeface="Gill Sans MT" pitchFamily="34" charset="0"/>
              </a:defRPr>
            </a:lvl2pPr>
            <a:lvl3pPr>
              <a:defRPr>
                <a:latin typeface="Gill Sans MT" pitchFamily="34" charset="0"/>
              </a:defRPr>
            </a:lvl3pPr>
            <a:lvl4pPr>
              <a:defRPr>
                <a:latin typeface="Gill Sans MT" pitchFamily="34" charset="0"/>
              </a:defRPr>
            </a:lvl4pPr>
            <a:lvl5pPr>
              <a:defRPr>
                <a:latin typeface="Gill Sans MT"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1"/>
          <p:cNvSpPr>
            <a:spLocks noGrp="1"/>
          </p:cNvSpPr>
          <p:nvPr>
            <p:ph type="title"/>
          </p:nvPr>
        </p:nvSpPr>
        <p:spPr>
          <a:xfrm>
            <a:off x="1068442" y="304800"/>
            <a:ext cx="7718400" cy="609600"/>
          </a:xfrm>
        </p:spPr>
        <p:txBody>
          <a:bodyPr/>
          <a:lstStyle>
            <a:lvl1pPr>
              <a:defRPr>
                <a:latin typeface="Gill Sans MT" pitchFamily="34" charset="0"/>
              </a:defRPr>
            </a:lvl1pPr>
          </a:lstStyle>
          <a:p>
            <a:r>
              <a:rPr lang="en-US"/>
              <a:t>Click to edit Master title style</a:t>
            </a:r>
            <a:endParaRPr lang="en-US" dirty="0"/>
          </a:p>
        </p:txBody>
      </p:sp>
      <p:sp>
        <p:nvSpPr>
          <p:cNvPr id="6" name="Rectangle 5"/>
          <p:cNvSpPr>
            <a:spLocks noGrp="1" noChangeArrowheads="1"/>
          </p:cNvSpPr>
          <p:nvPr>
            <p:ph type="ftr" sz="quarter" idx="10"/>
          </p:nvPr>
        </p:nvSpPr>
        <p:spPr/>
        <p:txBody>
          <a:bodyPr/>
          <a:lstStyle>
            <a:lvl1pPr>
              <a:defRPr/>
            </a:lvl1pPr>
          </a:lstStyle>
          <a:p>
            <a:pPr>
              <a:defRPr/>
            </a:pPr>
            <a:endParaRPr lang="en-US" dirty="0"/>
          </a:p>
        </p:txBody>
      </p:sp>
      <p:sp>
        <p:nvSpPr>
          <p:cNvPr id="7" name="Rectangle 6"/>
          <p:cNvSpPr>
            <a:spLocks noGrp="1" noChangeArrowheads="1"/>
          </p:cNvSpPr>
          <p:nvPr>
            <p:ph type="sldNum" sz="quarter" idx="11"/>
          </p:nvPr>
        </p:nvSpPr>
        <p:spPr/>
        <p:txBody>
          <a:bodyPr/>
          <a:lstStyle>
            <a:lvl1pPr>
              <a:defRPr/>
            </a:lvl1pPr>
          </a:lstStyle>
          <a:p>
            <a:pPr>
              <a:defRPr/>
            </a:pPr>
            <a:fld id="{8A5976A2-AA7A-4A9C-B4D9-45407AF26632}" type="slidenum">
              <a:rPr lang="en-US"/>
              <a:pPr>
                <a:defRPr/>
              </a:pPr>
              <a:t>‹#›</a:t>
            </a:fld>
            <a:endParaRPr lang="en-US" dirty="0"/>
          </a:p>
        </p:txBody>
      </p:sp>
    </p:spTree>
    <p:extLst>
      <p:ext uri="{BB962C8B-B14F-4D97-AF65-F5344CB8AC3E}">
        <p14:creationId xmlns:p14="http://schemas.microsoft.com/office/powerpoint/2010/main" val="5468951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Gill Sans MT" pitchFamily="34" charset="0"/>
              </a:defRPr>
            </a:lvl1pPr>
          </a:lstStyle>
          <a:p>
            <a:r>
              <a:rPr lang="en-US"/>
              <a:t>Click to edit Master title style</a:t>
            </a:r>
            <a:endParaRPr lang="en-US" dirty="0"/>
          </a:p>
        </p:txBody>
      </p:sp>
      <p:sp>
        <p:nvSpPr>
          <p:cNvPr id="3" name="Rectangle 3"/>
          <p:cNvSpPr>
            <a:spLocks noGrp="1" noChangeArrowheads="1"/>
          </p:cNvSpPr>
          <p:nvPr>
            <p:ph type="ftr" sz="quarter" idx="10"/>
          </p:nvPr>
        </p:nvSpPr>
        <p:spPr>
          <a:ln/>
        </p:spPr>
        <p:txBody>
          <a:bodyPr/>
          <a:lstStyle>
            <a:lvl1pPr>
              <a:defRPr/>
            </a:lvl1pPr>
          </a:lstStyle>
          <a:p>
            <a:pPr>
              <a:defRPr/>
            </a:pPr>
            <a:endParaRPr lang="en-US" dirty="0"/>
          </a:p>
        </p:txBody>
      </p:sp>
      <p:sp>
        <p:nvSpPr>
          <p:cNvPr id="4" name="Rectangle 4"/>
          <p:cNvSpPr>
            <a:spLocks noGrp="1" noChangeArrowheads="1"/>
          </p:cNvSpPr>
          <p:nvPr>
            <p:ph type="sldNum" sz="quarter" idx="11"/>
          </p:nvPr>
        </p:nvSpPr>
        <p:spPr>
          <a:ln/>
        </p:spPr>
        <p:txBody>
          <a:bodyPr/>
          <a:lstStyle>
            <a:lvl1pPr>
              <a:defRPr/>
            </a:lvl1pPr>
          </a:lstStyle>
          <a:p>
            <a:pPr>
              <a:defRPr/>
            </a:pPr>
            <a:fld id="{4CFDF0FC-A5A2-4D0F-9BF8-5D8DCA856F07}" type="slidenum">
              <a:rPr lang="en-US"/>
              <a:pPr>
                <a:defRPr/>
              </a:pPr>
              <a:t>‹#›</a:t>
            </a:fld>
            <a:endParaRPr lang="en-US" dirty="0"/>
          </a:p>
        </p:txBody>
      </p:sp>
    </p:spTree>
    <p:extLst>
      <p:ext uri="{BB962C8B-B14F-4D97-AF65-F5344CB8AC3E}">
        <p14:creationId xmlns:p14="http://schemas.microsoft.com/office/powerpoint/2010/main" val="21852106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ftr" sz="quarter" idx="10"/>
          </p:nvPr>
        </p:nvSpPr>
        <p:spPr>
          <a:ln/>
        </p:spPr>
        <p:txBody>
          <a:bodyPr/>
          <a:lstStyle>
            <a:lvl1pPr>
              <a:defRPr/>
            </a:lvl1pPr>
          </a:lstStyle>
          <a:p>
            <a:pPr>
              <a:defRPr/>
            </a:pPr>
            <a:endParaRPr lang="en-US" dirty="0"/>
          </a:p>
        </p:txBody>
      </p:sp>
      <p:sp>
        <p:nvSpPr>
          <p:cNvPr id="3" name="Rectangle 4"/>
          <p:cNvSpPr>
            <a:spLocks noGrp="1" noChangeArrowheads="1"/>
          </p:cNvSpPr>
          <p:nvPr>
            <p:ph type="sldNum" sz="quarter" idx="11"/>
          </p:nvPr>
        </p:nvSpPr>
        <p:spPr>
          <a:ln/>
        </p:spPr>
        <p:txBody>
          <a:bodyPr/>
          <a:lstStyle>
            <a:lvl1pPr>
              <a:defRPr/>
            </a:lvl1pPr>
          </a:lstStyle>
          <a:p>
            <a:pPr>
              <a:defRPr/>
            </a:pPr>
            <a:fld id="{70CD6EFF-9373-462A-9AA5-F993F6B7A294}" type="slidenum">
              <a:rPr lang="en-US"/>
              <a:pPr>
                <a:defRPr/>
              </a:pPr>
              <a:t>‹#›</a:t>
            </a:fld>
            <a:endParaRPr lang="en-US" dirty="0"/>
          </a:p>
        </p:txBody>
      </p:sp>
    </p:spTree>
    <p:extLst>
      <p:ext uri="{BB962C8B-B14F-4D97-AF65-F5344CB8AC3E}">
        <p14:creationId xmlns:p14="http://schemas.microsoft.com/office/powerpoint/2010/main" val="14817540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lvl1pPr>
          </a:lstStyle>
          <a:p>
            <a:pPr fontAlgn="base">
              <a:spcBef>
                <a:spcPct val="0"/>
              </a:spcBef>
              <a:spcAft>
                <a:spcPct val="0"/>
              </a:spcAft>
              <a:defRPr/>
            </a:pPr>
            <a:fld id="{F017A199-A190-4A66-8921-0B0D5F155610}" type="datetimeFigureOut">
              <a:rPr lang="en-GB">
                <a:solidFill>
                  <a:srgbClr val="000000"/>
                </a:solidFill>
              </a:rPr>
              <a:pPr fontAlgn="base">
                <a:spcBef>
                  <a:spcPct val="0"/>
                </a:spcBef>
                <a:spcAft>
                  <a:spcPct val="0"/>
                </a:spcAft>
                <a:defRPr/>
              </a:pPr>
              <a:t>07/06/2022</a:t>
            </a:fld>
            <a:endParaRPr lang="en-GB" dirty="0">
              <a:solidFill>
                <a:srgbClr val="000000"/>
              </a:solidFill>
            </a:endParaRPr>
          </a:p>
        </p:txBody>
      </p:sp>
      <p:sp>
        <p:nvSpPr>
          <p:cNvPr id="5" name="Footer Placeholder 4"/>
          <p:cNvSpPr>
            <a:spLocks noGrp="1"/>
          </p:cNvSpPr>
          <p:nvPr>
            <p:ph type="ftr" sz="quarter" idx="11"/>
          </p:nvPr>
        </p:nvSpPr>
        <p:spPr/>
        <p:txBody>
          <a:bodyPr/>
          <a:lstStyle>
            <a:lvl1pPr>
              <a:defRPr/>
            </a:lvl1pPr>
          </a:lstStyle>
          <a:p>
            <a:pPr>
              <a:defRPr/>
            </a:pPr>
            <a:endParaRPr lang="en-GB" dirty="0"/>
          </a:p>
        </p:txBody>
      </p:sp>
      <p:sp>
        <p:nvSpPr>
          <p:cNvPr id="6" name="Slide Number Placeholder 5"/>
          <p:cNvSpPr>
            <a:spLocks noGrp="1"/>
          </p:cNvSpPr>
          <p:nvPr>
            <p:ph type="sldNum" sz="quarter" idx="12"/>
          </p:nvPr>
        </p:nvSpPr>
        <p:spPr/>
        <p:txBody>
          <a:bodyPr/>
          <a:lstStyle>
            <a:lvl1pPr>
              <a:defRPr/>
            </a:lvl1pPr>
          </a:lstStyle>
          <a:p>
            <a:pPr>
              <a:defRPr/>
            </a:pPr>
            <a:fld id="{5C31F4DA-F003-453F-8693-8C88BA6F7450}" type="slidenum">
              <a:rPr lang="en-GB"/>
              <a:pPr>
                <a:defRPr/>
              </a:pPr>
              <a:t>‹#›</a:t>
            </a:fld>
            <a:endParaRPr lang="en-GB" dirty="0"/>
          </a:p>
        </p:txBody>
      </p:sp>
    </p:spTree>
    <p:extLst>
      <p:ext uri="{BB962C8B-B14F-4D97-AF65-F5344CB8AC3E}">
        <p14:creationId xmlns:p14="http://schemas.microsoft.com/office/powerpoint/2010/main" val="10358046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latin typeface="Arial" charset="0"/>
                <a:cs typeface="Arial" charset="0"/>
              </a:defRPr>
            </a:lvl1pPr>
          </a:lstStyle>
          <a:p>
            <a:pPr fontAlgn="base">
              <a:spcBef>
                <a:spcPct val="0"/>
              </a:spcBef>
              <a:spcAft>
                <a:spcPct val="0"/>
              </a:spcAft>
              <a:defRPr/>
            </a:pPr>
            <a:fld id="{869D7029-1E60-4CBD-91A1-23072619AE82}" type="datetimeFigureOut">
              <a:rPr lang="en-US">
                <a:solidFill>
                  <a:srgbClr val="000000"/>
                </a:solidFill>
              </a:rPr>
              <a:pPr fontAlgn="base">
                <a:spcBef>
                  <a:spcPct val="0"/>
                </a:spcBef>
                <a:spcAft>
                  <a:spcPct val="0"/>
                </a:spcAft>
                <a:defRPr/>
              </a:pPr>
              <a:t>6/7/2022</a:t>
            </a:fld>
            <a:endParaRPr lang="en-US" dirty="0">
              <a:solidFill>
                <a:srgbClr val="000000"/>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2C843F6-78CC-4693-96FC-EB81900FD70C}" type="slidenum">
              <a:rPr lang="en-US"/>
              <a:pPr>
                <a:defRPr/>
              </a:pPr>
              <a:t>‹#›</a:t>
            </a:fld>
            <a:endParaRPr lang="en-US" dirty="0"/>
          </a:p>
        </p:txBody>
      </p:sp>
    </p:spTree>
    <p:extLst>
      <p:ext uri="{BB962C8B-B14F-4D97-AF65-F5344CB8AC3E}">
        <p14:creationId xmlns:p14="http://schemas.microsoft.com/office/powerpoint/2010/main" val="30858648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6/7/2022</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7312485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6/7/2022</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3951077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6/7/2022</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0258729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AC795D-919C-43ED-943A-2671A58691F6}" type="datetimeFigureOut">
              <a:rPr lang="en-US" smtClean="0">
                <a:solidFill>
                  <a:prstClr val="white">
                    <a:tint val="75000"/>
                  </a:prstClr>
                </a:solidFill>
              </a:rPr>
              <a:pPr/>
              <a:t>6/7/2022</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10831541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AC795D-919C-43ED-943A-2671A58691F6}" type="datetimeFigureOut">
              <a:rPr lang="en-US" smtClean="0">
                <a:solidFill>
                  <a:prstClr val="white">
                    <a:tint val="75000"/>
                  </a:prstClr>
                </a:solidFill>
              </a:rPr>
              <a:pPr/>
              <a:t>6/7/2022</a:t>
            </a:fld>
            <a:endParaRPr lang="en-US">
              <a:solidFill>
                <a:prstClr val="white">
                  <a:tint val="75000"/>
                </a:prstClr>
              </a:solidFill>
            </a:endParaRPr>
          </a:p>
        </p:txBody>
      </p:sp>
      <p:sp>
        <p:nvSpPr>
          <p:cNvPr id="8" name="Footer Placeholder 7"/>
          <p:cNvSpPr>
            <a:spLocks noGrp="1"/>
          </p:cNvSpPr>
          <p:nvPr>
            <p:ph type="ftr" sz="quarter" idx="11"/>
          </p:nvPr>
        </p:nvSpPr>
        <p:spPr/>
        <p:txBody>
          <a:bodyPr/>
          <a:lstStyle/>
          <a:p>
            <a:endParaRPr lang="en-US">
              <a:solidFill>
                <a:prstClr val="white">
                  <a:tint val="75000"/>
                </a:prstClr>
              </a:solidFill>
            </a:endParaRPr>
          </a:p>
        </p:txBody>
      </p:sp>
      <p:sp>
        <p:nvSpPr>
          <p:cNvPr id="9" name="Slide Number Placeholder 8"/>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3307766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AC795D-919C-43ED-943A-2671A58691F6}" type="datetimeFigureOut">
              <a:rPr lang="en-US" smtClean="0">
                <a:solidFill>
                  <a:prstClr val="white">
                    <a:tint val="75000"/>
                  </a:prstClr>
                </a:solidFill>
              </a:rPr>
              <a:pPr/>
              <a:t>6/7/2022</a:t>
            </a:fld>
            <a:endParaRPr lang="en-US">
              <a:solidFill>
                <a:prstClr val="white">
                  <a:tint val="75000"/>
                </a:prstClr>
              </a:solidFill>
            </a:endParaRPr>
          </a:p>
        </p:txBody>
      </p:sp>
      <p:sp>
        <p:nvSpPr>
          <p:cNvPr id="4" name="Footer Placeholder 3"/>
          <p:cNvSpPr>
            <a:spLocks noGrp="1"/>
          </p:cNvSpPr>
          <p:nvPr>
            <p:ph type="ftr" sz="quarter" idx="11"/>
          </p:nvPr>
        </p:nvSpPr>
        <p:spPr/>
        <p:txBody>
          <a:bodyPr/>
          <a:lstStyle/>
          <a:p>
            <a:endParaRPr lang="en-US">
              <a:solidFill>
                <a:prstClr val="white">
                  <a:tint val="75000"/>
                </a:prstClr>
              </a:solidFill>
            </a:endParaRPr>
          </a:p>
        </p:txBody>
      </p:sp>
      <p:sp>
        <p:nvSpPr>
          <p:cNvPr id="5" name="Slide Number Placeholder 4"/>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25916670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AC795D-919C-43ED-943A-2671A58691F6}" type="datetimeFigureOut">
              <a:rPr lang="en-US" smtClean="0">
                <a:solidFill>
                  <a:prstClr val="white">
                    <a:tint val="75000"/>
                  </a:prstClr>
                </a:solidFill>
              </a:rPr>
              <a:pPr/>
              <a:t>6/7/2022</a:t>
            </a:fld>
            <a:endParaRPr lang="en-US">
              <a:solidFill>
                <a:prstClr val="white">
                  <a:tint val="75000"/>
                </a:prstClr>
              </a:solidFill>
            </a:endParaRPr>
          </a:p>
        </p:txBody>
      </p:sp>
      <p:sp>
        <p:nvSpPr>
          <p:cNvPr id="3" name="Footer Placeholder 2"/>
          <p:cNvSpPr>
            <a:spLocks noGrp="1"/>
          </p:cNvSpPr>
          <p:nvPr>
            <p:ph type="ftr" sz="quarter" idx="11"/>
          </p:nvPr>
        </p:nvSpPr>
        <p:spPr/>
        <p:txBody>
          <a:bodyPr/>
          <a:lstStyle/>
          <a:p>
            <a:endParaRPr lang="en-US">
              <a:solidFill>
                <a:prstClr val="white">
                  <a:tint val="75000"/>
                </a:prstClr>
              </a:solidFill>
            </a:endParaRPr>
          </a:p>
        </p:txBody>
      </p:sp>
      <p:sp>
        <p:nvSpPr>
          <p:cNvPr id="4" name="Slide Number Placeholder 3"/>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419184552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AC795D-919C-43ED-943A-2671A58691F6}" type="datetimeFigureOut">
              <a:rPr lang="en-US" smtClean="0">
                <a:solidFill>
                  <a:prstClr val="white">
                    <a:tint val="75000"/>
                  </a:prstClr>
                </a:solidFill>
              </a:rPr>
              <a:pPr/>
              <a:t>6/7/2022</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59665782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AC795D-919C-43ED-943A-2671A58691F6}" type="datetimeFigureOut">
              <a:rPr lang="en-US" smtClean="0">
                <a:solidFill>
                  <a:prstClr val="white">
                    <a:tint val="75000"/>
                  </a:prstClr>
                </a:solidFill>
              </a:rPr>
              <a:pPr/>
              <a:t>6/7/2022</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93551714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6/7/2022</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26498610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6/7/2022</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4036003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3.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50FDAC-5FF9-40E8-8507-E4B661B0DB3D}" type="datetimeFigureOut">
              <a:rPr lang="en-US" smtClean="0"/>
              <a:t>6/7/2022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9C5BC2-1FF4-42A8-A9BB-BEA175CC934C}" type="slidenum">
              <a:rPr lang="en-US" smtClean="0"/>
              <a:t>‹#›</a:t>
            </a:fld>
            <a:endParaRPr lang="en-US"/>
          </a:p>
        </p:txBody>
      </p:sp>
    </p:spTree>
    <p:extLst>
      <p:ext uri="{BB962C8B-B14F-4D97-AF65-F5344CB8AC3E}">
        <p14:creationId xmlns:p14="http://schemas.microsoft.com/office/powerpoint/2010/main" val="3754700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457200" y="304800"/>
            <a:ext cx="8331200" cy="609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title slide</a:t>
            </a:r>
          </a:p>
        </p:txBody>
      </p:sp>
      <p:sp>
        <p:nvSpPr>
          <p:cNvPr id="72707" name="Rectangle 3"/>
          <p:cNvSpPr>
            <a:spLocks noGrp="1" noChangeArrowheads="1"/>
          </p:cNvSpPr>
          <p:nvPr>
            <p:ph type="ftr" sz="quarter" idx="3"/>
          </p:nvPr>
        </p:nvSpPr>
        <p:spPr bwMode="auto">
          <a:xfrm>
            <a:off x="609600" y="6548438"/>
            <a:ext cx="6527800" cy="29051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000" b="1" i="1">
                <a:solidFill>
                  <a:srgbClr val="007C30"/>
                </a:solidFill>
                <a:latin typeface="Gill Sans MT" pitchFamily="34" charset="0"/>
              </a:defRPr>
            </a:lvl1pPr>
          </a:lstStyle>
          <a:p>
            <a:pPr fontAlgn="base">
              <a:spcBef>
                <a:spcPct val="0"/>
              </a:spcBef>
              <a:spcAft>
                <a:spcPct val="0"/>
              </a:spcAft>
              <a:defRPr/>
            </a:pPr>
            <a:endParaRPr lang="en-US" dirty="0"/>
          </a:p>
        </p:txBody>
      </p:sp>
      <p:sp>
        <p:nvSpPr>
          <p:cNvPr id="72708" name="Rectangle 4"/>
          <p:cNvSpPr>
            <a:spLocks noGrp="1" noChangeArrowheads="1"/>
          </p:cNvSpPr>
          <p:nvPr>
            <p:ph type="sldNum" sz="quarter" idx="4"/>
          </p:nvPr>
        </p:nvSpPr>
        <p:spPr bwMode="auto">
          <a:xfrm>
            <a:off x="7221538" y="6553200"/>
            <a:ext cx="1531937" cy="2889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000" b="1">
                <a:solidFill>
                  <a:srgbClr val="007C30"/>
                </a:solidFill>
                <a:latin typeface="Gill Sans MT" pitchFamily="34" charset="0"/>
              </a:defRPr>
            </a:lvl1pPr>
          </a:lstStyle>
          <a:p>
            <a:pPr fontAlgn="base">
              <a:spcBef>
                <a:spcPct val="0"/>
              </a:spcBef>
              <a:spcAft>
                <a:spcPct val="0"/>
              </a:spcAft>
              <a:defRPr/>
            </a:pPr>
            <a:fld id="{F518D15F-609B-4CF1-BCDA-A94E04A88D7F}" type="slidenum">
              <a:rPr lang="en-US"/>
              <a:pPr fontAlgn="base">
                <a:spcBef>
                  <a:spcPct val="0"/>
                </a:spcBef>
                <a:spcAft>
                  <a:spcPct val="0"/>
                </a:spcAft>
                <a:defRPr/>
              </a:pPr>
              <a:t>‹#›</a:t>
            </a:fld>
            <a:endParaRPr lang="en-US" dirty="0"/>
          </a:p>
        </p:txBody>
      </p:sp>
      <p:sp>
        <p:nvSpPr>
          <p:cNvPr id="72709" name="Rectangle 5"/>
          <p:cNvSpPr>
            <a:spLocks noChangeArrowheads="1"/>
          </p:cNvSpPr>
          <p:nvPr/>
        </p:nvSpPr>
        <p:spPr bwMode="auto">
          <a:xfrm>
            <a:off x="0" y="1066800"/>
            <a:ext cx="9144000" cy="152400"/>
          </a:xfrm>
          <a:prstGeom prst="rect">
            <a:avLst/>
          </a:prstGeom>
          <a:solidFill>
            <a:srgbClr val="A28B59"/>
          </a:solidFill>
          <a:ln w="9525">
            <a:noFill/>
            <a:miter lim="800000"/>
            <a:headEnd/>
            <a:tailEnd/>
          </a:ln>
          <a:effectLst/>
        </p:spPr>
        <p:txBody>
          <a:bodyPr wrap="none" anchor="ctr"/>
          <a:lstStyle/>
          <a:p>
            <a:pPr fontAlgn="base">
              <a:spcBef>
                <a:spcPct val="0"/>
              </a:spcBef>
              <a:spcAft>
                <a:spcPct val="0"/>
              </a:spcAft>
              <a:defRPr/>
            </a:pPr>
            <a:endParaRPr lang="en-US" dirty="0">
              <a:solidFill>
                <a:srgbClr val="000000"/>
              </a:solidFill>
            </a:endParaRPr>
          </a:p>
        </p:txBody>
      </p:sp>
      <p:sp>
        <p:nvSpPr>
          <p:cNvPr id="72710" name="Rectangle 6"/>
          <p:cNvSpPr>
            <a:spLocks noChangeArrowheads="1"/>
          </p:cNvSpPr>
          <p:nvPr/>
        </p:nvSpPr>
        <p:spPr bwMode="auto">
          <a:xfrm>
            <a:off x="0" y="1219200"/>
            <a:ext cx="304800" cy="5638800"/>
          </a:xfrm>
          <a:prstGeom prst="rect">
            <a:avLst/>
          </a:prstGeom>
          <a:solidFill>
            <a:srgbClr val="007C30"/>
          </a:solidFill>
          <a:ln w="9525">
            <a:noFill/>
            <a:miter lim="800000"/>
            <a:headEnd/>
            <a:tailEnd/>
          </a:ln>
          <a:effectLst/>
        </p:spPr>
        <p:txBody>
          <a:bodyPr wrap="none" anchor="ctr"/>
          <a:lstStyle/>
          <a:p>
            <a:pPr algn="ctr" eaLnBrk="0" fontAlgn="base" hangingPunct="0">
              <a:spcBef>
                <a:spcPct val="0"/>
              </a:spcBef>
              <a:spcAft>
                <a:spcPct val="0"/>
              </a:spcAft>
              <a:defRPr/>
            </a:pPr>
            <a:endParaRPr lang="en-US" sz="2800" dirty="0">
              <a:solidFill>
                <a:srgbClr val="002A6C"/>
              </a:solidFill>
              <a:latin typeface="Times" pitchFamily="18" charset="0"/>
            </a:endParaRPr>
          </a:p>
        </p:txBody>
      </p:sp>
      <p:sp>
        <p:nvSpPr>
          <p:cNvPr id="72711" name="Text Box 7"/>
          <p:cNvSpPr txBox="1">
            <a:spLocks noChangeArrowheads="1"/>
          </p:cNvSpPr>
          <p:nvPr/>
        </p:nvSpPr>
        <p:spPr bwMode="auto">
          <a:xfrm>
            <a:off x="2971800" y="304800"/>
            <a:ext cx="184150" cy="519113"/>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defRPr/>
            </a:pPr>
            <a:endParaRPr lang="en-US" sz="2800" b="1" dirty="0">
              <a:solidFill>
                <a:srgbClr val="000000"/>
              </a:solidFill>
              <a:latin typeface="Times" pitchFamily="18" charset="0"/>
            </a:endParaRPr>
          </a:p>
        </p:txBody>
      </p:sp>
      <p:sp>
        <p:nvSpPr>
          <p:cNvPr id="72712" name="Rectangle 8"/>
          <p:cNvSpPr>
            <a:spLocks noChangeArrowheads="1"/>
          </p:cNvSpPr>
          <p:nvPr/>
        </p:nvSpPr>
        <p:spPr bwMode="auto">
          <a:xfrm>
            <a:off x="8153400" y="6324600"/>
            <a:ext cx="184150" cy="304800"/>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defRPr/>
            </a:pPr>
            <a:endParaRPr lang="en-US" sz="1400" b="1" dirty="0">
              <a:solidFill>
                <a:srgbClr val="000000"/>
              </a:solidFill>
            </a:endParaRPr>
          </a:p>
        </p:txBody>
      </p:sp>
      <p:sp>
        <p:nvSpPr>
          <p:cNvPr id="4105" name="Rectangle 9"/>
          <p:cNvSpPr>
            <a:spLocks noGrp="1" noChangeArrowheads="1"/>
          </p:cNvSpPr>
          <p:nvPr>
            <p:ph type="body" idx="1"/>
          </p:nvPr>
        </p:nvSpPr>
        <p:spPr bwMode="auto">
          <a:xfrm>
            <a:off x="609600" y="1482725"/>
            <a:ext cx="8153400" cy="47910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Add Bullet (Gill Sans MT 24 pt)</a:t>
            </a:r>
          </a:p>
          <a:p>
            <a:pPr lvl="1"/>
            <a:r>
              <a:rPr lang="en-US"/>
              <a:t>Sub bullet (Gill Sans MT 20 pt) </a:t>
            </a:r>
          </a:p>
          <a:p>
            <a:pPr lvl="1"/>
            <a:r>
              <a:rPr lang="en-US"/>
              <a:t>Sub bullet (Gill Sans MT 20 pt) </a:t>
            </a:r>
          </a:p>
          <a:p>
            <a:pPr lvl="0"/>
            <a:r>
              <a:rPr lang="en-US"/>
              <a:t>Add Bullet (Gill Sans MT 24 pt)</a:t>
            </a:r>
          </a:p>
          <a:p>
            <a:pPr lvl="1"/>
            <a:r>
              <a:rPr lang="en-US"/>
              <a:t>Sub bullet (Gill Sans MT 20 pt) </a:t>
            </a:r>
          </a:p>
          <a:p>
            <a:pPr lvl="1"/>
            <a:r>
              <a:rPr lang="en-US"/>
              <a:t>Sub bullet (Gill Sans MT 20 pt) </a:t>
            </a:r>
          </a:p>
          <a:p>
            <a:pPr lvl="1"/>
            <a:endParaRPr lang="en-US"/>
          </a:p>
          <a:p>
            <a:pPr lvl="1"/>
            <a:endParaRPr lang="en-US"/>
          </a:p>
          <a:p>
            <a:pPr lvl="1"/>
            <a:endParaRPr lang="en-US"/>
          </a:p>
        </p:txBody>
      </p:sp>
    </p:spTree>
    <p:extLst>
      <p:ext uri="{BB962C8B-B14F-4D97-AF65-F5344CB8AC3E}">
        <p14:creationId xmlns:p14="http://schemas.microsoft.com/office/powerpoint/2010/main" val="341682813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xStyles>
    <p:titleStyle>
      <a:lvl1pPr algn="l" rtl="0" eaLnBrk="1" fontAlgn="base" hangingPunct="1">
        <a:spcBef>
          <a:spcPct val="0"/>
        </a:spcBef>
        <a:spcAft>
          <a:spcPct val="0"/>
        </a:spcAft>
        <a:defRPr sz="3200" b="1">
          <a:solidFill>
            <a:srgbClr val="007C30"/>
          </a:solidFill>
          <a:latin typeface="Gill Sans MT" pitchFamily="34" charset="0"/>
          <a:ea typeface="+mj-ea"/>
          <a:cs typeface="+mj-cs"/>
        </a:defRPr>
      </a:lvl1pPr>
      <a:lvl2pPr algn="l" rtl="0" eaLnBrk="1" fontAlgn="base" hangingPunct="1">
        <a:spcBef>
          <a:spcPct val="0"/>
        </a:spcBef>
        <a:spcAft>
          <a:spcPct val="0"/>
        </a:spcAft>
        <a:defRPr sz="3200" b="1">
          <a:solidFill>
            <a:srgbClr val="007C30"/>
          </a:solidFill>
          <a:latin typeface="Gill Sans MT" pitchFamily="34" charset="0"/>
        </a:defRPr>
      </a:lvl2pPr>
      <a:lvl3pPr algn="l" rtl="0" eaLnBrk="1" fontAlgn="base" hangingPunct="1">
        <a:spcBef>
          <a:spcPct val="0"/>
        </a:spcBef>
        <a:spcAft>
          <a:spcPct val="0"/>
        </a:spcAft>
        <a:defRPr sz="3200" b="1">
          <a:solidFill>
            <a:srgbClr val="007C30"/>
          </a:solidFill>
          <a:latin typeface="Gill Sans MT" pitchFamily="34" charset="0"/>
        </a:defRPr>
      </a:lvl3pPr>
      <a:lvl4pPr algn="l" rtl="0" eaLnBrk="1" fontAlgn="base" hangingPunct="1">
        <a:spcBef>
          <a:spcPct val="0"/>
        </a:spcBef>
        <a:spcAft>
          <a:spcPct val="0"/>
        </a:spcAft>
        <a:defRPr sz="3200" b="1">
          <a:solidFill>
            <a:srgbClr val="007C30"/>
          </a:solidFill>
          <a:latin typeface="Gill Sans MT" pitchFamily="34" charset="0"/>
        </a:defRPr>
      </a:lvl4pPr>
      <a:lvl5pPr algn="l" rtl="0" eaLnBrk="1" fontAlgn="base" hangingPunct="1">
        <a:spcBef>
          <a:spcPct val="0"/>
        </a:spcBef>
        <a:spcAft>
          <a:spcPct val="0"/>
        </a:spcAft>
        <a:defRPr sz="3200" b="1">
          <a:solidFill>
            <a:srgbClr val="007C30"/>
          </a:solidFill>
          <a:latin typeface="Gill Sans MT" pitchFamily="34" charset="0"/>
        </a:defRPr>
      </a:lvl5pPr>
      <a:lvl6pPr marL="457200" algn="l" rtl="0" eaLnBrk="1" fontAlgn="base" hangingPunct="1">
        <a:spcBef>
          <a:spcPct val="0"/>
        </a:spcBef>
        <a:spcAft>
          <a:spcPct val="0"/>
        </a:spcAft>
        <a:defRPr sz="3200" b="1">
          <a:solidFill>
            <a:srgbClr val="002A6C"/>
          </a:solidFill>
          <a:latin typeface="Arial" charset="0"/>
        </a:defRPr>
      </a:lvl6pPr>
      <a:lvl7pPr marL="914400" algn="l" rtl="0" eaLnBrk="1" fontAlgn="base" hangingPunct="1">
        <a:spcBef>
          <a:spcPct val="0"/>
        </a:spcBef>
        <a:spcAft>
          <a:spcPct val="0"/>
        </a:spcAft>
        <a:defRPr sz="3200" b="1">
          <a:solidFill>
            <a:srgbClr val="002A6C"/>
          </a:solidFill>
          <a:latin typeface="Arial" charset="0"/>
        </a:defRPr>
      </a:lvl7pPr>
      <a:lvl8pPr marL="1371600" algn="l" rtl="0" eaLnBrk="1" fontAlgn="base" hangingPunct="1">
        <a:spcBef>
          <a:spcPct val="0"/>
        </a:spcBef>
        <a:spcAft>
          <a:spcPct val="0"/>
        </a:spcAft>
        <a:defRPr sz="3200" b="1">
          <a:solidFill>
            <a:srgbClr val="002A6C"/>
          </a:solidFill>
          <a:latin typeface="Arial" charset="0"/>
        </a:defRPr>
      </a:lvl8pPr>
      <a:lvl9pPr marL="1828800" algn="l" rtl="0" eaLnBrk="1" fontAlgn="base" hangingPunct="1">
        <a:spcBef>
          <a:spcPct val="0"/>
        </a:spcBef>
        <a:spcAft>
          <a:spcPct val="0"/>
        </a:spcAft>
        <a:defRPr sz="3200" b="1">
          <a:solidFill>
            <a:srgbClr val="002A6C"/>
          </a:solidFill>
          <a:latin typeface="Arial" charset="0"/>
        </a:defRPr>
      </a:lvl9pPr>
    </p:titleStyle>
    <p:bodyStyle>
      <a:lvl1pPr marL="342900" indent="-342900" algn="l" rtl="0" eaLnBrk="1" fontAlgn="base" hangingPunct="1">
        <a:spcBef>
          <a:spcPct val="50000"/>
        </a:spcBef>
        <a:spcAft>
          <a:spcPct val="0"/>
        </a:spcAft>
        <a:buChar char="•"/>
        <a:defRPr sz="2400" b="1">
          <a:solidFill>
            <a:schemeClr val="tx1"/>
          </a:solidFill>
          <a:latin typeface="Gill Sans MT" pitchFamily="34" charset="0"/>
          <a:ea typeface="+mn-ea"/>
          <a:cs typeface="+mn-cs"/>
        </a:defRPr>
      </a:lvl1pPr>
      <a:lvl2pPr marL="742950" indent="-285750" algn="l" rtl="0" eaLnBrk="1" fontAlgn="base" hangingPunct="1">
        <a:spcBef>
          <a:spcPct val="25000"/>
        </a:spcBef>
        <a:spcAft>
          <a:spcPct val="0"/>
        </a:spcAft>
        <a:buFont typeface="Arial" charset="0"/>
        <a:buChar char="–"/>
        <a:defRPr sz="2000">
          <a:solidFill>
            <a:schemeClr val="tx1"/>
          </a:solidFill>
          <a:latin typeface="Gill Sans MT" pitchFamily="34" charset="0"/>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1600">
          <a:solidFill>
            <a:schemeClr val="tx1"/>
          </a:solidFill>
          <a:latin typeface="+mn-lt"/>
        </a:defRPr>
      </a:lvl4pPr>
      <a:lvl5pPr marL="2057400" indent="-228600" algn="l" rtl="0" eaLnBrk="1" fontAlgn="base" hangingPunct="1">
        <a:spcBef>
          <a:spcPct val="20000"/>
        </a:spcBef>
        <a:spcAft>
          <a:spcPct val="0"/>
        </a:spcAft>
        <a:buChar char="»"/>
        <a:defRPr sz="1600">
          <a:solidFill>
            <a:schemeClr val="tx1"/>
          </a:solidFill>
          <a:latin typeface="+mn-lt"/>
        </a:defRPr>
      </a:lvl5pPr>
      <a:lvl6pPr marL="2514600" indent="-228600" algn="l" rtl="0" eaLnBrk="1" fontAlgn="base" hangingPunct="1">
        <a:spcBef>
          <a:spcPct val="20000"/>
        </a:spcBef>
        <a:spcAft>
          <a:spcPct val="0"/>
        </a:spcAft>
        <a:buChar char="»"/>
        <a:defRPr sz="1600">
          <a:solidFill>
            <a:schemeClr val="tx1"/>
          </a:solidFill>
          <a:latin typeface="+mn-lt"/>
        </a:defRPr>
      </a:lvl6pPr>
      <a:lvl7pPr marL="2971800" indent="-228600" algn="l" rtl="0" eaLnBrk="1" fontAlgn="base" hangingPunct="1">
        <a:spcBef>
          <a:spcPct val="20000"/>
        </a:spcBef>
        <a:spcAft>
          <a:spcPct val="0"/>
        </a:spcAft>
        <a:buChar char="»"/>
        <a:defRPr sz="1600">
          <a:solidFill>
            <a:schemeClr val="tx1"/>
          </a:solidFill>
          <a:latin typeface="+mn-lt"/>
        </a:defRPr>
      </a:lvl7pPr>
      <a:lvl8pPr marL="3429000" indent="-228600" algn="l" rtl="0" eaLnBrk="1" fontAlgn="base" hangingPunct="1">
        <a:spcBef>
          <a:spcPct val="20000"/>
        </a:spcBef>
        <a:spcAft>
          <a:spcPct val="0"/>
        </a:spcAft>
        <a:buChar char="»"/>
        <a:defRPr sz="1600">
          <a:solidFill>
            <a:schemeClr val="tx1"/>
          </a:solidFill>
          <a:latin typeface="+mn-lt"/>
        </a:defRPr>
      </a:lvl8pPr>
      <a:lvl9pPr marL="3886200" indent="-228600" algn="l" rtl="0" eaLnBrk="1" fontAlgn="base" hangingPunct="1">
        <a:spcBef>
          <a:spcPct val="20000"/>
        </a:spcBef>
        <a:spcAft>
          <a:spcPct val="0"/>
        </a:spcAft>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AC795D-919C-43ED-943A-2671A58691F6}" type="datetimeFigureOut">
              <a:rPr lang="en-US" smtClean="0">
                <a:solidFill>
                  <a:prstClr val="white">
                    <a:tint val="75000"/>
                  </a:prstClr>
                </a:solidFill>
              </a:rPr>
              <a:pPr/>
              <a:t>6/7/2022</a:t>
            </a:fld>
            <a:endParaRPr lang="en-US">
              <a:solidFill>
                <a:prstClr val="white">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white">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142398986"/>
      </p:ext>
    </p:extLst>
  </p:cSld>
  <p:clrMap bg1="dk1" tx1="lt1" bg2="dk2" tx2="lt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19.xml"/><Relationship Id="rId4" Type="http://schemas.openxmlformats.org/officeDocument/2006/relationships/comments" Target="../comments/commen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990601"/>
            <a:ext cx="8229600" cy="990600"/>
          </a:xfrm>
        </p:spPr>
        <p:txBody>
          <a:bodyPr>
            <a:normAutofit/>
          </a:bodyPr>
          <a:lstStyle/>
          <a:p>
            <a:r>
              <a:rPr lang="en-US" sz="2000" b="1" dirty="0"/>
              <a:t>SECOND DIALOGUE AND SENSITIZATION MEETING WITH RECS ON EMERGING ISSUES FROM IMPLEMENTATION OF FISHGOV 2</a:t>
            </a:r>
          </a:p>
        </p:txBody>
      </p:sp>
      <p:sp>
        <p:nvSpPr>
          <p:cNvPr id="3" name="Subtitle 2"/>
          <p:cNvSpPr>
            <a:spLocks noGrp="1"/>
          </p:cNvSpPr>
          <p:nvPr>
            <p:ph type="subTitle" idx="1"/>
          </p:nvPr>
        </p:nvSpPr>
        <p:spPr>
          <a:xfrm>
            <a:off x="990600" y="1981200"/>
            <a:ext cx="7924800" cy="1981199"/>
          </a:xfrm>
        </p:spPr>
        <p:txBody>
          <a:bodyPr>
            <a:normAutofit fontScale="92500" lnSpcReduction="10000"/>
          </a:bodyPr>
          <a:lstStyle/>
          <a:p>
            <a:r>
              <a:rPr lang="en-US" sz="2600" b="1" dirty="0">
                <a:solidFill>
                  <a:schemeClr val="tx1"/>
                </a:solidFill>
              </a:rPr>
              <a:t>PRESENTATION</a:t>
            </a:r>
          </a:p>
          <a:p>
            <a:r>
              <a:rPr lang="en-US" sz="2200" b="1" dirty="0">
                <a:solidFill>
                  <a:schemeClr val="tx1"/>
                </a:solidFill>
              </a:rPr>
              <a:t>Enhancing sustainable fisheries management and aquaculture development in Africa: A </a:t>
            </a:r>
            <a:r>
              <a:rPr lang="en-US" sz="2200" b="1" dirty="0" err="1">
                <a:solidFill>
                  <a:schemeClr val="tx1"/>
                </a:solidFill>
              </a:rPr>
              <a:t>programme</a:t>
            </a:r>
            <a:r>
              <a:rPr lang="en-US" sz="2200" b="1" dirty="0">
                <a:solidFill>
                  <a:schemeClr val="tx1"/>
                </a:solidFill>
              </a:rPr>
              <a:t> for accelerated reform of the sector (</a:t>
            </a:r>
            <a:r>
              <a:rPr lang="en-US" sz="2200" b="1" dirty="0" err="1">
                <a:solidFill>
                  <a:schemeClr val="tx1"/>
                </a:solidFill>
              </a:rPr>
              <a:t>FishGov</a:t>
            </a:r>
            <a:r>
              <a:rPr lang="en-US" sz="2200" b="1" dirty="0">
                <a:solidFill>
                  <a:schemeClr val="tx1"/>
                </a:solidFill>
              </a:rPr>
              <a:t> 2) </a:t>
            </a:r>
          </a:p>
          <a:p>
            <a:r>
              <a:rPr lang="en-US" sz="2200" b="1" dirty="0">
                <a:solidFill>
                  <a:schemeClr val="tx1"/>
                </a:solidFill>
              </a:rPr>
              <a:t>15-16 June 2022</a:t>
            </a:r>
          </a:p>
          <a:p>
            <a:r>
              <a:rPr lang="en-US" sz="2200" b="1" dirty="0">
                <a:solidFill>
                  <a:schemeClr val="tx1"/>
                </a:solidFill>
              </a:rPr>
              <a:t>ABUJA, NIGERIA</a:t>
            </a:r>
            <a:endParaRPr lang="en-US" sz="2600" b="1" dirty="0"/>
          </a:p>
          <a:p>
            <a:endParaRPr lang="en-US" sz="2600" b="1" dirty="0"/>
          </a:p>
          <a:p>
            <a:endParaRPr lang="en-US" sz="2000" dirty="0"/>
          </a:p>
        </p:txBody>
      </p:sp>
      <p:pic>
        <p:nvPicPr>
          <p:cNvPr id="6"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4400" y="4572000"/>
            <a:ext cx="1447800" cy="1897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53000" y="4522525"/>
            <a:ext cx="1295400" cy="18390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05600" y="4505272"/>
            <a:ext cx="1295400" cy="18304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3"/>
          <p:cNvPicPr>
            <a:picLocks noChangeAspect="1"/>
          </p:cNvPicPr>
          <p:nvPr/>
        </p:nvPicPr>
        <p:blipFill>
          <a:blip r:embed="rId5"/>
          <a:stretch>
            <a:fillRect/>
          </a:stretch>
        </p:blipFill>
        <p:spPr>
          <a:xfrm>
            <a:off x="2979648" y="4522525"/>
            <a:ext cx="1371719" cy="1938696"/>
          </a:xfrm>
          <a:prstGeom prst="rect">
            <a:avLst/>
          </a:prstGeom>
        </p:spPr>
      </p:pic>
      <p:pic>
        <p:nvPicPr>
          <p:cNvPr id="9" name="Picture 8">
            <a:extLst>
              <a:ext uri="{FF2B5EF4-FFF2-40B4-BE49-F238E27FC236}">
                <a16:creationId xmlns:a16="http://schemas.microsoft.com/office/drawing/2014/main" id="{436882C0-2F6A-436C-9018-77A25BCF4A3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143798" y="124217"/>
            <a:ext cx="914863" cy="713983"/>
          </a:xfrm>
          <a:prstGeom prst="rect">
            <a:avLst/>
          </a:prstGeom>
        </p:spPr>
      </p:pic>
    </p:spTree>
    <p:extLst>
      <p:ext uri="{BB962C8B-B14F-4D97-AF65-F5344CB8AC3E}">
        <p14:creationId xmlns:p14="http://schemas.microsoft.com/office/powerpoint/2010/main" val="40837374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90600" y="1219200"/>
            <a:ext cx="8153400" cy="5638800"/>
          </a:xfrm>
        </p:spPr>
        <p:txBody>
          <a:bodyPr/>
          <a:lstStyle/>
          <a:p>
            <a:r>
              <a:rPr lang="en-US" sz="1600" dirty="0"/>
              <a:t>BUDGET:</a:t>
            </a:r>
            <a:r>
              <a:rPr lang="en-US" sz="1600" b="0" dirty="0"/>
              <a:t> 	EUR 12,000,000 EU contribution</a:t>
            </a:r>
          </a:p>
          <a:p>
            <a:pPr marL="0" indent="0">
              <a:buNone/>
            </a:pPr>
            <a:r>
              <a:rPr lang="en-US" sz="1600" b="0" dirty="0"/>
              <a:t>		EUR 1,200,000 AU Contribution</a:t>
            </a:r>
          </a:p>
          <a:p>
            <a:r>
              <a:rPr lang="en-US" sz="1600" dirty="0"/>
              <a:t>DURATION:</a:t>
            </a:r>
            <a:r>
              <a:rPr lang="en-US" sz="1600" b="0" dirty="0"/>
              <a:t> 	54 Months, started 1</a:t>
            </a:r>
            <a:r>
              <a:rPr lang="en-US" sz="1600" b="0" baseline="30000" dirty="0"/>
              <a:t>st</a:t>
            </a:r>
            <a:r>
              <a:rPr lang="en-US" sz="1600" b="0" dirty="0"/>
              <a:t> January 2021</a:t>
            </a:r>
          </a:p>
          <a:p>
            <a:r>
              <a:rPr lang="en-US" sz="1600" dirty="0"/>
              <a:t>COVERAGE:</a:t>
            </a:r>
            <a:r>
              <a:rPr lang="en-US" sz="1600" b="0" dirty="0"/>
              <a:t> 	55 AU MS and 8 RECs</a:t>
            </a:r>
          </a:p>
          <a:p>
            <a:r>
              <a:rPr lang="en-US" sz="1600" dirty="0"/>
              <a:t>IMPLEMENTATION PARTNERS: </a:t>
            </a:r>
            <a:r>
              <a:rPr lang="en-US" sz="1600" b="0" dirty="0"/>
              <a:t>AU-IBAR (contracting authority and lead coordinating 					agency) and AUDA-NEPAD</a:t>
            </a:r>
          </a:p>
          <a:p>
            <a:r>
              <a:rPr lang="en-US" sz="1600" dirty="0"/>
              <a:t>PROJECT TECHNICAL STAFF:</a:t>
            </a:r>
          </a:p>
          <a:p>
            <a:pPr>
              <a:buFont typeface="+mj-lt"/>
              <a:buAutoNum type="arabicPeriod"/>
            </a:pPr>
            <a:r>
              <a:rPr lang="en-US" sz="1600" b="0" dirty="0"/>
              <a:t>Senior Fisheries Officer at AU-IBAR (Coordinator)</a:t>
            </a:r>
          </a:p>
          <a:p>
            <a:pPr>
              <a:buFont typeface="+mj-lt"/>
              <a:buAutoNum type="arabicPeriod"/>
            </a:pPr>
            <a:r>
              <a:rPr lang="en-US" sz="1600" b="0" dirty="0"/>
              <a:t>Fisheries and aquaculture resources management expert at AU-IBAR</a:t>
            </a:r>
          </a:p>
          <a:p>
            <a:pPr>
              <a:buFont typeface="+mj-lt"/>
              <a:buAutoNum type="arabicPeriod"/>
            </a:pPr>
            <a:r>
              <a:rPr lang="en-US" sz="1600" b="0" dirty="0"/>
              <a:t>Fish Trade and Investment Officer at AU-IBAR</a:t>
            </a:r>
          </a:p>
          <a:p>
            <a:pPr>
              <a:buFont typeface="+mj-lt"/>
              <a:buAutoNum type="arabicPeriod"/>
            </a:pPr>
            <a:r>
              <a:rPr lang="en-US" sz="1600" b="0" dirty="0"/>
              <a:t>Senior Policy Officer – DARBE</a:t>
            </a:r>
          </a:p>
          <a:p>
            <a:pPr>
              <a:buFont typeface="+mj-lt"/>
              <a:buAutoNum type="arabicPeriod"/>
            </a:pPr>
            <a:r>
              <a:rPr lang="en-US" sz="1600" b="0" dirty="0" err="1"/>
              <a:t>Programme</a:t>
            </a:r>
            <a:r>
              <a:rPr lang="en-US" sz="1600" b="0" dirty="0"/>
              <a:t> Officer- Fisheries and Aquaculture – AUDA-NEPAD</a:t>
            </a:r>
          </a:p>
          <a:p>
            <a:pPr>
              <a:buFont typeface="+mj-lt"/>
              <a:buAutoNum type="arabicPeriod"/>
            </a:pPr>
            <a:r>
              <a:rPr lang="en-US" sz="1600" b="0" dirty="0"/>
              <a:t>Progarmme Assistant – Fisheries and Aquaculture - AUDA-NEPAD</a:t>
            </a:r>
          </a:p>
          <a:p>
            <a:pPr marL="0" indent="0">
              <a:buNone/>
            </a:pPr>
            <a:endParaRPr lang="en-US" sz="1600" b="0" dirty="0"/>
          </a:p>
          <a:p>
            <a:endParaRPr lang="en-US" sz="1600" dirty="0"/>
          </a:p>
          <a:p>
            <a:endParaRPr lang="en-US" sz="1600" dirty="0"/>
          </a:p>
          <a:p>
            <a:pPr marL="0" indent="0">
              <a:buNone/>
            </a:pPr>
            <a:endParaRPr lang="en-US" sz="1600" dirty="0"/>
          </a:p>
        </p:txBody>
      </p:sp>
      <p:sp>
        <p:nvSpPr>
          <p:cNvPr id="3" name="Title 2"/>
          <p:cNvSpPr>
            <a:spLocks noGrp="1"/>
          </p:cNvSpPr>
          <p:nvPr>
            <p:ph type="title"/>
          </p:nvPr>
        </p:nvSpPr>
        <p:spPr>
          <a:xfrm>
            <a:off x="1068442" y="304800"/>
            <a:ext cx="8075558" cy="609600"/>
          </a:xfrm>
        </p:spPr>
        <p:txBody>
          <a:bodyPr>
            <a:normAutofit fontScale="90000"/>
          </a:bodyPr>
          <a:lstStyle/>
          <a:p>
            <a:r>
              <a:rPr lang="en-US" dirty="0"/>
              <a:t>FISHGOV 2- PROJECT INFORMATION</a:t>
            </a:r>
          </a:p>
        </p:txBody>
      </p:sp>
    </p:spTree>
    <p:extLst>
      <p:ext uri="{BB962C8B-B14F-4D97-AF65-F5344CB8AC3E}">
        <p14:creationId xmlns:p14="http://schemas.microsoft.com/office/powerpoint/2010/main" val="40883464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219200"/>
            <a:ext cx="8610600" cy="5714999"/>
          </a:xfrm>
        </p:spPr>
        <p:txBody>
          <a:bodyPr/>
          <a:lstStyle/>
          <a:p>
            <a:pPr marL="0" indent="0" algn="just">
              <a:buNone/>
            </a:pPr>
            <a:r>
              <a:rPr lang="en-US" sz="2000" b="0" dirty="0"/>
              <a:t>The overall objective of the project is to improve food security, livelihoods and wealth creation in sustainable fisheries and aquaculture, aligned with AU Agenda 2063 </a:t>
            </a:r>
            <a:r>
              <a:rPr lang="en-US" sz="2000" b="0" dirty="0">
                <a:solidFill>
                  <a:srgbClr val="FF0000"/>
                </a:solidFill>
              </a:rPr>
              <a:t>within the framework of PFRS</a:t>
            </a:r>
            <a:r>
              <a:rPr lang="en-US" sz="2000" b="0" dirty="0"/>
              <a:t>.</a:t>
            </a:r>
          </a:p>
          <a:p>
            <a:pPr algn="just"/>
            <a:endParaRPr lang="en-US" sz="2000" b="0" dirty="0"/>
          </a:p>
          <a:p>
            <a:pPr marL="0" indent="0" algn="just">
              <a:buNone/>
            </a:pPr>
            <a:r>
              <a:rPr lang="en-US" sz="2000" b="0" dirty="0"/>
              <a:t>The specific objectives are the following:</a:t>
            </a:r>
          </a:p>
          <a:p>
            <a:pPr marL="457200" indent="-457200" algn="just">
              <a:buFont typeface="+mj-lt"/>
              <a:buAutoNum type="arabicPeriod"/>
            </a:pPr>
            <a:r>
              <a:rPr lang="en-US" sz="2000" b="0" dirty="0"/>
              <a:t>African Union decisions on sustainable fisheries and aquaculture policies are evidence based</a:t>
            </a:r>
          </a:p>
          <a:p>
            <a:pPr marL="457200" indent="-457200" algn="just">
              <a:buFont typeface="+mj-lt"/>
              <a:buAutoNum type="arabicPeriod"/>
            </a:pPr>
            <a:r>
              <a:rPr lang="en-US" sz="2000" b="0" dirty="0"/>
              <a:t>Fisheries and aquaculture policies in Africa are coherent with the PFRS and other AU priorities and coordinated at continental, regional and national levels </a:t>
            </a:r>
          </a:p>
          <a:p>
            <a:pPr marL="457200" indent="-457200" algn="just">
              <a:buFont typeface="+mj-lt"/>
              <a:buAutoNum type="arabicPeriod"/>
            </a:pPr>
            <a:r>
              <a:rPr lang="en-US" sz="2000" b="0" dirty="0"/>
              <a:t>Africa is adequately represented and effectively participates in international fisheries and aquaculture fora and ably domesticates and effectively implements relevant global instruments</a:t>
            </a:r>
          </a:p>
          <a:p>
            <a:pPr algn="just"/>
            <a:endParaRPr lang="en-US" dirty="0"/>
          </a:p>
        </p:txBody>
      </p:sp>
      <p:sp>
        <p:nvSpPr>
          <p:cNvPr id="3" name="Title 2"/>
          <p:cNvSpPr>
            <a:spLocks noGrp="1"/>
          </p:cNvSpPr>
          <p:nvPr>
            <p:ph type="title"/>
          </p:nvPr>
        </p:nvSpPr>
        <p:spPr/>
        <p:txBody>
          <a:bodyPr/>
          <a:lstStyle/>
          <a:p>
            <a:r>
              <a:rPr lang="en-US" dirty="0"/>
              <a:t>OBJECTIVES</a:t>
            </a:r>
          </a:p>
        </p:txBody>
      </p:sp>
    </p:spTree>
    <p:extLst>
      <p:ext uri="{BB962C8B-B14F-4D97-AF65-F5344CB8AC3E}">
        <p14:creationId xmlns:p14="http://schemas.microsoft.com/office/powerpoint/2010/main" val="31921181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19200"/>
            <a:ext cx="8839200" cy="5638800"/>
          </a:xfrm>
        </p:spPr>
        <p:txBody>
          <a:bodyPr/>
          <a:lstStyle/>
          <a:p>
            <a:pPr algn="just"/>
            <a:r>
              <a:rPr lang="en-US" sz="2000" b="0" i="1" u="sng" dirty="0"/>
              <a:t>Output 1.1 </a:t>
            </a:r>
            <a:r>
              <a:rPr lang="en-US" sz="2000" b="0" dirty="0"/>
              <a:t>AU stakeholders have access to quality knowledge products on African fisheries and aquaculture </a:t>
            </a:r>
          </a:p>
          <a:p>
            <a:pPr algn="just"/>
            <a:r>
              <a:rPr lang="en-US" sz="2000" b="0" i="1" u="sng" dirty="0"/>
              <a:t>Output 1.2 </a:t>
            </a:r>
            <a:r>
              <a:rPr lang="en-US" sz="2000" b="0" dirty="0"/>
              <a:t>Existing platforms and networks are reviewed, rationalized and operationalized for effective participation of stakeholders in policy development and implementation </a:t>
            </a:r>
          </a:p>
          <a:p>
            <a:pPr algn="just"/>
            <a:r>
              <a:rPr lang="en-US" sz="2000" b="0" i="1" u="sng" dirty="0"/>
              <a:t>Output 1.3 </a:t>
            </a:r>
            <a:r>
              <a:rPr lang="en-US" sz="2000" b="0" dirty="0"/>
              <a:t>A solid reporting system to STC on the implementation of the PFRS is put in place and integrated to CAADP process</a:t>
            </a:r>
          </a:p>
          <a:p>
            <a:pPr algn="just"/>
            <a:r>
              <a:rPr lang="en-US" sz="2000" b="0" i="1" u="sng" dirty="0"/>
              <a:t>Output 1.4 </a:t>
            </a:r>
            <a:r>
              <a:rPr lang="en-US" sz="2000" b="0" dirty="0"/>
              <a:t>Mechanisms are developed to ensure that sustainable fisheries and aquaculture are mainstreamed in the development of AU policies / initiatives affecting the sector</a:t>
            </a:r>
          </a:p>
          <a:p>
            <a:pPr algn="just"/>
            <a:r>
              <a:rPr lang="en-US" sz="2000" b="0" i="1" u="sng" dirty="0"/>
              <a:t>Output 1.5 </a:t>
            </a:r>
            <a:r>
              <a:rPr lang="en-US" sz="2000" b="0" dirty="0"/>
              <a:t>Advocacy is improved and awareness created about the importance of sustainable fisheries and aquaculture</a:t>
            </a:r>
          </a:p>
        </p:txBody>
      </p:sp>
      <p:sp>
        <p:nvSpPr>
          <p:cNvPr id="3" name="Title 2"/>
          <p:cNvSpPr>
            <a:spLocks noGrp="1"/>
          </p:cNvSpPr>
          <p:nvPr>
            <p:ph type="title"/>
          </p:nvPr>
        </p:nvSpPr>
        <p:spPr>
          <a:xfrm>
            <a:off x="1068442" y="304800"/>
            <a:ext cx="8227958" cy="609600"/>
          </a:xfrm>
        </p:spPr>
        <p:txBody>
          <a:bodyPr/>
          <a:lstStyle/>
          <a:p>
            <a:r>
              <a:rPr lang="en-US" sz="1800" dirty="0"/>
              <a:t>RESULT 1: AFRICAN UNION DECISIONS ON SUSTAINABLE FISHERIES AND AQUACULTURE POLICIES ARE EVIDENCE BASED</a:t>
            </a:r>
          </a:p>
        </p:txBody>
      </p:sp>
    </p:spTree>
    <p:extLst>
      <p:ext uri="{BB962C8B-B14F-4D97-AF65-F5344CB8AC3E}">
        <p14:creationId xmlns:p14="http://schemas.microsoft.com/office/powerpoint/2010/main" val="35250023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86108" y="1219200"/>
            <a:ext cx="8857891" cy="5486399"/>
          </a:xfrm>
        </p:spPr>
        <p:txBody>
          <a:bodyPr/>
          <a:lstStyle/>
          <a:p>
            <a:pPr algn="just"/>
            <a:r>
              <a:rPr lang="en-US" sz="2000" b="0" i="1" u="sng" dirty="0"/>
              <a:t>Output 2.1 </a:t>
            </a:r>
            <a:r>
              <a:rPr lang="en-US" sz="2000" b="0" dirty="0"/>
              <a:t>Capacities and systems for regional collaboration and integration regarding shared fisheries and aquaculture resources management are improved and linkages with environmental governance frameworks are enhanced</a:t>
            </a:r>
          </a:p>
          <a:p>
            <a:pPr algn="just"/>
            <a:r>
              <a:rPr lang="en-US" sz="2000" b="0" i="1" u="sng" dirty="0"/>
              <a:t> Output 2.2 </a:t>
            </a:r>
            <a:r>
              <a:rPr lang="en-US" sz="2000" b="0" dirty="0"/>
              <a:t>Capacities of Member States, RECs and RFBs to develop realistic sustainable fisheries and aquaculture policies in coherence with the PFRS are strengthened </a:t>
            </a:r>
          </a:p>
          <a:p>
            <a:pPr algn="just"/>
            <a:r>
              <a:rPr lang="en-US" sz="2000" b="0" i="1" u="sng" dirty="0"/>
              <a:t>Output 2.3 </a:t>
            </a:r>
            <a:r>
              <a:rPr lang="en-US" sz="2000" b="0" dirty="0"/>
              <a:t>Capacities are strengthened to facilitate intra and inter regional fish trade in line with the regional integration trade agenda and the Protocol on Trade in Goods of the Africa Continental Free Trade Area </a:t>
            </a:r>
          </a:p>
          <a:p>
            <a:pPr algn="just"/>
            <a:endParaRPr lang="en-US" sz="2000" b="0" dirty="0"/>
          </a:p>
          <a:p>
            <a:pPr algn="just"/>
            <a:endParaRPr lang="en-US" sz="2000" dirty="0"/>
          </a:p>
        </p:txBody>
      </p:sp>
      <p:sp>
        <p:nvSpPr>
          <p:cNvPr id="3" name="Title 2"/>
          <p:cNvSpPr>
            <a:spLocks noGrp="1"/>
          </p:cNvSpPr>
          <p:nvPr>
            <p:ph type="title"/>
          </p:nvPr>
        </p:nvSpPr>
        <p:spPr>
          <a:xfrm>
            <a:off x="1066800" y="152400"/>
            <a:ext cx="8001000" cy="914400"/>
          </a:xfrm>
        </p:spPr>
        <p:txBody>
          <a:bodyPr/>
          <a:lstStyle/>
          <a:p>
            <a:r>
              <a:rPr lang="en-US" sz="1800" dirty="0"/>
              <a:t>RESULT 2: FISHERIES AND AQUACULTURE POLICIES IN AFRICA ARE COHERENT WITH THE PFRS AND COORDINATED AT CONTINENTAL, REGIONAL AND NATIONAL LEVELS</a:t>
            </a:r>
          </a:p>
        </p:txBody>
      </p:sp>
    </p:spTree>
    <p:extLst>
      <p:ext uri="{BB962C8B-B14F-4D97-AF65-F5344CB8AC3E}">
        <p14:creationId xmlns:p14="http://schemas.microsoft.com/office/powerpoint/2010/main" val="22021974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19200"/>
            <a:ext cx="8839200" cy="5638799"/>
          </a:xfrm>
        </p:spPr>
        <p:txBody>
          <a:bodyPr/>
          <a:lstStyle/>
          <a:p>
            <a:pPr algn="just"/>
            <a:r>
              <a:rPr lang="en-US" b="0" i="1" u="sng" dirty="0"/>
              <a:t>Output 3.1 </a:t>
            </a:r>
            <a:r>
              <a:rPr lang="en-US" b="0" dirty="0"/>
              <a:t>Capacities of AU Member States – including SIDS - in terms of international negotiations are increased and a mechanism is put in place to coordinate African common positions </a:t>
            </a:r>
          </a:p>
          <a:p>
            <a:pPr algn="just"/>
            <a:r>
              <a:rPr lang="en-US" b="0" i="1" u="sng" dirty="0"/>
              <a:t>Output 3.2 </a:t>
            </a:r>
            <a:r>
              <a:rPr lang="en-US" b="0" dirty="0"/>
              <a:t>Mechanisms are put in place to encourage and facilitate the domestication of global instruments and initiatives at continental, regional and national levels</a:t>
            </a:r>
          </a:p>
          <a:p>
            <a:pPr algn="just"/>
            <a:r>
              <a:rPr lang="en-US" b="0" i="1" u="sng" dirty="0"/>
              <a:t>Output 3.3</a:t>
            </a:r>
            <a:r>
              <a:rPr lang="en-US" b="0" dirty="0"/>
              <a:t> Capacities of AU Member States are strengthened to effectively articulate African positions on fisheries and aquaculture in the AU-EU dialogue</a:t>
            </a:r>
          </a:p>
        </p:txBody>
      </p:sp>
      <p:sp>
        <p:nvSpPr>
          <p:cNvPr id="3" name="Title 2"/>
          <p:cNvSpPr>
            <a:spLocks noGrp="1"/>
          </p:cNvSpPr>
          <p:nvPr>
            <p:ph type="title"/>
          </p:nvPr>
        </p:nvSpPr>
        <p:spPr>
          <a:xfrm>
            <a:off x="990600" y="152400"/>
            <a:ext cx="8153400" cy="914400"/>
          </a:xfrm>
        </p:spPr>
        <p:txBody>
          <a:bodyPr/>
          <a:lstStyle/>
          <a:p>
            <a:r>
              <a:rPr lang="en-US" sz="1700" dirty="0"/>
              <a:t>RESULT 3: AFRICA IS ADEQUATELY REPRESENTED AND EFFECTIVELY PARTICIPATES IN INTERNATIONAL FISHERIES AND AQUACULTURE FORA AND ABLY DOMESTICATES RELEVANT GLOBAL INSTRUMENTS</a:t>
            </a:r>
          </a:p>
        </p:txBody>
      </p:sp>
    </p:spTree>
    <p:extLst>
      <p:ext uri="{BB962C8B-B14F-4D97-AF65-F5344CB8AC3E}">
        <p14:creationId xmlns:p14="http://schemas.microsoft.com/office/powerpoint/2010/main" val="29770582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676578422"/>
              </p:ext>
            </p:extLst>
          </p:nvPr>
        </p:nvGraphicFramePr>
        <p:xfrm>
          <a:off x="342899" y="1187691"/>
          <a:ext cx="8763000" cy="924713"/>
        </p:xfrm>
        <a:graphic>
          <a:graphicData uri="http://schemas.openxmlformats.org/drawingml/2006/table">
            <a:tbl>
              <a:tblPr firstRow="1" firstCol="1" bandRow="1"/>
              <a:tblGrid>
                <a:gridCol w="3467101">
                  <a:extLst>
                    <a:ext uri="{9D8B030D-6E8A-4147-A177-3AD203B41FA5}">
                      <a16:colId xmlns:a16="http://schemas.microsoft.com/office/drawing/2014/main" val="20000"/>
                    </a:ext>
                  </a:extLst>
                </a:gridCol>
                <a:gridCol w="3527926">
                  <a:extLst>
                    <a:ext uri="{9D8B030D-6E8A-4147-A177-3AD203B41FA5}">
                      <a16:colId xmlns:a16="http://schemas.microsoft.com/office/drawing/2014/main" val="20001"/>
                    </a:ext>
                  </a:extLst>
                </a:gridCol>
                <a:gridCol w="451930">
                  <a:extLst>
                    <a:ext uri="{9D8B030D-6E8A-4147-A177-3AD203B41FA5}">
                      <a16:colId xmlns:a16="http://schemas.microsoft.com/office/drawing/2014/main" val="20002"/>
                    </a:ext>
                  </a:extLst>
                </a:gridCol>
                <a:gridCol w="490290">
                  <a:extLst>
                    <a:ext uri="{9D8B030D-6E8A-4147-A177-3AD203B41FA5}">
                      <a16:colId xmlns:a16="http://schemas.microsoft.com/office/drawing/2014/main" val="20003"/>
                    </a:ext>
                  </a:extLst>
                </a:gridCol>
                <a:gridCol w="490290">
                  <a:extLst>
                    <a:ext uri="{9D8B030D-6E8A-4147-A177-3AD203B41FA5}">
                      <a16:colId xmlns:a16="http://schemas.microsoft.com/office/drawing/2014/main" val="20004"/>
                    </a:ext>
                  </a:extLst>
                </a:gridCol>
                <a:gridCol w="335463">
                  <a:extLst>
                    <a:ext uri="{9D8B030D-6E8A-4147-A177-3AD203B41FA5}">
                      <a16:colId xmlns:a16="http://schemas.microsoft.com/office/drawing/2014/main" val="20005"/>
                    </a:ext>
                  </a:extLst>
                </a:gridCol>
              </a:tblGrid>
              <a:tr h="145416">
                <a:tc>
                  <a:txBody>
                    <a:bodyPr/>
                    <a:lstStyle/>
                    <a:p>
                      <a:pPr marL="0" marR="0">
                        <a:lnSpc>
                          <a:spcPct val="107000"/>
                        </a:lnSpc>
                        <a:spcBef>
                          <a:spcPts val="0"/>
                        </a:spcBef>
                        <a:spcAft>
                          <a:spcPts val="0"/>
                        </a:spcAft>
                      </a:pPr>
                      <a:r>
                        <a:rPr lang="en-US" sz="1000" b="1" dirty="0">
                          <a:effectLst/>
                          <a:latin typeface="Arial" panose="020B0604020202020204" pitchFamily="34" charset="0"/>
                          <a:ea typeface="Calibri" panose="020F0502020204030204" pitchFamily="34" charset="0"/>
                          <a:cs typeface="Times New Roman" panose="02020603050405020304" pitchFamily="18" charset="0"/>
                        </a:rPr>
                        <a:t>Activity</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33121">
                <a:tc>
                  <a:txBody>
                    <a:bodyPr/>
                    <a:lstStyle/>
                    <a:p>
                      <a:pPr marL="0" marR="0">
                        <a:lnSpc>
                          <a:spcPct val="107000"/>
                        </a:lnSpc>
                        <a:spcBef>
                          <a:spcPts val="0"/>
                        </a:spcBef>
                        <a:spcAft>
                          <a:spcPts val="0"/>
                        </a:spcAft>
                      </a:pPr>
                      <a:r>
                        <a:rPr lang="en-US" sz="1000" b="1" dirty="0">
                          <a:effectLst/>
                          <a:latin typeface="Arial" panose="020B0604020202020204" pitchFamily="34" charset="0"/>
                          <a:ea typeface="Calibri" panose="020F0502020204030204" pitchFamily="34" charset="0"/>
                          <a:cs typeface="Times New Roman" panose="02020603050405020304" pitchFamily="18" charset="0"/>
                        </a:rPr>
                        <a:t>Project Technical Coordinating Committee meeting</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Organize Project technical coordination meeting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dirty="0">
                          <a:solidFill>
                            <a:srgbClr val="7B7B7B"/>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37884">
                <a:tc>
                  <a:txBody>
                    <a:bodyPr/>
                    <a:lstStyle/>
                    <a:p>
                      <a:pPr marL="0" marR="0">
                        <a:lnSpc>
                          <a:spcPct val="107000"/>
                        </a:lnSpc>
                        <a:spcBef>
                          <a:spcPts val="0"/>
                        </a:spcBef>
                        <a:spcAft>
                          <a:spcPts val="0"/>
                        </a:spcAft>
                      </a:pPr>
                      <a:r>
                        <a:rPr lang="en-US" sz="1000" b="1" dirty="0">
                          <a:effectLst/>
                          <a:latin typeface="Arial" panose="020B0604020202020204" pitchFamily="34" charset="0"/>
                          <a:ea typeface="Calibri" panose="020F0502020204030204" pitchFamily="34" charset="0"/>
                          <a:cs typeface="Times New Roman" panose="02020603050405020304" pitchFamily="18" charset="0"/>
                        </a:rPr>
                        <a:t>Project Steering Committee meeting</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Organize first project steering committee meeting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22369">
                <a:tc>
                  <a:txBody>
                    <a:bodyPr/>
                    <a:lstStyle/>
                    <a:p>
                      <a:pPr marL="0" marR="0">
                        <a:lnSpc>
                          <a:spcPct val="107000"/>
                        </a:lnSpc>
                        <a:spcBef>
                          <a:spcPts val="0"/>
                        </a:spcBef>
                        <a:spcAft>
                          <a:spcPts val="0"/>
                        </a:spcAft>
                      </a:pPr>
                      <a:r>
                        <a:rPr lang="en-US" sz="1000" b="1" dirty="0">
                          <a:effectLst/>
                          <a:latin typeface="Arial" panose="020B0604020202020204" pitchFamily="34" charset="0"/>
                          <a:ea typeface="Calibri" panose="020F0502020204030204" pitchFamily="34" charset="0"/>
                          <a:cs typeface="Times New Roman" panose="02020603050405020304" pitchFamily="18" charset="0"/>
                        </a:rPr>
                        <a:t>Inception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Organize project inception meeting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endParaRPr lang="en-US" dirty="0"/>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3" name="Title 2"/>
          <p:cNvSpPr>
            <a:spLocks noGrp="1"/>
          </p:cNvSpPr>
          <p:nvPr>
            <p:ph type="title"/>
          </p:nvPr>
        </p:nvSpPr>
        <p:spPr/>
        <p:txBody>
          <a:bodyPr/>
          <a:lstStyle/>
          <a:p>
            <a:r>
              <a:rPr lang="en-US" sz="2000" dirty="0"/>
              <a:t>SO1: African Union decisions on sustainable fisheries and aquaculture policies are evidence based.</a:t>
            </a:r>
            <a:br>
              <a:rPr lang="en-US" dirty="0"/>
            </a:b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4253913148"/>
              </p:ext>
            </p:extLst>
          </p:nvPr>
        </p:nvGraphicFramePr>
        <p:xfrm>
          <a:off x="304799" y="2133601"/>
          <a:ext cx="8839201" cy="5062744"/>
        </p:xfrm>
        <a:graphic>
          <a:graphicData uri="http://schemas.openxmlformats.org/drawingml/2006/table">
            <a:tbl>
              <a:tblPr firstRow="1" firstCol="1" bandRow="1"/>
              <a:tblGrid>
                <a:gridCol w="3520036">
                  <a:extLst>
                    <a:ext uri="{9D8B030D-6E8A-4147-A177-3AD203B41FA5}">
                      <a16:colId xmlns:a16="http://schemas.microsoft.com/office/drawing/2014/main" val="20000"/>
                    </a:ext>
                  </a:extLst>
                </a:gridCol>
                <a:gridCol w="5319165">
                  <a:extLst>
                    <a:ext uri="{9D8B030D-6E8A-4147-A177-3AD203B41FA5}">
                      <a16:colId xmlns:a16="http://schemas.microsoft.com/office/drawing/2014/main" val="20001"/>
                    </a:ext>
                  </a:extLst>
                </a:gridCol>
              </a:tblGrid>
              <a:tr h="369936">
                <a:tc gridSpan="2">
                  <a:txBody>
                    <a:bodyPr/>
                    <a:lstStyle/>
                    <a:p>
                      <a:pPr marL="0" marR="0" indent="0" algn="l" defTabSz="914400" rtl="0" eaLnBrk="1" fontAlgn="auto" latinLnBrk="0" hangingPunct="1">
                        <a:lnSpc>
                          <a:spcPct val="107000"/>
                        </a:lnSpc>
                        <a:spcBef>
                          <a:spcPts val="0"/>
                        </a:spcBef>
                        <a:spcAft>
                          <a:spcPts val="0"/>
                        </a:spcAft>
                        <a:buClrTx/>
                        <a:buSzTx/>
                        <a:buFontTx/>
                        <a:buNone/>
                        <a:tabLst/>
                        <a:defRPr/>
                      </a:pPr>
                      <a:r>
                        <a:rPr lang="en-US" sz="1200" dirty="0" err="1">
                          <a:effectLst/>
                          <a:latin typeface="Arial" panose="020B0604020202020204" pitchFamily="34" charset="0"/>
                          <a:ea typeface="Calibri" panose="020F0502020204030204" pitchFamily="34" charset="0"/>
                          <a:cs typeface="Times New Roman" panose="02020603050405020304" pitchFamily="18" charset="0"/>
                        </a:rPr>
                        <a:t>t</a:t>
                      </a:r>
                      <a:r>
                        <a:rPr lang="en-US" sz="1200" b="1" dirty="0" err="1">
                          <a:solidFill>
                            <a:srgbClr val="FF0000"/>
                          </a:solidFill>
                          <a:effectLst/>
                          <a:latin typeface="Arial" panose="020B0604020202020204" pitchFamily="34" charset="0"/>
                          <a:ea typeface="Calibri" panose="020F0502020204030204" pitchFamily="34" charset="0"/>
                          <a:cs typeface="Times New Roman" panose="02020603050405020304" pitchFamily="18" charset="0"/>
                        </a:rPr>
                        <a:t>Output</a:t>
                      </a:r>
                      <a:r>
                        <a:rPr lang="en-US" sz="1200" b="1"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 1 1: AU stakeholders have access to quality knowledge products on African fisheries and aquaculture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nSpc>
                          <a:spcPct val="107000"/>
                        </a:lnSpc>
                        <a:spcBef>
                          <a:spcPts val="0"/>
                        </a:spcBef>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760221">
                <a:tc>
                  <a:txBody>
                    <a:bodyPr/>
                    <a:lstStyle/>
                    <a:p>
                      <a:pPr marL="0" marR="0" indent="0" algn="l" defTabSz="914400" rtl="0" eaLnBrk="1" fontAlgn="auto" latinLnBrk="0" hangingPunct="1">
                        <a:lnSpc>
                          <a:spcPct val="107000"/>
                        </a:lnSpc>
                        <a:spcBef>
                          <a:spcPts val="0"/>
                        </a:spcBef>
                        <a:spcAft>
                          <a:spcPts val="0"/>
                        </a:spcAft>
                        <a:buClrTx/>
                        <a:buSzTx/>
                        <a:buFontTx/>
                        <a:buNone/>
                        <a:tabLst/>
                        <a:defRPr/>
                      </a:pPr>
                      <a:r>
                        <a:rPr lang="en-US" sz="1100" b="1" dirty="0">
                          <a:effectLst/>
                          <a:latin typeface="Calibri" panose="020F0502020204030204" pitchFamily="34" charset="0"/>
                          <a:ea typeface="Calibri" panose="020F0502020204030204" pitchFamily="34" charset="0"/>
                          <a:cs typeface="Times New Roman" panose="02020603050405020304" pitchFamily="18" charset="0"/>
                        </a:rPr>
                        <a:t> </a:t>
                      </a:r>
                      <a:r>
                        <a:rPr lang="en-US" sz="1100" b="1" i="1" dirty="0">
                          <a:effectLst/>
                          <a:latin typeface="Arial" panose="020B0604020202020204" pitchFamily="34" charset="0"/>
                          <a:ea typeface="Calibri" panose="020F0502020204030204" pitchFamily="34" charset="0"/>
                          <a:cs typeface="Times New Roman" panose="02020603050405020304" pitchFamily="18" charset="0"/>
                        </a:rPr>
                        <a:t>1.1:1.  Collect and centralize information and research relating to fisheries and aquaculture in Africa as a repository within AU institutions and establish a mechanism for regular updating;</a:t>
                      </a:r>
                      <a:r>
                        <a:rPr lang="en-US" sz="1100" b="1" i="1"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1.1.1.1. Develop and update database on fisheries and aquaculture and develop mechanism for data management.</a:t>
                      </a: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90155">
                <a:tc>
                  <a:txBody>
                    <a:bodyPr/>
                    <a:lstStyle/>
                    <a:p>
                      <a:pPr marL="0" marR="0">
                        <a:lnSpc>
                          <a:spcPct val="107000"/>
                        </a:lnSpc>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1.1.1.2. Commission studies on identifications of sources of fisheries, aquaculture, socio-economics and environmental related data (research and statistics) in 5</a:t>
                      </a:r>
                      <a:r>
                        <a:rPr lang="en-US" sz="1100" baseline="0" dirty="0">
                          <a:effectLst/>
                          <a:latin typeface="Calibri" panose="020F0502020204030204" pitchFamily="34" charset="0"/>
                          <a:ea typeface="Calibri" panose="020F0502020204030204" pitchFamily="34" charset="0"/>
                          <a:cs typeface="Times New Roman" panose="02020603050405020304" pitchFamily="18" charset="0"/>
                        </a:rPr>
                        <a:t> regions  (West, central, East, South and North)</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941196">
                <a:tc>
                  <a:txBody>
                    <a:bodyPr/>
                    <a:lstStyle/>
                    <a:p>
                      <a:pPr marL="0" marR="0" indent="0" algn="l" defTabSz="914400" rtl="0" eaLnBrk="1" fontAlgn="auto" latinLnBrk="0" hangingPunct="1">
                        <a:lnSpc>
                          <a:spcPct val="107000"/>
                        </a:lnSpc>
                        <a:spcBef>
                          <a:spcPts val="0"/>
                        </a:spcBef>
                        <a:spcAft>
                          <a:spcPts val="0"/>
                        </a:spcAft>
                        <a:buClrTx/>
                        <a:buSzTx/>
                        <a:buFontTx/>
                        <a:buNone/>
                        <a:tabLst/>
                        <a:defRPr/>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r>
                        <a:rPr lang="en-US" sz="1100" b="1" i="1" dirty="0">
                          <a:effectLst/>
                          <a:latin typeface="Calibri" panose="020F0502020204030204" pitchFamily="34" charset="0"/>
                          <a:ea typeface="Calibri" panose="020F0502020204030204" pitchFamily="34" charset="0"/>
                          <a:cs typeface="Times New Roman" panose="02020603050405020304" pitchFamily="18" charset="0"/>
                        </a:rPr>
                        <a:t>1.1.2. Conduct policy oriented studies to address social, economic and environmental challenges on fisheries and aquaculture in Africa (e.g. on the state of the stocks, economic valuation of aquatic and coastal goods and services, impact of climate change </a:t>
                      </a:r>
                      <a:r>
                        <a:rPr lang="en-US" sz="1100" b="1" i="1" dirty="0" err="1">
                          <a:effectLst/>
                          <a:latin typeface="Calibri" panose="020F0502020204030204" pitchFamily="34" charset="0"/>
                          <a:ea typeface="Calibri" panose="020F0502020204030204" pitchFamily="34" charset="0"/>
                          <a:cs typeface="Times New Roman" panose="02020603050405020304" pitchFamily="18" charset="0"/>
                        </a:rPr>
                        <a:t>etc</a:t>
                      </a:r>
                      <a:r>
                        <a:rPr lang="en-US" sz="1100" b="1" i="1" dirty="0">
                          <a:effectLst/>
                          <a:latin typeface="Calibri" panose="020F0502020204030204" pitchFamily="34" charset="0"/>
                          <a:ea typeface="Calibri" panose="020F0502020204030204" pitchFamily="34" charset="0"/>
                          <a:cs typeface="Times New Roman" panose="02020603050405020304" pitchFamily="18" charset="0"/>
                        </a:rPr>
                        <a: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1.1.2.1. Collect existing relevant information in AU MS and institutions on the state of fish stocks in 2 regions.</a:t>
                      </a: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406208">
                <a:tc>
                  <a:txBody>
                    <a:bodyPr/>
                    <a:lstStyle/>
                    <a:p>
                      <a:pPr marL="0" marR="0">
                        <a:lnSpc>
                          <a:spcPct val="107000"/>
                        </a:lnSpc>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Calibri" panose="020F0502020204030204" pitchFamily="34" charset="0"/>
                        </a:rPr>
                        <a:t>1.1.2.2. Conduct economic valuation of ecosystem goods and services, impact of climate change on fisheries and aquaculture.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408371">
                <a:tc>
                  <a:txBody>
                    <a:bodyPr/>
                    <a:lstStyle/>
                    <a:p>
                      <a:pPr marL="0" marR="0" indent="0" algn="l" defTabSz="914400" rtl="0" eaLnBrk="1" fontAlgn="auto" latinLnBrk="0" hangingPunct="1">
                        <a:lnSpc>
                          <a:spcPct val="107000"/>
                        </a:lnSpc>
                        <a:spcBef>
                          <a:spcPts val="0"/>
                        </a:spcBef>
                        <a:spcAft>
                          <a:spcPts val="0"/>
                        </a:spcAft>
                        <a:buClrTx/>
                        <a:buSzTx/>
                        <a:buFontTx/>
                        <a:buNone/>
                        <a:tabLst/>
                        <a:defRPr/>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r>
                        <a:rPr lang="en-US" sz="1100" b="1" i="1" dirty="0">
                          <a:effectLst/>
                          <a:latin typeface="Calibri" panose="020F0502020204030204" pitchFamily="34" charset="0"/>
                          <a:ea typeface="Calibri" panose="020F0502020204030204" pitchFamily="34" charset="0"/>
                          <a:cs typeface="Calibri" panose="020F0502020204030204" pitchFamily="34" charset="0"/>
                        </a:rPr>
                        <a:t>1.1.3. Update the AU-FAO study on the Value of African fisheries (2014);</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effectLst/>
                          <a:latin typeface="Calibri" panose="020F0502020204030204" pitchFamily="34" charset="0"/>
                          <a:ea typeface="Calibri" panose="020F0502020204030204" pitchFamily="34" charset="0"/>
                          <a:cs typeface="Calibri" panose="020F0502020204030204" pitchFamily="34" charset="0"/>
                        </a:rPr>
                        <a:t>1.1.3.1. Develop methodology, template and training manuals for updating the AU-FAO study on the value of fisheries 2014.</a:t>
                      </a:r>
                      <a:endParaRPr lang="en-US" sz="1100" dirty="0"/>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567300">
                <a:tc>
                  <a:txBody>
                    <a:bodyPr/>
                    <a:lstStyle/>
                    <a:p>
                      <a:pPr marL="0" marR="0">
                        <a:lnSpc>
                          <a:spcPct val="107000"/>
                        </a:lnSpc>
                        <a:spcBef>
                          <a:spcPts val="0"/>
                        </a:spcBef>
                        <a:spcAft>
                          <a:spcPts val="0"/>
                        </a:spcAft>
                      </a:pPr>
                      <a:r>
                        <a:rPr lang="en-US" sz="1100" b="1" i="1" dirty="0">
                          <a:effectLst/>
                          <a:latin typeface="Calibri" panose="020F0502020204030204" pitchFamily="34" charset="0"/>
                          <a:ea typeface="Calibri" panose="020F0502020204030204" pitchFamily="34" charset="0"/>
                          <a:cs typeface="Times New Roman" panose="02020603050405020304" pitchFamily="18" charset="0"/>
                        </a:rPr>
                        <a:t>1.1.4. Produce foresight studies and relevant fisheries and aquaculture contributions to ongoing thematic processes and initiatives (i.e. on food and nutrition security, gender, marine biodiversity and ecosystems, climate change, blue economy </a:t>
                      </a:r>
                      <a:r>
                        <a:rPr lang="en-US" sz="1100" b="1" i="1" dirty="0" err="1">
                          <a:effectLst/>
                          <a:latin typeface="Calibri" panose="020F0502020204030204" pitchFamily="34" charset="0"/>
                          <a:ea typeface="Calibri" panose="020F0502020204030204" pitchFamily="34" charset="0"/>
                          <a:cs typeface="Times New Roman" panose="02020603050405020304" pitchFamily="18" charset="0"/>
                        </a:rPr>
                        <a:t>etc</a:t>
                      </a:r>
                      <a:r>
                        <a:rPr lang="en-US" sz="1100" b="1" i="1" dirty="0">
                          <a:effectLst/>
                          <a:latin typeface="Calibri" panose="020F0502020204030204" pitchFamily="34" charset="0"/>
                          <a:ea typeface="Calibri" panose="020F0502020204030204" pitchFamily="34" charset="0"/>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i="1" dirty="0">
                          <a:effectLst/>
                          <a:latin typeface="Calibri" panose="020F0502020204030204" pitchFamily="34" charset="0"/>
                          <a:ea typeface="Calibri" panose="020F0502020204030204" pitchFamily="34" charset="0"/>
                          <a:cs typeface="Times New Roman" panose="02020603050405020304" pitchFamily="18" charset="0"/>
                        </a:rPr>
                        <a:t>1.1.4.1 Conduct foresight studies to inform policy reforms on relevant fisheries and aquaculture issues - diverse consultancies to address issues above.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720233">
                <a:tc>
                  <a:txBody>
                    <a:bodyPr/>
                    <a:lstStyle/>
                    <a:p>
                      <a:pPr marL="0" marR="0">
                        <a:lnSpc>
                          <a:spcPct val="107000"/>
                        </a:lnSpc>
                        <a:spcBef>
                          <a:spcPts val="0"/>
                        </a:spcBef>
                        <a:spcAft>
                          <a:spcPts val="0"/>
                        </a:spcAft>
                      </a:pPr>
                      <a:r>
                        <a:rPr lang="en-US" sz="1100" b="1" i="1" dirty="0">
                          <a:effectLst/>
                          <a:latin typeface="Calibri" panose="020F0502020204030204" pitchFamily="34" charset="0"/>
                          <a:ea typeface="Calibri" panose="020F0502020204030204" pitchFamily="34" charset="0"/>
                          <a:cs typeface="Times New Roman" panose="02020603050405020304" pitchFamily="18" charset="0"/>
                        </a:rPr>
                        <a:t>1.1.5. Document lessons learnt and best practices for informed and rational interventions;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i="1" dirty="0">
                          <a:effectLst/>
                          <a:latin typeface="Calibri" panose="020F0502020204030204" pitchFamily="34" charset="0"/>
                          <a:ea typeface="Calibri" panose="020F0502020204030204" pitchFamily="34" charset="0"/>
                          <a:cs typeface="Calibri" panose="020F0502020204030204" pitchFamily="34" charset="0"/>
                        </a:rPr>
                        <a:t>1.1.5.1. Document lessons learnt and best practices on current and emerging fisheries and aquaculture related issues for informed and rational interventions.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31093900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545131154"/>
              </p:ext>
            </p:extLst>
          </p:nvPr>
        </p:nvGraphicFramePr>
        <p:xfrm>
          <a:off x="304799" y="1219201"/>
          <a:ext cx="8763001" cy="5562598"/>
        </p:xfrm>
        <a:graphic>
          <a:graphicData uri="http://schemas.openxmlformats.org/drawingml/2006/table">
            <a:tbl>
              <a:tblPr firstRow="1" firstCol="1" bandRow="1"/>
              <a:tblGrid>
                <a:gridCol w="3886201">
                  <a:extLst>
                    <a:ext uri="{9D8B030D-6E8A-4147-A177-3AD203B41FA5}">
                      <a16:colId xmlns:a16="http://schemas.microsoft.com/office/drawing/2014/main" val="20000"/>
                    </a:ext>
                  </a:extLst>
                </a:gridCol>
                <a:gridCol w="4876800">
                  <a:extLst>
                    <a:ext uri="{9D8B030D-6E8A-4147-A177-3AD203B41FA5}">
                      <a16:colId xmlns:a16="http://schemas.microsoft.com/office/drawing/2014/main" val="20001"/>
                    </a:ext>
                  </a:extLst>
                </a:gridCol>
              </a:tblGrid>
              <a:tr h="759496">
                <a:tc gridSpan="2">
                  <a:txBody>
                    <a:bodyPr/>
                    <a:lstStyle/>
                    <a:p>
                      <a:pPr marL="0" marR="0">
                        <a:lnSpc>
                          <a:spcPct val="107000"/>
                        </a:lnSpc>
                        <a:spcBef>
                          <a:spcPts val="0"/>
                        </a:spcBef>
                        <a:spcAft>
                          <a:spcPts val="0"/>
                        </a:spcAft>
                      </a:pPr>
                      <a:r>
                        <a:rPr lang="en-US" sz="1200" b="1"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Output 1.2 Existing platforms and networks are reviewed, rationalized and operationalized for effective participation of stakeholders in policy development and implementation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 </a:t>
                      </a: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nSpc>
                          <a:spcPct val="107000"/>
                        </a:lnSpc>
                        <a:spcBef>
                          <a:spcPts val="0"/>
                        </a:spcBef>
                        <a:spcAft>
                          <a:spcPts val="0"/>
                        </a:spcAft>
                      </a:pP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849099">
                <a:tc>
                  <a:txBody>
                    <a:bodyPr/>
                    <a:lstStyle/>
                    <a:p>
                      <a:pPr marL="0" marR="0">
                        <a:lnSpc>
                          <a:spcPct val="107000"/>
                        </a:lnSpc>
                        <a:spcBef>
                          <a:spcPts val="0"/>
                        </a:spcBef>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1.2.1. Conduct a functional review of existing platforms and networks in relation to PFRS and AFRM (e.g. AFRIPAAS, AWFISHNET, Policy Research Network </a:t>
                      </a:r>
                      <a:r>
                        <a:rPr lang="en-US" sz="1200" b="1" dirty="0" err="1">
                          <a:effectLst/>
                          <a:latin typeface="Calibri" panose="020F0502020204030204" pitchFamily="34" charset="0"/>
                          <a:ea typeface="Calibri" panose="020F0502020204030204" pitchFamily="34" charset="0"/>
                          <a:cs typeface="Times New Roman" panose="02020603050405020304" pitchFamily="18" charset="0"/>
                        </a:rPr>
                        <a:t>etc</a:t>
                      </a:r>
                      <a:r>
                        <a:rPr lang="en-US" sz="1200" b="1" dirty="0">
                          <a:effectLst/>
                          <a:latin typeface="Calibri" panose="020F0502020204030204" pitchFamily="34" charset="0"/>
                          <a:ea typeface="Calibri" panose="020F0502020204030204" pitchFamily="34" charset="0"/>
                          <a:cs typeface="Times New Roman" panose="02020603050405020304" pitchFamily="18" charset="0"/>
                        </a:rPr>
                        <a:t>);</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200" i="1" dirty="0">
                          <a:effectLst/>
                          <a:latin typeface="Calibri" panose="020F0502020204030204" pitchFamily="34" charset="0"/>
                          <a:ea typeface="Calibri" panose="020F0502020204030204" pitchFamily="34" charset="0"/>
                          <a:cs typeface="Times New Roman" panose="02020603050405020304" pitchFamily="18" charset="0"/>
                        </a:rPr>
                        <a:t>1.2.1.1. Review and propose mechanisms for rationalization of existing fisheries and aquaculture platforms and networks and propose a framework for anchorage with RECs and relevant RFOs.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144669">
                <a:tc>
                  <a:txBody>
                    <a:bodyPr/>
                    <a:lstStyle/>
                    <a:p>
                      <a:pPr marL="0" marR="0">
                        <a:lnSpc>
                          <a:spcPct val="107000"/>
                        </a:lnSpc>
                        <a:spcBef>
                          <a:spcPts val="0"/>
                        </a:spcBef>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1.2.2. Support rationalization of existing platforms and networks, ensure institutional anchorage at relevant level, enhance their capacities and use them to implement identified activities / pilot projects;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200" i="1" dirty="0">
                          <a:effectLst/>
                          <a:latin typeface="Calibri" panose="020F0502020204030204" pitchFamily="34" charset="0"/>
                          <a:ea typeface="Calibri" panose="020F0502020204030204" pitchFamily="34" charset="0"/>
                          <a:cs typeface="Times New Roman" panose="02020603050405020304" pitchFamily="18" charset="0"/>
                        </a:rPr>
                        <a:t>1.2.1.1. Review and propose mechanisms for rationalization of existing fisheries and aquaculture platforms and networks and propose a framework for anchorage with RECs and relevant RFOs.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600050">
                <a:tc>
                  <a:txBody>
                    <a:bodyPr/>
                    <a:lstStyle/>
                    <a:p>
                      <a:pPr marL="0" marR="0">
                        <a:lnSpc>
                          <a:spcPct val="107000"/>
                        </a:lnSpc>
                        <a:spcBef>
                          <a:spcPts val="0"/>
                        </a:spcBef>
                        <a:spcAft>
                          <a:spcPts val="0"/>
                        </a:spcAft>
                      </a:pPr>
                      <a:r>
                        <a:rPr lang="en-US" sz="1200">
                          <a:effectLst/>
                          <a:latin typeface="Calibri" panose="020F0502020204030204" pitchFamily="34" charset="0"/>
                          <a:ea typeface="Calibri" panose="020F0502020204030204" pitchFamily="34" charset="0"/>
                          <a:cs typeface="Times New Roman" panose="02020603050405020304" pitchFamily="18" charset="0"/>
                        </a:rPr>
                        <a:t> </a:t>
                      </a: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200" i="1" dirty="0">
                          <a:effectLst/>
                          <a:latin typeface="Calibri" panose="020F0502020204030204" pitchFamily="34" charset="0"/>
                          <a:ea typeface="Calibri" panose="020F0502020204030204" pitchFamily="34" charset="0"/>
                          <a:cs typeface="Times New Roman" panose="02020603050405020304" pitchFamily="18" charset="0"/>
                        </a:rPr>
                        <a:t>1.2.2.2. Purchase equipment as may be required by COEs or other specialized institutions for effective implementation of activities related to the Action.</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659006">
                <a:tc>
                  <a:txBody>
                    <a:bodyPr/>
                    <a:lstStyle/>
                    <a:p>
                      <a:pPr marL="0" marR="0">
                        <a:lnSpc>
                          <a:spcPct val="107000"/>
                        </a:lnSpc>
                        <a:spcBef>
                          <a:spcPts val="0"/>
                        </a:spcBef>
                        <a:spcAft>
                          <a:spcPts val="0"/>
                        </a:spcAft>
                      </a:pPr>
                      <a:r>
                        <a:rPr lang="en-US" sz="1200" b="1" i="1">
                          <a:effectLst/>
                          <a:latin typeface="Calibri" panose="020F0502020204030204" pitchFamily="34" charset="0"/>
                          <a:ea typeface="Calibri" panose="020F0502020204030204" pitchFamily="34" charset="0"/>
                          <a:cs typeface="Times New Roman" panose="02020603050405020304" pitchFamily="18" charset="0"/>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200" i="1" dirty="0">
                          <a:effectLst/>
                          <a:latin typeface="Calibri" panose="020F0502020204030204" pitchFamily="34" charset="0"/>
                          <a:ea typeface="Calibri" panose="020F0502020204030204" pitchFamily="34" charset="0"/>
                          <a:cs typeface="Times New Roman" panose="02020603050405020304" pitchFamily="18" charset="0"/>
                        </a:rPr>
                        <a:t>1.2.2.3 Conduct assessment and review for selection of additional </a:t>
                      </a:r>
                      <a:r>
                        <a:rPr lang="en-US" sz="1200" i="1" dirty="0" err="1">
                          <a:effectLst/>
                          <a:latin typeface="Calibri" panose="020F0502020204030204" pitchFamily="34" charset="0"/>
                          <a:ea typeface="Calibri" panose="020F0502020204030204" pitchFamily="34" charset="0"/>
                          <a:cs typeface="Times New Roman" panose="02020603050405020304" pitchFamily="18" charset="0"/>
                        </a:rPr>
                        <a:t>centres</a:t>
                      </a:r>
                      <a:r>
                        <a:rPr lang="en-US" sz="1200" i="1" dirty="0">
                          <a:effectLst/>
                          <a:latin typeface="Calibri" panose="020F0502020204030204" pitchFamily="34" charset="0"/>
                          <a:ea typeface="Calibri" panose="020F0502020204030204" pitchFamily="34" charset="0"/>
                          <a:cs typeface="Times New Roman" panose="02020603050405020304" pitchFamily="18" charset="0"/>
                        </a:rPr>
                        <a:t> of excellence in relevant disciplines in fisheries and aquaculture; in line with 2019 STC ARDWE recommendations.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675131">
                <a:tc>
                  <a:txBody>
                    <a:bodyPr/>
                    <a:lstStyle/>
                    <a:p>
                      <a:pPr marL="0" marR="0" indent="0" algn="l" defTabSz="914400" rtl="0" eaLnBrk="1" fontAlgn="auto" latinLnBrk="0" hangingPunct="1">
                        <a:lnSpc>
                          <a:spcPct val="107000"/>
                        </a:lnSpc>
                        <a:spcBef>
                          <a:spcPts val="0"/>
                        </a:spcBef>
                        <a:spcAft>
                          <a:spcPts val="0"/>
                        </a:spcAft>
                        <a:buClrTx/>
                        <a:buSzTx/>
                        <a:buFontTx/>
                        <a:buNone/>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r>
                        <a:rPr lang="en-US" sz="1200" b="1" dirty="0">
                          <a:effectLst/>
                          <a:latin typeface="Calibri" panose="020F0502020204030204" pitchFamily="34" charset="0"/>
                          <a:ea typeface="Calibri" panose="020F0502020204030204" pitchFamily="34" charset="0"/>
                          <a:cs typeface="Times New Roman" panose="02020603050405020304" pitchFamily="18" charset="0"/>
                        </a:rPr>
                        <a:t>1.2.3 Develop cost effective mechanisms for stakeholder consultation.</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1.2.3.1 Commission a study to develop a cost effective mechanism for stakeholder's consultation and generate specific recommendations based on best practices.  </a:t>
                      </a: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875147">
                <a:tc>
                  <a:txBody>
                    <a:bodyPr/>
                    <a:lstStyle/>
                    <a:p>
                      <a:pPr marL="0" marR="0">
                        <a:lnSpc>
                          <a:spcPct val="107000"/>
                        </a:lnSpc>
                        <a:spcBef>
                          <a:spcPts val="0"/>
                        </a:spcBef>
                        <a:spcAft>
                          <a:spcPts val="0"/>
                        </a:spcAft>
                      </a:pPr>
                      <a:r>
                        <a:rPr lang="en-US" sz="1200" b="1" i="1" dirty="0">
                          <a:effectLst/>
                          <a:latin typeface="Arial" panose="020B0604020202020204" pitchFamily="34" charset="0"/>
                          <a:ea typeface="Calibri" panose="020F0502020204030204" pitchFamily="34" charset="0"/>
                          <a:cs typeface="Times New Roman" panose="02020603050405020304" pitchFamily="18" charset="0"/>
                        </a:rPr>
                        <a:t>1.2.4. Simplify and operationalize the AFRM</a:t>
                      </a:r>
                      <a:r>
                        <a:rPr lang="en-US" sz="1200" b="1" i="1"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200" i="1" dirty="0">
                          <a:effectLst/>
                          <a:latin typeface="Calibri" panose="020F0502020204030204" pitchFamily="34" charset="0"/>
                          <a:ea typeface="Calibri" panose="020F0502020204030204" pitchFamily="34" charset="0"/>
                          <a:cs typeface="Times New Roman" panose="02020603050405020304" pitchFamily="18" charset="0"/>
                        </a:rPr>
                        <a:t>1.2.4.1. Organize a consultative workshop to revise TORs for the various organs of the AFRM in line with the third STC-ARDWE recommendation.</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3" name="Title 2"/>
          <p:cNvSpPr>
            <a:spLocks noGrp="1"/>
          </p:cNvSpPr>
          <p:nvPr>
            <p:ph type="title"/>
          </p:nvPr>
        </p:nvSpPr>
        <p:spPr/>
        <p:txBody>
          <a:bodyPr/>
          <a:lstStyle/>
          <a:p>
            <a:r>
              <a:rPr lang="en-US" sz="2000" dirty="0"/>
              <a:t>SO1: African Union decisions on sustainable fisheries and aquaculture policies are evidence based.</a:t>
            </a:r>
            <a:br>
              <a:rPr lang="en-US" dirty="0"/>
            </a:br>
            <a:endParaRPr lang="en-US" dirty="0"/>
          </a:p>
        </p:txBody>
      </p:sp>
    </p:spTree>
    <p:extLst>
      <p:ext uri="{BB962C8B-B14F-4D97-AF65-F5344CB8AC3E}">
        <p14:creationId xmlns:p14="http://schemas.microsoft.com/office/powerpoint/2010/main" val="26273963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984797582"/>
              </p:ext>
            </p:extLst>
          </p:nvPr>
        </p:nvGraphicFramePr>
        <p:xfrm>
          <a:off x="304800" y="1219199"/>
          <a:ext cx="8839200" cy="5629890"/>
        </p:xfrm>
        <a:graphic>
          <a:graphicData uri="http://schemas.openxmlformats.org/drawingml/2006/table">
            <a:tbl>
              <a:tblPr firstRow="1" firstCol="1" bandRow="1"/>
              <a:tblGrid>
                <a:gridCol w="3535680">
                  <a:extLst>
                    <a:ext uri="{9D8B030D-6E8A-4147-A177-3AD203B41FA5}">
                      <a16:colId xmlns:a16="http://schemas.microsoft.com/office/drawing/2014/main" val="20000"/>
                    </a:ext>
                  </a:extLst>
                </a:gridCol>
                <a:gridCol w="5303520">
                  <a:extLst>
                    <a:ext uri="{9D8B030D-6E8A-4147-A177-3AD203B41FA5}">
                      <a16:colId xmlns:a16="http://schemas.microsoft.com/office/drawing/2014/main" val="20001"/>
                    </a:ext>
                  </a:extLst>
                </a:gridCol>
              </a:tblGrid>
              <a:tr h="381001">
                <a:tc gridSpan="2">
                  <a:txBody>
                    <a:bodyPr/>
                    <a:lstStyle/>
                    <a:p>
                      <a:pPr marL="0" marR="0">
                        <a:lnSpc>
                          <a:spcPct val="107000"/>
                        </a:lnSpc>
                        <a:spcBef>
                          <a:spcPts val="0"/>
                        </a:spcBef>
                        <a:spcAft>
                          <a:spcPts val="0"/>
                        </a:spcAft>
                      </a:pPr>
                      <a:r>
                        <a:rPr lang="en-US" sz="1200" b="1"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Output 1.3 A solid reporting system to STC on the implementation of the PFRS is put in place and integrated to CAADP process.</a:t>
                      </a: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nSpc>
                          <a:spcPct val="107000"/>
                        </a:lnSpc>
                        <a:spcBef>
                          <a:spcPts val="0"/>
                        </a:spcBef>
                        <a:spcAft>
                          <a:spcPts val="0"/>
                        </a:spcAft>
                      </a:pP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40225">
                <a:tc>
                  <a:txBody>
                    <a:bodyPr/>
                    <a:lstStyle/>
                    <a:p>
                      <a:pPr marL="0" marR="0">
                        <a:lnSpc>
                          <a:spcPct val="107000"/>
                        </a:lnSpc>
                        <a:spcBef>
                          <a:spcPts val="0"/>
                        </a:spcBef>
                        <a:spcAft>
                          <a:spcPts val="0"/>
                        </a:spcAft>
                      </a:pPr>
                      <a:r>
                        <a:rPr lang="en-US" sz="1200" b="1" i="1" dirty="0">
                          <a:effectLst/>
                          <a:latin typeface="Calibri" panose="020F0502020204030204" pitchFamily="34" charset="0"/>
                          <a:ea typeface="Calibri" panose="020F0502020204030204" pitchFamily="34" charset="0"/>
                          <a:cs typeface="Calibri" panose="020F0502020204030204" pitchFamily="34" charset="0"/>
                        </a:rPr>
                        <a:t>1.3.1. Develop indicators to monitor the implementation of PFRS in line with the Malabo goals.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1.3.1.1 Develop and propose mechanisms for operationalization of a robust M&amp;E systems based on PFRS guidelines for monitoring PFRS implementation.</a:t>
                      </a: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586966">
                <a:tc>
                  <a:txBody>
                    <a:bodyPr/>
                    <a:lstStyle/>
                    <a:p>
                      <a:pPr marL="0" marR="0">
                        <a:lnSpc>
                          <a:spcPct val="107000"/>
                        </a:lnSpc>
                        <a:spcBef>
                          <a:spcPts val="0"/>
                        </a:spcBef>
                        <a:spcAft>
                          <a:spcPts val="0"/>
                        </a:spcAft>
                      </a:pPr>
                      <a:r>
                        <a:rPr lang="en-US" sz="1200" b="1" dirty="0">
                          <a:effectLst/>
                          <a:latin typeface="Calibri" panose="020F0502020204030204" pitchFamily="34" charset="0"/>
                          <a:ea typeface="Calibri" panose="020F0502020204030204" pitchFamily="34" charset="0"/>
                          <a:cs typeface="Calibri" panose="020F0502020204030204" pitchFamily="34" charset="0"/>
                        </a:rPr>
                        <a:t>1.3.2. Produce  annual snapshot of fisheries and aquaculture performance reports based on these indicators</a:t>
                      </a:r>
                      <a:r>
                        <a:rPr lang="en-US" sz="1200" dirty="0">
                          <a:effectLst/>
                          <a:latin typeface="Calibri" panose="020F0502020204030204" pitchFamily="34" charset="0"/>
                          <a:ea typeface="Calibri" panose="020F0502020204030204" pitchFamily="34" charset="0"/>
                          <a:cs typeface="Calibri" panose="020F0502020204030204" pitchFamily="34" charset="0"/>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1.3.2.1. Prepare and compile biennial status report that would contribute to the Africa fisheries and aquaculture report for year 1</a:t>
                      </a: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572438">
                <a:tc>
                  <a:txBody>
                    <a:bodyPr/>
                    <a:lstStyle/>
                    <a:p>
                      <a:pPr marL="0" marR="0">
                        <a:lnSpc>
                          <a:spcPct val="107000"/>
                        </a:lnSpc>
                        <a:spcBef>
                          <a:spcPts val="0"/>
                        </a:spcBef>
                        <a:spcAft>
                          <a:spcPts val="0"/>
                        </a:spcAft>
                      </a:pPr>
                      <a:r>
                        <a:rPr lang="en-US" sz="1200" b="1" dirty="0">
                          <a:effectLst/>
                          <a:latin typeface="Calibri" panose="020F0502020204030204" pitchFamily="34" charset="0"/>
                          <a:ea typeface="Calibri" panose="020F0502020204030204" pitchFamily="34" charset="0"/>
                          <a:cs typeface="Calibri" panose="020F0502020204030204" pitchFamily="34" charset="0"/>
                        </a:rPr>
                        <a:t>1.3.4. Actively contribute to the agenda of STC meetings, based on strategic planning and support the organization of biennial African ministerial dialogue on Fisheries and aquaculture.</a:t>
                      </a:r>
                      <a:r>
                        <a:rPr lang="en-US" sz="1200" dirty="0">
                          <a:effectLst/>
                          <a:latin typeface="Calibri" panose="020F0502020204030204" pitchFamily="34" charset="0"/>
                          <a:ea typeface="Calibri" panose="020F0502020204030204" pitchFamily="34" charset="0"/>
                          <a:cs typeface="Calibri" panose="020F0502020204030204" pitchFamily="34" charset="0"/>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1.3.4.2 Prepare documentations for 3 STCs and high level AU policy organs.</a:t>
                      </a: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01223">
                <a:tc>
                  <a:txBody>
                    <a:bodyPr/>
                    <a:lstStyle/>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Calibri" panose="020F0502020204030204" pitchFamily="34" charset="0"/>
                        </a:rPr>
                        <a:t>1.3.4.3. Facilitate the participation of experts in STC expert session's meetings to develop recommendations for the STC-ARDWE.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01223">
                <a:tc>
                  <a:txBody>
                    <a:bodyPr/>
                    <a:lstStyle/>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Calibri" panose="020F0502020204030204" pitchFamily="34" charset="0"/>
                        </a:rPr>
                        <a:t>1.3.4.4. Facilitate the participation of</a:t>
                      </a:r>
                      <a:r>
                        <a:rPr lang="en-US"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relevant officials</a:t>
                      </a:r>
                      <a:r>
                        <a:rPr lang="en-US" sz="1200" dirty="0">
                          <a:effectLst/>
                          <a:latin typeface="Calibri" panose="020F0502020204030204" pitchFamily="34" charset="0"/>
                          <a:ea typeface="Calibri" panose="020F0502020204030204" pitchFamily="34" charset="0"/>
                          <a:cs typeface="Calibri" panose="020F0502020204030204" pitchFamily="34" charset="0"/>
                        </a:rPr>
                        <a:t> in STC ministerial sessions to, among others, review the experts' recommendations.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492697">
                <a:tc gridSpan="2">
                  <a:txBody>
                    <a:bodyPr/>
                    <a:lstStyle/>
                    <a:p>
                      <a:pPr marL="0" marR="0">
                        <a:lnSpc>
                          <a:spcPct val="107000"/>
                        </a:lnSpc>
                        <a:spcBef>
                          <a:spcPts val="0"/>
                        </a:spcBef>
                        <a:spcAft>
                          <a:spcPts val="0"/>
                        </a:spcAft>
                      </a:pPr>
                      <a:r>
                        <a:rPr lang="en-US" sz="1200" b="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Output 1.4 Mechanisms are developed to ensure that sustainable fisheries and aquaculture are mainstreamed in the development of AU policies / initiatives affecting the sector.</a:t>
                      </a: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nSpc>
                          <a:spcPct val="107000"/>
                        </a:lnSpc>
                        <a:spcBef>
                          <a:spcPts val="0"/>
                        </a:spcBef>
                        <a:spcAft>
                          <a:spcPts val="0"/>
                        </a:spcAft>
                      </a:pP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1441954">
                <a:tc>
                  <a:txBody>
                    <a:bodyPr/>
                    <a:lstStyle/>
                    <a:p>
                      <a:pPr marL="0" marR="0" indent="0" algn="l" defTabSz="914400" rtl="0" eaLnBrk="1" fontAlgn="auto" latinLnBrk="0" hangingPunct="1">
                        <a:lnSpc>
                          <a:spcPct val="107000"/>
                        </a:lnSpc>
                        <a:spcBef>
                          <a:spcPts val="0"/>
                        </a:spcBef>
                        <a:spcAft>
                          <a:spcPts val="0"/>
                        </a:spcAft>
                        <a:buClrTx/>
                        <a:buSzTx/>
                        <a:buFontTx/>
                        <a:buNone/>
                        <a:tabLst/>
                        <a:defRPr/>
                      </a:pPr>
                      <a:r>
                        <a:rPr lang="en-US"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1.4.1. Map initiatives that are underway or planned at the AU that are relevant to fisheries and aquaculture and contribute to their development / implementation by providing relevant input (of. discussions on blue economy, maritime security, environmental protection and ocean governance </a:t>
                      </a:r>
                      <a:r>
                        <a:rPr lang="en-US" sz="1200" b="1"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etc</a:t>
                      </a:r>
                      <a:r>
                        <a:rPr lang="en-US"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Build synergies and support alignment among these different sectors;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1.4.1.1. Organize internal virtual meeting among AUC Departments to map initiatives that are underway or planned at the AU which are relevant to fisheries and aquaculture, for synergistic implementation of activities that relevant to fisheries and aquaculture (e.g. blue economy, maritime security, environmental protection and ocean governance)</a:t>
                      </a: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489181">
                <a:tc>
                  <a:txBody>
                    <a:bodyPr/>
                    <a:lstStyle/>
                    <a:p>
                      <a:pPr marL="0" marR="0">
                        <a:lnSpc>
                          <a:spcPct val="107000"/>
                        </a:lnSpc>
                        <a:spcBef>
                          <a:spcPts val="0"/>
                        </a:spcBef>
                        <a:spcAft>
                          <a:spcPts val="0"/>
                        </a:spcAft>
                      </a:pPr>
                      <a:r>
                        <a:rPr lang="en-US" sz="1200" b="1">
                          <a:effectLst/>
                          <a:latin typeface="Calibri" panose="020F0502020204030204" pitchFamily="34" charset="0"/>
                          <a:ea typeface="Calibri" panose="020F0502020204030204" pitchFamily="34" charset="0"/>
                          <a:cs typeface="Times New Roman" panose="02020603050405020304" pitchFamily="18" charset="0"/>
                        </a:rPr>
                        <a:t>1.4.3. Associate relevant AU services to activities developed under this Action</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Calibri" panose="020F0502020204030204" pitchFamily="34" charset="0"/>
                        </a:rPr>
                        <a:t>1.4.3.1. Organize internal virtual (</a:t>
                      </a: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and Physical meetings</a:t>
                      </a:r>
                      <a:r>
                        <a:rPr lang="en-US" sz="1200" dirty="0">
                          <a:effectLst/>
                          <a:latin typeface="Calibri" panose="020F0502020204030204" pitchFamily="34" charset="0"/>
                          <a:ea typeface="Calibri" panose="020F0502020204030204" pitchFamily="34" charset="0"/>
                          <a:cs typeface="Calibri" panose="020F0502020204030204" pitchFamily="34" charset="0"/>
                        </a:rPr>
                        <a:t>) to develop and operationalize a framework for internal coordination of fisheries and aquaculture among relevant AUC Actors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bl>
          </a:graphicData>
        </a:graphic>
      </p:graphicFrame>
      <p:sp>
        <p:nvSpPr>
          <p:cNvPr id="3" name="Title 2"/>
          <p:cNvSpPr>
            <a:spLocks noGrp="1"/>
          </p:cNvSpPr>
          <p:nvPr>
            <p:ph type="title"/>
          </p:nvPr>
        </p:nvSpPr>
        <p:spPr/>
        <p:txBody>
          <a:bodyPr/>
          <a:lstStyle/>
          <a:p>
            <a:r>
              <a:rPr lang="en-US" sz="2000" dirty="0"/>
              <a:t>SO1: African Union decisions on sustainable fisheries and aquaculture policies are evidence based.</a:t>
            </a:r>
            <a:endParaRPr lang="en-US" dirty="0"/>
          </a:p>
        </p:txBody>
      </p:sp>
    </p:spTree>
    <p:extLst>
      <p:ext uri="{BB962C8B-B14F-4D97-AF65-F5344CB8AC3E}">
        <p14:creationId xmlns:p14="http://schemas.microsoft.com/office/powerpoint/2010/main" val="29962846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533648733"/>
              </p:ext>
            </p:extLst>
          </p:nvPr>
        </p:nvGraphicFramePr>
        <p:xfrm>
          <a:off x="304800" y="1236450"/>
          <a:ext cx="8915399" cy="5545349"/>
        </p:xfrm>
        <a:graphic>
          <a:graphicData uri="http://schemas.openxmlformats.org/drawingml/2006/table">
            <a:tbl>
              <a:tblPr firstRow="1" firstCol="1" bandRow="1"/>
              <a:tblGrid>
                <a:gridCol w="4191000">
                  <a:extLst>
                    <a:ext uri="{9D8B030D-6E8A-4147-A177-3AD203B41FA5}">
                      <a16:colId xmlns:a16="http://schemas.microsoft.com/office/drawing/2014/main" val="20000"/>
                    </a:ext>
                  </a:extLst>
                </a:gridCol>
                <a:gridCol w="4724399">
                  <a:extLst>
                    <a:ext uri="{9D8B030D-6E8A-4147-A177-3AD203B41FA5}">
                      <a16:colId xmlns:a16="http://schemas.microsoft.com/office/drawing/2014/main" val="2093743887"/>
                    </a:ext>
                  </a:extLst>
                </a:gridCol>
              </a:tblGrid>
              <a:tr h="562185">
                <a:tc gridSpan="2">
                  <a:txBody>
                    <a:bodyPr/>
                    <a:lstStyle/>
                    <a:p>
                      <a:pPr marL="0" marR="0">
                        <a:lnSpc>
                          <a:spcPct val="107000"/>
                        </a:lnSpc>
                        <a:spcBef>
                          <a:spcPts val="0"/>
                        </a:spcBef>
                        <a:spcAft>
                          <a:spcPts val="0"/>
                        </a:spcAft>
                      </a:pPr>
                      <a:r>
                        <a:rPr lang="en-US" sz="1200" b="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Output 2.1 Capacities and systems for regional collaboration and integration regarding shared fisheries and aquaculture resources management are improved and linkages with environmental governance frameworks are enhanced.</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 </a:t>
                      </a: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00"/>
                  </a:ext>
                </a:extLst>
              </a:tr>
              <a:tr h="509675">
                <a:tc>
                  <a:txBody>
                    <a:bodyPr/>
                    <a:lstStyle/>
                    <a:p>
                      <a:pPr marL="0" marR="0">
                        <a:lnSpc>
                          <a:spcPct val="107000"/>
                        </a:lnSpc>
                        <a:spcBef>
                          <a:spcPts val="0"/>
                        </a:spcBef>
                        <a:spcAft>
                          <a:spcPts val="0"/>
                        </a:spcAft>
                      </a:pPr>
                      <a:r>
                        <a:rPr lang="en-US" sz="1000" b="1">
                          <a:effectLst/>
                          <a:latin typeface="Calibri" panose="020F0502020204030204" pitchFamily="34" charset="0"/>
                          <a:ea typeface="Calibri" panose="020F0502020204030204" pitchFamily="34" charset="0"/>
                          <a:cs typeface="Calibri" panose="020F0502020204030204" pitchFamily="34" charset="0"/>
                        </a:rPr>
                        <a:t>2.1.2. Ensure cross-regional/trans-regional coherence of RECs and RFBs strategies and facilitate their institutional anchorage, in line with the PFRS.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2.1.2.1. Collect best practices and lessons learnt on functional institutional anchorage between RECs and RFBs/RSC and propose a framework for effective anchorage.  </a:t>
                      </a: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780489">
                <a:tc>
                  <a:txBody>
                    <a:bodyPr/>
                    <a:lstStyle/>
                    <a:p>
                      <a:pPr marL="0" marR="0">
                        <a:lnSpc>
                          <a:spcPct val="107000"/>
                        </a:lnSpc>
                        <a:spcBef>
                          <a:spcPts val="0"/>
                        </a:spcBef>
                        <a:spcAft>
                          <a:spcPts val="0"/>
                        </a:spcAft>
                      </a:pPr>
                      <a:r>
                        <a:rPr lang="en-US" sz="1000" b="1" dirty="0">
                          <a:effectLst/>
                          <a:latin typeface="Calibri" panose="020F0502020204030204" pitchFamily="34" charset="0"/>
                          <a:ea typeface="Calibri" panose="020F0502020204030204" pitchFamily="34" charset="0"/>
                          <a:cs typeface="Times New Roman" panose="02020603050405020304" pitchFamily="18" charset="0"/>
                        </a:rPr>
                        <a:t>2.1.3. Identify mechanisms for establishing / strengthening linkages between regional organizations in charge of fisheries management (RFMOs/RFBs) and regional organizations in charge of environmental issues (RSC and inland water bodies).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2.1.3.1. Develop a mechanism for establishing/strengthening linkages between specialized regional fisheries institutions and environmental agencies.  </a:t>
                      </a: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80437">
                <a:tc gridSpan="2">
                  <a:txBody>
                    <a:bodyPr/>
                    <a:lstStyle/>
                    <a:p>
                      <a:pPr marL="0" marR="0">
                        <a:lnSpc>
                          <a:spcPct val="107000"/>
                        </a:lnSpc>
                        <a:spcBef>
                          <a:spcPts val="0"/>
                        </a:spcBef>
                        <a:spcAft>
                          <a:spcPts val="0"/>
                        </a:spcAft>
                      </a:pPr>
                      <a:r>
                        <a:rPr lang="en-US" sz="1200" b="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Output 2.2 Capacities of Member States, RECs and RFBs to develop realistic sustainable fisheries and aquaculture policies in coherence with the PFRS are strengthened.</a:t>
                      </a: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03"/>
                  </a:ext>
                </a:extLst>
              </a:tr>
              <a:tr h="495124">
                <a:tc>
                  <a:txBody>
                    <a:bodyPr/>
                    <a:lstStyle/>
                    <a:p>
                      <a:pPr marL="0" marR="0">
                        <a:lnSpc>
                          <a:spcPct val="107000"/>
                        </a:lnSpc>
                        <a:spcBef>
                          <a:spcPts val="0"/>
                        </a:spcBef>
                        <a:spcAft>
                          <a:spcPts val="0"/>
                        </a:spcAft>
                      </a:pPr>
                      <a:r>
                        <a:rPr lang="en-US" sz="1000" b="1" i="0" dirty="0">
                          <a:effectLst/>
                          <a:latin typeface="Calibri" panose="020F0502020204030204" pitchFamily="34" charset="0"/>
                          <a:ea typeface="Calibri" panose="020F0502020204030204" pitchFamily="34" charset="0"/>
                          <a:cs typeface="Times New Roman" panose="02020603050405020304" pitchFamily="18" charset="0"/>
                        </a:rPr>
                        <a:t>2.2.1. Develop capacities and provide technical support to Member states and RECs to develop </a:t>
                      </a:r>
                      <a:r>
                        <a:rPr lang="en-US" sz="1000" b="1" i="0" dirty="0" err="1">
                          <a:effectLst/>
                          <a:latin typeface="Calibri" panose="020F0502020204030204" pitchFamily="34" charset="0"/>
                          <a:ea typeface="Calibri" panose="020F0502020204030204" pitchFamily="34" charset="0"/>
                          <a:cs typeface="Times New Roman" panose="02020603050405020304" pitchFamily="18" charset="0"/>
                        </a:rPr>
                        <a:t>sectoral</a:t>
                      </a:r>
                      <a:r>
                        <a:rPr lang="en-US" sz="1000" b="1" i="0" dirty="0">
                          <a:effectLst/>
                          <a:latin typeface="Calibri" panose="020F0502020204030204" pitchFamily="34" charset="0"/>
                          <a:ea typeface="Calibri" panose="020F0502020204030204" pitchFamily="34" charset="0"/>
                          <a:cs typeface="Times New Roman" panose="02020603050405020304" pitchFamily="18" charset="0"/>
                        </a:rPr>
                        <a:t> strategies and investment plans</a:t>
                      </a:r>
                      <a:endParaRPr lang="en-US" sz="1000" i="0" dirty="0">
                        <a:effectLst/>
                        <a:latin typeface="Calibri" panose="020F0502020204030204" pitchFamily="34" charset="0"/>
                        <a:ea typeface="Calibri" panose="020F0502020204030204" pitchFamily="34" charset="0"/>
                        <a:cs typeface="Times New Roman" panose="02020603050405020304" pitchFamily="18" charset="0"/>
                      </a:endParaRP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2.2.1.1. Conduct studies to establish which AU MS have </a:t>
                      </a:r>
                      <a:r>
                        <a:rPr lang="en-US" sz="1000" dirty="0" err="1">
                          <a:effectLst/>
                          <a:latin typeface="Calibri" panose="020F0502020204030204" pitchFamily="34" charset="0"/>
                          <a:ea typeface="Calibri" panose="020F0502020204030204" pitchFamily="34" charset="0"/>
                          <a:cs typeface="Times New Roman" panose="02020603050405020304" pitchFamily="18" charset="0"/>
                        </a:rPr>
                        <a:t>sectoral</a:t>
                      </a:r>
                      <a:r>
                        <a:rPr lang="en-US" sz="1000" dirty="0">
                          <a:effectLst/>
                          <a:latin typeface="Calibri" panose="020F0502020204030204" pitchFamily="34" charset="0"/>
                          <a:ea typeface="Calibri" panose="020F0502020204030204" pitchFamily="34" charset="0"/>
                          <a:cs typeface="Times New Roman" panose="02020603050405020304" pitchFamily="18" charset="0"/>
                        </a:rPr>
                        <a:t> strategies and investment plans and develop a mechanism for twinning between  those with and those without – 2 regions</a:t>
                      </a: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771211">
                <a:tc>
                  <a:txBody>
                    <a:bodyPr/>
                    <a:lstStyle/>
                    <a:p>
                      <a:pPr marL="0" marR="0">
                        <a:lnSpc>
                          <a:spcPct val="107000"/>
                        </a:lnSpc>
                        <a:spcBef>
                          <a:spcPts val="0"/>
                        </a:spcBef>
                        <a:spcAft>
                          <a:spcPts val="0"/>
                        </a:spcAft>
                      </a:pPr>
                      <a:r>
                        <a:rPr lang="en-US" sz="1000" b="1" i="0" dirty="0">
                          <a:effectLst/>
                          <a:latin typeface="Calibri" panose="020F0502020204030204" pitchFamily="34" charset="0"/>
                          <a:ea typeface="Calibri" panose="020F0502020204030204" pitchFamily="34" charset="0"/>
                          <a:cs typeface="Calibri" panose="020F0502020204030204" pitchFamily="34" charset="0"/>
                        </a:rPr>
                        <a:t>2.2.2. Support member States in reviewing their policies and legislations and aligning them with best international practices (i.e. the FAO code of conduct for responsible Fisheries, </a:t>
                      </a:r>
                      <a:r>
                        <a:rPr lang="en-US" sz="1000" b="1" i="0" dirty="0" err="1">
                          <a:effectLst/>
                          <a:latin typeface="Calibri" panose="020F0502020204030204" pitchFamily="34" charset="0"/>
                          <a:ea typeface="Calibri" panose="020F0502020204030204" pitchFamily="34" charset="0"/>
                          <a:cs typeface="Calibri" panose="020F0502020204030204" pitchFamily="34" charset="0"/>
                        </a:rPr>
                        <a:t>etc</a:t>
                      </a:r>
                      <a:r>
                        <a:rPr lang="en-US" sz="1000" b="1" i="0" dirty="0">
                          <a:effectLst/>
                          <a:latin typeface="Calibri" panose="020F0502020204030204" pitchFamily="34" charset="0"/>
                          <a:ea typeface="Calibri" panose="020F0502020204030204" pitchFamily="34" charset="0"/>
                          <a:cs typeface="Calibri" panose="020F0502020204030204" pitchFamily="34" charset="0"/>
                        </a:rPr>
                        <a:t>) and existing continental / regional instruments (e.g. PRFS, RFB/RSC recommendations </a:t>
                      </a:r>
                      <a:r>
                        <a:rPr lang="en-US" sz="1000" b="1" i="0" dirty="0" err="1">
                          <a:effectLst/>
                          <a:latin typeface="Calibri" panose="020F0502020204030204" pitchFamily="34" charset="0"/>
                          <a:ea typeface="Calibri" panose="020F0502020204030204" pitchFamily="34" charset="0"/>
                          <a:cs typeface="Calibri" panose="020F0502020204030204" pitchFamily="34" charset="0"/>
                        </a:rPr>
                        <a:t>etc</a:t>
                      </a:r>
                      <a:r>
                        <a:rPr lang="en-US" sz="1000" i="0" dirty="0">
                          <a:effectLst/>
                          <a:latin typeface="Calibri" panose="020F0502020204030204" pitchFamily="34" charset="0"/>
                          <a:ea typeface="Calibri" panose="020F0502020204030204" pitchFamily="34" charset="0"/>
                          <a:cs typeface="Times New Roman" panose="02020603050405020304" pitchFamily="18" charset="0"/>
                        </a:rPr>
                        <a:t>)</a:t>
                      </a: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2,2,2,1 Review and align national fisheries and aquaculture polices and laws with  the PFRS, regional instruments and global best practices for 15 AU member states</a:t>
                      </a: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27604">
                <a:tc>
                  <a:txBody>
                    <a:bodyPr/>
                    <a:lstStyle/>
                    <a:p>
                      <a:pPr marL="0" marR="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Calibri" panose="020F0502020204030204" pitchFamily="34" charset="0"/>
                        </a:rPr>
                        <a:t>2.2.2.2. Facilitate national validation workshop for reviewed national policies and laws at Member States’ level.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495124">
                <a:tc>
                  <a:txBody>
                    <a:bodyPr/>
                    <a:lstStyle/>
                    <a:p>
                      <a:pPr marL="0" marR="0">
                        <a:lnSpc>
                          <a:spcPct val="107000"/>
                        </a:lnSpc>
                        <a:spcBef>
                          <a:spcPts val="0"/>
                        </a:spcBef>
                        <a:spcAft>
                          <a:spcPts val="0"/>
                        </a:spcAft>
                      </a:pPr>
                      <a:r>
                        <a:rPr lang="en-US" sz="1000" b="1">
                          <a:effectLst/>
                          <a:latin typeface="Calibri" panose="020F0502020204030204" pitchFamily="34" charset="0"/>
                          <a:ea typeface="Calibri" panose="020F0502020204030204" pitchFamily="34" charset="0"/>
                          <a:cs typeface="Calibri" panose="020F0502020204030204" pitchFamily="34" charset="0"/>
                        </a:rPr>
                        <a:t>2.2.3. Mainstream sustainable and climate-resilient fisheries and aquaculture in NAIPS, RAIPs and other Investment programmes.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2.2.3.1. Review national and regional fisheries-aquaculture plans to mainstream sustainable and climate-resilient, environmentally sustainable fisheries and aquaculture, in NAIPS, RAIPs and other Investment programmes.</a:t>
                      </a: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327604">
                <a:tc>
                  <a:txBody>
                    <a:bodyPr/>
                    <a:lstStyle/>
                    <a:p>
                      <a:pPr marL="0" marR="0">
                        <a:lnSpc>
                          <a:spcPct val="107000"/>
                        </a:lnSpc>
                        <a:spcBef>
                          <a:spcPts val="0"/>
                        </a:spcBef>
                        <a:spcAft>
                          <a:spcPts val="0"/>
                        </a:spcAft>
                      </a:pPr>
                      <a:r>
                        <a:rPr lang="en-US" sz="1000" b="1">
                          <a:effectLst/>
                          <a:latin typeface="Calibri" panose="020F0502020204030204" pitchFamily="34" charset="0"/>
                          <a:ea typeface="Calibri" panose="020F0502020204030204" pitchFamily="34" charset="0"/>
                          <a:cs typeface="Calibri" panose="020F0502020204030204" pitchFamily="34"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2.2.3.2 Conduct national consultative workshops to validate the outcomes of the above review in 15 AU member states</a:t>
                      </a: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327604">
                <a:tc>
                  <a:txBody>
                    <a:bodyPr/>
                    <a:lstStyle/>
                    <a:p>
                      <a:pPr marL="0" marR="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2.2.3.3. Conduct regional consultative workshops to validate the outcomes of the above review (5 RECs).</a:t>
                      </a: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468292">
                <a:tc>
                  <a:txBody>
                    <a:bodyPr/>
                    <a:lstStyle/>
                    <a:p>
                      <a:pPr marL="0" marR="0">
                        <a:lnSpc>
                          <a:spcPct val="107000"/>
                        </a:lnSpc>
                        <a:spcBef>
                          <a:spcPts val="0"/>
                        </a:spcBef>
                        <a:spcAft>
                          <a:spcPts val="0"/>
                        </a:spcAft>
                      </a:pPr>
                      <a:r>
                        <a:rPr lang="en-US" sz="1000" b="1" dirty="0">
                          <a:effectLst/>
                          <a:latin typeface="Calibri" panose="020F0502020204030204" pitchFamily="34" charset="0"/>
                          <a:ea typeface="Calibri" panose="020F0502020204030204" pitchFamily="34" charset="0"/>
                          <a:cs typeface="Times New Roman" panose="02020603050405020304" pitchFamily="18" charset="0"/>
                        </a:rPr>
                        <a:t>2.2.4. Facilitate stakeholders consultation on the design and implementation of national and regional strategies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2.2.4.1. Develop training materials and facilitate a training workshop on the design of fisheries and aquaculture strategies for implementation at national and regional levels.</a:t>
                      </a: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sp>
        <p:nvSpPr>
          <p:cNvPr id="3" name="Title 2"/>
          <p:cNvSpPr>
            <a:spLocks noGrp="1"/>
          </p:cNvSpPr>
          <p:nvPr>
            <p:ph type="title"/>
          </p:nvPr>
        </p:nvSpPr>
        <p:spPr>
          <a:xfrm>
            <a:off x="990600" y="152400"/>
            <a:ext cx="8153400" cy="762000"/>
          </a:xfrm>
        </p:spPr>
        <p:txBody>
          <a:bodyPr/>
          <a:lstStyle/>
          <a:p>
            <a:r>
              <a:rPr lang="en-US" sz="1400" dirty="0"/>
              <a:t>SO2 Fisheries and aquaculture policies in Africa are coherent with the PFRS and coordinated at continental, regional and national levels in order to maintain healthy and resilient marine, coastal and freshwater ecosystems in the context of climate change.</a:t>
            </a:r>
            <a:br>
              <a:rPr lang="en-US" dirty="0"/>
            </a:br>
            <a:endParaRPr lang="en-US" dirty="0"/>
          </a:p>
        </p:txBody>
      </p:sp>
    </p:spTree>
    <p:extLst>
      <p:ext uri="{BB962C8B-B14F-4D97-AF65-F5344CB8AC3E}">
        <p14:creationId xmlns:p14="http://schemas.microsoft.com/office/powerpoint/2010/main" val="36599418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143000" y="304800"/>
            <a:ext cx="7718400" cy="609600"/>
          </a:xfrm>
        </p:spPr>
        <p:txBody>
          <a:bodyPr/>
          <a:lstStyle/>
          <a:p>
            <a:r>
              <a:rPr lang="en-US" sz="1400" dirty="0"/>
              <a:t>SO2 Fisheries and aquaculture policies in Africa are coherent with the PFRS and coordinated at continental, regional and national levels in order to maintain healthy and resilient marine, coastal and freshwater ecosystems in the context of climate change.</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626177958"/>
              </p:ext>
            </p:extLst>
          </p:nvPr>
        </p:nvGraphicFramePr>
        <p:xfrm>
          <a:off x="304800" y="1293082"/>
          <a:ext cx="8839200" cy="5412519"/>
        </p:xfrm>
        <a:graphic>
          <a:graphicData uri="http://schemas.openxmlformats.org/drawingml/2006/table">
            <a:tbl>
              <a:tblPr firstRow="1" firstCol="1" bandRow="1"/>
              <a:tblGrid>
                <a:gridCol w="3733800">
                  <a:extLst>
                    <a:ext uri="{9D8B030D-6E8A-4147-A177-3AD203B41FA5}">
                      <a16:colId xmlns:a16="http://schemas.microsoft.com/office/drawing/2014/main" val="20000"/>
                    </a:ext>
                  </a:extLst>
                </a:gridCol>
                <a:gridCol w="5105400">
                  <a:extLst>
                    <a:ext uri="{9D8B030D-6E8A-4147-A177-3AD203B41FA5}">
                      <a16:colId xmlns:a16="http://schemas.microsoft.com/office/drawing/2014/main" val="20001"/>
                    </a:ext>
                  </a:extLst>
                </a:gridCol>
              </a:tblGrid>
              <a:tr h="631005">
                <a:tc gridSpan="2">
                  <a:txBody>
                    <a:bodyPr/>
                    <a:lstStyle/>
                    <a:p>
                      <a:pPr marL="0" marR="0">
                        <a:lnSpc>
                          <a:spcPct val="107000"/>
                        </a:lnSpc>
                        <a:spcBef>
                          <a:spcPts val="0"/>
                        </a:spcBef>
                        <a:spcAft>
                          <a:spcPts val="0"/>
                        </a:spcAft>
                      </a:pPr>
                      <a:r>
                        <a:rPr lang="en-US" sz="1200" b="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Output 2.3 Capacities are strengthened to facilitate intra and inter regional fish trade in line with the regional integration trade agenda and the Protocol on Trade in Goods of the Africa Continental Free Trade Area</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nSpc>
                          <a:spcPct val="107000"/>
                        </a:lnSpc>
                        <a:spcBef>
                          <a:spcPts val="0"/>
                        </a:spcBef>
                        <a:spcAft>
                          <a:spcPts val="0"/>
                        </a:spcAft>
                      </a:pP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677420">
                <a:tc>
                  <a:txBody>
                    <a:bodyPr/>
                    <a:lstStyle/>
                    <a:p>
                      <a:pPr marL="0" marR="0">
                        <a:lnSpc>
                          <a:spcPct val="107000"/>
                        </a:lnSpc>
                        <a:spcBef>
                          <a:spcPts val="0"/>
                        </a:spcBef>
                        <a:spcAft>
                          <a:spcPts val="0"/>
                        </a:spcAft>
                      </a:pPr>
                      <a:r>
                        <a:rPr lang="en-US" sz="1200" b="1">
                          <a:effectLst/>
                          <a:latin typeface="Calibri" panose="020F0502020204030204" pitchFamily="34" charset="0"/>
                          <a:ea typeface="Calibri" panose="020F0502020204030204" pitchFamily="34" charset="0"/>
                          <a:cs typeface="Times New Roman" panose="02020603050405020304" pitchFamily="18" charset="0"/>
                        </a:rPr>
                        <a:t>2.3.1. Identify strategic regional value chains for sustainable fisheries and aquaculture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2.3.1.1 Hire 3 COEs to conduct studies in </a:t>
                      </a:r>
                      <a:r>
                        <a:rPr lang="en-US" sz="1200" dirty="0" err="1">
                          <a:effectLst/>
                          <a:latin typeface="Calibri" panose="020F0502020204030204" pitchFamily="34" charset="0"/>
                          <a:ea typeface="Calibri" panose="020F0502020204030204" pitchFamily="34" charset="0"/>
                          <a:cs typeface="Times New Roman" panose="02020603050405020304" pitchFamily="18" charset="0"/>
                        </a:rPr>
                        <a:t>West_Central</a:t>
                      </a: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r>
                        <a:rPr lang="en-US" sz="1200" dirty="0" err="1">
                          <a:effectLst/>
                          <a:latin typeface="Calibri" panose="020F0502020204030204" pitchFamily="34" charset="0"/>
                          <a:ea typeface="Calibri" panose="020F0502020204030204" pitchFamily="34" charset="0"/>
                          <a:cs typeface="Times New Roman" panose="02020603050405020304" pitchFamily="18" charset="0"/>
                        </a:rPr>
                        <a:t>East_Southern</a:t>
                      </a:r>
                      <a:r>
                        <a:rPr lang="en-US" sz="1200" dirty="0">
                          <a:effectLst/>
                          <a:latin typeface="Calibri" panose="020F0502020204030204" pitchFamily="34" charset="0"/>
                          <a:ea typeface="Calibri" panose="020F0502020204030204" pitchFamily="34" charset="0"/>
                          <a:cs typeface="Times New Roman" panose="02020603050405020304" pitchFamily="18" charset="0"/>
                        </a:rPr>
                        <a:t> and Northern  regions to identify strategic regional value chains for sustainable fisheries and aquaculture</a:t>
                      </a: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067375">
                <a:tc>
                  <a:txBody>
                    <a:bodyPr/>
                    <a:lstStyle/>
                    <a:p>
                      <a:pPr marL="0" marR="0">
                        <a:lnSpc>
                          <a:spcPct val="107000"/>
                        </a:lnSpc>
                        <a:spcBef>
                          <a:spcPts val="0"/>
                        </a:spcBef>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2.3.3. Support regional approaches for the establishment of regional reference laboratories and diagnostic networks;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2.3.3.1. Conduct institutional assessment of laboratories and diagnostics networks in the various regions of Africa and recommend mechanisms for establishing regional reference laboratories and diagnostic networks for fish and fish products. The consultancy should also entail assessment of capacities for other certification processes for enhanced market access.</a:t>
                      </a: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664945">
                <a:tc>
                  <a:txBody>
                    <a:bodyPr/>
                    <a:lstStyle/>
                    <a:p>
                      <a:pPr marL="0" marR="0">
                        <a:lnSpc>
                          <a:spcPct val="107000"/>
                        </a:lnSpc>
                        <a:spcBef>
                          <a:spcPts val="0"/>
                        </a:spcBef>
                        <a:spcAft>
                          <a:spcPts val="0"/>
                        </a:spcAft>
                      </a:pPr>
                      <a:r>
                        <a:rPr lang="en-US" sz="1200" b="1">
                          <a:effectLst/>
                          <a:latin typeface="Calibri" panose="020F0502020204030204" pitchFamily="34" charset="0"/>
                          <a:ea typeface="Calibri" panose="020F0502020204030204" pitchFamily="34" charset="0"/>
                          <a:cs typeface="Times New Roman" panose="02020603050405020304" pitchFamily="18" charset="0"/>
                        </a:rPr>
                        <a:t>2.3.4. Enhance the capacity of fisheries and aquaculture traders with due consideration for small scale traders and women engaged in fish trade an processing;</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2.3.4.1. Develop an advocacy strategy and mechanism for effective participation of women and youth fish traders in fisheries and aquaculture policy dialogue and networking.</a:t>
                      </a: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903228">
                <a:tc>
                  <a:txBody>
                    <a:bodyPr/>
                    <a:lstStyle/>
                    <a:p>
                      <a:pPr marL="0" marR="0">
                        <a:lnSpc>
                          <a:spcPct val="107000"/>
                        </a:lnSpc>
                        <a:spcBef>
                          <a:spcPts val="0"/>
                        </a:spcBef>
                        <a:spcAft>
                          <a:spcPts val="0"/>
                        </a:spcAft>
                      </a:pPr>
                      <a:r>
                        <a:rPr lang="en-US" sz="1200">
                          <a:effectLst/>
                          <a:latin typeface="Calibri" panose="020F0502020204030204" pitchFamily="34" charset="0"/>
                          <a:ea typeface="Calibri" panose="020F0502020204030204" pitchFamily="34" charset="0"/>
                          <a:cs typeface="Times New Roman" panose="02020603050405020304" pitchFamily="18" charset="0"/>
                        </a:rPr>
                        <a:t> </a:t>
                      </a: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2.3.4.3. Organize national workshops to facilitate establishment of national chapters for </a:t>
                      </a:r>
                      <a:r>
                        <a:rPr lang="en-US" sz="1200" dirty="0" err="1">
                          <a:effectLst/>
                          <a:latin typeface="Calibri" panose="020F0502020204030204" pitchFamily="34" charset="0"/>
                          <a:ea typeface="Calibri" panose="020F0502020204030204" pitchFamily="34" charset="0"/>
                          <a:cs typeface="Times New Roman" panose="02020603050405020304" pitchFamily="18" charset="0"/>
                        </a:rPr>
                        <a:t>Awfishnet</a:t>
                      </a:r>
                      <a:r>
                        <a:rPr lang="en-US" sz="1200" dirty="0">
                          <a:effectLst/>
                          <a:latin typeface="Calibri" panose="020F0502020204030204" pitchFamily="34" charset="0"/>
                          <a:ea typeface="Calibri" panose="020F0502020204030204" pitchFamily="34" charset="0"/>
                          <a:cs typeface="Times New Roman" panose="02020603050405020304" pitchFamily="18" charset="0"/>
                        </a:rPr>
                        <a:t> in fragile states (15 AU MS) towards strengthening effective engagement in decision making at national levels on issues relating to fisheries and aquaculture.</a:t>
                      </a: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468546">
                <a:tc>
                  <a:txBody>
                    <a:bodyPr/>
                    <a:lstStyle/>
                    <a:p>
                      <a:pPr marL="0" marR="0">
                        <a:lnSpc>
                          <a:spcPct val="107000"/>
                        </a:lnSpc>
                        <a:spcBef>
                          <a:spcPts val="0"/>
                        </a:spcBef>
                        <a:spcAft>
                          <a:spcPts val="0"/>
                        </a:spcAft>
                      </a:pPr>
                      <a:r>
                        <a:rPr lang="en-US" sz="1200" b="1">
                          <a:effectLst/>
                          <a:latin typeface="Calibri" panose="020F0502020204030204" pitchFamily="34" charset="0"/>
                          <a:ea typeface="Calibri" panose="020F0502020204030204" pitchFamily="34" charset="0"/>
                          <a:cs typeface="Times New Roman" panose="02020603050405020304" pitchFamily="18" charset="0"/>
                        </a:rPr>
                        <a:t>2.3.5. Improve aquatic disease outbreak detection, notification and support coordinated response.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2.3.5.1.Develop Guidelines to strengthen diagnostic capacities of competent national authorities and networks on aquatic animal disease detection, surveillance and coordinated responses, based on OIE Aquatic Animal Health Code and Manual of Diagnostic Tests for Aquatic Animals (this activity includes stakeholder's participation in a virtual meeting to validate the guidelines).</a:t>
                      </a: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8556230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4189191200"/>
              </p:ext>
            </p:extLst>
          </p:nvPr>
        </p:nvGraphicFramePr>
        <p:xfrm>
          <a:off x="304800" y="1295396"/>
          <a:ext cx="8763000" cy="5410204"/>
        </p:xfrm>
        <a:graphic>
          <a:graphicData uri="http://schemas.openxmlformats.org/drawingml/2006/table">
            <a:tbl>
              <a:tblPr firstRow="1" firstCol="1" bandRow="1"/>
              <a:tblGrid>
                <a:gridCol w="3962400">
                  <a:extLst>
                    <a:ext uri="{9D8B030D-6E8A-4147-A177-3AD203B41FA5}">
                      <a16:colId xmlns:a16="http://schemas.microsoft.com/office/drawing/2014/main" val="20000"/>
                    </a:ext>
                  </a:extLst>
                </a:gridCol>
                <a:gridCol w="4800600">
                  <a:extLst>
                    <a:ext uri="{9D8B030D-6E8A-4147-A177-3AD203B41FA5}">
                      <a16:colId xmlns:a16="http://schemas.microsoft.com/office/drawing/2014/main" val="20001"/>
                    </a:ext>
                  </a:extLst>
                </a:gridCol>
              </a:tblGrid>
              <a:tr h="412743">
                <a:tc gridSpan="2">
                  <a:txBody>
                    <a:bodyPr/>
                    <a:lstStyle/>
                    <a:p>
                      <a:pPr marL="0" marR="0">
                        <a:lnSpc>
                          <a:spcPct val="107000"/>
                        </a:lnSpc>
                        <a:spcBef>
                          <a:spcPts val="0"/>
                        </a:spcBef>
                        <a:spcAft>
                          <a:spcPts val="0"/>
                        </a:spcAft>
                      </a:pPr>
                      <a:r>
                        <a:rPr lang="en-US" sz="1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Output 3.1 Capacities of AU Member States – including SIDS - in terms of international negotiations are increased and a mechanism is put in place to coordinate African common positions.</a:t>
                      </a: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nSpc>
                          <a:spcPct val="107000"/>
                        </a:lnSpc>
                        <a:spcBef>
                          <a:spcPts val="0"/>
                        </a:spcBef>
                        <a:spcAft>
                          <a:spcPts val="0"/>
                        </a:spcAft>
                      </a:pP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211469">
                <a:tc>
                  <a:txBody>
                    <a:bodyPr/>
                    <a:lstStyle/>
                    <a:p>
                      <a:pPr marL="0" marR="0">
                        <a:lnSpc>
                          <a:spcPct val="107000"/>
                        </a:lnSpc>
                        <a:spcBef>
                          <a:spcPts val="0"/>
                        </a:spcBef>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3.1.2. Identify specific needs of African SIDS and take them into account in strategic positions in international fora</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3.1.2.1. Identify specific issues relevant to SIDs and develop draft strategic positions and make specific recommendations for establishment/strengthening a platform of SIDS.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807648">
                <a:tc>
                  <a:txBody>
                    <a:bodyPr/>
                    <a:lstStyle/>
                    <a:p>
                      <a:pPr marL="0" marR="0">
                        <a:lnSpc>
                          <a:spcPct val="107000"/>
                        </a:lnSpc>
                        <a:spcBef>
                          <a:spcPts val="0"/>
                        </a:spcBef>
                        <a:spcAft>
                          <a:spcPts val="0"/>
                        </a:spcAft>
                      </a:pPr>
                      <a:r>
                        <a:rPr lang="en-US" sz="12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3.1.2.2 Convene a virtual consultative workshop to validate draft strategic position and the recommendations for establishment of a platform of SIDs.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211469">
                <a:tc>
                  <a:txBody>
                    <a:bodyPr/>
                    <a:lstStyle/>
                    <a:p>
                      <a:pPr marL="0" marR="0">
                        <a:lnSpc>
                          <a:spcPct val="107000"/>
                        </a:lnSpc>
                        <a:spcBef>
                          <a:spcPts val="0"/>
                        </a:spcBef>
                        <a:spcAft>
                          <a:spcPts val="0"/>
                        </a:spcAft>
                      </a:pPr>
                      <a:r>
                        <a:rPr lang="en-US" sz="1200" b="1">
                          <a:effectLst/>
                          <a:latin typeface="Calibri" panose="020F0502020204030204" pitchFamily="34" charset="0"/>
                          <a:ea typeface="Calibri" panose="020F0502020204030204" pitchFamily="34" charset="0"/>
                          <a:cs typeface="Times New Roman" panose="02020603050405020304" pitchFamily="18" charset="0"/>
                        </a:rPr>
                        <a:t>3.1.3. Identify expertise in the different Member States and set up a consultation mechanism to prepare positions;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3.1.3.1.Prepare a roster of fishery and aquaculture experts in the different Member States and set up a consultation mechanism to draft positions and mobilize technical expertise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807648">
                <a:tc>
                  <a:txBody>
                    <a:bodyPr/>
                    <a:lstStyle/>
                    <a:p>
                      <a:pPr marL="0" marR="0">
                        <a:lnSpc>
                          <a:spcPct val="107000"/>
                        </a:lnSpc>
                        <a:spcBef>
                          <a:spcPts val="0"/>
                        </a:spcBef>
                        <a:spcAft>
                          <a:spcPts val="0"/>
                        </a:spcAft>
                      </a:pPr>
                      <a:r>
                        <a:rPr lang="en-US" sz="12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3.1.3.2. Conduct a virtual workshop involving AU member states on identification of issues and formulation of common positions.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959227">
                <a:tc>
                  <a:txBody>
                    <a:bodyPr/>
                    <a:lstStyle/>
                    <a:p>
                      <a:pPr marL="0" marR="0">
                        <a:lnSpc>
                          <a:spcPct val="107000"/>
                        </a:lnSpc>
                        <a:spcBef>
                          <a:spcPts val="0"/>
                        </a:spcBef>
                        <a:spcAft>
                          <a:spcPts val="0"/>
                        </a:spcAft>
                      </a:pPr>
                      <a:r>
                        <a:rPr lang="en-US" sz="1200" b="1">
                          <a:effectLst/>
                          <a:latin typeface="Calibri" panose="020F0502020204030204" pitchFamily="34" charset="0"/>
                          <a:ea typeface="Calibri" panose="020F0502020204030204" pitchFamily="34" charset="0"/>
                          <a:cs typeface="Times New Roman" panose="02020603050405020304" pitchFamily="18" charset="0"/>
                        </a:rPr>
                        <a:t>3.1.4. Increase capacities on international issues and organize specific trainings for pre-identified negotiators</a:t>
                      </a:r>
                      <a:r>
                        <a:rPr lang="en-US" sz="1200">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3.1.4.1. Identify global issues and agendas which impact on national, regional and continental fisheries and aquaculture development.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3" name="Title 2"/>
          <p:cNvSpPr>
            <a:spLocks noGrp="1"/>
          </p:cNvSpPr>
          <p:nvPr>
            <p:ph type="title"/>
          </p:nvPr>
        </p:nvSpPr>
        <p:spPr>
          <a:xfrm>
            <a:off x="914400" y="76200"/>
            <a:ext cx="8153400" cy="838200"/>
          </a:xfrm>
        </p:spPr>
        <p:txBody>
          <a:bodyPr/>
          <a:lstStyle/>
          <a:p>
            <a:r>
              <a:rPr lang="en-US" sz="2000" dirty="0"/>
              <a:t>SO3. Africa is adequately represented and effectively participates in international fisheries and aquaculture fora and ably domesticates relevant global instruments.</a:t>
            </a:r>
          </a:p>
        </p:txBody>
      </p:sp>
    </p:spTree>
    <p:extLst>
      <p:ext uri="{BB962C8B-B14F-4D97-AF65-F5344CB8AC3E}">
        <p14:creationId xmlns:p14="http://schemas.microsoft.com/office/powerpoint/2010/main" val="19325929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203427690"/>
              </p:ext>
            </p:extLst>
          </p:nvPr>
        </p:nvGraphicFramePr>
        <p:xfrm>
          <a:off x="380999" y="1219204"/>
          <a:ext cx="8610601" cy="5486397"/>
        </p:xfrm>
        <a:graphic>
          <a:graphicData uri="http://schemas.openxmlformats.org/drawingml/2006/table">
            <a:tbl>
              <a:tblPr firstRow="1" firstCol="1" bandRow="1"/>
              <a:tblGrid>
                <a:gridCol w="3027533">
                  <a:extLst>
                    <a:ext uri="{9D8B030D-6E8A-4147-A177-3AD203B41FA5}">
                      <a16:colId xmlns:a16="http://schemas.microsoft.com/office/drawing/2014/main" val="20000"/>
                    </a:ext>
                  </a:extLst>
                </a:gridCol>
                <a:gridCol w="5583068">
                  <a:extLst>
                    <a:ext uri="{9D8B030D-6E8A-4147-A177-3AD203B41FA5}">
                      <a16:colId xmlns:a16="http://schemas.microsoft.com/office/drawing/2014/main" val="20001"/>
                    </a:ext>
                  </a:extLst>
                </a:gridCol>
              </a:tblGrid>
              <a:tr h="832049">
                <a:tc gridSpan="2">
                  <a:txBody>
                    <a:bodyPr/>
                    <a:lstStyle/>
                    <a:p>
                      <a:pPr marL="0" marR="0">
                        <a:lnSpc>
                          <a:spcPct val="107000"/>
                        </a:lnSpc>
                        <a:spcBef>
                          <a:spcPts val="0"/>
                        </a:spcBef>
                        <a:spcAft>
                          <a:spcPts val="0"/>
                        </a:spcAft>
                      </a:pPr>
                      <a:r>
                        <a:rPr lang="en-US" sz="1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Output 3.2 Mechanisms are put in place to encourage and facilitate the domestication of global instruments and initiatives at continental, regional and national levels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nSpc>
                          <a:spcPct val="107000"/>
                        </a:lnSpc>
                        <a:spcBef>
                          <a:spcPts val="0"/>
                        </a:spcBef>
                        <a:spcAft>
                          <a:spcPts val="0"/>
                        </a:spcAft>
                      </a:pP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624036">
                <a:tc>
                  <a:txBody>
                    <a:bodyPr/>
                    <a:lstStyle/>
                    <a:p>
                      <a:pPr marL="0" marR="0">
                        <a:lnSpc>
                          <a:spcPct val="107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3.2.1. Identify a list of priority instruments and initiatives (e.g. PSMA, CCRF, SSF-VG, CITES, CBD etc)</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3.2.1.1. Identify and analyze priority instruments and initiatives and outline strategies for effective participation by AU member states.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624036">
                <a:tc>
                  <a:txBody>
                    <a:bodyPr/>
                    <a:lstStyle/>
                    <a:p>
                      <a:pPr marL="0" marR="0">
                        <a:lnSpc>
                          <a:spcPct val="107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3.2.2. Establish and regularly update their state of ratification and domestication</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3.2.2.1. Develop a mechanism for follow-up on implementation and ratification of relevant instruments by AU MS for biennial reporting progress of domestication, including instruments relating to combating IUU (</a:t>
                      </a:r>
                      <a:r>
                        <a:rPr lang="en-US" sz="1000" dirty="0" err="1">
                          <a:effectLst/>
                          <a:latin typeface="Calibri" panose="020F0502020204030204" pitchFamily="34" charset="0"/>
                          <a:ea typeface="Calibri" panose="020F0502020204030204" pitchFamily="34" charset="0"/>
                          <a:cs typeface="Times New Roman" panose="02020603050405020304" pitchFamily="18" charset="0"/>
                        </a:rPr>
                        <a:t>eg</a:t>
                      </a:r>
                      <a:r>
                        <a:rPr lang="en-US" sz="1000" dirty="0">
                          <a:effectLst/>
                          <a:latin typeface="Calibri" panose="020F0502020204030204" pitchFamily="34" charset="0"/>
                          <a:ea typeface="Calibri" panose="020F0502020204030204" pitchFamily="34" charset="0"/>
                          <a:cs typeface="Times New Roman" panose="02020603050405020304" pitchFamily="18" charset="0"/>
                        </a:rPr>
                        <a:t> PSMA, EU-IUU regulations).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86093">
                <a:tc>
                  <a:txBody>
                    <a:bodyPr/>
                    <a:lstStyle/>
                    <a:p>
                      <a:pPr marL="0" marR="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3.2.2.3. Convene a virtual consultative meeting with AU MS and RECs to validate.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416025">
                <a:tc>
                  <a:txBody>
                    <a:bodyPr/>
                    <a:lstStyle/>
                    <a:p>
                      <a:pPr marL="0" marR="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3.2.2.4. Conduct a review of national policies in 15 AU MS and make specific recommendations for alignment and domestication of global instruments.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416025">
                <a:tc>
                  <a:txBody>
                    <a:bodyPr/>
                    <a:lstStyle/>
                    <a:p>
                      <a:pPr marL="0" marR="0">
                        <a:lnSpc>
                          <a:spcPct val="107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3.2.3. Develop inputs for the STCs and high level AU policy organs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3.2.3.1. Prepare meeting documents for STC and high level AU Policy Organs; STC meetings thrice in 4 years (AU-IBAR, AUDA-NEPAD, DREA).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624036">
                <a:tc>
                  <a:txBody>
                    <a:bodyPr/>
                    <a:lstStyle/>
                    <a:p>
                      <a:pPr marL="0" marR="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3.2.3.2. Organize internal meetings to prepare issues for presentation to STCs and other High Level Policy meetings: (AU-IBAR, DREA, OLC (AU office of Legal Counsel) and other relevant AUC departments and STC-ARDWE Bureau;</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416025">
                <a:tc>
                  <a:txBody>
                    <a:bodyPr/>
                    <a:lstStyle/>
                    <a:p>
                      <a:pPr marL="0" marR="0">
                        <a:lnSpc>
                          <a:spcPct val="107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3.2.4. Support dialogue and sensitization at RECs level</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3.2.4.1 Convene regular dialogue meetings and sensitization with RECs on emerging issues of the Action.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624036">
                <a:tc>
                  <a:txBody>
                    <a:bodyPr/>
                    <a:lstStyle/>
                    <a:p>
                      <a:pPr marL="0" marR="0">
                        <a:lnSpc>
                          <a:spcPct val="107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3.3.1. Collect information on relevant EU initiatives (Alliance for Sustainable Investment and Jobs, EIP etc);</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3.3.1.1. Prepare materials on relevant EU initiatives and make appropriate recommendations to AU MS for articulation of coherent African positions during AU-EU dialogue.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624036">
                <a:tc>
                  <a:txBody>
                    <a:bodyPr/>
                    <a:lstStyle/>
                    <a:p>
                      <a:pPr marL="0" marR="0">
                        <a:lnSpc>
                          <a:spcPct val="107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3.3.2. Engage in a regular sectoral dialogue with European Commission services and identify issues of common interest;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3.3.2.1. Organize virtual dialogue meetings with EU (once a year) to identify issues of common interest in fisheries and aquaculture.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sp>
        <p:nvSpPr>
          <p:cNvPr id="3" name="Title 2"/>
          <p:cNvSpPr>
            <a:spLocks noGrp="1"/>
          </p:cNvSpPr>
          <p:nvPr>
            <p:ph type="title"/>
          </p:nvPr>
        </p:nvSpPr>
        <p:spPr>
          <a:xfrm>
            <a:off x="990600" y="152400"/>
            <a:ext cx="7796242" cy="762000"/>
          </a:xfrm>
        </p:spPr>
        <p:txBody>
          <a:bodyPr/>
          <a:lstStyle/>
          <a:p>
            <a:r>
              <a:rPr lang="en-US" sz="1400" dirty="0"/>
              <a:t>SO2 Fisheries and aquaculture policies in Africa are coherent with the PFRS and coordinated at continental, regional and national levels in order to maintain healthy and resilient marine, coastal and freshwater ecosystems in the context of climate change.</a:t>
            </a:r>
            <a:endParaRPr lang="en-US" dirty="0"/>
          </a:p>
        </p:txBody>
      </p:sp>
    </p:spTree>
    <p:extLst>
      <p:ext uri="{BB962C8B-B14F-4D97-AF65-F5344CB8AC3E}">
        <p14:creationId xmlns:p14="http://schemas.microsoft.com/office/powerpoint/2010/main" val="33335741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219200"/>
            <a:ext cx="8610600" cy="5486399"/>
          </a:xfrm>
        </p:spPr>
        <p:txBody>
          <a:bodyPr/>
          <a:lstStyle/>
          <a:p>
            <a:pPr algn="just"/>
            <a:r>
              <a:rPr lang="en-US" sz="2000" b="0" dirty="0"/>
              <a:t>The African Union Inter-African Bureau for Animal Resources (AU-IBAR) will be responsible for overall management and coordination of the Action. </a:t>
            </a:r>
          </a:p>
          <a:p>
            <a:pPr algn="just"/>
            <a:r>
              <a:rPr lang="en-US" sz="2000" b="0" dirty="0"/>
              <a:t>The implementation partners of the Action will be AU-IBAR and AUDA-NEPAD;</a:t>
            </a:r>
          </a:p>
          <a:p>
            <a:pPr algn="just"/>
            <a:r>
              <a:rPr lang="en-US" sz="2000" b="0" dirty="0"/>
              <a:t>A Sub-delegation agreement between AU-IBAR and AUDA-NEPAD will be signed in which details on the activities to be implemented by the AUDA-NEPAD will be provided </a:t>
            </a:r>
          </a:p>
          <a:p>
            <a:pPr algn="just"/>
            <a:r>
              <a:rPr lang="en-US" sz="2000" b="0" dirty="0"/>
              <a:t>The Action shall establish a project coordinating committee, to ensure coherence in the implementation of activities by the implementing partners and other institutions. This committee shall be composed of Project implementing partners and will act as the project planning, monitoring and coordination platform and shall ordinarily meet twice a year. </a:t>
            </a:r>
          </a:p>
          <a:p>
            <a:pPr algn="just"/>
            <a:r>
              <a:rPr lang="en-US" sz="2000" b="0" dirty="0"/>
              <a:t>A Project Steering Committee (PSC), shall be set up to oversee and validate the overall direction and policy of the project </a:t>
            </a:r>
          </a:p>
          <a:p>
            <a:pPr algn="just"/>
            <a:endParaRPr lang="en-US" sz="2000" b="0" dirty="0"/>
          </a:p>
        </p:txBody>
      </p:sp>
      <p:sp>
        <p:nvSpPr>
          <p:cNvPr id="3" name="Title 2"/>
          <p:cNvSpPr>
            <a:spLocks noGrp="1"/>
          </p:cNvSpPr>
          <p:nvPr>
            <p:ph type="title"/>
          </p:nvPr>
        </p:nvSpPr>
        <p:spPr/>
        <p:txBody>
          <a:bodyPr/>
          <a:lstStyle/>
          <a:p>
            <a:r>
              <a:rPr lang="en-US" sz="2800" dirty="0"/>
              <a:t>IMPLEMENTATION MECHANISM</a:t>
            </a:r>
          </a:p>
        </p:txBody>
      </p:sp>
    </p:spTree>
    <p:extLst>
      <p:ext uri="{BB962C8B-B14F-4D97-AF65-F5344CB8AC3E}">
        <p14:creationId xmlns:p14="http://schemas.microsoft.com/office/powerpoint/2010/main" val="27678853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95400"/>
            <a:ext cx="8610600" cy="5410200"/>
          </a:xfrm>
        </p:spPr>
        <p:txBody>
          <a:bodyPr/>
          <a:lstStyle/>
          <a:p>
            <a:pPr algn="just"/>
            <a:r>
              <a:rPr lang="en-US" sz="1800" b="0" dirty="0"/>
              <a:t>The COEs or specialized (knowledge-based) institutions would be the preferred consultants. However, where there may be challenges in identifying appropriate COEs or specialized institutions for some specific limited consultancies, consideration would be given to proven individual experts that are qualified for these specific consultancies. </a:t>
            </a:r>
          </a:p>
          <a:p>
            <a:pPr algn="just"/>
            <a:r>
              <a:rPr lang="en-US" sz="1800" b="0" dirty="0"/>
              <a:t>The RECs play an important role in facilitating regional integration in the continent. The project would leverage on their mandate to promote regional cooperation. In this regard, the project will work closely with the RECs to gain political commitments and facilitate the implementation of activities that are regional in nature </a:t>
            </a:r>
          </a:p>
          <a:p>
            <a:pPr algn="just"/>
            <a:r>
              <a:rPr lang="en-US" sz="1800" b="0" dirty="0"/>
              <a:t>RFMOs and RFBs are intergovernmental bodies through which States cooperate on the management of fisheries in specific region. Especially the RFBs, bodies would be strengthened as beneficiaries as well as support implementation of selected project activities within their areas of competencies</a:t>
            </a:r>
          </a:p>
          <a:p>
            <a:pPr algn="just"/>
            <a:r>
              <a:rPr lang="en-US" sz="1800" b="0" dirty="0"/>
              <a:t>Platforms and networks would be utilized as assets to support the implementation of certain activities of the project. The project would support the rationalization of these platforms and networks as well as utilize them in the implementation of selected activities </a:t>
            </a:r>
          </a:p>
        </p:txBody>
      </p:sp>
      <p:sp>
        <p:nvSpPr>
          <p:cNvPr id="3" name="Title 2"/>
          <p:cNvSpPr>
            <a:spLocks noGrp="1"/>
          </p:cNvSpPr>
          <p:nvPr>
            <p:ph type="title"/>
          </p:nvPr>
        </p:nvSpPr>
        <p:spPr/>
        <p:txBody>
          <a:bodyPr/>
          <a:lstStyle/>
          <a:p>
            <a:pPr algn="just"/>
            <a:r>
              <a:rPr lang="en-US" sz="2800" dirty="0"/>
              <a:t>IMPLEMENTATION MECHANISM CON’T</a:t>
            </a:r>
          </a:p>
        </p:txBody>
      </p:sp>
    </p:spTree>
    <p:extLst>
      <p:ext uri="{BB962C8B-B14F-4D97-AF65-F5344CB8AC3E}">
        <p14:creationId xmlns:p14="http://schemas.microsoft.com/office/powerpoint/2010/main" val="26276146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2400" y="1219200"/>
            <a:ext cx="9144000" cy="5562599"/>
          </a:xfrm>
        </p:spPr>
        <p:txBody>
          <a:bodyPr/>
          <a:lstStyle/>
          <a:p>
            <a:pPr lvl="0" algn="just">
              <a:spcBef>
                <a:spcPts val="600"/>
              </a:spcBef>
              <a:spcAft>
                <a:spcPts val="600"/>
              </a:spcAft>
              <a:buFont typeface="Calibri" panose="020F0502020204030204" pitchFamily="34" charset="0"/>
              <a:buChar char="-"/>
            </a:pPr>
            <a:r>
              <a:rPr lang="en-GB" sz="1200" b="0" dirty="0">
                <a:latin typeface="Times New Roman" panose="02020603050405020304" pitchFamily="18" charset="0"/>
                <a:ea typeface="Calibri" panose="020F0502020204030204" pitchFamily="34" charset="0"/>
                <a:cs typeface="Times New Roman" panose="02020603050405020304" pitchFamily="18" charset="0"/>
              </a:rPr>
              <a:t>The successful accomplishment of the project would result in evidence-based decision making with regards to fisheries and aquaculture by policy organs of the African Union. The source of high quality data would also be available to the stakeholders in the fisheries and aquaculture sector, including AU member states, RECs, RFBs </a:t>
            </a:r>
            <a:r>
              <a:rPr lang="en-GB" sz="1200" b="0" dirty="0" err="1">
                <a:latin typeface="Times New Roman" panose="02020603050405020304" pitchFamily="18" charset="0"/>
                <a:ea typeface="Calibri" panose="020F0502020204030204" pitchFamily="34" charset="0"/>
                <a:cs typeface="Times New Roman" panose="02020603050405020304" pitchFamily="18" charset="0"/>
              </a:rPr>
              <a:t>etc</a:t>
            </a:r>
            <a:r>
              <a:rPr lang="en-GB" sz="1200" b="0" dirty="0">
                <a:latin typeface="Times New Roman" panose="02020603050405020304" pitchFamily="18" charset="0"/>
                <a:ea typeface="Calibri" panose="020F0502020204030204" pitchFamily="34" charset="0"/>
                <a:cs typeface="Times New Roman" panose="02020603050405020304" pitchFamily="18" charset="0"/>
              </a:rPr>
              <a:t> for sustainable governance of the sector</a:t>
            </a:r>
            <a:endParaRPr lang="en-US" sz="1200" b="0" dirty="0">
              <a:latin typeface="Times New Roman" panose="02020603050405020304" pitchFamily="18" charset="0"/>
              <a:ea typeface="Calibri" panose="020F0502020204030204" pitchFamily="34" charset="0"/>
              <a:cs typeface="Times New Roman" panose="02020603050405020304" pitchFamily="18" charset="0"/>
            </a:endParaRPr>
          </a:p>
          <a:p>
            <a:pPr lvl="0" algn="just">
              <a:spcBef>
                <a:spcPts val="600"/>
              </a:spcBef>
              <a:spcAft>
                <a:spcPts val="600"/>
              </a:spcAft>
              <a:buFont typeface="Calibri" panose="020F0502020204030204" pitchFamily="34" charset="0"/>
              <a:buChar char="-"/>
            </a:pPr>
            <a:r>
              <a:rPr lang="en-GB" sz="1200" b="0" dirty="0">
                <a:latin typeface="Times New Roman" panose="02020603050405020304" pitchFamily="18" charset="0"/>
                <a:ea typeface="Calibri" panose="020F0502020204030204" pitchFamily="34" charset="0"/>
                <a:cs typeface="Times New Roman" panose="02020603050405020304" pitchFamily="18" charset="0"/>
              </a:rPr>
              <a:t>Coordination and institutional collaboration would be enhanced and broadened between regional institutions to include RECS, RFBs, RSC and RFMOs, WBC. This would result in synergies in the governance of the sector especially at regional levels for sustainable management of shared fish stocks. </a:t>
            </a:r>
            <a:endParaRPr lang="en-US" sz="1200" b="0" dirty="0">
              <a:latin typeface="Times New Roman" panose="02020603050405020304" pitchFamily="18" charset="0"/>
              <a:ea typeface="Calibri" panose="020F0502020204030204" pitchFamily="34" charset="0"/>
              <a:cs typeface="Times New Roman" panose="02020603050405020304" pitchFamily="18" charset="0"/>
            </a:endParaRPr>
          </a:p>
          <a:p>
            <a:pPr lvl="0" algn="just">
              <a:spcBef>
                <a:spcPts val="600"/>
              </a:spcBef>
              <a:spcAft>
                <a:spcPts val="600"/>
              </a:spcAft>
              <a:buFont typeface="Calibri" panose="020F0502020204030204" pitchFamily="34" charset="0"/>
              <a:buChar char="-"/>
            </a:pPr>
            <a:r>
              <a:rPr lang="en-GB" sz="1200" b="0" dirty="0">
                <a:latin typeface="Times New Roman" panose="02020603050405020304" pitchFamily="18" charset="0"/>
                <a:ea typeface="Calibri" panose="020F0502020204030204" pitchFamily="34" charset="0"/>
                <a:cs typeface="Times New Roman" panose="02020603050405020304" pitchFamily="18" charset="0"/>
              </a:rPr>
              <a:t>Improved governance of the fishery and aquaculture sectors would be ensured through fostering policy coherence, accountability as well as ratification and adoption of international best practices and global instruments by AU member states and </a:t>
            </a:r>
            <a:r>
              <a:rPr lang="en-GB" sz="1200" b="0" dirty="0" err="1">
                <a:latin typeface="Times New Roman" panose="02020603050405020304" pitchFamily="18" charset="0"/>
                <a:ea typeface="Calibri" panose="020F0502020204030204" pitchFamily="34" charset="0"/>
                <a:cs typeface="Times New Roman" panose="02020603050405020304" pitchFamily="18" charset="0"/>
              </a:rPr>
              <a:t>RECs.</a:t>
            </a:r>
            <a:r>
              <a:rPr lang="en-GB" sz="1200" b="0" dirty="0">
                <a:latin typeface="Times New Roman" panose="02020603050405020304" pitchFamily="18" charset="0"/>
                <a:ea typeface="Calibri" panose="020F0502020204030204" pitchFamily="34" charset="0"/>
                <a:cs typeface="Times New Roman" panose="02020603050405020304" pitchFamily="18" charset="0"/>
              </a:rPr>
              <a:t> </a:t>
            </a:r>
          </a:p>
          <a:p>
            <a:pPr lvl="0" algn="just">
              <a:spcBef>
                <a:spcPts val="600"/>
              </a:spcBef>
              <a:spcAft>
                <a:spcPts val="600"/>
              </a:spcAft>
              <a:buFont typeface="Calibri" panose="020F0502020204030204" pitchFamily="34" charset="0"/>
              <a:buChar char="-"/>
            </a:pPr>
            <a:r>
              <a:rPr lang="en-GB" sz="1200" b="0" dirty="0">
                <a:latin typeface="Times New Roman" panose="02020603050405020304" pitchFamily="18" charset="0"/>
                <a:ea typeface="Calibri" panose="020F0502020204030204" pitchFamily="34" charset="0"/>
                <a:cs typeface="Times New Roman" panose="02020603050405020304" pitchFamily="18" charset="0"/>
              </a:rPr>
              <a:t>Sustainable exploitation of fish stocks and responsible aquaculture practices would improve through capacity building in fisheries management approaches or tools and aquaculture practices by provisions of policy briefs, advocacy notes, access to quality data and information and foresight studies.</a:t>
            </a:r>
            <a:endParaRPr lang="en-US" sz="1200" b="0" dirty="0">
              <a:latin typeface="Times New Roman" panose="02020603050405020304" pitchFamily="18" charset="0"/>
              <a:ea typeface="Calibri" panose="020F0502020204030204" pitchFamily="34" charset="0"/>
              <a:cs typeface="Times New Roman" panose="02020603050405020304" pitchFamily="18" charset="0"/>
            </a:endParaRPr>
          </a:p>
          <a:p>
            <a:pPr lvl="0" algn="just">
              <a:spcBef>
                <a:spcPts val="600"/>
              </a:spcBef>
              <a:spcAft>
                <a:spcPts val="600"/>
              </a:spcAft>
              <a:buFont typeface="Calibri" panose="020F0502020204030204" pitchFamily="34" charset="0"/>
              <a:buChar char="-"/>
            </a:pPr>
            <a:r>
              <a:rPr lang="en-GB" sz="1200" b="0" dirty="0">
                <a:latin typeface="Times New Roman" panose="02020603050405020304" pitchFamily="18" charset="0"/>
                <a:ea typeface="Calibri" panose="020F0502020204030204" pitchFamily="34" charset="0"/>
                <a:cs typeface="Times New Roman" panose="02020603050405020304" pitchFamily="18" charset="0"/>
              </a:rPr>
              <a:t>Improved governance and management practices would impact on increased contribution of the sector to GDP, economic growth, food security and livelihoods and social welfare, food safety, including employment, in the long-time.</a:t>
            </a:r>
            <a:endParaRPr lang="en-US" sz="1200" b="0" dirty="0">
              <a:latin typeface="Times New Roman" panose="02020603050405020304" pitchFamily="18" charset="0"/>
              <a:ea typeface="Calibri" panose="020F0502020204030204" pitchFamily="34" charset="0"/>
              <a:cs typeface="Times New Roman" panose="02020603050405020304" pitchFamily="18" charset="0"/>
            </a:endParaRPr>
          </a:p>
          <a:p>
            <a:pPr lvl="0" algn="just">
              <a:spcBef>
                <a:spcPts val="600"/>
              </a:spcBef>
              <a:spcAft>
                <a:spcPts val="600"/>
              </a:spcAft>
              <a:buFont typeface="Calibri" panose="020F0502020204030204" pitchFamily="34" charset="0"/>
              <a:buChar char="-"/>
            </a:pPr>
            <a:r>
              <a:rPr lang="en-GB" sz="1200" b="0" dirty="0">
                <a:latin typeface="Times New Roman" panose="02020603050405020304" pitchFamily="18" charset="0"/>
                <a:ea typeface="Calibri" panose="020F0502020204030204" pitchFamily="34" charset="0"/>
                <a:cs typeface="Times New Roman" panose="02020603050405020304" pitchFamily="18" charset="0"/>
              </a:rPr>
              <a:t>Participatory, inclusive approaches and transparency in the governance of the sector would be enhanced through active, effective and coordinated stakeholders (the NSAs platforms, AWFISHNET, MOSFA, ANAF, PRNFAA)</a:t>
            </a:r>
            <a:endParaRPr lang="en-US" sz="1200" b="0" dirty="0">
              <a:latin typeface="Times New Roman" panose="02020603050405020304" pitchFamily="18" charset="0"/>
              <a:ea typeface="Calibri" panose="020F0502020204030204" pitchFamily="34" charset="0"/>
              <a:cs typeface="Times New Roman" panose="02020603050405020304" pitchFamily="18" charset="0"/>
            </a:endParaRPr>
          </a:p>
          <a:p>
            <a:pPr lvl="0" algn="just">
              <a:spcBef>
                <a:spcPts val="600"/>
              </a:spcBef>
              <a:spcAft>
                <a:spcPts val="600"/>
              </a:spcAft>
              <a:buFont typeface="Calibri" panose="020F0502020204030204" pitchFamily="34" charset="0"/>
              <a:buChar char="-"/>
            </a:pPr>
            <a:r>
              <a:rPr lang="en-GB" sz="1200" b="0" dirty="0">
                <a:latin typeface="Times New Roman" panose="02020603050405020304" pitchFamily="18" charset="0"/>
                <a:ea typeface="Calibri" panose="020F0502020204030204" pitchFamily="34" charset="0"/>
                <a:cs typeface="Times New Roman" panose="02020603050405020304" pitchFamily="18" charset="0"/>
              </a:rPr>
              <a:t>The visibility of the importance of the sector in national development, food security, and social cohesion would be increased and public sector support or allocation enhanced through establishment of the culture of engagement and consultation between the fisheries and aquaculture sector with other sectors such as finance, public health, trade, judiciary, foreign affairs ministries or departments at member states level. The increased public and private investments in the sector through increased visibility of the sector in national and regional investment plans</a:t>
            </a:r>
            <a:endParaRPr lang="en-US" sz="1200" b="0" dirty="0">
              <a:latin typeface="Times New Roman" panose="02020603050405020304" pitchFamily="18" charset="0"/>
              <a:ea typeface="Calibri" panose="020F0502020204030204" pitchFamily="34" charset="0"/>
              <a:cs typeface="Times New Roman" panose="02020603050405020304" pitchFamily="18" charset="0"/>
            </a:endParaRPr>
          </a:p>
          <a:p>
            <a:pPr lvl="0" algn="just">
              <a:spcBef>
                <a:spcPts val="600"/>
              </a:spcBef>
              <a:spcAft>
                <a:spcPts val="600"/>
              </a:spcAft>
              <a:buFont typeface="Calibri" panose="020F0502020204030204" pitchFamily="34" charset="0"/>
              <a:buChar char="-"/>
            </a:pPr>
            <a:r>
              <a:rPr lang="en-GB" sz="1200" b="0" dirty="0">
                <a:latin typeface="Times New Roman" panose="02020603050405020304" pitchFamily="18" charset="0"/>
                <a:ea typeface="Calibri" panose="020F0502020204030204" pitchFamily="34" charset="0"/>
                <a:cs typeface="Times New Roman" panose="02020603050405020304" pitchFamily="18" charset="0"/>
              </a:rPr>
              <a:t>Increased recognition of African fisheries and aquaculture in global fora through effective coherent African voice</a:t>
            </a:r>
            <a:endParaRPr lang="en-US" sz="1200" b="0" dirty="0">
              <a:latin typeface="Times New Roman" panose="02020603050405020304" pitchFamily="18" charset="0"/>
              <a:ea typeface="Calibri" panose="020F0502020204030204" pitchFamily="34" charset="0"/>
              <a:cs typeface="Times New Roman" panose="02020603050405020304" pitchFamily="18" charset="0"/>
            </a:endParaRPr>
          </a:p>
          <a:p>
            <a:pPr lvl="0" algn="just">
              <a:spcBef>
                <a:spcPts val="600"/>
              </a:spcBef>
              <a:spcAft>
                <a:spcPts val="600"/>
              </a:spcAft>
              <a:buFont typeface="Calibri" panose="020F0502020204030204" pitchFamily="34" charset="0"/>
              <a:buChar char="-"/>
            </a:pPr>
            <a:r>
              <a:rPr lang="en-GB" sz="1200" b="0" dirty="0">
                <a:latin typeface="Times New Roman" panose="02020603050405020304" pitchFamily="18" charset="0"/>
                <a:ea typeface="Calibri" panose="020F0502020204030204" pitchFamily="34" charset="0"/>
                <a:cs typeface="Times New Roman" panose="02020603050405020304" pitchFamily="18" charset="0"/>
              </a:rPr>
              <a:t>Enhanced partnership and coordination between African Union and European Union on sustainable fisheries and aquaculture development</a:t>
            </a:r>
            <a:endParaRPr lang="en-US" sz="1200" b="0" dirty="0">
              <a:latin typeface="Times New Roman" panose="02020603050405020304" pitchFamily="18" charset="0"/>
              <a:ea typeface="Calibri" panose="020F0502020204030204" pitchFamily="34" charset="0"/>
              <a:cs typeface="Times New Roman" panose="02020603050405020304" pitchFamily="18" charset="0"/>
            </a:endParaRPr>
          </a:p>
          <a:p>
            <a:endParaRPr lang="en-US" sz="1200" b="0" dirty="0"/>
          </a:p>
        </p:txBody>
      </p:sp>
      <p:sp>
        <p:nvSpPr>
          <p:cNvPr id="3" name="Title 2"/>
          <p:cNvSpPr>
            <a:spLocks noGrp="1"/>
          </p:cNvSpPr>
          <p:nvPr>
            <p:ph type="title"/>
          </p:nvPr>
        </p:nvSpPr>
        <p:spPr/>
        <p:txBody>
          <a:bodyPr/>
          <a:lstStyle/>
          <a:p>
            <a:r>
              <a:rPr lang="en-US" sz="2000"/>
              <a:t>SUSTAINABILITY MECHANISMS</a:t>
            </a:r>
            <a:endParaRPr lang="en-US" sz="2000" dirty="0"/>
          </a:p>
        </p:txBody>
      </p:sp>
    </p:spTree>
    <p:extLst>
      <p:ext uri="{BB962C8B-B14F-4D97-AF65-F5344CB8AC3E}">
        <p14:creationId xmlns:p14="http://schemas.microsoft.com/office/powerpoint/2010/main" val="19460565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extLst/>
        </p:spPr>
        <p:txBody>
          <a:bodyPr>
            <a:noAutofit/>
          </a:bodyPr>
          <a:lstStyle/>
          <a:p>
            <a:pPr algn="ctr" eaLnBrk="1" hangingPunct="1">
              <a:defRPr/>
            </a:pPr>
            <a:r>
              <a:rPr lang="en-US" sz="8800" kern="1200" dirty="0">
                <a:ln w="19050">
                  <a:solidFill>
                    <a:srgbClr val="816F47"/>
                  </a:solidFill>
                  <a:prstDash val="solid"/>
                </a:ln>
                <a:solidFill>
                  <a:srgbClr val="FFFF00"/>
                </a:solidFill>
                <a:effectLst>
                  <a:outerShdw blurRad="50000" dist="50800" dir="7500000" algn="tl">
                    <a:srgbClr val="000000">
                      <a:shade val="5000"/>
                      <a:alpha val="35000"/>
                    </a:srgbClr>
                  </a:outerShdw>
                </a:effectLst>
                <a:latin typeface="Bauhaus 93" panose="04030905020B02020C02" pitchFamily="82" charset="0"/>
                <a:ea typeface="+mn-ea"/>
                <a:cs typeface="+mn-cs"/>
              </a:rPr>
              <a:t>Thank You</a:t>
            </a:r>
          </a:p>
        </p:txBody>
      </p:sp>
      <p:pic>
        <p:nvPicPr>
          <p:cNvPr id="20483" name="Picture 11" descr="Picture1"/>
          <p:cNvPicPr>
            <a:picLocks noGrp="1" noChangeAspect="1" noChangeArrowheads="1"/>
          </p:cNvPicPr>
          <p:nvPr>
            <p:ph idx="1"/>
          </p:nvPr>
        </p:nvPicPr>
        <p:blipFill>
          <a:blip r:embed="rId3"/>
          <a:srcRect/>
          <a:stretch>
            <a:fillRect/>
          </a:stretch>
        </p:blipFill>
        <p:spPr>
          <a:xfrm>
            <a:off x="1066800" y="1371600"/>
            <a:ext cx="7500938" cy="4071938"/>
          </a:xfrm>
          <a:prstGeom prst="roundRect">
            <a:avLst>
              <a:gd name="adj" fmla="val 8594"/>
            </a:avLst>
          </a:prstGeom>
          <a:solidFill>
            <a:srgbClr val="FFFFFF">
              <a:shade val="85000"/>
            </a:srgbClr>
          </a:solidFill>
          <a:effectLst>
            <a:reflection blurRad="12700" stA="38000" endPos="28000" dist="5000" dir="5400000" sy="-100000" algn="bl" rotWithShape="0"/>
          </a:effectLst>
        </p:spPr>
      </p:pic>
      <p:sp>
        <p:nvSpPr>
          <p:cNvPr id="5" name="Title 1"/>
          <p:cNvSpPr txBox="1">
            <a:spLocks/>
          </p:cNvSpPr>
          <p:nvPr/>
        </p:nvSpPr>
        <p:spPr bwMode="auto">
          <a:xfrm>
            <a:off x="0" y="5562600"/>
            <a:ext cx="9144000" cy="387350"/>
          </a:xfrm>
          <a:prstGeom prst="rect">
            <a:avLst/>
          </a:prstGeom>
          <a:noFill/>
          <a:ln w="9525">
            <a:noFill/>
            <a:miter lim="800000"/>
            <a:headEnd/>
            <a:tailEnd/>
          </a:ln>
        </p:spPr>
        <p:txBody>
          <a:bodyPr/>
          <a:lstStyle/>
          <a:p>
            <a:pPr algn="ctr">
              <a:defRPr/>
            </a:pPr>
            <a:r>
              <a:rPr lang="en-US" b="1" kern="0" dirty="0">
                <a:solidFill>
                  <a:srgbClr val="F79646"/>
                </a:solidFill>
                <a:latin typeface="Gill Sans MT" pitchFamily="34" charset="0"/>
              </a:rPr>
              <a:t>AU-IBAR: Providing leadership in the development of animal resources for Africa</a:t>
            </a:r>
          </a:p>
        </p:txBody>
      </p:sp>
    </p:spTree>
    <p:extLst>
      <p:ext uri="{BB962C8B-B14F-4D97-AF65-F5344CB8AC3E}">
        <p14:creationId xmlns:p14="http://schemas.microsoft.com/office/powerpoint/2010/main" val="3960990873"/>
      </p:ext>
    </p:extLst>
  </p:cSld>
  <p:clrMapOvr>
    <a:masterClrMapping/>
  </p:clrMapOvr>
  <p:transition>
    <p:wipe dir="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Partnership Consultation on Pan African Fisheries Policy Framework Nairobi February 2012">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6699"/>
      </a:hlink>
      <a:folHlink>
        <a:srgbClr val="969696"/>
      </a:folHlink>
    </a:clrScheme>
    <a:fontScheme name="Bla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3366"/>
        </a:hlink>
        <a:folHlink>
          <a:srgbClr val="99CC00"/>
        </a:folHlink>
      </a:clrScheme>
      <a:clrMap bg1="lt1" tx1="dk1" bg2="lt2" tx2="dk2" accent1="accent1" accent2="accent2" accent3="accent3" accent4="accent4" accent5="accent5" accent6="accent6" hlink="hlink" folHlink="folHlink"/>
    </a:extraClrScheme>
    <a:extraClrScheme>
      <a:clrScheme name="Blank 14">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A50021"/>
        </a:hlink>
        <a:folHlink>
          <a:srgbClr val="99CC00"/>
        </a:folHlink>
      </a:clrScheme>
      <a:clrMap bg1="lt1" tx1="dk1" bg2="lt2" tx2="dk2" accent1="accent1" accent2="accent2" accent3="accent3" accent4="accent4" accent5="accent5" accent6="accent6" hlink="hlink" folHlink="folHlink"/>
    </a:extraClrScheme>
    <a:extraClrScheme>
      <a:clrScheme name="Blank 15">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969696"/>
        </a:hlink>
        <a:folHlink>
          <a:srgbClr val="99CC00"/>
        </a:folHlink>
      </a:clrScheme>
      <a:clrMap bg1="lt1" tx1="dk1" bg2="lt2" tx2="dk2" accent1="accent1" accent2="accent2" accent3="accent3" accent4="accent4" accent5="accent5" accent6="accent6" hlink="hlink" folHlink="folHlink"/>
    </a:extraClrScheme>
    <a:extraClrScheme>
      <a:clrScheme name="Blank 16">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969696"/>
        </a:hlink>
        <a:folHlink>
          <a:srgbClr val="336699"/>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3516</TotalTime>
  <Words>3785</Words>
  <Application>Microsoft Office PowerPoint</Application>
  <PresentationFormat>On-screen Show (4:3)</PresentationFormat>
  <Paragraphs>200</Paragraphs>
  <Slides>17</Slides>
  <Notes>1</Notes>
  <HiddenSlides>0</HiddenSlides>
  <MMClips>0</MMClips>
  <ScaleCrop>false</ScaleCrop>
  <HeadingPairs>
    <vt:vector size="8" baseType="variant">
      <vt:variant>
        <vt:lpstr>Fonts Used</vt:lpstr>
      </vt:variant>
      <vt:variant>
        <vt:i4>6</vt:i4>
      </vt:variant>
      <vt:variant>
        <vt:lpstr>Theme</vt:lpstr>
      </vt:variant>
      <vt:variant>
        <vt:i4>3</vt:i4>
      </vt:variant>
      <vt:variant>
        <vt:lpstr>Embedded OLE Servers</vt:lpstr>
      </vt:variant>
      <vt:variant>
        <vt:i4>1</vt:i4>
      </vt:variant>
      <vt:variant>
        <vt:lpstr>Slide Titles</vt:lpstr>
      </vt:variant>
      <vt:variant>
        <vt:i4>17</vt:i4>
      </vt:variant>
    </vt:vector>
  </HeadingPairs>
  <TitlesOfParts>
    <vt:vector size="27" baseType="lpstr">
      <vt:lpstr>Arial</vt:lpstr>
      <vt:lpstr>Bauhaus 93</vt:lpstr>
      <vt:lpstr>Calibri</vt:lpstr>
      <vt:lpstr>Gill Sans MT</vt:lpstr>
      <vt:lpstr>Times</vt:lpstr>
      <vt:lpstr>Times New Roman</vt:lpstr>
      <vt:lpstr>Office Theme</vt:lpstr>
      <vt:lpstr>Partnership Consultation on Pan African Fisheries Policy Framework Nairobi February 2012</vt:lpstr>
      <vt:lpstr>1_Office Theme</vt:lpstr>
      <vt:lpstr>Microsoft PowerPoint 97-2003 Presentation</vt:lpstr>
      <vt:lpstr>SECOND DIALOGUE AND SENSITIZATION MEETING WITH RECS ON EMERGING ISSUES FROM IMPLEMENTATION OF FISHGOV 2</vt:lpstr>
      <vt:lpstr>FISHGOV 2- PROJECT INFORMATION</vt:lpstr>
      <vt:lpstr>OBJECTIVES</vt:lpstr>
      <vt:lpstr>RESULT 1: AFRICAN UNION DECISIONS ON SUSTAINABLE FISHERIES AND AQUACULTURE POLICIES ARE EVIDENCE BASED</vt:lpstr>
      <vt:lpstr>RESULT 2: FISHERIES AND AQUACULTURE POLICIES IN AFRICA ARE COHERENT WITH THE PFRS AND COORDINATED AT CONTINENTAL, REGIONAL AND NATIONAL LEVELS</vt:lpstr>
      <vt:lpstr>RESULT 3: AFRICA IS ADEQUATELY REPRESENTED AND EFFECTIVELY PARTICIPATES IN INTERNATIONAL FISHERIES AND AQUACULTURE FORA AND ABLY DOMESTICATES RELEVANT GLOBAL INSTRUMENTS</vt:lpstr>
      <vt:lpstr>SO1: African Union decisions on sustainable fisheries and aquaculture policies are evidence based. </vt:lpstr>
      <vt:lpstr>SO1: African Union decisions on sustainable fisheries and aquaculture policies are evidence based. </vt:lpstr>
      <vt:lpstr>SO1: African Union decisions on sustainable fisheries and aquaculture policies are evidence based.</vt:lpstr>
      <vt:lpstr>SO2 Fisheries and aquaculture policies in Africa are coherent with the PFRS and coordinated at continental, regional and national levels in order to maintain healthy and resilient marine, coastal and freshwater ecosystems in the context of climate change. </vt:lpstr>
      <vt:lpstr>SO2 Fisheries and aquaculture policies in Africa are coherent with the PFRS and coordinated at continental, regional and national levels in order to maintain healthy and resilient marine, coastal and freshwater ecosystems in the context of climate change.</vt:lpstr>
      <vt:lpstr>SO3. Africa is adequately represented and effectively participates in international fisheries and aquaculture fora and ably domesticates relevant global instruments.</vt:lpstr>
      <vt:lpstr>SO2 Fisheries and aquaculture policies in Africa are coherent with the PFRS and coordinated at continental, regional and national levels in order to maintain healthy and resilient marine, coastal and freshwater ecosystems in the context of climate change.</vt:lpstr>
      <vt:lpstr>IMPLEMENTATION MECHANISM</vt:lpstr>
      <vt:lpstr>IMPLEMENTATION MECHANISM CON’T</vt:lpstr>
      <vt:lpstr>SUSTAINABILITY MECHANISMS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fahim kremeier</dc:creator>
  <cp:lastModifiedBy>Fahim Kremeier</cp:lastModifiedBy>
  <cp:revision>361</cp:revision>
  <dcterms:created xsi:type="dcterms:W3CDTF">2017-08-17T12:21:51Z</dcterms:created>
  <dcterms:modified xsi:type="dcterms:W3CDTF">2022-06-07T08:04:13Z</dcterms:modified>
</cp:coreProperties>
</file>