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comments/comment1.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6">
  <p:sldMasterIdLst>
    <p:sldMasterId id="2147483648" r:id="rId1"/>
    <p:sldMasterId id="2147483660" r:id="rId2"/>
    <p:sldMasterId id="2147483667" r:id="rId3"/>
  </p:sldMasterIdLst>
  <p:notesMasterIdLst>
    <p:notesMasterId r:id="rId14"/>
  </p:notesMasterIdLst>
  <p:sldIdLst>
    <p:sldId id="256" r:id="rId4"/>
    <p:sldId id="376" r:id="rId5"/>
    <p:sldId id="377" r:id="rId6"/>
    <p:sldId id="378" r:id="rId7"/>
    <p:sldId id="379" r:id="rId8"/>
    <p:sldId id="380" r:id="rId9"/>
    <p:sldId id="381" r:id="rId10"/>
    <p:sldId id="382" r:id="rId11"/>
    <p:sldId id="373" r:id="rId12"/>
    <p:sldId id="270"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implice Nouala" initials="SN"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1" d="100"/>
          <a:sy n="81" d="100"/>
        </p:scale>
        <p:origin x="1502" y="2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theme" Target="theme/theme1.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commentAuthors" Target="commentAuthors.xml"/><Relationship Id="rId10" Type="http://schemas.openxmlformats.org/officeDocument/2006/relationships/slide" Target="slides/slide7.xml"/><Relationship Id="rId19"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notesMaster" Target="notesMasters/notesMaster1.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17-08-14T18:13:04.205" idx="1">
    <p:pos x="2422" y="106"/>
    <p:text>you need a slide on conclusion with key messages, lessons leanrt and next steps</p:text>
    <p:extLst>
      <p:ext uri="{C676402C-5697-4E1C-873F-D02D1690AC5C}">
        <p15:threadingInfo xmlns:p15="http://schemas.microsoft.com/office/powerpoint/2012/main" timeZoneBias="-18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EE7EF7A-6048-4299-BD28-1FE57409C0EB}" type="datetimeFigureOut">
              <a:rPr lang="en-US" smtClean="0"/>
              <a:t>6/7/2022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24D3889-C33C-4ABD-9640-A5FF483BC4C2}" type="slidenum">
              <a:rPr lang="en-US" smtClean="0"/>
              <a:t>‹#›</a:t>
            </a:fld>
            <a:endParaRPr lang="en-US"/>
          </a:p>
        </p:txBody>
      </p:sp>
    </p:spTree>
    <p:extLst>
      <p:ext uri="{BB962C8B-B14F-4D97-AF65-F5344CB8AC3E}">
        <p14:creationId xmlns:p14="http://schemas.microsoft.com/office/powerpoint/2010/main" val="3759993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297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09" indent="-285734" eaLnBrk="0" hangingPunct="0">
              <a:spcBef>
                <a:spcPct val="30000"/>
              </a:spcBef>
              <a:defRPr sz="1200">
                <a:solidFill>
                  <a:schemeClr val="tx1"/>
                </a:solidFill>
                <a:latin typeface="Calibri" pitchFamily="34" charset="0"/>
              </a:defRPr>
            </a:lvl2pPr>
            <a:lvl3pPr marL="1142937" indent="-228587" eaLnBrk="0" hangingPunct="0">
              <a:spcBef>
                <a:spcPct val="30000"/>
              </a:spcBef>
              <a:defRPr sz="1200">
                <a:solidFill>
                  <a:schemeClr val="tx1"/>
                </a:solidFill>
                <a:latin typeface="Calibri" pitchFamily="34" charset="0"/>
              </a:defRPr>
            </a:lvl3pPr>
            <a:lvl4pPr marL="1600112" indent="-228587" eaLnBrk="0" hangingPunct="0">
              <a:spcBef>
                <a:spcPct val="30000"/>
              </a:spcBef>
              <a:defRPr sz="1200">
                <a:solidFill>
                  <a:schemeClr val="tx1"/>
                </a:solidFill>
                <a:latin typeface="Calibri" pitchFamily="34" charset="0"/>
              </a:defRPr>
            </a:lvl4pPr>
            <a:lvl5pPr marL="2057287" indent="-228587" eaLnBrk="0" hangingPunct="0">
              <a:spcBef>
                <a:spcPct val="30000"/>
              </a:spcBef>
              <a:defRPr sz="1200">
                <a:solidFill>
                  <a:schemeClr val="tx1"/>
                </a:solidFill>
                <a:latin typeface="Calibri" pitchFamily="34" charset="0"/>
              </a:defRPr>
            </a:lvl5pPr>
            <a:lvl6pPr marL="2514461" indent="-228587" eaLnBrk="0" fontAlgn="base" hangingPunct="0">
              <a:spcBef>
                <a:spcPct val="30000"/>
              </a:spcBef>
              <a:spcAft>
                <a:spcPct val="0"/>
              </a:spcAft>
              <a:defRPr sz="1200">
                <a:solidFill>
                  <a:schemeClr val="tx1"/>
                </a:solidFill>
                <a:latin typeface="Calibri" pitchFamily="34" charset="0"/>
              </a:defRPr>
            </a:lvl6pPr>
            <a:lvl7pPr marL="2971635" indent="-228587" eaLnBrk="0" fontAlgn="base" hangingPunct="0">
              <a:spcBef>
                <a:spcPct val="30000"/>
              </a:spcBef>
              <a:spcAft>
                <a:spcPct val="0"/>
              </a:spcAft>
              <a:defRPr sz="1200">
                <a:solidFill>
                  <a:schemeClr val="tx1"/>
                </a:solidFill>
                <a:latin typeface="Calibri" pitchFamily="34" charset="0"/>
              </a:defRPr>
            </a:lvl7pPr>
            <a:lvl8pPr marL="3428810" indent="-228587" eaLnBrk="0" fontAlgn="base" hangingPunct="0">
              <a:spcBef>
                <a:spcPct val="30000"/>
              </a:spcBef>
              <a:spcAft>
                <a:spcPct val="0"/>
              </a:spcAft>
              <a:defRPr sz="1200">
                <a:solidFill>
                  <a:schemeClr val="tx1"/>
                </a:solidFill>
                <a:latin typeface="Calibri" pitchFamily="34" charset="0"/>
              </a:defRPr>
            </a:lvl8pPr>
            <a:lvl9pPr marL="3885985" indent="-228587"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5DBBD689-0537-449D-A24C-7F0D0C682F17}" type="slidenum">
              <a:rPr lang="en-US" altLang="en-US" smtClean="0">
                <a:solidFill>
                  <a:srgbClr val="000000"/>
                </a:solidFill>
                <a:latin typeface="Arial" pitchFamily="34" charset="0"/>
                <a:cs typeface="Arial" pitchFamily="34" charset="0"/>
              </a:rPr>
              <a:pPr eaLnBrk="1" hangingPunct="1">
                <a:spcBef>
                  <a:spcPct val="0"/>
                </a:spcBef>
              </a:pPr>
              <a:t>10</a:t>
            </a:fld>
            <a:endParaRPr lang="en-US" altLang="en-US">
              <a:solidFill>
                <a:srgbClr val="000000"/>
              </a:solidFill>
              <a:latin typeface="Arial" pitchFamily="34" charset="0"/>
              <a:cs typeface="Arial" pitchFamily="34" charset="0"/>
            </a:endParaRPr>
          </a:p>
        </p:txBody>
      </p:sp>
    </p:spTree>
    <p:extLst>
      <p:ext uri="{BB962C8B-B14F-4D97-AF65-F5344CB8AC3E}">
        <p14:creationId xmlns:p14="http://schemas.microsoft.com/office/powerpoint/2010/main" val="4579101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Master" Target="../slideMasters/slideMaster2.xml"/><Relationship Id="rId1" Type="http://schemas.openxmlformats.org/officeDocument/2006/relationships/vmlDrawing" Target="../drawings/vmlDrawing1.vml"/><Relationship Id="rId4" Type="http://schemas.openxmlformats.org/officeDocument/2006/relationships/image" Target="../media/image2.jpeg"/></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650FDAC-5FF9-40E8-8507-E4B661B0DB3D}" type="datetimeFigureOut">
              <a:rPr lang="en-US" smtClean="0"/>
              <a:t>6/7/2022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39533821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650FDAC-5FF9-40E8-8507-E4B661B0DB3D}" type="datetimeFigureOut">
              <a:rPr lang="en-US" smtClean="0"/>
              <a:t>6/7/2022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216532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650FDAC-5FF9-40E8-8507-E4B661B0DB3D}" type="datetimeFigureOut">
              <a:rPr lang="en-US" smtClean="0"/>
              <a:t>6/7/2022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35117465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650FDAC-5FF9-40E8-8507-E4B661B0DB3D}" type="datetimeFigureOut">
              <a:rPr lang="en-US" smtClean="0"/>
              <a:t>6/7/2022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26858069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650FDAC-5FF9-40E8-8507-E4B661B0DB3D}" type="datetimeFigureOut">
              <a:rPr lang="en-US" smtClean="0"/>
              <a:t>6/7/2022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41696682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650FDAC-5FF9-40E8-8507-E4B661B0DB3D}" type="datetimeFigureOut">
              <a:rPr lang="en-US" smtClean="0"/>
              <a:t>6/7/2022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42554195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650FDAC-5FF9-40E8-8507-E4B661B0DB3D}" type="datetimeFigureOut">
              <a:rPr lang="en-US" smtClean="0"/>
              <a:t>6/7/2022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34979344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650FDAC-5FF9-40E8-8507-E4B661B0DB3D}" type="datetimeFigureOut">
              <a:rPr lang="en-US" smtClean="0"/>
              <a:t>6/7/2022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1761734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650FDAC-5FF9-40E8-8507-E4B661B0DB3D}" type="datetimeFigureOut">
              <a:rPr lang="en-US" smtClean="0"/>
              <a:t>6/7/2022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15423420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650FDAC-5FF9-40E8-8507-E4B661B0DB3D}" type="datetimeFigureOut">
              <a:rPr lang="en-US" smtClean="0"/>
              <a:t>6/7/2022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25154791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650FDAC-5FF9-40E8-8507-E4B661B0DB3D}" type="datetimeFigureOut">
              <a:rPr lang="en-US" smtClean="0"/>
              <a:t>6/7/2022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9C5BC2-1FF4-42A8-A9BB-BEA175CC934C}" type="slidenum">
              <a:rPr lang="en-US" smtClean="0"/>
              <a:t>‹#›</a:t>
            </a:fld>
            <a:endParaRPr lang="en-US"/>
          </a:p>
        </p:txBody>
      </p:sp>
    </p:spTree>
    <p:extLst>
      <p:ext uri="{BB962C8B-B14F-4D97-AF65-F5344CB8AC3E}">
        <p14:creationId xmlns:p14="http://schemas.microsoft.com/office/powerpoint/2010/main" val="39087656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3" name="Rectangle 2"/>
          <p:cNvSpPr>
            <a:spLocks noChangeArrowheads="1"/>
          </p:cNvSpPr>
          <p:nvPr/>
        </p:nvSpPr>
        <p:spPr bwMode="auto">
          <a:xfrm>
            <a:off x="152400" y="1752600"/>
            <a:ext cx="8991600" cy="5105400"/>
          </a:xfrm>
          <a:prstGeom prst="rect">
            <a:avLst/>
          </a:prstGeom>
          <a:solidFill>
            <a:srgbClr val="FFFFFF"/>
          </a:solidFill>
          <a:ln w="9525">
            <a:noFill/>
            <a:miter lim="800000"/>
            <a:headEnd/>
            <a:tailEnd/>
          </a:ln>
          <a:effectLst/>
        </p:spPr>
        <p:txBody>
          <a:bodyPr wrap="none" anchor="ctr"/>
          <a:lstStyle/>
          <a:p>
            <a:pPr fontAlgn="base">
              <a:spcBef>
                <a:spcPct val="0"/>
              </a:spcBef>
              <a:spcAft>
                <a:spcPct val="0"/>
              </a:spcAft>
              <a:defRPr/>
            </a:pPr>
            <a:endParaRPr lang="en-US" dirty="0">
              <a:solidFill>
                <a:srgbClr val="000000"/>
              </a:solidFill>
            </a:endParaRPr>
          </a:p>
        </p:txBody>
      </p:sp>
      <p:sp>
        <p:nvSpPr>
          <p:cNvPr id="4" name="Rectangle 4"/>
          <p:cNvSpPr>
            <a:spLocks noChangeArrowheads="1"/>
          </p:cNvSpPr>
          <p:nvPr/>
        </p:nvSpPr>
        <p:spPr bwMode="auto">
          <a:xfrm>
            <a:off x="0" y="1752600"/>
            <a:ext cx="9144000" cy="304800"/>
          </a:xfrm>
          <a:prstGeom prst="rect">
            <a:avLst/>
          </a:prstGeom>
          <a:solidFill>
            <a:srgbClr val="007C30"/>
          </a:solidFill>
          <a:ln w="9525">
            <a:noFill/>
            <a:miter lim="800000"/>
            <a:headEnd/>
            <a:tailEnd/>
          </a:ln>
          <a:effectLst/>
        </p:spPr>
        <p:txBody>
          <a:bodyPr wrap="none" anchor="ctr"/>
          <a:lstStyle/>
          <a:p>
            <a:pPr fontAlgn="base">
              <a:spcBef>
                <a:spcPct val="0"/>
              </a:spcBef>
              <a:spcAft>
                <a:spcPct val="0"/>
              </a:spcAft>
              <a:defRPr/>
            </a:pPr>
            <a:endParaRPr lang="en-US" dirty="0">
              <a:solidFill>
                <a:srgbClr val="000000"/>
              </a:solidFill>
            </a:endParaRPr>
          </a:p>
        </p:txBody>
      </p:sp>
      <p:sp>
        <p:nvSpPr>
          <p:cNvPr id="5" name="Rectangle 5"/>
          <p:cNvSpPr>
            <a:spLocks noChangeArrowheads="1"/>
          </p:cNvSpPr>
          <p:nvPr/>
        </p:nvSpPr>
        <p:spPr bwMode="auto">
          <a:xfrm>
            <a:off x="0" y="2057400"/>
            <a:ext cx="152400" cy="4800600"/>
          </a:xfrm>
          <a:prstGeom prst="rect">
            <a:avLst/>
          </a:prstGeom>
          <a:solidFill>
            <a:srgbClr val="A28B59"/>
          </a:solidFill>
          <a:ln w="9525">
            <a:noFill/>
            <a:miter lim="800000"/>
            <a:headEnd/>
            <a:tailEnd/>
          </a:ln>
          <a:effectLst/>
        </p:spPr>
        <p:txBody>
          <a:bodyPr wrap="none" anchor="ctr"/>
          <a:lstStyle/>
          <a:p>
            <a:pPr fontAlgn="base">
              <a:spcBef>
                <a:spcPct val="0"/>
              </a:spcBef>
              <a:spcAft>
                <a:spcPct val="0"/>
              </a:spcAft>
              <a:defRPr/>
            </a:pPr>
            <a:endParaRPr lang="en-US" dirty="0">
              <a:solidFill>
                <a:srgbClr val="000000"/>
              </a:solidFill>
            </a:endParaRPr>
          </a:p>
        </p:txBody>
      </p:sp>
      <p:sp>
        <p:nvSpPr>
          <p:cNvPr id="6" name="Text Box 7"/>
          <p:cNvSpPr txBox="1">
            <a:spLocks noChangeArrowheads="1"/>
          </p:cNvSpPr>
          <p:nvPr/>
        </p:nvSpPr>
        <p:spPr bwMode="auto">
          <a:xfrm>
            <a:off x="5394325" y="365125"/>
            <a:ext cx="2530475" cy="336550"/>
          </a:xfrm>
          <a:prstGeom prst="rect">
            <a:avLst/>
          </a:prstGeom>
          <a:noFill/>
          <a:ln w="9525">
            <a:noFill/>
            <a:miter lim="800000"/>
            <a:headEnd/>
            <a:tailEnd/>
          </a:ln>
          <a:effectLst/>
        </p:spPr>
        <p:txBody>
          <a:bodyPr>
            <a:spAutoFit/>
          </a:bodyPr>
          <a:lstStyle/>
          <a:p>
            <a:pPr eaLnBrk="0" fontAlgn="base" hangingPunct="0">
              <a:spcBef>
                <a:spcPct val="0"/>
              </a:spcBef>
              <a:spcAft>
                <a:spcPct val="0"/>
              </a:spcAft>
              <a:defRPr/>
            </a:pPr>
            <a:endParaRPr lang="en-US" sz="1600" b="1" dirty="0">
              <a:solidFill>
                <a:srgbClr val="000000"/>
              </a:solidFill>
            </a:endParaRPr>
          </a:p>
        </p:txBody>
      </p:sp>
      <p:graphicFrame>
        <p:nvGraphicFramePr>
          <p:cNvPr id="7" name="Base" hidden="1"/>
          <p:cNvGraphicFramePr>
            <a:graphicFrameLocks/>
          </p:cNvGraphicFramePr>
          <p:nvPr/>
        </p:nvGraphicFramePr>
        <p:xfrm>
          <a:off x="1524000" y="1397000"/>
          <a:ext cx="6096000" cy="4064000"/>
        </p:xfrm>
        <a:graphic>
          <a:graphicData uri="http://schemas.openxmlformats.org/presentationml/2006/ole">
            <mc:AlternateContent xmlns:mc="http://schemas.openxmlformats.org/markup-compatibility/2006">
              <mc:Choice xmlns:v="urn:schemas-microsoft-com:vml" Requires="v">
                <p:oleObj spid="_x0000_s1501" r:id="rId3" imgW="0" imgH="0" progId="PowerPoint.Show.8">
                  <p:embed/>
                </p:oleObj>
              </mc:Choice>
              <mc:Fallback>
                <p:oleObj r:id="rId3" imgW="0" imgH="0" progId="PowerPoint.Show.8">
                  <p:embed/>
                  <p:pic>
                    <p:nvPicPr>
                      <p:cNvPr id="0" name=""/>
                      <p:cNvPicPr preferRelativeResize="0">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1524000" y="1397000"/>
                        <a:ext cx="6096000" cy="406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8" name="Picture 4" descr="D:\AU\Resources\Graphics\Logo\AU Logo_JPEG.jpg"/>
          <p:cNvPicPr>
            <a:picLocks noChangeAspect="1" noChangeArrowheads="1"/>
          </p:cNvPicPr>
          <p:nvPr/>
        </p:nvPicPr>
        <p:blipFill>
          <a:blip r:embed="rId4"/>
          <a:srcRect/>
          <a:stretch>
            <a:fillRect/>
          </a:stretch>
        </p:blipFill>
        <p:spPr bwMode="auto">
          <a:xfrm>
            <a:off x="214313" y="246063"/>
            <a:ext cx="1373187" cy="1225550"/>
          </a:xfrm>
          <a:prstGeom prst="rect">
            <a:avLst/>
          </a:prstGeom>
          <a:noFill/>
          <a:ln w="9525">
            <a:noFill/>
            <a:miter lim="800000"/>
            <a:headEnd/>
            <a:tailEnd/>
          </a:ln>
        </p:spPr>
      </p:pic>
      <p:sp>
        <p:nvSpPr>
          <p:cNvPr id="9" name="Rectangle 2"/>
          <p:cNvSpPr txBox="1">
            <a:spLocks noChangeArrowheads="1"/>
          </p:cNvSpPr>
          <p:nvPr/>
        </p:nvSpPr>
        <p:spPr bwMode="auto">
          <a:xfrm>
            <a:off x="1828800" y="457200"/>
            <a:ext cx="6934200" cy="838200"/>
          </a:xfrm>
          <a:prstGeom prst="rect">
            <a:avLst/>
          </a:prstGeom>
          <a:noFill/>
          <a:ln w="9525">
            <a:noFill/>
            <a:miter lim="800000"/>
            <a:headEnd/>
            <a:tailEnd/>
          </a:ln>
        </p:spPr>
        <p:txBody>
          <a:bodyPr/>
          <a:lstStyle/>
          <a:p>
            <a:pPr eaLnBrk="0" fontAlgn="base" hangingPunct="0">
              <a:spcBef>
                <a:spcPct val="0"/>
              </a:spcBef>
              <a:spcAft>
                <a:spcPct val="0"/>
              </a:spcAft>
              <a:defRPr/>
            </a:pPr>
            <a:r>
              <a:rPr lang="en-US" sz="1600" b="1" kern="0" dirty="0">
                <a:solidFill>
                  <a:srgbClr val="007C30"/>
                </a:solidFill>
                <a:latin typeface="Gill Sans MT" pitchFamily="34" charset="0"/>
              </a:rPr>
              <a:t>African Union</a:t>
            </a:r>
            <a:endParaRPr lang="en-US" b="1" kern="0" dirty="0">
              <a:solidFill>
                <a:srgbClr val="007C30"/>
              </a:solidFill>
              <a:latin typeface="Gill Sans MT" pitchFamily="34" charset="0"/>
            </a:endParaRPr>
          </a:p>
          <a:p>
            <a:pPr eaLnBrk="0" fontAlgn="base" hangingPunct="0">
              <a:spcBef>
                <a:spcPct val="0"/>
              </a:spcBef>
              <a:spcAft>
                <a:spcPct val="0"/>
              </a:spcAft>
              <a:defRPr/>
            </a:pPr>
            <a:r>
              <a:rPr lang="en-US" sz="2600" b="1" kern="0" dirty="0">
                <a:solidFill>
                  <a:srgbClr val="A28B59"/>
                </a:solidFill>
                <a:latin typeface="Gill Sans MT" pitchFamily="34" charset="0"/>
              </a:rPr>
              <a:t>Interafrican Bureau for Animal Resources</a:t>
            </a:r>
          </a:p>
        </p:txBody>
      </p:sp>
      <p:sp>
        <p:nvSpPr>
          <p:cNvPr id="10" name="TextBox 9"/>
          <p:cNvSpPr txBox="1"/>
          <p:nvPr/>
        </p:nvSpPr>
        <p:spPr>
          <a:xfrm>
            <a:off x="3786188" y="6437313"/>
            <a:ext cx="1500187" cy="277812"/>
          </a:xfrm>
          <a:prstGeom prst="rect">
            <a:avLst/>
          </a:prstGeom>
          <a:noFill/>
        </p:spPr>
        <p:txBody>
          <a:bodyPr>
            <a:spAutoFit/>
          </a:bodyPr>
          <a:lstStyle/>
          <a:p>
            <a:pPr algn="ctr" fontAlgn="base">
              <a:spcBef>
                <a:spcPct val="0"/>
              </a:spcBef>
              <a:spcAft>
                <a:spcPct val="0"/>
              </a:spcAft>
              <a:defRPr/>
            </a:pPr>
            <a:r>
              <a:rPr lang="en-US" sz="1200" b="1" dirty="0">
                <a:solidFill>
                  <a:srgbClr val="007C30"/>
                </a:solidFill>
                <a:latin typeface="Gill Sans MT" pitchFamily="34" charset="0"/>
              </a:rPr>
              <a:t>www.au-ibar.org</a:t>
            </a:r>
          </a:p>
        </p:txBody>
      </p:sp>
      <p:sp>
        <p:nvSpPr>
          <p:cNvPr id="73731" name="Rectangle 3"/>
          <p:cNvSpPr>
            <a:spLocks noGrp="1" noChangeArrowheads="1"/>
          </p:cNvSpPr>
          <p:nvPr>
            <p:ph type="ctrTitle"/>
          </p:nvPr>
        </p:nvSpPr>
        <p:spPr>
          <a:xfrm>
            <a:off x="533400" y="3124200"/>
            <a:ext cx="8196263" cy="2692400"/>
          </a:xfrm>
        </p:spPr>
        <p:txBody>
          <a:bodyPr/>
          <a:lstStyle>
            <a:lvl1pPr algn="ctr">
              <a:defRPr sz="5400">
                <a:solidFill>
                  <a:srgbClr val="007C30"/>
                </a:solidFill>
                <a:latin typeface="Gill Sans MT"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0259998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4" name="Picture 4" descr="D:\AU\Resources\Graphics\Logo\AU Logo_JPEG.jpg"/>
          <p:cNvPicPr>
            <a:picLocks noChangeAspect="1" noChangeArrowheads="1"/>
          </p:cNvPicPr>
          <p:nvPr/>
        </p:nvPicPr>
        <p:blipFill>
          <a:blip r:embed="rId2"/>
          <a:srcRect/>
          <a:stretch>
            <a:fillRect/>
          </a:stretch>
        </p:blipFill>
        <p:spPr bwMode="auto">
          <a:xfrm>
            <a:off x="214313" y="285750"/>
            <a:ext cx="801687" cy="715963"/>
          </a:xfrm>
          <a:prstGeom prst="rect">
            <a:avLst/>
          </a:prstGeom>
          <a:noFill/>
          <a:ln w="9525">
            <a:noFill/>
            <a:miter lim="800000"/>
            <a:headEnd/>
            <a:tailEnd/>
          </a:ln>
        </p:spPr>
      </p:pic>
      <p:sp>
        <p:nvSpPr>
          <p:cNvPr id="5" name="TextBox 4"/>
          <p:cNvSpPr txBox="1"/>
          <p:nvPr/>
        </p:nvSpPr>
        <p:spPr>
          <a:xfrm>
            <a:off x="3929063" y="6286500"/>
            <a:ext cx="1500187" cy="277813"/>
          </a:xfrm>
          <a:prstGeom prst="rect">
            <a:avLst/>
          </a:prstGeom>
          <a:noFill/>
        </p:spPr>
        <p:txBody>
          <a:bodyPr>
            <a:spAutoFit/>
          </a:bodyPr>
          <a:lstStyle/>
          <a:p>
            <a:pPr algn="ctr" fontAlgn="base">
              <a:spcBef>
                <a:spcPct val="0"/>
              </a:spcBef>
              <a:spcAft>
                <a:spcPct val="0"/>
              </a:spcAft>
              <a:defRPr/>
            </a:pPr>
            <a:r>
              <a:rPr lang="en-US" sz="1200" b="1" dirty="0">
                <a:solidFill>
                  <a:srgbClr val="007C30"/>
                </a:solidFill>
                <a:latin typeface="Gill Sans MT" pitchFamily="34" charset="0"/>
              </a:rPr>
              <a:t>www.au-ibar.org</a:t>
            </a:r>
          </a:p>
        </p:txBody>
      </p:sp>
      <p:sp>
        <p:nvSpPr>
          <p:cNvPr id="3" name="Content Placeholder 2"/>
          <p:cNvSpPr>
            <a:spLocks noGrp="1"/>
          </p:cNvSpPr>
          <p:nvPr>
            <p:ph idx="1"/>
          </p:nvPr>
        </p:nvSpPr>
        <p:spPr/>
        <p:txBody>
          <a:bodyPr/>
          <a:lstStyle>
            <a:lvl1pPr>
              <a:defRPr>
                <a:latin typeface="Gill Sans MT" pitchFamily="34" charset="0"/>
              </a:defRPr>
            </a:lvl1pPr>
            <a:lvl2pPr>
              <a:defRPr>
                <a:latin typeface="Gill Sans MT" pitchFamily="34" charset="0"/>
              </a:defRPr>
            </a:lvl2pPr>
            <a:lvl3pPr>
              <a:defRPr>
                <a:latin typeface="Gill Sans MT" pitchFamily="34" charset="0"/>
              </a:defRPr>
            </a:lvl3pPr>
            <a:lvl4pPr>
              <a:defRPr>
                <a:latin typeface="Gill Sans MT" pitchFamily="34" charset="0"/>
              </a:defRPr>
            </a:lvl4pPr>
            <a:lvl5pPr>
              <a:defRPr>
                <a:latin typeface="Gill Sans MT"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itle 1"/>
          <p:cNvSpPr>
            <a:spLocks noGrp="1"/>
          </p:cNvSpPr>
          <p:nvPr>
            <p:ph type="title"/>
          </p:nvPr>
        </p:nvSpPr>
        <p:spPr>
          <a:xfrm>
            <a:off x="1068442" y="304800"/>
            <a:ext cx="7718400" cy="609600"/>
          </a:xfrm>
        </p:spPr>
        <p:txBody>
          <a:bodyPr/>
          <a:lstStyle>
            <a:lvl1pPr>
              <a:defRPr>
                <a:latin typeface="Gill Sans MT" pitchFamily="34" charset="0"/>
              </a:defRPr>
            </a:lvl1pPr>
          </a:lstStyle>
          <a:p>
            <a:r>
              <a:rPr lang="en-US"/>
              <a:t>Click to edit Master title style</a:t>
            </a:r>
            <a:endParaRPr lang="en-US" dirty="0"/>
          </a:p>
        </p:txBody>
      </p:sp>
      <p:sp>
        <p:nvSpPr>
          <p:cNvPr id="6" name="Rectangle 5"/>
          <p:cNvSpPr>
            <a:spLocks noGrp="1" noChangeArrowheads="1"/>
          </p:cNvSpPr>
          <p:nvPr>
            <p:ph type="ftr" sz="quarter" idx="10"/>
          </p:nvPr>
        </p:nvSpPr>
        <p:spPr/>
        <p:txBody>
          <a:bodyPr/>
          <a:lstStyle>
            <a:lvl1pPr>
              <a:defRPr/>
            </a:lvl1pPr>
          </a:lstStyle>
          <a:p>
            <a:pPr>
              <a:defRPr/>
            </a:pPr>
            <a:endParaRPr lang="en-US" dirty="0"/>
          </a:p>
        </p:txBody>
      </p:sp>
      <p:sp>
        <p:nvSpPr>
          <p:cNvPr id="7" name="Rectangle 6"/>
          <p:cNvSpPr>
            <a:spLocks noGrp="1" noChangeArrowheads="1"/>
          </p:cNvSpPr>
          <p:nvPr>
            <p:ph type="sldNum" sz="quarter" idx="11"/>
          </p:nvPr>
        </p:nvSpPr>
        <p:spPr/>
        <p:txBody>
          <a:bodyPr/>
          <a:lstStyle>
            <a:lvl1pPr>
              <a:defRPr/>
            </a:lvl1pPr>
          </a:lstStyle>
          <a:p>
            <a:pPr>
              <a:defRPr/>
            </a:pPr>
            <a:fld id="{8A5976A2-AA7A-4A9C-B4D9-45407AF26632}" type="slidenum">
              <a:rPr lang="en-US"/>
              <a:pPr>
                <a:defRPr/>
              </a:pPr>
              <a:t>‹#›</a:t>
            </a:fld>
            <a:endParaRPr lang="en-US" dirty="0"/>
          </a:p>
        </p:txBody>
      </p:sp>
    </p:spTree>
    <p:extLst>
      <p:ext uri="{BB962C8B-B14F-4D97-AF65-F5344CB8AC3E}">
        <p14:creationId xmlns:p14="http://schemas.microsoft.com/office/powerpoint/2010/main" val="5468951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Gill Sans MT" pitchFamily="34" charset="0"/>
              </a:defRPr>
            </a:lvl1pPr>
          </a:lstStyle>
          <a:p>
            <a:r>
              <a:rPr lang="en-US"/>
              <a:t>Click to edit Master title style</a:t>
            </a:r>
            <a:endParaRPr lang="en-US" dirty="0"/>
          </a:p>
        </p:txBody>
      </p:sp>
      <p:sp>
        <p:nvSpPr>
          <p:cNvPr id="3" name="Rectangle 3"/>
          <p:cNvSpPr>
            <a:spLocks noGrp="1" noChangeArrowheads="1"/>
          </p:cNvSpPr>
          <p:nvPr>
            <p:ph type="ftr" sz="quarter" idx="10"/>
          </p:nvPr>
        </p:nvSpPr>
        <p:spPr>
          <a:ln/>
        </p:spPr>
        <p:txBody>
          <a:bodyPr/>
          <a:lstStyle>
            <a:lvl1pPr>
              <a:defRPr/>
            </a:lvl1pPr>
          </a:lstStyle>
          <a:p>
            <a:pPr>
              <a:defRPr/>
            </a:pPr>
            <a:endParaRPr lang="en-US" dirty="0"/>
          </a:p>
        </p:txBody>
      </p:sp>
      <p:sp>
        <p:nvSpPr>
          <p:cNvPr id="4" name="Rectangle 4"/>
          <p:cNvSpPr>
            <a:spLocks noGrp="1" noChangeArrowheads="1"/>
          </p:cNvSpPr>
          <p:nvPr>
            <p:ph type="sldNum" sz="quarter" idx="11"/>
          </p:nvPr>
        </p:nvSpPr>
        <p:spPr>
          <a:ln/>
        </p:spPr>
        <p:txBody>
          <a:bodyPr/>
          <a:lstStyle>
            <a:lvl1pPr>
              <a:defRPr/>
            </a:lvl1pPr>
          </a:lstStyle>
          <a:p>
            <a:pPr>
              <a:defRPr/>
            </a:pPr>
            <a:fld id="{4CFDF0FC-A5A2-4D0F-9BF8-5D8DCA856F07}" type="slidenum">
              <a:rPr lang="en-US"/>
              <a:pPr>
                <a:defRPr/>
              </a:pPr>
              <a:t>‹#›</a:t>
            </a:fld>
            <a:endParaRPr lang="en-US" dirty="0"/>
          </a:p>
        </p:txBody>
      </p:sp>
    </p:spTree>
    <p:extLst>
      <p:ext uri="{BB962C8B-B14F-4D97-AF65-F5344CB8AC3E}">
        <p14:creationId xmlns:p14="http://schemas.microsoft.com/office/powerpoint/2010/main" val="21852106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
          <p:cNvSpPr>
            <a:spLocks noGrp="1" noChangeArrowheads="1"/>
          </p:cNvSpPr>
          <p:nvPr>
            <p:ph type="ftr" sz="quarter" idx="10"/>
          </p:nvPr>
        </p:nvSpPr>
        <p:spPr>
          <a:ln/>
        </p:spPr>
        <p:txBody>
          <a:bodyPr/>
          <a:lstStyle>
            <a:lvl1pPr>
              <a:defRPr/>
            </a:lvl1pPr>
          </a:lstStyle>
          <a:p>
            <a:pPr>
              <a:defRPr/>
            </a:pPr>
            <a:endParaRPr lang="en-US" dirty="0"/>
          </a:p>
        </p:txBody>
      </p:sp>
      <p:sp>
        <p:nvSpPr>
          <p:cNvPr id="3" name="Rectangle 4"/>
          <p:cNvSpPr>
            <a:spLocks noGrp="1" noChangeArrowheads="1"/>
          </p:cNvSpPr>
          <p:nvPr>
            <p:ph type="sldNum" sz="quarter" idx="11"/>
          </p:nvPr>
        </p:nvSpPr>
        <p:spPr>
          <a:ln/>
        </p:spPr>
        <p:txBody>
          <a:bodyPr/>
          <a:lstStyle>
            <a:lvl1pPr>
              <a:defRPr/>
            </a:lvl1pPr>
          </a:lstStyle>
          <a:p>
            <a:pPr>
              <a:defRPr/>
            </a:pPr>
            <a:fld id="{70CD6EFF-9373-462A-9AA5-F993F6B7A294}" type="slidenum">
              <a:rPr lang="en-US"/>
              <a:pPr>
                <a:defRPr/>
              </a:pPr>
              <a:t>‹#›</a:t>
            </a:fld>
            <a:endParaRPr lang="en-US" dirty="0"/>
          </a:p>
        </p:txBody>
      </p:sp>
    </p:spTree>
    <p:extLst>
      <p:ext uri="{BB962C8B-B14F-4D97-AF65-F5344CB8AC3E}">
        <p14:creationId xmlns:p14="http://schemas.microsoft.com/office/powerpoint/2010/main" val="14817540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a:defRPr/>
            </a:lvl1pPr>
          </a:lstStyle>
          <a:p>
            <a:pPr fontAlgn="base">
              <a:spcBef>
                <a:spcPct val="0"/>
              </a:spcBef>
              <a:spcAft>
                <a:spcPct val="0"/>
              </a:spcAft>
              <a:defRPr/>
            </a:pPr>
            <a:fld id="{F017A199-A190-4A66-8921-0B0D5F155610}" type="datetimeFigureOut">
              <a:rPr lang="en-GB">
                <a:solidFill>
                  <a:srgbClr val="000000"/>
                </a:solidFill>
              </a:rPr>
              <a:pPr fontAlgn="base">
                <a:spcBef>
                  <a:spcPct val="0"/>
                </a:spcBef>
                <a:spcAft>
                  <a:spcPct val="0"/>
                </a:spcAft>
                <a:defRPr/>
              </a:pPr>
              <a:t>07/06/2022</a:t>
            </a:fld>
            <a:endParaRPr lang="en-GB" dirty="0">
              <a:solidFill>
                <a:srgbClr val="000000"/>
              </a:solidFill>
            </a:endParaRPr>
          </a:p>
        </p:txBody>
      </p:sp>
      <p:sp>
        <p:nvSpPr>
          <p:cNvPr id="5" name="Footer Placeholder 4"/>
          <p:cNvSpPr>
            <a:spLocks noGrp="1"/>
          </p:cNvSpPr>
          <p:nvPr>
            <p:ph type="ftr" sz="quarter" idx="11"/>
          </p:nvPr>
        </p:nvSpPr>
        <p:spPr/>
        <p:txBody>
          <a:bodyPr/>
          <a:lstStyle>
            <a:lvl1pPr>
              <a:defRPr/>
            </a:lvl1pPr>
          </a:lstStyle>
          <a:p>
            <a:pPr>
              <a:defRPr/>
            </a:pPr>
            <a:endParaRPr lang="en-GB" dirty="0"/>
          </a:p>
        </p:txBody>
      </p:sp>
      <p:sp>
        <p:nvSpPr>
          <p:cNvPr id="6" name="Slide Number Placeholder 5"/>
          <p:cNvSpPr>
            <a:spLocks noGrp="1"/>
          </p:cNvSpPr>
          <p:nvPr>
            <p:ph type="sldNum" sz="quarter" idx="12"/>
          </p:nvPr>
        </p:nvSpPr>
        <p:spPr/>
        <p:txBody>
          <a:bodyPr/>
          <a:lstStyle>
            <a:lvl1pPr>
              <a:defRPr/>
            </a:lvl1pPr>
          </a:lstStyle>
          <a:p>
            <a:pPr>
              <a:defRPr/>
            </a:pPr>
            <a:fld id="{5C31F4DA-F003-453F-8693-8C88BA6F7450}" type="slidenum">
              <a:rPr lang="en-GB"/>
              <a:pPr>
                <a:defRPr/>
              </a:pPr>
              <a:t>‹#›</a:t>
            </a:fld>
            <a:endParaRPr lang="en-GB" dirty="0"/>
          </a:p>
        </p:txBody>
      </p:sp>
    </p:spTree>
    <p:extLst>
      <p:ext uri="{BB962C8B-B14F-4D97-AF65-F5344CB8AC3E}">
        <p14:creationId xmlns:p14="http://schemas.microsoft.com/office/powerpoint/2010/main" val="103580461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a:defRPr>
                <a:latin typeface="Arial" charset="0"/>
                <a:cs typeface="Arial" charset="0"/>
              </a:defRPr>
            </a:lvl1pPr>
          </a:lstStyle>
          <a:p>
            <a:pPr fontAlgn="base">
              <a:spcBef>
                <a:spcPct val="0"/>
              </a:spcBef>
              <a:spcAft>
                <a:spcPct val="0"/>
              </a:spcAft>
              <a:defRPr/>
            </a:pPr>
            <a:fld id="{869D7029-1E60-4CBD-91A1-23072619AE82}" type="datetimeFigureOut">
              <a:rPr lang="en-US">
                <a:solidFill>
                  <a:srgbClr val="000000"/>
                </a:solidFill>
              </a:rPr>
              <a:pPr fontAlgn="base">
                <a:spcBef>
                  <a:spcPct val="0"/>
                </a:spcBef>
                <a:spcAft>
                  <a:spcPct val="0"/>
                </a:spcAft>
                <a:defRPr/>
              </a:pPr>
              <a:t>6/7/2022</a:t>
            </a:fld>
            <a:endParaRPr lang="en-US" dirty="0">
              <a:solidFill>
                <a:srgbClr val="000000"/>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2C843F6-78CC-4693-96FC-EB81900FD70C}" type="slidenum">
              <a:rPr lang="en-US"/>
              <a:pPr>
                <a:defRPr/>
              </a:pPr>
              <a:t>‹#›</a:t>
            </a:fld>
            <a:endParaRPr lang="en-US" dirty="0"/>
          </a:p>
        </p:txBody>
      </p:sp>
    </p:spTree>
    <p:extLst>
      <p:ext uri="{BB962C8B-B14F-4D97-AF65-F5344CB8AC3E}">
        <p14:creationId xmlns:p14="http://schemas.microsoft.com/office/powerpoint/2010/main" val="308586483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A0AC795D-919C-43ED-943A-2671A58691F6}" type="datetimeFigureOut">
              <a:rPr lang="en-US" smtClean="0">
                <a:solidFill>
                  <a:prstClr val="white">
                    <a:tint val="75000"/>
                  </a:prstClr>
                </a:solidFill>
              </a:rPr>
              <a:pPr/>
              <a:t>6/7/2022</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173124859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AC795D-919C-43ED-943A-2671A58691F6}" type="datetimeFigureOut">
              <a:rPr lang="en-US" smtClean="0">
                <a:solidFill>
                  <a:prstClr val="white">
                    <a:tint val="75000"/>
                  </a:prstClr>
                </a:solidFill>
              </a:rPr>
              <a:pPr/>
              <a:t>6/7/2022</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39510776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0AC795D-919C-43ED-943A-2671A58691F6}" type="datetimeFigureOut">
              <a:rPr lang="en-US" smtClean="0">
                <a:solidFill>
                  <a:prstClr val="white">
                    <a:tint val="75000"/>
                  </a:prstClr>
                </a:solidFill>
              </a:rPr>
              <a:pPr/>
              <a:t>6/7/2022</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02587293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0AC795D-919C-43ED-943A-2671A58691F6}" type="datetimeFigureOut">
              <a:rPr lang="en-US" smtClean="0">
                <a:solidFill>
                  <a:prstClr val="white">
                    <a:tint val="75000"/>
                  </a:prstClr>
                </a:solidFill>
              </a:rPr>
              <a:pPr/>
              <a:t>6/7/2022</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10831541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0AC795D-919C-43ED-943A-2671A58691F6}" type="datetimeFigureOut">
              <a:rPr lang="en-US" smtClean="0">
                <a:solidFill>
                  <a:prstClr val="white">
                    <a:tint val="75000"/>
                  </a:prstClr>
                </a:solidFill>
              </a:rPr>
              <a:pPr/>
              <a:t>6/7/2022</a:t>
            </a:fld>
            <a:endParaRPr lang="en-US">
              <a:solidFill>
                <a:prstClr val="white">
                  <a:tint val="75000"/>
                </a:prstClr>
              </a:solidFill>
            </a:endParaRPr>
          </a:p>
        </p:txBody>
      </p:sp>
      <p:sp>
        <p:nvSpPr>
          <p:cNvPr id="8" name="Footer Placeholder 7"/>
          <p:cNvSpPr>
            <a:spLocks noGrp="1"/>
          </p:cNvSpPr>
          <p:nvPr>
            <p:ph type="ftr" sz="quarter" idx="11"/>
          </p:nvPr>
        </p:nvSpPr>
        <p:spPr/>
        <p:txBody>
          <a:bodyPr/>
          <a:lstStyle/>
          <a:p>
            <a:endParaRPr lang="en-US">
              <a:solidFill>
                <a:prstClr val="white">
                  <a:tint val="75000"/>
                </a:prstClr>
              </a:solidFill>
            </a:endParaRPr>
          </a:p>
        </p:txBody>
      </p:sp>
      <p:sp>
        <p:nvSpPr>
          <p:cNvPr id="9" name="Slide Number Placeholder 8"/>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33077663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0AC795D-919C-43ED-943A-2671A58691F6}" type="datetimeFigureOut">
              <a:rPr lang="en-US" smtClean="0">
                <a:solidFill>
                  <a:prstClr val="white">
                    <a:tint val="75000"/>
                  </a:prstClr>
                </a:solidFill>
              </a:rPr>
              <a:pPr/>
              <a:t>6/7/2022</a:t>
            </a:fld>
            <a:endParaRPr lang="en-US">
              <a:solidFill>
                <a:prstClr val="white">
                  <a:tint val="75000"/>
                </a:prstClr>
              </a:solidFill>
            </a:endParaRPr>
          </a:p>
        </p:txBody>
      </p:sp>
      <p:sp>
        <p:nvSpPr>
          <p:cNvPr id="4" name="Footer Placeholder 3"/>
          <p:cNvSpPr>
            <a:spLocks noGrp="1"/>
          </p:cNvSpPr>
          <p:nvPr>
            <p:ph type="ftr" sz="quarter" idx="11"/>
          </p:nvPr>
        </p:nvSpPr>
        <p:spPr/>
        <p:txBody>
          <a:bodyPr/>
          <a:lstStyle/>
          <a:p>
            <a:endParaRPr lang="en-US">
              <a:solidFill>
                <a:prstClr val="white">
                  <a:tint val="75000"/>
                </a:prstClr>
              </a:solidFill>
            </a:endParaRPr>
          </a:p>
        </p:txBody>
      </p:sp>
      <p:sp>
        <p:nvSpPr>
          <p:cNvPr id="5" name="Slide Number Placeholder 4"/>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25916670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AC795D-919C-43ED-943A-2671A58691F6}" type="datetimeFigureOut">
              <a:rPr lang="en-US" smtClean="0">
                <a:solidFill>
                  <a:prstClr val="white">
                    <a:tint val="75000"/>
                  </a:prstClr>
                </a:solidFill>
              </a:rPr>
              <a:pPr/>
              <a:t>6/7/2022</a:t>
            </a:fld>
            <a:endParaRPr lang="en-US">
              <a:solidFill>
                <a:prstClr val="white">
                  <a:tint val="75000"/>
                </a:prstClr>
              </a:solidFill>
            </a:endParaRPr>
          </a:p>
        </p:txBody>
      </p:sp>
      <p:sp>
        <p:nvSpPr>
          <p:cNvPr id="3" name="Footer Placeholder 2"/>
          <p:cNvSpPr>
            <a:spLocks noGrp="1"/>
          </p:cNvSpPr>
          <p:nvPr>
            <p:ph type="ftr" sz="quarter" idx="11"/>
          </p:nvPr>
        </p:nvSpPr>
        <p:spPr/>
        <p:txBody>
          <a:bodyPr/>
          <a:lstStyle/>
          <a:p>
            <a:endParaRPr lang="en-US">
              <a:solidFill>
                <a:prstClr val="white">
                  <a:tint val="75000"/>
                </a:prstClr>
              </a:solidFill>
            </a:endParaRPr>
          </a:p>
        </p:txBody>
      </p:sp>
      <p:sp>
        <p:nvSpPr>
          <p:cNvPr id="4" name="Slide Number Placeholder 3"/>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419184552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0AC795D-919C-43ED-943A-2671A58691F6}" type="datetimeFigureOut">
              <a:rPr lang="en-US" smtClean="0">
                <a:solidFill>
                  <a:prstClr val="white">
                    <a:tint val="75000"/>
                  </a:prstClr>
                </a:solidFill>
              </a:rPr>
              <a:pPr/>
              <a:t>6/7/2022</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59665782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0AC795D-919C-43ED-943A-2671A58691F6}" type="datetimeFigureOut">
              <a:rPr lang="en-US" smtClean="0">
                <a:solidFill>
                  <a:prstClr val="white">
                    <a:tint val="75000"/>
                  </a:prstClr>
                </a:solidFill>
              </a:rPr>
              <a:pPr/>
              <a:t>6/7/2022</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193551714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AC795D-919C-43ED-943A-2671A58691F6}" type="datetimeFigureOut">
              <a:rPr lang="en-US" smtClean="0">
                <a:solidFill>
                  <a:prstClr val="white">
                    <a:tint val="75000"/>
                  </a:prstClr>
                </a:solidFill>
              </a:rPr>
              <a:pPr/>
              <a:t>6/7/2022</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26498610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AC795D-919C-43ED-943A-2671A58691F6}" type="datetimeFigureOut">
              <a:rPr lang="en-US" smtClean="0">
                <a:solidFill>
                  <a:prstClr val="white">
                    <a:tint val="75000"/>
                  </a:prstClr>
                </a:solidFill>
              </a:rPr>
              <a:pPr/>
              <a:t>6/7/2022</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4036003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7"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theme" Target="../theme/theme3.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1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650FDAC-5FF9-40E8-8507-E4B661B0DB3D}" type="datetimeFigureOut">
              <a:rPr lang="en-US" smtClean="0"/>
              <a:t>6/7/2022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29C5BC2-1FF4-42A8-A9BB-BEA175CC934C}" type="slidenum">
              <a:rPr lang="en-US" smtClean="0"/>
              <a:t>‹#›</a:t>
            </a:fld>
            <a:endParaRPr lang="en-US"/>
          </a:p>
        </p:txBody>
      </p:sp>
    </p:spTree>
    <p:extLst>
      <p:ext uri="{BB962C8B-B14F-4D97-AF65-F5344CB8AC3E}">
        <p14:creationId xmlns:p14="http://schemas.microsoft.com/office/powerpoint/2010/main" val="3754700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457200" y="304800"/>
            <a:ext cx="8331200" cy="609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title slide</a:t>
            </a:r>
          </a:p>
        </p:txBody>
      </p:sp>
      <p:sp>
        <p:nvSpPr>
          <p:cNvPr id="72707" name="Rectangle 3"/>
          <p:cNvSpPr>
            <a:spLocks noGrp="1" noChangeArrowheads="1"/>
          </p:cNvSpPr>
          <p:nvPr>
            <p:ph type="ftr" sz="quarter" idx="3"/>
          </p:nvPr>
        </p:nvSpPr>
        <p:spPr bwMode="auto">
          <a:xfrm>
            <a:off x="609600" y="6548438"/>
            <a:ext cx="6527800" cy="29051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0" hangingPunct="0">
              <a:defRPr sz="1000" b="1" i="1">
                <a:solidFill>
                  <a:srgbClr val="007C30"/>
                </a:solidFill>
                <a:latin typeface="Gill Sans MT" pitchFamily="34" charset="0"/>
              </a:defRPr>
            </a:lvl1pPr>
          </a:lstStyle>
          <a:p>
            <a:pPr fontAlgn="base">
              <a:spcBef>
                <a:spcPct val="0"/>
              </a:spcBef>
              <a:spcAft>
                <a:spcPct val="0"/>
              </a:spcAft>
              <a:defRPr/>
            </a:pPr>
            <a:endParaRPr lang="en-US" dirty="0"/>
          </a:p>
        </p:txBody>
      </p:sp>
      <p:sp>
        <p:nvSpPr>
          <p:cNvPr id="72708" name="Rectangle 4"/>
          <p:cNvSpPr>
            <a:spLocks noGrp="1" noChangeArrowheads="1"/>
          </p:cNvSpPr>
          <p:nvPr>
            <p:ph type="sldNum" sz="quarter" idx="4"/>
          </p:nvPr>
        </p:nvSpPr>
        <p:spPr bwMode="auto">
          <a:xfrm>
            <a:off x="7221538" y="6553200"/>
            <a:ext cx="1531937" cy="2889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000" b="1">
                <a:solidFill>
                  <a:srgbClr val="007C30"/>
                </a:solidFill>
                <a:latin typeface="Gill Sans MT" pitchFamily="34" charset="0"/>
              </a:defRPr>
            </a:lvl1pPr>
          </a:lstStyle>
          <a:p>
            <a:pPr fontAlgn="base">
              <a:spcBef>
                <a:spcPct val="0"/>
              </a:spcBef>
              <a:spcAft>
                <a:spcPct val="0"/>
              </a:spcAft>
              <a:defRPr/>
            </a:pPr>
            <a:fld id="{F518D15F-609B-4CF1-BCDA-A94E04A88D7F}" type="slidenum">
              <a:rPr lang="en-US"/>
              <a:pPr fontAlgn="base">
                <a:spcBef>
                  <a:spcPct val="0"/>
                </a:spcBef>
                <a:spcAft>
                  <a:spcPct val="0"/>
                </a:spcAft>
                <a:defRPr/>
              </a:pPr>
              <a:t>‹#›</a:t>
            </a:fld>
            <a:endParaRPr lang="en-US" dirty="0"/>
          </a:p>
        </p:txBody>
      </p:sp>
      <p:sp>
        <p:nvSpPr>
          <p:cNvPr id="72709" name="Rectangle 5"/>
          <p:cNvSpPr>
            <a:spLocks noChangeArrowheads="1"/>
          </p:cNvSpPr>
          <p:nvPr/>
        </p:nvSpPr>
        <p:spPr bwMode="auto">
          <a:xfrm>
            <a:off x="0" y="1066800"/>
            <a:ext cx="9144000" cy="152400"/>
          </a:xfrm>
          <a:prstGeom prst="rect">
            <a:avLst/>
          </a:prstGeom>
          <a:solidFill>
            <a:srgbClr val="A28B59"/>
          </a:solidFill>
          <a:ln w="9525">
            <a:noFill/>
            <a:miter lim="800000"/>
            <a:headEnd/>
            <a:tailEnd/>
          </a:ln>
          <a:effectLst/>
        </p:spPr>
        <p:txBody>
          <a:bodyPr wrap="none" anchor="ctr"/>
          <a:lstStyle/>
          <a:p>
            <a:pPr fontAlgn="base">
              <a:spcBef>
                <a:spcPct val="0"/>
              </a:spcBef>
              <a:spcAft>
                <a:spcPct val="0"/>
              </a:spcAft>
              <a:defRPr/>
            </a:pPr>
            <a:endParaRPr lang="en-US" dirty="0">
              <a:solidFill>
                <a:srgbClr val="000000"/>
              </a:solidFill>
            </a:endParaRPr>
          </a:p>
        </p:txBody>
      </p:sp>
      <p:sp>
        <p:nvSpPr>
          <p:cNvPr id="72710" name="Rectangle 6"/>
          <p:cNvSpPr>
            <a:spLocks noChangeArrowheads="1"/>
          </p:cNvSpPr>
          <p:nvPr/>
        </p:nvSpPr>
        <p:spPr bwMode="auto">
          <a:xfrm>
            <a:off x="0" y="1219200"/>
            <a:ext cx="304800" cy="5638800"/>
          </a:xfrm>
          <a:prstGeom prst="rect">
            <a:avLst/>
          </a:prstGeom>
          <a:solidFill>
            <a:srgbClr val="007C30"/>
          </a:solidFill>
          <a:ln w="9525">
            <a:noFill/>
            <a:miter lim="800000"/>
            <a:headEnd/>
            <a:tailEnd/>
          </a:ln>
          <a:effectLst/>
        </p:spPr>
        <p:txBody>
          <a:bodyPr wrap="none" anchor="ctr"/>
          <a:lstStyle/>
          <a:p>
            <a:pPr algn="ctr" eaLnBrk="0" fontAlgn="base" hangingPunct="0">
              <a:spcBef>
                <a:spcPct val="0"/>
              </a:spcBef>
              <a:spcAft>
                <a:spcPct val="0"/>
              </a:spcAft>
              <a:defRPr/>
            </a:pPr>
            <a:endParaRPr lang="en-US" sz="2800" dirty="0">
              <a:solidFill>
                <a:srgbClr val="002A6C"/>
              </a:solidFill>
              <a:latin typeface="Times" pitchFamily="18" charset="0"/>
            </a:endParaRPr>
          </a:p>
        </p:txBody>
      </p:sp>
      <p:sp>
        <p:nvSpPr>
          <p:cNvPr id="72711" name="Text Box 7"/>
          <p:cNvSpPr txBox="1">
            <a:spLocks noChangeArrowheads="1"/>
          </p:cNvSpPr>
          <p:nvPr/>
        </p:nvSpPr>
        <p:spPr bwMode="auto">
          <a:xfrm>
            <a:off x="2971800" y="304800"/>
            <a:ext cx="184150" cy="519113"/>
          </a:xfrm>
          <a:prstGeom prst="rect">
            <a:avLst/>
          </a:prstGeom>
          <a:noFill/>
          <a:ln w="9525">
            <a:noFill/>
            <a:miter lim="800000"/>
            <a:headEnd/>
            <a:tailEnd/>
          </a:ln>
          <a:effectLst/>
        </p:spPr>
        <p:txBody>
          <a:bodyPr wrap="none">
            <a:spAutoFit/>
          </a:bodyPr>
          <a:lstStyle/>
          <a:p>
            <a:pPr eaLnBrk="0" fontAlgn="base" hangingPunct="0">
              <a:spcBef>
                <a:spcPct val="0"/>
              </a:spcBef>
              <a:spcAft>
                <a:spcPct val="0"/>
              </a:spcAft>
              <a:defRPr/>
            </a:pPr>
            <a:endParaRPr lang="en-US" sz="2800" b="1" dirty="0">
              <a:solidFill>
                <a:srgbClr val="000000"/>
              </a:solidFill>
              <a:latin typeface="Times" pitchFamily="18" charset="0"/>
            </a:endParaRPr>
          </a:p>
        </p:txBody>
      </p:sp>
      <p:sp>
        <p:nvSpPr>
          <p:cNvPr id="72712" name="Rectangle 8"/>
          <p:cNvSpPr>
            <a:spLocks noChangeArrowheads="1"/>
          </p:cNvSpPr>
          <p:nvPr/>
        </p:nvSpPr>
        <p:spPr bwMode="auto">
          <a:xfrm>
            <a:off x="8153400" y="6324600"/>
            <a:ext cx="184150" cy="304800"/>
          </a:xfrm>
          <a:prstGeom prst="rect">
            <a:avLst/>
          </a:prstGeom>
          <a:noFill/>
          <a:ln w="9525">
            <a:noFill/>
            <a:miter lim="800000"/>
            <a:headEnd/>
            <a:tailEnd/>
          </a:ln>
          <a:effectLst/>
        </p:spPr>
        <p:txBody>
          <a:bodyPr wrap="none">
            <a:spAutoFit/>
          </a:bodyPr>
          <a:lstStyle/>
          <a:p>
            <a:pPr eaLnBrk="0" fontAlgn="base" hangingPunct="0">
              <a:spcBef>
                <a:spcPct val="0"/>
              </a:spcBef>
              <a:spcAft>
                <a:spcPct val="0"/>
              </a:spcAft>
              <a:defRPr/>
            </a:pPr>
            <a:endParaRPr lang="en-US" sz="1400" b="1" dirty="0">
              <a:solidFill>
                <a:srgbClr val="000000"/>
              </a:solidFill>
            </a:endParaRPr>
          </a:p>
        </p:txBody>
      </p:sp>
      <p:sp>
        <p:nvSpPr>
          <p:cNvPr id="4105" name="Rectangle 9"/>
          <p:cNvSpPr>
            <a:spLocks noGrp="1" noChangeArrowheads="1"/>
          </p:cNvSpPr>
          <p:nvPr>
            <p:ph type="body" idx="1"/>
          </p:nvPr>
        </p:nvSpPr>
        <p:spPr bwMode="auto">
          <a:xfrm>
            <a:off x="609600" y="1482725"/>
            <a:ext cx="8153400" cy="47910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Add Bullet (Gill Sans MT 24 pt)</a:t>
            </a:r>
          </a:p>
          <a:p>
            <a:pPr lvl="1"/>
            <a:r>
              <a:rPr lang="en-US"/>
              <a:t>Sub bullet (Gill Sans MT 20 pt) </a:t>
            </a:r>
          </a:p>
          <a:p>
            <a:pPr lvl="1"/>
            <a:r>
              <a:rPr lang="en-US"/>
              <a:t>Sub bullet (Gill Sans MT 20 pt) </a:t>
            </a:r>
          </a:p>
          <a:p>
            <a:pPr lvl="0"/>
            <a:r>
              <a:rPr lang="en-US"/>
              <a:t>Add Bullet (Gill Sans MT 24 pt)</a:t>
            </a:r>
          </a:p>
          <a:p>
            <a:pPr lvl="1"/>
            <a:r>
              <a:rPr lang="en-US"/>
              <a:t>Sub bullet (Gill Sans MT 20 pt) </a:t>
            </a:r>
          </a:p>
          <a:p>
            <a:pPr lvl="1"/>
            <a:r>
              <a:rPr lang="en-US"/>
              <a:t>Sub bullet (Gill Sans MT 20 pt) </a:t>
            </a:r>
          </a:p>
          <a:p>
            <a:pPr lvl="1"/>
            <a:endParaRPr lang="en-US"/>
          </a:p>
          <a:p>
            <a:pPr lvl="1"/>
            <a:endParaRPr lang="en-US"/>
          </a:p>
          <a:p>
            <a:pPr lvl="1"/>
            <a:endParaRPr lang="en-US"/>
          </a:p>
        </p:txBody>
      </p:sp>
    </p:spTree>
    <p:extLst>
      <p:ext uri="{BB962C8B-B14F-4D97-AF65-F5344CB8AC3E}">
        <p14:creationId xmlns:p14="http://schemas.microsoft.com/office/powerpoint/2010/main" val="341682813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Lst>
  <p:txStyles>
    <p:titleStyle>
      <a:lvl1pPr algn="l" rtl="0" eaLnBrk="1" fontAlgn="base" hangingPunct="1">
        <a:spcBef>
          <a:spcPct val="0"/>
        </a:spcBef>
        <a:spcAft>
          <a:spcPct val="0"/>
        </a:spcAft>
        <a:defRPr sz="3200" b="1">
          <a:solidFill>
            <a:srgbClr val="007C30"/>
          </a:solidFill>
          <a:latin typeface="Gill Sans MT" pitchFamily="34" charset="0"/>
          <a:ea typeface="+mj-ea"/>
          <a:cs typeface="+mj-cs"/>
        </a:defRPr>
      </a:lvl1pPr>
      <a:lvl2pPr algn="l" rtl="0" eaLnBrk="1" fontAlgn="base" hangingPunct="1">
        <a:spcBef>
          <a:spcPct val="0"/>
        </a:spcBef>
        <a:spcAft>
          <a:spcPct val="0"/>
        </a:spcAft>
        <a:defRPr sz="3200" b="1">
          <a:solidFill>
            <a:srgbClr val="007C30"/>
          </a:solidFill>
          <a:latin typeface="Gill Sans MT" pitchFamily="34" charset="0"/>
        </a:defRPr>
      </a:lvl2pPr>
      <a:lvl3pPr algn="l" rtl="0" eaLnBrk="1" fontAlgn="base" hangingPunct="1">
        <a:spcBef>
          <a:spcPct val="0"/>
        </a:spcBef>
        <a:spcAft>
          <a:spcPct val="0"/>
        </a:spcAft>
        <a:defRPr sz="3200" b="1">
          <a:solidFill>
            <a:srgbClr val="007C30"/>
          </a:solidFill>
          <a:latin typeface="Gill Sans MT" pitchFamily="34" charset="0"/>
        </a:defRPr>
      </a:lvl3pPr>
      <a:lvl4pPr algn="l" rtl="0" eaLnBrk="1" fontAlgn="base" hangingPunct="1">
        <a:spcBef>
          <a:spcPct val="0"/>
        </a:spcBef>
        <a:spcAft>
          <a:spcPct val="0"/>
        </a:spcAft>
        <a:defRPr sz="3200" b="1">
          <a:solidFill>
            <a:srgbClr val="007C30"/>
          </a:solidFill>
          <a:latin typeface="Gill Sans MT" pitchFamily="34" charset="0"/>
        </a:defRPr>
      </a:lvl4pPr>
      <a:lvl5pPr algn="l" rtl="0" eaLnBrk="1" fontAlgn="base" hangingPunct="1">
        <a:spcBef>
          <a:spcPct val="0"/>
        </a:spcBef>
        <a:spcAft>
          <a:spcPct val="0"/>
        </a:spcAft>
        <a:defRPr sz="3200" b="1">
          <a:solidFill>
            <a:srgbClr val="007C30"/>
          </a:solidFill>
          <a:latin typeface="Gill Sans MT" pitchFamily="34" charset="0"/>
        </a:defRPr>
      </a:lvl5pPr>
      <a:lvl6pPr marL="457200" algn="l" rtl="0" eaLnBrk="1" fontAlgn="base" hangingPunct="1">
        <a:spcBef>
          <a:spcPct val="0"/>
        </a:spcBef>
        <a:spcAft>
          <a:spcPct val="0"/>
        </a:spcAft>
        <a:defRPr sz="3200" b="1">
          <a:solidFill>
            <a:srgbClr val="002A6C"/>
          </a:solidFill>
          <a:latin typeface="Arial" charset="0"/>
        </a:defRPr>
      </a:lvl6pPr>
      <a:lvl7pPr marL="914400" algn="l" rtl="0" eaLnBrk="1" fontAlgn="base" hangingPunct="1">
        <a:spcBef>
          <a:spcPct val="0"/>
        </a:spcBef>
        <a:spcAft>
          <a:spcPct val="0"/>
        </a:spcAft>
        <a:defRPr sz="3200" b="1">
          <a:solidFill>
            <a:srgbClr val="002A6C"/>
          </a:solidFill>
          <a:latin typeface="Arial" charset="0"/>
        </a:defRPr>
      </a:lvl7pPr>
      <a:lvl8pPr marL="1371600" algn="l" rtl="0" eaLnBrk="1" fontAlgn="base" hangingPunct="1">
        <a:spcBef>
          <a:spcPct val="0"/>
        </a:spcBef>
        <a:spcAft>
          <a:spcPct val="0"/>
        </a:spcAft>
        <a:defRPr sz="3200" b="1">
          <a:solidFill>
            <a:srgbClr val="002A6C"/>
          </a:solidFill>
          <a:latin typeface="Arial" charset="0"/>
        </a:defRPr>
      </a:lvl8pPr>
      <a:lvl9pPr marL="1828800" algn="l" rtl="0" eaLnBrk="1" fontAlgn="base" hangingPunct="1">
        <a:spcBef>
          <a:spcPct val="0"/>
        </a:spcBef>
        <a:spcAft>
          <a:spcPct val="0"/>
        </a:spcAft>
        <a:defRPr sz="3200" b="1">
          <a:solidFill>
            <a:srgbClr val="002A6C"/>
          </a:solidFill>
          <a:latin typeface="Arial" charset="0"/>
        </a:defRPr>
      </a:lvl9pPr>
    </p:titleStyle>
    <p:bodyStyle>
      <a:lvl1pPr marL="342900" indent="-342900" algn="l" rtl="0" eaLnBrk="1" fontAlgn="base" hangingPunct="1">
        <a:spcBef>
          <a:spcPct val="50000"/>
        </a:spcBef>
        <a:spcAft>
          <a:spcPct val="0"/>
        </a:spcAft>
        <a:buChar char="•"/>
        <a:defRPr sz="2400" b="1">
          <a:solidFill>
            <a:schemeClr val="tx1"/>
          </a:solidFill>
          <a:latin typeface="Gill Sans MT" pitchFamily="34" charset="0"/>
          <a:ea typeface="+mn-ea"/>
          <a:cs typeface="+mn-cs"/>
        </a:defRPr>
      </a:lvl1pPr>
      <a:lvl2pPr marL="742950" indent="-285750" algn="l" rtl="0" eaLnBrk="1" fontAlgn="base" hangingPunct="1">
        <a:spcBef>
          <a:spcPct val="25000"/>
        </a:spcBef>
        <a:spcAft>
          <a:spcPct val="0"/>
        </a:spcAft>
        <a:buFont typeface="Arial" charset="0"/>
        <a:buChar char="–"/>
        <a:defRPr sz="2000">
          <a:solidFill>
            <a:schemeClr val="tx1"/>
          </a:solidFill>
          <a:latin typeface="Gill Sans MT" pitchFamily="34" charset="0"/>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1600">
          <a:solidFill>
            <a:schemeClr val="tx1"/>
          </a:solidFill>
          <a:latin typeface="+mn-lt"/>
        </a:defRPr>
      </a:lvl4pPr>
      <a:lvl5pPr marL="2057400" indent="-228600" algn="l" rtl="0" eaLnBrk="1" fontAlgn="base" hangingPunct="1">
        <a:spcBef>
          <a:spcPct val="20000"/>
        </a:spcBef>
        <a:spcAft>
          <a:spcPct val="0"/>
        </a:spcAft>
        <a:buChar char="»"/>
        <a:defRPr sz="1600">
          <a:solidFill>
            <a:schemeClr val="tx1"/>
          </a:solidFill>
          <a:latin typeface="+mn-lt"/>
        </a:defRPr>
      </a:lvl5pPr>
      <a:lvl6pPr marL="2514600" indent="-228600" algn="l" rtl="0" eaLnBrk="1" fontAlgn="base" hangingPunct="1">
        <a:spcBef>
          <a:spcPct val="20000"/>
        </a:spcBef>
        <a:spcAft>
          <a:spcPct val="0"/>
        </a:spcAft>
        <a:buChar char="»"/>
        <a:defRPr sz="1600">
          <a:solidFill>
            <a:schemeClr val="tx1"/>
          </a:solidFill>
          <a:latin typeface="+mn-lt"/>
        </a:defRPr>
      </a:lvl6pPr>
      <a:lvl7pPr marL="2971800" indent="-228600" algn="l" rtl="0" eaLnBrk="1" fontAlgn="base" hangingPunct="1">
        <a:spcBef>
          <a:spcPct val="20000"/>
        </a:spcBef>
        <a:spcAft>
          <a:spcPct val="0"/>
        </a:spcAft>
        <a:buChar char="»"/>
        <a:defRPr sz="1600">
          <a:solidFill>
            <a:schemeClr val="tx1"/>
          </a:solidFill>
          <a:latin typeface="+mn-lt"/>
        </a:defRPr>
      </a:lvl7pPr>
      <a:lvl8pPr marL="3429000" indent="-228600" algn="l" rtl="0" eaLnBrk="1" fontAlgn="base" hangingPunct="1">
        <a:spcBef>
          <a:spcPct val="20000"/>
        </a:spcBef>
        <a:spcAft>
          <a:spcPct val="0"/>
        </a:spcAft>
        <a:buChar char="»"/>
        <a:defRPr sz="1600">
          <a:solidFill>
            <a:schemeClr val="tx1"/>
          </a:solidFill>
          <a:latin typeface="+mn-lt"/>
        </a:defRPr>
      </a:lvl8pPr>
      <a:lvl9pPr marL="3886200" indent="-228600" algn="l" rtl="0" eaLnBrk="1" fontAlgn="base" hangingPunct="1">
        <a:spcBef>
          <a:spcPct val="20000"/>
        </a:spcBef>
        <a:spcAft>
          <a:spcPct val="0"/>
        </a:spcAft>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AC795D-919C-43ED-943A-2671A58691F6}" type="datetimeFigureOut">
              <a:rPr lang="en-US" smtClean="0">
                <a:solidFill>
                  <a:prstClr val="white">
                    <a:tint val="75000"/>
                  </a:prstClr>
                </a:solidFill>
              </a:rPr>
              <a:pPr/>
              <a:t>6/7/2022</a:t>
            </a:fld>
            <a:endParaRPr lang="en-US">
              <a:solidFill>
                <a:prstClr val="white">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white">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499314E-21C5-4B58-9C20-BBDFBA3063F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142398986"/>
      </p:ext>
    </p:extLst>
  </p:cSld>
  <p:clrMap bg1="dk1" tx1="lt1" bg2="dk2" tx2="lt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xml"/><Relationship Id="rId1" Type="http://schemas.openxmlformats.org/officeDocument/2006/relationships/slideLayout" Target="../slideLayouts/slideLayout19.xml"/><Relationship Id="rId4" Type="http://schemas.openxmlformats.org/officeDocument/2006/relationships/comments" Target="../comments/commen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14400" y="990601"/>
            <a:ext cx="8229600" cy="990600"/>
          </a:xfrm>
        </p:spPr>
        <p:txBody>
          <a:bodyPr>
            <a:normAutofit fontScale="90000"/>
          </a:bodyPr>
          <a:lstStyle/>
          <a:p>
            <a:r>
              <a:rPr lang="en-US" sz="2400" b="1" dirty="0"/>
              <a:t>SECOND DIALOGUE AND SENSITIZATION MEETING WITH RECS ON EMERGING ISSUES FROM IMPLEMENTATION OF FISHGOV 2</a:t>
            </a:r>
            <a:br>
              <a:rPr lang="en-US" sz="2400" b="1" dirty="0"/>
            </a:br>
            <a:endParaRPr lang="en-US" sz="2200" b="1" dirty="0"/>
          </a:p>
        </p:txBody>
      </p:sp>
      <p:sp>
        <p:nvSpPr>
          <p:cNvPr id="3" name="Subtitle 2"/>
          <p:cNvSpPr>
            <a:spLocks noGrp="1"/>
          </p:cNvSpPr>
          <p:nvPr>
            <p:ph type="subTitle" idx="1"/>
          </p:nvPr>
        </p:nvSpPr>
        <p:spPr>
          <a:xfrm>
            <a:off x="990600" y="1981200"/>
            <a:ext cx="7924800" cy="1981199"/>
          </a:xfrm>
        </p:spPr>
        <p:txBody>
          <a:bodyPr>
            <a:normAutofit fontScale="70000" lnSpcReduction="20000"/>
          </a:bodyPr>
          <a:lstStyle/>
          <a:p>
            <a:r>
              <a:rPr lang="en-US" sz="2600" b="1" dirty="0">
                <a:solidFill>
                  <a:schemeClr val="tx1"/>
                </a:solidFill>
              </a:rPr>
              <a:t>PRESENTATION</a:t>
            </a:r>
          </a:p>
          <a:p>
            <a:endParaRPr lang="en-US" sz="2600" b="1" dirty="0">
              <a:solidFill>
                <a:schemeClr val="tx1"/>
              </a:solidFill>
            </a:endParaRPr>
          </a:p>
          <a:p>
            <a:r>
              <a:rPr lang="en-US" sz="2200" b="1" dirty="0">
                <a:solidFill>
                  <a:srgbClr val="FF0000"/>
                </a:solidFill>
              </a:rPr>
              <a:t>PROGRESS OF IMPLEMENTATION</a:t>
            </a:r>
          </a:p>
          <a:p>
            <a:endParaRPr lang="en-US" sz="2200" b="1" dirty="0">
              <a:solidFill>
                <a:schemeClr val="tx1"/>
              </a:solidFill>
            </a:endParaRPr>
          </a:p>
          <a:p>
            <a:r>
              <a:rPr lang="en-US" sz="2200" b="1" dirty="0">
                <a:solidFill>
                  <a:schemeClr val="tx1"/>
                </a:solidFill>
              </a:rPr>
              <a:t>Enhancing sustainable fisheries management and aquaculture development in Africa: A </a:t>
            </a:r>
            <a:r>
              <a:rPr lang="en-US" sz="2200" b="1" dirty="0" err="1">
                <a:solidFill>
                  <a:schemeClr val="tx1"/>
                </a:solidFill>
              </a:rPr>
              <a:t>programme</a:t>
            </a:r>
            <a:r>
              <a:rPr lang="en-US" sz="2200" b="1" dirty="0">
                <a:solidFill>
                  <a:schemeClr val="tx1"/>
                </a:solidFill>
              </a:rPr>
              <a:t> for accelerated reform of the sector (</a:t>
            </a:r>
            <a:r>
              <a:rPr lang="en-US" sz="2200" b="1" dirty="0" err="1">
                <a:solidFill>
                  <a:schemeClr val="tx1"/>
                </a:solidFill>
              </a:rPr>
              <a:t>FishGov</a:t>
            </a:r>
            <a:r>
              <a:rPr lang="en-US" sz="2200" b="1" dirty="0">
                <a:solidFill>
                  <a:schemeClr val="tx1"/>
                </a:solidFill>
              </a:rPr>
              <a:t> 2) </a:t>
            </a:r>
          </a:p>
          <a:p>
            <a:r>
              <a:rPr lang="en-US" sz="2200" b="1" dirty="0">
                <a:solidFill>
                  <a:schemeClr val="tx1"/>
                </a:solidFill>
              </a:rPr>
              <a:t>15-16 June 2022</a:t>
            </a:r>
          </a:p>
          <a:p>
            <a:r>
              <a:rPr lang="en-US" sz="2200" b="1" dirty="0">
                <a:solidFill>
                  <a:schemeClr val="tx1"/>
                </a:solidFill>
              </a:rPr>
              <a:t>ABUJA, NIGERIA</a:t>
            </a:r>
            <a:endParaRPr lang="en-US" sz="2600" b="1" dirty="0"/>
          </a:p>
          <a:p>
            <a:endParaRPr lang="en-US" sz="2600" b="1" dirty="0"/>
          </a:p>
          <a:p>
            <a:endParaRPr lang="en-US" sz="2600" b="1" dirty="0"/>
          </a:p>
          <a:p>
            <a:endParaRPr lang="en-US" sz="2000" dirty="0"/>
          </a:p>
        </p:txBody>
      </p:sp>
      <p:pic>
        <p:nvPicPr>
          <p:cNvPr id="6" name="Picture 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14400" y="4572000"/>
            <a:ext cx="1447800" cy="1897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53000" y="4522525"/>
            <a:ext cx="1295400" cy="18390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705600" y="4505272"/>
            <a:ext cx="1295400" cy="18304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3"/>
          <p:cNvPicPr>
            <a:picLocks noChangeAspect="1"/>
          </p:cNvPicPr>
          <p:nvPr/>
        </p:nvPicPr>
        <p:blipFill>
          <a:blip r:embed="rId5"/>
          <a:stretch>
            <a:fillRect/>
          </a:stretch>
        </p:blipFill>
        <p:spPr>
          <a:xfrm>
            <a:off x="2979648" y="4522525"/>
            <a:ext cx="1371719" cy="1938696"/>
          </a:xfrm>
          <a:prstGeom prst="rect">
            <a:avLst/>
          </a:prstGeom>
        </p:spPr>
      </p:pic>
      <p:pic>
        <p:nvPicPr>
          <p:cNvPr id="9" name="Picture 8">
            <a:extLst>
              <a:ext uri="{FF2B5EF4-FFF2-40B4-BE49-F238E27FC236}">
                <a16:creationId xmlns:a16="http://schemas.microsoft.com/office/drawing/2014/main" id="{C3D69A8D-41E5-45F1-BC27-5ADBC7A0220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153400" y="152400"/>
            <a:ext cx="862383" cy="673027"/>
          </a:xfrm>
          <a:prstGeom prst="rect">
            <a:avLst/>
          </a:prstGeom>
        </p:spPr>
      </p:pic>
    </p:spTree>
    <p:extLst>
      <p:ext uri="{BB962C8B-B14F-4D97-AF65-F5344CB8AC3E}">
        <p14:creationId xmlns:p14="http://schemas.microsoft.com/office/powerpoint/2010/main" val="40837374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3061013460"/>
              </p:ext>
            </p:extLst>
          </p:nvPr>
        </p:nvGraphicFramePr>
        <p:xfrm>
          <a:off x="304799" y="1295400"/>
          <a:ext cx="8839201" cy="1386049"/>
        </p:xfrm>
        <a:graphic>
          <a:graphicData uri="http://schemas.openxmlformats.org/drawingml/2006/table">
            <a:tbl>
              <a:tblPr firstRow="1" firstCol="1" bandRow="1"/>
              <a:tblGrid>
                <a:gridCol w="3581401">
                  <a:extLst>
                    <a:ext uri="{9D8B030D-6E8A-4147-A177-3AD203B41FA5}">
                      <a16:colId xmlns:a16="http://schemas.microsoft.com/office/drawing/2014/main" val="20000"/>
                    </a:ext>
                  </a:extLst>
                </a:gridCol>
                <a:gridCol w="3124200">
                  <a:extLst>
                    <a:ext uri="{9D8B030D-6E8A-4147-A177-3AD203B41FA5}">
                      <a16:colId xmlns:a16="http://schemas.microsoft.com/office/drawing/2014/main" val="20001"/>
                    </a:ext>
                  </a:extLst>
                </a:gridCol>
                <a:gridCol w="2133600">
                  <a:extLst>
                    <a:ext uri="{9D8B030D-6E8A-4147-A177-3AD203B41FA5}">
                      <a16:colId xmlns:a16="http://schemas.microsoft.com/office/drawing/2014/main" val="20002"/>
                    </a:ext>
                  </a:extLst>
                </a:gridCol>
              </a:tblGrid>
              <a:tr h="145553">
                <a:tc>
                  <a:txBody>
                    <a:bodyPr/>
                    <a:lstStyle/>
                    <a:p>
                      <a:pPr marL="0" marR="0">
                        <a:lnSpc>
                          <a:spcPct val="107000"/>
                        </a:lnSpc>
                        <a:spcBef>
                          <a:spcPts val="0"/>
                        </a:spcBef>
                        <a:spcAft>
                          <a:spcPts val="0"/>
                        </a:spcAft>
                      </a:pPr>
                      <a:r>
                        <a:rPr lang="en-US" sz="800" b="1" dirty="0">
                          <a:effectLst/>
                          <a:latin typeface="Arial" panose="020B0604020202020204" pitchFamily="34" charset="0"/>
                          <a:ea typeface="Calibri" panose="020F0502020204030204" pitchFamily="34" charset="0"/>
                          <a:cs typeface="Times New Roman" panose="02020603050405020304" pitchFamily="18" charset="0"/>
                        </a:rPr>
                        <a:t>Activity</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Progress of implementation</a:t>
                      </a:r>
                    </a:p>
                    <a:p>
                      <a:pPr marL="0" marR="0">
                        <a:lnSpc>
                          <a:spcPct val="107000"/>
                        </a:lnSpc>
                        <a:spcBef>
                          <a:spcPts val="0"/>
                        </a:spcBef>
                        <a:spcAft>
                          <a:spcPts val="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25412">
                <a:tc>
                  <a:txBody>
                    <a:bodyPr/>
                    <a:lstStyle/>
                    <a:p>
                      <a:pPr marL="0" marR="0">
                        <a:lnSpc>
                          <a:spcPct val="107000"/>
                        </a:lnSpc>
                        <a:spcBef>
                          <a:spcPts val="0"/>
                        </a:spcBef>
                        <a:spcAft>
                          <a:spcPts val="0"/>
                        </a:spcAft>
                      </a:pPr>
                      <a:r>
                        <a:rPr lang="en-US" sz="800" b="1" dirty="0">
                          <a:effectLst/>
                          <a:latin typeface="Arial" panose="020B0604020202020204" pitchFamily="34" charset="0"/>
                          <a:ea typeface="Calibri" panose="020F0502020204030204" pitchFamily="34" charset="0"/>
                          <a:cs typeface="Times New Roman" panose="02020603050405020304" pitchFamily="18" charset="0"/>
                        </a:rPr>
                        <a:t>Project Technical Coordinating Committee meeting (PTCC)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Organize Project technical coordination meeting</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 Two  PTCC meetings held; one in April 2021 (virtual) and one in December 2021</a:t>
                      </a:r>
                      <a:r>
                        <a:rPr lang="en-US" sz="800" baseline="0" dirty="0">
                          <a:effectLst/>
                          <a:latin typeface="Calibri" panose="020F0502020204030204" pitchFamily="34" charset="0"/>
                          <a:ea typeface="Calibri" panose="020F0502020204030204" pitchFamily="34" charset="0"/>
                          <a:cs typeface="Times New Roman" panose="02020603050405020304" pitchFamily="18" charset="0"/>
                        </a:rPr>
                        <a:t> (physical)</a:t>
                      </a:r>
                      <a:r>
                        <a:rPr lang="en-US" sz="800" dirty="0">
                          <a:solidFill>
                            <a:srgbClr val="7B7B7B"/>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273240">
                <a:tc>
                  <a:txBody>
                    <a:bodyPr/>
                    <a:lstStyle/>
                    <a:p>
                      <a:pPr marL="0" marR="0">
                        <a:lnSpc>
                          <a:spcPct val="107000"/>
                        </a:lnSpc>
                        <a:spcBef>
                          <a:spcPts val="0"/>
                        </a:spcBef>
                        <a:spcAft>
                          <a:spcPts val="0"/>
                        </a:spcAft>
                      </a:pPr>
                      <a:r>
                        <a:rPr lang="en-US" sz="800" b="1" dirty="0">
                          <a:effectLst/>
                          <a:latin typeface="Arial" panose="020B0604020202020204" pitchFamily="34" charset="0"/>
                          <a:ea typeface="Calibri" panose="020F0502020204030204" pitchFamily="34" charset="0"/>
                          <a:cs typeface="Times New Roman" panose="02020603050405020304" pitchFamily="18" charset="0"/>
                        </a:rPr>
                        <a:t>Project Steering Committee meeting (PSC)</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Organize first project steering committee meeting</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 First PSC meeting held in</a:t>
                      </a:r>
                      <a:r>
                        <a:rPr lang="en-US" sz="800" baseline="0" dirty="0">
                          <a:effectLst/>
                          <a:latin typeface="Calibri" panose="020F0502020204030204" pitchFamily="34" charset="0"/>
                          <a:ea typeface="Calibri" panose="020F0502020204030204" pitchFamily="34" charset="0"/>
                          <a:cs typeface="Times New Roman" panose="02020603050405020304" pitchFamily="18" charset="0"/>
                        </a:rPr>
                        <a:t> April 2021 (Virtual)</a:t>
                      </a:r>
                      <a:r>
                        <a:rPr lang="en-US" sz="1100" dirty="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456599">
                <a:tc>
                  <a:txBody>
                    <a:bodyPr/>
                    <a:lstStyle/>
                    <a:p>
                      <a:pPr marL="0" marR="0">
                        <a:lnSpc>
                          <a:spcPct val="107000"/>
                        </a:lnSpc>
                        <a:spcBef>
                          <a:spcPts val="0"/>
                        </a:spcBef>
                        <a:spcAft>
                          <a:spcPts val="0"/>
                        </a:spcAft>
                      </a:pPr>
                      <a:r>
                        <a:rPr lang="en-US" sz="800" b="1" dirty="0">
                          <a:effectLst/>
                          <a:latin typeface="Arial" panose="020B0604020202020204" pitchFamily="34" charset="0"/>
                          <a:ea typeface="Calibri" panose="020F0502020204030204" pitchFamily="34" charset="0"/>
                          <a:cs typeface="Times New Roman" panose="02020603050405020304" pitchFamily="18" charset="0"/>
                        </a:rPr>
                        <a:t>Inception  meeting</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Organize project inception meeting</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 Inception meeting held inn</a:t>
                      </a:r>
                      <a:r>
                        <a:rPr lang="en-US" sz="800" baseline="0" dirty="0">
                          <a:effectLst/>
                          <a:latin typeface="Calibri" panose="020F0502020204030204" pitchFamily="34" charset="0"/>
                          <a:ea typeface="Calibri" panose="020F0502020204030204" pitchFamily="34" charset="0"/>
                          <a:cs typeface="Times New Roman" panose="02020603050405020304" pitchFamily="18" charset="0"/>
                        </a:rPr>
                        <a:t> may 2021 (virtual)</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3" name="Title 2"/>
          <p:cNvSpPr>
            <a:spLocks noGrp="1"/>
          </p:cNvSpPr>
          <p:nvPr>
            <p:ph type="title"/>
          </p:nvPr>
        </p:nvSpPr>
        <p:spPr/>
        <p:txBody>
          <a:bodyPr/>
          <a:lstStyle/>
          <a:p>
            <a:r>
              <a:rPr lang="en-US" sz="2000" dirty="0"/>
              <a:t>SO1: African Union decisions on sustainable fisheries and aquaculture policies are evidence based.</a:t>
            </a:r>
            <a:br>
              <a:rPr lang="en-US" dirty="0"/>
            </a:br>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1053607489"/>
              </p:ext>
            </p:extLst>
          </p:nvPr>
        </p:nvGraphicFramePr>
        <p:xfrm>
          <a:off x="304799" y="2699034"/>
          <a:ext cx="8915400" cy="4473765"/>
        </p:xfrm>
        <a:graphic>
          <a:graphicData uri="http://schemas.openxmlformats.org/drawingml/2006/table">
            <a:tbl>
              <a:tblPr firstRow="1" firstCol="1" bandRow="1"/>
              <a:tblGrid>
                <a:gridCol w="3612274">
                  <a:extLst>
                    <a:ext uri="{9D8B030D-6E8A-4147-A177-3AD203B41FA5}">
                      <a16:colId xmlns:a16="http://schemas.microsoft.com/office/drawing/2014/main" val="20000"/>
                    </a:ext>
                  </a:extLst>
                </a:gridCol>
                <a:gridCol w="3074276">
                  <a:extLst>
                    <a:ext uri="{9D8B030D-6E8A-4147-A177-3AD203B41FA5}">
                      <a16:colId xmlns:a16="http://schemas.microsoft.com/office/drawing/2014/main" val="3672855942"/>
                    </a:ext>
                  </a:extLst>
                </a:gridCol>
                <a:gridCol w="2228850">
                  <a:extLst>
                    <a:ext uri="{9D8B030D-6E8A-4147-A177-3AD203B41FA5}">
                      <a16:colId xmlns:a16="http://schemas.microsoft.com/office/drawing/2014/main" val="20002"/>
                    </a:ext>
                  </a:extLst>
                </a:gridCol>
              </a:tblGrid>
              <a:tr h="264512">
                <a:tc>
                  <a:txBody>
                    <a:bodyPr/>
                    <a:lstStyle/>
                    <a:p>
                      <a:pPr marL="0" marR="0">
                        <a:lnSpc>
                          <a:spcPct val="107000"/>
                        </a:lnSpc>
                        <a:spcBef>
                          <a:spcPts val="0"/>
                        </a:spcBef>
                        <a:spcAft>
                          <a:spcPts val="0"/>
                        </a:spcAft>
                      </a:pPr>
                      <a:r>
                        <a:rPr lang="en-US" sz="1200" dirty="0">
                          <a:effectLst/>
                          <a:latin typeface="Arial" panose="020B0604020202020204" pitchFamily="34" charset="0"/>
                          <a:ea typeface="Calibri" panose="020F0502020204030204" pitchFamily="34" charset="0"/>
                          <a:cs typeface="Times New Roman" panose="02020603050405020304" pitchFamily="18" charset="0"/>
                        </a:rPr>
                        <a:t>Output</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1349" marR="41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200">
                          <a:effectLst/>
                          <a:latin typeface="Calibri" panose="020F0502020204030204" pitchFamily="34" charset="0"/>
                          <a:ea typeface="Calibri" panose="020F0502020204030204" pitchFamily="34" charset="0"/>
                          <a:cs typeface="Times New Roman" panose="02020603050405020304" pitchFamily="18" charset="0"/>
                        </a:rPr>
                        <a:t>Activity</a:t>
                      </a:r>
                    </a:p>
                  </a:txBody>
                  <a:tcPr marL="41349" marR="41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l" defTabSz="914400" rtl="0" eaLnBrk="1" fontAlgn="auto" latinLnBrk="0" hangingPunct="1">
                        <a:lnSpc>
                          <a:spcPct val="107000"/>
                        </a:lnSpc>
                        <a:spcBef>
                          <a:spcPts val="0"/>
                        </a:spcBef>
                        <a:spcAft>
                          <a:spcPts val="0"/>
                        </a:spcAft>
                        <a:buClrTx/>
                        <a:buSzTx/>
                        <a:buFontTx/>
                        <a:buNone/>
                        <a:tabLst/>
                        <a:defRPr/>
                      </a:pPr>
                      <a:r>
                        <a:rPr lang="en-US" sz="1200" b="1" dirty="0">
                          <a:effectLst/>
                          <a:latin typeface="Calibri" panose="020F0502020204030204" pitchFamily="34" charset="0"/>
                          <a:ea typeface="Calibri" panose="020F0502020204030204" pitchFamily="34" charset="0"/>
                          <a:cs typeface="Times New Roman" panose="02020603050405020304" pitchFamily="18" charset="0"/>
                        </a:rPr>
                        <a:t>Progress of implementation</a:t>
                      </a:r>
                    </a:p>
                    <a:p>
                      <a:pPr marL="0" marR="0">
                        <a:lnSpc>
                          <a:spcPct val="107000"/>
                        </a:lnSpc>
                        <a:spcBef>
                          <a:spcPts val="0"/>
                        </a:spcBef>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1349" marR="41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93964">
                <a:tc gridSpan="2">
                  <a:txBody>
                    <a:bodyPr/>
                    <a:lstStyle/>
                    <a:p>
                      <a:pPr marL="0" marR="0">
                        <a:lnSpc>
                          <a:spcPct val="107000"/>
                        </a:lnSpc>
                        <a:spcBef>
                          <a:spcPts val="0"/>
                        </a:spcBef>
                        <a:spcAft>
                          <a:spcPts val="0"/>
                        </a:spcAft>
                      </a:pPr>
                      <a:r>
                        <a:rPr lang="en-US" sz="900" b="1" dirty="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Output 1 1: AU stakeholders have access to quality knowledge products on African fisheries and aquaculture  </a:t>
                      </a:r>
                      <a:r>
                        <a:rPr lang="en-US" sz="900" b="1" dirty="0">
                          <a:effectLst/>
                          <a:latin typeface="Calibri" panose="020F0502020204030204" pitchFamily="34" charset="0"/>
                          <a:ea typeface="Calibri" panose="020F0502020204030204" pitchFamily="34" charset="0"/>
                          <a:cs typeface="Times New Roman" panose="02020603050405020304" pitchFamily="18" charset="0"/>
                        </a:rPr>
                        <a:t> </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 </a:t>
                      </a:r>
                    </a:p>
                  </a:txBody>
                  <a:tcPr marL="41349" marR="41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marL="0" marR="0">
                        <a:lnSpc>
                          <a:spcPct val="107000"/>
                        </a:lnSpc>
                        <a:spcBef>
                          <a:spcPts val="0"/>
                        </a:spcBef>
                        <a:spcAft>
                          <a:spcPts val="0"/>
                        </a:spcAft>
                      </a:pP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1349" marR="41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491475">
                <a:tc>
                  <a:txBody>
                    <a:bodyPr/>
                    <a:lstStyle/>
                    <a:p>
                      <a:pPr marL="0" marR="0">
                        <a:lnSpc>
                          <a:spcPct val="107000"/>
                        </a:lnSpc>
                        <a:spcBef>
                          <a:spcPts val="0"/>
                        </a:spcBef>
                        <a:spcAft>
                          <a:spcPts val="0"/>
                        </a:spcAft>
                      </a:pPr>
                      <a:r>
                        <a:rPr lang="en-US" sz="800" b="1" i="1" dirty="0">
                          <a:effectLst/>
                          <a:latin typeface="Arial" panose="020B0604020202020204" pitchFamily="34" charset="0"/>
                          <a:ea typeface="Calibri" panose="020F0502020204030204" pitchFamily="34" charset="0"/>
                          <a:cs typeface="Times New Roman" panose="02020603050405020304" pitchFamily="18" charset="0"/>
                        </a:rPr>
                        <a:t>1.1:1.  Collect and centralize information and research relating to fisheries and aquaculture in Africa as a repository within AU institutions and establish a mechanism for regular updating;</a:t>
                      </a:r>
                      <a:r>
                        <a:rPr lang="en-US" sz="800" b="1" i="1" dirty="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 </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 </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41349" marR="41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1.1.1.1. Develop and update database on fisheries and aquaculture and develop mechanism for data management.</a:t>
                      </a:r>
                    </a:p>
                  </a:txBody>
                  <a:tcPr marL="41349" marR="41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 Database</a:t>
                      </a:r>
                      <a:r>
                        <a:rPr lang="en-US" sz="800" baseline="0" dirty="0">
                          <a:effectLst/>
                          <a:latin typeface="Calibri" panose="020F0502020204030204" pitchFamily="34" charset="0"/>
                          <a:ea typeface="Calibri" panose="020F0502020204030204" pitchFamily="34" charset="0"/>
                          <a:cs typeface="Times New Roman" panose="02020603050405020304" pitchFamily="18" charset="0"/>
                        </a:rPr>
                        <a:t> development  and mechanism for updating is ongoing by Centre of Excellence: Department of Fisheries and aquatic sciences (DFAS), University of Cape Coast, Ghana </a:t>
                      </a:r>
                      <a:r>
                        <a:rPr lang="en-US" sz="800" dirty="0">
                          <a:effectLst/>
                          <a:latin typeface="Calibri" panose="020F0502020204030204" pitchFamily="34" charset="0"/>
                          <a:ea typeface="Calibri" panose="020F0502020204030204" pitchFamily="34" charset="0"/>
                          <a:cs typeface="Times New Roman" panose="02020603050405020304" pitchFamily="18" charset="0"/>
                        </a:rPr>
                        <a:t> </a:t>
                      </a:r>
                    </a:p>
                  </a:txBody>
                  <a:tcPr marL="41349" marR="41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2"/>
                  </a:ext>
                </a:extLst>
              </a:tr>
              <a:tr h="590645">
                <a:tc>
                  <a:txBody>
                    <a:bodyPr/>
                    <a:lstStyle/>
                    <a:p>
                      <a:pPr marL="0" marR="0">
                        <a:lnSpc>
                          <a:spcPct val="107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 </a:t>
                      </a:r>
                    </a:p>
                  </a:txBody>
                  <a:tcPr marL="41349" marR="41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1.1.1.2. Commission studies on identifications of sources of fisheries, aquaculture, socio-economics and environmental related data (research and statistics) in 2 regions.</a:t>
                      </a:r>
                    </a:p>
                  </a:txBody>
                  <a:tcPr marL="41349" marR="41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  The request</a:t>
                      </a:r>
                      <a:r>
                        <a:rPr lang="en-US" sz="800" baseline="0" dirty="0">
                          <a:effectLst/>
                          <a:latin typeface="Calibri" panose="020F0502020204030204" pitchFamily="34" charset="0"/>
                          <a:ea typeface="Calibri" panose="020F0502020204030204" pitchFamily="34" charset="0"/>
                          <a:cs typeface="Times New Roman" panose="02020603050405020304" pitchFamily="18" charset="0"/>
                        </a:rPr>
                        <a:t> for proposal was sent to COEs  and other knowledge-based institutions. Submitted applications were not successful. The TORS has ben revised and the RFP is being shared again.</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 </a:t>
                      </a:r>
                    </a:p>
                  </a:txBody>
                  <a:tcPr marL="41349" marR="41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3"/>
                  </a:ext>
                </a:extLst>
              </a:tr>
              <a:tr h="396682">
                <a:tc>
                  <a:txBody>
                    <a:bodyPr/>
                    <a:lstStyle/>
                    <a:p>
                      <a:pPr marL="0" marR="0">
                        <a:lnSpc>
                          <a:spcPct val="107000"/>
                        </a:lnSpc>
                        <a:spcBef>
                          <a:spcPts val="0"/>
                        </a:spcBef>
                        <a:spcAft>
                          <a:spcPts val="0"/>
                        </a:spcAft>
                      </a:pPr>
                      <a:r>
                        <a:rPr lang="en-US" sz="800" b="1" i="1" dirty="0">
                          <a:effectLst/>
                          <a:latin typeface="Calibri" panose="020F0502020204030204" pitchFamily="34" charset="0"/>
                          <a:ea typeface="Calibri" panose="020F0502020204030204" pitchFamily="34" charset="0"/>
                          <a:cs typeface="Times New Roman" panose="02020603050405020304" pitchFamily="18" charset="0"/>
                        </a:rPr>
                        <a:t>1.1.2. Conduct policy oriented studies to address social, economic and environmental challenges on fisheries and aquaculture in Africa (e.g. on the state of the stocks, economic valuation of aquatic and coastal goods and services, impact of climate change </a:t>
                      </a:r>
                      <a:r>
                        <a:rPr lang="en-US" sz="800" b="1" i="1" dirty="0" err="1">
                          <a:effectLst/>
                          <a:latin typeface="Calibri" panose="020F0502020204030204" pitchFamily="34" charset="0"/>
                          <a:ea typeface="Calibri" panose="020F0502020204030204" pitchFamily="34" charset="0"/>
                          <a:cs typeface="Times New Roman" panose="02020603050405020304" pitchFamily="18" charset="0"/>
                        </a:rPr>
                        <a:t>etc</a:t>
                      </a:r>
                      <a:r>
                        <a:rPr lang="en-US" sz="800" b="1" i="1" dirty="0">
                          <a:effectLst/>
                          <a:latin typeface="Calibri" panose="020F0502020204030204" pitchFamily="34" charset="0"/>
                          <a:ea typeface="Calibri" panose="020F0502020204030204" pitchFamily="34" charset="0"/>
                          <a:cs typeface="Times New Roman" panose="02020603050405020304" pitchFamily="18" charset="0"/>
                        </a:rPr>
                        <a:t>).</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41349" marR="41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1.1.2.1. Collect existing relevant information in AU MS and institutions on the state of fish stocks in 2 regions.</a:t>
                      </a:r>
                    </a:p>
                  </a:txBody>
                  <a:tcPr marL="41349" marR="41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defTabSz="914400" rtl="0" eaLnBrk="1" latinLnBrk="0" hangingPunct="1">
                        <a:lnSpc>
                          <a:spcPct val="107000"/>
                        </a:lnSpc>
                        <a:spcBef>
                          <a:spcPts val="0"/>
                        </a:spcBef>
                        <a:spcAft>
                          <a:spcPts val="0"/>
                        </a:spcAft>
                      </a:pPr>
                      <a:r>
                        <a:rPr lang="en-US" sz="8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AUDA</a:t>
                      </a:r>
                    </a:p>
                    <a:p>
                      <a:pPr marL="0" marR="0" algn="l" defTabSz="914400" rtl="0" eaLnBrk="1" latinLnBrk="0" hangingPunct="1">
                        <a:lnSpc>
                          <a:spcPct val="107000"/>
                        </a:lnSpc>
                        <a:spcBef>
                          <a:spcPts val="0"/>
                        </a:spcBef>
                        <a:spcAft>
                          <a:spcPts val="0"/>
                        </a:spcAft>
                      </a:pPr>
                      <a:r>
                        <a:rPr lang="en-US" sz="8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p>
                    <a:p>
                      <a:pPr marL="0" marR="0" algn="l" defTabSz="914400" rtl="0" eaLnBrk="1" latinLnBrk="0" hangingPunct="1">
                        <a:lnSpc>
                          <a:spcPct val="107000"/>
                        </a:lnSpc>
                        <a:spcBef>
                          <a:spcPts val="0"/>
                        </a:spcBef>
                        <a:spcAft>
                          <a:spcPts val="0"/>
                        </a:spcAft>
                      </a:pPr>
                      <a:r>
                        <a:rPr lang="en-US" sz="8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p>
                  </a:txBody>
                  <a:tcPr marL="41349" marR="41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396682">
                <a:tc>
                  <a:txBody>
                    <a:bodyPr/>
                    <a:lstStyle/>
                    <a:p>
                      <a:pPr marL="0" marR="0">
                        <a:lnSpc>
                          <a:spcPct val="107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 </a:t>
                      </a:r>
                    </a:p>
                  </a:txBody>
                  <a:tcPr marL="41349" marR="41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dirty="0">
                          <a:effectLst/>
                          <a:latin typeface="Calibri" panose="020F0502020204030204" pitchFamily="34" charset="0"/>
                          <a:ea typeface="Calibri" panose="020F0502020204030204" pitchFamily="34" charset="0"/>
                          <a:cs typeface="Calibri" panose="020F0502020204030204" pitchFamily="34" charset="0"/>
                        </a:rPr>
                        <a:t>1.1.2.2. Conduct economic valuation of ecosystem goods and services, impact of climate change on fisheries and aquaculture.</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800" dirty="0">
                          <a:effectLst/>
                          <a:latin typeface="Calibri" panose="020F0502020204030204" pitchFamily="34" charset="0"/>
                          <a:ea typeface="Calibri" panose="020F0502020204030204" pitchFamily="34" charset="0"/>
                          <a:cs typeface="Calibri" panose="020F0502020204030204" pitchFamily="34" charset="0"/>
                        </a:rPr>
                        <a:t> </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41349" marR="41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defTabSz="914400" rtl="0" eaLnBrk="1" latinLnBrk="0" hangingPunct="1">
                        <a:lnSpc>
                          <a:spcPct val="107000"/>
                        </a:lnSpc>
                        <a:spcBef>
                          <a:spcPts val="0"/>
                        </a:spcBef>
                        <a:spcAft>
                          <a:spcPts val="0"/>
                        </a:spcAft>
                      </a:pPr>
                      <a:r>
                        <a:rPr lang="en-US" sz="8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AUDA</a:t>
                      </a:r>
                    </a:p>
                    <a:p>
                      <a:pPr marL="0" marR="0" algn="l" defTabSz="914400" rtl="0" eaLnBrk="1" latinLnBrk="0" hangingPunct="1">
                        <a:lnSpc>
                          <a:spcPct val="107000"/>
                        </a:lnSpc>
                        <a:spcBef>
                          <a:spcPts val="0"/>
                        </a:spcBef>
                        <a:spcAft>
                          <a:spcPts val="0"/>
                        </a:spcAft>
                      </a:pPr>
                      <a:r>
                        <a:rPr lang="en-US" sz="8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p>
                  </a:txBody>
                  <a:tcPr marL="41349" marR="41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r h="392305">
                <a:tc>
                  <a:txBody>
                    <a:bodyPr/>
                    <a:lstStyle/>
                    <a:p>
                      <a:pPr marL="0" marR="0">
                        <a:lnSpc>
                          <a:spcPct val="107000"/>
                        </a:lnSpc>
                        <a:spcBef>
                          <a:spcPts val="0"/>
                        </a:spcBef>
                        <a:spcAft>
                          <a:spcPts val="0"/>
                        </a:spcAft>
                      </a:pPr>
                      <a:r>
                        <a:rPr lang="en-US" sz="800" b="1" i="1" dirty="0">
                          <a:effectLst/>
                          <a:latin typeface="Calibri" panose="020F0502020204030204" pitchFamily="34" charset="0"/>
                          <a:ea typeface="Calibri" panose="020F0502020204030204" pitchFamily="34" charset="0"/>
                          <a:cs typeface="Calibri" panose="020F0502020204030204" pitchFamily="34" charset="0"/>
                        </a:rPr>
                        <a:t>1.1.3. Update the AU-FAO study on the Value of African fisheries (2014);</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800" dirty="0">
                          <a:effectLst/>
                          <a:latin typeface="Calibri" panose="020F0502020204030204" pitchFamily="34" charset="0"/>
                          <a:ea typeface="Calibri" panose="020F0502020204030204" pitchFamily="34" charset="0"/>
                          <a:cs typeface="Calibri" panose="020F0502020204030204" pitchFamily="34" charset="0"/>
                        </a:rPr>
                        <a:t> </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41349" marR="41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dirty="0">
                          <a:effectLst/>
                          <a:latin typeface="Calibri" panose="020F0502020204030204" pitchFamily="34" charset="0"/>
                          <a:ea typeface="Calibri" panose="020F0502020204030204" pitchFamily="34" charset="0"/>
                          <a:cs typeface="Calibri" panose="020F0502020204030204" pitchFamily="34" charset="0"/>
                        </a:rPr>
                        <a:t>1.1.3.1. Develop methodology, template and training manuals for updating the AU-FAO study on the value of fisheries 2014.</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800" dirty="0">
                          <a:effectLst/>
                          <a:latin typeface="Calibri" panose="020F0502020204030204" pitchFamily="34" charset="0"/>
                          <a:ea typeface="Calibri" panose="020F0502020204030204" pitchFamily="34" charset="0"/>
                          <a:cs typeface="Calibri" panose="020F0502020204030204" pitchFamily="34" charset="0"/>
                        </a:rPr>
                        <a:t> </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41349" marR="41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defTabSz="914400" rtl="0" eaLnBrk="1" latinLnBrk="0" hangingPunct="1">
                        <a:lnSpc>
                          <a:spcPct val="107000"/>
                        </a:lnSpc>
                        <a:spcBef>
                          <a:spcPts val="0"/>
                        </a:spcBef>
                        <a:spcAft>
                          <a:spcPts val="0"/>
                        </a:spcAft>
                      </a:pPr>
                      <a:r>
                        <a:rPr lang="en-US" sz="8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p>
                    <a:p>
                      <a:pPr marL="0" marR="0" algn="l" defTabSz="914400" rtl="0" eaLnBrk="1" latinLnBrk="0" hangingPunct="1">
                        <a:lnSpc>
                          <a:spcPct val="107000"/>
                        </a:lnSpc>
                        <a:spcBef>
                          <a:spcPts val="0"/>
                        </a:spcBef>
                        <a:spcAft>
                          <a:spcPts val="0"/>
                        </a:spcAft>
                      </a:pPr>
                      <a:r>
                        <a:rPr lang="en-US" sz="8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AUDA</a:t>
                      </a:r>
                    </a:p>
                    <a:p>
                      <a:pPr marL="0" marR="0" algn="l" defTabSz="914400" rtl="0" eaLnBrk="1" latinLnBrk="0" hangingPunct="1">
                        <a:lnSpc>
                          <a:spcPct val="107000"/>
                        </a:lnSpc>
                        <a:spcBef>
                          <a:spcPts val="0"/>
                        </a:spcBef>
                        <a:spcAft>
                          <a:spcPts val="0"/>
                        </a:spcAft>
                      </a:pPr>
                      <a:r>
                        <a:rPr lang="en-US" sz="8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p>
                  </a:txBody>
                  <a:tcPr marL="41349" marR="41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6"/>
                  </a:ext>
                </a:extLst>
              </a:tr>
              <a:tr h="503618">
                <a:tc>
                  <a:txBody>
                    <a:bodyPr/>
                    <a:lstStyle/>
                    <a:p>
                      <a:pPr marL="0" marR="0">
                        <a:lnSpc>
                          <a:spcPct val="107000"/>
                        </a:lnSpc>
                        <a:spcBef>
                          <a:spcPts val="0"/>
                        </a:spcBef>
                        <a:spcAft>
                          <a:spcPts val="0"/>
                        </a:spcAft>
                      </a:pPr>
                      <a:r>
                        <a:rPr lang="en-US" sz="800" b="1" i="1" dirty="0">
                          <a:effectLst/>
                          <a:latin typeface="Calibri" panose="020F0502020204030204" pitchFamily="34" charset="0"/>
                          <a:ea typeface="Calibri" panose="020F0502020204030204" pitchFamily="34" charset="0"/>
                          <a:cs typeface="Times New Roman" panose="02020603050405020304" pitchFamily="18" charset="0"/>
                        </a:rPr>
                        <a:t>1.1.4. Produce foresight studies and relevant fisheries and aquaculture contributions to ongoing thematic processes and initiatives (i.e. on food and nutrition security, gender, marine biodiversity and ecosystems, climate change, blue economy </a:t>
                      </a:r>
                      <a:r>
                        <a:rPr lang="en-US" sz="800" b="1" i="1" dirty="0" err="1">
                          <a:effectLst/>
                          <a:latin typeface="Calibri" panose="020F0502020204030204" pitchFamily="34" charset="0"/>
                          <a:ea typeface="Calibri" panose="020F0502020204030204" pitchFamily="34" charset="0"/>
                          <a:cs typeface="Times New Roman" panose="02020603050405020304" pitchFamily="18" charset="0"/>
                        </a:rPr>
                        <a:t>etc</a:t>
                      </a:r>
                      <a:r>
                        <a:rPr lang="en-US" sz="800" b="1" i="1" dirty="0">
                          <a:effectLst/>
                          <a:latin typeface="Calibri" panose="020F0502020204030204" pitchFamily="34" charset="0"/>
                          <a:ea typeface="Calibri" panose="020F0502020204030204" pitchFamily="34" charset="0"/>
                          <a:cs typeface="Times New Roman" panose="02020603050405020304" pitchFamily="18" charset="0"/>
                        </a:rPr>
                        <a:t>) </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41349" marR="41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i="1" dirty="0">
                          <a:effectLst/>
                          <a:latin typeface="Calibri" panose="020F0502020204030204" pitchFamily="34" charset="0"/>
                          <a:ea typeface="Calibri" panose="020F0502020204030204" pitchFamily="34" charset="0"/>
                          <a:cs typeface="Times New Roman" panose="02020603050405020304" pitchFamily="18" charset="0"/>
                        </a:rPr>
                        <a:t>1.1.4.1 Conduct foresight studies to inform policy reforms on relevant fisheries and aquaculture issues - diverse consultancies to address issues above.</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41349" marR="41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defTabSz="914400" rtl="0" eaLnBrk="1" latinLnBrk="0" hangingPunct="1">
                        <a:lnSpc>
                          <a:spcPct val="107000"/>
                        </a:lnSpc>
                        <a:spcBef>
                          <a:spcPts val="0"/>
                        </a:spcBef>
                        <a:spcAft>
                          <a:spcPts val="0"/>
                        </a:spcAft>
                      </a:pPr>
                      <a:r>
                        <a:rPr lang="en-US" sz="8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p>
                    <a:p>
                      <a:pPr marL="0" marR="0" algn="l" defTabSz="914400" rtl="0" eaLnBrk="1" latinLnBrk="0" hangingPunct="1">
                        <a:lnSpc>
                          <a:spcPct val="107000"/>
                        </a:lnSpc>
                        <a:spcBef>
                          <a:spcPts val="0"/>
                        </a:spcBef>
                        <a:spcAft>
                          <a:spcPts val="0"/>
                        </a:spcAft>
                      </a:pPr>
                      <a:r>
                        <a:rPr lang="en-US" sz="8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AUDA</a:t>
                      </a:r>
                    </a:p>
                    <a:p>
                      <a:pPr marL="0" marR="0" algn="l" defTabSz="914400" rtl="0" eaLnBrk="1" latinLnBrk="0" hangingPunct="1">
                        <a:lnSpc>
                          <a:spcPct val="107000"/>
                        </a:lnSpc>
                        <a:spcBef>
                          <a:spcPts val="0"/>
                        </a:spcBef>
                        <a:spcAft>
                          <a:spcPts val="0"/>
                        </a:spcAft>
                      </a:pPr>
                      <a:r>
                        <a:rPr lang="en-US" sz="8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p>
                    <a:p>
                      <a:pPr marL="0" marR="0" algn="l" defTabSz="914400" rtl="0" eaLnBrk="1" latinLnBrk="0" hangingPunct="1">
                        <a:lnSpc>
                          <a:spcPct val="107000"/>
                        </a:lnSpc>
                        <a:spcBef>
                          <a:spcPts val="0"/>
                        </a:spcBef>
                        <a:spcAft>
                          <a:spcPts val="0"/>
                        </a:spcAft>
                      </a:pPr>
                      <a:r>
                        <a:rPr lang="en-US" sz="8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p>
                  </a:txBody>
                  <a:tcPr marL="41349" marR="41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7"/>
                  </a:ext>
                </a:extLst>
              </a:tr>
              <a:tr h="689816">
                <a:tc>
                  <a:txBody>
                    <a:bodyPr/>
                    <a:lstStyle/>
                    <a:p>
                      <a:pPr marL="0" marR="0">
                        <a:lnSpc>
                          <a:spcPct val="107000"/>
                        </a:lnSpc>
                        <a:spcBef>
                          <a:spcPts val="0"/>
                        </a:spcBef>
                        <a:spcAft>
                          <a:spcPts val="0"/>
                        </a:spcAft>
                      </a:pPr>
                      <a:r>
                        <a:rPr lang="en-US" sz="800" b="1" i="1" dirty="0">
                          <a:effectLst/>
                          <a:latin typeface="Calibri" panose="020F0502020204030204" pitchFamily="34" charset="0"/>
                          <a:ea typeface="Calibri" panose="020F0502020204030204" pitchFamily="34" charset="0"/>
                          <a:cs typeface="Times New Roman" panose="02020603050405020304" pitchFamily="18" charset="0"/>
                        </a:rPr>
                        <a:t>1.1.5. Document lessons learnt and best practices for informed and rational interventions;</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41349" marR="41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i="1" dirty="0">
                          <a:effectLst/>
                          <a:latin typeface="Calibri" panose="020F0502020204030204" pitchFamily="34" charset="0"/>
                          <a:ea typeface="Calibri" panose="020F0502020204030204" pitchFamily="34" charset="0"/>
                          <a:cs typeface="Calibri" panose="020F0502020204030204" pitchFamily="34" charset="0"/>
                        </a:rPr>
                        <a:t>1.1.5.1. Document lessons learnt and best practices on current and emerging fisheries and aquaculture related issues for informed and rational interventions.   </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 </a:t>
                      </a:r>
                    </a:p>
                  </a:txBody>
                  <a:tcPr marL="41349" marR="41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defTabSz="914400" rtl="0" eaLnBrk="1" latinLnBrk="0" hangingPunct="1">
                        <a:lnSpc>
                          <a:spcPct val="107000"/>
                        </a:lnSpc>
                        <a:spcBef>
                          <a:spcPts val="0"/>
                        </a:spcBef>
                        <a:spcAft>
                          <a:spcPts val="0"/>
                        </a:spcAft>
                      </a:pPr>
                      <a:r>
                        <a:rPr lang="en-US" sz="8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p>
                    <a:p>
                      <a:pPr marL="0" marR="0" algn="l" defTabSz="914400" rtl="0" eaLnBrk="1" latinLnBrk="0" hangingPunct="1">
                        <a:lnSpc>
                          <a:spcPct val="107000"/>
                        </a:lnSpc>
                        <a:spcBef>
                          <a:spcPts val="0"/>
                        </a:spcBef>
                        <a:spcAft>
                          <a:spcPts val="0"/>
                        </a:spcAft>
                      </a:pPr>
                      <a:r>
                        <a:rPr lang="en-US" sz="8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The request for proposal has been developed and is being shared with the </a:t>
                      </a:r>
                      <a:r>
                        <a:rPr lang="en-US" sz="800" kern="12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Centres</a:t>
                      </a:r>
                      <a:r>
                        <a:rPr lang="en-US" sz="8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of excellence and other knowledge-based institutions</a:t>
                      </a:r>
                    </a:p>
                    <a:p>
                      <a:pPr marL="0" marR="0" algn="l" defTabSz="914400" rtl="0" eaLnBrk="1" latinLnBrk="0" hangingPunct="1">
                        <a:lnSpc>
                          <a:spcPct val="107000"/>
                        </a:lnSpc>
                        <a:spcBef>
                          <a:spcPts val="0"/>
                        </a:spcBef>
                        <a:spcAft>
                          <a:spcPts val="0"/>
                        </a:spcAft>
                      </a:pPr>
                      <a:r>
                        <a:rPr lang="en-US" sz="8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p>
                    <a:p>
                      <a:pPr marL="0" marR="0" algn="l" defTabSz="914400" rtl="0" eaLnBrk="1" latinLnBrk="0" hangingPunct="1">
                        <a:lnSpc>
                          <a:spcPct val="107000"/>
                        </a:lnSpc>
                        <a:spcBef>
                          <a:spcPts val="0"/>
                        </a:spcBef>
                        <a:spcAft>
                          <a:spcPts val="0"/>
                        </a:spcAft>
                      </a:pPr>
                      <a:r>
                        <a:rPr lang="en-US" sz="8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p>
                  </a:txBody>
                  <a:tcPr marL="41349" marR="41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31093900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2452462507"/>
              </p:ext>
            </p:extLst>
          </p:nvPr>
        </p:nvGraphicFramePr>
        <p:xfrm>
          <a:off x="304799" y="1219200"/>
          <a:ext cx="8763002" cy="5951538"/>
        </p:xfrm>
        <a:graphic>
          <a:graphicData uri="http://schemas.openxmlformats.org/drawingml/2006/table">
            <a:tbl>
              <a:tblPr firstRow="1" firstCol="1" bandRow="1"/>
              <a:tblGrid>
                <a:gridCol w="2403829">
                  <a:extLst>
                    <a:ext uri="{9D8B030D-6E8A-4147-A177-3AD203B41FA5}">
                      <a16:colId xmlns:a16="http://schemas.microsoft.com/office/drawing/2014/main" val="20000"/>
                    </a:ext>
                  </a:extLst>
                </a:gridCol>
                <a:gridCol w="3006372">
                  <a:extLst>
                    <a:ext uri="{9D8B030D-6E8A-4147-A177-3AD203B41FA5}">
                      <a16:colId xmlns:a16="http://schemas.microsoft.com/office/drawing/2014/main" val="20001"/>
                    </a:ext>
                  </a:extLst>
                </a:gridCol>
                <a:gridCol w="3352801">
                  <a:extLst>
                    <a:ext uri="{9D8B030D-6E8A-4147-A177-3AD203B41FA5}">
                      <a16:colId xmlns:a16="http://schemas.microsoft.com/office/drawing/2014/main" val="20002"/>
                    </a:ext>
                  </a:extLst>
                </a:gridCol>
              </a:tblGrid>
              <a:tr h="515011">
                <a:tc gridSpan="3">
                  <a:txBody>
                    <a:bodyPr/>
                    <a:lstStyle/>
                    <a:p>
                      <a:pPr marL="0" marR="0">
                        <a:lnSpc>
                          <a:spcPct val="107000"/>
                        </a:lnSpc>
                        <a:spcBef>
                          <a:spcPts val="0"/>
                        </a:spcBef>
                        <a:spcAft>
                          <a:spcPts val="0"/>
                        </a:spcAft>
                      </a:pPr>
                      <a:r>
                        <a:rPr lang="en-US" sz="1000" b="1" dirty="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Output 1.2 Existing platforms and networks are reviewed, rationalized and operationalized for effective participation of stakeholders in policy development and implementation  </a:t>
                      </a:r>
                      <a:r>
                        <a:rPr lang="en-US" sz="10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 </a:t>
                      </a:r>
                    </a:p>
                  </a:txBody>
                  <a:tcPr marL="60687" marR="606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nSpc>
                          <a:spcPct val="107000"/>
                        </a:lnSpc>
                        <a:spcBef>
                          <a:spcPts val="0"/>
                        </a:spcBef>
                        <a:spcAft>
                          <a:spcPts val="0"/>
                        </a:spcAft>
                      </a:pP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0687" marR="606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nSpc>
                          <a:spcPct val="107000"/>
                        </a:lnSpc>
                        <a:spcBef>
                          <a:spcPts val="0"/>
                        </a:spcBef>
                        <a:spcAft>
                          <a:spcPts val="0"/>
                        </a:spcAft>
                      </a:pP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0687" marR="606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624933">
                <a:tc>
                  <a:txBody>
                    <a:bodyPr/>
                    <a:lstStyle/>
                    <a:p>
                      <a:pPr marL="0" marR="0">
                        <a:lnSpc>
                          <a:spcPct val="107000"/>
                        </a:lnSpc>
                        <a:spcBef>
                          <a:spcPts val="0"/>
                        </a:spcBef>
                        <a:spcAft>
                          <a:spcPts val="0"/>
                        </a:spcAft>
                      </a:pPr>
                      <a:r>
                        <a:rPr lang="en-US" sz="1000" b="1" dirty="0">
                          <a:effectLst/>
                          <a:latin typeface="Calibri" panose="020F0502020204030204" pitchFamily="34" charset="0"/>
                          <a:ea typeface="Calibri" panose="020F0502020204030204" pitchFamily="34" charset="0"/>
                          <a:cs typeface="Times New Roman" panose="02020603050405020304" pitchFamily="18" charset="0"/>
                        </a:rPr>
                        <a:t>1.2.1. Conduct a functional review of existing platforms and networks in relation to PFRS and AFRM (e.g. AFRIPAAS, AWFISHNET, Policy Research Network </a:t>
                      </a:r>
                      <a:r>
                        <a:rPr lang="en-US" sz="1000" b="1" dirty="0" err="1">
                          <a:effectLst/>
                          <a:latin typeface="Calibri" panose="020F0502020204030204" pitchFamily="34" charset="0"/>
                          <a:ea typeface="Calibri" panose="020F0502020204030204" pitchFamily="34" charset="0"/>
                          <a:cs typeface="Times New Roman" panose="02020603050405020304" pitchFamily="18" charset="0"/>
                        </a:rPr>
                        <a:t>etc</a:t>
                      </a:r>
                      <a:r>
                        <a:rPr lang="en-US" sz="1000" b="1" dirty="0">
                          <a:effectLst/>
                          <a:latin typeface="Calibri" panose="020F0502020204030204" pitchFamily="34" charset="0"/>
                          <a:ea typeface="Calibri" panose="020F0502020204030204" pitchFamily="34" charset="0"/>
                          <a:cs typeface="Times New Roman" panose="02020603050405020304" pitchFamily="18" charset="0"/>
                        </a:rPr>
                        <a:t>);</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0687" marR="606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i="1" dirty="0">
                          <a:effectLst/>
                          <a:latin typeface="Calibri" panose="020F0502020204030204" pitchFamily="34" charset="0"/>
                          <a:ea typeface="Calibri" panose="020F0502020204030204" pitchFamily="34" charset="0"/>
                          <a:cs typeface="Times New Roman" panose="02020603050405020304" pitchFamily="18" charset="0"/>
                        </a:rPr>
                        <a:t>1.2.1.1. Review and propose mechanisms for rationalization of existing fisheries and aquaculture platforms and networks and propose a framework for anchorage with RECs and relevant RFOs.</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0687" marR="606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dirty="0">
                          <a:latin typeface="Calibri" panose="020F0502020204030204" pitchFamily="34" charset="0"/>
                          <a:cs typeface="Calibri" panose="020F0502020204030204" pitchFamily="34" charset="0"/>
                        </a:rPr>
                        <a:t>The review and development</a:t>
                      </a:r>
                      <a:r>
                        <a:rPr lang="en-US" sz="1000" baseline="0" dirty="0">
                          <a:latin typeface="Calibri" panose="020F0502020204030204" pitchFamily="34" charset="0"/>
                          <a:cs typeface="Calibri" panose="020F0502020204030204" pitchFamily="34" charset="0"/>
                        </a:rPr>
                        <a:t> of mechanism for rationalization of existing networks and platforms is going </a:t>
                      </a:r>
                      <a:r>
                        <a:rPr lang="en-US" sz="1000" dirty="0">
                          <a:latin typeface="Calibri" panose="020F0502020204030204" pitchFamily="34" charset="0"/>
                          <a:cs typeface="Calibri" panose="020F0502020204030204" pitchFamily="34" charset="0"/>
                        </a:rPr>
                        <a:t>by the Centre of excellence</a:t>
                      </a:r>
                    </a:p>
                  </a:txBody>
                  <a:tcPr marL="60687" marR="606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1"/>
                  </a:ext>
                </a:extLst>
              </a:tr>
              <a:tr h="1298456">
                <a:tc>
                  <a:txBody>
                    <a:bodyPr/>
                    <a:lstStyle/>
                    <a:p>
                      <a:pPr marL="0" marR="0">
                        <a:lnSpc>
                          <a:spcPct val="107000"/>
                        </a:lnSpc>
                        <a:spcBef>
                          <a:spcPts val="0"/>
                        </a:spcBef>
                        <a:spcAft>
                          <a:spcPts val="0"/>
                        </a:spcAft>
                      </a:pPr>
                      <a:r>
                        <a:rPr lang="en-US" sz="1000" b="1" dirty="0">
                          <a:effectLst/>
                          <a:latin typeface="Calibri" panose="020F0502020204030204" pitchFamily="34" charset="0"/>
                          <a:ea typeface="Calibri" panose="020F0502020204030204" pitchFamily="34" charset="0"/>
                          <a:cs typeface="Times New Roman" panose="02020603050405020304" pitchFamily="18" charset="0"/>
                        </a:rPr>
                        <a:t>1.2.2. Support rationalization of existing platforms and networks, ensure institutional anchorage at relevant level, enhance their capacities and use them to implement identified activities / pilot projects;</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0687" marR="606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i="1" dirty="0">
                          <a:effectLst/>
                          <a:latin typeface="Calibri" panose="020F0502020204030204" pitchFamily="34" charset="0"/>
                          <a:ea typeface="Calibri" panose="020F0502020204030204" pitchFamily="34" charset="0"/>
                          <a:cs typeface="Times New Roman" panose="02020603050405020304" pitchFamily="18" charset="0"/>
                        </a:rPr>
                        <a:t>1.2.2.1. Conduct workshops to train rationalized platforms/networks to operationalize anchorage and enhance capacities on implementation of approved </a:t>
                      </a:r>
                      <a:r>
                        <a:rPr lang="en-US" sz="1000" i="1" dirty="0" err="1">
                          <a:effectLst/>
                          <a:latin typeface="Calibri" panose="020F0502020204030204" pitchFamily="34" charset="0"/>
                          <a:ea typeface="Calibri" panose="020F0502020204030204" pitchFamily="34" charset="0"/>
                          <a:cs typeface="Times New Roman" panose="02020603050405020304" pitchFamily="18" charset="0"/>
                        </a:rPr>
                        <a:t>workplans</a:t>
                      </a:r>
                      <a:r>
                        <a:rPr lang="en-US" sz="1000" i="1" dirty="0">
                          <a:effectLst/>
                          <a:latin typeface="Calibri" panose="020F0502020204030204" pitchFamily="34" charset="0"/>
                          <a:ea typeface="Calibri" panose="020F0502020204030204" pitchFamily="34" charset="0"/>
                          <a:cs typeface="Times New Roman" panose="02020603050405020304" pitchFamily="18" charset="0"/>
                        </a:rPr>
                        <a:t> and policy.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0687" marR="606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dirty="0">
                          <a:latin typeface="Calibri" panose="020F0502020204030204" pitchFamily="34" charset="0"/>
                          <a:cs typeface="Calibri" panose="020F0502020204030204" pitchFamily="34" charset="0"/>
                        </a:rPr>
                        <a:t> Following establishment of regional NSA platforms, the continental coordinating platform for NSAs established platform. This ongoing study in 1.2.1</a:t>
                      </a:r>
                      <a:r>
                        <a:rPr lang="en-US" sz="1000" baseline="0" dirty="0">
                          <a:latin typeface="Calibri" panose="020F0502020204030204" pitchFamily="34" charset="0"/>
                          <a:cs typeface="Calibri" panose="020F0502020204030204" pitchFamily="34" charset="0"/>
                        </a:rPr>
                        <a:t> </a:t>
                      </a:r>
                      <a:r>
                        <a:rPr lang="en-US" sz="1000" dirty="0">
                          <a:latin typeface="Calibri" panose="020F0502020204030204" pitchFamily="34" charset="0"/>
                          <a:cs typeface="Calibri" panose="020F0502020204030204" pitchFamily="34" charset="0"/>
                        </a:rPr>
                        <a:t>will propose </a:t>
                      </a:r>
                      <a:r>
                        <a:rPr lang="en-US" sz="1000" baseline="0" dirty="0">
                          <a:latin typeface="Calibri" panose="020F0502020204030204" pitchFamily="34" charset="0"/>
                          <a:cs typeface="Calibri" panose="020F0502020204030204" pitchFamily="34" charset="0"/>
                        </a:rPr>
                        <a:t>a mechanism for anchorage with regional and continental organizations. </a:t>
                      </a:r>
                    </a:p>
                    <a:p>
                      <a:pPr marL="0" marR="0" indent="0" algn="l" defTabSz="914400" rtl="0" eaLnBrk="1" fontAlgn="auto" latinLnBrk="0" hangingPunct="1">
                        <a:lnSpc>
                          <a:spcPct val="107000"/>
                        </a:lnSpc>
                        <a:spcBef>
                          <a:spcPts val="0"/>
                        </a:spcBef>
                        <a:spcAft>
                          <a:spcPts val="0"/>
                        </a:spcAft>
                        <a:buClrTx/>
                        <a:buSzTx/>
                        <a:buFontTx/>
                        <a:buNone/>
                        <a:tabLst/>
                        <a:defRPr/>
                      </a:pPr>
                      <a:r>
                        <a:rPr lang="en-US" sz="1000" baseline="0" dirty="0">
                          <a:latin typeface="Calibri" panose="020F0502020204030204" pitchFamily="34" charset="0"/>
                          <a:cs typeface="Calibri" panose="020F0502020204030204" pitchFamily="34" charset="0"/>
                        </a:rPr>
                        <a:t>The NSAs and women networks have ben utilized in common position development in global e.g. Ministerial conference of Organization of Africa, Caribbean and Pacific States in April 2022.</a:t>
                      </a:r>
                      <a:r>
                        <a:rPr lang="en-US" sz="1000" dirty="0">
                          <a:latin typeface="Calibri" panose="020F0502020204030204" pitchFamily="34" charset="0"/>
                          <a:cs typeface="Calibri" panose="020F0502020204030204" pitchFamily="34" charset="0"/>
                        </a:rPr>
                        <a:t> </a:t>
                      </a:r>
                    </a:p>
                    <a:p>
                      <a:pPr marL="0" marR="0" indent="0" algn="l" defTabSz="914400" rtl="0" eaLnBrk="1" fontAlgn="auto" latinLnBrk="0" hangingPunct="1">
                        <a:lnSpc>
                          <a:spcPct val="107000"/>
                        </a:lnSpc>
                        <a:spcBef>
                          <a:spcPts val="0"/>
                        </a:spcBef>
                        <a:spcAft>
                          <a:spcPts val="0"/>
                        </a:spcAft>
                        <a:buClrTx/>
                        <a:buSzTx/>
                        <a:buFontTx/>
                        <a:buNone/>
                        <a:tabLst/>
                        <a:defRPr/>
                      </a:pPr>
                      <a:endParaRPr lang="en-US" sz="1000" dirty="0">
                        <a:latin typeface="Calibri" panose="020F0502020204030204" pitchFamily="34" charset="0"/>
                        <a:cs typeface="Calibri" panose="020F0502020204030204" pitchFamily="34" charset="0"/>
                      </a:endParaRPr>
                    </a:p>
                    <a:p>
                      <a:pPr marL="0" marR="0" indent="0" algn="l" defTabSz="914400" rtl="0" eaLnBrk="1" fontAlgn="auto" latinLnBrk="0" hangingPunct="1">
                        <a:lnSpc>
                          <a:spcPct val="107000"/>
                        </a:lnSpc>
                        <a:spcBef>
                          <a:spcPts val="0"/>
                        </a:spcBef>
                        <a:spcAft>
                          <a:spcPts val="0"/>
                        </a:spcAft>
                        <a:buClrTx/>
                        <a:buSzTx/>
                        <a:buFontTx/>
                        <a:buNone/>
                        <a:tabLst/>
                        <a:defRPr/>
                      </a:pPr>
                      <a:r>
                        <a:rPr lang="en-US" sz="1000" dirty="0">
                          <a:latin typeface="Calibri" panose="020F0502020204030204" pitchFamily="34" charset="0"/>
                          <a:cs typeface="Calibri" panose="020F0502020204030204" pitchFamily="34" charset="0"/>
                        </a:rPr>
                        <a:t>An inventory of NSAs and networks is ongoing by COE </a:t>
                      </a:r>
                    </a:p>
                  </a:txBody>
                  <a:tcPr marL="60687" marR="606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2"/>
                  </a:ext>
                </a:extLst>
              </a:tr>
              <a:tr h="485155">
                <a:tc>
                  <a:txBody>
                    <a:bodyPr/>
                    <a:lstStyle/>
                    <a:p>
                      <a:pPr marL="0" marR="0">
                        <a:lnSpc>
                          <a:spcPct val="107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60687" marR="606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i="1" dirty="0">
                          <a:effectLst/>
                          <a:latin typeface="Calibri" panose="020F0502020204030204" pitchFamily="34" charset="0"/>
                          <a:ea typeface="Calibri" panose="020F0502020204030204" pitchFamily="34" charset="0"/>
                          <a:cs typeface="Times New Roman" panose="02020603050405020304" pitchFamily="18" charset="0"/>
                        </a:rPr>
                        <a:t>1.2.2.2. Purchase equipment as may be required by COEs or other specialized institutions for effective implementation of activities related to the Action.</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0687" marR="606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dirty="0">
                          <a:latin typeface="Calibri" panose="020F0502020204030204" pitchFamily="34" charset="0"/>
                          <a:cs typeface="Calibri" panose="020F0502020204030204" pitchFamily="34" charset="0"/>
                        </a:rPr>
                        <a:t>  The process is ongoing</a:t>
                      </a:r>
                    </a:p>
                    <a:p>
                      <a:pPr marL="0" marR="0">
                        <a:lnSpc>
                          <a:spcPct val="107000"/>
                        </a:lnSpc>
                        <a:spcBef>
                          <a:spcPts val="0"/>
                        </a:spcBef>
                        <a:spcAft>
                          <a:spcPts val="0"/>
                        </a:spcAft>
                      </a:pPr>
                      <a:r>
                        <a:rPr lang="en-US" sz="1000" dirty="0">
                          <a:latin typeface="Calibri" panose="020F0502020204030204" pitchFamily="34" charset="0"/>
                          <a:cs typeface="Calibri" panose="020F0502020204030204" pitchFamily="34" charset="0"/>
                        </a:rPr>
                        <a:t> </a:t>
                      </a:r>
                    </a:p>
                    <a:p>
                      <a:pPr marL="0" marR="0">
                        <a:lnSpc>
                          <a:spcPct val="107000"/>
                        </a:lnSpc>
                        <a:spcBef>
                          <a:spcPts val="0"/>
                        </a:spcBef>
                        <a:spcAft>
                          <a:spcPts val="0"/>
                        </a:spcAft>
                      </a:pPr>
                      <a:r>
                        <a:rPr lang="en-US" sz="1000" dirty="0">
                          <a:latin typeface="Calibri" panose="020F0502020204030204" pitchFamily="34" charset="0"/>
                          <a:cs typeface="Calibri" panose="020F0502020204030204" pitchFamily="34" charset="0"/>
                        </a:rPr>
                        <a:t> </a:t>
                      </a:r>
                    </a:p>
                  </a:txBody>
                  <a:tcPr marL="60687" marR="606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3"/>
                  </a:ext>
                </a:extLst>
              </a:tr>
              <a:tr h="416289">
                <a:tc>
                  <a:txBody>
                    <a:bodyPr/>
                    <a:lstStyle/>
                    <a:p>
                      <a:pPr marL="0" marR="0">
                        <a:lnSpc>
                          <a:spcPct val="107000"/>
                        </a:lnSpc>
                        <a:spcBef>
                          <a:spcPts val="0"/>
                        </a:spcBef>
                        <a:spcAft>
                          <a:spcPts val="0"/>
                        </a:spcAft>
                      </a:pPr>
                      <a:r>
                        <a:rPr lang="en-US" sz="1000" b="1" i="1">
                          <a:effectLst/>
                          <a:latin typeface="Calibri" panose="020F0502020204030204" pitchFamily="34" charset="0"/>
                          <a:ea typeface="Calibri" panose="020F0502020204030204" pitchFamily="34" charset="0"/>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0687" marR="606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i="1" dirty="0">
                          <a:effectLst/>
                          <a:latin typeface="Calibri" panose="020F0502020204030204" pitchFamily="34" charset="0"/>
                          <a:ea typeface="Calibri" panose="020F0502020204030204" pitchFamily="34" charset="0"/>
                          <a:cs typeface="Times New Roman" panose="02020603050405020304" pitchFamily="18" charset="0"/>
                        </a:rPr>
                        <a:t>1.2.2.3 Conduct assessment and review for selection of additional </a:t>
                      </a:r>
                      <a:r>
                        <a:rPr lang="en-US" sz="1000" i="1" dirty="0" err="1">
                          <a:effectLst/>
                          <a:latin typeface="Calibri" panose="020F0502020204030204" pitchFamily="34" charset="0"/>
                          <a:ea typeface="Calibri" panose="020F0502020204030204" pitchFamily="34" charset="0"/>
                          <a:cs typeface="Times New Roman" panose="02020603050405020304" pitchFamily="18" charset="0"/>
                        </a:rPr>
                        <a:t>centres</a:t>
                      </a:r>
                      <a:r>
                        <a:rPr lang="en-US" sz="1000" i="1" dirty="0">
                          <a:effectLst/>
                          <a:latin typeface="Calibri" panose="020F0502020204030204" pitchFamily="34" charset="0"/>
                          <a:ea typeface="Calibri" panose="020F0502020204030204" pitchFamily="34" charset="0"/>
                          <a:cs typeface="Times New Roman" panose="02020603050405020304" pitchFamily="18" charset="0"/>
                        </a:rPr>
                        <a:t> of excellence in relevant disciplines in fisheries and aquaculture;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0687" marR="606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dirty="0">
                          <a:latin typeface="Calibri" panose="020F0502020204030204" pitchFamily="34" charset="0"/>
                          <a:cs typeface="Calibri" panose="020F0502020204030204" pitchFamily="34" charset="0"/>
                        </a:rPr>
                        <a:t> Assessment</a:t>
                      </a:r>
                      <a:r>
                        <a:rPr lang="en-US" sz="1000" baseline="0" dirty="0">
                          <a:latin typeface="Calibri" panose="020F0502020204030204" pitchFamily="34" charset="0"/>
                          <a:cs typeface="Calibri" panose="020F0502020204030204" pitchFamily="34" charset="0"/>
                        </a:rPr>
                        <a:t> is planned for Angola and Namibia for assessment of two institutions</a:t>
                      </a:r>
                      <a:endParaRPr lang="en-US" sz="1000" dirty="0">
                        <a:latin typeface="Calibri" panose="020F0502020204030204" pitchFamily="34" charset="0"/>
                        <a:cs typeface="Calibri" panose="020F0502020204030204" pitchFamily="34" charset="0"/>
                      </a:endParaRPr>
                    </a:p>
                    <a:p>
                      <a:pPr marL="0" marR="0">
                        <a:lnSpc>
                          <a:spcPct val="107000"/>
                        </a:lnSpc>
                        <a:spcBef>
                          <a:spcPts val="0"/>
                        </a:spcBef>
                        <a:spcAft>
                          <a:spcPts val="0"/>
                        </a:spcAft>
                      </a:pPr>
                      <a:r>
                        <a:rPr lang="en-US" sz="1000" dirty="0">
                          <a:latin typeface="Calibri" panose="020F0502020204030204" pitchFamily="34" charset="0"/>
                          <a:cs typeface="Calibri" panose="020F0502020204030204" pitchFamily="34" charset="0"/>
                        </a:rPr>
                        <a:t>  </a:t>
                      </a:r>
                    </a:p>
                  </a:txBody>
                  <a:tcPr marL="60687" marR="606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4"/>
                  </a:ext>
                </a:extLst>
              </a:tr>
              <a:tr h="582127">
                <a:tc>
                  <a:txBody>
                    <a:bodyPr/>
                    <a:lstStyle/>
                    <a:p>
                      <a:pPr marL="0" marR="0" indent="0" algn="l" defTabSz="914400" rtl="0" eaLnBrk="1" fontAlgn="auto" latinLnBrk="0" hangingPunct="1">
                        <a:lnSpc>
                          <a:spcPct val="107000"/>
                        </a:lnSpc>
                        <a:spcBef>
                          <a:spcPts val="0"/>
                        </a:spcBef>
                        <a:spcAft>
                          <a:spcPts val="0"/>
                        </a:spcAft>
                        <a:buClrTx/>
                        <a:buSzTx/>
                        <a:buFontTx/>
                        <a:buNone/>
                        <a:tabLst/>
                        <a:defRPr/>
                      </a:pPr>
                      <a:r>
                        <a:rPr lang="en-US" sz="10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b="1" dirty="0">
                          <a:effectLst/>
                          <a:latin typeface="Calibri" panose="020F0502020204030204" pitchFamily="34" charset="0"/>
                          <a:ea typeface="Calibri" panose="020F0502020204030204" pitchFamily="34" charset="0"/>
                          <a:cs typeface="Times New Roman" panose="02020603050405020304" pitchFamily="18" charset="0"/>
                        </a:rPr>
                        <a:t>1.2.3 Develop cost effective mechanisms for stakeholder consultation.</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0687" marR="606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1.2.3.1 Commission a study to develop a cost effective mechanism for stakeholder's consultation and generate specific recommendations based on best practices.  </a:t>
                      </a:r>
                    </a:p>
                  </a:txBody>
                  <a:tcPr marL="60687" marR="606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dirty="0">
                          <a:latin typeface="Calibri" panose="020F0502020204030204" pitchFamily="34" charset="0"/>
                          <a:cs typeface="Calibri" panose="020F0502020204030204" pitchFamily="34" charset="0"/>
                        </a:rPr>
                        <a:t> The study</a:t>
                      </a:r>
                      <a:r>
                        <a:rPr lang="en-US" sz="1000" baseline="0" dirty="0">
                          <a:latin typeface="Calibri" panose="020F0502020204030204" pitchFamily="34" charset="0"/>
                          <a:cs typeface="Calibri" panose="020F0502020204030204" pitchFamily="34" charset="0"/>
                        </a:rPr>
                        <a:t> has been commissioned and  cost effective mechanism is being developed by COE  for stakeholders consultation. </a:t>
                      </a:r>
                      <a:r>
                        <a:rPr lang="en-US" sz="1000" dirty="0">
                          <a:latin typeface="Calibri" panose="020F0502020204030204" pitchFamily="34" charset="0"/>
                          <a:cs typeface="Calibri" panose="020F0502020204030204" pitchFamily="34" charset="0"/>
                        </a:rPr>
                        <a:t>  </a:t>
                      </a:r>
                    </a:p>
                  </a:txBody>
                  <a:tcPr marL="60687" marR="606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5"/>
                  </a:ext>
                </a:extLst>
              </a:tr>
              <a:tr h="1104865">
                <a:tc>
                  <a:txBody>
                    <a:bodyPr/>
                    <a:lstStyle/>
                    <a:p>
                      <a:pPr marL="0" marR="0">
                        <a:lnSpc>
                          <a:spcPct val="107000"/>
                        </a:lnSpc>
                        <a:spcBef>
                          <a:spcPts val="0"/>
                        </a:spcBef>
                        <a:spcAft>
                          <a:spcPts val="0"/>
                        </a:spcAft>
                      </a:pPr>
                      <a:r>
                        <a:rPr lang="en-US" sz="1000" b="1" i="1" dirty="0">
                          <a:effectLst/>
                          <a:latin typeface="Arial" panose="020B0604020202020204" pitchFamily="34" charset="0"/>
                          <a:ea typeface="Calibri" panose="020F0502020204030204" pitchFamily="34" charset="0"/>
                          <a:cs typeface="Times New Roman" panose="02020603050405020304" pitchFamily="18" charset="0"/>
                        </a:rPr>
                        <a:t>1.2.4. Simplify and operationalize the AFRM</a:t>
                      </a:r>
                      <a:r>
                        <a:rPr lang="en-US" sz="1000" b="1" i="1" dirty="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 </a:t>
                      </a:r>
                    </a:p>
                  </a:txBody>
                  <a:tcPr marL="60687" marR="606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i="1" dirty="0">
                          <a:effectLst/>
                          <a:latin typeface="Calibri" panose="020F0502020204030204" pitchFamily="34" charset="0"/>
                          <a:ea typeface="Calibri" panose="020F0502020204030204" pitchFamily="34" charset="0"/>
                          <a:cs typeface="Times New Roman" panose="02020603050405020304" pitchFamily="18" charset="0"/>
                        </a:rPr>
                        <a:t>1.2.4.1. Organize a consultative workshop to revise TORs for the various organs of the AFRM in line with the third STC-ARDWE recommendation.</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 </a:t>
                      </a:r>
                    </a:p>
                  </a:txBody>
                  <a:tcPr marL="60687" marR="606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dirty="0"/>
                        <a:t> The revised African Fisheries Reform Mechanism (AFRM) was operationalized in August 2021</a:t>
                      </a:r>
                      <a:r>
                        <a:rPr lang="en-US" sz="1000" baseline="0" dirty="0"/>
                        <a:t>; the associated organs, including four working groups, Think Tank executive committee and advisory council have been reconstituted and operationalized.</a:t>
                      </a:r>
                    </a:p>
                    <a:p>
                      <a:pPr marL="0" marR="0">
                        <a:lnSpc>
                          <a:spcPct val="107000"/>
                        </a:lnSpc>
                        <a:spcBef>
                          <a:spcPts val="0"/>
                        </a:spcBef>
                        <a:spcAft>
                          <a:spcPts val="0"/>
                        </a:spcAft>
                      </a:pPr>
                      <a:r>
                        <a:rPr lang="en-US" sz="1000" baseline="0" dirty="0"/>
                        <a:t> through consultative processes.</a:t>
                      </a:r>
                      <a:endParaRPr lang="en-US" sz="1000" dirty="0"/>
                    </a:p>
                    <a:p>
                      <a:pPr marL="0" marR="0">
                        <a:lnSpc>
                          <a:spcPct val="107000"/>
                        </a:lnSpc>
                        <a:spcBef>
                          <a:spcPts val="0"/>
                        </a:spcBef>
                        <a:spcAft>
                          <a:spcPts val="0"/>
                        </a:spcAft>
                      </a:pPr>
                      <a:r>
                        <a:rPr lang="en-US" sz="1000" dirty="0"/>
                        <a:t> </a:t>
                      </a:r>
                    </a:p>
                    <a:p>
                      <a:pPr marL="0" marR="0">
                        <a:lnSpc>
                          <a:spcPct val="107000"/>
                        </a:lnSpc>
                        <a:spcBef>
                          <a:spcPts val="0"/>
                        </a:spcBef>
                        <a:spcAft>
                          <a:spcPts val="0"/>
                        </a:spcAft>
                      </a:pPr>
                      <a:r>
                        <a:rPr lang="en-US" sz="1000" dirty="0"/>
                        <a:t> </a:t>
                      </a:r>
                    </a:p>
                    <a:p>
                      <a:pPr marL="0" marR="0">
                        <a:lnSpc>
                          <a:spcPct val="107000"/>
                        </a:lnSpc>
                        <a:spcBef>
                          <a:spcPts val="0"/>
                        </a:spcBef>
                        <a:spcAft>
                          <a:spcPts val="0"/>
                        </a:spcAft>
                      </a:pPr>
                      <a:r>
                        <a:rPr lang="en-US" sz="1000" dirty="0"/>
                        <a:t> </a:t>
                      </a:r>
                    </a:p>
                  </a:txBody>
                  <a:tcPr marL="60687" marR="606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6"/>
                  </a:ext>
                </a:extLst>
              </a:tr>
            </a:tbl>
          </a:graphicData>
        </a:graphic>
      </p:graphicFrame>
      <p:sp>
        <p:nvSpPr>
          <p:cNvPr id="3" name="Title 2"/>
          <p:cNvSpPr>
            <a:spLocks noGrp="1"/>
          </p:cNvSpPr>
          <p:nvPr>
            <p:ph type="title"/>
          </p:nvPr>
        </p:nvSpPr>
        <p:spPr/>
        <p:txBody>
          <a:bodyPr/>
          <a:lstStyle/>
          <a:p>
            <a:r>
              <a:rPr lang="en-US" sz="2000" dirty="0"/>
              <a:t>SO1: African Union decisions on sustainable fisheries and aquaculture policies are evidence based.</a:t>
            </a:r>
            <a:br>
              <a:rPr lang="en-US" dirty="0"/>
            </a:br>
            <a:endParaRPr lang="en-US" dirty="0"/>
          </a:p>
        </p:txBody>
      </p:sp>
    </p:spTree>
    <p:extLst>
      <p:ext uri="{BB962C8B-B14F-4D97-AF65-F5344CB8AC3E}">
        <p14:creationId xmlns:p14="http://schemas.microsoft.com/office/powerpoint/2010/main" val="26273963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311807199"/>
              </p:ext>
            </p:extLst>
          </p:nvPr>
        </p:nvGraphicFramePr>
        <p:xfrm>
          <a:off x="304800" y="1219199"/>
          <a:ext cx="8839198" cy="5410201"/>
        </p:xfrm>
        <a:graphic>
          <a:graphicData uri="http://schemas.openxmlformats.org/drawingml/2006/table">
            <a:tbl>
              <a:tblPr firstRow="1" firstCol="1" bandRow="1"/>
              <a:tblGrid>
                <a:gridCol w="2424730">
                  <a:extLst>
                    <a:ext uri="{9D8B030D-6E8A-4147-A177-3AD203B41FA5}">
                      <a16:colId xmlns:a16="http://schemas.microsoft.com/office/drawing/2014/main" val="20000"/>
                    </a:ext>
                  </a:extLst>
                </a:gridCol>
                <a:gridCol w="2833070">
                  <a:extLst>
                    <a:ext uri="{9D8B030D-6E8A-4147-A177-3AD203B41FA5}">
                      <a16:colId xmlns:a16="http://schemas.microsoft.com/office/drawing/2014/main" val="20001"/>
                    </a:ext>
                  </a:extLst>
                </a:gridCol>
                <a:gridCol w="3581398">
                  <a:extLst>
                    <a:ext uri="{9D8B030D-6E8A-4147-A177-3AD203B41FA5}">
                      <a16:colId xmlns:a16="http://schemas.microsoft.com/office/drawing/2014/main" val="20002"/>
                    </a:ext>
                  </a:extLst>
                </a:gridCol>
              </a:tblGrid>
              <a:tr h="478345">
                <a:tc gridSpan="2">
                  <a:txBody>
                    <a:bodyPr/>
                    <a:lstStyle/>
                    <a:p>
                      <a:pPr marL="0" marR="0" algn="ctr">
                        <a:lnSpc>
                          <a:spcPct val="107000"/>
                        </a:lnSpc>
                        <a:spcBef>
                          <a:spcPts val="0"/>
                        </a:spcBef>
                        <a:spcAft>
                          <a:spcPts val="0"/>
                        </a:spcAft>
                      </a:pPr>
                      <a:r>
                        <a:rPr lang="en-US" sz="900" b="1" dirty="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Output 1.3 A solid reporting system to STC on the implementation of the PFRS is put in place and integrated to CAADP process.</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2161" marR="421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nSpc>
                          <a:spcPct val="107000"/>
                        </a:lnSpc>
                        <a:spcBef>
                          <a:spcPts val="0"/>
                        </a:spcBef>
                        <a:spcAft>
                          <a:spcPts val="0"/>
                        </a:spcAft>
                      </a:pP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2161" marR="421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dirty="0"/>
                        <a:t> Progress of Implementation </a:t>
                      </a:r>
                    </a:p>
                  </a:txBody>
                  <a:tcPr marL="42161" marR="421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478344">
                <a:tc>
                  <a:txBody>
                    <a:bodyPr/>
                    <a:lstStyle/>
                    <a:p>
                      <a:pPr marL="0" marR="0">
                        <a:lnSpc>
                          <a:spcPct val="107000"/>
                        </a:lnSpc>
                        <a:spcBef>
                          <a:spcPts val="0"/>
                        </a:spcBef>
                        <a:spcAft>
                          <a:spcPts val="0"/>
                        </a:spcAft>
                      </a:pPr>
                      <a:r>
                        <a:rPr lang="en-US" sz="800" b="1" i="1" dirty="0">
                          <a:effectLst/>
                          <a:latin typeface="Calibri" panose="020F0502020204030204" pitchFamily="34" charset="0"/>
                          <a:ea typeface="Calibri" panose="020F0502020204030204" pitchFamily="34" charset="0"/>
                          <a:cs typeface="Calibri" panose="020F0502020204030204" pitchFamily="34" charset="0"/>
                        </a:rPr>
                        <a:t>1.3.1. Develop indicators to monitor the implementation of PFRS in line with the Malabo goals.</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42161" marR="421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1.3.1.1 Develop and propose mechanisms for operationalization of a robust M&amp;E systems based on PFRS guidelines for monitoring PFRS implementation.</a:t>
                      </a:r>
                    </a:p>
                  </a:txBody>
                  <a:tcPr marL="42161" marR="421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dirty="0"/>
                        <a:t> Expert</a:t>
                      </a:r>
                      <a:r>
                        <a:rPr lang="en-US" sz="800" baseline="0" dirty="0"/>
                        <a:t> consultative meeting organized in April 2022 and indicators developed consistent with PFRS Guidelines and aligned to indicators for monitoring implementation of Malabo Goals</a:t>
                      </a:r>
                      <a:endParaRPr lang="en-US" sz="800" dirty="0"/>
                    </a:p>
                  </a:txBody>
                  <a:tcPr marL="42161" marR="421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1"/>
                  </a:ext>
                </a:extLst>
              </a:tr>
              <a:tr h="539864">
                <a:tc>
                  <a:txBody>
                    <a:bodyPr/>
                    <a:lstStyle/>
                    <a:p>
                      <a:pPr marL="0" marR="0">
                        <a:lnSpc>
                          <a:spcPct val="107000"/>
                        </a:lnSpc>
                        <a:spcBef>
                          <a:spcPts val="0"/>
                        </a:spcBef>
                        <a:spcAft>
                          <a:spcPts val="0"/>
                        </a:spcAft>
                      </a:pPr>
                      <a:r>
                        <a:rPr lang="en-US" sz="800" b="1" dirty="0">
                          <a:effectLst/>
                          <a:latin typeface="Calibri" panose="020F0502020204030204" pitchFamily="34" charset="0"/>
                          <a:ea typeface="Calibri" panose="020F0502020204030204" pitchFamily="34" charset="0"/>
                          <a:cs typeface="Calibri" panose="020F0502020204030204" pitchFamily="34" charset="0"/>
                        </a:rPr>
                        <a:t>1.3.2. Produce  annual snapshot of fisheries and aquaculture performance reports based on these indicators</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800" dirty="0">
                          <a:effectLst/>
                          <a:latin typeface="Calibri" panose="020F0502020204030204" pitchFamily="34" charset="0"/>
                          <a:ea typeface="Calibri" panose="020F0502020204030204" pitchFamily="34" charset="0"/>
                          <a:cs typeface="Calibri" panose="020F0502020204030204" pitchFamily="34" charset="0"/>
                        </a:rPr>
                        <a:t> </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42161" marR="421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1.3.2.1. Prepare and compile biennial status report that would contribute to the Africa fisheries and aquaculture report for year 1</a:t>
                      </a:r>
                    </a:p>
                  </a:txBody>
                  <a:tcPr marL="42161" marR="421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dirty="0"/>
                        <a:t> Terms of reference developed for RFPs from COEs.</a:t>
                      </a:r>
                    </a:p>
                    <a:p>
                      <a:pPr marL="0" marR="0">
                        <a:lnSpc>
                          <a:spcPct val="107000"/>
                        </a:lnSpc>
                        <a:spcBef>
                          <a:spcPts val="0"/>
                        </a:spcBef>
                        <a:spcAft>
                          <a:spcPts val="0"/>
                        </a:spcAft>
                      </a:pPr>
                      <a:r>
                        <a:rPr lang="en-US" sz="800" dirty="0"/>
                        <a:t>  </a:t>
                      </a:r>
                    </a:p>
                  </a:txBody>
                  <a:tcPr marL="42161" marR="421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2"/>
                  </a:ext>
                </a:extLst>
              </a:tr>
              <a:tr h="945327">
                <a:tc>
                  <a:txBody>
                    <a:bodyPr/>
                    <a:lstStyle/>
                    <a:p>
                      <a:pPr marL="0" marR="0">
                        <a:lnSpc>
                          <a:spcPct val="107000"/>
                        </a:lnSpc>
                        <a:spcBef>
                          <a:spcPts val="0"/>
                        </a:spcBef>
                        <a:spcAft>
                          <a:spcPts val="0"/>
                        </a:spcAft>
                      </a:pPr>
                      <a:r>
                        <a:rPr lang="en-US" sz="800" b="1" dirty="0">
                          <a:effectLst/>
                          <a:latin typeface="Calibri" panose="020F0502020204030204" pitchFamily="34" charset="0"/>
                          <a:ea typeface="Calibri" panose="020F0502020204030204" pitchFamily="34" charset="0"/>
                          <a:cs typeface="Calibri" panose="020F0502020204030204" pitchFamily="34" charset="0"/>
                        </a:rPr>
                        <a:t>1.3.4. Actively contribute to the agenda of STC meetings, based on strategic planning and support the organization of biennial African ministerial dialogue on Fisheries and aquaculture.</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800" dirty="0">
                          <a:effectLst/>
                          <a:latin typeface="Calibri" panose="020F0502020204030204" pitchFamily="34" charset="0"/>
                          <a:ea typeface="Calibri" panose="020F0502020204030204" pitchFamily="34" charset="0"/>
                          <a:cs typeface="Calibri" panose="020F0502020204030204" pitchFamily="34" charset="0"/>
                        </a:rPr>
                        <a:t> </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42161" marR="421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1.3.4.2 Prepare documentations for 3 STCs and high level AU policy organs.</a:t>
                      </a:r>
                    </a:p>
                  </a:txBody>
                  <a:tcPr marL="42161" marR="421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dirty="0"/>
                        <a:t>  The documentations</a:t>
                      </a:r>
                      <a:r>
                        <a:rPr lang="en-US" sz="800" baseline="0" dirty="0"/>
                        <a:t> were developed for STC-ARDWE  in 2021; </a:t>
                      </a:r>
                      <a:r>
                        <a:rPr lang="en-US" sz="800" baseline="0" dirty="0" err="1"/>
                        <a:t>i.Continental</a:t>
                      </a:r>
                      <a:r>
                        <a:rPr lang="en-US" sz="800" baseline="0" dirty="0"/>
                        <a:t>  Inland fisheries strategy ii. Enhancing PP in fisheries and aquaculture iii. Harmonized minimum conditions for access iv. Draft terms of reference for sectoral committee on fisheries and aquaculture. </a:t>
                      </a:r>
                    </a:p>
                    <a:p>
                      <a:pPr marL="0" marR="0">
                        <a:lnSpc>
                          <a:spcPct val="107000"/>
                        </a:lnSpc>
                        <a:spcBef>
                          <a:spcPts val="0"/>
                        </a:spcBef>
                        <a:spcAft>
                          <a:spcPts val="0"/>
                        </a:spcAft>
                      </a:pPr>
                      <a:r>
                        <a:rPr lang="en-US" sz="800" baseline="0" dirty="0"/>
                        <a:t>They were not submitted last year but will be submitted for the STC-ARDWE in 2022.</a:t>
                      </a:r>
                      <a:r>
                        <a:rPr lang="en-US" sz="800" dirty="0"/>
                        <a:t> </a:t>
                      </a:r>
                    </a:p>
                    <a:p>
                      <a:pPr marL="0" marR="0">
                        <a:lnSpc>
                          <a:spcPct val="107000"/>
                        </a:lnSpc>
                        <a:spcBef>
                          <a:spcPts val="0"/>
                        </a:spcBef>
                        <a:spcAft>
                          <a:spcPts val="0"/>
                        </a:spcAft>
                      </a:pPr>
                      <a:r>
                        <a:rPr lang="en-US" sz="800" dirty="0"/>
                        <a:t> </a:t>
                      </a:r>
                    </a:p>
                  </a:txBody>
                  <a:tcPr marL="42161" marR="421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3"/>
                  </a:ext>
                </a:extLst>
              </a:tr>
              <a:tr h="403403">
                <a:tc>
                  <a:txBody>
                    <a:bodyPr/>
                    <a:lstStyle/>
                    <a:p>
                      <a:pPr marL="0" marR="0">
                        <a:lnSpc>
                          <a:spcPct val="107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 </a:t>
                      </a:r>
                    </a:p>
                  </a:txBody>
                  <a:tcPr marL="42161" marR="421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dirty="0">
                          <a:effectLst/>
                          <a:latin typeface="Calibri" panose="020F0502020204030204" pitchFamily="34" charset="0"/>
                          <a:ea typeface="Calibri" panose="020F0502020204030204" pitchFamily="34" charset="0"/>
                          <a:cs typeface="Calibri" panose="020F0502020204030204" pitchFamily="34" charset="0"/>
                        </a:rPr>
                        <a:t>1.3.4.3. Facilitate the participation of experts in STC expert session's meetings to develop recommendations for the STC-ARDWE.</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42161" marR="421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dirty="0"/>
                        <a:t>   compiled list of experts (Directors of fisheries and aquaculture ) in AU member states and submitted to 2021 STC-ARDWE organizing committee; the meeting was held virtually</a:t>
                      </a:r>
                    </a:p>
                  </a:txBody>
                  <a:tcPr marL="42161" marR="421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4"/>
                  </a:ext>
                </a:extLst>
              </a:tr>
              <a:tr h="403403">
                <a:tc>
                  <a:txBody>
                    <a:bodyPr/>
                    <a:lstStyle/>
                    <a:p>
                      <a:pPr marL="0" marR="0">
                        <a:lnSpc>
                          <a:spcPct val="107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42161" marR="421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dirty="0">
                          <a:effectLst/>
                          <a:latin typeface="Calibri" panose="020F0502020204030204" pitchFamily="34" charset="0"/>
                          <a:ea typeface="Calibri" panose="020F0502020204030204" pitchFamily="34" charset="0"/>
                          <a:cs typeface="Calibri" panose="020F0502020204030204" pitchFamily="34" charset="0"/>
                        </a:rPr>
                        <a:t>1.3.4.4. Facilitate the participation of</a:t>
                      </a:r>
                      <a:r>
                        <a:rPr lang="en-US" sz="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relevant officials</a:t>
                      </a:r>
                      <a:r>
                        <a:rPr lang="en-US" sz="800" dirty="0">
                          <a:effectLst/>
                          <a:latin typeface="Calibri" panose="020F0502020204030204" pitchFamily="34" charset="0"/>
                          <a:ea typeface="Calibri" panose="020F0502020204030204" pitchFamily="34" charset="0"/>
                          <a:cs typeface="Calibri" panose="020F0502020204030204" pitchFamily="34" charset="0"/>
                        </a:rPr>
                        <a:t> in STC ministerial sessions to, among others, review the experts' recommendations.</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42161" marR="421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dirty="0"/>
                        <a:t> Compiled list of Ministers in charge of fisheries and aquaculture in AU member states for the 2021 STC-ARDWE meeting (held virtually) </a:t>
                      </a:r>
                    </a:p>
                    <a:p>
                      <a:pPr marL="0" marR="0">
                        <a:lnSpc>
                          <a:spcPct val="107000"/>
                        </a:lnSpc>
                        <a:spcBef>
                          <a:spcPts val="0"/>
                        </a:spcBef>
                        <a:spcAft>
                          <a:spcPts val="0"/>
                        </a:spcAft>
                      </a:pPr>
                      <a:r>
                        <a:rPr lang="en-US" sz="800" dirty="0"/>
                        <a:t> </a:t>
                      </a:r>
                    </a:p>
                  </a:txBody>
                  <a:tcPr marL="42161" marR="421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5"/>
                  </a:ext>
                </a:extLst>
              </a:tr>
              <a:tr h="403403">
                <a:tc gridSpan="2">
                  <a:txBody>
                    <a:bodyPr/>
                    <a:lstStyle/>
                    <a:p>
                      <a:pPr marL="0" marR="0">
                        <a:lnSpc>
                          <a:spcPct val="107000"/>
                        </a:lnSpc>
                        <a:spcBef>
                          <a:spcPts val="0"/>
                        </a:spcBef>
                        <a:spcAft>
                          <a:spcPts val="0"/>
                        </a:spcAft>
                      </a:pPr>
                      <a:r>
                        <a:rPr lang="en-US" sz="800" b="1"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Output 1.4 Mechanisms are developed to ensure that sustainable fisheries and aquaculture are mainstreamed in the development of AU policies / initiatives affecting the sector.</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 </a:t>
                      </a:r>
                    </a:p>
                  </a:txBody>
                  <a:tcPr marL="42161" marR="421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nSpc>
                          <a:spcPct val="107000"/>
                        </a:lnSpc>
                        <a:spcBef>
                          <a:spcPts val="0"/>
                        </a:spcBef>
                        <a:spcAft>
                          <a:spcPts val="0"/>
                        </a:spcAft>
                      </a:pP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2161" marR="421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dirty="0"/>
                        <a:t> </a:t>
                      </a:r>
                    </a:p>
                  </a:txBody>
                  <a:tcPr marL="42161" marR="421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1085707">
                <a:tc>
                  <a:txBody>
                    <a:bodyPr/>
                    <a:lstStyle/>
                    <a:p>
                      <a:pPr marL="0" marR="0" indent="0" algn="l" defTabSz="914400" rtl="0" eaLnBrk="1" fontAlgn="auto" latinLnBrk="0" hangingPunct="1">
                        <a:lnSpc>
                          <a:spcPct val="107000"/>
                        </a:lnSpc>
                        <a:spcBef>
                          <a:spcPts val="0"/>
                        </a:spcBef>
                        <a:spcAft>
                          <a:spcPts val="0"/>
                        </a:spcAft>
                        <a:buClrTx/>
                        <a:buSzTx/>
                        <a:buFontTx/>
                        <a:buNone/>
                        <a:tabLst/>
                        <a:defRPr/>
                      </a:pPr>
                      <a:r>
                        <a:rPr lang="en-US" sz="8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1.4.1. Map initiatives that are underway or planned at the AU that are relevant to fisheries and aquaculture and contribute to their development / implementation by providing relevant input (of. discussions on blue economy, maritime security, environmental protection and </a:t>
                      </a:r>
                      <a:r>
                        <a:rPr lang="en-US" sz="800" b="1"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oceangovernance</a:t>
                      </a:r>
                      <a:r>
                        <a:rPr lang="en-US" sz="8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US" sz="800" b="1"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etc</a:t>
                      </a:r>
                      <a:r>
                        <a:rPr lang="en-US" sz="8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Build synergies and support alignment among these different sectors;</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42161" marR="421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1.4.1.1. Organize internal virtual meeting among AUC Departments to map initiatives that are underway or planned at the AU which are relevant to fisheries and aquaculture, for synergistic implementation of activities that relevant to fisheries and aquaculture (e.g. blue economy, maritime security, environmental protection and ocean governance)</a:t>
                      </a:r>
                    </a:p>
                  </a:txBody>
                  <a:tcPr marL="42161" marR="421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dirty="0"/>
                        <a:t> </a:t>
                      </a:r>
                    </a:p>
                    <a:p>
                      <a:pPr marL="0" marR="0">
                        <a:lnSpc>
                          <a:spcPct val="107000"/>
                        </a:lnSpc>
                        <a:spcBef>
                          <a:spcPts val="0"/>
                        </a:spcBef>
                        <a:spcAft>
                          <a:spcPts val="0"/>
                        </a:spcAft>
                      </a:pPr>
                      <a:r>
                        <a:rPr lang="en-US" sz="800" dirty="0"/>
                        <a:t>  Internal</a:t>
                      </a:r>
                      <a:r>
                        <a:rPr lang="en-US" sz="800" baseline="0" dirty="0"/>
                        <a:t> coordination meeting among AUC Departments will be organized this week to map ongoing initiatives relevant to fisheries and aquaculture to build synergies and coordination</a:t>
                      </a:r>
                      <a:endParaRPr lang="en-US" sz="800" dirty="0"/>
                    </a:p>
                  </a:txBody>
                  <a:tcPr marL="42161" marR="421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7"/>
                  </a:ext>
                </a:extLst>
              </a:tr>
              <a:tr h="672405">
                <a:tc>
                  <a:txBody>
                    <a:bodyPr/>
                    <a:lstStyle/>
                    <a:p>
                      <a:pPr marL="0" marR="0">
                        <a:lnSpc>
                          <a:spcPct val="107000"/>
                        </a:lnSpc>
                        <a:spcBef>
                          <a:spcPts val="0"/>
                        </a:spcBef>
                        <a:spcAft>
                          <a:spcPts val="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1.4.3. Associate relevant AU services to activities developed under this Action</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2161" marR="421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dirty="0">
                          <a:effectLst/>
                          <a:latin typeface="Calibri" panose="020F0502020204030204" pitchFamily="34" charset="0"/>
                          <a:ea typeface="Calibri" panose="020F0502020204030204" pitchFamily="34" charset="0"/>
                          <a:cs typeface="Calibri" panose="020F0502020204030204" pitchFamily="34" charset="0"/>
                        </a:rPr>
                        <a:t>1.4.3.1. Organize internal virtual (</a:t>
                      </a:r>
                      <a:r>
                        <a:rPr lang="en-US" sz="8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and Physical meetings</a:t>
                      </a:r>
                      <a:r>
                        <a:rPr lang="en-US" sz="800" dirty="0">
                          <a:effectLst/>
                          <a:latin typeface="Calibri" panose="020F0502020204030204" pitchFamily="34" charset="0"/>
                          <a:ea typeface="Calibri" panose="020F0502020204030204" pitchFamily="34" charset="0"/>
                          <a:cs typeface="Calibri" panose="020F0502020204030204" pitchFamily="34" charset="0"/>
                        </a:rPr>
                        <a:t>) to develop and operationalize a framework for internal coordination of fisheries and aquaculture among relevant AUC Actors</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42161" marR="421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dirty="0"/>
                        <a:t> </a:t>
                      </a:r>
                    </a:p>
                    <a:p>
                      <a:pPr marL="0" marR="0">
                        <a:lnSpc>
                          <a:spcPct val="107000"/>
                        </a:lnSpc>
                        <a:spcBef>
                          <a:spcPts val="0"/>
                        </a:spcBef>
                        <a:spcAft>
                          <a:spcPts val="0"/>
                        </a:spcAft>
                      </a:pPr>
                      <a:r>
                        <a:rPr lang="en-US" sz="800" dirty="0"/>
                        <a:t> Internal coordination meeting among AUC Departments will be organized this week to internal coordination mechanism</a:t>
                      </a:r>
                      <a:r>
                        <a:rPr lang="en-US" sz="800" baseline="0" dirty="0"/>
                        <a:t> among AUC departments</a:t>
                      </a:r>
                      <a:endParaRPr lang="en-US" sz="800" dirty="0"/>
                    </a:p>
                    <a:p>
                      <a:pPr marL="0" marR="0">
                        <a:lnSpc>
                          <a:spcPct val="107000"/>
                        </a:lnSpc>
                        <a:spcBef>
                          <a:spcPts val="0"/>
                        </a:spcBef>
                        <a:spcAft>
                          <a:spcPts val="0"/>
                        </a:spcAft>
                      </a:pPr>
                      <a:r>
                        <a:rPr lang="en-US" sz="800" dirty="0"/>
                        <a:t> </a:t>
                      </a:r>
                    </a:p>
                    <a:p>
                      <a:pPr marL="0" marR="0">
                        <a:lnSpc>
                          <a:spcPct val="107000"/>
                        </a:lnSpc>
                        <a:spcBef>
                          <a:spcPts val="0"/>
                        </a:spcBef>
                        <a:spcAft>
                          <a:spcPts val="0"/>
                        </a:spcAft>
                      </a:pPr>
                      <a:r>
                        <a:rPr lang="en-US" sz="800" dirty="0"/>
                        <a:t> </a:t>
                      </a:r>
                    </a:p>
                  </a:txBody>
                  <a:tcPr marL="42161" marR="421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8"/>
                  </a:ext>
                </a:extLst>
              </a:tr>
            </a:tbl>
          </a:graphicData>
        </a:graphic>
      </p:graphicFrame>
      <p:sp>
        <p:nvSpPr>
          <p:cNvPr id="3" name="Title 2"/>
          <p:cNvSpPr>
            <a:spLocks noGrp="1"/>
          </p:cNvSpPr>
          <p:nvPr>
            <p:ph type="title"/>
          </p:nvPr>
        </p:nvSpPr>
        <p:spPr/>
        <p:txBody>
          <a:bodyPr/>
          <a:lstStyle/>
          <a:p>
            <a:r>
              <a:rPr lang="en-US" sz="2000" dirty="0"/>
              <a:t>SO1: African Union decisions on sustainable fisheries and aquaculture policies are evidence based.</a:t>
            </a:r>
            <a:endParaRPr lang="en-US" dirty="0"/>
          </a:p>
        </p:txBody>
      </p:sp>
    </p:spTree>
    <p:extLst>
      <p:ext uri="{BB962C8B-B14F-4D97-AF65-F5344CB8AC3E}">
        <p14:creationId xmlns:p14="http://schemas.microsoft.com/office/powerpoint/2010/main" val="29962846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927465187"/>
              </p:ext>
            </p:extLst>
          </p:nvPr>
        </p:nvGraphicFramePr>
        <p:xfrm>
          <a:off x="304800" y="1219201"/>
          <a:ext cx="8839200" cy="5843151"/>
        </p:xfrm>
        <a:graphic>
          <a:graphicData uri="http://schemas.openxmlformats.org/drawingml/2006/table">
            <a:tbl>
              <a:tblPr firstRow="1" firstCol="1" bandRow="1"/>
              <a:tblGrid>
                <a:gridCol w="2476353">
                  <a:extLst>
                    <a:ext uri="{9D8B030D-6E8A-4147-A177-3AD203B41FA5}">
                      <a16:colId xmlns:a16="http://schemas.microsoft.com/office/drawing/2014/main" val="20000"/>
                    </a:ext>
                  </a:extLst>
                </a:gridCol>
                <a:gridCol w="3641026">
                  <a:extLst>
                    <a:ext uri="{9D8B030D-6E8A-4147-A177-3AD203B41FA5}">
                      <a16:colId xmlns:a16="http://schemas.microsoft.com/office/drawing/2014/main" val="20001"/>
                    </a:ext>
                  </a:extLst>
                </a:gridCol>
                <a:gridCol w="2721821">
                  <a:extLst>
                    <a:ext uri="{9D8B030D-6E8A-4147-A177-3AD203B41FA5}">
                      <a16:colId xmlns:a16="http://schemas.microsoft.com/office/drawing/2014/main" val="20002"/>
                    </a:ext>
                  </a:extLst>
                </a:gridCol>
              </a:tblGrid>
              <a:tr h="357868">
                <a:tc gridSpan="2">
                  <a:txBody>
                    <a:bodyPr/>
                    <a:lstStyle/>
                    <a:p>
                      <a:pPr marL="0" marR="0">
                        <a:lnSpc>
                          <a:spcPct val="107000"/>
                        </a:lnSpc>
                        <a:spcBef>
                          <a:spcPts val="0"/>
                        </a:spcBef>
                        <a:spcAft>
                          <a:spcPts val="0"/>
                        </a:spcAft>
                      </a:pPr>
                      <a:r>
                        <a:rPr lang="en-US" sz="800" b="1"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Output 2.1 Capacities and systems for regional collaboration and integration regarding shared fisheries and aquaculture resources management are improved and linkages with environmental governance frameworks are enhanced.</a:t>
                      </a:r>
                      <a:r>
                        <a:rPr lang="en-US" sz="8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 </a:t>
                      </a:r>
                    </a:p>
                  </a:txBody>
                  <a:tcPr marL="37320" marR="373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nSpc>
                          <a:spcPct val="107000"/>
                        </a:lnSpc>
                        <a:spcBef>
                          <a:spcPts val="0"/>
                        </a:spcBef>
                        <a:spcAft>
                          <a:spcPts val="0"/>
                        </a:spcAft>
                      </a:pP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7320" marR="373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dirty="0"/>
                        <a:t> </a:t>
                      </a:r>
                    </a:p>
                    <a:p>
                      <a:pPr marL="0" marR="0">
                        <a:lnSpc>
                          <a:spcPct val="107000"/>
                        </a:lnSpc>
                        <a:spcBef>
                          <a:spcPts val="0"/>
                        </a:spcBef>
                        <a:spcAft>
                          <a:spcPts val="0"/>
                        </a:spcAft>
                      </a:pPr>
                      <a:r>
                        <a:rPr lang="en-US" sz="800" dirty="0"/>
                        <a:t>   </a:t>
                      </a:r>
                      <a:r>
                        <a:rPr lang="en-US" sz="800" b="1" dirty="0"/>
                        <a:t>Progress of implementation</a:t>
                      </a:r>
                    </a:p>
                  </a:txBody>
                  <a:tcPr marL="37320" marR="373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710732">
                <a:tc>
                  <a:txBody>
                    <a:bodyPr/>
                    <a:lstStyle/>
                    <a:p>
                      <a:pPr algn="l" fontAlgn="ctr"/>
                      <a:r>
                        <a:rPr lang="en-US" sz="800" b="1" i="0" u="none" strike="noStrike" dirty="0">
                          <a:effectLst/>
                          <a:latin typeface="Arial" panose="020B0604020202020204" pitchFamily="34" charset="0"/>
                        </a:rPr>
                        <a:t>2.1.1. Facilitate coordination among regional organizations (RECs, RFB and RSC) through regular exchange of information between the APRIFAAS members.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US" sz="800" dirty="0"/>
                        <a:t>2.1.1.1.Conduct bi-annual consultative meetings to exchange information, review and align </a:t>
                      </a:r>
                      <a:r>
                        <a:rPr lang="en-US" sz="800" dirty="0" err="1"/>
                        <a:t>workplans</a:t>
                      </a:r>
                      <a:r>
                        <a:rPr lang="en-US" sz="800" dirty="0"/>
                        <a:t>  within the framework of AFRM for synergistic implementation and enhanced coordination. </a:t>
                      </a:r>
                    </a:p>
                    <a:p>
                      <a:endParaRPr lang="en-US" sz="800" dirty="0"/>
                    </a:p>
                    <a:p>
                      <a:endParaRPr lang="en-US" sz="800" dirty="0"/>
                    </a:p>
                    <a:p>
                      <a:endParaRPr lang="en-US" sz="800" dirty="0"/>
                    </a:p>
                  </a:txBody>
                  <a:tcPr marL="37320" marR="373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US" sz="800" dirty="0"/>
                        <a:t>Two consultative meetings for regional institutions in fisheries, aquaculture and other aquatic systems organized</a:t>
                      </a:r>
                    </a:p>
                  </a:txBody>
                  <a:tcPr marL="37320" marR="373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1"/>
                  </a:ext>
                </a:extLst>
              </a:tr>
              <a:tr h="475448">
                <a:tc>
                  <a:txBody>
                    <a:bodyPr/>
                    <a:lstStyle/>
                    <a:p>
                      <a:pPr marL="0" marR="0">
                        <a:lnSpc>
                          <a:spcPct val="107000"/>
                        </a:lnSpc>
                        <a:spcBef>
                          <a:spcPts val="0"/>
                        </a:spcBef>
                        <a:spcAft>
                          <a:spcPts val="0"/>
                        </a:spcAft>
                      </a:pPr>
                      <a:r>
                        <a:rPr lang="en-US" sz="800" b="1" dirty="0">
                          <a:effectLst/>
                          <a:latin typeface="Calibri" panose="020F0502020204030204" pitchFamily="34" charset="0"/>
                          <a:ea typeface="Calibri" panose="020F0502020204030204" pitchFamily="34" charset="0"/>
                          <a:cs typeface="Calibri" panose="020F0502020204030204" pitchFamily="34" charset="0"/>
                        </a:rPr>
                        <a:t>2.1.2. Ensure cross-regional/trans-regional coherence of RECs and RFBs strategies and facilitate their institutional anchorage, in line with the PFRS.</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7320" marR="373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2.1.2.1. Collect best practices and lessons learnt on functional institutional anchorage between RECs and RFBs/RSC and propose a framework for effective anchorage.  </a:t>
                      </a:r>
                    </a:p>
                  </a:txBody>
                  <a:tcPr marL="37320" marR="373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dirty="0"/>
                        <a:t> Studies ongoing by COE</a:t>
                      </a:r>
                      <a:r>
                        <a:rPr lang="en-US" sz="800" baseline="0" dirty="0"/>
                        <a:t>  to collate lessons and best practices on institutional anchorage</a:t>
                      </a:r>
                      <a:r>
                        <a:rPr lang="en-US" sz="800" dirty="0"/>
                        <a:t> </a:t>
                      </a:r>
                    </a:p>
                    <a:p>
                      <a:pPr marL="0" marR="0">
                        <a:lnSpc>
                          <a:spcPct val="107000"/>
                        </a:lnSpc>
                        <a:spcBef>
                          <a:spcPts val="0"/>
                        </a:spcBef>
                        <a:spcAft>
                          <a:spcPts val="0"/>
                        </a:spcAft>
                      </a:pPr>
                      <a:r>
                        <a:rPr lang="en-US" sz="800" dirty="0"/>
                        <a:t> </a:t>
                      </a:r>
                    </a:p>
                    <a:p>
                      <a:pPr marL="0" marR="0">
                        <a:lnSpc>
                          <a:spcPct val="107000"/>
                        </a:lnSpc>
                        <a:spcBef>
                          <a:spcPts val="0"/>
                        </a:spcBef>
                        <a:spcAft>
                          <a:spcPts val="0"/>
                        </a:spcAft>
                      </a:pPr>
                      <a:r>
                        <a:rPr lang="en-US" sz="800" dirty="0"/>
                        <a:t> </a:t>
                      </a:r>
                    </a:p>
                  </a:txBody>
                  <a:tcPr marL="37320" marR="373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76390881"/>
                  </a:ext>
                </a:extLst>
              </a:tr>
              <a:tr h="599982">
                <a:tc>
                  <a:txBody>
                    <a:bodyPr/>
                    <a:lstStyle/>
                    <a:p>
                      <a:pPr marL="0" marR="0">
                        <a:lnSpc>
                          <a:spcPct val="107000"/>
                        </a:lnSpc>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2.1.3. Identify mechanisms for establishing / strengthening linkages between regional organizations in charge of fisheries management (RFMOs/RFBs) and regional organizations in charge of environmental issues (RSC and inland water bodies).</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7320" marR="373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2.1.3.1. Develop a mechanism for establishing/strengthening linkages between specialized regional fisheries institutions and environmental agencies.  </a:t>
                      </a:r>
                    </a:p>
                  </a:txBody>
                  <a:tcPr marL="37320" marR="373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dirty="0"/>
                        <a:t>  Stakeholder’s workshop will be organized to validate the finds of the above studies (2.1.2.1)</a:t>
                      </a:r>
                    </a:p>
                    <a:p>
                      <a:pPr marL="0" marR="0">
                        <a:lnSpc>
                          <a:spcPct val="107000"/>
                        </a:lnSpc>
                        <a:spcBef>
                          <a:spcPts val="0"/>
                        </a:spcBef>
                        <a:spcAft>
                          <a:spcPts val="0"/>
                        </a:spcAft>
                      </a:pPr>
                      <a:r>
                        <a:rPr lang="en-US" sz="800" dirty="0"/>
                        <a:t> </a:t>
                      </a:r>
                    </a:p>
                    <a:p>
                      <a:pPr marL="0" marR="0">
                        <a:lnSpc>
                          <a:spcPct val="107000"/>
                        </a:lnSpc>
                        <a:spcBef>
                          <a:spcPts val="0"/>
                        </a:spcBef>
                        <a:spcAft>
                          <a:spcPts val="0"/>
                        </a:spcAft>
                      </a:pPr>
                      <a:r>
                        <a:rPr lang="en-US" sz="800" dirty="0"/>
                        <a:t> </a:t>
                      </a:r>
                    </a:p>
                  </a:txBody>
                  <a:tcPr marL="37320" marR="373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2"/>
                  </a:ext>
                </a:extLst>
              </a:tr>
              <a:tr h="236810">
                <a:tc gridSpan="2">
                  <a:txBody>
                    <a:bodyPr/>
                    <a:lstStyle/>
                    <a:p>
                      <a:pPr marL="0" marR="0">
                        <a:lnSpc>
                          <a:spcPct val="107000"/>
                        </a:lnSpc>
                        <a:spcBef>
                          <a:spcPts val="0"/>
                        </a:spcBef>
                        <a:spcAft>
                          <a:spcPts val="0"/>
                        </a:spcAft>
                      </a:pPr>
                      <a:r>
                        <a:rPr lang="en-US" sz="800" b="1"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Output 2.2 Capacities of Member States, RECs and RFBs to develop realistic sustainable fisheries and aquaculture policies in coherence with the PFRS are strengthened.</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7320" marR="373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nSpc>
                          <a:spcPct val="107000"/>
                        </a:lnSpc>
                        <a:spcBef>
                          <a:spcPts val="0"/>
                        </a:spcBef>
                        <a:spcAft>
                          <a:spcPts val="0"/>
                        </a:spcAft>
                      </a:pP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7320" marR="373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dirty="0"/>
                        <a:t> </a:t>
                      </a:r>
                      <a:r>
                        <a:rPr lang="en-US" sz="800" b="1" dirty="0"/>
                        <a:t>Progress of implementation</a:t>
                      </a:r>
                    </a:p>
                    <a:p>
                      <a:pPr marL="0" marR="0">
                        <a:lnSpc>
                          <a:spcPct val="107000"/>
                        </a:lnSpc>
                        <a:spcBef>
                          <a:spcPts val="0"/>
                        </a:spcBef>
                        <a:spcAft>
                          <a:spcPts val="0"/>
                        </a:spcAft>
                      </a:pPr>
                      <a:r>
                        <a:rPr lang="en-US" sz="800" dirty="0"/>
                        <a:t> </a:t>
                      </a:r>
                    </a:p>
                  </a:txBody>
                  <a:tcPr marL="37320" marR="373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357868">
                <a:tc>
                  <a:txBody>
                    <a:bodyPr/>
                    <a:lstStyle/>
                    <a:p>
                      <a:pPr marL="0" marR="0">
                        <a:lnSpc>
                          <a:spcPct val="107000"/>
                        </a:lnSpc>
                        <a:spcBef>
                          <a:spcPts val="0"/>
                        </a:spcBef>
                        <a:spcAft>
                          <a:spcPts val="0"/>
                        </a:spcAft>
                      </a:pPr>
                      <a:r>
                        <a:rPr lang="en-US" sz="800" b="1" i="0" dirty="0">
                          <a:effectLst/>
                          <a:latin typeface="Calibri" panose="020F0502020204030204" pitchFamily="34" charset="0"/>
                          <a:ea typeface="Calibri" panose="020F0502020204030204" pitchFamily="34" charset="0"/>
                          <a:cs typeface="Times New Roman" panose="02020603050405020304" pitchFamily="18" charset="0"/>
                        </a:rPr>
                        <a:t>2.2.1. Develop capacities and provide technical support to Member states and RECs to develop </a:t>
                      </a:r>
                      <a:r>
                        <a:rPr lang="en-US" sz="800" b="1" i="0" dirty="0" err="1">
                          <a:effectLst/>
                          <a:latin typeface="Calibri" panose="020F0502020204030204" pitchFamily="34" charset="0"/>
                          <a:ea typeface="Calibri" panose="020F0502020204030204" pitchFamily="34" charset="0"/>
                          <a:cs typeface="Times New Roman" panose="02020603050405020304" pitchFamily="18" charset="0"/>
                        </a:rPr>
                        <a:t>sectoral</a:t>
                      </a:r>
                      <a:r>
                        <a:rPr lang="en-US" sz="800" b="1" i="0" dirty="0">
                          <a:effectLst/>
                          <a:latin typeface="Calibri" panose="020F0502020204030204" pitchFamily="34" charset="0"/>
                          <a:ea typeface="Calibri" panose="020F0502020204030204" pitchFamily="34" charset="0"/>
                          <a:cs typeface="Times New Roman" panose="02020603050405020304" pitchFamily="18" charset="0"/>
                        </a:rPr>
                        <a:t> strategies and investment plans</a:t>
                      </a:r>
                      <a:endParaRPr lang="en-US" sz="800" i="0" dirty="0">
                        <a:effectLst/>
                        <a:latin typeface="Calibri" panose="020F0502020204030204" pitchFamily="34" charset="0"/>
                        <a:ea typeface="Calibri" panose="020F0502020204030204" pitchFamily="34" charset="0"/>
                        <a:cs typeface="Times New Roman" panose="02020603050405020304" pitchFamily="18" charset="0"/>
                      </a:endParaRPr>
                    </a:p>
                  </a:txBody>
                  <a:tcPr marL="37320" marR="373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2.2.1.1. Conduct studies to establish which AU MS have sectoral strategies and investment plans and develop a mechanism for twinning between  those with and those without – 5 regions</a:t>
                      </a:r>
                    </a:p>
                  </a:txBody>
                  <a:tcPr marL="37320" marR="373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dirty="0"/>
                        <a:t>  AUDA</a:t>
                      </a:r>
                    </a:p>
                  </a:txBody>
                  <a:tcPr marL="37320" marR="373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4"/>
                  </a:ext>
                </a:extLst>
              </a:tr>
              <a:tr h="721040">
                <a:tc>
                  <a:txBody>
                    <a:bodyPr/>
                    <a:lstStyle/>
                    <a:p>
                      <a:pPr marL="0" marR="0">
                        <a:lnSpc>
                          <a:spcPct val="107000"/>
                        </a:lnSpc>
                        <a:spcBef>
                          <a:spcPts val="0"/>
                        </a:spcBef>
                        <a:spcAft>
                          <a:spcPts val="0"/>
                        </a:spcAft>
                      </a:pPr>
                      <a:r>
                        <a:rPr lang="en-US" sz="800" b="1" i="0" dirty="0">
                          <a:effectLst/>
                          <a:latin typeface="Calibri" panose="020F0502020204030204" pitchFamily="34" charset="0"/>
                          <a:ea typeface="Calibri" panose="020F0502020204030204" pitchFamily="34" charset="0"/>
                          <a:cs typeface="Calibri" panose="020F0502020204030204" pitchFamily="34" charset="0"/>
                        </a:rPr>
                        <a:t>2.2.2. Support member States in reviewing their policies and legislations and aligning them with best international practices (i.e. the FAO code of conduct for responsible Fisheries, </a:t>
                      </a:r>
                      <a:r>
                        <a:rPr lang="en-US" sz="800" b="1" i="0" dirty="0" err="1">
                          <a:effectLst/>
                          <a:latin typeface="Calibri" panose="020F0502020204030204" pitchFamily="34" charset="0"/>
                          <a:ea typeface="Calibri" panose="020F0502020204030204" pitchFamily="34" charset="0"/>
                          <a:cs typeface="Calibri" panose="020F0502020204030204" pitchFamily="34" charset="0"/>
                        </a:rPr>
                        <a:t>etc</a:t>
                      </a:r>
                      <a:r>
                        <a:rPr lang="en-US" sz="800" b="1" i="0" dirty="0">
                          <a:effectLst/>
                          <a:latin typeface="Calibri" panose="020F0502020204030204" pitchFamily="34" charset="0"/>
                          <a:ea typeface="Calibri" panose="020F0502020204030204" pitchFamily="34" charset="0"/>
                          <a:cs typeface="Calibri" panose="020F0502020204030204" pitchFamily="34" charset="0"/>
                        </a:rPr>
                        <a:t>) and existing continental / regional instruments (e.g. PRFS, RFB/RSC recommendations </a:t>
                      </a:r>
                      <a:r>
                        <a:rPr lang="en-US" sz="800" b="1" i="0" dirty="0" err="1">
                          <a:effectLst/>
                          <a:latin typeface="Calibri" panose="020F0502020204030204" pitchFamily="34" charset="0"/>
                          <a:ea typeface="Calibri" panose="020F0502020204030204" pitchFamily="34" charset="0"/>
                          <a:cs typeface="Calibri" panose="020F0502020204030204" pitchFamily="34" charset="0"/>
                        </a:rPr>
                        <a:t>etc</a:t>
                      </a:r>
                      <a:r>
                        <a:rPr lang="en-US" sz="800" i="0" dirty="0">
                          <a:effectLst/>
                          <a:latin typeface="Calibri" panose="020F0502020204030204" pitchFamily="34" charset="0"/>
                          <a:ea typeface="Calibri" panose="020F0502020204030204" pitchFamily="34" charset="0"/>
                          <a:cs typeface="Times New Roman" panose="02020603050405020304" pitchFamily="18" charset="0"/>
                        </a:rPr>
                        <a:t>)</a:t>
                      </a:r>
                    </a:p>
                  </a:txBody>
                  <a:tcPr marL="37320" marR="373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2,2,2,1 Review and align national fisheries and aquaculture polices and laws with  the PFRS, regional instruments and global best practices for 15 AU member states</a:t>
                      </a:r>
                    </a:p>
                  </a:txBody>
                  <a:tcPr marL="37320" marR="373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dirty="0"/>
                        <a:t>  Studies ongoing by COE  to review and align national fisheries and aquaculture polices and laws with  the PFRS, regional instruments and global best practices for 15 AU member states</a:t>
                      </a:r>
                    </a:p>
                    <a:p>
                      <a:pPr marL="0" marR="0">
                        <a:lnSpc>
                          <a:spcPct val="107000"/>
                        </a:lnSpc>
                        <a:spcBef>
                          <a:spcPts val="0"/>
                        </a:spcBef>
                        <a:spcAft>
                          <a:spcPts val="0"/>
                        </a:spcAft>
                      </a:pPr>
                      <a:r>
                        <a:rPr lang="en-US" sz="800" dirty="0"/>
                        <a:t> </a:t>
                      </a:r>
                    </a:p>
                  </a:txBody>
                  <a:tcPr marL="37320" marR="373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5"/>
                  </a:ext>
                </a:extLst>
              </a:tr>
              <a:tr h="236810">
                <a:tc>
                  <a:txBody>
                    <a:bodyPr/>
                    <a:lstStyle/>
                    <a:p>
                      <a:pPr marL="0" marR="0">
                        <a:lnSpc>
                          <a:spcPct val="107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37320" marR="373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dirty="0">
                          <a:effectLst/>
                          <a:latin typeface="Calibri" panose="020F0502020204030204" pitchFamily="34" charset="0"/>
                          <a:ea typeface="Calibri" panose="020F0502020204030204" pitchFamily="34" charset="0"/>
                          <a:cs typeface="Calibri" panose="020F0502020204030204" pitchFamily="34" charset="0"/>
                        </a:rPr>
                        <a:t>2.2.2.2. Facilitate national validation workshop for reviewed national policies and laws at Member States’ level. </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7320" marR="373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dirty="0"/>
                        <a:t>  Validation workshop will be conducted after the review of national policies</a:t>
                      </a:r>
                    </a:p>
                  </a:txBody>
                  <a:tcPr marL="37320" marR="373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6"/>
                  </a:ext>
                </a:extLst>
              </a:tr>
              <a:tr h="357868">
                <a:tc>
                  <a:txBody>
                    <a:bodyPr/>
                    <a:lstStyle/>
                    <a:p>
                      <a:pPr marL="0" marR="0">
                        <a:lnSpc>
                          <a:spcPct val="107000"/>
                        </a:lnSpc>
                        <a:spcBef>
                          <a:spcPts val="0"/>
                        </a:spcBef>
                        <a:spcAft>
                          <a:spcPts val="0"/>
                        </a:spcAft>
                      </a:pPr>
                      <a:r>
                        <a:rPr lang="en-US" sz="800" b="1">
                          <a:effectLst/>
                          <a:latin typeface="Calibri" panose="020F0502020204030204" pitchFamily="34" charset="0"/>
                          <a:ea typeface="Calibri" panose="020F0502020204030204" pitchFamily="34" charset="0"/>
                          <a:cs typeface="Calibri" panose="020F0502020204030204" pitchFamily="34" charset="0"/>
                        </a:rPr>
                        <a:t>2.2.3. Mainstream sustainable and climate-resilient fisheries and aquaculture in NAIPS, RAIPs and other Investment programmes.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7320" marR="373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2.2.3.1. Review national and regional fisheries-aquaculture plans to mainstream sustainable and climate-resilient, environmentally sustainable fisheries and aquaculture, in NAIPS, RAIPs and other Investment programmes.</a:t>
                      </a:r>
                    </a:p>
                  </a:txBody>
                  <a:tcPr marL="37320" marR="373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dirty="0"/>
                        <a:t> The terms of reference  for</a:t>
                      </a:r>
                      <a:r>
                        <a:rPr lang="en-US" sz="800" baseline="0" dirty="0"/>
                        <a:t> request for proposals from the </a:t>
                      </a:r>
                      <a:r>
                        <a:rPr lang="en-US" sz="800" baseline="0" dirty="0" err="1"/>
                        <a:t>Centres</a:t>
                      </a:r>
                      <a:r>
                        <a:rPr lang="en-US" sz="800" baseline="0" dirty="0"/>
                        <a:t> of Excellence  has been developed</a:t>
                      </a:r>
                      <a:endParaRPr lang="en-US" sz="800" dirty="0"/>
                    </a:p>
                    <a:p>
                      <a:pPr marL="0" marR="0">
                        <a:lnSpc>
                          <a:spcPct val="107000"/>
                        </a:lnSpc>
                        <a:spcBef>
                          <a:spcPts val="0"/>
                        </a:spcBef>
                        <a:spcAft>
                          <a:spcPts val="0"/>
                        </a:spcAft>
                      </a:pPr>
                      <a:r>
                        <a:rPr lang="en-US" sz="800" dirty="0"/>
                        <a:t> </a:t>
                      </a:r>
                    </a:p>
                  </a:txBody>
                  <a:tcPr marL="37320" marR="373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7"/>
                  </a:ext>
                </a:extLst>
              </a:tr>
              <a:tr h="314133">
                <a:tc>
                  <a:txBody>
                    <a:bodyPr/>
                    <a:lstStyle/>
                    <a:p>
                      <a:pPr marL="0" marR="0">
                        <a:lnSpc>
                          <a:spcPct val="107000"/>
                        </a:lnSpc>
                        <a:spcBef>
                          <a:spcPts val="0"/>
                        </a:spcBef>
                        <a:spcAft>
                          <a:spcPts val="0"/>
                        </a:spcAft>
                      </a:pPr>
                      <a:r>
                        <a:rPr lang="en-US" sz="800" b="1">
                          <a:effectLst/>
                          <a:latin typeface="Calibri" panose="020F0502020204030204" pitchFamily="34" charset="0"/>
                          <a:ea typeface="Calibri" panose="020F0502020204030204" pitchFamily="34" charset="0"/>
                          <a:cs typeface="Calibri" panose="020F0502020204030204" pitchFamily="34" charset="0"/>
                        </a:rPr>
                        <a: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7320" marR="373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2.2.3.2 Conduct national consultative workshops to validate the outcomes of the above review in 15 AU member states </a:t>
                      </a:r>
                    </a:p>
                  </a:txBody>
                  <a:tcPr marL="37320" marR="373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dirty="0"/>
                        <a:t> The national consultative</a:t>
                      </a:r>
                      <a:r>
                        <a:rPr lang="en-US" sz="800" baseline="0" dirty="0"/>
                        <a:t> workshops will be organized after the studies in 2.2.3.1. </a:t>
                      </a:r>
                      <a:r>
                        <a:rPr lang="en-US" sz="800" dirty="0"/>
                        <a:t> </a:t>
                      </a:r>
                    </a:p>
                    <a:p>
                      <a:pPr marL="0" marR="0">
                        <a:lnSpc>
                          <a:spcPct val="107000"/>
                        </a:lnSpc>
                        <a:spcBef>
                          <a:spcPts val="0"/>
                        </a:spcBef>
                        <a:spcAft>
                          <a:spcPts val="0"/>
                        </a:spcAft>
                      </a:pPr>
                      <a:r>
                        <a:rPr lang="en-US" sz="800" dirty="0"/>
                        <a:t> </a:t>
                      </a:r>
                    </a:p>
                  </a:txBody>
                  <a:tcPr marL="37320" marR="373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8"/>
                  </a:ext>
                </a:extLst>
              </a:tr>
              <a:tr h="236810">
                <a:tc>
                  <a:txBody>
                    <a:bodyPr/>
                    <a:lstStyle/>
                    <a:p>
                      <a:pPr marL="0" marR="0">
                        <a:lnSpc>
                          <a:spcPct val="107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37320" marR="373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2.2.3.3. Conduct regional consultative workshops to validate the outcomes of the above review (5 RECs).</a:t>
                      </a:r>
                    </a:p>
                  </a:txBody>
                  <a:tcPr marL="37320" marR="373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dirty="0"/>
                        <a:t>   The regional consultative workshops will be organized after the studies in 2.2.3.1.  </a:t>
                      </a:r>
                    </a:p>
                  </a:txBody>
                  <a:tcPr marL="37320" marR="373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9"/>
                  </a:ext>
                </a:extLst>
              </a:tr>
              <a:tr h="872116">
                <a:tc>
                  <a:txBody>
                    <a:bodyPr/>
                    <a:lstStyle/>
                    <a:p>
                      <a:pPr marL="0" marR="0">
                        <a:lnSpc>
                          <a:spcPct val="107000"/>
                        </a:lnSpc>
                        <a:spcBef>
                          <a:spcPts val="0"/>
                        </a:spcBef>
                        <a:spcAft>
                          <a:spcPts val="0"/>
                        </a:spcAft>
                      </a:pPr>
                      <a:r>
                        <a:rPr lang="en-US" sz="900" b="1" dirty="0">
                          <a:effectLst/>
                          <a:latin typeface="Calibri" panose="020F0502020204030204" pitchFamily="34" charset="0"/>
                          <a:ea typeface="Calibri" panose="020F0502020204030204" pitchFamily="34" charset="0"/>
                          <a:cs typeface="Times New Roman" panose="02020603050405020304" pitchFamily="18" charset="0"/>
                        </a:rPr>
                        <a:t>2.2.4. Facilitate stakeholders consultation on the design and implementation of national and regional strategies</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7320" marR="373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2.2.4.1. Develop training materials and facilitate a training workshop on the design of fisheries and aquaculture strategies for implementation at national and regional levels.</a:t>
                      </a:r>
                    </a:p>
                  </a:txBody>
                  <a:tcPr marL="37320" marR="373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dirty="0"/>
                        <a:t> The activity will be conducted</a:t>
                      </a:r>
                      <a:r>
                        <a:rPr lang="en-US" sz="800" baseline="0" dirty="0"/>
                        <a:t> after the studies 2.2.3.1</a:t>
                      </a:r>
                      <a:endParaRPr lang="en-US" sz="800" dirty="0"/>
                    </a:p>
                    <a:p>
                      <a:pPr marL="0" marR="0">
                        <a:lnSpc>
                          <a:spcPct val="107000"/>
                        </a:lnSpc>
                        <a:spcBef>
                          <a:spcPts val="0"/>
                        </a:spcBef>
                        <a:spcAft>
                          <a:spcPts val="0"/>
                        </a:spcAft>
                      </a:pPr>
                      <a:endParaRPr lang="en-US" sz="800" dirty="0"/>
                    </a:p>
                    <a:p>
                      <a:pPr marL="0" marR="0">
                        <a:lnSpc>
                          <a:spcPct val="107000"/>
                        </a:lnSpc>
                        <a:spcBef>
                          <a:spcPts val="0"/>
                        </a:spcBef>
                        <a:spcAft>
                          <a:spcPts val="0"/>
                        </a:spcAft>
                      </a:pPr>
                      <a:r>
                        <a:rPr lang="en-US" sz="800" dirty="0"/>
                        <a:t> </a:t>
                      </a:r>
                    </a:p>
                    <a:p>
                      <a:pPr marL="0" marR="0">
                        <a:lnSpc>
                          <a:spcPct val="107000"/>
                        </a:lnSpc>
                        <a:spcBef>
                          <a:spcPts val="0"/>
                        </a:spcBef>
                        <a:spcAft>
                          <a:spcPts val="0"/>
                        </a:spcAft>
                      </a:pPr>
                      <a:r>
                        <a:rPr lang="en-US" sz="800" dirty="0"/>
                        <a:t> </a:t>
                      </a:r>
                    </a:p>
                    <a:p>
                      <a:pPr marL="0" marR="0">
                        <a:lnSpc>
                          <a:spcPct val="107000"/>
                        </a:lnSpc>
                        <a:spcBef>
                          <a:spcPts val="0"/>
                        </a:spcBef>
                        <a:spcAft>
                          <a:spcPts val="0"/>
                        </a:spcAft>
                      </a:pPr>
                      <a:r>
                        <a:rPr lang="en-US" sz="800" dirty="0"/>
                        <a:t> </a:t>
                      </a:r>
                    </a:p>
                  </a:txBody>
                  <a:tcPr marL="37320" marR="373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10"/>
                  </a:ext>
                </a:extLst>
              </a:tr>
            </a:tbl>
          </a:graphicData>
        </a:graphic>
      </p:graphicFrame>
      <p:sp>
        <p:nvSpPr>
          <p:cNvPr id="3" name="Title 2"/>
          <p:cNvSpPr>
            <a:spLocks noGrp="1"/>
          </p:cNvSpPr>
          <p:nvPr>
            <p:ph type="title"/>
          </p:nvPr>
        </p:nvSpPr>
        <p:spPr>
          <a:xfrm>
            <a:off x="990600" y="152400"/>
            <a:ext cx="8153400" cy="762000"/>
          </a:xfrm>
        </p:spPr>
        <p:txBody>
          <a:bodyPr/>
          <a:lstStyle/>
          <a:p>
            <a:r>
              <a:rPr lang="en-US" sz="1400" dirty="0"/>
              <a:t>SO2 Fisheries and aquaculture policies in Africa are coherent with the PFRS and coordinated at continental, regional and national levels in order to maintain healthy and resilient marine, coastal and freshwater ecosystems in the context of climate change.</a:t>
            </a:r>
            <a:br>
              <a:rPr lang="en-US" dirty="0"/>
            </a:br>
            <a:endParaRPr lang="en-US" dirty="0"/>
          </a:p>
        </p:txBody>
      </p:sp>
    </p:spTree>
    <p:extLst>
      <p:ext uri="{BB962C8B-B14F-4D97-AF65-F5344CB8AC3E}">
        <p14:creationId xmlns:p14="http://schemas.microsoft.com/office/powerpoint/2010/main" val="36599418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143000" y="304800"/>
            <a:ext cx="7718400" cy="609600"/>
          </a:xfrm>
        </p:spPr>
        <p:txBody>
          <a:bodyPr/>
          <a:lstStyle/>
          <a:p>
            <a:r>
              <a:rPr lang="en-US" sz="1400" dirty="0"/>
              <a:t>SO2 Fisheries and aquaculture policies in Africa are coherent with the PFRS and coordinated at continental, regional and national levels in order to maintain healthy and resilient marine, coastal and freshwater ecosystems in the context of climate change.</a:t>
            </a:r>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991581840"/>
              </p:ext>
            </p:extLst>
          </p:nvPr>
        </p:nvGraphicFramePr>
        <p:xfrm>
          <a:off x="304800" y="1293082"/>
          <a:ext cx="8763000" cy="5671143"/>
        </p:xfrm>
        <a:graphic>
          <a:graphicData uri="http://schemas.openxmlformats.org/drawingml/2006/table">
            <a:tbl>
              <a:tblPr firstRow="1" firstCol="1" bandRow="1"/>
              <a:tblGrid>
                <a:gridCol w="2403829">
                  <a:extLst>
                    <a:ext uri="{9D8B030D-6E8A-4147-A177-3AD203B41FA5}">
                      <a16:colId xmlns:a16="http://schemas.microsoft.com/office/drawing/2014/main" val="20000"/>
                    </a:ext>
                  </a:extLst>
                </a:gridCol>
                <a:gridCol w="4432896">
                  <a:extLst>
                    <a:ext uri="{9D8B030D-6E8A-4147-A177-3AD203B41FA5}">
                      <a16:colId xmlns:a16="http://schemas.microsoft.com/office/drawing/2014/main" val="20001"/>
                    </a:ext>
                  </a:extLst>
                </a:gridCol>
                <a:gridCol w="1926275">
                  <a:extLst>
                    <a:ext uri="{9D8B030D-6E8A-4147-A177-3AD203B41FA5}">
                      <a16:colId xmlns:a16="http://schemas.microsoft.com/office/drawing/2014/main" val="20002"/>
                    </a:ext>
                  </a:extLst>
                </a:gridCol>
              </a:tblGrid>
              <a:tr h="512319">
                <a:tc gridSpan="2">
                  <a:txBody>
                    <a:bodyPr/>
                    <a:lstStyle/>
                    <a:p>
                      <a:pPr marL="0" marR="0">
                        <a:lnSpc>
                          <a:spcPct val="107000"/>
                        </a:lnSpc>
                        <a:spcBef>
                          <a:spcPts val="0"/>
                        </a:spcBef>
                        <a:spcAft>
                          <a:spcPts val="0"/>
                        </a:spcAft>
                      </a:pPr>
                      <a:r>
                        <a:rPr lang="en-US" sz="1000" b="1"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Output 2.3 Capacities are strengthened to facilitate intra and inter regional fish trade in line with the regional integration trade agenda and the Protocol on Trade in Goods of the Africa Continental Free Trade Area</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 </a:t>
                      </a:r>
                    </a:p>
                  </a:txBody>
                  <a:tcPr marL="56769" marR="567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nSpc>
                          <a:spcPct val="107000"/>
                        </a:lnSpc>
                        <a:spcBef>
                          <a:spcPts val="0"/>
                        </a:spcBef>
                        <a:spcAft>
                          <a:spcPts val="0"/>
                        </a:spcAft>
                      </a:pP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6769" marR="567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endParaRPr lang="en-US" sz="900" dirty="0"/>
                    </a:p>
                  </a:txBody>
                  <a:tcPr marL="56769" marR="567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924605">
                <a:tc>
                  <a:txBody>
                    <a:bodyPr/>
                    <a:lstStyle/>
                    <a:p>
                      <a:pPr marL="0" marR="0">
                        <a:lnSpc>
                          <a:spcPct val="107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2.3.1. Identify strategic regional value chains for sustainable fisheries and aquaculture</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6769" marR="567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2.3.1.1 Hire 3 COEs to conduct studies in </a:t>
                      </a:r>
                      <a:r>
                        <a:rPr lang="en-US" sz="1000" dirty="0" err="1">
                          <a:effectLst/>
                          <a:latin typeface="Calibri" panose="020F0502020204030204" pitchFamily="34" charset="0"/>
                          <a:ea typeface="Calibri" panose="020F0502020204030204" pitchFamily="34" charset="0"/>
                          <a:cs typeface="Times New Roman" panose="02020603050405020304" pitchFamily="18" charset="0"/>
                        </a:rPr>
                        <a:t>West_Central</a:t>
                      </a:r>
                      <a:r>
                        <a:rPr lang="en-US" sz="10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dirty="0" err="1">
                          <a:effectLst/>
                          <a:latin typeface="Calibri" panose="020F0502020204030204" pitchFamily="34" charset="0"/>
                          <a:ea typeface="Calibri" panose="020F0502020204030204" pitchFamily="34" charset="0"/>
                          <a:cs typeface="Times New Roman" panose="02020603050405020304" pitchFamily="18" charset="0"/>
                        </a:rPr>
                        <a:t>East_Southern</a:t>
                      </a:r>
                      <a:r>
                        <a:rPr lang="en-US" sz="1000" dirty="0">
                          <a:effectLst/>
                          <a:latin typeface="Calibri" panose="020F0502020204030204" pitchFamily="34" charset="0"/>
                          <a:ea typeface="Calibri" panose="020F0502020204030204" pitchFamily="34" charset="0"/>
                          <a:cs typeface="Times New Roman" panose="02020603050405020304" pitchFamily="18" charset="0"/>
                        </a:rPr>
                        <a:t> and Northern  regions to identify strategic regional value chains for sustainable fisheries and aquaculture</a:t>
                      </a:r>
                    </a:p>
                  </a:txBody>
                  <a:tcPr marL="56769" marR="567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900" dirty="0"/>
                        <a:t>Consultations</a:t>
                      </a:r>
                      <a:r>
                        <a:rPr lang="en-US" sz="900" baseline="0" dirty="0"/>
                        <a:t> with OIE concluded and preparations by OIE are in progress for implementation of this consultancy</a:t>
                      </a:r>
                      <a:endParaRPr lang="en-US" sz="900" dirty="0"/>
                    </a:p>
                    <a:p>
                      <a:pPr marL="0" marR="0">
                        <a:lnSpc>
                          <a:spcPct val="107000"/>
                        </a:lnSpc>
                        <a:spcBef>
                          <a:spcPts val="0"/>
                        </a:spcBef>
                        <a:spcAft>
                          <a:spcPts val="0"/>
                        </a:spcAft>
                      </a:pPr>
                      <a:r>
                        <a:rPr lang="en-US" sz="900" dirty="0"/>
                        <a:t> </a:t>
                      </a:r>
                    </a:p>
                    <a:p>
                      <a:pPr marL="0" marR="0">
                        <a:lnSpc>
                          <a:spcPct val="107000"/>
                        </a:lnSpc>
                        <a:spcBef>
                          <a:spcPts val="0"/>
                        </a:spcBef>
                        <a:spcAft>
                          <a:spcPts val="0"/>
                        </a:spcAft>
                      </a:pPr>
                      <a:r>
                        <a:rPr lang="en-US" sz="900" dirty="0"/>
                        <a:t> </a:t>
                      </a:r>
                    </a:p>
                  </a:txBody>
                  <a:tcPr marL="56769" marR="567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1"/>
                  </a:ext>
                </a:extLst>
              </a:tr>
              <a:tr h="1082519">
                <a:tc>
                  <a:txBody>
                    <a:bodyPr/>
                    <a:lstStyle/>
                    <a:p>
                      <a:pPr marL="0" marR="0">
                        <a:lnSpc>
                          <a:spcPct val="107000"/>
                        </a:lnSpc>
                        <a:spcBef>
                          <a:spcPts val="0"/>
                        </a:spcBef>
                        <a:spcAft>
                          <a:spcPts val="0"/>
                        </a:spcAft>
                      </a:pPr>
                      <a:r>
                        <a:rPr lang="en-US" sz="1000" b="1" dirty="0">
                          <a:effectLst/>
                          <a:latin typeface="Calibri" panose="020F0502020204030204" pitchFamily="34" charset="0"/>
                          <a:ea typeface="Calibri" panose="020F0502020204030204" pitchFamily="34" charset="0"/>
                          <a:cs typeface="Times New Roman" panose="02020603050405020304" pitchFamily="18" charset="0"/>
                        </a:rPr>
                        <a:t>2.3.3. Support regional approaches for the establishment of regional reference laboratories and diagnostic networks;</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6769" marR="567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2.3.3.1. Conduct institutional assessment of laboratories and diagnostics networks in the various regions of Africa and recommend mechanisms for establishing regional reference laboratories and diagnostic networks for fish and fish products. The consultancy should also entail assessment of capacities for other certification processes for enhanced market access.</a:t>
                      </a:r>
                    </a:p>
                  </a:txBody>
                  <a:tcPr marL="56769" marR="567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900" dirty="0"/>
                        <a:t> </a:t>
                      </a:r>
                    </a:p>
                    <a:p>
                      <a:pPr marL="0" marR="0">
                        <a:lnSpc>
                          <a:spcPct val="107000"/>
                        </a:lnSpc>
                        <a:spcBef>
                          <a:spcPts val="0"/>
                        </a:spcBef>
                        <a:spcAft>
                          <a:spcPts val="0"/>
                        </a:spcAft>
                      </a:pPr>
                      <a:r>
                        <a:rPr lang="en-US" sz="900" dirty="0"/>
                        <a:t> Consultations with OIE concluded and preparations by OIE are in progress for implementation of this consultancy</a:t>
                      </a:r>
                    </a:p>
                    <a:p>
                      <a:pPr marL="0" marR="0">
                        <a:lnSpc>
                          <a:spcPct val="107000"/>
                        </a:lnSpc>
                        <a:spcBef>
                          <a:spcPts val="0"/>
                        </a:spcBef>
                        <a:spcAft>
                          <a:spcPts val="0"/>
                        </a:spcAft>
                      </a:pPr>
                      <a:r>
                        <a:rPr lang="en-US" sz="900" dirty="0"/>
                        <a:t> </a:t>
                      </a:r>
                    </a:p>
                    <a:p>
                      <a:pPr marL="0" marR="0">
                        <a:lnSpc>
                          <a:spcPct val="107000"/>
                        </a:lnSpc>
                        <a:spcBef>
                          <a:spcPts val="0"/>
                        </a:spcBef>
                        <a:spcAft>
                          <a:spcPts val="0"/>
                        </a:spcAft>
                      </a:pPr>
                      <a:r>
                        <a:rPr lang="en-US" sz="900" dirty="0"/>
                        <a:t> </a:t>
                      </a:r>
                    </a:p>
                  </a:txBody>
                  <a:tcPr marL="56769" marR="567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2"/>
                  </a:ext>
                </a:extLst>
              </a:tr>
              <a:tr h="693352">
                <a:tc>
                  <a:txBody>
                    <a:bodyPr/>
                    <a:lstStyle/>
                    <a:p>
                      <a:pPr marL="0" marR="0">
                        <a:lnSpc>
                          <a:spcPct val="107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2.3.4. Enhance the capacity of fisheries and aquaculture traders with due consideration for small scale traders and women engaged in fish trade an processing;</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6769" marR="567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2.3.4.1. Develop an advocacy strategy and mechanism for effective participation of women and youth fish traders in fisheries and aquaculture policy dialogue and networking.</a:t>
                      </a:r>
                    </a:p>
                  </a:txBody>
                  <a:tcPr marL="56769" marR="567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900" dirty="0"/>
                        <a:t> AUDA</a:t>
                      </a:r>
                    </a:p>
                    <a:p>
                      <a:pPr marL="0" marR="0">
                        <a:lnSpc>
                          <a:spcPct val="107000"/>
                        </a:lnSpc>
                        <a:spcBef>
                          <a:spcPts val="0"/>
                        </a:spcBef>
                        <a:spcAft>
                          <a:spcPts val="0"/>
                        </a:spcAft>
                      </a:pPr>
                      <a:r>
                        <a:rPr lang="en-US" sz="900" dirty="0"/>
                        <a:t> </a:t>
                      </a:r>
                    </a:p>
                    <a:p>
                      <a:pPr marL="0" marR="0">
                        <a:lnSpc>
                          <a:spcPct val="107000"/>
                        </a:lnSpc>
                        <a:spcBef>
                          <a:spcPts val="0"/>
                        </a:spcBef>
                        <a:spcAft>
                          <a:spcPts val="0"/>
                        </a:spcAft>
                      </a:pPr>
                      <a:r>
                        <a:rPr lang="en-US" sz="900" dirty="0"/>
                        <a:t> </a:t>
                      </a:r>
                    </a:p>
                    <a:p>
                      <a:pPr marL="0" marR="0">
                        <a:lnSpc>
                          <a:spcPct val="107000"/>
                        </a:lnSpc>
                        <a:spcBef>
                          <a:spcPts val="0"/>
                        </a:spcBef>
                        <a:spcAft>
                          <a:spcPts val="0"/>
                        </a:spcAft>
                      </a:pPr>
                      <a:r>
                        <a:rPr lang="en-US" sz="900" dirty="0"/>
                        <a:t> </a:t>
                      </a:r>
                    </a:p>
                  </a:txBody>
                  <a:tcPr marL="56769" marR="567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3"/>
                  </a:ext>
                </a:extLst>
              </a:tr>
              <a:tr h="768615">
                <a:tc>
                  <a:txBody>
                    <a:bodyPr/>
                    <a:lstStyle/>
                    <a:p>
                      <a:pPr marL="0" marR="0">
                        <a:lnSpc>
                          <a:spcPct val="107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56769" marR="567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2.3.4.3. Organize national workshops to facilitate establishment of national chapters for Awfishnet in fragile states (15 AU MS) towards strengthening effective engagement in decision making at national levels on issues relating to fisheries and aquaculture.</a:t>
                      </a:r>
                    </a:p>
                  </a:txBody>
                  <a:tcPr marL="56769" marR="567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900" dirty="0"/>
                        <a:t>  15</a:t>
                      </a:r>
                      <a:r>
                        <a:rPr lang="en-US" sz="900" baseline="0" dirty="0"/>
                        <a:t> national chapters of </a:t>
                      </a:r>
                      <a:r>
                        <a:rPr lang="en-US" sz="900" baseline="0" dirty="0" err="1"/>
                        <a:t>Awfishnet</a:t>
                      </a:r>
                      <a:r>
                        <a:rPr lang="en-US" sz="900" baseline="0" dirty="0"/>
                        <a:t> have been established: Egypt, Mauritania, South Sudan, </a:t>
                      </a:r>
                      <a:r>
                        <a:rPr lang="en-US" sz="900" dirty="0"/>
                        <a:t> Sierra</a:t>
                      </a:r>
                      <a:r>
                        <a:rPr lang="en-US" sz="900" baseline="0" dirty="0"/>
                        <a:t> Leone, South Africa, Zambia, Chad, Gabon, Niger, Liberia, Kenya, </a:t>
                      </a:r>
                      <a:endParaRPr lang="en-US" sz="900" dirty="0"/>
                    </a:p>
                    <a:p>
                      <a:pPr marL="0" marR="0">
                        <a:lnSpc>
                          <a:spcPct val="107000"/>
                        </a:lnSpc>
                        <a:spcBef>
                          <a:spcPts val="0"/>
                        </a:spcBef>
                        <a:spcAft>
                          <a:spcPts val="0"/>
                        </a:spcAft>
                      </a:pPr>
                      <a:r>
                        <a:rPr lang="en-US" sz="900" dirty="0"/>
                        <a:t> </a:t>
                      </a:r>
                    </a:p>
                  </a:txBody>
                  <a:tcPr marL="56769" marR="567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4"/>
                  </a:ext>
                </a:extLst>
              </a:tr>
              <a:tr h="1431108">
                <a:tc>
                  <a:txBody>
                    <a:bodyPr/>
                    <a:lstStyle/>
                    <a:p>
                      <a:pPr marL="0" marR="0">
                        <a:lnSpc>
                          <a:spcPct val="107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2.3.5. Improve aquatic disease outbreak detection, notification and support coordinated response.</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6769" marR="567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2.3.5.1.Develop Guidelines to strengthen diagnostic capacities of competent national authorities and networks on aquatic animal disease detection, surveillance and coordinated responses, based on OIE Aquatic Animal Health Code and Manual of Diagnostic Tests for Aquatic Animals (this activity includes stakeholder's participation in a virtual meeting to validate the guidelines).</a:t>
                      </a:r>
                    </a:p>
                  </a:txBody>
                  <a:tcPr marL="56769" marR="567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900" dirty="0"/>
                        <a:t> </a:t>
                      </a:r>
                    </a:p>
                    <a:p>
                      <a:pPr marL="0" marR="0">
                        <a:lnSpc>
                          <a:spcPct val="107000"/>
                        </a:lnSpc>
                        <a:spcBef>
                          <a:spcPts val="0"/>
                        </a:spcBef>
                        <a:spcAft>
                          <a:spcPts val="0"/>
                        </a:spcAft>
                      </a:pPr>
                      <a:r>
                        <a:rPr lang="en-US" sz="900" dirty="0"/>
                        <a:t> Consultations with OIE concluded and preparations by OIE are in progress for implementation of this consultancy</a:t>
                      </a:r>
                    </a:p>
                    <a:p>
                      <a:pPr marL="0" marR="0">
                        <a:lnSpc>
                          <a:spcPct val="107000"/>
                        </a:lnSpc>
                        <a:spcBef>
                          <a:spcPts val="0"/>
                        </a:spcBef>
                        <a:spcAft>
                          <a:spcPts val="0"/>
                        </a:spcAft>
                      </a:pPr>
                      <a:r>
                        <a:rPr lang="en-US" sz="900" dirty="0"/>
                        <a:t> </a:t>
                      </a:r>
                    </a:p>
                    <a:p>
                      <a:pPr marL="0" marR="0">
                        <a:lnSpc>
                          <a:spcPct val="107000"/>
                        </a:lnSpc>
                        <a:spcBef>
                          <a:spcPts val="0"/>
                        </a:spcBef>
                        <a:spcAft>
                          <a:spcPts val="0"/>
                        </a:spcAft>
                      </a:pPr>
                      <a:endParaRPr lang="en-US" sz="900" dirty="0"/>
                    </a:p>
                    <a:p>
                      <a:pPr marL="0" marR="0">
                        <a:lnSpc>
                          <a:spcPct val="107000"/>
                        </a:lnSpc>
                        <a:spcBef>
                          <a:spcPts val="0"/>
                        </a:spcBef>
                        <a:spcAft>
                          <a:spcPts val="0"/>
                        </a:spcAft>
                      </a:pPr>
                      <a:r>
                        <a:rPr lang="en-US" sz="900" dirty="0"/>
                        <a:t> </a:t>
                      </a:r>
                    </a:p>
                    <a:p>
                      <a:pPr marL="0" marR="0">
                        <a:lnSpc>
                          <a:spcPct val="107000"/>
                        </a:lnSpc>
                        <a:spcBef>
                          <a:spcPts val="0"/>
                        </a:spcBef>
                        <a:spcAft>
                          <a:spcPts val="0"/>
                        </a:spcAft>
                      </a:pPr>
                      <a:r>
                        <a:rPr lang="en-US" sz="900" dirty="0"/>
                        <a:t> </a:t>
                      </a:r>
                    </a:p>
                  </a:txBody>
                  <a:tcPr marL="56769" marR="567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38556230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3839958052"/>
              </p:ext>
            </p:extLst>
          </p:nvPr>
        </p:nvGraphicFramePr>
        <p:xfrm>
          <a:off x="304800" y="1219201"/>
          <a:ext cx="8763000" cy="6018240"/>
        </p:xfrm>
        <a:graphic>
          <a:graphicData uri="http://schemas.openxmlformats.org/drawingml/2006/table">
            <a:tbl>
              <a:tblPr firstRow="1" firstCol="1" bandRow="1"/>
              <a:tblGrid>
                <a:gridCol w="3081118">
                  <a:extLst>
                    <a:ext uri="{9D8B030D-6E8A-4147-A177-3AD203B41FA5}">
                      <a16:colId xmlns:a16="http://schemas.microsoft.com/office/drawing/2014/main" val="20000"/>
                    </a:ext>
                  </a:extLst>
                </a:gridCol>
                <a:gridCol w="2840941">
                  <a:extLst>
                    <a:ext uri="{9D8B030D-6E8A-4147-A177-3AD203B41FA5}">
                      <a16:colId xmlns:a16="http://schemas.microsoft.com/office/drawing/2014/main" val="20001"/>
                    </a:ext>
                  </a:extLst>
                </a:gridCol>
                <a:gridCol w="2840941">
                  <a:extLst>
                    <a:ext uri="{9D8B030D-6E8A-4147-A177-3AD203B41FA5}">
                      <a16:colId xmlns:a16="http://schemas.microsoft.com/office/drawing/2014/main" val="845542790"/>
                    </a:ext>
                  </a:extLst>
                </a:gridCol>
              </a:tblGrid>
              <a:tr h="439334">
                <a:tc gridSpan="2">
                  <a:txBody>
                    <a:bodyPr/>
                    <a:lstStyle/>
                    <a:p>
                      <a:pPr marL="0" marR="0">
                        <a:lnSpc>
                          <a:spcPct val="107000"/>
                        </a:lnSpc>
                        <a:spcBef>
                          <a:spcPts val="0"/>
                        </a:spcBef>
                        <a:spcAft>
                          <a:spcPts val="0"/>
                        </a:spcAft>
                      </a:pPr>
                      <a:r>
                        <a:rPr lang="en-US" sz="9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Output 3.1 Capacities of AU Member States – including SIDS - in terms of international negotiations are increased and a mechanism is put in place to coordinate African common positions.</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nSpc>
                          <a:spcPct val="107000"/>
                        </a:lnSpc>
                        <a:spcBef>
                          <a:spcPts val="0"/>
                        </a:spcBef>
                        <a:spcAft>
                          <a:spcPts val="0"/>
                        </a:spcAft>
                      </a:pP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900" b="1" dirty="0">
                          <a:effectLst/>
                          <a:latin typeface="Calibri" panose="020F0502020204030204" pitchFamily="34" charset="0"/>
                          <a:ea typeface="Calibri" panose="020F0502020204030204" pitchFamily="34" charset="0"/>
                          <a:cs typeface="Times New Roman" panose="02020603050405020304" pitchFamily="18" charset="0"/>
                        </a:rPr>
                        <a:t>Progress of implementation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555224">
                <a:tc>
                  <a:txBody>
                    <a:bodyPr/>
                    <a:lstStyle/>
                    <a:p>
                      <a:pPr marL="0" marR="0" indent="0" algn="l" defTabSz="914400" rtl="0" eaLnBrk="1" fontAlgn="auto" latinLnBrk="0" hangingPunct="1">
                        <a:lnSpc>
                          <a:spcPct val="107000"/>
                        </a:lnSpc>
                        <a:spcBef>
                          <a:spcPts val="0"/>
                        </a:spcBef>
                        <a:spcAft>
                          <a:spcPts val="0"/>
                        </a:spcAft>
                        <a:buClrTx/>
                        <a:buSzTx/>
                        <a:buFontTx/>
                        <a:buNone/>
                        <a:tabLst/>
                        <a:defRPr/>
                      </a:pPr>
                      <a:r>
                        <a:rPr lang="en-US" sz="900" b="1" dirty="0">
                          <a:effectLst/>
                          <a:latin typeface="Calibri" panose="020F0502020204030204" pitchFamily="34" charset="0"/>
                          <a:ea typeface="Calibri" panose="020F0502020204030204" pitchFamily="34" charset="0"/>
                          <a:cs typeface="Times New Roman" panose="02020603050405020304" pitchFamily="18" charset="0"/>
                        </a:rPr>
                        <a:t>3.1.2. Identify specific needs of African SIDS and take them into account in strategic positions in international fora</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endParaRPr lang="en-US" sz="9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l" defTabSz="914400" rtl="0" eaLnBrk="1" fontAlgn="auto" latinLnBrk="0" hangingPunct="1">
                        <a:lnSpc>
                          <a:spcPct val="107000"/>
                        </a:lnSpc>
                        <a:spcBef>
                          <a:spcPts val="0"/>
                        </a:spcBef>
                        <a:spcAft>
                          <a:spcPts val="0"/>
                        </a:spcAft>
                        <a:buClrTx/>
                        <a:buSzTx/>
                        <a:buFontTx/>
                        <a:buNone/>
                        <a:tabLst/>
                        <a:defRPr/>
                      </a:pPr>
                      <a:r>
                        <a:rPr lang="en-US" sz="900" b="0" dirty="0">
                          <a:effectLst/>
                          <a:latin typeface="Calibri" panose="020F0502020204030204" pitchFamily="34" charset="0"/>
                          <a:ea typeface="Calibri" panose="020F0502020204030204" pitchFamily="34" charset="0"/>
                          <a:cs typeface="Times New Roman" panose="02020603050405020304" pitchFamily="18" charset="0"/>
                        </a:rPr>
                        <a:t>3.1.1.1. Convene annual expert's meetings to identify specific and emerging issues and draft common positions for deliberation and adoption at relevant fora.</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Expert meeting planned and scheduled for August in Seychelles 2022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587965">
                <a:tc>
                  <a:txBody>
                    <a:bodyPr/>
                    <a:lstStyle/>
                    <a:p>
                      <a:pPr marL="0" marR="0">
                        <a:lnSpc>
                          <a:spcPct val="107000"/>
                        </a:lnSpc>
                        <a:spcBef>
                          <a:spcPts val="0"/>
                        </a:spcBef>
                        <a:spcAft>
                          <a:spcPts val="0"/>
                        </a:spcAft>
                      </a:pP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3.1.2.1. Identify specific issues relevant to SIDs and develop draft strategic positions and make specific recommendations for establishment/strengthening a platform of SIDS.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Studies ongoing by COEs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13120698"/>
                  </a:ext>
                </a:extLst>
              </a:tr>
              <a:tr h="508280">
                <a:tc>
                  <a:txBody>
                    <a:bodyPr/>
                    <a:lstStyle/>
                    <a:p>
                      <a:pPr marL="0" marR="0">
                        <a:lnSpc>
                          <a:spcPct val="107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3.1.2.2 Convene a virtual consultative workshop to validate draft strategic position and the recommendations for establishment of a platform of SIDs.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Virtual meeting will be convened after 3.1.1.1 and 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639126">
                <a:tc>
                  <a:txBody>
                    <a:bodyPr/>
                    <a:lstStyle/>
                    <a:p>
                      <a:pPr marL="0" marR="0">
                        <a:lnSpc>
                          <a:spcPct val="107000"/>
                        </a:lnSpc>
                        <a:spcBef>
                          <a:spcPts val="0"/>
                        </a:spcBef>
                        <a:spcAft>
                          <a:spcPts val="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3.1.3. Identify expertise in the different Member States and set up a consultation mechanism to prepare positions;</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3.1.3.1.Prepare a roster of fishery and aquaculture experts in the different Member States and set up a consultation mechanism to draft positions and mobilize technical expertise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Terms of reference developed for launching call for proposals from COES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532842">
                <a:tc>
                  <a:txBody>
                    <a:bodyPr/>
                    <a:lstStyle/>
                    <a:p>
                      <a:pPr marL="0" marR="0">
                        <a:lnSpc>
                          <a:spcPct val="107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3.1.3.2. Conduct a virtual workshop involving AU member states on identification of issues and formulation of common positions.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To be conducted after 3.1.3.1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439334">
                <a:tc>
                  <a:txBody>
                    <a:bodyPr/>
                    <a:lstStyle/>
                    <a:p>
                      <a:pPr marL="0" marR="0">
                        <a:lnSpc>
                          <a:spcPct val="107000"/>
                        </a:lnSpc>
                        <a:spcBef>
                          <a:spcPts val="0"/>
                        </a:spcBef>
                        <a:spcAft>
                          <a:spcPts val="0"/>
                        </a:spcAft>
                      </a:pPr>
                      <a:r>
                        <a:rPr lang="en-US" sz="900" b="1" dirty="0">
                          <a:effectLst/>
                          <a:latin typeface="Calibri" panose="020F0502020204030204" pitchFamily="34" charset="0"/>
                          <a:ea typeface="Calibri" panose="020F0502020204030204" pitchFamily="34" charset="0"/>
                          <a:cs typeface="Times New Roman" panose="02020603050405020304" pitchFamily="18" charset="0"/>
                        </a:rPr>
                        <a:t>3.1.4. Increase capacities on international issues and organize specific trainings for pre-identified negotiators</a:t>
                      </a:r>
                      <a:r>
                        <a:rPr lang="en-US" sz="900" dirty="0">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3.1.4.1. Identify global issues and agendas which impact on national, regional and continental fisheries and aquaculture development.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Terms of reference developed for launching call for proposals from COES</a:t>
                      </a:r>
                    </a:p>
                    <a:p>
                      <a:pPr marL="0" marR="0">
                        <a:lnSpc>
                          <a:spcPct val="107000"/>
                        </a:lnSpc>
                        <a:spcBef>
                          <a:spcPts val="0"/>
                        </a:spcBef>
                        <a:spcAft>
                          <a:spcPts val="0"/>
                        </a:spcAft>
                      </a:pP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439334">
                <a:tc>
                  <a:txBody>
                    <a:bodyPr/>
                    <a:lstStyle/>
                    <a:p>
                      <a:pPr marL="0" marR="0">
                        <a:lnSpc>
                          <a:spcPct val="107000"/>
                        </a:lnSpc>
                        <a:spcBef>
                          <a:spcPts val="0"/>
                        </a:spcBef>
                        <a:spcAft>
                          <a:spcPts val="0"/>
                        </a:spcAft>
                      </a:pP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3.1.4.2. Conduct an expert consultative training workshop on negotiation skills.</a:t>
                      </a:r>
                    </a:p>
                    <a:p>
                      <a:pPr marL="0" marR="0">
                        <a:lnSpc>
                          <a:spcPct val="107000"/>
                        </a:lnSpc>
                        <a:spcBef>
                          <a:spcPts val="0"/>
                        </a:spcBef>
                        <a:spcAft>
                          <a:spcPts val="0"/>
                        </a:spcAft>
                      </a:pP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To be undertaken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535907"/>
                  </a:ext>
                </a:extLst>
              </a:tr>
              <a:tr h="439334">
                <a:tc>
                  <a:txBody>
                    <a:bodyPr/>
                    <a:lstStyle/>
                    <a:p>
                      <a:pPr marL="0" marR="0">
                        <a:lnSpc>
                          <a:spcPct val="107000"/>
                        </a:lnSpc>
                        <a:spcBef>
                          <a:spcPts val="0"/>
                        </a:spcBef>
                        <a:spcAft>
                          <a:spcPts val="0"/>
                        </a:spcAft>
                      </a:pP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l" defTabSz="914400" rtl="0" eaLnBrk="1" fontAlgn="auto" latinLnBrk="0" hangingPunct="1">
                        <a:lnSpc>
                          <a:spcPct val="107000"/>
                        </a:lnSpc>
                        <a:spcBef>
                          <a:spcPts val="0"/>
                        </a:spcBef>
                        <a:spcAft>
                          <a:spcPts val="0"/>
                        </a:spcAft>
                        <a:buClrTx/>
                        <a:buSzTx/>
                        <a:buFontTx/>
                        <a:buNone/>
                        <a:tabLst/>
                        <a:defRPr/>
                      </a:pPr>
                      <a:r>
                        <a:rPr lang="en-US" sz="900" dirty="0">
                          <a:effectLst/>
                          <a:latin typeface="Calibri" panose="020F0502020204030204" pitchFamily="34" charset="0"/>
                          <a:ea typeface="Calibri" panose="020F0502020204030204" pitchFamily="34" charset="0"/>
                          <a:cs typeface="Times New Roman" panose="02020603050405020304" pitchFamily="18" charset="0"/>
                        </a:rPr>
                        <a:t>3.1.4.3. Present and advocate for African common positions at relevant fora.</a:t>
                      </a:r>
                    </a:p>
                    <a:p>
                      <a:pPr marL="0" marR="0">
                        <a:lnSpc>
                          <a:spcPct val="107000"/>
                        </a:lnSpc>
                        <a:spcBef>
                          <a:spcPts val="0"/>
                        </a:spcBef>
                        <a:spcAft>
                          <a:spcPts val="0"/>
                        </a:spcAft>
                      </a:pP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Supported African stakeholders (AU MS, NSAs </a:t>
                      </a:r>
                      <a:r>
                        <a:rPr lang="en-US" sz="900" dirty="0" err="1">
                          <a:effectLst/>
                          <a:latin typeface="Calibri" panose="020F0502020204030204" pitchFamily="34" charset="0"/>
                          <a:ea typeface="Calibri" panose="020F0502020204030204" pitchFamily="34" charset="0"/>
                          <a:cs typeface="Times New Roman" panose="02020603050405020304" pitchFamily="18" charset="0"/>
                        </a:rPr>
                        <a:t>etc</a:t>
                      </a:r>
                      <a:r>
                        <a:rPr lang="en-US" sz="900" dirty="0">
                          <a:effectLst/>
                          <a:latin typeface="Calibri" panose="020F0502020204030204" pitchFamily="34" charset="0"/>
                          <a:ea typeface="Calibri" panose="020F0502020204030204" pitchFamily="34" charset="0"/>
                          <a:cs typeface="Times New Roman" panose="02020603050405020304" pitchFamily="18" charset="0"/>
                        </a:rPr>
                        <a:t>) to OACPS in Ghana, World aquaculture society in Alexandria, Lisbon</a:t>
                      </a:r>
                      <a:r>
                        <a:rPr lang="en-US" sz="900" baseline="0" dirty="0">
                          <a:effectLst/>
                          <a:latin typeface="Calibri" panose="020F0502020204030204" pitchFamily="34" charset="0"/>
                          <a:ea typeface="Calibri" panose="020F0502020204030204" pitchFamily="34" charset="0"/>
                          <a:cs typeface="Times New Roman" panose="02020603050405020304" pitchFamily="18" charset="0"/>
                        </a:rPr>
                        <a:t> Ocean conference in Portugal</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67980808"/>
                  </a:ext>
                </a:extLst>
              </a:tr>
              <a:tr h="653308">
                <a:tc>
                  <a:txBody>
                    <a:bodyPr/>
                    <a:lstStyle/>
                    <a:p>
                      <a:pPr algn="l" fontAlgn="ctr"/>
                      <a:r>
                        <a:rPr lang="en-US" sz="1000" b="1" i="0" u="none" strike="noStrike" dirty="0">
                          <a:effectLst/>
                          <a:latin typeface="Arial" panose="020B0604020202020204" pitchFamily="34" charset="0"/>
                        </a:rPr>
                        <a:t>3.1.5. Prepare African common positions using AU processes;</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3.1.5.1. Convene side events with the African Group of ambassadors and negotiators to agree on African common positions to be presented at relevant fora.</a:t>
                      </a:r>
                    </a:p>
                    <a:p>
                      <a:pPr marL="0" marR="0">
                        <a:lnSpc>
                          <a:spcPct val="107000"/>
                        </a:lnSpc>
                        <a:spcBef>
                          <a:spcPts val="0"/>
                        </a:spcBef>
                        <a:spcAft>
                          <a:spcPts val="0"/>
                        </a:spcAft>
                      </a:pP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To</a:t>
                      </a:r>
                      <a:r>
                        <a:rPr lang="en-US" sz="1000" baseline="0" dirty="0">
                          <a:effectLst/>
                          <a:latin typeface="Calibri" panose="020F0502020204030204" pitchFamily="34" charset="0"/>
                          <a:ea typeface="Calibri" panose="020F0502020204030204" pitchFamily="34" charset="0"/>
                          <a:cs typeface="Times New Roman" panose="02020603050405020304" pitchFamily="18" charset="0"/>
                        </a:rPr>
                        <a:t> be undertaken</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11888134"/>
                  </a:ext>
                </a:extLst>
              </a:tr>
              <a:tr h="781423">
                <a:tc>
                  <a:txBody>
                    <a:bodyPr/>
                    <a:lstStyle/>
                    <a:p>
                      <a:pPr algn="l" fontAlgn="ctr"/>
                      <a:r>
                        <a:rPr lang="en-US" sz="1000" b="1" i="0" u="none" strike="noStrike" dirty="0">
                          <a:effectLst/>
                          <a:latin typeface="Arial" panose="020B0604020202020204" pitchFamily="34" charset="0"/>
                        </a:rPr>
                        <a:t>3.1.6. Assist AU policy organs in the identification and participation of African champions (HSG and Ministers) in relevant High level events, enhancing visibility of the African voice</a:t>
                      </a:r>
                    </a:p>
                    <a:p>
                      <a:pPr algn="l" fontAlgn="ctr"/>
                      <a:endParaRPr lang="en-US" sz="1000" b="1" i="0" u="none" strike="noStrike" dirty="0">
                        <a:effectLst/>
                        <a:latin typeface="Arial" panose="020B0604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 3.1.6.1. Assist AU policy organs representatives to attend relevant high level events to enhance visibility of African fisheries and aquaculture.</a:t>
                      </a:r>
                    </a:p>
                    <a:p>
                      <a:pPr marL="0" marR="0">
                        <a:lnSpc>
                          <a:spcPct val="107000"/>
                        </a:lnSpc>
                        <a:spcBef>
                          <a:spcPts val="0"/>
                        </a:spcBef>
                        <a:spcAft>
                          <a:spcPts val="0"/>
                        </a:spcAft>
                      </a:pP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AUDA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32463594"/>
                  </a:ext>
                </a:extLst>
              </a:tr>
            </a:tbl>
          </a:graphicData>
        </a:graphic>
      </p:graphicFrame>
      <p:sp>
        <p:nvSpPr>
          <p:cNvPr id="3" name="Title 2"/>
          <p:cNvSpPr>
            <a:spLocks noGrp="1"/>
          </p:cNvSpPr>
          <p:nvPr>
            <p:ph type="title"/>
          </p:nvPr>
        </p:nvSpPr>
        <p:spPr>
          <a:xfrm>
            <a:off x="914400" y="76200"/>
            <a:ext cx="8153400" cy="838200"/>
          </a:xfrm>
        </p:spPr>
        <p:txBody>
          <a:bodyPr/>
          <a:lstStyle/>
          <a:p>
            <a:r>
              <a:rPr lang="en-US" sz="2000" dirty="0"/>
              <a:t>SO3. Africa is adequately represented and effectively participates in international fisheries and aquaculture fora and ably domesticates relevant global instruments.</a:t>
            </a:r>
          </a:p>
        </p:txBody>
      </p:sp>
    </p:spTree>
    <p:extLst>
      <p:ext uri="{BB962C8B-B14F-4D97-AF65-F5344CB8AC3E}">
        <p14:creationId xmlns:p14="http://schemas.microsoft.com/office/powerpoint/2010/main" val="19325929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3223784269"/>
              </p:ext>
            </p:extLst>
          </p:nvPr>
        </p:nvGraphicFramePr>
        <p:xfrm>
          <a:off x="380999" y="1219204"/>
          <a:ext cx="8610602" cy="5683704"/>
        </p:xfrm>
        <a:graphic>
          <a:graphicData uri="http://schemas.openxmlformats.org/drawingml/2006/table">
            <a:tbl>
              <a:tblPr firstRow="1" firstCol="1" bandRow="1"/>
              <a:tblGrid>
                <a:gridCol w="2362022">
                  <a:extLst>
                    <a:ext uri="{9D8B030D-6E8A-4147-A177-3AD203B41FA5}">
                      <a16:colId xmlns:a16="http://schemas.microsoft.com/office/drawing/2014/main" val="20000"/>
                    </a:ext>
                  </a:extLst>
                </a:gridCol>
                <a:gridCol w="4355801">
                  <a:extLst>
                    <a:ext uri="{9D8B030D-6E8A-4147-A177-3AD203B41FA5}">
                      <a16:colId xmlns:a16="http://schemas.microsoft.com/office/drawing/2014/main" val="20001"/>
                    </a:ext>
                  </a:extLst>
                </a:gridCol>
                <a:gridCol w="1892779">
                  <a:extLst>
                    <a:ext uri="{9D8B030D-6E8A-4147-A177-3AD203B41FA5}">
                      <a16:colId xmlns:a16="http://schemas.microsoft.com/office/drawing/2014/main" val="20002"/>
                    </a:ext>
                  </a:extLst>
                </a:gridCol>
              </a:tblGrid>
              <a:tr h="304796">
                <a:tc gridSpan="2">
                  <a:txBody>
                    <a:bodyPr/>
                    <a:lstStyle/>
                    <a:p>
                      <a:pPr marL="0" marR="0">
                        <a:lnSpc>
                          <a:spcPct val="107000"/>
                        </a:lnSpc>
                        <a:spcBef>
                          <a:spcPts val="0"/>
                        </a:spcBef>
                        <a:spcAft>
                          <a:spcPts val="0"/>
                        </a:spcAft>
                      </a:pPr>
                      <a:r>
                        <a:rPr lang="en-US" sz="10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Output 3.2 Mechanisms are put in place to encourage and facilitate the domestication of global instruments and initiatives at continental, regional and national levels</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nSpc>
                          <a:spcPct val="107000"/>
                        </a:lnSpc>
                        <a:spcBef>
                          <a:spcPts val="0"/>
                        </a:spcBef>
                        <a:spcAft>
                          <a:spcPts val="0"/>
                        </a:spcAft>
                      </a:pP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dirty="0"/>
                        <a:t> </a:t>
                      </a:r>
                    </a:p>
                    <a:p>
                      <a:pPr marL="0" marR="0">
                        <a:lnSpc>
                          <a:spcPct val="107000"/>
                        </a:lnSpc>
                        <a:spcBef>
                          <a:spcPts val="0"/>
                        </a:spcBef>
                        <a:spcAft>
                          <a:spcPts val="0"/>
                        </a:spcAft>
                      </a:pPr>
                      <a:r>
                        <a:rPr lang="en-US" sz="1000" dirty="0"/>
                        <a:t> </a:t>
                      </a:r>
                    </a:p>
                    <a:p>
                      <a:pPr marL="0" marR="0">
                        <a:lnSpc>
                          <a:spcPct val="107000"/>
                        </a:lnSpc>
                        <a:spcBef>
                          <a:spcPts val="0"/>
                        </a:spcBef>
                        <a:spcAft>
                          <a:spcPts val="0"/>
                        </a:spcAft>
                      </a:pPr>
                      <a:r>
                        <a:rPr lang="en-US" sz="1000" dirty="0"/>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447480">
                <a:tc>
                  <a:txBody>
                    <a:bodyPr/>
                    <a:lstStyle/>
                    <a:p>
                      <a:pPr marL="0" marR="0">
                        <a:lnSpc>
                          <a:spcPct val="107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3.2.1. Identify a list of priority instruments and initiatives (e.g. PSMA, CCRF, SSF-VG, CITES, CBD etc)</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3.2.1.1. Identify and analyze priority instruments and initiatives and outline strategies for effective participation by AU member states.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dirty="0"/>
                        <a:t> COE recruited and the study is ongoing</a:t>
                      </a:r>
                    </a:p>
                    <a:p>
                      <a:pPr marL="0" marR="0">
                        <a:lnSpc>
                          <a:spcPct val="107000"/>
                        </a:lnSpc>
                        <a:spcBef>
                          <a:spcPts val="0"/>
                        </a:spcBef>
                        <a:spcAft>
                          <a:spcPts val="0"/>
                        </a:spcAft>
                      </a:pPr>
                      <a:r>
                        <a:rPr lang="en-US" sz="1000" dirty="0"/>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1"/>
                  </a:ext>
                </a:extLst>
              </a:tr>
              <a:tr h="624036">
                <a:tc>
                  <a:txBody>
                    <a:bodyPr/>
                    <a:lstStyle/>
                    <a:p>
                      <a:pPr marL="0" marR="0">
                        <a:lnSpc>
                          <a:spcPct val="107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3.2.2. Establish and regularly update their state of ratification and domestication</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3.2.2.1. Develop a mechanism for follow-up on implementation and ratification of relevant instruments by AU MS for biennial reporting progress of domestication, including instruments relating to combating IUU (</a:t>
                      </a:r>
                      <a:r>
                        <a:rPr lang="en-US" sz="1000" dirty="0" err="1">
                          <a:effectLst/>
                          <a:latin typeface="Calibri" panose="020F0502020204030204" pitchFamily="34" charset="0"/>
                          <a:ea typeface="Calibri" panose="020F0502020204030204" pitchFamily="34" charset="0"/>
                          <a:cs typeface="Times New Roman" panose="02020603050405020304" pitchFamily="18" charset="0"/>
                        </a:rPr>
                        <a:t>eg</a:t>
                      </a:r>
                      <a:r>
                        <a:rPr lang="en-US" sz="1000" dirty="0">
                          <a:effectLst/>
                          <a:latin typeface="Calibri" panose="020F0502020204030204" pitchFamily="34" charset="0"/>
                          <a:ea typeface="Calibri" panose="020F0502020204030204" pitchFamily="34" charset="0"/>
                          <a:cs typeface="Times New Roman" panose="02020603050405020304" pitchFamily="18" charset="0"/>
                        </a:rPr>
                        <a:t> PSMA, EU-IUU regulations).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dirty="0"/>
                        <a:t> </a:t>
                      </a:r>
                    </a:p>
                    <a:p>
                      <a:pPr marL="0" marR="0">
                        <a:lnSpc>
                          <a:spcPct val="107000"/>
                        </a:lnSpc>
                        <a:spcBef>
                          <a:spcPts val="0"/>
                        </a:spcBef>
                        <a:spcAft>
                          <a:spcPts val="0"/>
                        </a:spcAft>
                      </a:pPr>
                      <a:r>
                        <a:rPr lang="en-US" sz="1000" dirty="0"/>
                        <a:t> COE recruited and the study is ongoing</a:t>
                      </a:r>
                    </a:p>
                    <a:p>
                      <a:pPr marL="0" marR="0">
                        <a:lnSpc>
                          <a:spcPct val="107000"/>
                        </a:lnSpc>
                        <a:spcBef>
                          <a:spcPts val="0"/>
                        </a:spcBef>
                        <a:spcAft>
                          <a:spcPts val="0"/>
                        </a:spcAft>
                      </a:pPr>
                      <a:endParaRPr lang="en-US" sz="1000" dirty="0"/>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2"/>
                  </a:ext>
                </a:extLst>
              </a:tr>
              <a:tr h="286093">
                <a:tc>
                  <a:txBody>
                    <a:bodyPr/>
                    <a:lstStyle/>
                    <a:p>
                      <a:pPr marL="0" marR="0">
                        <a:lnSpc>
                          <a:spcPct val="107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3.2.2.3. Convene a virtual consultative meeting with AU MS and RECs to validate.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dirty="0"/>
                        <a:t>  Will take place after the studies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3"/>
                  </a:ext>
                </a:extLst>
              </a:tr>
              <a:tr h="416025">
                <a:tc>
                  <a:txBody>
                    <a:bodyPr/>
                    <a:lstStyle/>
                    <a:p>
                      <a:pPr marL="0" marR="0">
                        <a:lnSpc>
                          <a:spcPct val="107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3.2.2.4. Conduct a review of national policies in 15 AU MS and make specific recommendations for alignment and domestication of global instruments.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dirty="0"/>
                        <a:t>  RFP developed and will</a:t>
                      </a:r>
                      <a:r>
                        <a:rPr lang="en-US" sz="1000" baseline="0" dirty="0"/>
                        <a:t> be launched</a:t>
                      </a:r>
                      <a:endParaRPr lang="en-US" sz="1000" dirty="0"/>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4"/>
                  </a:ext>
                </a:extLst>
              </a:tr>
              <a:tr h="416025">
                <a:tc>
                  <a:txBody>
                    <a:bodyPr/>
                    <a:lstStyle/>
                    <a:p>
                      <a:pPr marL="0" marR="0">
                        <a:lnSpc>
                          <a:spcPct val="107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3.2.3. Develop inputs for the STCs and high level AU policy organs</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3.2.3.1. Prepare meeting documents for STC and high level AU Policy Organs; STC meetings thrice in 4 years (AU-IBAR, AUDA-NEPAD, DREA).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dirty="0"/>
                        <a:t>  Meeting documents developed for last STC</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5"/>
                  </a:ext>
                </a:extLst>
              </a:tr>
              <a:tr h="624036">
                <a:tc>
                  <a:txBody>
                    <a:bodyPr/>
                    <a:lstStyle/>
                    <a:p>
                      <a:pPr marL="0" marR="0">
                        <a:lnSpc>
                          <a:spcPct val="107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3.2.3.2. Organize internal meetings to prepare issues for presentation to STCs and other High Level Policy meetings: (AU-IBAR, DREA, OLC (AU office of Legal Counsel) and other relevant AUC departments and STC-ARDWE Bureau;</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dirty="0"/>
                        <a:t> </a:t>
                      </a:r>
                    </a:p>
                    <a:p>
                      <a:pPr marL="0" marR="0">
                        <a:lnSpc>
                          <a:spcPct val="107000"/>
                        </a:lnSpc>
                        <a:spcBef>
                          <a:spcPts val="0"/>
                        </a:spcBef>
                        <a:spcAft>
                          <a:spcPts val="0"/>
                        </a:spcAft>
                      </a:pPr>
                      <a:r>
                        <a:rPr lang="en-US" sz="1000" dirty="0"/>
                        <a:t> Internal</a:t>
                      </a:r>
                      <a:r>
                        <a:rPr lang="en-US" sz="1000" baseline="0" dirty="0"/>
                        <a:t> meetings with AUC departments will take place this week</a:t>
                      </a:r>
                      <a:endParaRPr lang="en-US" sz="1000" dirty="0"/>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6"/>
                  </a:ext>
                </a:extLst>
              </a:tr>
              <a:tr h="416025">
                <a:tc>
                  <a:txBody>
                    <a:bodyPr/>
                    <a:lstStyle/>
                    <a:p>
                      <a:pPr marL="0" marR="0">
                        <a:lnSpc>
                          <a:spcPct val="107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3.2.4. Support dialogue and sensitization at RECs level</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3.2.4.1 Convene regular dialogue meetings and sensitization with RECs on emerging issues of the Action.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dirty="0"/>
                        <a:t>  </a:t>
                      </a:r>
                    </a:p>
                    <a:p>
                      <a:pPr marL="0" marR="0">
                        <a:lnSpc>
                          <a:spcPct val="107000"/>
                        </a:lnSpc>
                        <a:spcBef>
                          <a:spcPts val="0"/>
                        </a:spcBef>
                        <a:spcAft>
                          <a:spcPts val="0"/>
                        </a:spcAft>
                      </a:pPr>
                      <a:r>
                        <a:rPr lang="en-US" sz="1000" dirty="0"/>
                        <a:t> First dialogue meeting with RECs held last year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7"/>
                  </a:ext>
                </a:extLst>
              </a:tr>
              <a:tr h="312018">
                <a:tc>
                  <a:txBody>
                    <a:bodyPr/>
                    <a:lstStyle/>
                    <a:p>
                      <a:pPr algn="l" fontAlgn="ctr"/>
                      <a:r>
                        <a:rPr lang="en-US" sz="1000" b="1" i="1" u="none" strike="noStrike" dirty="0">
                          <a:effectLst/>
                          <a:latin typeface="Arial" panose="020B0604020202020204" pitchFamily="34" charset="0"/>
                        </a:rPr>
                        <a:t>3.2.5. Identify mechanisms supporting developing countries’ involvement and compliance and promote their use by AU member States</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n-US" sz="1000" b="0" i="0" u="none" strike="noStrike" dirty="0">
                          <a:solidFill>
                            <a:schemeClr val="tx1"/>
                          </a:solidFill>
                          <a:effectLst/>
                          <a:latin typeface="Arial" panose="020B0604020202020204" pitchFamily="34" charset="0"/>
                        </a:rPr>
                        <a:t>3.2.5.1.Establish and operationalize a biennial forum for regular consultations on monitoring compliance on domestications of global and continental instruments within the framework of AFRM.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US" sz="1000" dirty="0"/>
                        <a:t>Consultative</a:t>
                      </a:r>
                      <a:r>
                        <a:rPr lang="en-US" sz="1000" baseline="0" dirty="0"/>
                        <a:t> workshop organized and biennial forum </a:t>
                      </a:r>
                      <a:r>
                        <a:rPr lang="en-US" sz="1000" baseline="0" dirty="0" err="1"/>
                        <a:t>establshed</a:t>
                      </a:r>
                      <a:endParaRPr lang="en-US" sz="1000" dirty="0"/>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8"/>
                  </a:ext>
                </a:extLst>
              </a:tr>
              <a:tr h="312018">
                <a:tc>
                  <a:txBody>
                    <a:bodyPr/>
                    <a:lstStyle/>
                    <a:p>
                      <a:pPr marL="0" marR="0">
                        <a:lnSpc>
                          <a:spcPct val="107000"/>
                        </a:lnSpc>
                        <a:spcBef>
                          <a:spcPts val="0"/>
                        </a:spcBef>
                        <a:spcAft>
                          <a:spcPts val="0"/>
                        </a:spcAft>
                      </a:pPr>
                      <a:r>
                        <a:rPr lang="en-US" sz="1000" b="1" dirty="0">
                          <a:effectLst/>
                          <a:latin typeface="Calibri" panose="020F0502020204030204" pitchFamily="34" charset="0"/>
                          <a:ea typeface="Calibri" panose="020F0502020204030204" pitchFamily="34" charset="0"/>
                          <a:cs typeface="Times New Roman" panose="02020603050405020304" pitchFamily="18" charset="0"/>
                        </a:rPr>
                        <a:t>3.3.1. Collect information on relevant EU initiatives (Alliance for Sustainable Investment and Jobs, EIP </a:t>
                      </a:r>
                      <a:r>
                        <a:rPr lang="en-US" sz="1000" b="1" dirty="0" err="1">
                          <a:effectLst/>
                          <a:latin typeface="Calibri" panose="020F0502020204030204" pitchFamily="34" charset="0"/>
                          <a:ea typeface="Calibri" panose="020F0502020204030204" pitchFamily="34" charset="0"/>
                          <a:cs typeface="Times New Roman" panose="02020603050405020304" pitchFamily="18" charset="0"/>
                        </a:rPr>
                        <a:t>etc</a:t>
                      </a:r>
                      <a:r>
                        <a:rPr lang="en-US" sz="1000" b="1" dirty="0">
                          <a:effectLst/>
                          <a:latin typeface="Calibri" panose="020F0502020204030204" pitchFamily="34" charset="0"/>
                          <a:ea typeface="Calibri" panose="020F0502020204030204" pitchFamily="34" charset="0"/>
                          <a:cs typeface="Times New Roman" panose="02020603050405020304" pitchFamily="18" charset="0"/>
                        </a:rPr>
                        <a:t>);</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3.3.1.1. Prepare materials on relevant EU initiatives and make appropriate recommendations to AU MS for articulation of coherent African positions during AU-EU dialogue.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dirty="0"/>
                        <a:t>  </a:t>
                      </a:r>
                    </a:p>
                    <a:p>
                      <a:pPr marL="0" marR="0">
                        <a:lnSpc>
                          <a:spcPct val="107000"/>
                        </a:lnSpc>
                        <a:spcBef>
                          <a:spcPts val="0"/>
                        </a:spcBef>
                        <a:spcAft>
                          <a:spcPts val="0"/>
                        </a:spcAft>
                      </a:pPr>
                      <a:r>
                        <a:rPr lang="en-US" sz="1000" dirty="0"/>
                        <a:t> In progress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35677150"/>
                  </a:ext>
                </a:extLst>
              </a:tr>
              <a:tr h="624036">
                <a:tc>
                  <a:txBody>
                    <a:bodyPr/>
                    <a:lstStyle/>
                    <a:p>
                      <a:pPr marL="0" marR="0">
                        <a:lnSpc>
                          <a:spcPct val="107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3.3.2. Engage in a regular sectoral dialogue with European Commission services and identify issues of common interest;</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3.3.2.1. Organize virtual dialogue meetings with EU (once a year) to identify issues of common interest in fisheries and aquaculture.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endParaRPr lang="en-US" sz="1000" dirty="0"/>
                    </a:p>
                    <a:p>
                      <a:pPr marL="0" marR="0">
                        <a:lnSpc>
                          <a:spcPct val="107000"/>
                        </a:lnSpc>
                        <a:spcBef>
                          <a:spcPts val="0"/>
                        </a:spcBef>
                        <a:spcAft>
                          <a:spcPts val="0"/>
                        </a:spcAft>
                      </a:pPr>
                      <a:r>
                        <a:rPr lang="en-US" sz="1000" dirty="0"/>
                        <a:t> </a:t>
                      </a:r>
                    </a:p>
                    <a:p>
                      <a:pPr marL="0" marR="0">
                        <a:lnSpc>
                          <a:spcPct val="107000"/>
                        </a:lnSpc>
                        <a:spcBef>
                          <a:spcPts val="0"/>
                        </a:spcBef>
                        <a:spcAft>
                          <a:spcPts val="0"/>
                        </a:spcAft>
                      </a:pPr>
                      <a:r>
                        <a:rPr lang="en-US" sz="1000" dirty="0"/>
                        <a:t> in progress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9"/>
                  </a:ext>
                </a:extLst>
              </a:tr>
            </a:tbl>
          </a:graphicData>
        </a:graphic>
      </p:graphicFrame>
      <p:sp>
        <p:nvSpPr>
          <p:cNvPr id="3" name="Title 2"/>
          <p:cNvSpPr>
            <a:spLocks noGrp="1"/>
          </p:cNvSpPr>
          <p:nvPr>
            <p:ph type="title"/>
          </p:nvPr>
        </p:nvSpPr>
        <p:spPr>
          <a:xfrm>
            <a:off x="990600" y="152400"/>
            <a:ext cx="7796242" cy="762000"/>
          </a:xfrm>
        </p:spPr>
        <p:txBody>
          <a:bodyPr/>
          <a:lstStyle/>
          <a:p>
            <a:r>
              <a:rPr lang="en-US" sz="1400" dirty="0"/>
              <a:t>SO2 Fisheries and aquaculture policies in Africa are coherent with the PFRS and coordinated at continental, regional and national levels in order to maintain healthy and resilient marine, coastal and freshwater ecosystems in the context of climate change.</a:t>
            </a:r>
            <a:endParaRPr lang="en-US" dirty="0"/>
          </a:p>
        </p:txBody>
      </p:sp>
    </p:spTree>
    <p:extLst>
      <p:ext uri="{BB962C8B-B14F-4D97-AF65-F5344CB8AC3E}">
        <p14:creationId xmlns:p14="http://schemas.microsoft.com/office/powerpoint/2010/main" val="33335741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219200"/>
            <a:ext cx="8610600" cy="5486399"/>
          </a:xfrm>
        </p:spPr>
        <p:txBody>
          <a:bodyPr/>
          <a:lstStyle/>
          <a:p>
            <a:pPr algn="just"/>
            <a:endParaRPr lang="en-US" sz="2000" b="0" dirty="0"/>
          </a:p>
        </p:txBody>
      </p:sp>
      <p:sp>
        <p:nvSpPr>
          <p:cNvPr id="3" name="Title 2"/>
          <p:cNvSpPr>
            <a:spLocks noGrp="1"/>
          </p:cNvSpPr>
          <p:nvPr>
            <p:ph type="title"/>
          </p:nvPr>
        </p:nvSpPr>
        <p:spPr/>
        <p:txBody>
          <a:bodyPr/>
          <a:lstStyle/>
          <a:p>
            <a:r>
              <a:rPr lang="en-US" sz="2800" dirty="0"/>
              <a:t>EMERGING ISSUES</a:t>
            </a:r>
          </a:p>
        </p:txBody>
      </p:sp>
    </p:spTree>
    <p:extLst>
      <p:ext uri="{BB962C8B-B14F-4D97-AF65-F5344CB8AC3E}">
        <p14:creationId xmlns:p14="http://schemas.microsoft.com/office/powerpoint/2010/main" val="27678853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extLst/>
        </p:spPr>
        <p:txBody>
          <a:bodyPr>
            <a:noAutofit/>
          </a:bodyPr>
          <a:lstStyle/>
          <a:p>
            <a:pPr algn="ctr" eaLnBrk="1" hangingPunct="1">
              <a:defRPr/>
            </a:pPr>
            <a:r>
              <a:rPr lang="en-US" sz="8800" kern="1200" dirty="0">
                <a:ln w="19050">
                  <a:solidFill>
                    <a:srgbClr val="816F47"/>
                  </a:solidFill>
                  <a:prstDash val="solid"/>
                </a:ln>
                <a:solidFill>
                  <a:srgbClr val="FFFF00"/>
                </a:solidFill>
                <a:effectLst>
                  <a:outerShdw blurRad="50000" dist="50800" dir="7500000" algn="tl">
                    <a:srgbClr val="000000">
                      <a:shade val="5000"/>
                      <a:alpha val="35000"/>
                    </a:srgbClr>
                  </a:outerShdw>
                </a:effectLst>
                <a:latin typeface="Bauhaus 93" panose="04030905020B02020C02" pitchFamily="82" charset="0"/>
                <a:ea typeface="+mn-ea"/>
                <a:cs typeface="+mn-cs"/>
              </a:rPr>
              <a:t>Thank You</a:t>
            </a:r>
          </a:p>
        </p:txBody>
      </p:sp>
      <p:pic>
        <p:nvPicPr>
          <p:cNvPr id="20483" name="Picture 11" descr="Picture1"/>
          <p:cNvPicPr>
            <a:picLocks noGrp="1" noChangeAspect="1" noChangeArrowheads="1"/>
          </p:cNvPicPr>
          <p:nvPr>
            <p:ph idx="1"/>
          </p:nvPr>
        </p:nvPicPr>
        <p:blipFill>
          <a:blip r:embed="rId3"/>
          <a:srcRect/>
          <a:stretch>
            <a:fillRect/>
          </a:stretch>
        </p:blipFill>
        <p:spPr>
          <a:xfrm>
            <a:off x="1066800" y="1371600"/>
            <a:ext cx="7500938" cy="4071938"/>
          </a:xfrm>
          <a:prstGeom prst="roundRect">
            <a:avLst>
              <a:gd name="adj" fmla="val 8594"/>
            </a:avLst>
          </a:prstGeom>
          <a:solidFill>
            <a:srgbClr val="FFFFFF">
              <a:shade val="85000"/>
            </a:srgbClr>
          </a:solidFill>
          <a:effectLst>
            <a:reflection blurRad="12700" stA="38000" endPos="28000" dist="5000" dir="5400000" sy="-100000" algn="bl" rotWithShape="0"/>
          </a:effectLst>
        </p:spPr>
      </p:pic>
      <p:sp>
        <p:nvSpPr>
          <p:cNvPr id="5" name="Title 1"/>
          <p:cNvSpPr txBox="1">
            <a:spLocks/>
          </p:cNvSpPr>
          <p:nvPr/>
        </p:nvSpPr>
        <p:spPr bwMode="auto">
          <a:xfrm>
            <a:off x="0" y="5562600"/>
            <a:ext cx="9144000" cy="387350"/>
          </a:xfrm>
          <a:prstGeom prst="rect">
            <a:avLst/>
          </a:prstGeom>
          <a:noFill/>
          <a:ln w="9525">
            <a:noFill/>
            <a:miter lim="800000"/>
            <a:headEnd/>
            <a:tailEnd/>
          </a:ln>
        </p:spPr>
        <p:txBody>
          <a:bodyPr/>
          <a:lstStyle/>
          <a:p>
            <a:pPr algn="ctr">
              <a:defRPr/>
            </a:pPr>
            <a:r>
              <a:rPr lang="en-US" b="1" kern="0" dirty="0">
                <a:solidFill>
                  <a:srgbClr val="F79646"/>
                </a:solidFill>
                <a:latin typeface="Gill Sans MT" pitchFamily="34" charset="0"/>
              </a:rPr>
              <a:t>AU-IBAR: Providing leadership in the development of animal resources for Africa</a:t>
            </a:r>
          </a:p>
        </p:txBody>
      </p:sp>
    </p:spTree>
    <p:extLst>
      <p:ext uri="{BB962C8B-B14F-4D97-AF65-F5344CB8AC3E}">
        <p14:creationId xmlns:p14="http://schemas.microsoft.com/office/powerpoint/2010/main" val="3960990873"/>
      </p:ext>
    </p:extLst>
  </p:cSld>
  <p:clrMapOvr>
    <a:masterClrMapping/>
  </p:clrMapOvr>
  <p:transition>
    <p:wipe dir="r"/>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Partnership Consultation on Pan African Fisheries Policy Framework Nairobi February 2012">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6699"/>
      </a:hlink>
      <a:folHlink>
        <a:srgbClr val="969696"/>
      </a:folHlink>
    </a:clrScheme>
    <a:fontScheme name="Blan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lank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3366"/>
        </a:hlink>
        <a:folHlink>
          <a:srgbClr val="99CC00"/>
        </a:folHlink>
      </a:clrScheme>
      <a:clrMap bg1="lt1" tx1="dk1" bg2="lt2" tx2="dk2" accent1="accent1" accent2="accent2" accent3="accent3" accent4="accent4" accent5="accent5" accent6="accent6" hlink="hlink" folHlink="folHlink"/>
    </a:extraClrScheme>
    <a:extraClrScheme>
      <a:clrScheme name="Blank 14">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A50021"/>
        </a:hlink>
        <a:folHlink>
          <a:srgbClr val="99CC00"/>
        </a:folHlink>
      </a:clrScheme>
      <a:clrMap bg1="lt1" tx1="dk1" bg2="lt2" tx2="dk2" accent1="accent1" accent2="accent2" accent3="accent3" accent4="accent4" accent5="accent5" accent6="accent6" hlink="hlink" folHlink="folHlink"/>
    </a:extraClrScheme>
    <a:extraClrScheme>
      <a:clrScheme name="Blank 15">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969696"/>
        </a:hlink>
        <a:folHlink>
          <a:srgbClr val="99CC00"/>
        </a:folHlink>
      </a:clrScheme>
      <a:clrMap bg1="lt1" tx1="dk1" bg2="lt2" tx2="dk2" accent1="accent1" accent2="accent2" accent3="accent3" accent4="accent4" accent5="accent5" accent6="accent6" hlink="hlink" folHlink="folHlink"/>
    </a:extraClrScheme>
    <a:extraClrScheme>
      <a:clrScheme name="Blank 16">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969696"/>
        </a:hlink>
        <a:folHlink>
          <a:srgbClr val="336699"/>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3894</TotalTime>
  <Words>3782</Words>
  <Application>Microsoft Office PowerPoint</Application>
  <PresentationFormat>On-screen Show (4:3)</PresentationFormat>
  <Paragraphs>296</Paragraphs>
  <Slides>10</Slides>
  <Notes>1</Notes>
  <HiddenSlides>0</HiddenSlides>
  <MMClips>0</MMClips>
  <ScaleCrop>false</ScaleCrop>
  <HeadingPairs>
    <vt:vector size="8" baseType="variant">
      <vt:variant>
        <vt:lpstr>Fonts Used</vt:lpstr>
      </vt:variant>
      <vt:variant>
        <vt:i4>6</vt:i4>
      </vt:variant>
      <vt:variant>
        <vt:lpstr>Theme</vt:lpstr>
      </vt:variant>
      <vt:variant>
        <vt:i4>3</vt:i4>
      </vt:variant>
      <vt:variant>
        <vt:lpstr>Embedded OLE Servers</vt:lpstr>
      </vt:variant>
      <vt:variant>
        <vt:i4>1</vt:i4>
      </vt:variant>
      <vt:variant>
        <vt:lpstr>Slide Titles</vt:lpstr>
      </vt:variant>
      <vt:variant>
        <vt:i4>10</vt:i4>
      </vt:variant>
    </vt:vector>
  </HeadingPairs>
  <TitlesOfParts>
    <vt:vector size="20" baseType="lpstr">
      <vt:lpstr>Arial</vt:lpstr>
      <vt:lpstr>Bauhaus 93</vt:lpstr>
      <vt:lpstr>Calibri</vt:lpstr>
      <vt:lpstr>Gill Sans MT</vt:lpstr>
      <vt:lpstr>Times</vt:lpstr>
      <vt:lpstr>Times New Roman</vt:lpstr>
      <vt:lpstr>Office Theme</vt:lpstr>
      <vt:lpstr>Partnership Consultation on Pan African Fisheries Policy Framework Nairobi February 2012</vt:lpstr>
      <vt:lpstr>1_Office Theme</vt:lpstr>
      <vt:lpstr>Microsoft PowerPoint 97-2003 Presentation</vt:lpstr>
      <vt:lpstr>SECOND DIALOGUE AND SENSITIZATION MEETING WITH RECS ON EMERGING ISSUES FROM IMPLEMENTATION OF FISHGOV 2 </vt:lpstr>
      <vt:lpstr>SO1: African Union decisions on sustainable fisheries and aquaculture policies are evidence based. </vt:lpstr>
      <vt:lpstr>SO1: African Union decisions on sustainable fisheries and aquaculture policies are evidence based. </vt:lpstr>
      <vt:lpstr>SO1: African Union decisions on sustainable fisheries and aquaculture policies are evidence based.</vt:lpstr>
      <vt:lpstr>SO2 Fisheries and aquaculture policies in Africa are coherent with the PFRS and coordinated at continental, regional and national levels in order to maintain healthy and resilient marine, coastal and freshwater ecosystems in the context of climate change. </vt:lpstr>
      <vt:lpstr>SO2 Fisheries and aquaculture policies in Africa are coherent with the PFRS and coordinated at continental, regional and national levels in order to maintain healthy and resilient marine, coastal and freshwater ecosystems in the context of climate change.</vt:lpstr>
      <vt:lpstr>SO3. Africa is adequately represented and effectively participates in international fisheries and aquaculture fora and ably domesticates relevant global instruments.</vt:lpstr>
      <vt:lpstr>SO2 Fisheries and aquaculture policies in Africa are coherent with the PFRS and coordinated at continental, regional and national levels in order to maintain healthy and resilient marine, coastal and freshwater ecosystems in the context of climate change.</vt:lpstr>
      <vt:lpstr>EMERGING ISSUES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fahim kremeier</dc:creator>
  <cp:lastModifiedBy>Fahim Kremeier</cp:lastModifiedBy>
  <cp:revision>395</cp:revision>
  <dcterms:created xsi:type="dcterms:W3CDTF">2017-08-17T12:21:51Z</dcterms:created>
  <dcterms:modified xsi:type="dcterms:W3CDTF">2022-06-07T08:01:39Z</dcterms:modified>
</cp:coreProperties>
</file>