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30"/>
  </p:notesMasterIdLst>
  <p:sldIdLst>
    <p:sldId id="2314" r:id="rId6"/>
    <p:sldId id="698" r:id="rId7"/>
    <p:sldId id="308" r:id="rId8"/>
    <p:sldId id="305" r:id="rId9"/>
    <p:sldId id="697" r:id="rId10"/>
    <p:sldId id="667" r:id="rId11"/>
    <p:sldId id="272" r:id="rId12"/>
    <p:sldId id="453" r:id="rId13"/>
    <p:sldId id="74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316" r:id="rId22"/>
    <p:sldId id="706" r:id="rId23"/>
    <p:sldId id="475" r:id="rId24"/>
    <p:sldId id="283" r:id="rId25"/>
    <p:sldId id="275" r:id="rId26"/>
    <p:sldId id="284" r:id="rId27"/>
    <p:sldId id="282" r:id="rId28"/>
    <p:sldId id="44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8" autoAdjust="0"/>
    <p:restoredTop sz="87211" autoAdjust="0"/>
  </p:normalViewPr>
  <p:slideViewPr>
    <p:cSldViewPr snapToGrid="0">
      <p:cViewPr varScale="1">
        <p:scale>
          <a:sx n="63" d="100"/>
          <a:sy n="63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8E5AD7-A2F8-3A4D-A387-79042C2B8B4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5667E8-EA36-524D-A60F-8A252716F7F6}">
      <dgm:prSet phldrT="[Text]" custT="1"/>
      <dgm:spPr/>
      <dgm:t>
        <a:bodyPr/>
        <a:lstStyle/>
        <a:p>
          <a:r>
            <a:rPr lang="en-US" sz="1200" b="1" dirty="0"/>
            <a:t>2012 Call for Proposal</a:t>
          </a:r>
        </a:p>
      </dgm:t>
    </dgm:pt>
    <dgm:pt modelId="{69047BA8-9124-4140-9614-57F39A340C6D}" type="parTrans" cxnId="{EA740F65-3EE9-D54E-A112-72D8677DAD34}">
      <dgm:prSet/>
      <dgm:spPr/>
      <dgm:t>
        <a:bodyPr/>
        <a:lstStyle/>
        <a:p>
          <a:endParaRPr lang="en-US"/>
        </a:p>
      </dgm:t>
    </dgm:pt>
    <dgm:pt modelId="{7D8FDD6B-29B5-864F-8ECE-33DD634506B6}" type="sibTrans" cxnId="{EA740F65-3EE9-D54E-A112-72D8677DAD34}">
      <dgm:prSet/>
      <dgm:spPr/>
      <dgm:t>
        <a:bodyPr/>
        <a:lstStyle/>
        <a:p>
          <a:endParaRPr lang="en-US"/>
        </a:p>
      </dgm:t>
    </dgm:pt>
    <dgm:pt modelId="{707C37B4-D9E7-3845-93E8-6C94B7BF4346}">
      <dgm:prSet phldrT="[Text]" custT="1"/>
      <dgm:spPr/>
      <dgm:t>
        <a:bodyPr/>
        <a:lstStyle/>
        <a:p>
          <a:r>
            <a:rPr lang="en-US" sz="1200" b="1" dirty="0"/>
            <a:t>2016 Call for Proposal</a:t>
          </a:r>
        </a:p>
      </dgm:t>
    </dgm:pt>
    <dgm:pt modelId="{4B2F97E4-3ABE-2541-8EAB-7C88877470E7}" type="parTrans" cxnId="{32036FF3-323B-BC42-BE12-C00296298555}">
      <dgm:prSet/>
      <dgm:spPr/>
      <dgm:t>
        <a:bodyPr/>
        <a:lstStyle/>
        <a:p>
          <a:endParaRPr lang="en-US"/>
        </a:p>
      </dgm:t>
    </dgm:pt>
    <dgm:pt modelId="{06062614-6B1E-1745-A3BA-6D6D0BB70EAD}" type="sibTrans" cxnId="{32036FF3-323B-BC42-BE12-C00296298555}">
      <dgm:prSet/>
      <dgm:spPr/>
      <dgm:t>
        <a:bodyPr/>
        <a:lstStyle/>
        <a:p>
          <a:endParaRPr lang="en-US"/>
        </a:p>
      </dgm:t>
    </dgm:pt>
    <dgm:pt modelId="{2E0A8837-904D-6F47-8E2F-F83AAF3C79D8}">
      <dgm:prSet phldrT="[Text]" custT="1"/>
      <dgm:spPr/>
      <dgm:t>
        <a:bodyPr/>
        <a:lstStyle/>
        <a:p>
          <a:r>
            <a:rPr lang="en-US" sz="1200" b="1" dirty="0"/>
            <a:t>$8,500,000</a:t>
          </a:r>
        </a:p>
      </dgm:t>
    </dgm:pt>
    <dgm:pt modelId="{76E434A8-63CA-1541-9B20-530493942FE0}" type="parTrans" cxnId="{1F0BB215-8715-4F42-A2F1-22E7D6D6FE73}">
      <dgm:prSet/>
      <dgm:spPr/>
      <dgm:t>
        <a:bodyPr/>
        <a:lstStyle/>
        <a:p>
          <a:endParaRPr lang="en-US"/>
        </a:p>
      </dgm:t>
    </dgm:pt>
    <dgm:pt modelId="{0BBBFB76-179D-9F4E-891F-6B2F61E08503}" type="sibTrans" cxnId="{1F0BB215-8715-4F42-A2F1-22E7D6D6FE73}">
      <dgm:prSet/>
      <dgm:spPr/>
      <dgm:t>
        <a:bodyPr/>
        <a:lstStyle/>
        <a:p>
          <a:endParaRPr lang="en-US"/>
        </a:p>
      </dgm:t>
    </dgm:pt>
    <dgm:pt modelId="{82E236BA-BDB4-9C41-8E11-2223E10E03E3}">
      <dgm:prSet phldrT="[Text]" custT="1"/>
      <dgm:spPr/>
      <dgm:t>
        <a:bodyPr/>
        <a:lstStyle/>
        <a:p>
          <a:r>
            <a:rPr lang="en-GB" sz="1200" dirty="0"/>
            <a:t>Post-harvest and Agriculture</a:t>
          </a:r>
          <a:endParaRPr lang="en-US" sz="1200" dirty="0"/>
        </a:p>
      </dgm:t>
    </dgm:pt>
    <dgm:pt modelId="{EB50DFEE-4B34-5249-A5F6-15704852B818}" type="parTrans" cxnId="{66AB225E-4CE1-C94E-BBC7-3336742E124B}">
      <dgm:prSet/>
      <dgm:spPr/>
      <dgm:t>
        <a:bodyPr/>
        <a:lstStyle/>
        <a:p>
          <a:endParaRPr lang="en-US"/>
        </a:p>
      </dgm:t>
    </dgm:pt>
    <dgm:pt modelId="{5C813280-CD59-EF4D-B768-BBF6B60A0096}" type="sibTrans" cxnId="{66AB225E-4CE1-C94E-BBC7-3336742E124B}">
      <dgm:prSet/>
      <dgm:spPr/>
      <dgm:t>
        <a:bodyPr/>
        <a:lstStyle/>
        <a:p>
          <a:endParaRPr lang="en-US"/>
        </a:p>
      </dgm:t>
    </dgm:pt>
    <dgm:pt modelId="{5053F1AC-9898-3E46-8601-EE57CED2806E}">
      <dgm:prSet custT="1"/>
      <dgm:spPr/>
      <dgm:t>
        <a:bodyPr/>
        <a:lstStyle/>
        <a:p>
          <a:r>
            <a:rPr lang="en-GB" sz="1200" dirty="0"/>
            <a:t>Renewable and Sustainable Energy</a:t>
          </a:r>
          <a:endParaRPr lang="en-US" sz="1200" dirty="0"/>
        </a:p>
      </dgm:t>
    </dgm:pt>
    <dgm:pt modelId="{C24E67F6-02EE-B041-A938-9190DFC94B68}" type="parTrans" cxnId="{48CDC694-7ED1-FB4B-A728-6B0B2642F7A3}">
      <dgm:prSet/>
      <dgm:spPr/>
      <dgm:t>
        <a:bodyPr/>
        <a:lstStyle/>
        <a:p>
          <a:endParaRPr lang="en-US"/>
        </a:p>
      </dgm:t>
    </dgm:pt>
    <dgm:pt modelId="{039E673B-72AC-4047-B2EE-F4D786BFEB0D}" type="sibTrans" cxnId="{48CDC694-7ED1-FB4B-A728-6B0B2642F7A3}">
      <dgm:prSet/>
      <dgm:spPr/>
      <dgm:t>
        <a:bodyPr/>
        <a:lstStyle/>
        <a:p>
          <a:endParaRPr lang="en-US"/>
        </a:p>
      </dgm:t>
    </dgm:pt>
    <dgm:pt modelId="{1AA15689-5D39-F548-B460-FA3EE2CD889A}">
      <dgm:prSet custT="1"/>
      <dgm:spPr/>
      <dgm:t>
        <a:bodyPr/>
        <a:lstStyle/>
        <a:p>
          <a:r>
            <a:rPr lang="en-GB" sz="1200" dirty="0"/>
            <a:t>Water and Sanitation</a:t>
          </a:r>
          <a:endParaRPr lang="en-US" sz="1200" dirty="0"/>
        </a:p>
      </dgm:t>
    </dgm:pt>
    <dgm:pt modelId="{7191042A-68A3-524B-A8A3-AFD5F0D1CE95}" type="parTrans" cxnId="{02B4AEB1-803B-3645-B52E-DBE817606B0D}">
      <dgm:prSet/>
      <dgm:spPr/>
      <dgm:t>
        <a:bodyPr/>
        <a:lstStyle/>
        <a:p>
          <a:endParaRPr lang="en-US"/>
        </a:p>
      </dgm:t>
    </dgm:pt>
    <dgm:pt modelId="{16EA76EF-5440-AD48-93C8-CE50ACBE23E4}" type="sibTrans" cxnId="{02B4AEB1-803B-3645-B52E-DBE817606B0D}">
      <dgm:prSet/>
      <dgm:spPr/>
      <dgm:t>
        <a:bodyPr/>
        <a:lstStyle/>
        <a:p>
          <a:endParaRPr lang="en-US"/>
        </a:p>
      </dgm:t>
    </dgm:pt>
    <dgm:pt modelId="{E331766E-C875-FA48-AE63-FB91D7E92C1F}">
      <dgm:prSet phldrT="[Text]" custT="1"/>
      <dgm:spPr/>
      <dgm:t>
        <a:bodyPr/>
        <a:lstStyle/>
        <a:p>
          <a:r>
            <a:rPr lang="en-US" sz="1200" b="1" dirty="0"/>
            <a:t>$9,000,000</a:t>
          </a:r>
        </a:p>
      </dgm:t>
    </dgm:pt>
    <dgm:pt modelId="{172C3EAF-4C0E-3A49-9383-CC13B393D9C5}" type="parTrans" cxnId="{51FAFDB0-7ED5-1B4A-8030-4E7395BDB372}">
      <dgm:prSet/>
      <dgm:spPr/>
      <dgm:t>
        <a:bodyPr/>
        <a:lstStyle/>
        <a:p>
          <a:endParaRPr lang="en-US"/>
        </a:p>
      </dgm:t>
    </dgm:pt>
    <dgm:pt modelId="{ED944A53-EC0D-A946-884C-2593947AC82E}" type="sibTrans" cxnId="{51FAFDB0-7ED5-1B4A-8030-4E7395BDB372}">
      <dgm:prSet/>
      <dgm:spPr/>
      <dgm:t>
        <a:bodyPr/>
        <a:lstStyle/>
        <a:p>
          <a:endParaRPr lang="en-US"/>
        </a:p>
      </dgm:t>
    </dgm:pt>
    <dgm:pt modelId="{4C1F91F5-1287-2743-9D42-178E1E46D15E}">
      <dgm:prSet phldrT="[Text]" custT="1"/>
      <dgm:spPr/>
      <dgm:t>
        <a:bodyPr/>
        <a:lstStyle/>
        <a:p>
          <a:r>
            <a:rPr lang="en-US" sz="1200" b="0" dirty="0"/>
            <a:t>Food, Nutrition Security and Sustainable Agriculture-</a:t>
          </a:r>
          <a:r>
            <a:rPr lang="en-US" sz="1200" b="1" dirty="0"/>
            <a:t>sustainable Agricultural Intensification</a:t>
          </a:r>
          <a:endParaRPr lang="en-US" sz="1200" b="0" dirty="0"/>
        </a:p>
      </dgm:t>
    </dgm:pt>
    <dgm:pt modelId="{29283634-DA74-CC41-A9C7-EA9DAC50EAA4}" type="parTrans" cxnId="{D2DD5532-3187-7A48-8A6D-14C3ACC1D9EB}">
      <dgm:prSet/>
      <dgm:spPr/>
      <dgm:t>
        <a:bodyPr/>
        <a:lstStyle/>
        <a:p>
          <a:endParaRPr lang="en-US"/>
        </a:p>
      </dgm:t>
    </dgm:pt>
    <dgm:pt modelId="{65F063A4-E041-BD4E-8EA1-B32F84BB45CE}" type="sibTrans" cxnId="{D2DD5532-3187-7A48-8A6D-14C3ACC1D9EB}">
      <dgm:prSet/>
      <dgm:spPr/>
      <dgm:t>
        <a:bodyPr/>
        <a:lstStyle/>
        <a:p>
          <a:endParaRPr lang="en-US"/>
        </a:p>
      </dgm:t>
    </dgm:pt>
    <dgm:pt modelId="{AC1D6672-7801-4C5A-A893-2BC058F0066F}">
      <dgm:prSet phldrT="[Text]" custT="1"/>
      <dgm:spPr/>
      <dgm:t>
        <a:bodyPr/>
        <a:lstStyle/>
        <a:p>
          <a:r>
            <a:rPr lang="en-US" sz="1200" b="1" dirty="0"/>
            <a:t>2018 Call for Proposal</a:t>
          </a:r>
        </a:p>
      </dgm:t>
    </dgm:pt>
    <dgm:pt modelId="{4452CA12-5A22-4947-A098-8F04273FB0D5}" type="parTrans" cxnId="{BB65F4CA-46CD-4748-9CA9-A90482C2E6EC}">
      <dgm:prSet/>
      <dgm:spPr/>
      <dgm:t>
        <a:bodyPr/>
        <a:lstStyle/>
        <a:p>
          <a:endParaRPr lang="en-US"/>
        </a:p>
      </dgm:t>
    </dgm:pt>
    <dgm:pt modelId="{C1F82772-6FA7-4B87-B5B6-2D5CA4104A31}" type="sibTrans" cxnId="{BB65F4CA-46CD-4748-9CA9-A90482C2E6EC}">
      <dgm:prSet/>
      <dgm:spPr/>
      <dgm:t>
        <a:bodyPr/>
        <a:lstStyle/>
        <a:p>
          <a:endParaRPr lang="en-US"/>
        </a:p>
      </dgm:t>
    </dgm:pt>
    <dgm:pt modelId="{A67D2E57-40A1-4B32-ADD1-3B396EFE1FA1}">
      <dgm:prSet phldrT="[Text]" custT="1"/>
      <dgm:spPr/>
      <dgm:t>
        <a:bodyPr/>
        <a:lstStyle/>
        <a:p>
          <a:r>
            <a:rPr lang="en-US" sz="1200" b="1" dirty="0"/>
            <a:t>$9,000,000</a:t>
          </a:r>
        </a:p>
      </dgm:t>
    </dgm:pt>
    <dgm:pt modelId="{D09F7A9A-D2CB-461F-A3A6-ABB0AD43E0B8}" type="parTrans" cxnId="{88F815E8-1193-4A3A-A0FB-6A355EB7CA49}">
      <dgm:prSet/>
      <dgm:spPr/>
      <dgm:t>
        <a:bodyPr/>
        <a:lstStyle/>
        <a:p>
          <a:endParaRPr lang="en-US"/>
        </a:p>
      </dgm:t>
    </dgm:pt>
    <dgm:pt modelId="{75F45386-5162-4C8E-8EFB-C8D46E6FE30C}" type="sibTrans" cxnId="{88F815E8-1193-4A3A-A0FB-6A355EB7CA49}">
      <dgm:prSet/>
      <dgm:spPr/>
      <dgm:t>
        <a:bodyPr/>
        <a:lstStyle/>
        <a:p>
          <a:endParaRPr lang="en-US"/>
        </a:p>
      </dgm:t>
    </dgm:pt>
    <dgm:pt modelId="{C4578FEE-02EF-4AFB-A06C-FD533A7B38FA}">
      <dgm:prSet phldrT="[Text]" custT="1"/>
      <dgm:spPr/>
      <dgm:t>
        <a:bodyPr/>
        <a:lstStyle/>
        <a:p>
          <a:r>
            <a:rPr lang="en-US" sz="1200" b="0" dirty="0"/>
            <a:t>Food, Nutrition Security and Sustainable Agriculture Focus-</a:t>
          </a:r>
          <a:r>
            <a:rPr lang="en-GB" sz="1200" b="1" dirty="0"/>
            <a:t>Agriculture and food systems for nutrition</a:t>
          </a:r>
          <a:endParaRPr lang="en-US" sz="1200" b="0" dirty="0"/>
        </a:p>
      </dgm:t>
    </dgm:pt>
    <dgm:pt modelId="{084C57F0-BBF6-4CA3-8B11-6AD4325AF5E1}" type="parTrans" cxnId="{6B580F12-57F6-4BD3-B649-98A6C23997C1}">
      <dgm:prSet/>
      <dgm:spPr/>
      <dgm:t>
        <a:bodyPr/>
        <a:lstStyle/>
        <a:p>
          <a:endParaRPr lang="en-US"/>
        </a:p>
      </dgm:t>
    </dgm:pt>
    <dgm:pt modelId="{E99B96E4-E7D5-4628-A4EB-D93E56FCAA4F}" type="sibTrans" cxnId="{6B580F12-57F6-4BD3-B649-98A6C23997C1}">
      <dgm:prSet/>
      <dgm:spPr/>
      <dgm:t>
        <a:bodyPr/>
        <a:lstStyle/>
        <a:p>
          <a:endParaRPr lang="en-US"/>
        </a:p>
      </dgm:t>
    </dgm:pt>
    <dgm:pt modelId="{0BD44AA4-2CFC-4A8D-85C7-9C75F60B2466}">
      <dgm:prSet custT="1"/>
      <dgm:spPr/>
      <dgm:t>
        <a:bodyPr/>
        <a:lstStyle/>
        <a:p>
          <a:r>
            <a:rPr lang="en-US" sz="1200" b="1" dirty="0"/>
            <a:t>Grants to 10 Institutions – 28 countries</a:t>
          </a:r>
        </a:p>
      </dgm:t>
    </dgm:pt>
    <dgm:pt modelId="{D8B67B4E-DEB8-43B8-8521-B05EA1E539A4}" type="parTrans" cxnId="{CD1F9150-A8BA-416E-875C-F6BCAF5776D1}">
      <dgm:prSet/>
      <dgm:spPr/>
      <dgm:t>
        <a:bodyPr/>
        <a:lstStyle/>
        <a:p>
          <a:endParaRPr lang="en-US"/>
        </a:p>
      </dgm:t>
    </dgm:pt>
    <dgm:pt modelId="{3392E342-E8D9-43CF-A0DE-BC9D7C82622A}" type="sibTrans" cxnId="{CD1F9150-A8BA-416E-875C-F6BCAF5776D1}">
      <dgm:prSet/>
      <dgm:spPr/>
      <dgm:t>
        <a:bodyPr/>
        <a:lstStyle/>
        <a:p>
          <a:endParaRPr lang="en-US"/>
        </a:p>
      </dgm:t>
    </dgm:pt>
    <dgm:pt modelId="{D8BF6EAD-27C2-459F-869D-D359CD511894}">
      <dgm:prSet phldrT="[Text]" custT="1"/>
      <dgm:spPr/>
      <dgm:t>
        <a:bodyPr/>
        <a:lstStyle/>
        <a:p>
          <a:r>
            <a:rPr lang="en-US" sz="1200" b="1" dirty="0"/>
            <a:t>Grant to 9 institutions – 18 countries</a:t>
          </a:r>
        </a:p>
      </dgm:t>
    </dgm:pt>
    <dgm:pt modelId="{08E81D07-5C9B-4E44-BC22-03D518056FA1}" type="parTrans" cxnId="{AD80FF96-05EA-487A-8D50-A4764134B6BF}">
      <dgm:prSet/>
      <dgm:spPr/>
      <dgm:t>
        <a:bodyPr/>
        <a:lstStyle/>
        <a:p>
          <a:endParaRPr lang="en-US"/>
        </a:p>
      </dgm:t>
    </dgm:pt>
    <dgm:pt modelId="{36DFC04F-B78C-4011-90E7-3BE9C7E18217}" type="sibTrans" cxnId="{AD80FF96-05EA-487A-8D50-A4764134B6BF}">
      <dgm:prSet/>
      <dgm:spPr/>
      <dgm:t>
        <a:bodyPr/>
        <a:lstStyle/>
        <a:p>
          <a:endParaRPr lang="en-US"/>
        </a:p>
      </dgm:t>
    </dgm:pt>
    <dgm:pt modelId="{01BA7D6C-B728-A24B-A50E-A57661104FC7}">
      <dgm:prSet phldrT="[Text]" custT="1"/>
      <dgm:spPr/>
      <dgm:t>
        <a:bodyPr/>
        <a:lstStyle/>
        <a:p>
          <a:r>
            <a:rPr lang="en-US" sz="1200" b="1"/>
            <a:t>2011 Call for Proposal</a:t>
          </a:r>
          <a:endParaRPr lang="en-US" sz="1200" b="1" dirty="0"/>
        </a:p>
      </dgm:t>
    </dgm:pt>
    <dgm:pt modelId="{DEDA7508-0E54-C140-A4EF-007F6ECC290F}" type="sibTrans" cxnId="{9935098E-0C86-8A4E-8E5F-E338D7A156A3}">
      <dgm:prSet/>
      <dgm:spPr/>
      <dgm:t>
        <a:bodyPr/>
        <a:lstStyle/>
        <a:p>
          <a:endParaRPr lang="en-US"/>
        </a:p>
      </dgm:t>
    </dgm:pt>
    <dgm:pt modelId="{94B110B6-232F-3748-AFFB-2860CC3DD93B}" type="parTrans" cxnId="{9935098E-0C86-8A4E-8E5F-E338D7A156A3}">
      <dgm:prSet/>
      <dgm:spPr/>
      <dgm:t>
        <a:bodyPr/>
        <a:lstStyle/>
        <a:p>
          <a:endParaRPr lang="en-US"/>
        </a:p>
      </dgm:t>
    </dgm:pt>
    <dgm:pt modelId="{43CFAC26-1526-4694-84E8-FB744D33B612}">
      <dgm:prSet custT="1"/>
      <dgm:spPr/>
      <dgm:t>
        <a:bodyPr/>
        <a:lstStyle/>
        <a:p>
          <a:r>
            <a:rPr lang="en-US" sz="1200" b="1" dirty="0"/>
            <a:t>Grants to 10 Institutions – 19 Countries</a:t>
          </a:r>
        </a:p>
      </dgm:t>
    </dgm:pt>
    <dgm:pt modelId="{FD8995AE-8FAB-444D-9F67-EBFCE97A0AEF}" type="sibTrans" cxnId="{DD31C9E2-6CB7-4550-9517-A4ABA2FBDA63}">
      <dgm:prSet/>
      <dgm:spPr/>
      <dgm:t>
        <a:bodyPr/>
        <a:lstStyle/>
        <a:p>
          <a:endParaRPr lang="en-US"/>
        </a:p>
      </dgm:t>
    </dgm:pt>
    <dgm:pt modelId="{91B6A3AC-0398-4DCC-8971-9017A3755D73}" type="parTrans" cxnId="{DD31C9E2-6CB7-4550-9517-A4ABA2FBDA63}">
      <dgm:prSet/>
      <dgm:spPr/>
      <dgm:t>
        <a:bodyPr/>
        <a:lstStyle/>
        <a:p>
          <a:endParaRPr lang="en-US"/>
        </a:p>
      </dgm:t>
    </dgm:pt>
    <dgm:pt modelId="{8B75279A-7F50-2348-A6DA-999FE0F54D42}">
      <dgm:prSet custT="1"/>
      <dgm:spPr/>
      <dgm:t>
        <a:bodyPr/>
        <a:lstStyle/>
        <a:p>
          <a:r>
            <a:rPr lang="en-GB" sz="1200" dirty="0"/>
            <a:t>Water and Sanitation</a:t>
          </a:r>
          <a:endParaRPr lang="en-US" sz="1200" dirty="0"/>
        </a:p>
      </dgm:t>
    </dgm:pt>
    <dgm:pt modelId="{5E5D3263-99B8-0B4A-80F4-2B77BE13F923}" type="sibTrans" cxnId="{6F5C0561-DD5D-934F-86FB-9489E80DECD1}">
      <dgm:prSet/>
      <dgm:spPr/>
      <dgm:t>
        <a:bodyPr/>
        <a:lstStyle/>
        <a:p>
          <a:endParaRPr lang="en-US"/>
        </a:p>
      </dgm:t>
    </dgm:pt>
    <dgm:pt modelId="{0912F137-7285-2E46-BA22-EA43B9EE1925}" type="parTrans" cxnId="{6F5C0561-DD5D-934F-86FB-9489E80DECD1}">
      <dgm:prSet/>
      <dgm:spPr/>
      <dgm:t>
        <a:bodyPr/>
        <a:lstStyle/>
        <a:p>
          <a:endParaRPr lang="en-US"/>
        </a:p>
      </dgm:t>
    </dgm:pt>
    <dgm:pt modelId="{7413C0F0-558C-384B-BBF9-4EE40145B822}">
      <dgm:prSet custT="1"/>
      <dgm:spPr/>
      <dgm:t>
        <a:bodyPr/>
        <a:lstStyle/>
        <a:p>
          <a:r>
            <a:rPr lang="en-GB" sz="1200" dirty="0"/>
            <a:t>Renewable and Sustainable Energy</a:t>
          </a:r>
          <a:endParaRPr lang="en-US" sz="1200" dirty="0"/>
        </a:p>
      </dgm:t>
    </dgm:pt>
    <dgm:pt modelId="{66A61DC5-0B52-1040-B0EE-E8551304ADD2}" type="sibTrans" cxnId="{B2416347-07B6-B940-B6FE-5328CD772127}">
      <dgm:prSet/>
      <dgm:spPr/>
      <dgm:t>
        <a:bodyPr/>
        <a:lstStyle/>
        <a:p>
          <a:endParaRPr lang="en-US"/>
        </a:p>
      </dgm:t>
    </dgm:pt>
    <dgm:pt modelId="{939D50A4-FAC1-4D49-B0F2-843ED94834F3}" type="parTrans" cxnId="{B2416347-07B6-B940-B6FE-5328CD772127}">
      <dgm:prSet/>
      <dgm:spPr/>
      <dgm:t>
        <a:bodyPr/>
        <a:lstStyle/>
        <a:p>
          <a:endParaRPr lang="en-US"/>
        </a:p>
      </dgm:t>
    </dgm:pt>
    <dgm:pt modelId="{97876FE4-2FCA-5E41-B572-65A2EC8C587A}">
      <dgm:prSet phldrT="[Text]" custT="1"/>
      <dgm:spPr/>
      <dgm:t>
        <a:bodyPr/>
        <a:lstStyle/>
        <a:p>
          <a:r>
            <a:rPr lang="en-GB" sz="1200" dirty="0"/>
            <a:t>Post-harvest and Agriculture</a:t>
          </a:r>
          <a:endParaRPr lang="en-US" sz="1200" dirty="0"/>
        </a:p>
      </dgm:t>
    </dgm:pt>
    <dgm:pt modelId="{2EB31158-AE72-6D4F-97C8-6100B0424F87}" type="sibTrans" cxnId="{0695BF49-C94F-B649-B90D-3235B6D9FA78}">
      <dgm:prSet/>
      <dgm:spPr/>
      <dgm:t>
        <a:bodyPr/>
        <a:lstStyle/>
        <a:p>
          <a:endParaRPr lang="en-US"/>
        </a:p>
      </dgm:t>
    </dgm:pt>
    <dgm:pt modelId="{75D21804-9387-1347-8E60-A274D5749CE4}" type="parTrans" cxnId="{0695BF49-C94F-B649-B90D-3235B6D9FA78}">
      <dgm:prSet/>
      <dgm:spPr/>
      <dgm:t>
        <a:bodyPr/>
        <a:lstStyle/>
        <a:p>
          <a:endParaRPr lang="en-US"/>
        </a:p>
      </dgm:t>
    </dgm:pt>
    <dgm:pt modelId="{F36B53FF-AF2C-6F43-8A1A-29FA95A72ABD}">
      <dgm:prSet phldrT="[Text]" custT="1"/>
      <dgm:spPr/>
      <dgm:t>
        <a:bodyPr/>
        <a:lstStyle/>
        <a:p>
          <a:r>
            <a:rPr lang="en-US" sz="1200" b="1" dirty="0"/>
            <a:t>$8,500,000</a:t>
          </a:r>
        </a:p>
      </dgm:t>
    </dgm:pt>
    <dgm:pt modelId="{81E2FA3E-EDE2-7E40-9553-8B28F9B97354}" type="sibTrans" cxnId="{494FC6CB-85E0-3D43-B4C4-3AF1FFB5D16A}">
      <dgm:prSet/>
      <dgm:spPr/>
      <dgm:t>
        <a:bodyPr/>
        <a:lstStyle/>
        <a:p>
          <a:endParaRPr lang="en-US"/>
        </a:p>
      </dgm:t>
    </dgm:pt>
    <dgm:pt modelId="{8B083EF7-5E11-8A4C-B517-9DF36AF4CB19}" type="parTrans" cxnId="{494FC6CB-85E0-3D43-B4C4-3AF1FFB5D16A}">
      <dgm:prSet/>
      <dgm:spPr/>
      <dgm:t>
        <a:bodyPr/>
        <a:lstStyle/>
        <a:p>
          <a:endParaRPr lang="en-US"/>
        </a:p>
      </dgm:t>
    </dgm:pt>
    <dgm:pt modelId="{85CD180F-3FB3-4566-9575-63452F5C1DC3}">
      <dgm:prSet phldrT="[Text]" custT="1"/>
      <dgm:spPr/>
      <dgm:t>
        <a:bodyPr/>
        <a:lstStyle/>
        <a:p>
          <a:r>
            <a:rPr lang="en-US" sz="1200" b="1" dirty="0"/>
            <a:t>Grant to 10 institutions – 18 countries</a:t>
          </a:r>
          <a:endParaRPr lang="en-US" sz="1200" b="0" dirty="0"/>
        </a:p>
      </dgm:t>
    </dgm:pt>
    <dgm:pt modelId="{B64F8DF4-09E1-48EB-8EF3-B1C5449C70D3}" type="parTrans" cxnId="{B7CFAEA6-A1C1-4CF4-8E7F-2D89D6AE3872}">
      <dgm:prSet/>
      <dgm:spPr/>
      <dgm:t>
        <a:bodyPr/>
        <a:lstStyle/>
        <a:p>
          <a:endParaRPr lang="en-US"/>
        </a:p>
      </dgm:t>
    </dgm:pt>
    <dgm:pt modelId="{845B5F92-3D51-4DEB-8983-FFB40F836D9C}" type="sibTrans" cxnId="{B7CFAEA6-A1C1-4CF4-8E7F-2D89D6AE3872}">
      <dgm:prSet/>
      <dgm:spPr/>
      <dgm:t>
        <a:bodyPr/>
        <a:lstStyle/>
        <a:p>
          <a:endParaRPr lang="en-US"/>
        </a:p>
      </dgm:t>
    </dgm:pt>
    <dgm:pt modelId="{83AD40B1-B8BC-4132-A53C-39374772B222}" type="pres">
      <dgm:prSet presAssocID="{618E5AD7-A2F8-3A4D-A387-79042C2B8B43}" presName="Name0" presStyleCnt="0">
        <dgm:presLayoutVars>
          <dgm:dir/>
          <dgm:animLvl val="lvl"/>
          <dgm:resizeHandles val="exact"/>
        </dgm:presLayoutVars>
      </dgm:prSet>
      <dgm:spPr/>
    </dgm:pt>
    <dgm:pt modelId="{0D78E6EA-03EF-4D5F-97C6-70C781115700}" type="pres">
      <dgm:prSet presAssocID="{01BA7D6C-B728-A24B-A50E-A57661104FC7}" presName="composite" presStyleCnt="0"/>
      <dgm:spPr/>
    </dgm:pt>
    <dgm:pt modelId="{1FC3A614-8915-487B-8DCC-0F4121C32FE4}" type="pres">
      <dgm:prSet presAssocID="{01BA7D6C-B728-A24B-A50E-A57661104FC7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DB4C1BF-189D-4968-9F61-8887A6089F13}" type="pres">
      <dgm:prSet presAssocID="{01BA7D6C-B728-A24B-A50E-A57661104FC7}" presName="desTx" presStyleLbl="revTx" presStyleIdx="0" presStyleCnt="4">
        <dgm:presLayoutVars>
          <dgm:bulletEnabled val="1"/>
        </dgm:presLayoutVars>
      </dgm:prSet>
      <dgm:spPr/>
    </dgm:pt>
    <dgm:pt modelId="{07ED56A4-E666-4C35-BF0F-66B1CA2643BF}" type="pres">
      <dgm:prSet presAssocID="{DEDA7508-0E54-C140-A4EF-007F6ECC290F}" presName="space" presStyleCnt="0"/>
      <dgm:spPr/>
    </dgm:pt>
    <dgm:pt modelId="{53FFDE7B-A6FC-440B-8595-3F8F54BB111D}" type="pres">
      <dgm:prSet presAssocID="{EF5667E8-EA36-524D-A60F-8A252716F7F6}" presName="composite" presStyleCnt="0"/>
      <dgm:spPr/>
    </dgm:pt>
    <dgm:pt modelId="{462F9EB8-1BD8-493A-88B7-D6FEFDCECBF3}" type="pres">
      <dgm:prSet presAssocID="{EF5667E8-EA36-524D-A60F-8A252716F7F6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5D7FB9-CD06-4561-B2F2-DF110B66334B}" type="pres">
      <dgm:prSet presAssocID="{EF5667E8-EA36-524D-A60F-8A252716F7F6}" presName="desTx" presStyleLbl="revTx" presStyleIdx="1" presStyleCnt="4">
        <dgm:presLayoutVars>
          <dgm:bulletEnabled val="1"/>
        </dgm:presLayoutVars>
      </dgm:prSet>
      <dgm:spPr/>
    </dgm:pt>
    <dgm:pt modelId="{7975F569-4C22-41F9-BB5A-8EAAD4FEAF8D}" type="pres">
      <dgm:prSet presAssocID="{7D8FDD6B-29B5-864F-8ECE-33DD634506B6}" presName="space" presStyleCnt="0"/>
      <dgm:spPr/>
    </dgm:pt>
    <dgm:pt modelId="{CF7B83AE-336A-4C65-B6B5-7CC6BE7758A4}" type="pres">
      <dgm:prSet presAssocID="{707C37B4-D9E7-3845-93E8-6C94B7BF4346}" presName="composite" presStyleCnt="0"/>
      <dgm:spPr/>
    </dgm:pt>
    <dgm:pt modelId="{82758212-47F6-4B52-B58F-6E88095F0EDA}" type="pres">
      <dgm:prSet presAssocID="{707C37B4-D9E7-3845-93E8-6C94B7BF4346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DFFF26C-E621-4902-A85A-8C4DAD33A183}" type="pres">
      <dgm:prSet presAssocID="{707C37B4-D9E7-3845-93E8-6C94B7BF4346}" presName="desTx" presStyleLbl="revTx" presStyleIdx="2" presStyleCnt="4">
        <dgm:presLayoutVars>
          <dgm:bulletEnabled val="1"/>
        </dgm:presLayoutVars>
      </dgm:prSet>
      <dgm:spPr/>
    </dgm:pt>
    <dgm:pt modelId="{CB77BE4F-8805-4471-BC9B-0F6693B2B388}" type="pres">
      <dgm:prSet presAssocID="{06062614-6B1E-1745-A3BA-6D6D0BB70EAD}" presName="space" presStyleCnt="0"/>
      <dgm:spPr/>
    </dgm:pt>
    <dgm:pt modelId="{0BED16BD-84E9-4BC8-9D8A-577FA0CD944C}" type="pres">
      <dgm:prSet presAssocID="{AC1D6672-7801-4C5A-A893-2BC058F0066F}" presName="composite" presStyleCnt="0"/>
      <dgm:spPr/>
    </dgm:pt>
    <dgm:pt modelId="{C51E5DDC-FAAF-4DA9-BB11-7500C77763DF}" type="pres">
      <dgm:prSet presAssocID="{AC1D6672-7801-4C5A-A893-2BC058F0066F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0235416-59AA-4BFB-A218-DD7DE3B58A42}" type="pres">
      <dgm:prSet presAssocID="{AC1D6672-7801-4C5A-A893-2BC058F0066F}" presName="desTx" presStyleLbl="revTx" presStyleIdx="3" presStyleCnt="4">
        <dgm:presLayoutVars>
          <dgm:bulletEnabled val="1"/>
        </dgm:presLayoutVars>
      </dgm:prSet>
      <dgm:spPr/>
    </dgm:pt>
  </dgm:ptLst>
  <dgm:cxnLst>
    <dgm:cxn modelId="{4EBEDD03-E6EC-4623-8068-E63AC138A758}" type="presOf" srcId="{82E236BA-BDB4-9C41-8E11-2223E10E03E3}" destId="{445D7FB9-CD06-4561-B2F2-DF110B66334B}" srcOrd="0" destOrd="1" presId="urn:microsoft.com/office/officeart/2005/8/layout/chevron1"/>
    <dgm:cxn modelId="{6B580F12-57F6-4BD3-B649-98A6C23997C1}" srcId="{AC1D6672-7801-4C5A-A893-2BC058F0066F}" destId="{C4578FEE-02EF-4AFB-A06C-FD533A7B38FA}" srcOrd="1" destOrd="0" parTransId="{084C57F0-BBF6-4CA3-8B11-6AD4325AF5E1}" sibTransId="{E99B96E4-E7D5-4628-A4EB-D93E56FCAA4F}"/>
    <dgm:cxn modelId="{1F0BB215-8715-4F42-A2F1-22E7D6D6FE73}" srcId="{EF5667E8-EA36-524D-A60F-8A252716F7F6}" destId="{2E0A8837-904D-6F47-8E2F-F83AAF3C79D8}" srcOrd="0" destOrd="0" parTransId="{76E434A8-63CA-1541-9B20-530493942FE0}" sibTransId="{0BBBFB76-179D-9F4E-891F-6B2F61E08503}"/>
    <dgm:cxn modelId="{C2FB1819-EF83-4A6F-9BEC-30D0DD936014}" type="presOf" srcId="{2E0A8837-904D-6F47-8E2F-F83AAF3C79D8}" destId="{445D7FB9-CD06-4561-B2F2-DF110B66334B}" srcOrd="0" destOrd="0" presId="urn:microsoft.com/office/officeart/2005/8/layout/chevron1"/>
    <dgm:cxn modelId="{C826B01D-380F-4715-BF67-940E209C74AA}" type="presOf" srcId="{EF5667E8-EA36-524D-A60F-8A252716F7F6}" destId="{462F9EB8-1BD8-493A-88B7-D6FEFDCECBF3}" srcOrd="0" destOrd="0" presId="urn:microsoft.com/office/officeart/2005/8/layout/chevron1"/>
    <dgm:cxn modelId="{029C9329-E881-4840-A7C5-5960CBE2D627}" type="presOf" srcId="{97876FE4-2FCA-5E41-B572-65A2EC8C587A}" destId="{7DB4C1BF-189D-4968-9F61-8887A6089F13}" srcOrd="0" destOrd="1" presId="urn:microsoft.com/office/officeart/2005/8/layout/chevron1"/>
    <dgm:cxn modelId="{E659B12E-5F78-4B8E-9D1D-36801749D20E}" type="presOf" srcId="{01BA7D6C-B728-A24B-A50E-A57661104FC7}" destId="{1FC3A614-8915-487B-8DCC-0F4121C32FE4}" srcOrd="0" destOrd="0" presId="urn:microsoft.com/office/officeart/2005/8/layout/chevron1"/>
    <dgm:cxn modelId="{D2DD5532-3187-7A48-8A6D-14C3ACC1D9EB}" srcId="{707C37B4-D9E7-3845-93E8-6C94B7BF4346}" destId="{4C1F91F5-1287-2743-9D42-178E1E46D15E}" srcOrd="1" destOrd="0" parTransId="{29283634-DA74-CC41-A9C7-EA9DAC50EAA4}" sibTransId="{65F063A4-E041-BD4E-8EA1-B32F84BB45CE}"/>
    <dgm:cxn modelId="{F84AF53E-DC5F-40B6-9109-1D373F45E47F}" type="presOf" srcId="{0BD44AA4-2CFC-4A8D-85C7-9C75F60B2466}" destId="{445D7FB9-CD06-4561-B2F2-DF110B66334B}" srcOrd="0" destOrd="4" presId="urn:microsoft.com/office/officeart/2005/8/layout/chevron1"/>
    <dgm:cxn modelId="{E99C4C40-6CF6-4067-BDB6-026A95A69A7F}" type="presOf" srcId="{8B75279A-7F50-2348-A6DA-999FE0F54D42}" destId="{7DB4C1BF-189D-4968-9F61-8887A6089F13}" srcOrd="0" destOrd="3" presId="urn:microsoft.com/office/officeart/2005/8/layout/chevron1"/>
    <dgm:cxn modelId="{2FD76F5D-0084-4334-968E-F400C2C267AF}" type="presOf" srcId="{A67D2E57-40A1-4B32-ADD1-3B396EFE1FA1}" destId="{10235416-59AA-4BFB-A218-DD7DE3B58A42}" srcOrd="0" destOrd="0" presId="urn:microsoft.com/office/officeart/2005/8/layout/chevron1"/>
    <dgm:cxn modelId="{66AB225E-4CE1-C94E-BBC7-3336742E124B}" srcId="{EF5667E8-EA36-524D-A60F-8A252716F7F6}" destId="{82E236BA-BDB4-9C41-8E11-2223E10E03E3}" srcOrd="1" destOrd="0" parTransId="{EB50DFEE-4B34-5249-A5F6-15704852B818}" sibTransId="{5C813280-CD59-EF4D-B768-BBF6B60A0096}"/>
    <dgm:cxn modelId="{6F5C0561-DD5D-934F-86FB-9489E80DECD1}" srcId="{01BA7D6C-B728-A24B-A50E-A57661104FC7}" destId="{8B75279A-7F50-2348-A6DA-999FE0F54D42}" srcOrd="3" destOrd="0" parTransId="{0912F137-7285-2E46-BA22-EA43B9EE1925}" sibTransId="{5E5D3263-99B8-0B4A-80F4-2B77BE13F923}"/>
    <dgm:cxn modelId="{DB163262-DA50-461C-B8BC-93C2AF7C9E18}" type="presOf" srcId="{F36B53FF-AF2C-6F43-8A1A-29FA95A72ABD}" destId="{7DB4C1BF-189D-4968-9F61-8887A6089F13}" srcOrd="0" destOrd="0" presId="urn:microsoft.com/office/officeart/2005/8/layout/chevron1"/>
    <dgm:cxn modelId="{443D3C42-F703-4836-9AD1-5DE5FE135E9A}" type="presOf" srcId="{618E5AD7-A2F8-3A4D-A387-79042C2B8B43}" destId="{83AD40B1-B8BC-4132-A53C-39374772B222}" srcOrd="0" destOrd="0" presId="urn:microsoft.com/office/officeart/2005/8/layout/chevron1"/>
    <dgm:cxn modelId="{EA740F65-3EE9-D54E-A112-72D8677DAD34}" srcId="{618E5AD7-A2F8-3A4D-A387-79042C2B8B43}" destId="{EF5667E8-EA36-524D-A60F-8A252716F7F6}" srcOrd="1" destOrd="0" parTransId="{69047BA8-9124-4140-9614-57F39A340C6D}" sibTransId="{7D8FDD6B-29B5-864F-8ECE-33DD634506B6}"/>
    <dgm:cxn modelId="{B2416347-07B6-B940-B6FE-5328CD772127}" srcId="{01BA7D6C-B728-A24B-A50E-A57661104FC7}" destId="{7413C0F0-558C-384B-BBF9-4EE40145B822}" srcOrd="2" destOrd="0" parTransId="{939D50A4-FAC1-4D49-B0F2-843ED94834F3}" sibTransId="{66A61DC5-0B52-1040-B0EE-E8551304ADD2}"/>
    <dgm:cxn modelId="{0695BF49-C94F-B649-B90D-3235B6D9FA78}" srcId="{01BA7D6C-B728-A24B-A50E-A57661104FC7}" destId="{97876FE4-2FCA-5E41-B572-65A2EC8C587A}" srcOrd="1" destOrd="0" parTransId="{75D21804-9387-1347-8E60-A274D5749CE4}" sibTransId="{2EB31158-AE72-6D4F-97C8-6100B0424F87}"/>
    <dgm:cxn modelId="{0863CD6C-6171-4732-A6A8-EBFB73FA1F3F}" type="presOf" srcId="{7413C0F0-558C-384B-BBF9-4EE40145B822}" destId="{7DB4C1BF-189D-4968-9F61-8887A6089F13}" srcOrd="0" destOrd="2" presId="urn:microsoft.com/office/officeart/2005/8/layout/chevron1"/>
    <dgm:cxn modelId="{CD1F9150-A8BA-416E-875C-F6BCAF5776D1}" srcId="{EF5667E8-EA36-524D-A60F-8A252716F7F6}" destId="{0BD44AA4-2CFC-4A8D-85C7-9C75F60B2466}" srcOrd="4" destOrd="0" parTransId="{D8B67B4E-DEB8-43B8-8521-B05EA1E539A4}" sibTransId="{3392E342-E8D9-43CF-A0DE-BC9D7C82622A}"/>
    <dgm:cxn modelId="{B3FFC556-BEC9-4031-B9AD-622F18C09C8E}" type="presOf" srcId="{1AA15689-5D39-F548-B460-FA3EE2CD889A}" destId="{445D7FB9-CD06-4561-B2F2-DF110B66334B}" srcOrd="0" destOrd="3" presId="urn:microsoft.com/office/officeart/2005/8/layout/chevron1"/>
    <dgm:cxn modelId="{56F5118D-3C76-4F36-872F-9D519983C1DD}" type="presOf" srcId="{4C1F91F5-1287-2743-9D42-178E1E46D15E}" destId="{6DFFF26C-E621-4902-A85A-8C4DAD33A183}" srcOrd="0" destOrd="1" presId="urn:microsoft.com/office/officeart/2005/8/layout/chevron1"/>
    <dgm:cxn modelId="{9935098E-0C86-8A4E-8E5F-E338D7A156A3}" srcId="{618E5AD7-A2F8-3A4D-A387-79042C2B8B43}" destId="{01BA7D6C-B728-A24B-A50E-A57661104FC7}" srcOrd="0" destOrd="0" parTransId="{94B110B6-232F-3748-AFFB-2860CC3DD93B}" sibTransId="{DEDA7508-0E54-C140-A4EF-007F6ECC290F}"/>
    <dgm:cxn modelId="{BF471692-5162-4A64-88DF-4344E8422AFB}" type="presOf" srcId="{D8BF6EAD-27C2-459F-869D-D359CD511894}" destId="{6DFFF26C-E621-4902-A85A-8C4DAD33A183}" srcOrd="0" destOrd="2" presId="urn:microsoft.com/office/officeart/2005/8/layout/chevron1"/>
    <dgm:cxn modelId="{48CDC694-7ED1-FB4B-A728-6B0B2642F7A3}" srcId="{EF5667E8-EA36-524D-A60F-8A252716F7F6}" destId="{5053F1AC-9898-3E46-8601-EE57CED2806E}" srcOrd="2" destOrd="0" parTransId="{C24E67F6-02EE-B041-A938-9190DFC94B68}" sibTransId="{039E673B-72AC-4047-B2EE-F4D786BFEB0D}"/>
    <dgm:cxn modelId="{AD80FF96-05EA-487A-8D50-A4764134B6BF}" srcId="{707C37B4-D9E7-3845-93E8-6C94B7BF4346}" destId="{D8BF6EAD-27C2-459F-869D-D359CD511894}" srcOrd="2" destOrd="0" parTransId="{08E81D07-5C9B-4E44-BC22-03D518056FA1}" sibTransId="{36DFC04F-B78C-4011-90E7-3BE9C7E18217}"/>
    <dgm:cxn modelId="{3856E39B-E9C3-4517-8D7E-051354EB4129}" type="presOf" srcId="{5053F1AC-9898-3E46-8601-EE57CED2806E}" destId="{445D7FB9-CD06-4561-B2F2-DF110B66334B}" srcOrd="0" destOrd="2" presId="urn:microsoft.com/office/officeart/2005/8/layout/chevron1"/>
    <dgm:cxn modelId="{B7CFAEA6-A1C1-4CF4-8E7F-2D89D6AE3872}" srcId="{AC1D6672-7801-4C5A-A893-2BC058F0066F}" destId="{85CD180F-3FB3-4566-9575-63452F5C1DC3}" srcOrd="2" destOrd="0" parTransId="{B64F8DF4-09E1-48EB-8EF3-B1C5449C70D3}" sibTransId="{845B5F92-3D51-4DEB-8983-FFB40F836D9C}"/>
    <dgm:cxn modelId="{BCB04CA8-6FC2-4EC9-844B-A60F9F21A4BE}" type="presOf" srcId="{707C37B4-D9E7-3845-93E8-6C94B7BF4346}" destId="{82758212-47F6-4B52-B58F-6E88095F0EDA}" srcOrd="0" destOrd="0" presId="urn:microsoft.com/office/officeart/2005/8/layout/chevron1"/>
    <dgm:cxn modelId="{A1403DB0-EF94-40DA-A474-A302819C533A}" type="presOf" srcId="{AC1D6672-7801-4C5A-A893-2BC058F0066F}" destId="{C51E5DDC-FAAF-4DA9-BB11-7500C77763DF}" srcOrd="0" destOrd="0" presId="urn:microsoft.com/office/officeart/2005/8/layout/chevron1"/>
    <dgm:cxn modelId="{51FAFDB0-7ED5-1B4A-8030-4E7395BDB372}" srcId="{707C37B4-D9E7-3845-93E8-6C94B7BF4346}" destId="{E331766E-C875-FA48-AE63-FB91D7E92C1F}" srcOrd="0" destOrd="0" parTransId="{172C3EAF-4C0E-3A49-9383-CC13B393D9C5}" sibTransId="{ED944A53-EC0D-A946-884C-2593947AC82E}"/>
    <dgm:cxn modelId="{02B4AEB1-803B-3645-B52E-DBE817606B0D}" srcId="{EF5667E8-EA36-524D-A60F-8A252716F7F6}" destId="{1AA15689-5D39-F548-B460-FA3EE2CD889A}" srcOrd="3" destOrd="0" parTransId="{7191042A-68A3-524B-A8A3-AFD5F0D1CE95}" sibTransId="{16EA76EF-5440-AD48-93C8-CE50ACBE23E4}"/>
    <dgm:cxn modelId="{08FC52B6-10AA-4150-B643-CE44910E7107}" type="presOf" srcId="{E331766E-C875-FA48-AE63-FB91D7E92C1F}" destId="{6DFFF26C-E621-4902-A85A-8C4DAD33A183}" srcOrd="0" destOrd="0" presId="urn:microsoft.com/office/officeart/2005/8/layout/chevron1"/>
    <dgm:cxn modelId="{FEB30BC6-8B44-4F54-AD15-E6A20B0CE1E8}" type="presOf" srcId="{C4578FEE-02EF-4AFB-A06C-FD533A7B38FA}" destId="{10235416-59AA-4BFB-A218-DD7DE3B58A42}" srcOrd="0" destOrd="1" presId="urn:microsoft.com/office/officeart/2005/8/layout/chevron1"/>
    <dgm:cxn modelId="{BB65F4CA-46CD-4748-9CA9-A90482C2E6EC}" srcId="{618E5AD7-A2F8-3A4D-A387-79042C2B8B43}" destId="{AC1D6672-7801-4C5A-A893-2BC058F0066F}" srcOrd="3" destOrd="0" parTransId="{4452CA12-5A22-4947-A098-8F04273FB0D5}" sibTransId="{C1F82772-6FA7-4B87-B5B6-2D5CA4104A31}"/>
    <dgm:cxn modelId="{494FC6CB-85E0-3D43-B4C4-3AF1FFB5D16A}" srcId="{01BA7D6C-B728-A24B-A50E-A57661104FC7}" destId="{F36B53FF-AF2C-6F43-8A1A-29FA95A72ABD}" srcOrd="0" destOrd="0" parTransId="{8B083EF7-5E11-8A4C-B517-9DF36AF4CB19}" sibTransId="{81E2FA3E-EDE2-7E40-9553-8B28F9B97354}"/>
    <dgm:cxn modelId="{43242AD4-9AC9-49DF-AC3B-16FBF1784E58}" type="presOf" srcId="{85CD180F-3FB3-4566-9575-63452F5C1DC3}" destId="{10235416-59AA-4BFB-A218-DD7DE3B58A42}" srcOrd="0" destOrd="2" presId="urn:microsoft.com/office/officeart/2005/8/layout/chevron1"/>
    <dgm:cxn modelId="{DD31C9E2-6CB7-4550-9517-A4ABA2FBDA63}" srcId="{01BA7D6C-B728-A24B-A50E-A57661104FC7}" destId="{43CFAC26-1526-4694-84E8-FB744D33B612}" srcOrd="4" destOrd="0" parTransId="{91B6A3AC-0398-4DCC-8971-9017A3755D73}" sibTransId="{FD8995AE-8FAB-444D-9F67-EBFCE97A0AEF}"/>
    <dgm:cxn modelId="{88F815E8-1193-4A3A-A0FB-6A355EB7CA49}" srcId="{AC1D6672-7801-4C5A-A893-2BC058F0066F}" destId="{A67D2E57-40A1-4B32-ADD1-3B396EFE1FA1}" srcOrd="0" destOrd="0" parTransId="{D09F7A9A-D2CB-461F-A3A6-ABB0AD43E0B8}" sibTransId="{75F45386-5162-4C8E-8EFB-C8D46E6FE30C}"/>
    <dgm:cxn modelId="{32036FF3-323B-BC42-BE12-C00296298555}" srcId="{618E5AD7-A2F8-3A4D-A387-79042C2B8B43}" destId="{707C37B4-D9E7-3845-93E8-6C94B7BF4346}" srcOrd="2" destOrd="0" parTransId="{4B2F97E4-3ABE-2541-8EAB-7C88877470E7}" sibTransId="{06062614-6B1E-1745-A3BA-6D6D0BB70EAD}"/>
    <dgm:cxn modelId="{0ED04DF6-9D9C-4585-854F-4069874270C2}" type="presOf" srcId="{43CFAC26-1526-4694-84E8-FB744D33B612}" destId="{7DB4C1BF-189D-4968-9F61-8887A6089F13}" srcOrd="0" destOrd="4" presId="urn:microsoft.com/office/officeart/2005/8/layout/chevron1"/>
    <dgm:cxn modelId="{D7F21A31-264B-4BA6-BF05-2EEBEEC06592}" type="presParOf" srcId="{83AD40B1-B8BC-4132-A53C-39374772B222}" destId="{0D78E6EA-03EF-4D5F-97C6-70C781115700}" srcOrd="0" destOrd="0" presId="urn:microsoft.com/office/officeart/2005/8/layout/chevron1"/>
    <dgm:cxn modelId="{61D4270A-7938-4227-86EC-09EC5D58ADBC}" type="presParOf" srcId="{0D78E6EA-03EF-4D5F-97C6-70C781115700}" destId="{1FC3A614-8915-487B-8DCC-0F4121C32FE4}" srcOrd="0" destOrd="0" presId="urn:microsoft.com/office/officeart/2005/8/layout/chevron1"/>
    <dgm:cxn modelId="{2A87BCBD-2232-490A-8A96-06FF7D95A8D6}" type="presParOf" srcId="{0D78E6EA-03EF-4D5F-97C6-70C781115700}" destId="{7DB4C1BF-189D-4968-9F61-8887A6089F13}" srcOrd="1" destOrd="0" presId="urn:microsoft.com/office/officeart/2005/8/layout/chevron1"/>
    <dgm:cxn modelId="{E7F82B55-7A2E-491E-981C-29F2EDFB566E}" type="presParOf" srcId="{83AD40B1-B8BC-4132-A53C-39374772B222}" destId="{07ED56A4-E666-4C35-BF0F-66B1CA2643BF}" srcOrd="1" destOrd="0" presId="urn:microsoft.com/office/officeart/2005/8/layout/chevron1"/>
    <dgm:cxn modelId="{740D587D-EEEF-4AA8-85BB-182B6092DAEF}" type="presParOf" srcId="{83AD40B1-B8BC-4132-A53C-39374772B222}" destId="{53FFDE7B-A6FC-440B-8595-3F8F54BB111D}" srcOrd="2" destOrd="0" presId="urn:microsoft.com/office/officeart/2005/8/layout/chevron1"/>
    <dgm:cxn modelId="{A7013E03-13CA-4E9C-B4F1-79A26193F0C5}" type="presParOf" srcId="{53FFDE7B-A6FC-440B-8595-3F8F54BB111D}" destId="{462F9EB8-1BD8-493A-88B7-D6FEFDCECBF3}" srcOrd="0" destOrd="0" presId="urn:microsoft.com/office/officeart/2005/8/layout/chevron1"/>
    <dgm:cxn modelId="{E8A5C458-EF9C-4BA1-B8B7-F366464596D0}" type="presParOf" srcId="{53FFDE7B-A6FC-440B-8595-3F8F54BB111D}" destId="{445D7FB9-CD06-4561-B2F2-DF110B66334B}" srcOrd="1" destOrd="0" presId="urn:microsoft.com/office/officeart/2005/8/layout/chevron1"/>
    <dgm:cxn modelId="{CDA45391-70F8-431F-BA22-2155B904FF77}" type="presParOf" srcId="{83AD40B1-B8BC-4132-A53C-39374772B222}" destId="{7975F569-4C22-41F9-BB5A-8EAAD4FEAF8D}" srcOrd="3" destOrd="0" presId="urn:microsoft.com/office/officeart/2005/8/layout/chevron1"/>
    <dgm:cxn modelId="{ED28E072-85E4-41D2-A721-F6B2B5110761}" type="presParOf" srcId="{83AD40B1-B8BC-4132-A53C-39374772B222}" destId="{CF7B83AE-336A-4C65-B6B5-7CC6BE7758A4}" srcOrd="4" destOrd="0" presId="urn:microsoft.com/office/officeart/2005/8/layout/chevron1"/>
    <dgm:cxn modelId="{80390851-377B-4DFD-B315-F215062D08AD}" type="presParOf" srcId="{CF7B83AE-336A-4C65-B6B5-7CC6BE7758A4}" destId="{82758212-47F6-4B52-B58F-6E88095F0EDA}" srcOrd="0" destOrd="0" presId="urn:microsoft.com/office/officeart/2005/8/layout/chevron1"/>
    <dgm:cxn modelId="{6BA59C1F-DED8-4775-98FE-5AF2900CAA36}" type="presParOf" srcId="{CF7B83AE-336A-4C65-B6B5-7CC6BE7758A4}" destId="{6DFFF26C-E621-4902-A85A-8C4DAD33A183}" srcOrd="1" destOrd="0" presId="urn:microsoft.com/office/officeart/2005/8/layout/chevron1"/>
    <dgm:cxn modelId="{BC115B82-697B-4385-84E5-B4A0CAED7D4F}" type="presParOf" srcId="{83AD40B1-B8BC-4132-A53C-39374772B222}" destId="{CB77BE4F-8805-4471-BC9B-0F6693B2B388}" srcOrd="5" destOrd="0" presId="urn:microsoft.com/office/officeart/2005/8/layout/chevron1"/>
    <dgm:cxn modelId="{0A44F272-984D-4F80-A014-6DBEEC9503B5}" type="presParOf" srcId="{83AD40B1-B8BC-4132-A53C-39374772B222}" destId="{0BED16BD-84E9-4BC8-9D8A-577FA0CD944C}" srcOrd="6" destOrd="0" presId="urn:microsoft.com/office/officeart/2005/8/layout/chevron1"/>
    <dgm:cxn modelId="{4424C0F5-897C-47B8-8258-2EF0368D33CA}" type="presParOf" srcId="{0BED16BD-84E9-4BC8-9D8A-577FA0CD944C}" destId="{C51E5DDC-FAAF-4DA9-BB11-7500C77763DF}" srcOrd="0" destOrd="0" presId="urn:microsoft.com/office/officeart/2005/8/layout/chevron1"/>
    <dgm:cxn modelId="{985F7EC0-6D8A-4885-AD4E-0A86AD438060}" type="presParOf" srcId="{0BED16BD-84E9-4BC8-9D8A-577FA0CD944C}" destId="{10235416-59AA-4BFB-A218-DD7DE3B58A42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3A614-8915-487B-8DCC-0F4121C32FE4}">
      <dsp:nvSpPr>
        <dsp:cNvPr id="0" name=""/>
        <dsp:cNvSpPr/>
      </dsp:nvSpPr>
      <dsp:spPr>
        <a:xfrm>
          <a:off x="4573" y="645434"/>
          <a:ext cx="2564806" cy="1025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2011 Call for Proposal</a:t>
          </a:r>
          <a:endParaRPr lang="en-US" sz="1200" b="1" kern="1200" dirty="0"/>
        </a:p>
      </dsp:txBody>
      <dsp:txXfrm>
        <a:off x="517534" y="645434"/>
        <a:ext cx="1538884" cy="1025922"/>
      </dsp:txXfrm>
    </dsp:sp>
    <dsp:sp modelId="{7DB4C1BF-189D-4968-9F61-8887A6089F13}">
      <dsp:nvSpPr>
        <dsp:cNvPr id="0" name=""/>
        <dsp:cNvSpPr/>
      </dsp:nvSpPr>
      <dsp:spPr>
        <a:xfrm>
          <a:off x="4573" y="1799597"/>
          <a:ext cx="2051845" cy="131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$8,500,000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Post-harvest and Agriculture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Renewable and Sustainable Energy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Water and Sanitation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Grants to 10 Institutions – 19 Countries</a:t>
          </a:r>
        </a:p>
      </dsp:txBody>
      <dsp:txXfrm>
        <a:off x="4573" y="1799597"/>
        <a:ext cx="2051845" cy="1316250"/>
      </dsp:txXfrm>
    </dsp:sp>
    <dsp:sp modelId="{462F9EB8-1BD8-493A-88B7-D6FEFDCECBF3}">
      <dsp:nvSpPr>
        <dsp:cNvPr id="0" name=""/>
        <dsp:cNvSpPr/>
      </dsp:nvSpPr>
      <dsp:spPr>
        <a:xfrm>
          <a:off x="2353380" y="645434"/>
          <a:ext cx="2564806" cy="1025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2012 Call for Proposal</a:t>
          </a:r>
        </a:p>
      </dsp:txBody>
      <dsp:txXfrm>
        <a:off x="2866341" y="645434"/>
        <a:ext cx="1538884" cy="1025922"/>
      </dsp:txXfrm>
    </dsp:sp>
    <dsp:sp modelId="{445D7FB9-CD06-4561-B2F2-DF110B66334B}">
      <dsp:nvSpPr>
        <dsp:cNvPr id="0" name=""/>
        <dsp:cNvSpPr/>
      </dsp:nvSpPr>
      <dsp:spPr>
        <a:xfrm>
          <a:off x="2353380" y="1799597"/>
          <a:ext cx="2051845" cy="131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$8,500,000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Post-harvest and Agriculture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Renewable and Sustainable Energy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Water and Sanitation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Grants to 10 Institutions – 28 countries</a:t>
          </a:r>
        </a:p>
      </dsp:txBody>
      <dsp:txXfrm>
        <a:off x="2353380" y="1799597"/>
        <a:ext cx="2051845" cy="1316250"/>
      </dsp:txXfrm>
    </dsp:sp>
    <dsp:sp modelId="{82758212-47F6-4B52-B58F-6E88095F0EDA}">
      <dsp:nvSpPr>
        <dsp:cNvPr id="0" name=""/>
        <dsp:cNvSpPr/>
      </dsp:nvSpPr>
      <dsp:spPr>
        <a:xfrm>
          <a:off x="4702186" y="645434"/>
          <a:ext cx="2564806" cy="1025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2016 Call for Proposal</a:t>
          </a:r>
        </a:p>
      </dsp:txBody>
      <dsp:txXfrm>
        <a:off x="5215147" y="645434"/>
        <a:ext cx="1538884" cy="1025922"/>
      </dsp:txXfrm>
    </dsp:sp>
    <dsp:sp modelId="{6DFFF26C-E621-4902-A85A-8C4DAD33A183}">
      <dsp:nvSpPr>
        <dsp:cNvPr id="0" name=""/>
        <dsp:cNvSpPr/>
      </dsp:nvSpPr>
      <dsp:spPr>
        <a:xfrm>
          <a:off x="4702186" y="1799597"/>
          <a:ext cx="2051845" cy="131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$9,000,000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Food, Nutrition Security and Sustainable Agriculture-</a:t>
          </a:r>
          <a:r>
            <a:rPr lang="en-US" sz="1200" b="1" kern="1200" dirty="0"/>
            <a:t>sustainable Agricultural Intensification</a:t>
          </a:r>
          <a:endParaRPr lang="en-US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Grant to 9 institutions – 18 countries</a:t>
          </a:r>
        </a:p>
      </dsp:txBody>
      <dsp:txXfrm>
        <a:off x="4702186" y="1799597"/>
        <a:ext cx="2051845" cy="1316250"/>
      </dsp:txXfrm>
    </dsp:sp>
    <dsp:sp modelId="{C51E5DDC-FAAF-4DA9-BB11-7500C77763DF}">
      <dsp:nvSpPr>
        <dsp:cNvPr id="0" name=""/>
        <dsp:cNvSpPr/>
      </dsp:nvSpPr>
      <dsp:spPr>
        <a:xfrm>
          <a:off x="7050992" y="645434"/>
          <a:ext cx="2564806" cy="1025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2018 Call for Proposal</a:t>
          </a:r>
        </a:p>
      </dsp:txBody>
      <dsp:txXfrm>
        <a:off x="7563953" y="645434"/>
        <a:ext cx="1538884" cy="1025922"/>
      </dsp:txXfrm>
    </dsp:sp>
    <dsp:sp modelId="{10235416-59AA-4BFB-A218-DD7DE3B58A42}">
      <dsp:nvSpPr>
        <dsp:cNvPr id="0" name=""/>
        <dsp:cNvSpPr/>
      </dsp:nvSpPr>
      <dsp:spPr>
        <a:xfrm>
          <a:off x="7050992" y="1799597"/>
          <a:ext cx="2051845" cy="131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$9,000,000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Food, Nutrition Security and Sustainable Agriculture Focus-</a:t>
          </a:r>
          <a:r>
            <a:rPr lang="en-GB" sz="1200" b="1" kern="1200" dirty="0"/>
            <a:t>Agriculture and food systems for nutrition</a:t>
          </a:r>
          <a:endParaRPr lang="en-US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Grant to 10 institutions – 18 countries</a:t>
          </a:r>
          <a:endParaRPr lang="en-US" sz="1200" b="0" kern="1200" dirty="0"/>
        </a:p>
      </dsp:txBody>
      <dsp:txXfrm>
        <a:off x="7050992" y="1799597"/>
        <a:ext cx="2051845" cy="1316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515D-056A-4E56-A477-437625A60E3C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1C870-8BF1-46C0-9F58-F63BC656B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5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:notes"/>
          <p:cNvSpPr txBox="1">
            <a:spLocks noGrp="1"/>
          </p:cNvSpPr>
          <p:nvPr>
            <p:ph type="body" idx="1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spcFirstLastPara="1" wrap="square" lIns="92951" tIns="46463" rIns="92951" bIns="46463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62" name="Google Shape;4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1160463"/>
            <a:ext cx="5565775" cy="31321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0886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1C870-8BF1-46C0-9F58-F63BC656B7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8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DDCB76-23D6-4D0E-905F-99A41390F37D}" type="slidenum">
              <a:rPr lang="en-GB" altLang="en-US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864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3F32E-A161-44E5-8013-E86D3778D26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4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1C870-8BF1-46C0-9F58-F63BC656B7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81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1C870-8BF1-46C0-9F58-F63BC656B7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98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39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8E3315-AC29-4798-9A4C-889D7B82E0B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723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8E3315-AC29-4798-9A4C-889D7B82E0B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479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>
            <a:extLst>
              <a:ext uri="{FF2B5EF4-FFF2-40B4-BE49-F238E27FC236}">
                <a16:creationId xmlns:a16="http://schemas.microsoft.com/office/drawing/2014/main" id="{E3978D80-83BA-4099-88CC-4CDFBB03F3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notes 2">
            <a:extLst>
              <a:ext uri="{FF2B5EF4-FFF2-40B4-BE49-F238E27FC236}">
                <a16:creationId xmlns:a16="http://schemas.microsoft.com/office/drawing/2014/main" id="{FF5F7034-A180-461B-9B50-5BE7C874C9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fr-FR"/>
              <a:t>Slide Contacts and Addresses</a:t>
            </a:r>
          </a:p>
        </p:txBody>
      </p:sp>
    </p:spTree>
    <p:extLst>
      <p:ext uri="{BB962C8B-B14F-4D97-AF65-F5344CB8AC3E}">
        <p14:creationId xmlns:p14="http://schemas.microsoft.com/office/powerpoint/2010/main" val="191536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6B44-93EC-48E0-B856-AF933F005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A7DBD4-E6C7-4A61-BA66-583E81229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E1ABD-89FD-41BB-8A76-57BEBE7C6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98699-3DAB-421F-96EF-F51A2D43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5DD14-0C83-42AA-A2B7-E233F012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3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F3886-F228-45D3-86D5-EDEA14D4C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86255-4789-44C1-884B-873340B00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B2A1-2030-412B-9A27-628FC72D4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9BF67-D315-4F3C-825E-FDE502A8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3D299-AA89-4AB0-907C-AAD3AA6C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4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47BF-B6A8-4B5C-958F-B1F739969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E8F81-A1D5-42EE-BD64-F07971A68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00E89-4EF8-4033-882B-DC57EE23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85104-E663-405A-AC68-1A2DBD14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2CAD2-23D5-4E03-8635-1B1FE7B7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6125-F945-4D86-987C-29F6A643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59381-DD3D-4073-BA6F-BED27543F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3D295-1F88-442D-BC49-0F43EE9F9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7E63-A2FF-46CF-8BFE-5BD81717A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14E7A-3995-4669-BC2C-BF67E430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11219-9B23-410A-943C-4CE11BA2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4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E2F1-038D-400F-9350-410CF19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A878D-CEE8-44B4-B57D-60F2866DD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802EF-1882-43AC-8BC6-089EF17AA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DE2109-225E-4693-9360-9379FD639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3FA34-3D11-47CF-8557-85C9287B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DBA1B-EE23-49F9-9FCB-35B4F69A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05FB46-6855-4EC5-BEBB-F7106802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F1ACA-4DC9-42E9-BB63-F745CBE5E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30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D387-BE3C-4D28-8318-3492D1A9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D4BBB-E722-4BBA-B61F-62F7208DE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EA386-08BB-40DC-A9B6-2D6E87F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98A7C-2C5D-4446-A76E-FBA79F2C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0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DBFF1A-59CA-48B8-872A-DAD2F75B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27FA5D-4ECD-4ECE-ABC6-DF3ED594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CEB1C-9286-4E3C-9C08-F96551EB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4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0CD4-4AE3-465B-9274-91A634B8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26D4F-7AEB-4BCC-8C5F-69D3B1A0A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199B1-EE3A-418A-B3D1-84042B347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BA298-AA29-40C9-AED9-5ADE6462C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AAD19-405E-4FA5-A2D5-1E8228A4E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ECDC1-DBF9-4BBE-8680-6F0B605C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57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4680-47BB-4A9A-A514-1EAB62280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F1D4D-F76A-4364-8B28-8DDDF68A2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1EECA-A832-4E77-9A30-D46B9E051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15AF4-817A-43F5-AB5A-2D14CF41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6B658-C64E-4886-8FD8-7E80BC52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7EA44-AB48-44A2-9084-138EE16E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1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FD568-7C4A-44ED-921F-E9F379868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250A11-B050-428A-9CF7-124435E74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D5F2-D7B6-4E4B-ADCE-C7AABC4E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9CD9-D30F-4C0C-8647-016A41241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E50A2-0ED2-419A-8E40-3DCDDEF5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0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332CDA-8E80-4CE7-8F2C-CF8300CE4E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72C74-C01B-44EE-8969-88447568AB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FC48B-E6BA-440F-A4D3-225DF8CD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967B7-EBBC-4497-A20F-82EA93E9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9524-C848-416C-A7D3-F6DDA18C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52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FCA5D-81E1-4C55-A30E-DDADD4579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FC678C-03EE-4BCC-8606-E4A606644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FD623F5-B4A4-43B0-B16C-04884D88C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47849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© 2019 African Union Commission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189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66C68-154E-445C-B6DE-7719D050D7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F56EC26-1602-40E6-A5AF-EC6295C52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47849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© 2019 African Union Commission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862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7F7A2F-38FD-43E6-AA6C-D0E774D19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58CFE-0AF8-4C47-AD76-CBF0D6A1F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8000" y="179999"/>
            <a:ext cx="10580865" cy="53016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0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Espace réservé du numéro de diapositive 1">
            <a:extLst>
              <a:ext uri="{FF2B5EF4-FFF2-40B4-BE49-F238E27FC236}">
                <a16:creationId xmlns:a16="http://schemas.microsoft.com/office/drawing/2014/main" id="{98412D19-522B-4433-B0BD-74AF21236B5B}"/>
              </a:ext>
            </a:extLst>
          </p:cNvPr>
          <p:cNvSpPr txBox="1">
            <a:spLocks/>
          </p:cNvSpPr>
          <p:nvPr userDrawn="1"/>
        </p:nvSpPr>
        <p:spPr>
          <a:xfrm>
            <a:off x="138821" y="79368"/>
            <a:ext cx="720000" cy="720000"/>
          </a:xfrm>
          <a:prstGeom prst="homePlate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fld id="{C3699355-3C86-4112-BFAD-13F66FB462CF}" type="slidenum">
              <a:rPr lang="en-US" sz="1600" smtClean="0">
                <a:solidFill>
                  <a:srgbClr val="FFFFFF"/>
                </a:solidFill>
                <a:latin typeface="Calibri" panose="020F0502020204030204"/>
              </a:rPr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  <a:defRPr/>
              </a:pPr>
              <a:t>‹#›</a:t>
            </a:fld>
            <a:endParaRPr lang="en-US" sz="16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8889EAE-BE14-4A0E-B0F3-756C4E260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47849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© 2019 African Union Commission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192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838200" y="230188"/>
            <a:ext cx="10515600" cy="1595437"/>
          </a:xfrm>
          <a:prstGeom prst="rect">
            <a:avLst/>
          </a:prstGeom>
        </p:spPr>
        <p:txBody>
          <a:bodyPr/>
          <a:lstStyle/>
          <a:p>
            <a:pPr lvl="0"/>
            <a:r>
              <a:t>Title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59BB40-6B4A-4EDD-85B3-264CD2E2C8EB}"/>
              </a:ext>
            </a:extLst>
          </p:cNvPr>
          <p:cNvSpPr/>
          <p:nvPr userDrawn="1"/>
        </p:nvSpPr>
        <p:spPr>
          <a:xfrm>
            <a:off x="359230" y="237281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BBE78C3-7D51-417E-A231-FD0D2A4CEF1A}"/>
              </a:ext>
            </a:extLst>
          </p:cNvPr>
          <p:cNvSpPr txBox="1">
            <a:spLocks/>
          </p:cNvSpPr>
          <p:nvPr userDrawn="1"/>
        </p:nvSpPr>
        <p:spPr>
          <a:xfrm>
            <a:off x="828000" y="179999"/>
            <a:ext cx="10580865" cy="5301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1"/>
                </a:solidFill>
              </a:rPr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AD5A462-FCE4-4685-B2B2-EA96B373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0718" y="231025"/>
            <a:ext cx="621910" cy="479142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C3699355-3C86-4112-BFAD-13F66FB46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A6A6054D-2088-434B-A398-AC6662E3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47849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© 2019 African Union Commission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435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471F38-A431-4586-8696-C751EB28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F18B9-C806-46B2-9881-044306323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25E6B-9C87-40CA-A3CC-A50C8B727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45DF5-4A7D-41E0-A4C7-917ECD45B541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7624E-07F1-4EA4-8B39-6C1DB4B2E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E94BC-DFBC-4629-B70D-1BD36AA61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84C53-E115-48EE-AEE5-BCF3FEF18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5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521CF0-257A-4ADB-A96F-112ACA07D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EDDD096C-F49A-4242-81F0-65ABBC949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478499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© 2019 African Union Commission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2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hyperlink" Target="Copy%20of%20mapping%20exercise_draft.xls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5" Type="http://schemas.openxmlformats.org/officeDocument/2006/relationships/hyperlink" Target="http://www.gmes4africa.blogspot.com/" TargetMode="External"/><Relationship Id="rId4" Type="http://schemas.openxmlformats.org/officeDocument/2006/relationships/hyperlink" Target="http://www.au.int/GMESAFRI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3"/>
          <p:cNvSpPr txBox="1"/>
          <p:nvPr/>
        </p:nvSpPr>
        <p:spPr>
          <a:xfrm>
            <a:off x="-107681" y="0"/>
            <a:ext cx="12192000" cy="6904151"/>
          </a:xfrm>
          <a:prstGeom prst="rect">
            <a:avLst/>
          </a:prstGeom>
          <a:solidFill>
            <a:srgbClr val="259B4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346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</p:txBody>
      </p:sp>
      <p:sp>
        <p:nvSpPr>
          <p:cNvPr id="465" name="Google Shape;465;p53"/>
          <p:cNvSpPr txBox="1">
            <a:spLocks noGrp="1"/>
          </p:cNvSpPr>
          <p:nvPr>
            <p:ph type="ctrTitle"/>
          </p:nvPr>
        </p:nvSpPr>
        <p:spPr>
          <a:xfrm>
            <a:off x="499460" y="1859065"/>
            <a:ext cx="5604387" cy="144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l">
              <a:buClr>
                <a:schemeClr val="lt1"/>
              </a:buClr>
              <a:buSzPct val="100000"/>
            </a:pPr>
            <a:r>
              <a:rPr lang="en-US" sz="2400" dirty="0">
                <a:solidFill>
                  <a:schemeClr val="bg1"/>
                </a:solidFill>
              </a:rPr>
              <a:t>Department of Education, Science Technology and Innovation (DESTI) </a:t>
            </a:r>
          </a:p>
        </p:txBody>
      </p:sp>
      <p:sp>
        <p:nvSpPr>
          <p:cNvPr id="466" name="Google Shape;466;p53"/>
          <p:cNvSpPr txBox="1">
            <a:spLocks noGrp="1"/>
          </p:cNvSpPr>
          <p:nvPr>
            <p:ph type="subTitle" idx="1"/>
          </p:nvPr>
        </p:nvSpPr>
        <p:spPr>
          <a:xfrm>
            <a:off x="614990" y="2238318"/>
            <a:ext cx="5373329" cy="144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67" name="Google Shape;467;p53"/>
          <p:cNvPicPr preferRelativeResize="0"/>
          <p:nvPr/>
        </p:nvPicPr>
        <p:blipFill rotWithShape="1">
          <a:blip r:embed="rId3">
            <a:alphaModFix/>
          </a:blip>
          <a:srcRect l="38474" t="9963" r="7745" b="16584"/>
          <a:stretch/>
        </p:blipFill>
        <p:spPr>
          <a:xfrm>
            <a:off x="6937695" y="-1"/>
            <a:ext cx="5254305" cy="690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00300" y="4826583"/>
            <a:ext cx="4537396" cy="215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71812" y="48716"/>
            <a:ext cx="1620188" cy="78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08054" y="105896"/>
            <a:ext cx="1475054" cy="13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EFFC-33CC-459D-93BE-B7EADDB0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200"/>
            <a:ext cx="10515600" cy="1325563"/>
          </a:xfrm>
        </p:spPr>
        <p:txBody>
          <a:bodyPr/>
          <a:lstStyle/>
          <a:p>
            <a:r>
              <a:rPr lang="en-US" dirty="0"/>
              <a:t>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1F7C4-758B-4BE4-A9E5-D1B8FD390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African Union Research Grant</a:t>
            </a:r>
          </a:p>
          <a:p>
            <a:pPr lvl="2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Global Monitoring for Environment and Security and Africa (GMES and Africa)</a:t>
            </a: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22379FA6-8B4B-4279-8CC0-60E3DA96A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853" y="4391272"/>
            <a:ext cx="3122222" cy="19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2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2475" y="88083"/>
            <a:ext cx="10515600" cy="1325563"/>
          </a:xfrm>
        </p:spPr>
        <p:txBody>
          <a:bodyPr/>
          <a:lstStyle/>
          <a:p>
            <a:r>
              <a:rPr lang="en-US" b="1" dirty="0"/>
              <a:t>Goals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18089" y="1198849"/>
            <a:ext cx="7906407" cy="5325775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15000"/>
              </a:spcBef>
              <a:buNone/>
            </a:pPr>
            <a:r>
              <a:rPr lang="en-US" altLang="en-US" dirty="0"/>
              <a:t>STI as a “catalyst” for its sustainable development in Africa</a:t>
            </a:r>
          </a:p>
          <a:p>
            <a:pPr>
              <a:spcBef>
                <a:spcPct val="15000"/>
              </a:spcBef>
            </a:pPr>
            <a:r>
              <a:rPr lang="en-US" altLang="en-US" dirty="0"/>
              <a:t>Building Africa’s research capacities through direct funding </a:t>
            </a:r>
          </a:p>
          <a:p>
            <a:pPr marL="0" indent="0">
              <a:spcBef>
                <a:spcPct val="15000"/>
              </a:spcBef>
              <a:buNone/>
            </a:pPr>
            <a:endParaRPr lang="en-US" altLang="en-US" dirty="0"/>
          </a:p>
          <a:p>
            <a:pPr>
              <a:spcBef>
                <a:spcPct val="15000"/>
              </a:spcBef>
            </a:pPr>
            <a:r>
              <a:rPr lang="en-US" altLang="en-US" dirty="0"/>
              <a:t>Full participation of the African Member States and African researchers in the implementation of the STISA-2024 , Agenda 2063, SDGs</a:t>
            </a:r>
          </a:p>
          <a:p>
            <a:pPr marL="0" indent="0">
              <a:spcBef>
                <a:spcPct val="15000"/>
              </a:spcBef>
              <a:buNone/>
            </a:pPr>
            <a:endParaRPr lang="en-US" altLang="en-US" dirty="0"/>
          </a:p>
          <a:p>
            <a:pPr>
              <a:spcBef>
                <a:spcPct val="15000"/>
              </a:spcBef>
            </a:pPr>
            <a:r>
              <a:rPr lang="en-US" altLang="en-US" dirty="0"/>
              <a:t>Promotion of Inter-Africa and international cooperation in research and capacity building.</a:t>
            </a:r>
          </a:p>
          <a:p>
            <a:pPr marL="0" indent="0">
              <a:spcBef>
                <a:spcPct val="15000"/>
              </a:spcBef>
              <a:buNone/>
            </a:pPr>
            <a:endParaRPr lang="en-US" altLang="en-US" dirty="0"/>
          </a:p>
          <a:p>
            <a:pPr>
              <a:spcBef>
                <a:spcPct val="15000"/>
              </a:spcBef>
            </a:pPr>
            <a:r>
              <a:rPr lang="en-US" altLang="en-US" dirty="0"/>
              <a:t>To strengthen and develop infrastructure for Use of earth observation data, technologies and services</a:t>
            </a:r>
          </a:p>
          <a:p>
            <a:pPr marL="0" indent="0">
              <a:spcBef>
                <a:spcPct val="15000"/>
              </a:spcBef>
              <a:buNone/>
            </a:pPr>
            <a:endParaRPr lang="en-US" altLang="en-US" dirty="0"/>
          </a:p>
          <a:p>
            <a:pPr>
              <a:spcBef>
                <a:spcPct val="15000"/>
              </a:spcBef>
            </a:pPr>
            <a:endParaRPr lang="en-US" altLang="en-US" dirty="0"/>
          </a:p>
          <a:p>
            <a:pPr marL="0" indent="0">
              <a:spcBef>
                <a:spcPct val="15000"/>
              </a:spcBef>
              <a:buNone/>
            </a:pPr>
            <a:endParaRPr lang="en-US" altLang="en-US" dirty="0"/>
          </a:p>
          <a:p>
            <a:pPr eaLnBrk="1" hangingPunct="1">
              <a:spcBef>
                <a:spcPct val="15000"/>
              </a:spcBef>
            </a:pP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32" y="365204"/>
            <a:ext cx="3224923" cy="1667293"/>
          </a:xfrm>
          <a:prstGeom prst="rect">
            <a:avLst/>
          </a:prstGeom>
        </p:spPr>
      </p:pic>
      <p:pic>
        <p:nvPicPr>
          <p:cNvPr id="5" name="Picture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32" y="2032497"/>
            <a:ext cx="3250343" cy="1597306"/>
          </a:xfrm>
          <a:prstGeom prst="rect">
            <a:avLst/>
          </a:prstGeom>
        </p:spPr>
      </p:pic>
      <p:pic>
        <p:nvPicPr>
          <p:cNvPr id="6" name="Content Placeholder 12" descr="E:\STISA\STISA-Final For Print\Links\stisa.tif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36132" y="3629803"/>
            <a:ext cx="3277495" cy="1944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897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22653" y="419245"/>
            <a:ext cx="9955840" cy="4399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AURG Open Call history and Funding and allocation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01006" y="1353667"/>
          <a:ext cx="9620373" cy="3761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Up Arrow Callout 2"/>
          <p:cNvSpPr/>
          <p:nvPr/>
        </p:nvSpPr>
        <p:spPr>
          <a:xfrm>
            <a:off x="4056420" y="4517526"/>
            <a:ext cx="3394842" cy="1292773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20089" y="5163912"/>
            <a:ext cx="3206228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2" algn="ctr">
              <a:defRPr/>
            </a:pPr>
            <a:r>
              <a:rPr lang="en-GB" sz="1350" dirty="0">
                <a:solidFill>
                  <a:srgbClr val="FF0000"/>
                </a:solidFill>
              </a:rPr>
              <a:t>35 Million USD given out for research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35E06-54E1-4D1E-8774-DEA89E493800}"/>
              </a:ext>
            </a:extLst>
          </p:cNvPr>
          <p:cNvSpPr/>
          <p:nvPr/>
        </p:nvSpPr>
        <p:spPr>
          <a:xfrm>
            <a:off x="4403262" y="59442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Action Locations from all Calls</a:t>
            </a:r>
            <a:br>
              <a:rPr lang="en-US" b="1" dirty="0"/>
            </a:br>
            <a:r>
              <a:rPr lang="en-US" b="1" dirty="0"/>
              <a:t>36 African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62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70A6-6067-4395-8CC4-AC07B30D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to Institutions dealing with Fish under AURG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9CD0B2-CDB4-4DB5-8A93-0A0EB0AB8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831341"/>
              </p:ext>
            </p:extLst>
          </p:nvPr>
        </p:nvGraphicFramePr>
        <p:xfrm>
          <a:off x="838199" y="1581150"/>
          <a:ext cx="10436603" cy="4484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36603">
                  <a:extLst>
                    <a:ext uri="{9D8B030D-6E8A-4147-A177-3AD203B41FA5}">
                      <a16:colId xmlns:a16="http://schemas.microsoft.com/office/drawing/2014/main" val="447129955"/>
                    </a:ext>
                  </a:extLst>
                </a:gridCol>
              </a:tblGrid>
              <a:tr h="4484370">
                <a:tc>
                  <a:txBody>
                    <a:bodyPr/>
                    <a:lstStyle/>
                    <a:p>
                      <a:pPr marL="228600" marR="0" indent="-228600" algn="l">
                        <a:spcBef>
                          <a:spcPts val="60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-457200" algn="l"/>
                        </a:tabLst>
                      </a:pPr>
                      <a:endParaRPr lang="en-GB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 marR="0" indent="-228600" algn="l">
                        <a:spcBef>
                          <a:spcPts val="60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-457200" algn="l"/>
                        </a:tabLst>
                      </a:pPr>
                      <a:endParaRPr lang="en-GB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 marR="0" indent="-228600" algn="l">
                        <a:spcBef>
                          <a:spcPts val="60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-457200" algn="l"/>
                        </a:tabLst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National Institute of Oceanography and Fisheries (NIOF) Egypt</a:t>
                      </a:r>
                    </a:p>
                    <a:p>
                      <a:pPr marL="0" marR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tabLst>
                          <a:tab pos="-457200" algn="l"/>
                        </a:tabLst>
                      </a:pPr>
                      <a:endParaRPr lang="en-GB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-457200" algn="l"/>
                        </a:tabLst>
                      </a:pPr>
                      <a:r>
                        <a:rPr lang="en-GB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Improved management and technological innovation in African tilapia farms and hatcheries</a:t>
                      </a:r>
                    </a:p>
                    <a:p>
                      <a:pPr marL="0" marR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-457200" algn="l"/>
                        </a:tabLst>
                      </a:pPr>
                      <a:endParaRPr lang="en-GB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-457200" algn="l"/>
                        </a:tabLst>
                      </a:pPr>
                      <a:endParaRPr lang="en-GB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GB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University of Makerere</a:t>
                      </a:r>
                    </a:p>
                    <a:p>
                      <a:pPr marL="342900" marR="0" indent="-34290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-457200" algn="l"/>
                        </a:tabLs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 of bacteriophage cocktails as disease biocontrol agents for improved aquaculture productivity, food and nutrition safety in Ghana and Uganda</a:t>
                      </a:r>
                    </a:p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852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146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E71852-6EDA-41E6-82C1-7190E1FB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438" y="4087025"/>
            <a:ext cx="9707911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AU-EU Collaboration on Space applications </a:t>
            </a:r>
            <a:br>
              <a:rPr 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 unique historical continuity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5BD1D7-857F-014E-84EE-B2039660DF0B}"/>
              </a:ext>
            </a:extLst>
          </p:cNvPr>
          <p:cNvGrpSpPr/>
          <p:nvPr/>
        </p:nvGrpSpPr>
        <p:grpSpPr>
          <a:xfrm>
            <a:off x="-155466" y="494222"/>
            <a:ext cx="11852782" cy="3099860"/>
            <a:chOff x="105792" y="367578"/>
            <a:chExt cx="11852782" cy="309986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A06FDD-72FF-40C3-8A1F-679554038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92" y="367578"/>
              <a:ext cx="11588262" cy="309986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CB0901-CEC1-B14B-A415-77D993D58DEB}"/>
                </a:ext>
              </a:extLst>
            </p:cNvPr>
            <p:cNvSpPr txBox="1"/>
            <p:nvPr/>
          </p:nvSpPr>
          <p:spPr>
            <a:xfrm>
              <a:off x="9444943" y="870002"/>
              <a:ext cx="2500130" cy="58477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 Black" panose="020B0604020202020204" pitchFamily="34" charset="0"/>
                  <a:cs typeface="Arial Black" panose="020B0604020202020204" pitchFamily="34" charset="0"/>
                </a:rPr>
                <a:t>Phase 1 </a:t>
              </a:r>
            </a:p>
            <a:p>
              <a:pPr algn="ctr"/>
              <a:r>
                <a:rPr lang="en-US" sz="1400" b="1" dirty="0">
                  <a:latin typeface="Arial Black" panose="020B0604020202020204" pitchFamily="34" charset="0"/>
                  <a:cs typeface="Arial Black" panose="020B0604020202020204" pitchFamily="34" charset="0"/>
                </a:rPr>
                <a:t>Dec. 2016 – Dec. 2021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0BF4FFB-F4CC-4F4A-B8CD-1D198272E79E}"/>
                </a:ext>
              </a:extLst>
            </p:cNvPr>
            <p:cNvSpPr txBox="1"/>
            <p:nvPr/>
          </p:nvSpPr>
          <p:spPr>
            <a:xfrm>
              <a:off x="9458444" y="2365066"/>
              <a:ext cx="2500130" cy="584775"/>
            </a:xfrm>
            <a:prstGeom prst="rect">
              <a:avLst/>
            </a:prstGeom>
            <a:solidFill>
              <a:srgbClr val="DD93DD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 Black" panose="020B0604020202020204" pitchFamily="34" charset="0"/>
                  <a:cs typeface="Arial Black" panose="020B0604020202020204" pitchFamily="34" charset="0"/>
                </a:rPr>
                <a:t>Phase 2 </a:t>
              </a:r>
            </a:p>
            <a:p>
              <a:pPr algn="ctr"/>
              <a:r>
                <a:rPr lang="en-US" sz="1400" b="1" dirty="0">
                  <a:latin typeface="Arial Black" panose="020B0604020202020204" pitchFamily="34" charset="0"/>
                  <a:cs typeface="Arial Black" panose="020B0604020202020204" pitchFamily="34" charset="0"/>
                </a:rPr>
                <a:t>Dec. 2021 – Dec. 2025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8CD85F3-5543-41CB-9839-B59D5701D693}"/>
              </a:ext>
            </a:extLst>
          </p:cNvPr>
          <p:cNvSpPr/>
          <p:nvPr/>
        </p:nvSpPr>
        <p:spPr>
          <a:xfrm>
            <a:off x="3039985" y="5458996"/>
            <a:ext cx="77043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75A"/>
                </a:solidFill>
                <a:latin typeface="Univers LT Std"/>
              </a:rPr>
              <a:t>GMES &amp; Africa supports local capacities, institutional, human and technical resources for access to and exploitation of EO-based services on an operational basis for sustainable development in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2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6">
            <a:extLst>
              <a:ext uri="{FF2B5EF4-FFF2-40B4-BE49-F238E27FC236}">
                <a16:creationId xmlns:a16="http://schemas.microsoft.com/office/drawing/2014/main" id="{4A6A5697-905A-41A6-93CC-1548B13DB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454" y="1467880"/>
            <a:ext cx="6580089" cy="5440704"/>
          </a:xfrm>
          <a:prstGeom prst="rect">
            <a:avLst/>
          </a:prstGeom>
        </p:spPr>
      </p:pic>
      <p:sp>
        <p:nvSpPr>
          <p:cNvPr id="11" name="Sous-titre 16">
            <a:extLst>
              <a:ext uri="{FF2B5EF4-FFF2-40B4-BE49-F238E27FC236}">
                <a16:creationId xmlns:a16="http://schemas.microsoft.com/office/drawing/2014/main" id="{E1DE4F5E-FDE2-144C-8F07-3FC3F73774EE}"/>
              </a:ext>
            </a:extLst>
          </p:cNvPr>
          <p:cNvSpPr txBox="1">
            <a:spLocks/>
          </p:cNvSpPr>
          <p:nvPr/>
        </p:nvSpPr>
        <p:spPr>
          <a:xfrm>
            <a:off x="214811" y="237657"/>
            <a:ext cx="10647888" cy="5957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3000" b="1" i="1" dirty="0">
                <a:latin typeface="Arial Black" panose="020B0A04020102020204" pitchFamily="34" charset="0"/>
              </a:rPr>
              <a:t>GMES &amp; AFRICA Phase 1 AT A GLANCE</a:t>
            </a:r>
            <a:endParaRPr lang="en-US" sz="3000" b="1" i="1" dirty="0">
              <a:solidFill>
                <a:srgbClr val="0432FF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4BCF6A43-13F2-7E43-9EBC-57100580FC8C}"/>
              </a:ext>
            </a:extLst>
          </p:cNvPr>
          <p:cNvSpPr txBox="1">
            <a:spLocks/>
          </p:cNvSpPr>
          <p:nvPr/>
        </p:nvSpPr>
        <p:spPr>
          <a:xfrm>
            <a:off x="117475" y="1151832"/>
            <a:ext cx="8584400" cy="46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b="1" dirty="0"/>
              <a:t>12 consortia </a:t>
            </a:r>
            <a:r>
              <a:rPr lang="fr-FR" b="1" dirty="0" err="1"/>
              <a:t>including</a:t>
            </a:r>
            <a:r>
              <a:rPr lang="fr-FR" b="1" dirty="0"/>
              <a:t> 122 institutions in 45 </a:t>
            </a:r>
            <a:r>
              <a:rPr lang="fr-FR" b="1" dirty="0" err="1"/>
              <a:t>African</a:t>
            </a:r>
            <a:r>
              <a:rPr lang="fr-FR" b="1" dirty="0"/>
              <a:t> countries</a:t>
            </a:r>
          </a:p>
        </p:txBody>
      </p:sp>
      <p:pic>
        <p:nvPicPr>
          <p:cNvPr id="8" name="Image 12">
            <a:extLst>
              <a:ext uri="{FF2B5EF4-FFF2-40B4-BE49-F238E27FC236}">
                <a16:creationId xmlns:a16="http://schemas.microsoft.com/office/drawing/2014/main" id="{88685082-245B-474B-9E6A-8A4D7F751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86" y="2837681"/>
            <a:ext cx="4895871" cy="3793109"/>
          </a:xfrm>
          <a:prstGeom prst="rect">
            <a:avLst/>
          </a:prstGeom>
        </p:spPr>
      </p:pic>
      <p:sp>
        <p:nvSpPr>
          <p:cNvPr id="9" name="ZoneTexte 6">
            <a:extLst>
              <a:ext uri="{FF2B5EF4-FFF2-40B4-BE49-F238E27FC236}">
                <a16:creationId xmlns:a16="http://schemas.microsoft.com/office/drawing/2014/main" id="{8D424A0E-262F-1A4F-BE61-0341E18A3E64}"/>
              </a:ext>
            </a:extLst>
          </p:cNvPr>
          <p:cNvSpPr txBox="1"/>
          <p:nvPr/>
        </p:nvSpPr>
        <p:spPr>
          <a:xfrm>
            <a:off x="1400755" y="2404708"/>
            <a:ext cx="3449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200" b="1"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 types of institution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88EE46-86FD-C547-9A6D-13BC351F0019}"/>
              </a:ext>
            </a:extLst>
          </p:cNvPr>
          <p:cNvSpPr txBox="1"/>
          <p:nvPr/>
        </p:nvSpPr>
        <p:spPr>
          <a:xfrm>
            <a:off x="9167149" y="987435"/>
            <a:ext cx="2907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Based on the mandatory principle of consortium.</a:t>
            </a:r>
          </a:p>
        </p:txBody>
      </p:sp>
    </p:spTree>
    <p:extLst>
      <p:ext uri="{BB962C8B-B14F-4D97-AF65-F5344CB8AC3E}">
        <p14:creationId xmlns:p14="http://schemas.microsoft.com/office/powerpoint/2010/main" val="1669124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3CA8A1A-7223-4DE3-B8A8-EDC0998B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79999"/>
            <a:ext cx="10580865" cy="530168"/>
          </a:xfrm>
        </p:spPr>
        <p:txBody>
          <a:bodyPr>
            <a:normAutofit fontScale="90000"/>
          </a:bodyPr>
          <a:lstStyle/>
          <a:p>
            <a:r>
              <a:rPr lang="en-US" dirty="0"/>
              <a:t>STAKEHOLDERS, MECHANISMS OF IMPLEMENTATION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436F6D-56B3-4390-9DA2-41C124082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73" y="600153"/>
            <a:ext cx="9746508" cy="5796000"/>
          </a:xfrm>
          <a:prstGeom prst="rect">
            <a:avLst/>
          </a:prstGeom>
        </p:spPr>
      </p:pic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CC508E19-5F9D-4567-BE1F-8BE1ED4A9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7427" y="6210842"/>
          <a:ext cx="5796000" cy="647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5" imgW="10692000" imgH="1193400" progId="">
                  <p:embed/>
                </p:oleObj>
              </mc:Choice>
              <mc:Fallback>
                <p:oleObj r:id="rId5" imgW="10692000" imgH="1193400" progId="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CC508E19-5F9D-4567-BE1F-8BE1ED4A95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47427" y="6210842"/>
                        <a:ext cx="5796000" cy="647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F53E2169-B72C-4C48-9F0A-BAAAB7E8B0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3589" y="6192378"/>
          <a:ext cx="1905811" cy="612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7" imgW="3949200" imgH="1269720" progId="">
                  <p:embed/>
                </p:oleObj>
              </mc:Choice>
              <mc:Fallback>
                <p:oleObj r:id="rId7" imgW="3949200" imgH="1269720" progId="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F53E2169-B72C-4C48-9F0A-BAAAB7E8B0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3589" y="6192378"/>
                        <a:ext cx="1905811" cy="612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98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A6A6B83-D8C0-4C7E-9C05-BE1A09BF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alphaModFix amt="7000"/>
          </a:blip>
          <a:stretch>
            <a:fillRect/>
          </a:stretch>
        </p:blipFill>
        <p:spPr>
          <a:xfrm>
            <a:off x="0" y="0"/>
            <a:ext cx="12192000" cy="68240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2D19A3-0297-4CA2-87EE-3EE81222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095" y="636612"/>
            <a:ext cx="5835527" cy="1616362"/>
          </a:xfrm>
        </p:spPr>
        <p:txBody>
          <a:bodyPr>
            <a:noAutofit/>
          </a:bodyPr>
          <a:lstStyle/>
          <a:p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13 « Marine &amp; Maritime" applications, delivered by 4 consortia (28 Institutions), active in 4 African regions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5D902B-BC3D-40BF-AB22-99ECE5AB7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822" y="311727"/>
            <a:ext cx="7576214" cy="6497053"/>
          </a:xfrm>
          <a:prstGeom prst="rect">
            <a:avLst/>
          </a:prstGeom>
        </p:spPr>
      </p:pic>
      <p:pic>
        <p:nvPicPr>
          <p:cNvPr id="16" name="Image 15" descr="Une image contenant sombre&#10;&#10;Description générée automatiquement">
            <a:extLst>
              <a:ext uri="{FF2B5EF4-FFF2-40B4-BE49-F238E27FC236}">
                <a16:creationId xmlns:a16="http://schemas.microsoft.com/office/drawing/2014/main" id="{9D1CD38A-DB78-4931-8F43-E2995BEF0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87" y="1820721"/>
            <a:ext cx="5260207" cy="42399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2A5403-4899-9A4D-8649-B7720EC182CE}"/>
              </a:ext>
            </a:extLst>
          </p:cNvPr>
          <p:cNvSpPr/>
          <p:nvPr/>
        </p:nvSpPr>
        <p:spPr>
          <a:xfrm>
            <a:off x="4642890" y="6296628"/>
            <a:ext cx="2869079" cy="561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E5411C6-0112-5548-9083-1EC8CF345165}"/>
              </a:ext>
            </a:extLst>
          </p:cNvPr>
          <p:cNvSpPr txBox="1">
            <a:spLocks/>
          </p:cNvSpPr>
          <p:nvPr/>
        </p:nvSpPr>
        <p:spPr>
          <a:xfrm>
            <a:off x="832129" y="1"/>
            <a:ext cx="5862427" cy="902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MARINE AND COASTAL AREAS SERVICE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8784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45D75A-CC0A-411A-90D3-6A7B17CA8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6D770C-1284-4803-A06F-F1FD1ACEC837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30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29A7A6-F220-4A95-A15F-8AC8AC872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4174AA-93F4-4305-AB9B-B26635BEE055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33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6BACBE5-29A2-4AD9-8FF9-4DD8A8AD9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CED10A-4BB9-485D-A919-0EADD7002B57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97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6C4521-597F-4986-A6EF-F9AA027A7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0CD546-EDD2-487E-A16D-964C4CE24EBC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71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B08AC1-9DA4-4AC5-9AEC-855AB3384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F11D9E-FCB4-4819-AD2B-4E4C6E1678BE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93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48AB09-1434-418B-A6C6-99C96C3D0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629D4E-10F1-419D-A4A9-A45A3F0186AB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36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50188D-D1EC-44B1-B851-9DDD18860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CB13CE-9F79-4761-B7F9-063923DE7628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62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D0CDDB-8ACB-4579-944D-FE41EC1A3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E872F0-8F37-4B22-A7AF-98614B9649AA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00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texte&#10;&#10;Description générée automatiquement">
            <a:extLst>
              <a:ext uri="{FF2B5EF4-FFF2-40B4-BE49-F238E27FC236}">
                <a16:creationId xmlns:a16="http://schemas.microsoft.com/office/drawing/2014/main" id="{4BD387BE-7020-4F85-B306-E1804AEFC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2D19A3-0297-4CA2-87EE-3EE81222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95" y="725068"/>
            <a:ext cx="5260207" cy="1543556"/>
          </a:xfrm>
        </p:spPr>
        <p:txBody>
          <a:bodyPr>
            <a:normAutofit/>
          </a:bodyPr>
          <a:lstStyle/>
          <a:p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16 "EARTH" applications, served by 8 consortia (94 Institutions), active in 5 African regions </a:t>
            </a:r>
            <a:endParaRPr lang="fr-FR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6" name="Image 15" descr="Une image contenant sombre&#10;&#10;Description générée automatiquement">
            <a:extLst>
              <a:ext uri="{FF2B5EF4-FFF2-40B4-BE49-F238E27FC236}">
                <a16:creationId xmlns:a16="http://schemas.microsoft.com/office/drawing/2014/main" id="{9D1CD38A-DB78-4931-8F43-E2995BEF0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519" y="1927753"/>
            <a:ext cx="5260207" cy="42399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95346D3-3975-ED41-8DE6-4449321247AB}"/>
              </a:ext>
            </a:extLst>
          </p:cNvPr>
          <p:cNvGrpSpPr/>
          <p:nvPr/>
        </p:nvGrpSpPr>
        <p:grpSpPr>
          <a:xfrm>
            <a:off x="3959000" y="0"/>
            <a:ext cx="7978205" cy="6858000"/>
            <a:chOff x="3959000" y="0"/>
            <a:chExt cx="79782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D59542-2C1A-4B96-ADA4-ED5662494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9000" y="0"/>
              <a:ext cx="7978205" cy="68580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8A2AC5-1EE3-D542-A78A-8F57D2AD18F1}"/>
                </a:ext>
              </a:extLst>
            </p:cNvPr>
            <p:cNvSpPr/>
            <p:nvPr/>
          </p:nvSpPr>
          <p:spPr>
            <a:xfrm>
              <a:off x="4642890" y="6296628"/>
              <a:ext cx="2869079" cy="5613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C0C0CD5-24A6-424B-ACE7-CBCE1FED8AA1}"/>
              </a:ext>
            </a:extLst>
          </p:cNvPr>
          <p:cNvSpPr txBox="1">
            <a:spLocks/>
          </p:cNvSpPr>
          <p:nvPr/>
        </p:nvSpPr>
        <p:spPr>
          <a:xfrm>
            <a:off x="858609" y="1"/>
            <a:ext cx="7104774" cy="902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NATURAL RESOURCES AND WATER SERVICE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2485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6B1EAB-CEF2-4AA8-94AA-1A15826EC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8000" cy="64810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CEF839-FC4A-4177-9702-3DB23FA17DE8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75CE6F-FD6B-4A77-BAEC-48F3B6BF5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F23A47-6A1F-409D-86E9-17D449C37F6F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0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09DD01-AADD-415E-9B55-46EA4CB25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23A71C-39D0-4991-932B-8277E584B694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3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D920FA-1D29-4829-B986-23E0A40A7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0111B3-5C62-4674-87F9-DB48E6F47BED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66F5D60-541C-4504-B5AE-2533D0613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0"/>
            <a:ext cx="10366248" cy="64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74BD80-D4C0-4275-92DE-84D0DD5A2C55}"/>
              </a:ext>
            </a:extLst>
          </p:cNvPr>
          <p:cNvSpPr/>
          <p:nvPr/>
        </p:nvSpPr>
        <p:spPr>
          <a:xfrm>
            <a:off x="9727687" y="5864243"/>
            <a:ext cx="1364584" cy="615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0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0063FF-C4A2-41FC-9024-80A47E3F8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5" y="878426"/>
            <a:ext cx="6939475" cy="59795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60FCFB-8B61-384F-8E0C-3BFD507DD4E4}"/>
              </a:ext>
            </a:extLst>
          </p:cNvPr>
          <p:cNvSpPr/>
          <p:nvPr/>
        </p:nvSpPr>
        <p:spPr>
          <a:xfrm>
            <a:off x="10264140" y="74093"/>
            <a:ext cx="902970" cy="804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42876A9-767B-4A2F-BDA5-85A49D95E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990" y="179999"/>
            <a:ext cx="2794876" cy="530168"/>
          </a:xfrm>
        </p:spPr>
        <p:txBody>
          <a:bodyPr/>
          <a:lstStyle/>
          <a:p>
            <a:r>
              <a:rPr lang="fr-FR" dirty="0"/>
              <a:t>THANK YOU</a:t>
            </a:r>
            <a:endParaRPr lang="en-US" dirty="0"/>
          </a:p>
        </p:txBody>
      </p:sp>
      <p:sp>
        <p:nvSpPr>
          <p:cNvPr id="18" name="Espace réservé du contenu 11">
            <a:extLst>
              <a:ext uri="{FF2B5EF4-FFF2-40B4-BE49-F238E27FC236}">
                <a16:creationId xmlns:a16="http://schemas.microsoft.com/office/drawing/2014/main" id="{C4B111B3-CFEC-445C-B797-4231AD1D2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7696" y="1053296"/>
            <a:ext cx="4377479" cy="4375231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BE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02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02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AFRICAN UNION COMMISSION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Department of Education, </a:t>
            </a:r>
            <a:r>
              <a:rPr kumimoji="0" lang="en-US" alt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Sciences,Technology</a:t>
            </a: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and Innovation</a:t>
            </a: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srgbClr val="CC33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 Box 3243 | Roosevelt Avenue (Old Airport Area) | WK21K19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Addis Ababa, Ethiopia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Tel: (+251) 115517700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Fax: (+251) 115517844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Websites: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23F9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  <a:hlinkClick r:id="rId4"/>
              </a:rPr>
              <a:t>WWW.AU.INT/GMESAFRICA</a:t>
            </a:r>
            <a:endParaRPr kumimoji="0" lang="en-US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223F9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23F9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  <a:hlinkClick r:id="rId5"/>
              </a:rPr>
              <a:t>WWW.GMES4AFRICA.BLOGSPOT.COM</a:t>
            </a:r>
            <a:endParaRPr kumimoji="0" lang="en-US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223F9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223F9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E0129B-4A1F-497F-82BE-1B93ACA8AC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65" y="1053296"/>
            <a:ext cx="3169811" cy="288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82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5FCFF0BF9CC945A55668F4CC74E67C" ma:contentTypeVersion="14" ma:contentTypeDescription="Create a new document." ma:contentTypeScope="" ma:versionID="9851f3d104826188f1fbc037c947cd7c">
  <xsd:schema xmlns:xsd="http://www.w3.org/2001/XMLSchema" xmlns:xs="http://www.w3.org/2001/XMLSchema" xmlns:p="http://schemas.microsoft.com/office/2006/metadata/properties" xmlns:ns3="cfb913ad-2ce5-4cd6-850a-911683acdb5e" xmlns:ns4="304097a6-d36c-4ff0-8873-8a81e0a0d8af" targetNamespace="http://schemas.microsoft.com/office/2006/metadata/properties" ma:root="true" ma:fieldsID="24b291e54dbb2f4e7abc6a75bc93ec98" ns3:_="" ns4:_="">
    <xsd:import namespace="cfb913ad-2ce5-4cd6-850a-911683acdb5e"/>
    <xsd:import namespace="304097a6-d36c-4ff0-8873-8a81e0a0d8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913ad-2ce5-4cd6-850a-911683acdb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4097a6-d36c-4ff0-8873-8a81e0a0d8a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F69030-14D1-4CCC-8CA0-1BB5F2DF3E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b913ad-2ce5-4cd6-850a-911683acdb5e"/>
    <ds:schemaRef ds:uri="304097a6-d36c-4ff0-8873-8a81e0a0d8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311A5D-F22B-405E-B524-1901F4AFD4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BDE06B-69D2-4E8A-9640-9B792A027464}">
  <ds:schemaRefs>
    <ds:schemaRef ds:uri="cfb913ad-2ce5-4cd6-850a-911683acdb5e"/>
    <ds:schemaRef ds:uri="http://purl.org/dc/terms/"/>
    <ds:schemaRef ds:uri="http://schemas.microsoft.com/office/infopath/2007/PartnerControls"/>
    <ds:schemaRef ds:uri="http://purl.org/dc/dcmitype/"/>
    <ds:schemaRef ds:uri="304097a6-d36c-4ff0-8873-8a81e0a0d8af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488</Words>
  <Application>Microsoft Office PowerPoint</Application>
  <PresentationFormat>Widescreen</PresentationFormat>
  <Paragraphs>88</Paragraphs>
  <Slides>24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Helvetica Neue</vt:lpstr>
      <vt:lpstr>Quattrocento Sans</vt:lpstr>
      <vt:lpstr>Times New Roman</vt:lpstr>
      <vt:lpstr>Univers LT Std</vt:lpstr>
      <vt:lpstr>Office Theme</vt:lpstr>
      <vt:lpstr>Thème Office</vt:lpstr>
      <vt:lpstr>Department of Education, Science Technology and Innovation (DESTI) </vt:lpstr>
      <vt:lpstr>Grants</vt:lpstr>
      <vt:lpstr>Goals</vt:lpstr>
      <vt:lpstr>AURG Open Call history and Funding and allocation </vt:lpstr>
      <vt:lpstr>Support to Institutions dealing with Fish under AURG</vt:lpstr>
      <vt:lpstr>AU-EU Collaboration on Space applications  A unique historical continuity</vt:lpstr>
      <vt:lpstr>PowerPoint Presentation</vt:lpstr>
      <vt:lpstr>STAKEHOLDERS, MECHANISMS OF IMPLEMENTATION</vt:lpstr>
      <vt:lpstr>13 « Marine &amp; Maritime" applications, delivered by 4 consortia (28 Institutions), active in 4 African regions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16 "EARTH" applications, served by 8 consortia (94 Institutions), active in 5 African regions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Monica Ebele Idinoba</dc:creator>
  <cp:lastModifiedBy>Hashil Kayitesi</cp:lastModifiedBy>
  <cp:revision>43</cp:revision>
  <dcterms:created xsi:type="dcterms:W3CDTF">2022-06-02T05:11:51Z</dcterms:created>
  <dcterms:modified xsi:type="dcterms:W3CDTF">2022-06-09T07:54:59Z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0x010100EB5FCFF0BF9CC945A55668F4CC74E67C</vt:lpwstr>
  </property>
</Properties>
</file>