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256" r:id="rId5"/>
    <p:sldId id="257" r:id="rId6"/>
    <p:sldId id="312" r:id="rId7"/>
    <p:sldId id="322" r:id="rId8"/>
    <p:sldId id="321" r:id="rId9"/>
    <p:sldId id="323" r:id="rId10"/>
    <p:sldId id="325" r:id="rId11"/>
    <p:sldId id="326" r:id="rId12"/>
    <p:sldId id="327" r:id="rId13"/>
    <p:sldId id="328" r:id="rId14"/>
    <p:sldId id="330" r:id="rId15"/>
    <p:sldId id="329" r:id="rId16"/>
    <p:sldId id="331" r:id="rId17"/>
    <p:sldId id="349" r:id="rId18"/>
    <p:sldId id="332" r:id="rId19"/>
    <p:sldId id="348" r:id="rId20"/>
    <p:sldId id="335" r:id="rId21"/>
    <p:sldId id="343" r:id="rId22"/>
    <p:sldId id="344" r:id="rId23"/>
    <p:sldId id="345" r:id="rId24"/>
    <p:sldId id="346" r:id="rId25"/>
    <p:sldId id="334" r:id="rId26"/>
    <p:sldId id="338" r:id="rId27"/>
    <p:sldId id="339" r:id="rId28"/>
    <p:sldId id="340" r:id="rId29"/>
    <p:sldId id="341" r:id="rId30"/>
    <p:sldId id="337" r:id="rId31"/>
    <p:sldId id="342" r:id="rId32"/>
    <p:sldId id="336" r:id="rId33"/>
    <p:sldId id="347" r:id="rId34"/>
    <p:sldId id="333" r:id="rId35"/>
    <p:sldId id="351" r:id="rId36"/>
    <p:sldId id="352" r:id="rId37"/>
    <p:sldId id="353" r:id="rId38"/>
    <p:sldId id="354" r:id="rId39"/>
    <p:sldId id="355" r:id="rId40"/>
    <p:sldId id="356" r:id="rId41"/>
    <p:sldId id="26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1350"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BBAB03-A55F-467F-8035-507BF5A16157}" type="datetimeFigureOut">
              <a:rPr lang="en-GB" smtClean="0"/>
              <a:pPr/>
              <a:t>10/06/2022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1848D-9385-4E17-816F-58C309464E2C}" type="slidenum">
              <a:rPr lang="en-GB" smtClean="0"/>
              <a:pPr/>
              <a:t>‹#›</a:t>
            </a:fld>
            <a:endParaRPr lang="en-GB"/>
          </a:p>
        </p:txBody>
      </p:sp>
    </p:spTree>
    <p:extLst>
      <p:ext uri="{BB962C8B-B14F-4D97-AF65-F5344CB8AC3E}">
        <p14:creationId xmlns:p14="http://schemas.microsoft.com/office/powerpoint/2010/main" val="865085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67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45164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085E17-00DC-4E2A-AC0A-4128A1C84E57}" type="datetime1">
              <a:rPr lang="en-GB" smtClean="0"/>
              <a:pPr/>
              <a:t>10/06/2022</a:t>
            </a:fld>
            <a:endParaRPr lang="en-GB"/>
          </a:p>
        </p:txBody>
      </p:sp>
      <p:sp>
        <p:nvSpPr>
          <p:cNvPr id="5" name="Footer Placeholder 4"/>
          <p:cNvSpPr>
            <a:spLocks noGrp="1"/>
          </p:cNvSpPr>
          <p:nvPr>
            <p:ph type="ftr" sz="quarter" idx="11"/>
          </p:nvPr>
        </p:nvSpPr>
        <p:spPr/>
        <p:txBody>
          <a:bodyPr/>
          <a:lstStyle>
            <a:lvl1pPr>
              <a:defRPr b="1">
                <a:solidFill>
                  <a:schemeClr val="bg1">
                    <a:lumMod val="50000"/>
                  </a:schemeClr>
                </a:solidFill>
              </a:defRPr>
            </a:lvl1pPr>
          </a:lstStyle>
          <a:p>
            <a:r>
              <a:rPr lang="en-US" dirty="0"/>
              <a:t>AU Centre of Excellence in Marine Fisheries and Coastal Zone Management</a:t>
            </a:r>
            <a:endParaRPr lang="en-GB" dirty="0"/>
          </a:p>
        </p:txBody>
      </p:sp>
      <p:sp>
        <p:nvSpPr>
          <p:cNvPr id="6" name="Slide Number Placeholder 5"/>
          <p:cNvSpPr>
            <a:spLocks noGrp="1"/>
          </p:cNvSpPr>
          <p:nvPr>
            <p:ph type="sldNum" sz="quarter" idx="12"/>
          </p:nvPr>
        </p:nvSpPr>
        <p:spPr/>
        <p:txBody>
          <a:bodyPr/>
          <a:lstStyle/>
          <a:p>
            <a:fld id="{908C8CF0-E1EC-4FCF-954B-88066A011E62}"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94371" y="0"/>
            <a:ext cx="2449628" cy="1094300"/>
          </a:xfrm>
          <a:prstGeom prst="rect">
            <a:avLst/>
          </a:prstGeom>
        </p:spPr>
      </p:pic>
      <p:pic>
        <p:nvPicPr>
          <p:cNvPr id="25601" name="Picture 1" descr="C:\Users\nasar\Desktop\FishGov 2 Logo.png"/>
          <p:cNvPicPr>
            <a:picLocks noChangeAspect="1" noChangeArrowheads="1"/>
          </p:cNvPicPr>
          <p:nvPr userDrawn="1"/>
        </p:nvPicPr>
        <p:blipFill>
          <a:blip r:embed="rId3" cstate="print"/>
          <a:srcRect/>
          <a:stretch>
            <a:fillRect/>
          </a:stretch>
        </p:blipFill>
        <p:spPr bwMode="auto">
          <a:xfrm>
            <a:off x="4552773" y="33684"/>
            <a:ext cx="1063592" cy="1031240"/>
          </a:xfrm>
          <a:prstGeom prst="rect">
            <a:avLst/>
          </a:prstGeom>
          <a:noFill/>
        </p:spPr>
      </p:pic>
      <p:pic>
        <p:nvPicPr>
          <p:cNvPr id="25602" name="Picture 2" descr="C:\Users\nasar\Desktop\au-ibar logo.jpg"/>
          <p:cNvPicPr>
            <a:picLocks noChangeAspect="1" noChangeArrowheads="1"/>
          </p:cNvPicPr>
          <p:nvPr userDrawn="1"/>
        </p:nvPicPr>
        <p:blipFill>
          <a:blip r:embed="rId4" cstate="print"/>
          <a:srcRect/>
          <a:stretch>
            <a:fillRect/>
          </a:stretch>
        </p:blipFill>
        <p:spPr bwMode="auto">
          <a:xfrm>
            <a:off x="0" y="0"/>
            <a:ext cx="4166581" cy="1034716"/>
          </a:xfrm>
          <a:prstGeom prst="rect">
            <a:avLst/>
          </a:prstGeom>
          <a:noFill/>
        </p:spPr>
      </p:pic>
    </p:spTree>
    <p:extLst>
      <p:ext uri="{BB962C8B-B14F-4D97-AF65-F5344CB8AC3E}">
        <p14:creationId xmlns:p14="http://schemas.microsoft.com/office/powerpoint/2010/main" val="1128722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74AF9-9A2E-4B5C-80C7-FAC2DC2E6865}" type="datetime1">
              <a:rPr lang="en-GB" smtClean="0"/>
              <a:pPr/>
              <a:t>10/06/2022</a:t>
            </a:fld>
            <a:endParaRPr lang="en-GB"/>
          </a:p>
        </p:txBody>
      </p:sp>
      <p:sp>
        <p:nvSpPr>
          <p:cNvPr id="5" name="Footer Placeholder 4"/>
          <p:cNvSpPr>
            <a:spLocks noGrp="1"/>
          </p:cNvSpPr>
          <p:nvPr>
            <p:ph type="ftr" sz="quarter" idx="11"/>
          </p:nvPr>
        </p:nvSpPr>
        <p:spPr/>
        <p:txBody>
          <a:bodyPr/>
          <a:lstStyle>
            <a:lvl1pPr>
              <a:defRPr b="1">
                <a:solidFill>
                  <a:schemeClr val="bg1">
                    <a:lumMod val="50000"/>
                  </a:schemeClr>
                </a:solidFill>
              </a:defRPr>
            </a:lvl1pPr>
          </a:lstStyle>
          <a:p>
            <a:r>
              <a:rPr lang="en-US" dirty="0"/>
              <a:t>AU Centre of Excellence in Marine Fisheries and Coastal Zone Management</a:t>
            </a:r>
            <a:endParaRPr lang="en-GB" dirty="0"/>
          </a:p>
        </p:txBody>
      </p:sp>
      <p:sp>
        <p:nvSpPr>
          <p:cNvPr id="6" name="Slide Number Placeholder 5"/>
          <p:cNvSpPr>
            <a:spLocks noGrp="1"/>
          </p:cNvSpPr>
          <p:nvPr>
            <p:ph type="sldNum" sz="quarter" idx="12"/>
          </p:nvPr>
        </p:nvSpPr>
        <p:spPr/>
        <p:txBody>
          <a:bodyPr/>
          <a:lstStyle/>
          <a:p>
            <a:fld id="{908C8CF0-E1EC-4FCF-954B-88066A011E62}" type="slidenum">
              <a:rPr lang="en-GB" smtClean="0"/>
              <a:pPr/>
              <a:t>‹#›</a:t>
            </a:fld>
            <a:endParaRPr lang="en-GB"/>
          </a:p>
        </p:txBody>
      </p:sp>
    </p:spTree>
    <p:extLst>
      <p:ext uri="{BB962C8B-B14F-4D97-AF65-F5344CB8AC3E}">
        <p14:creationId xmlns:p14="http://schemas.microsoft.com/office/powerpoint/2010/main" val="2199954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5C3FB4-A9E9-4194-864C-F8895B3B1957}" type="datetime1">
              <a:rPr lang="en-GB" smtClean="0"/>
              <a:pPr/>
              <a:t>10/06/2022</a:t>
            </a:fld>
            <a:endParaRPr lang="en-GB"/>
          </a:p>
        </p:txBody>
      </p:sp>
      <p:sp>
        <p:nvSpPr>
          <p:cNvPr id="6" name="Footer Placeholder 5"/>
          <p:cNvSpPr>
            <a:spLocks noGrp="1"/>
          </p:cNvSpPr>
          <p:nvPr>
            <p:ph type="ftr" sz="quarter" idx="11"/>
          </p:nvPr>
        </p:nvSpPr>
        <p:spPr/>
        <p:txBody>
          <a:bodyPr/>
          <a:lstStyle/>
          <a:p>
            <a:r>
              <a:rPr lang="en-US"/>
              <a:t>DEPARTMENT OF FISHERIES AND AQUATIC SCIENCES </a:t>
            </a:r>
            <a:endParaRPr lang="en-GB"/>
          </a:p>
        </p:txBody>
      </p:sp>
      <p:sp>
        <p:nvSpPr>
          <p:cNvPr id="7" name="Slide Number Placeholder 6"/>
          <p:cNvSpPr>
            <a:spLocks noGrp="1"/>
          </p:cNvSpPr>
          <p:nvPr>
            <p:ph type="sldNum" sz="quarter" idx="12"/>
          </p:nvPr>
        </p:nvSpPr>
        <p:spPr/>
        <p:txBody>
          <a:bodyPr/>
          <a:lstStyle/>
          <a:p>
            <a:fld id="{908C8CF0-E1EC-4FCF-954B-88066A011E62}" type="slidenum">
              <a:rPr lang="en-GB" smtClean="0"/>
              <a:pPr/>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p14="http://schemas.microsoft.com/office/powerpoint/2010/main" val="182933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63889-8DA4-438B-9E7A-A04F3470BB82}" type="datetime1">
              <a:rPr lang="en-GB" smtClean="0"/>
              <a:pPr/>
              <a:t>10/06/2022</a:t>
            </a:fld>
            <a:endParaRPr lang="en-GB"/>
          </a:p>
        </p:txBody>
      </p:sp>
      <p:sp>
        <p:nvSpPr>
          <p:cNvPr id="8" name="Footer Placeholder 7"/>
          <p:cNvSpPr>
            <a:spLocks noGrp="1"/>
          </p:cNvSpPr>
          <p:nvPr>
            <p:ph type="ftr" sz="quarter" idx="11"/>
          </p:nvPr>
        </p:nvSpPr>
        <p:spPr/>
        <p:txBody>
          <a:bodyPr/>
          <a:lstStyle/>
          <a:p>
            <a:r>
              <a:rPr lang="en-US"/>
              <a:t>DEPARTMENT OF FISHERIES AND AQUATIC SCIENCES </a:t>
            </a:r>
            <a:endParaRPr lang="en-GB"/>
          </a:p>
        </p:txBody>
      </p:sp>
      <p:sp>
        <p:nvSpPr>
          <p:cNvPr id="9" name="Slide Number Placeholder 8"/>
          <p:cNvSpPr>
            <a:spLocks noGrp="1"/>
          </p:cNvSpPr>
          <p:nvPr>
            <p:ph type="sldNum" sz="quarter" idx="12"/>
          </p:nvPr>
        </p:nvSpPr>
        <p:spPr/>
        <p:txBody>
          <a:bodyPr/>
          <a:lstStyle/>
          <a:p>
            <a:fld id="{908C8CF0-E1EC-4FCF-954B-88066A011E62}" type="slidenum">
              <a:rPr lang="en-GB" smtClean="0"/>
              <a:pPr/>
              <a:t>‹#›</a:t>
            </a:fld>
            <a:endParaRPr lang="en-GB"/>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p14="http://schemas.microsoft.com/office/powerpoint/2010/main" val="2814228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70271A-74B1-4DFE-BC5A-F964D772222E}" type="datetime1">
              <a:rPr lang="en-GB" smtClean="0"/>
              <a:pPr/>
              <a:t>10/06/2022</a:t>
            </a:fld>
            <a:endParaRPr lang="en-GB"/>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a:t>
            </a:fld>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p14="http://schemas.microsoft.com/office/powerpoint/2010/main" val="3619619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33806-E987-4EB7-81E2-51A28AC10D64}" type="datetime1">
              <a:rPr lang="en-GB" smtClean="0"/>
              <a:pPr/>
              <a:t>10/06/2022</a:t>
            </a:fld>
            <a:endParaRPr lang="en-GB"/>
          </a:p>
        </p:txBody>
      </p:sp>
      <p:sp>
        <p:nvSpPr>
          <p:cNvPr id="3" name="Footer Placeholder 2"/>
          <p:cNvSpPr>
            <a:spLocks noGrp="1"/>
          </p:cNvSpPr>
          <p:nvPr>
            <p:ph type="ftr" sz="quarter" idx="11"/>
          </p:nvPr>
        </p:nvSpPr>
        <p:spPr/>
        <p:txBody>
          <a:bodyPr/>
          <a:lstStyle/>
          <a:p>
            <a:r>
              <a:rPr lang="en-US"/>
              <a:t>DEPARTMENT OF FISHERIES AND AQUATIC SCIENCES </a:t>
            </a:r>
            <a:endParaRPr lang="en-GB"/>
          </a:p>
        </p:txBody>
      </p:sp>
      <p:sp>
        <p:nvSpPr>
          <p:cNvPr id="4" name="Slide Number Placeholder 3"/>
          <p:cNvSpPr>
            <a:spLocks noGrp="1"/>
          </p:cNvSpPr>
          <p:nvPr>
            <p:ph type="sldNum" sz="quarter" idx="12"/>
          </p:nvPr>
        </p:nvSpPr>
        <p:spPr/>
        <p:txBody>
          <a:bodyPr/>
          <a:lstStyle/>
          <a:p>
            <a:fld id="{908C8CF0-E1EC-4FCF-954B-88066A011E62}" type="slidenum">
              <a:rPr lang="en-GB" smtClean="0"/>
              <a:pPr/>
              <a:t>‹#›</a:t>
            </a:fld>
            <a:endParaRPr lang="en-GB"/>
          </a:p>
        </p:txBody>
      </p:sp>
    </p:spTree>
    <p:extLst>
      <p:ext uri="{BB962C8B-B14F-4D97-AF65-F5344CB8AC3E}">
        <p14:creationId xmlns:p14="http://schemas.microsoft.com/office/powerpoint/2010/main" val="1151682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E9530A-883D-4F62-92F0-246951B610FF}" type="datetime1">
              <a:rPr lang="en-GB" smtClean="0"/>
              <a:pPr/>
              <a:t>10/06/2022</a:t>
            </a:fld>
            <a:endParaRPr lang="en-GB"/>
          </a:p>
        </p:txBody>
      </p:sp>
      <p:sp>
        <p:nvSpPr>
          <p:cNvPr id="6" name="Footer Placeholder 5"/>
          <p:cNvSpPr>
            <a:spLocks noGrp="1"/>
          </p:cNvSpPr>
          <p:nvPr>
            <p:ph type="ftr" sz="quarter" idx="11"/>
          </p:nvPr>
        </p:nvSpPr>
        <p:spPr/>
        <p:txBody>
          <a:bodyPr/>
          <a:lstStyle/>
          <a:p>
            <a:r>
              <a:rPr lang="en-US"/>
              <a:t>DEPARTMENT OF FISHERIES AND AQUATIC SCIENCES </a:t>
            </a:r>
            <a:endParaRPr lang="en-GB"/>
          </a:p>
        </p:txBody>
      </p:sp>
      <p:sp>
        <p:nvSpPr>
          <p:cNvPr id="7" name="Slide Number Placeholder 6"/>
          <p:cNvSpPr>
            <a:spLocks noGrp="1"/>
          </p:cNvSpPr>
          <p:nvPr>
            <p:ph type="sldNum" sz="quarter" idx="12"/>
          </p:nvPr>
        </p:nvSpPr>
        <p:spPr/>
        <p:txBody>
          <a:bodyPr/>
          <a:lstStyle/>
          <a:p>
            <a:fld id="{908C8CF0-E1EC-4FCF-954B-88066A011E62}" type="slidenum">
              <a:rPr lang="en-GB" smtClean="0"/>
              <a:pPr/>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p14="http://schemas.microsoft.com/office/powerpoint/2010/main" val="259417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1D6AEC-8F6D-4EFC-B472-65FB09932419}" type="datetime1">
              <a:rPr lang="en-GB" smtClean="0"/>
              <a:pPr/>
              <a:t>10/06/2022</a:t>
            </a:fld>
            <a:endParaRPr lang="en-GB"/>
          </a:p>
        </p:txBody>
      </p:sp>
      <p:sp>
        <p:nvSpPr>
          <p:cNvPr id="6" name="Footer Placeholder 5"/>
          <p:cNvSpPr>
            <a:spLocks noGrp="1"/>
          </p:cNvSpPr>
          <p:nvPr>
            <p:ph type="ftr" sz="quarter" idx="11"/>
          </p:nvPr>
        </p:nvSpPr>
        <p:spPr/>
        <p:txBody>
          <a:bodyPr/>
          <a:lstStyle/>
          <a:p>
            <a:r>
              <a:rPr lang="en-US"/>
              <a:t>DEPARTMENT OF FISHERIES AND AQUATIC SCIENCES </a:t>
            </a:r>
            <a:endParaRPr lang="en-GB"/>
          </a:p>
        </p:txBody>
      </p:sp>
      <p:sp>
        <p:nvSpPr>
          <p:cNvPr id="7" name="Slide Number Placeholder 6"/>
          <p:cNvSpPr>
            <a:spLocks noGrp="1"/>
          </p:cNvSpPr>
          <p:nvPr>
            <p:ph type="sldNum" sz="quarter" idx="12"/>
          </p:nvPr>
        </p:nvSpPr>
        <p:spPr/>
        <p:txBody>
          <a:bodyPr/>
          <a:lstStyle/>
          <a:p>
            <a:fld id="{908C8CF0-E1EC-4FCF-954B-88066A011E62}" type="slidenum">
              <a:rPr lang="en-GB" smtClean="0"/>
              <a:pPr/>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p14="http://schemas.microsoft.com/office/powerpoint/2010/main" val="326369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5E50CE-2641-43DE-87D9-E548CCD37BA8}" type="datetime1">
              <a:rPr lang="en-GB" smtClean="0"/>
              <a:pPr/>
              <a:t>10/06/2022</a:t>
            </a:fld>
            <a:endParaRPr lang="en-GB"/>
          </a:p>
        </p:txBody>
      </p:sp>
      <p:sp>
        <p:nvSpPr>
          <p:cNvPr id="5" name="Footer Placeholder 4"/>
          <p:cNvSpPr>
            <a:spLocks noGrp="1"/>
          </p:cNvSpPr>
          <p:nvPr>
            <p:ph type="ftr" sz="quarter" idx="11"/>
          </p:nvPr>
        </p:nvSpPr>
        <p:spPr/>
        <p:txBody>
          <a:bodyPr/>
          <a:lstStyle/>
          <a:p>
            <a:r>
              <a:rPr lang="en-US"/>
              <a:t>DEPARTMENT OF FISHERIES AND AQUATIC SCIENCES </a:t>
            </a:r>
            <a:endParaRPr lang="en-GB"/>
          </a:p>
        </p:txBody>
      </p:sp>
      <p:sp>
        <p:nvSpPr>
          <p:cNvPr id="6" name="Slide Number Placeholder 5"/>
          <p:cNvSpPr>
            <a:spLocks noGrp="1"/>
          </p:cNvSpPr>
          <p:nvPr>
            <p:ph type="sldNum" sz="quarter" idx="12"/>
          </p:nvPr>
        </p:nvSpPr>
        <p:spPr/>
        <p:txBody>
          <a:bodyPr/>
          <a:lstStyle/>
          <a:p>
            <a:fld id="{908C8CF0-E1EC-4FCF-954B-88066A011E62}"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p14="http://schemas.microsoft.com/office/powerpoint/2010/main" val="3158300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147AC9-2B22-45BE-863B-F62D2DF6037C}" type="datetime1">
              <a:rPr lang="en-GB" smtClean="0"/>
              <a:pPr/>
              <a:t>10/06/2022</a:t>
            </a:fld>
            <a:endParaRPr lang="en-GB"/>
          </a:p>
        </p:txBody>
      </p:sp>
      <p:sp>
        <p:nvSpPr>
          <p:cNvPr id="5" name="Footer Placeholder 4"/>
          <p:cNvSpPr>
            <a:spLocks noGrp="1"/>
          </p:cNvSpPr>
          <p:nvPr>
            <p:ph type="ftr" sz="quarter" idx="11"/>
          </p:nvPr>
        </p:nvSpPr>
        <p:spPr/>
        <p:txBody>
          <a:bodyPr/>
          <a:lstStyle/>
          <a:p>
            <a:r>
              <a:rPr lang="en-US"/>
              <a:t>DEPARTMENT OF FISHERIES AND AQUATIC SCIENCES </a:t>
            </a:r>
            <a:endParaRPr lang="en-GB"/>
          </a:p>
        </p:txBody>
      </p:sp>
      <p:sp>
        <p:nvSpPr>
          <p:cNvPr id="6" name="Slide Number Placeholder 5"/>
          <p:cNvSpPr>
            <a:spLocks noGrp="1"/>
          </p:cNvSpPr>
          <p:nvPr>
            <p:ph type="sldNum" sz="quarter" idx="12"/>
          </p:nvPr>
        </p:nvSpPr>
        <p:spPr/>
        <p:txBody>
          <a:bodyPr/>
          <a:lstStyle/>
          <a:p>
            <a:fld id="{908C8CF0-E1EC-4FCF-954B-88066A011E62}"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p14="http://schemas.microsoft.com/office/powerpoint/2010/main" val="697560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0A3F54-D9B6-44D3-BB04-F6D1BA9B0D3B}" type="datetime1">
              <a:rPr lang="en-GB" smtClean="0"/>
              <a:pPr/>
              <a:t>10/06/2022</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1">
                <a:solidFill>
                  <a:schemeClr val="bg1">
                    <a:lumMod val="50000"/>
                  </a:schemeClr>
                </a:solidFill>
              </a:defRPr>
            </a:lvl1pPr>
          </a:lstStyle>
          <a:p>
            <a:r>
              <a:rPr lang="en-US" dirty="0"/>
              <a:t>AU Centre of Excellence in Marine Fisheries and Coastal Zone Management</a:t>
            </a:r>
            <a:endParaRPr lang="en-GB" dirty="0"/>
          </a:p>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C8CF0-E1EC-4FCF-954B-88066A011E62}" type="slidenum">
              <a:rPr lang="en-GB" smtClean="0"/>
              <a:pPr/>
              <a:t>‹#›</a:t>
            </a:fld>
            <a:endParaRPr lang="en-GB"/>
          </a:p>
        </p:txBody>
      </p:sp>
      <p:pic>
        <p:nvPicPr>
          <p:cNvPr id="7" name="Picture 6"/>
          <p:cNvPicPr>
            <a:picLocks noChangeAspect="1"/>
          </p:cNvPicPr>
          <p:nvPr/>
        </p:nvPicPr>
        <p:blipFill rotWithShape="1">
          <a:blip r:embed="rId12" cstate="print">
            <a:extLst>
              <a:ext uri="{28A0092B-C50C-407E-A947-70E740481C1C}">
                <a14:useLocalDpi xmlns:a14="http://schemas.microsoft.com/office/drawing/2010/main" val="0"/>
              </a:ext>
            </a:extLst>
          </a:blip>
          <a:srcRect l="4329" t="11908" r="88186" b="15966"/>
          <a:stretch/>
        </p:blipFill>
        <p:spPr>
          <a:xfrm>
            <a:off x="8595360" y="3975100"/>
            <a:ext cx="548277" cy="2360386"/>
          </a:xfrm>
          <a:prstGeom prst="rect">
            <a:avLst/>
          </a:prstGeom>
          <a:noFill/>
        </p:spPr>
      </p:pic>
    </p:spTree>
    <p:extLst>
      <p:ext uri="{BB962C8B-B14F-4D97-AF65-F5344CB8AC3E}">
        <p14:creationId xmlns:p14="http://schemas.microsoft.com/office/powerpoint/2010/main" val="40130545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3200" b="1" dirty="0">
                <a:latin typeface="Arial" pitchFamily="34" charset="0"/>
                <a:cs typeface="Arial" pitchFamily="34" charset="0"/>
              </a:rPr>
              <a:t>Consultancy to Develop and Update Database on Fisheries and Aquaculture and Develop Mechanisms for Data Management</a:t>
            </a:r>
          </a:p>
        </p:txBody>
      </p:sp>
      <p:sp>
        <p:nvSpPr>
          <p:cNvPr id="3" name="Subtitle 2"/>
          <p:cNvSpPr>
            <a:spLocks noGrp="1"/>
          </p:cNvSpPr>
          <p:nvPr>
            <p:ph type="subTitle" idx="1"/>
          </p:nvPr>
        </p:nvSpPr>
        <p:spPr/>
        <p:txBody>
          <a:bodyPr>
            <a:normAutofit fontScale="92500" lnSpcReduction="20000"/>
          </a:bodyPr>
          <a:lstStyle/>
          <a:p>
            <a:endParaRPr lang="en-GB" dirty="0"/>
          </a:p>
          <a:p>
            <a:r>
              <a:rPr lang="en-GB" b="1" dirty="0">
                <a:solidFill>
                  <a:srgbClr val="0000FF"/>
                </a:solidFill>
              </a:rPr>
              <a:t>Noble K. Asare (PhD)</a:t>
            </a:r>
          </a:p>
          <a:p>
            <a:r>
              <a:rPr lang="en-US" sz="2200" b="1" dirty="0">
                <a:solidFill>
                  <a:srgbClr val="C00000"/>
                </a:solidFill>
              </a:rPr>
              <a:t>AU Centre of Excellence in Marine Fisheries and Coastal Zone Management</a:t>
            </a:r>
            <a:endParaRPr lang="en-GB" sz="2200" b="1" dirty="0">
              <a:solidFill>
                <a:srgbClr val="C00000"/>
              </a:solidFill>
            </a:endParaRPr>
          </a:p>
          <a:p>
            <a:r>
              <a:rPr lang="en-GB" sz="1800" b="1" dirty="0"/>
              <a:t>(13-15 June 2022)</a:t>
            </a:r>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a:t>
            </a:fld>
            <a:endParaRPr lang="en-GB"/>
          </a:p>
        </p:txBody>
      </p:sp>
    </p:spTree>
    <p:extLst>
      <p:ext uri="{BB962C8B-B14F-4D97-AF65-F5344CB8AC3E}">
        <p14:creationId xmlns:p14="http://schemas.microsoft.com/office/powerpoint/2010/main" val="2822254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Arial" pitchFamily="34" charset="0"/>
                <a:cs typeface="Arial" pitchFamily="34" charset="0"/>
              </a:rPr>
              <a:t>Outline</a:t>
            </a:r>
          </a:p>
        </p:txBody>
      </p:sp>
      <p:sp>
        <p:nvSpPr>
          <p:cNvPr id="3" name="Content Placeholder 2"/>
          <p:cNvSpPr>
            <a:spLocks noGrp="1"/>
          </p:cNvSpPr>
          <p:nvPr>
            <p:ph idx="1"/>
          </p:nvPr>
        </p:nvSpPr>
        <p:spPr>
          <a:xfrm>
            <a:off x="628649" y="1446801"/>
            <a:ext cx="8077401" cy="4823369"/>
          </a:xfrm>
        </p:spPr>
        <p:txBody>
          <a:bodyPr>
            <a:normAutofit lnSpcReduction="10000"/>
          </a:bodyPr>
          <a:lstStyle/>
          <a:p>
            <a:pPr marL="514350" indent="-514350">
              <a:buAutoNum type="arabicPeriod"/>
            </a:pPr>
            <a:r>
              <a:rPr lang="en-US" b="1" dirty="0"/>
              <a:t>Introducing the University of Cape Coast and The Department of Fisheries and Aquatic Sciences</a:t>
            </a:r>
          </a:p>
          <a:p>
            <a:pPr marL="717550" lvl="1" indent="-260350">
              <a:buNone/>
            </a:pPr>
            <a:r>
              <a:rPr lang="en-US" dirty="0"/>
              <a:t>1.1. Background</a:t>
            </a:r>
          </a:p>
          <a:p>
            <a:pPr marL="717550" lvl="1" indent="-260350">
              <a:buNone/>
            </a:pPr>
            <a:r>
              <a:rPr lang="en-US" dirty="0"/>
              <a:t>1.2. Teaching and Research</a:t>
            </a:r>
          </a:p>
          <a:p>
            <a:pPr marL="717550" lvl="1" indent="-260350">
              <a:buNone/>
            </a:pPr>
            <a:r>
              <a:rPr lang="en-US" dirty="0"/>
              <a:t>1.3. Funded Projects</a:t>
            </a:r>
          </a:p>
          <a:p>
            <a:pPr marL="514350" indent="-514350">
              <a:buAutoNum type="arabicPeriod"/>
            </a:pPr>
            <a:r>
              <a:rPr lang="en-US" b="1" dirty="0"/>
              <a:t>AU-IBAR Consultancy</a:t>
            </a:r>
          </a:p>
          <a:p>
            <a:pPr lvl="1">
              <a:buNone/>
            </a:pPr>
            <a:r>
              <a:rPr lang="en-US" dirty="0"/>
              <a:t>2.1. Introduction</a:t>
            </a:r>
          </a:p>
          <a:p>
            <a:pPr lvl="1">
              <a:buNone/>
            </a:pPr>
            <a:r>
              <a:rPr lang="en-US" dirty="0"/>
              <a:t>2.2. Objectives</a:t>
            </a:r>
          </a:p>
          <a:p>
            <a:pPr lvl="1">
              <a:buNone/>
            </a:pPr>
            <a:r>
              <a:rPr lang="en-US" dirty="0"/>
              <a:t>2.3. Work Packages</a:t>
            </a:r>
          </a:p>
          <a:p>
            <a:pPr lvl="1">
              <a:buNone/>
            </a:pPr>
            <a:r>
              <a:rPr lang="en-US" dirty="0"/>
              <a:t>2.4. Methodology</a:t>
            </a:r>
          </a:p>
          <a:p>
            <a:pPr lvl="1">
              <a:buNone/>
            </a:pPr>
            <a:r>
              <a:rPr lang="en-US" dirty="0"/>
              <a:t>2.5. Key Deliverables</a:t>
            </a:r>
          </a:p>
          <a:p>
            <a:pPr lvl="1">
              <a:buNone/>
            </a:pPr>
            <a:r>
              <a:rPr lang="en-US" dirty="0"/>
              <a:t>2.6. Implementation Timelines</a:t>
            </a:r>
          </a:p>
          <a:p>
            <a:pPr lvl="1">
              <a:buNone/>
            </a:pPr>
            <a:endParaRPr lang="en-US" dirty="0"/>
          </a:p>
          <a:p>
            <a:pPr lvl="1">
              <a:buNone/>
            </a:pPr>
            <a:endParaRPr lang="en-US" dirty="0"/>
          </a:p>
          <a:p>
            <a:pPr lvl="1"/>
            <a:endParaRPr lang="en-US" dirty="0"/>
          </a:p>
          <a:p>
            <a:pPr lvl="1"/>
            <a:endParaRPr lang="en-US" dirty="0"/>
          </a:p>
          <a:p>
            <a:pPr lvl="1"/>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a:t>
            </a:fld>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50" y="1449977"/>
            <a:ext cx="8178466" cy="1894802"/>
          </a:xfrm>
        </p:spPr>
        <p:txBody>
          <a:bodyPr>
            <a:normAutofit/>
          </a:bodyPr>
          <a:lstStyle/>
          <a:p>
            <a:pPr>
              <a:buNone/>
            </a:pPr>
            <a:endParaRPr lang="en-US" b="1" dirty="0"/>
          </a:p>
          <a:p>
            <a:pPr>
              <a:buNone/>
            </a:pPr>
            <a:r>
              <a:rPr lang="en-US" b="1" dirty="0"/>
              <a:t>1.1. Background</a:t>
            </a:r>
          </a:p>
          <a:p>
            <a:r>
              <a:rPr lang="en-GB" dirty="0"/>
              <a:t>The University of Cape Coast is a seafront University in Ghana which </a:t>
            </a:r>
          </a:p>
          <a:p>
            <a:pPr>
              <a:buNone/>
            </a:pPr>
            <a:endParaRPr lang="en-US" dirty="0"/>
          </a:p>
          <a:p>
            <a:endParaRPr lang="en-US" dirty="0"/>
          </a:p>
          <a:p>
            <a:pPr>
              <a:buNone/>
            </a:pPr>
            <a:endParaRPr lang="en-US" dirty="0"/>
          </a:p>
          <a:p>
            <a:pPr>
              <a:buNone/>
            </a:pPr>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a:t>
            </a:fld>
            <a:endParaRPr lang="en-GB"/>
          </a:p>
        </p:txBody>
      </p:sp>
      <p:pic>
        <p:nvPicPr>
          <p:cNvPr id="1030" name="Picture 6" descr="UCC ranked by Times Higher Education as topmost University in Ghana, 4th in  Africa"/>
          <p:cNvPicPr>
            <a:picLocks noChangeAspect="1" noChangeArrowheads="1"/>
          </p:cNvPicPr>
          <p:nvPr/>
        </p:nvPicPr>
        <p:blipFill>
          <a:blip r:embed="rId2" cstate="print"/>
          <a:srcRect/>
          <a:stretch>
            <a:fillRect/>
          </a:stretch>
        </p:blipFill>
        <p:spPr bwMode="auto">
          <a:xfrm>
            <a:off x="663741" y="3397116"/>
            <a:ext cx="6502265" cy="346088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50" y="1449977"/>
            <a:ext cx="7886700" cy="1004465"/>
          </a:xfrm>
        </p:spPr>
        <p:txBody>
          <a:bodyPr>
            <a:normAutofit/>
          </a:bodyPr>
          <a:lstStyle/>
          <a:p>
            <a:pPr>
              <a:buNone/>
            </a:pPr>
            <a:endParaRPr lang="en-US" b="1" dirty="0"/>
          </a:p>
          <a:p>
            <a:pPr>
              <a:buNone/>
            </a:pPr>
            <a:r>
              <a:rPr lang="en-US" b="1" dirty="0"/>
              <a:t>1.1. Background</a:t>
            </a:r>
            <a:endParaRPr lang="en-US" dirty="0"/>
          </a:p>
          <a:p>
            <a:endParaRPr lang="en-US" dirty="0"/>
          </a:p>
          <a:p>
            <a:pPr>
              <a:buNone/>
            </a:pPr>
            <a:endParaRPr lang="en-US" dirty="0"/>
          </a:p>
          <a:p>
            <a:pPr>
              <a:buNone/>
            </a:pPr>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4</a:t>
            </a:fld>
            <a:endParaRPr lang="en-GB"/>
          </a:p>
        </p:txBody>
      </p:sp>
      <p:pic>
        <p:nvPicPr>
          <p:cNvPr id="2050" name="Picture 2" descr="C:\Users\nasar\Downloads\IMG-20210905-WA0008.jpg"/>
          <p:cNvPicPr>
            <a:picLocks noChangeAspect="1" noChangeArrowheads="1"/>
          </p:cNvPicPr>
          <p:nvPr/>
        </p:nvPicPr>
        <p:blipFill>
          <a:blip r:embed="rId2" cstate="print"/>
          <a:srcRect/>
          <a:stretch>
            <a:fillRect/>
          </a:stretch>
        </p:blipFill>
        <p:spPr bwMode="auto">
          <a:xfrm>
            <a:off x="407869" y="2376556"/>
            <a:ext cx="3278909" cy="2248383"/>
          </a:xfrm>
          <a:prstGeom prst="rect">
            <a:avLst/>
          </a:prstGeom>
          <a:noFill/>
        </p:spPr>
      </p:pic>
      <p:pic>
        <p:nvPicPr>
          <p:cNvPr id="2051" name="Picture 3" descr="C:\Users\nasar\Downloads\IMG-20210905-WA0003.jpg"/>
          <p:cNvPicPr>
            <a:picLocks noChangeAspect="1" noChangeArrowheads="1"/>
          </p:cNvPicPr>
          <p:nvPr/>
        </p:nvPicPr>
        <p:blipFill>
          <a:blip r:embed="rId3" cstate="print"/>
          <a:srcRect/>
          <a:stretch>
            <a:fillRect/>
          </a:stretch>
        </p:blipFill>
        <p:spPr bwMode="auto">
          <a:xfrm>
            <a:off x="417498" y="4609300"/>
            <a:ext cx="3317104" cy="2186136"/>
          </a:xfrm>
          <a:prstGeom prst="rect">
            <a:avLst/>
          </a:prstGeom>
          <a:noFill/>
        </p:spPr>
      </p:pic>
      <p:pic>
        <p:nvPicPr>
          <p:cNvPr id="2052" name="Picture 4" descr="C:\Users\nasar\Downloads\IMG-20210905-WA0006.jpg"/>
          <p:cNvPicPr>
            <a:picLocks noChangeAspect="1" noChangeArrowheads="1"/>
          </p:cNvPicPr>
          <p:nvPr/>
        </p:nvPicPr>
        <p:blipFill>
          <a:blip r:embed="rId4" cstate="print"/>
          <a:srcRect/>
          <a:stretch>
            <a:fillRect/>
          </a:stretch>
        </p:blipFill>
        <p:spPr bwMode="auto">
          <a:xfrm>
            <a:off x="5384129" y="2419869"/>
            <a:ext cx="3168884" cy="2238758"/>
          </a:xfrm>
          <a:prstGeom prst="rect">
            <a:avLst/>
          </a:prstGeom>
          <a:noFill/>
        </p:spPr>
      </p:pic>
      <p:pic>
        <p:nvPicPr>
          <p:cNvPr id="2053" name="Picture 5" descr="C:\Users\nasar\Downloads\IMG-20210905-WA0002.jpg"/>
          <p:cNvPicPr>
            <a:picLocks noChangeAspect="1" noChangeArrowheads="1"/>
          </p:cNvPicPr>
          <p:nvPr/>
        </p:nvPicPr>
        <p:blipFill>
          <a:blip r:embed="rId5" cstate="print"/>
          <a:srcRect/>
          <a:stretch>
            <a:fillRect/>
          </a:stretch>
        </p:blipFill>
        <p:spPr bwMode="auto">
          <a:xfrm>
            <a:off x="5370897" y="4668253"/>
            <a:ext cx="3176337" cy="212763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1.1. Background</a:t>
            </a:r>
          </a:p>
          <a:p>
            <a:r>
              <a:rPr lang="en-GB" dirty="0"/>
              <a:t>There are five colleges in the University including the College of Agriculture and Natural Sciences</a:t>
            </a:r>
          </a:p>
          <a:p>
            <a:r>
              <a:rPr lang="en-GB" dirty="0"/>
              <a:t>DFAS is one of seven departments/Centre within the School of Biological Sciences under the College of Agriculture and Natural Sciences</a:t>
            </a:r>
          </a:p>
          <a:p>
            <a:r>
              <a:rPr lang="en-GB" dirty="0"/>
              <a:t>The School of Biological Sciences currently has two (2) Centres of Excellence including the AU-</a:t>
            </a:r>
            <a:r>
              <a:rPr lang="en-GB" dirty="0" err="1"/>
              <a:t>CoE</a:t>
            </a:r>
            <a:r>
              <a:rPr lang="en-GB" dirty="0"/>
              <a:t> at DFAS</a:t>
            </a:r>
          </a:p>
          <a:p>
            <a:pPr>
              <a:buNone/>
            </a:pPr>
            <a:endParaRPr lang="en-GB" dirty="0"/>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5</a:t>
            </a:fld>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49" y="1449977"/>
            <a:ext cx="8159215" cy="4955636"/>
          </a:xfrm>
        </p:spPr>
        <p:txBody>
          <a:bodyPr>
            <a:normAutofit/>
          </a:bodyPr>
          <a:lstStyle/>
          <a:p>
            <a:pPr>
              <a:buNone/>
            </a:pPr>
            <a:endParaRPr lang="en-US" b="1" dirty="0"/>
          </a:p>
          <a:p>
            <a:pPr>
              <a:buNone/>
            </a:pPr>
            <a:r>
              <a:rPr lang="en-US" b="1" dirty="0"/>
              <a:t>1.2. Teaching and Research Activities</a:t>
            </a:r>
          </a:p>
          <a:p>
            <a:r>
              <a:rPr lang="en-GB" dirty="0"/>
              <a:t>DFAS runs nine (9) undergraduate and postgraduate academic programmes</a:t>
            </a:r>
          </a:p>
          <a:p>
            <a:pPr lvl="1"/>
            <a:r>
              <a:rPr lang="en-GB" dirty="0">
                <a:solidFill>
                  <a:srgbClr val="C00000"/>
                </a:solidFill>
              </a:rPr>
              <a:t>BSc. Fisheries and Aquatic Sciences</a:t>
            </a:r>
          </a:p>
          <a:p>
            <a:pPr lvl="1"/>
            <a:r>
              <a:rPr lang="en-GB" dirty="0">
                <a:solidFill>
                  <a:srgbClr val="C00000"/>
                </a:solidFill>
              </a:rPr>
              <a:t>MPhil. &amp; PhD. Fisheries Science</a:t>
            </a:r>
          </a:p>
          <a:p>
            <a:pPr lvl="1"/>
            <a:r>
              <a:rPr lang="en-GB" dirty="0">
                <a:solidFill>
                  <a:srgbClr val="C00000"/>
                </a:solidFill>
              </a:rPr>
              <a:t>MPhil. &amp; PhD. Aquaculture</a:t>
            </a:r>
          </a:p>
          <a:p>
            <a:pPr lvl="1"/>
            <a:r>
              <a:rPr lang="en-GB" dirty="0">
                <a:solidFill>
                  <a:srgbClr val="C00000"/>
                </a:solidFill>
              </a:rPr>
              <a:t>MPhil. &amp; PhD. Integrated Coastal Zone Management</a:t>
            </a:r>
          </a:p>
          <a:p>
            <a:pPr lvl="1"/>
            <a:r>
              <a:rPr lang="en-GB" dirty="0">
                <a:solidFill>
                  <a:srgbClr val="C00000"/>
                </a:solidFill>
              </a:rPr>
              <a:t>MPhil. &amp; PhD. Oceanography and Limnology</a:t>
            </a:r>
          </a:p>
          <a:p>
            <a:r>
              <a:rPr lang="en-GB" dirty="0"/>
              <a:t>Currently training about 90 postgraduate students in four (4) thematic areas</a:t>
            </a:r>
          </a:p>
          <a:p>
            <a:pPr lvl="1">
              <a:buNone/>
            </a:pPr>
            <a:endParaRPr lang="en-GB" dirty="0"/>
          </a:p>
          <a:p>
            <a:pPr>
              <a:buNone/>
            </a:pPr>
            <a:endParaRPr lang="en-GB" dirty="0"/>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50" y="1449977"/>
            <a:ext cx="7886700" cy="1100718"/>
          </a:xfrm>
        </p:spPr>
        <p:txBody>
          <a:bodyPr>
            <a:normAutofit/>
          </a:bodyPr>
          <a:lstStyle/>
          <a:p>
            <a:pPr>
              <a:buNone/>
            </a:pPr>
            <a:endParaRPr lang="en-US" b="1" dirty="0"/>
          </a:p>
          <a:p>
            <a:pPr>
              <a:buNone/>
            </a:pPr>
            <a:r>
              <a:rPr lang="en-US" b="1" dirty="0"/>
              <a:t>1.3. Teaching and Research Activities</a:t>
            </a:r>
            <a:endParaRPr lang="en-GB" dirty="0"/>
          </a:p>
          <a:p>
            <a:pPr>
              <a:buNone/>
            </a:pPr>
            <a:endParaRPr lang="en-GB" dirty="0"/>
          </a:p>
          <a:p>
            <a:pPr>
              <a:buNone/>
            </a:pPr>
            <a:endParaRPr lang="en-US" dirty="0"/>
          </a:p>
          <a:p>
            <a:endParaRPr lang="en-US" dirty="0"/>
          </a:p>
          <a:p>
            <a:pPr>
              <a:buNone/>
            </a:pPr>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7</a:t>
            </a:fld>
            <a:endParaRPr lang="en-GB"/>
          </a:p>
        </p:txBody>
      </p:sp>
      <p:pic>
        <p:nvPicPr>
          <p:cNvPr id="27650" name="Picture 2"/>
          <p:cNvPicPr>
            <a:picLocks noChangeAspect="1" noChangeArrowheads="1"/>
          </p:cNvPicPr>
          <p:nvPr/>
        </p:nvPicPr>
        <p:blipFill>
          <a:blip r:embed="rId2" cstate="print"/>
          <a:srcRect/>
          <a:stretch>
            <a:fillRect/>
          </a:stretch>
        </p:blipFill>
        <p:spPr bwMode="auto">
          <a:xfrm>
            <a:off x="405564" y="2375543"/>
            <a:ext cx="7899638" cy="392900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49" y="1449977"/>
            <a:ext cx="8159215" cy="4955636"/>
          </a:xfrm>
        </p:spPr>
        <p:txBody>
          <a:bodyPr>
            <a:normAutofit/>
          </a:bodyPr>
          <a:lstStyle/>
          <a:p>
            <a:pPr>
              <a:buNone/>
            </a:pPr>
            <a:endParaRPr lang="en-US" b="1" dirty="0"/>
          </a:p>
          <a:p>
            <a:pPr>
              <a:buNone/>
            </a:pPr>
            <a:r>
              <a:rPr lang="en-US" b="1" dirty="0"/>
              <a:t>1.2. Teaching and Research</a:t>
            </a:r>
          </a:p>
          <a:p>
            <a:r>
              <a:rPr lang="en-GB" dirty="0"/>
              <a:t>DFAS has twelve (12) academic staff that conduct research in all 4 thematic areas</a:t>
            </a:r>
          </a:p>
          <a:p>
            <a:pPr lvl="1"/>
            <a:r>
              <a:rPr lang="en-GB" dirty="0">
                <a:solidFill>
                  <a:srgbClr val="C00000"/>
                </a:solidFill>
              </a:rPr>
              <a:t>2 Professors</a:t>
            </a:r>
          </a:p>
          <a:p>
            <a:pPr lvl="1"/>
            <a:r>
              <a:rPr lang="en-GB" dirty="0">
                <a:solidFill>
                  <a:srgbClr val="C00000"/>
                </a:solidFill>
              </a:rPr>
              <a:t>1 Associate Professors</a:t>
            </a:r>
          </a:p>
          <a:p>
            <a:pPr lvl="1"/>
            <a:r>
              <a:rPr lang="en-GB" dirty="0">
                <a:solidFill>
                  <a:srgbClr val="C00000"/>
                </a:solidFill>
              </a:rPr>
              <a:t>5 Senior Lecturers</a:t>
            </a:r>
          </a:p>
          <a:p>
            <a:pPr lvl="1"/>
            <a:r>
              <a:rPr lang="en-GB" dirty="0">
                <a:solidFill>
                  <a:srgbClr val="C00000"/>
                </a:solidFill>
              </a:rPr>
              <a:t>4 Lecturers</a:t>
            </a:r>
          </a:p>
          <a:p>
            <a:pPr lvl="1">
              <a:buNone/>
            </a:pPr>
            <a:endParaRPr lang="en-GB" dirty="0"/>
          </a:p>
          <a:p>
            <a:pPr>
              <a:buNone/>
            </a:pPr>
            <a:endParaRPr lang="en-GB" dirty="0"/>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8</a:t>
            </a:fld>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49" y="1449977"/>
            <a:ext cx="8159215" cy="4955636"/>
          </a:xfrm>
        </p:spPr>
        <p:txBody>
          <a:bodyPr>
            <a:normAutofit/>
          </a:bodyPr>
          <a:lstStyle/>
          <a:p>
            <a:pPr>
              <a:buNone/>
            </a:pPr>
            <a:endParaRPr lang="en-US" b="1" dirty="0"/>
          </a:p>
          <a:p>
            <a:pPr>
              <a:buNone/>
            </a:pPr>
            <a:r>
              <a:rPr lang="en-US" b="1" dirty="0"/>
              <a:t>1.2. Teaching and Research</a:t>
            </a:r>
          </a:p>
          <a:p>
            <a:r>
              <a:rPr lang="en-GB" dirty="0"/>
              <a:t>Has well equipped laboratories</a:t>
            </a:r>
          </a:p>
          <a:p>
            <a:pPr lvl="1"/>
            <a:r>
              <a:rPr lang="en-GB" dirty="0">
                <a:solidFill>
                  <a:srgbClr val="C00000"/>
                </a:solidFill>
              </a:rPr>
              <a:t>Fisheries and Coastal Research Laboratory</a:t>
            </a:r>
          </a:p>
          <a:p>
            <a:pPr lvl="1"/>
            <a:r>
              <a:rPr lang="en-GB" dirty="0">
                <a:solidFill>
                  <a:srgbClr val="C00000"/>
                </a:solidFill>
              </a:rPr>
              <a:t>Wet Laboratory</a:t>
            </a:r>
          </a:p>
          <a:p>
            <a:pPr lvl="1"/>
            <a:r>
              <a:rPr lang="en-GB" dirty="0">
                <a:solidFill>
                  <a:srgbClr val="C00000"/>
                </a:solidFill>
              </a:rPr>
              <a:t>Off-campus joint aquaculture facility with </a:t>
            </a:r>
            <a:r>
              <a:rPr lang="en-GB" dirty="0" err="1">
                <a:solidFill>
                  <a:srgbClr val="C00000"/>
                </a:solidFill>
              </a:rPr>
              <a:t>Ainoo-Ansah</a:t>
            </a:r>
            <a:r>
              <a:rPr lang="en-GB" dirty="0">
                <a:solidFill>
                  <a:srgbClr val="C00000"/>
                </a:solidFill>
              </a:rPr>
              <a:t> Farms</a:t>
            </a:r>
          </a:p>
          <a:p>
            <a:pPr lvl="1">
              <a:buNone/>
            </a:pPr>
            <a:endParaRPr lang="en-GB" dirty="0"/>
          </a:p>
          <a:p>
            <a:pPr>
              <a:buNone/>
            </a:pPr>
            <a:endParaRPr lang="en-GB" dirty="0"/>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9</a:t>
            </a:fld>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49" y="1449977"/>
            <a:ext cx="8159215" cy="5234768"/>
          </a:xfrm>
        </p:spPr>
        <p:txBody>
          <a:bodyPr>
            <a:normAutofit lnSpcReduction="10000"/>
          </a:bodyPr>
          <a:lstStyle/>
          <a:p>
            <a:pPr>
              <a:buNone/>
            </a:pPr>
            <a:endParaRPr lang="en-US" b="1" dirty="0"/>
          </a:p>
          <a:p>
            <a:pPr>
              <a:buNone/>
            </a:pPr>
            <a:r>
              <a:rPr lang="en-US" b="1" dirty="0"/>
              <a:t>1.3. Funded Projects</a:t>
            </a:r>
          </a:p>
          <a:p>
            <a:pPr>
              <a:buNone/>
            </a:pPr>
            <a:r>
              <a:rPr lang="en-GB" dirty="0"/>
              <a:t>Key funded projects implemented by DFAS include:</a:t>
            </a:r>
          </a:p>
          <a:p>
            <a:pPr marL="447675" indent="-360363">
              <a:lnSpc>
                <a:spcPct val="70000"/>
              </a:lnSpc>
              <a:buFont typeface="+mj-lt"/>
              <a:buAutoNum type="arabicPeriod"/>
            </a:pPr>
            <a:r>
              <a:rPr lang="en-GB" dirty="0"/>
              <a:t>The Hotspot of Multiple Stressors: Research-Based Management of Gulf of Guinea II (2021-2023)</a:t>
            </a:r>
          </a:p>
          <a:p>
            <a:pPr lvl="1">
              <a:lnSpc>
                <a:spcPct val="70000"/>
              </a:lnSpc>
            </a:pPr>
            <a:r>
              <a:rPr lang="en-GB" dirty="0">
                <a:solidFill>
                  <a:srgbClr val="C00000"/>
                </a:solidFill>
              </a:rPr>
              <a:t>Amount: US$ 800,000</a:t>
            </a:r>
          </a:p>
          <a:p>
            <a:pPr lvl="1">
              <a:lnSpc>
                <a:spcPct val="70000"/>
              </a:lnSpc>
            </a:pPr>
            <a:r>
              <a:rPr lang="en-GB" dirty="0">
                <a:solidFill>
                  <a:srgbClr val="C00000"/>
                </a:solidFill>
              </a:rPr>
              <a:t>Funding agency: DANIDA</a:t>
            </a:r>
          </a:p>
          <a:p>
            <a:pPr lvl="1">
              <a:lnSpc>
                <a:spcPct val="70000"/>
              </a:lnSpc>
            </a:pPr>
            <a:r>
              <a:rPr lang="en-GB" dirty="0">
                <a:solidFill>
                  <a:srgbClr val="C00000"/>
                </a:solidFill>
              </a:rPr>
              <a:t>Role of DFAS: Co-implementer</a:t>
            </a:r>
          </a:p>
          <a:p>
            <a:pPr marL="447675" indent="-360363">
              <a:lnSpc>
                <a:spcPct val="70000"/>
              </a:lnSpc>
              <a:buFont typeface="+mj-lt"/>
              <a:buAutoNum type="arabicPeriod"/>
            </a:pPr>
            <a:r>
              <a:rPr lang="en-GB" dirty="0"/>
              <a:t>Development of bacteriophage cocktails as disease biocontrol agents for improved aquaculture productivity, food and nutrition safety in Ghana and Uganda(2018-2021)</a:t>
            </a:r>
          </a:p>
          <a:p>
            <a:pPr lvl="1">
              <a:lnSpc>
                <a:spcPct val="70000"/>
              </a:lnSpc>
            </a:pPr>
            <a:r>
              <a:rPr lang="en-GB" dirty="0">
                <a:solidFill>
                  <a:srgbClr val="C00000"/>
                </a:solidFill>
              </a:rPr>
              <a:t>Amount: US$ 797,181.50</a:t>
            </a:r>
          </a:p>
          <a:p>
            <a:pPr lvl="1">
              <a:lnSpc>
                <a:spcPct val="70000"/>
              </a:lnSpc>
            </a:pPr>
            <a:r>
              <a:rPr lang="en-GB" dirty="0">
                <a:solidFill>
                  <a:srgbClr val="C00000"/>
                </a:solidFill>
              </a:rPr>
              <a:t>Funding agency: AU-IBAR</a:t>
            </a:r>
          </a:p>
          <a:p>
            <a:pPr lvl="1">
              <a:lnSpc>
                <a:spcPct val="70000"/>
              </a:lnSpc>
            </a:pPr>
            <a:r>
              <a:rPr lang="en-GB" dirty="0">
                <a:solidFill>
                  <a:srgbClr val="C00000"/>
                </a:solidFill>
              </a:rPr>
              <a:t>Role of DFAS: Co-implementer</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dirty="0"/>
              <a:t>DEPARTMENT OF FISHERIES AND AQUATIC SCIENCES </a:t>
            </a:r>
            <a:endParaRPr lang="en-GB" dirty="0"/>
          </a:p>
        </p:txBody>
      </p:sp>
      <p:sp>
        <p:nvSpPr>
          <p:cNvPr id="5" name="Slide Number Placeholder 4"/>
          <p:cNvSpPr>
            <a:spLocks noGrp="1"/>
          </p:cNvSpPr>
          <p:nvPr>
            <p:ph type="sldNum" sz="quarter" idx="12"/>
          </p:nvPr>
        </p:nvSpPr>
        <p:spPr/>
        <p:txBody>
          <a:bodyPr/>
          <a:lstStyle/>
          <a:p>
            <a:fld id="{908C8CF0-E1EC-4FCF-954B-88066A011E62}" type="slidenum">
              <a:rPr lang="en-GB" smtClean="0"/>
              <a:pPr/>
              <a:t>10</a:t>
            </a:fld>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49" y="1449977"/>
            <a:ext cx="8159215" cy="5234768"/>
          </a:xfrm>
        </p:spPr>
        <p:txBody>
          <a:bodyPr>
            <a:normAutofit/>
          </a:bodyPr>
          <a:lstStyle/>
          <a:p>
            <a:pPr>
              <a:buNone/>
            </a:pPr>
            <a:endParaRPr lang="en-US" b="1" dirty="0"/>
          </a:p>
          <a:p>
            <a:pPr>
              <a:buNone/>
            </a:pPr>
            <a:r>
              <a:rPr lang="en-US" b="1" dirty="0"/>
              <a:t>1.3. Funded Projects</a:t>
            </a:r>
          </a:p>
          <a:p>
            <a:pPr marL="447675" indent="-361950">
              <a:lnSpc>
                <a:spcPct val="70000"/>
              </a:lnSpc>
              <a:buFont typeface="+mj-lt"/>
              <a:buAutoNum type="arabicPeriod" startAt="3"/>
            </a:pPr>
            <a:r>
              <a:rPr lang="en-GB" dirty="0"/>
              <a:t>The Hotspot of Multiple Stressors: Research-Based Management of Gulf of Guinea I (2018-2020)</a:t>
            </a:r>
          </a:p>
          <a:p>
            <a:pPr lvl="1">
              <a:lnSpc>
                <a:spcPct val="70000"/>
              </a:lnSpc>
            </a:pPr>
            <a:r>
              <a:rPr lang="en-GB" dirty="0">
                <a:solidFill>
                  <a:srgbClr val="C00000"/>
                </a:solidFill>
              </a:rPr>
              <a:t>Amount: US$ 800,000</a:t>
            </a:r>
          </a:p>
          <a:p>
            <a:pPr lvl="1">
              <a:lnSpc>
                <a:spcPct val="70000"/>
              </a:lnSpc>
            </a:pPr>
            <a:r>
              <a:rPr lang="en-GB" dirty="0">
                <a:solidFill>
                  <a:srgbClr val="C00000"/>
                </a:solidFill>
              </a:rPr>
              <a:t>Funding agency: DANIDA</a:t>
            </a:r>
          </a:p>
          <a:p>
            <a:pPr lvl="1">
              <a:lnSpc>
                <a:spcPct val="70000"/>
              </a:lnSpc>
            </a:pPr>
            <a:r>
              <a:rPr lang="en-GB" dirty="0">
                <a:solidFill>
                  <a:srgbClr val="C00000"/>
                </a:solidFill>
              </a:rPr>
              <a:t>Role of DFAS: Co-implementer</a:t>
            </a:r>
          </a:p>
          <a:p>
            <a:pPr marL="447675" indent="-361950">
              <a:lnSpc>
                <a:spcPct val="70000"/>
              </a:lnSpc>
              <a:buFont typeface="+mj-lt"/>
              <a:buAutoNum type="arabicPeriod" startAt="4"/>
            </a:pPr>
            <a:r>
              <a:rPr lang="en-GB" dirty="0"/>
              <a:t>Fisheries and Coastal Management Capacity Building Support Project (2014-2020)</a:t>
            </a:r>
          </a:p>
          <a:p>
            <a:pPr lvl="1">
              <a:lnSpc>
                <a:spcPct val="70000"/>
              </a:lnSpc>
            </a:pPr>
            <a:r>
              <a:rPr lang="en-GB" dirty="0">
                <a:solidFill>
                  <a:srgbClr val="C00000"/>
                </a:solidFill>
              </a:rPr>
              <a:t>Amount: US$ 5.5 million</a:t>
            </a:r>
          </a:p>
          <a:p>
            <a:pPr lvl="1">
              <a:lnSpc>
                <a:spcPct val="70000"/>
              </a:lnSpc>
            </a:pPr>
            <a:r>
              <a:rPr lang="en-GB" dirty="0">
                <a:solidFill>
                  <a:srgbClr val="C00000"/>
                </a:solidFill>
              </a:rPr>
              <a:t>Funding agency: USAID</a:t>
            </a:r>
          </a:p>
          <a:p>
            <a:pPr lvl="1">
              <a:lnSpc>
                <a:spcPct val="70000"/>
              </a:lnSpc>
            </a:pPr>
            <a:r>
              <a:rPr lang="en-GB" dirty="0">
                <a:solidFill>
                  <a:srgbClr val="C00000"/>
                </a:solidFill>
              </a:rPr>
              <a:t>Role of DFAS: Lead implementer</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dirty="0"/>
              <a:t>DEPARTMENT OF FISHERIES AND AQUATIC SCIENCES </a:t>
            </a:r>
            <a:endParaRPr lang="en-GB" dirty="0"/>
          </a:p>
        </p:txBody>
      </p:sp>
      <p:sp>
        <p:nvSpPr>
          <p:cNvPr id="5" name="Slide Number Placeholder 4"/>
          <p:cNvSpPr>
            <a:spLocks noGrp="1"/>
          </p:cNvSpPr>
          <p:nvPr>
            <p:ph type="sldNum" sz="quarter" idx="12"/>
          </p:nvPr>
        </p:nvSpPr>
        <p:spPr/>
        <p:txBody>
          <a:bodyPr/>
          <a:lstStyle/>
          <a:p>
            <a:fld id="{908C8CF0-E1EC-4FCF-954B-88066A011E62}" type="slidenum">
              <a:rPr lang="en-GB" smtClean="0"/>
              <a:pPr/>
              <a:t>11</a:t>
            </a:fld>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fontScale="90000"/>
          </a:bodyPr>
          <a:lstStyle/>
          <a:p>
            <a:r>
              <a:rPr lang="en-US" sz="3200" b="1" dirty="0">
                <a:latin typeface="Arial" pitchFamily="34" charset="0"/>
                <a:cs typeface="Arial" pitchFamily="34" charset="0"/>
              </a:rPr>
              <a:t>Introducing the University of Cape Coast and the Department of Fisheries and Aquatic Sciences </a:t>
            </a:r>
          </a:p>
        </p:txBody>
      </p:sp>
      <p:sp>
        <p:nvSpPr>
          <p:cNvPr id="3" name="Content Placeholder 2"/>
          <p:cNvSpPr>
            <a:spLocks noGrp="1"/>
          </p:cNvSpPr>
          <p:nvPr>
            <p:ph idx="1"/>
          </p:nvPr>
        </p:nvSpPr>
        <p:spPr>
          <a:xfrm>
            <a:off x="628649" y="1449977"/>
            <a:ext cx="8159215" cy="5234768"/>
          </a:xfrm>
        </p:spPr>
        <p:txBody>
          <a:bodyPr>
            <a:normAutofit/>
          </a:bodyPr>
          <a:lstStyle/>
          <a:p>
            <a:pPr>
              <a:buNone/>
            </a:pPr>
            <a:endParaRPr lang="en-US" b="1" dirty="0"/>
          </a:p>
          <a:p>
            <a:pPr>
              <a:buNone/>
            </a:pPr>
            <a:r>
              <a:rPr lang="en-US" b="1" dirty="0"/>
              <a:t>1.3. Funded Projects</a:t>
            </a:r>
          </a:p>
          <a:p>
            <a:pPr marL="447675" indent="-361950">
              <a:lnSpc>
                <a:spcPct val="70000"/>
              </a:lnSpc>
              <a:buFont typeface="+mj-lt"/>
              <a:buAutoNum type="arabicPeriod" startAt="5"/>
            </a:pPr>
            <a:r>
              <a:rPr lang="en-GB" dirty="0"/>
              <a:t>A Public-Private Partnership to Establish a Fish Farming Training Centre of Excellence in Ghana (2014-2016)</a:t>
            </a:r>
          </a:p>
          <a:p>
            <a:pPr lvl="1">
              <a:lnSpc>
                <a:spcPct val="70000"/>
              </a:lnSpc>
            </a:pPr>
            <a:r>
              <a:rPr lang="en-GB" dirty="0">
                <a:solidFill>
                  <a:srgbClr val="C00000"/>
                </a:solidFill>
              </a:rPr>
              <a:t>Amount: US$ 250,000</a:t>
            </a:r>
          </a:p>
          <a:p>
            <a:pPr lvl="1">
              <a:lnSpc>
                <a:spcPct val="70000"/>
              </a:lnSpc>
            </a:pPr>
            <a:r>
              <a:rPr lang="en-GB" dirty="0">
                <a:solidFill>
                  <a:srgbClr val="C00000"/>
                </a:solidFill>
              </a:rPr>
              <a:t>Funding agency: DANIDA/World Bank/COTVET</a:t>
            </a:r>
          </a:p>
          <a:p>
            <a:pPr lvl="1">
              <a:lnSpc>
                <a:spcPct val="70000"/>
              </a:lnSpc>
            </a:pPr>
            <a:r>
              <a:rPr lang="en-GB" dirty="0">
                <a:solidFill>
                  <a:srgbClr val="C00000"/>
                </a:solidFill>
              </a:rPr>
              <a:t>Role of DFAS: Lead implementer</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dirty="0"/>
              <a:t>DEPARTMENT OF FISHERIES AND AQUATIC SCIENCES </a:t>
            </a:r>
            <a:endParaRPr lang="en-GB" dirty="0"/>
          </a:p>
        </p:txBody>
      </p:sp>
      <p:sp>
        <p:nvSpPr>
          <p:cNvPr id="5" name="Slide Number Placeholder 4"/>
          <p:cNvSpPr>
            <a:spLocks noGrp="1"/>
          </p:cNvSpPr>
          <p:nvPr>
            <p:ph type="sldNum" sz="quarter" idx="12"/>
          </p:nvPr>
        </p:nvSpPr>
        <p:spPr/>
        <p:txBody>
          <a:bodyPr/>
          <a:lstStyle/>
          <a:p>
            <a:fld id="{908C8CF0-E1EC-4FCF-954B-88066A011E62}" type="slidenum">
              <a:rPr lang="en-GB" smtClean="0"/>
              <a:pPr/>
              <a:t>12</a:t>
            </a:fld>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2.1. Introduction</a:t>
            </a:r>
          </a:p>
          <a:p>
            <a:r>
              <a:rPr lang="en-GB" dirty="0"/>
              <a:t>Despite the immense contribution of the fisheries and aquaculture sector to African countries, the sector is faced with numerous challenges that hinder its growth and development</a:t>
            </a:r>
          </a:p>
          <a:p>
            <a:r>
              <a:rPr lang="en-GB" dirty="0"/>
              <a:t>Efforts to address these challenges led to the development of the policy framework and reform strategy for fisheries and aquaculture in Africa (PFRS)</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13</a:t>
            </a:fld>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2.1. Introduction</a:t>
            </a:r>
          </a:p>
          <a:p>
            <a:r>
              <a:rPr lang="en-GB" dirty="0"/>
              <a:t>To address these challenges, the AU implemented the </a:t>
            </a:r>
            <a:r>
              <a:rPr lang="en-GB" dirty="0" err="1"/>
              <a:t>FishGov</a:t>
            </a:r>
            <a:r>
              <a:rPr lang="en-GB" dirty="0"/>
              <a:t> I Project with the support of the European Union</a:t>
            </a:r>
          </a:p>
          <a:p>
            <a:r>
              <a:rPr lang="en-GB" dirty="0"/>
              <a:t>As a continuation, the </a:t>
            </a:r>
            <a:r>
              <a:rPr lang="en-GB" dirty="0" err="1"/>
              <a:t>FishGov</a:t>
            </a:r>
            <a:r>
              <a:rPr lang="en-GB" dirty="0"/>
              <a:t> 2 project was designed to focus on targeted priority areas, with an overall objective of improving food security, livelihoods and wealth creation in sustainable fisheries and aquaculture, aligned with AU Agenda 2063</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14</a:t>
            </a:fld>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2.2. Objectives</a:t>
            </a:r>
          </a:p>
          <a:p>
            <a:pPr>
              <a:buNone/>
            </a:pPr>
            <a:r>
              <a:rPr lang="en-GB" dirty="0"/>
              <a:t>The overarching objective of this consultancy is to: </a:t>
            </a:r>
          </a:p>
          <a:p>
            <a:r>
              <a:rPr lang="en-GB" dirty="0"/>
              <a:t>Conduct studies targeted at enhancing effective fisheries and aquaculture data management systems/practices for AU stakeholders to have access to quality knowledge products on African fisheries and aquaculture</a:t>
            </a:r>
          </a:p>
          <a:p>
            <a:endParaRPr lang="en-GB" dirty="0"/>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15</a:t>
            </a:fld>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6"/>
            <a:ext cx="7886700" cy="5254019"/>
          </a:xfrm>
        </p:spPr>
        <p:txBody>
          <a:bodyPr>
            <a:normAutofit fontScale="92500" lnSpcReduction="10000"/>
          </a:bodyPr>
          <a:lstStyle/>
          <a:p>
            <a:pPr>
              <a:buNone/>
            </a:pPr>
            <a:endParaRPr lang="en-US" b="1" dirty="0"/>
          </a:p>
          <a:p>
            <a:pPr>
              <a:buNone/>
            </a:pPr>
            <a:r>
              <a:rPr lang="en-US" b="1" dirty="0"/>
              <a:t>2.2. Objectives</a:t>
            </a:r>
          </a:p>
          <a:p>
            <a:pPr>
              <a:buNone/>
            </a:pPr>
            <a:r>
              <a:rPr lang="en-GB" dirty="0"/>
              <a:t>Key objectives are to: </a:t>
            </a:r>
          </a:p>
          <a:p>
            <a:pPr marL="539750" indent="-361950">
              <a:buFont typeface="+mj-lt"/>
              <a:buAutoNum type="arabicPeriod"/>
            </a:pPr>
            <a:r>
              <a:rPr lang="en-GB" dirty="0"/>
              <a:t>establish a central repository for storage, retrieval and dissemination of relevant statistical and research data on fisheries, aquaculture and environment among others. </a:t>
            </a:r>
          </a:p>
          <a:p>
            <a:pPr marL="539750" indent="-361950">
              <a:buFont typeface="+mj-lt"/>
              <a:buAutoNum type="arabicPeriod"/>
            </a:pPr>
            <a:r>
              <a:rPr lang="en-GB" dirty="0"/>
              <a:t>undertake studies to improve and update database on fisheries and aquaculture and formulate effective mechanism for efficient fisheries and aquaculture data management; </a:t>
            </a:r>
          </a:p>
          <a:p>
            <a:pPr marL="539750" indent="-361950">
              <a:buFont typeface="+mj-lt"/>
              <a:buAutoNum type="arabicPeriod"/>
            </a:pPr>
            <a:r>
              <a:rPr lang="en-GB" dirty="0"/>
              <a:t>conduct training on utilization and management of the established database </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16</a:t>
            </a:fld>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2.3. Work Packages</a:t>
            </a:r>
          </a:p>
          <a:p>
            <a:pPr>
              <a:buNone/>
            </a:pPr>
            <a:r>
              <a:rPr lang="en-GB" dirty="0"/>
              <a:t>Activities have been categorised under 4 work packages based on the expected result areas</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17</a:t>
            </a:fld>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5152954"/>
          </a:xfrm>
        </p:spPr>
        <p:txBody>
          <a:bodyPr>
            <a:normAutofit/>
          </a:bodyPr>
          <a:lstStyle/>
          <a:p>
            <a:pPr>
              <a:buNone/>
            </a:pPr>
            <a:endParaRPr lang="en-US" b="1" dirty="0"/>
          </a:p>
          <a:p>
            <a:pPr>
              <a:buNone/>
            </a:pPr>
            <a:r>
              <a:rPr lang="en-US" b="1" dirty="0"/>
              <a:t>2.3. Work Packages</a:t>
            </a:r>
          </a:p>
          <a:p>
            <a:pPr>
              <a:buNone/>
            </a:pPr>
            <a:r>
              <a:rPr lang="en-GB" b="1" dirty="0"/>
              <a:t>WP 1</a:t>
            </a:r>
            <a:r>
              <a:rPr lang="en-GB" dirty="0"/>
              <a:t> </a:t>
            </a:r>
          </a:p>
          <a:p>
            <a:pPr marL="0" indent="0">
              <a:buNone/>
            </a:pPr>
            <a:r>
              <a:rPr lang="en-GB" dirty="0"/>
              <a:t>Develop and update a database on fisheries and aquaculture</a:t>
            </a:r>
          </a:p>
          <a:p>
            <a:pPr>
              <a:buNone/>
            </a:pPr>
            <a:r>
              <a:rPr lang="en-US" b="1" dirty="0"/>
              <a:t>Brief Description</a:t>
            </a:r>
          </a:p>
          <a:p>
            <a:pPr marL="177800" indent="0">
              <a:buNone/>
            </a:pPr>
            <a:r>
              <a:rPr lang="en-GB" dirty="0"/>
              <a:t>This WP seeks to improve data accessibility through continental fisheries and aquaculture database Due to the lack of regional and continental level fisheries database, data access, </a:t>
            </a:r>
            <a:r>
              <a:rPr lang="en-GB" dirty="0" err="1"/>
              <a:t>harmonisationand</a:t>
            </a:r>
            <a:r>
              <a:rPr lang="en-GB" dirty="0"/>
              <a:t> dissemination</a:t>
            </a:r>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18</a:t>
            </a:fld>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2.3. Work Packages</a:t>
            </a:r>
          </a:p>
          <a:p>
            <a:pPr>
              <a:buNone/>
            </a:pPr>
            <a:r>
              <a:rPr lang="en-GB" b="1" dirty="0"/>
              <a:t>WP 2</a:t>
            </a:r>
            <a:r>
              <a:rPr lang="en-GB" dirty="0"/>
              <a:t> </a:t>
            </a:r>
          </a:p>
          <a:p>
            <a:pPr>
              <a:buNone/>
            </a:pPr>
            <a:r>
              <a:rPr lang="en-GB" dirty="0"/>
              <a:t>Develop mechanisms for data management</a:t>
            </a:r>
          </a:p>
          <a:p>
            <a:pPr>
              <a:buNone/>
            </a:pPr>
            <a:r>
              <a:rPr lang="en-US" b="1" dirty="0"/>
              <a:t>Brief Description</a:t>
            </a:r>
          </a:p>
          <a:p>
            <a:pPr marL="177800" indent="0">
              <a:buNone/>
            </a:pPr>
            <a:r>
              <a:rPr lang="en-GB" dirty="0"/>
              <a:t>This WP will define management mechanisms on the models, policies, rules, and standards that govern the data entry, retrieval, updating, storage, arrangement, integration, and use of data throughout the database</a:t>
            </a: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19</a:t>
            </a:fld>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5037450"/>
          </a:xfrm>
        </p:spPr>
        <p:txBody>
          <a:bodyPr>
            <a:normAutofit/>
          </a:bodyPr>
          <a:lstStyle/>
          <a:p>
            <a:pPr>
              <a:buNone/>
            </a:pPr>
            <a:endParaRPr lang="en-US" b="1" dirty="0"/>
          </a:p>
          <a:p>
            <a:pPr>
              <a:buNone/>
            </a:pPr>
            <a:r>
              <a:rPr lang="en-US" b="1" dirty="0"/>
              <a:t>2.3. Work Packages</a:t>
            </a:r>
          </a:p>
          <a:p>
            <a:pPr>
              <a:buNone/>
            </a:pPr>
            <a:r>
              <a:rPr lang="en-GB" b="1" dirty="0"/>
              <a:t>WP 3</a:t>
            </a:r>
            <a:r>
              <a:rPr lang="en-GB" dirty="0"/>
              <a:t> </a:t>
            </a:r>
          </a:p>
          <a:p>
            <a:pPr marL="0" indent="0">
              <a:buNone/>
            </a:pPr>
            <a:r>
              <a:rPr lang="en-GB" dirty="0"/>
              <a:t>Identify sources of fisheries, aquaculture, socio-economic and climate/environmental related data (research and statistics) in AU-MS</a:t>
            </a:r>
          </a:p>
          <a:p>
            <a:pPr>
              <a:buNone/>
            </a:pPr>
            <a:r>
              <a:rPr lang="en-US" b="1" dirty="0"/>
              <a:t>Brief Description</a:t>
            </a:r>
          </a:p>
          <a:p>
            <a:pPr marL="177800" indent="0">
              <a:buNone/>
            </a:pPr>
            <a:r>
              <a:rPr lang="en-GB" dirty="0"/>
              <a:t>Aims to identify sources of fisheries, aquaculture, socio-economics and environmental/climate related data (research and statistics) from AU member states</a:t>
            </a:r>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20</a:t>
            </a:fld>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6"/>
            <a:ext cx="7886700" cy="5090389"/>
          </a:xfrm>
        </p:spPr>
        <p:txBody>
          <a:bodyPr>
            <a:normAutofit/>
          </a:bodyPr>
          <a:lstStyle/>
          <a:p>
            <a:pPr>
              <a:buNone/>
            </a:pPr>
            <a:endParaRPr lang="en-US" b="1" dirty="0"/>
          </a:p>
          <a:p>
            <a:pPr>
              <a:buNone/>
            </a:pPr>
            <a:r>
              <a:rPr lang="en-US" b="1" dirty="0"/>
              <a:t>2.3. Work Packages</a:t>
            </a:r>
          </a:p>
          <a:p>
            <a:pPr>
              <a:buNone/>
            </a:pPr>
            <a:r>
              <a:rPr lang="en-GB" b="1" dirty="0"/>
              <a:t>WP 4</a:t>
            </a:r>
            <a:r>
              <a:rPr lang="en-GB" dirty="0"/>
              <a:t> </a:t>
            </a:r>
          </a:p>
          <a:p>
            <a:pPr marL="0" indent="0">
              <a:buNone/>
            </a:pPr>
            <a:r>
              <a:rPr lang="en-GB" dirty="0"/>
              <a:t>Strengthen the capacity of AU-MS on the utilization of database and data management</a:t>
            </a:r>
          </a:p>
          <a:p>
            <a:pPr>
              <a:buNone/>
            </a:pPr>
            <a:r>
              <a:rPr lang="en-US" b="1" dirty="0"/>
              <a:t>Brief Description</a:t>
            </a:r>
          </a:p>
          <a:p>
            <a:pPr marL="177800" indent="0">
              <a:buNone/>
            </a:pPr>
            <a:r>
              <a:rPr lang="en-GB" dirty="0"/>
              <a:t>Will focus on developing training manuals and conducting training for AU-MS on the use of the database for data storage, retrieval, interpretation and online submission to the Central Data Repository</a:t>
            </a:r>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21</a:t>
            </a:fld>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2.4. Methodology</a:t>
            </a:r>
          </a:p>
          <a:p>
            <a:r>
              <a:rPr lang="en-GB" dirty="0"/>
              <a:t>DFAS-UCC will develop and deliver a continental fisheries and aquaculture database that serves as a data hub for AU and AU-MS, providing a technical decision-support system for activities relating fisheries and aquaculture. </a:t>
            </a:r>
          </a:p>
          <a:p>
            <a:r>
              <a:rPr lang="en-GB" dirty="0"/>
              <a:t>This will be hosted on the AU-IBAR’s existing database infrastructure. </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22</a:t>
            </a:fld>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2.4. Methodology</a:t>
            </a:r>
          </a:p>
          <a:p>
            <a:pPr>
              <a:buNone/>
            </a:pPr>
            <a:r>
              <a:rPr lang="en-GB" i="1" u="sng" dirty="0"/>
              <a:t>WP1</a:t>
            </a:r>
          </a:p>
          <a:p>
            <a:pPr>
              <a:buNone/>
            </a:pPr>
            <a:r>
              <a:rPr lang="en-GB" dirty="0"/>
              <a:t>The following approach will be used</a:t>
            </a:r>
          </a:p>
          <a:p>
            <a:pPr marL="514350" indent="-336550">
              <a:buFont typeface="+mj-lt"/>
              <a:buAutoNum type="arabicPeriod"/>
            </a:pPr>
            <a:r>
              <a:rPr lang="en-GB" dirty="0"/>
              <a:t>Assess existing databases (incl. AU-IBAR’s ARIS data repository)</a:t>
            </a:r>
          </a:p>
          <a:p>
            <a:pPr marL="514350" indent="-336550">
              <a:buFont typeface="+mj-lt"/>
              <a:buAutoNum type="arabicPeriod"/>
            </a:pPr>
            <a:r>
              <a:rPr lang="en-GB" dirty="0"/>
              <a:t>Map sample of assessed databases based on regional blocs. </a:t>
            </a:r>
          </a:p>
          <a:p>
            <a:pPr marL="514350" indent="-336550">
              <a:buFont typeface="+mj-lt"/>
              <a:buAutoNum type="arabicPeriod"/>
            </a:pPr>
            <a:r>
              <a:rPr lang="en-GB" dirty="0"/>
              <a:t>Harmonize the various data structures from existing databases</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23</a:t>
            </a:fld>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6"/>
            <a:ext cx="7886700" cy="4565813"/>
          </a:xfrm>
        </p:spPr>
        <p:txBody>
          <a:bodyPr>
            <a:normAutofit/>
          </a:bodyPr>
          <a:lstStyle/>
          <a:p>
            <a:pPr>
              <a:buNone/>
            </a:pPr>
            <a:endParaRPr lang="en-US" b="1" dirty="0"/>
          </a:p>
          <a:p>
            <a:pPr>
              <a:buNone/>
            </a:pPr>
            <a:r>
              <a:rPr lang="en-US" b="1" dirty="0"/>
              <a:t>2.4. Methodology</a:t>
            </a:r>
          </a:p>
          <a:p>
            <a:pPr>
              <a:buNone/>
            </a:pPr>
            <a:r>
              <a:rPr lang="en-GB" i="1" u="sng" dirty="0"/>
              <a:t>WP1</a:t>
            </a:r>
          </a:p>
          <a:p>
            <a:pPr>
              <a:buNone/>
            </a:pPr>
            <a:r>
              <a:rPr lang="en-GB" dirty="0"/>
              <a:t>The following approach will be used</a:t>
            </a:r>
          </a:p>
          <a:p>
            <a:pPr marL="539750" indent="-361950">
              <a:buFont typeface="+mj-lt"/>
              <a:buAutoNum type="arabicPeriod" startAt="4"/>
            </a:pPr>
            <a:r>
              <a:rPr lang="en-GB" dirty="0"/>
              <a:t>Develop holistic data model/schema for the database</a:t>
            </a:r>
          </a:p>
          <a:p>
            <a:pPr marL="539750" indent="-361950">
              <a:buFont typeface="+mj-lt"/>
              <a:buAutoNum type="arabicPeriod" startAt="4"/>
            </a:pPr>
            <a:r>
              <a:rPr lang="en-GB" dirty="0"/>
              <a:t>Get infrastructure credentials and setup the database environment</a:t>
            </a:r>
          </a:p>
          <a:p>
            <a:pPr marL="539750" lvl="0" indent="-361950">
              <a:buFont typeface="+mj-lt"/>
              <a:buAutoNum type="arabicPeriod" startAt="4"/>
            </a:pPr>
            <a:r>
              <a:rPr lang="en-GB" dirty="0"/>
              <a:t>Deploy schema on the database infrastructure</a:t>
            </a:r>
          </a:p>
          <a:p>
            <a:pPr marL="539750" indent="-361950">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dirty="0"/>
              <a:t>DEPARTMENT OF FISHERIES AND AQUATIC SCIENCES </a:t>
            </a:r>
            <a:endParaRPr lang="en-GB" dirty="0"/>
          </a:p>
        </p:txBody>
      </p:sp>
      <p:sp>
        <p:nvSpPr>
          <p:cNvPr id="5" name="Slide Number Placeholder 4"/>
          <p:cNvSpPr>
            <a:spLocks noGrp="1"/>
          </p:cNvSpPr>
          <p:nvPr>
            <p:ph type="sldNum" sz="quarter" idx="12"/>
          </p:nvPr>
        </p:nvSpPr>
        <p:spPr/>
        <p:txBody>
          <a:bodyPr/>
          <a:lstStyle/>
          <a:p>
            <a:fld id="{908C8CF0-E1EC-4FCF-954B-88066A011E62}" type="slidenum">
              <a:rPr lang="en-GB" smtClean="0"/>
              <a:pPr/>
              <a:t>24</a:t>
            </a:fld>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6"/>
            <a:ext cx="7886700" cy="5239581"/>
          </a:xfrm>
        </p:spPr>
        <p:txBody>
          <a:bodyPr>
            <a:normAutofit/>
          </a:bodyPr>
          <a:lstStyle/>
          <a:p>
            <a:pPr>
              <a:buNone/>
            </a:pPr>
            <a:endParaRPr lang="en-US" b="1" dirty="0"/>
          </a:p>
          <a:p>
            <a:pPr>
              <a:buNone/>
            </a:pPr>
            <a:r>
              <a:rPr lang="en-US" b="1" dirty="0"/>
              <a:t>2.4. Methodology</a:t>
            </a:r>
          </a:p>
          <a:p>
            <a:pPr>
              <a:buNone/>
            </a:pPr>
            <a:r>
              <a:rPr lang="en-GB" i="1" u="sng" dirty="0"/>
              <a:t>WP1</a:t>
            </a:r>
          </a:p>
          <a:p>
            <a:pPr>
              <a:buNone/>
            </a:pPr>
            <a:r>
              <a:rPr lang="en-GB" dirty="0"/>
              <a:t>The following approach will be used</a:t>
            </a:r>
          </a:p>
          <a:p>
            <a:pPr marL="539750" indent="-361950">
              <a:buFont typeface="+mj-lt"/>
              <a:buAutoNum type="arabicPeriod" startAt="7"/>
            </a:pPr>
            <a:r>
              <a:rPr lang="en-GB" dirty="0"/>
              <a:t>Develop and test data collection and collation application</a:t>
            </a:r>
          </a:p>
          <a:p>
            <a:pPr marL="539750" indent="-361950">
              <a:buFont typeface="+mj-lt"/>
              <a:buAutoNum type="arabicPeriod" startAt="7"/>
            </a:pPr>
            <a:r>
              <a:rPr lang="en-GB" dirty="0"/>
              <a:t>Connect with institutions with databases of interest to AU-IBAR</a:t>
            </a:r>
          </a:p>
          <a:p>
            <a:pPr marL="539750" indent="-361950">
              <a:buFont typeface="+mj-lt"/>
              <a:buAutoNum type="arabicPeriod" startAt="7"/>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25</a:t>
            </a:fld>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2.4. Methodology</a:t>
            </a:r>
          </a:p>
          <a:p>
            <a:pPr>
              <a:buNone/>
            </a:pPr>
            <a:r>
              <a:rPr lang="en-GB" i="1" u="sng" dirty="0"/>
              <a:t>WP2</a:t>
            </a:r>
          </a:p>
          <a:p>
            <a:pPr marL="539750" indent="-361950">
              <a:buFont typeface="+mj-lt"/>
              <a:buAutoNum type="arabicPeriod"/>
            </a:pPr>
            <a:r>
              <a:rPr lang="en-GB" dirty="0"/>
              <a:t>Develop mechanisms for data entry, retrieval, storage &amp; updating</a:t>
            </a:r>
          </a:p>
          <a:p>
            <a:pPr marL="539750" indent="-361950">
              <a:buFont typeface="+mj-lt"/>
              <a:buAutoNum type="arabicPeriod"/>
            </a:pPr>
            <a:r>
              <a:rPr lang="en-GB" dirty="0"/>
              <a:t>Link the developed database to AU-IBAR Animal Resources Information Systems (ARIS) data repository</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26</a:t>
            </a:fld>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2.4. Methodology</a:t>
            </a:r>
          </a:p>
          <a:p>
            <a:pPr>
              <a:buNone/>
            </a:pPr>
            <a:r>
              <a:rPr lang="en-GB" i="1" u="sng" dirty="0"/>
              <a:t>WP3</a:t>
            </a:r>
          </a:p>
          <a:p>
            <a:pPr marL="539750" lvl="0" indent="-361950">
              <a:buFont typeface="+mj-lt"/>
              <a:buAutoNum type="arabicPeriod"/>
            </a:pPr>
            <a:r>
              <a:rPr lang="en-GB" dirty="0"/>
              <a:t>Identify</a:t>
            </a:r>
            <a:r>
              <a:rPr lang="en-GB" b="1" dirty="0"/>
              <a:t> </a:t>
            </a:r>
            <a:r>
              <a:rPr lang="en-GB" dirty="0"/>
              <a:t>data types, forms and structure</a:t>
            </a:r>
            <a:r>
              <a:rPr lang="en-GB" b="1" dirty="0"/>
              <a:t> </a:t>
            </a:r>
          </a:p>
          <a:p>
            <a:pPr marL="539750" lvl="0" indent="-361950">
              <a:buFont typeface="+mj-lt"/>
              <a:buAutoNum type="arabicPeriod"/>
            </a:pPr>
            <a:r>
              <a:rPr lang="en-GB" dirty="0"/>
              <a:t>Develop template to collate the various data types/forms and their sources</a:t>
            </a:r>
          </a:p>
          <a:p>
            <a:pPr marL="539750" lvl="0" indent="-361950">
              <a:buFont typeface="+mj-lt"/>
              <a:buAutoNum type="arabicPeriod"/>
            </a:pPr>
            <a:r>
              <a:rPr lang="en-GB" dirty="0"/>
              <a:t>Conduct search for key institutions of AU-MS as data sources</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27</a:t>
            </a:fld>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2.4. Methodology</a:t>
            </a:r>
          </a:p>
          <a:p>
            <a:pPr>
              <a:buNone/>
            </a:pPr>
            <a:r>
              <a:rPr lang="en-GB" i="1" u="sng" dirty="0"/>
              <a:t>WP3</a:t>
            </a:r>
          </a:p>
          <a:p>
            <a:pPr marL="539750" lvl="0" indent="-361950">
              <a:buFont typeface="+mj-lt"/>
              <a:buAutoNum type="arabicPeriod" startAt="4"/>
            </a:pPr>
            <a:r>
              <a:rPr lang="en-GB" dirty="0"/>
              <a:t>Liaise with regional institutions (e.g. RECs, RFBs) to identify sources of data from relevant institutions in AU-MS</a:t>
            </a:r>
          </a:p>
          <a:p>
            <a:pPr marL="539750" lvl="0" indent="-361950">
              <a:buFont typeface="+mj-lt"/>
              <a:buAutoNum type="arabicPeriod" startAt="4"/>
            </a:pPr>
            <a:r>
              <a:rPr lang="en-GB" dirty="0"/>
              <a:t>Populate the template with various data types and sources</a:t>
            </a:r>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28</a:t>
            </a:fld>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2.5. Key Deliverables</a:t>
            </a:r>
          </a:p>
          <a:p>
            <a:pPr marL="539750" indent="-361950">
              <a:buFont typeface="+mj-lt"/>
              <a:buAutoNum type="arabicPeriod"/>
            </a:pPr>
            <a:r>
              <a:rPr lang="en-GB" dirty="0"/>
              <a:t>A database development environment setup on the infrastructure of AU-IBAR</a:t>
            </a:r>
          </a:p>
          <a:p>
            <a:pPr marL="539750" indent="-361950">
              <a:buFont typeface="+mj-lt"/>
              <a:buAutoNum type="arabicPeriod"/>
            </a:pPr>
            <a:r>
              <a:rPr lang="en-GB" dirty="0"/>
              <a:t>A centralised continental fisheries and aquaculture database </a:t>
            </a:r>
          </a:p>
          <a:p>
            <a:pPr marL="539750" indent="-361950">
              <a:buFont typeface="+mj-lt"/>
              <a:buAutoNum type="arabicPeriod"/>
            </a:pPr>
            <a:r>
              <a:rPr lang="en-GB" dirty="0"/>
              <a:t>Protocols on data entry, retrieval, database update and upgrade</a:t>
            </a:r>
          </a:p>
          <a:p>
            <a:pPr>
              <a:buNone/>
            </a:pPr>
            <a:endParaRPr lang="en-GB" dirty="0"/>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29</a:t>
            </a:fld>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2.5. Key Deliverables</a:t>
            </a:r>
          </a:p>
          <a:p>
            <a:pPr marL="539750" indent="-361950">
              <a:buFont typeface="+mj-lt"/>
              <a:buAutoNum type="arabicPeriod" startAt="4"/>
            </a:pPr>
            <a:r>
              <a:rPr lang="en-GB" dirty="0"/>
              <a:t>A report on sources and types of fisheries, aquaculture, socio-economics and environmental related data in the five regional blocs </a:t>
            </a:r>
          </a:p>
          <a:p>
            <a:pPr marL="539750" indent="-361950">
              <a:buFont typeface="+mj-lt"/>
              <a:buAutoNum type="arabicPeriod" startAt="4"/>
            </a:pPr>
            <a:r>
              <a:rPr lang="en-GB" dirty="0"/>
              <a:t>A survey template for receiving identifying types and sources</a:t>
            </a:r>
          </a:p>
          <a:p>
            <a:pPr marL="539750" indent="-361950">
              <a:buFont typeface="+mj-lt"/>
              <a:buAutoNum type="arabicPeriod" startAt="4"/>
            </a:pPr>
            <a:r>
              <a:rPr lang="en-GB" dirty="0"/>
              <a:t>A training manual on database utilization</a:t>
            </a:r>
          </a:p>
          <a:p>
            <a:pPr marL="539750" indent="-361950">
              <a:buFont typeface="+mj-lt"/>
              <a:buAutoNum type="arabicPeriod" startAt="4"/>
            </a:pPr>
            <a:r>
              <a:rPr lang="en-GB" dirty="0"/>
              <a:t>Five regional training workshops for AU-MS</a:t>
            </a:r>
          </a:p>
          <a:p>
            <a:endParaRPr lang="en-GB" dirty="0"/>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30</a:t>
            </a:fld>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a:p>
          <a:p>
            <a:pPr>
              <a:buNone/>
            </a:pPr>
            <a:r>
              <a:rPr lang="en-US" b="1" dirty="0"/>
              <a:t>2.6. Implementation Timelines</a:t>
            </a:r>
          </a:p>
          <a:p>
            <a:pPr>
              <a:buNone/>
            </a:pPr>
            <a:endParaRPr lang="en-GB" dirty="0"/>
          </a:p>
          <a:p>
            <a:pPr>
              <a:buNone/>
            </a:pPr>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31</a:t>
            </a:fld>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32</a:t>
            </a:fld>
            <a:endParaRPr lang="en-GB"/>
          </a:p>
        </p:txBody>
      </p:sp>
      <p:graphicFrame>
        <p:nvGraphicFramePr>
          <p:cNvPr id="7" name="Table 6"/>
          <p:cNvGraphicFramePr>
            <a:graphicFrameLocks noGrp="1"/>
          </p:cNvGraphicFramePr>
          <p:nvPr/>
        </p:nvGraphicFramePr>
        <p:xfrm>
          <a:off x="763589" y="1674627"/>
          <a:ext cx="7620000" cy="4434840"/>
        </p:xfrm>
        <a:graphic>
          <a:graphicData uri="http://schemas.openxmlformats.org/drawingml/2006/table">
            <a:tbl>
              <a:tblPr firstRow="1" bandRow="1">
                <a:tableStyleId>{5940675A-B579-460E-94D1-54222C63F5DA}</a:tableStyleId>
              </a:tblPr>
              <a:tblGrid>
                <a:gridCol w="1811169">
                  <a:extLst>
                    <a:ext uri="{9D8B030D-6E8A-4147-A177-3AD203B41FA5}">
                      <a16:colId xmlns:a16="http://schemas.microsoft.com/office/drawing/2014/main" val="20000"/>
                    </a:ext>
                  </a:extLst>
                </a:gridCol>
                <a:gridCol w="3046396">
                  <a:extLst>
                    <a:ext uri="{9D8B030D-6E8A-4147-A177-3AD203B41FA5}">
                      <a16:colId xmlns:a16="http://schemas.microsoft.com/office/drawing/2014/main" val="20001"/>
                    </a:ext>
                  </a:extLst>
                </a:gridCol>
                <a:gridCol w="1419726">
                  <a:extLst>
                    <a:ext uri="{9D8B030D-6E8A-4147-A177-3AD203B41FA5}">
                      <a16:colId xmlns:a16="http://schemas.microsoft.com/office/drawing/2014/main" val="20002"/>
                    </a:ext>
                  </a:extLst>
                </a:gridCol>
                <a:gridCol w="1342709">
                  <a:extLst>
                    <a:ext uri="{9D8B030D-6E8A-4147-A177-3AD203B41FA5}">
                      <a16:colId xmlns:a16="http://schemas.microsoft.com/office/drawing/2014/main" val="20003"/>
                    </a:ext>
                  </a:extLst>
                </a:gridCol>
              </a:tblGrid>
              <a:tr h="420036">
                <a:tc>
                  <a:txBody>
                    <a:bodyPr/>
                    <a:lstStyle/>
                    <a:p>
                      <a:pPr algn="ctr"/>
                      <a:r>
                        <a:rPr lang="en-GB" sz="2400" b="1" dirty="0">
                          <a:solidFill>
                            <a:schemeClr val="bg1">
                              <a:lumMod val="95000"/>
                            </a:schemeClr>
                          </a:solidFill>
                        </a:rPr>
                        <a:t>Activities</a:t>
                      </a:r>
                    </a:p>
                  </a:txBody>
                  <a:tcPr>
                    <a:solidFill>
                      <a:srgbClr val="0000FF"/>
                    </a:solidFill>
                  </a:tcPr>
                </a:tc>
                <a:tc>
                  <a:txBody>
                    <a:bodyPr/>
                    <a:lstStyle/>
                    <a:p>
                      <a:pPr algn="ctr"/>
                      <a:r>
                        <a:rPr lang="en-GB" sz="2400" b="1" dirty="0">
                          <a:solidFill>
                            <a:schemeClr val="bg1">
                              <a:lumMod val="95000"/>
                            </a:schemeClr>
                          </a:solidFill>
                        </a:rPr>
                        <a:t>Tasks</a:t>
                      </a:r>
                    </a:p>
                  </a:txBody>
                  <a:tcPr>
                    <a:solidFill>
                      <a:srgbClr val="0000FF"/>
                    </a:solidFill>
                  </a:tcPr>
                </a:tc>
                <a:tc>
                  <a:txBody>
                    <a:bodyPr/>
                    <a:lstStyle/>
                    <a:p>
                      <a:pPr algn="ctr"/>
                      <a:r>
                        <a:rPr lang="en-GB" sz="2400" b="1" dirty="0">
                          <a:solidFill>
                            <a:schemeClr val="bg1">
                              <a:lumMod val="95000"/>
                            </a:schemeClr>
                          </a:solidFill>
                        </a:rPr>
                        <a:t>Timelines</a:t>
                      </a:r>
                    </a:p>
                  </a:txBody>
                  <a:tcPr>
                    <a:solidFill>
                      <a:srgbClr val="0000FF"/>
                    </a:solidFill>
                  </a:tcPr>
                </a:tc>
                <a:tc>
                  <a:txBody>
                    <a:bodyPr/>
                    <a:lstStyle/>
                    <a:p>
                      <a:pPr algn="ctr"/>
                      <a:r>
                        <a:rPr lang="en-GB" sz="2400" b="1" dirty="0">
                          <a:solidFill>
                            <a:schemeClr val="bg1">
                              <a:lumMod val="95000"/>
                            </a:schemeClr>
                          </a:solidFill>
                        </a:rPr>
                        <a:t>Status</a:t>
                      </a:r>
                    </a:p>
                  </a:txBody>
                  <a:tcPr>
                    <a:solidFill>
                      <a:srgbClr val="0000FF"/>
                    </a:solidFill>
                  </a:tcPr>
                </a:tc>
                <a:extLst>
                  <a:ext uri="{0D108BD9-81ED-4DB2-BD59-A6C34878D82A}">
                    <a16:rowId xmlns:a16="http://schemas.microsoft.com/office/drawing/2014/main" val="10000"/>
                  </a:ext>
                </a:extLst>
              </a:tr>
              <a:tr h="370840">
                <a:tc rowSpan="3">
                  <a:txBody>
                    <a:bodyPr/>
                    <a:lstStyle/>
                    <a:p>
                      <a:r>
                        <a:rPr lang="en-GB" sz="1800" b="1" kern="1200" dirty="0">
                          <a:solidFill>
                            <a:schemeClr val="tx1"/>
                          </a:solidFill>
                          <a:latin typeface="+mn-lt"/>
                          <a:ea typeface="+mn-ea"/>
                          <a:cs typeface="+mn-cs"/>
                        </a:rPr>
                        <a:t>Inception and familiarization</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a:solidFill>
                            <a:schemeClr val="tx1"/>
                          </a:solidFill>
                          <a:latin typeface="+mn-lt"/>
                          <a:ea typeface="+mn-ea"/>
                          <a:cs typeface="+mn-cs"/>
                        </a:rPr>
                        <a:t>An inception briefing with relevant AU-IBAR staff to agree on expectations and provide clarity on any outstanding issues </a:t>
                      </a:r>
                    </a:p>
                  </a:txBody>
                  <a:tcPr/>
                </a:tc>
                <a:tc>
                  <a:txBody>
                    <a:bodyPr/>
                    <a:lstStyle/>
                    <a:p>
                      <a:r>
                        <a:rPr lang="en-GB" sz="1800" kern="1200" dirty="0">
                          <a:solidFill>
                            <a:schemeClr val="tx1"/>
                          </a:solidFill>
                          <a:latin typeface="+mn-lt"/>
                          <a:ea typeface="+mn-ea"/>
                          <a:cs typeface="+mn-cs"/>
                        </a:rPr>
                        <a:t>27 – 31 May 2022</a:t>
                      </a:r>
                      <a:endParaRPr lang="en-GB" dirty="0"/>
                    </a:p>
                  </a:txBody>
                  <a:tcPr/>
                </a:tc>
                <a:tc>
                  <a:txBody>
                    <a:bodyPr/>
                    <a:lstStyle/>
                    <a:p>
                      <a:r>
                        <a:rPr lang="en-GB" dirty="0"/>
                        <a:t>Completed</a:t>
                      </a:r>
                    </a:p>
                  </a:txBody>
                  <a:tcPr/>
                </a:tc>
                <a:extLst>
                  <a:ext uri="{0D108BD9-81ED-4DB2-BD59-A6C34878D82A}">
                    <a16:rowId xmlns:a16="http://schemas.microsoft.com/office/drawing/2014/main" val="10001"/>
                  </a:ext>
                </a:extLst>
              </a:tr>
              <a:tr h="370840">
                <a:tc vMerge="1">
                  <a:txBody>
                    <a:bodyPr/>
                    <a:lstStyle/>
                    <a:p>
                      <a:endParaRPr lang="en-GB" dirty="0"/>
                    </a:p>
                  </a:txBody>
                  <a:tcPr/>
                </a:tc>
                <a:tc>
                  <a:txBody>
                    <a:bodyPr/>
                    <a:lstStyle/>
                    <a:p>
                      <a:pPr marL="269875" indent="-269875">
                        <a:lnSpc>
                          <a:spcPct val="90000"/>
                        </a:lnSpc>
                        <a:buFont typeface="+mj-lt"/>
                        <a:buAutoNum type="arabicPeriod" startAt="2"/>
                      </a:pPr>
                      <a:r>
                        <a:rPr lang="en-GB" sz="1800" kern="1200" dirty="0">
                          <a:solidFill>
                            <a:schemeClr val="tx1"/>
                          </a:solidFill>
                          <a:latin typeface="+mn-lt"/>
                          <a:ea typeface="+mn-ea"/>
                          <a:cs typeface="+mn-cs"/>
                        </a:rPr>
                        <a:t>Familiarization with AU policy instruments and strategies relevant to this consultancy</a:t>
                      </a:r>
                      <a:endParaRPr lang="en-GB" dirty="0"/>
                    </a:p>
                  </a:txBody>
                  <a:tcPr/>
                </a:tc>
                <a:tc>
                  <a:txBody>
                    <a:bodyPr/>
                    <a:lstStyle/>
                    <a:p>
                      <a:r>
                        <a:rPr lang="en-GB" sz="1800" kern="1200" dirty="0">
                          <a:solidFill>
                            <a:schemeClr val="tx1"/>
                          </a:solidFill>
                          <a:latin typeface="+mn-lt"/>
                          <a:ea typeface="+mn-ea"/>
                          <a:cs typeface="+mn-cs"/>
                        </a:rPr>
                        <a:t>1 – 2 June 2022</a:t>
                      </a:r>
                      <a:endParaRPr lang="en-GB" dirty="0"/>
                    </a:p>
                  </a:txBody>
                  <a:tcPr/>
                </a:tc>
                <a:tc>
                  <a:txBody>
                    <a:bodyPr/>
                    <a:lstStyle/>
                    <a:p>
                      <a:r>
                        <a:rPr lang="en-GB" dirty="0"/>
                        <a:t>Completed</a:t>
                      </a:r>
                    </a:p>
                  </a:txBody>
                  <a:tcPr/>
                </a:tc>
                <a:extLst>
                  <a:ext uri="{0D108BD9-81ED-4DB2-BD59-A6C34878D82A}">
                    <a16:rowId xmlns:a16="http://schemas.microsoft.com/office/drawing/2014/main" val="10002"/>
                  </a:ext>
                </a:extLst>
              </a:tr>
              <a:tr h="370840">
                <a:tc vMerge="1">
                  <a:txBody>
                    <a:bodyPr/>
                    <a:lstStyle/>
                    <a:p>
                      <a:endParaRPr lang="en-GB" dirty="0"/>
                    </a:p>
                  </a:txBody>
                  <a:tcPr/>
                </a:tc>
                <a:tc>
                  <a:txBody>
                    <a:bodyPr/>
                    <a:lstStyle/>
                    <a:p>
                      <a:pPr marL="269875" marR="0" indent="-269875" algn="l" defTabSz="914400" rtl="0" eaLnBrk="1" fontAlgn="auto" latinLnBrk="0" hangingPunct="1">
                        <a:lnSpc>
                          <a:spcPct val="90000"/>
                        </a:lnSpc>
                        <a:spcBef>
                          <a:spcPts val="0"/>
                        </a:spcBef>
                        <a:spcAft>
                          <a:spcPts val="0"/>
                        </a:spcAft>
                        <a:buClrTx/>
                        <a:buSzTx/>
                        <a:buFont typeface="+mj-lt"/>
                        <a:buAutoNum type="arabicPeriod" startAt="3"/>
                        <a:tabLst/>
                        <a:defRPr/>
                      </a:pPr>
                      <a:r>
                        <a:rPr lang="en-GB" sz="1800" kern="1200" dirty="0">
                          <a:solidFill>
                            <a:schemeClr val="tx1"/>
                          </a:solidFill>
                          <a:latin typeface="+mn-lt"/>
                          <a:ea typeface="+mn-ea"/>
                          <a:cs typeface="+mn-cs"/>
                        </a:rPr>
                        <a:t>Sharing of knowledge related to the implementation of the project with relevant stakeholders including RECs, AU-MS etc.</a:t>
                      </a:r>
                      <a:endParaRPr lang="en-GB" dirty="0"/>
                    </a:p>
                  </a:txBody>
                  <a:tcPr/>
                </a:tc>
                <a:tc>
                  <a:txBody>
                    <a:bodyPr/>
                    <a:lstStyle/>
                    <a:p>
                      <a:r>
                        <a:rPr lang="en-GB" sz="1800" kern="1200" dirty="0">
                          <a:solidFill>
                            <a:schemeClr val="tx1"/>
                          </a:solidFill>
                          <a:latin typeface="+mn-lt"/>
                          <a:ea typeface="+mn-ea"/>
                          <a:cs typeface="+mn-cs"/>
                        </a:rPr>
                        <a:t>6 – 8 June 2022</a:t>
                      </a:r>
                      <a:endParaRPr lang="en-GB" dirty="0"/>
                    </a:p>
                  </a:txBody>
                  <a:tcPr/>
                </a:tc>
                <a:tc>
                  <a:txBody>
                    <a:bodyPr/>
                    <a:lstStyle/>
                    <a:p>
                      <a:r>
                        <a:rPr lang="en-GB" dirty="0"/>
                        <a:t>Initiated</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33</a:t>
            </a:fld>
            <a:endParaRPr lang="en-GB"/>
          </a:p>
        </p:txBody>
      </p:sp>
      <p:graphicFrame>
        <p:nvGraphicFramePr>
          <p:cNvPr id="7" name="Table 6"/>
          <p:cNvGraphicFramePr>
            <a:graphicFrameLocks noGrp="1"/>
          </p:cNvGraphicFramePr>
          <p:nvPr/>
        </p:nvGraphicFramePr>
        <p:xfrm>
          <a:off x="763589" y="1674627"/>
          <a:ext cx="7620000" cy="4233672"/>
        </p:xfrm>
        <a:graphic>
          <a:graphicData uri="http://schemas.openxmlformats.org/drawingml/2006/table">
            <a:tbl>
              <a:tblPr firstRow="1" bandRow="1">
                <a:tableStyleId>{5940675A-B579-460E-94D1-54222C63F5DA}</a:tableStyleId>
              </a:tblPr>
              <a:tblGrid>
                <a:gridCol w="1811169">
                  <a:extLst>
                    <a:ext uri="{9D8B030D-6E8A-4147-A177-3AD203B41FA5}">
                      <a16:colId xmlns:a16="http://schemas.microsoft.com/office/drawing/2014/main" val="20000"/>
                    </a:ext>
                  </a:extLst>
                </a:gridCol>
                <a:gridCol w="3046396">
                  <a:extLst>
                    <a:ext uri="{9D8B030D-6E8A-4147-A177-3AD203B41FA5}">
                      <a16:colId xmlns:a16="http://schemas.microsoft.com/office/drawing/2014/main" val="20001"/>
                    </a:ext>
                  </a:extLst>
                </a:gridCol>
                <a:gridCol w="1419726">
                  <a:extLst>
                    <a:ext uri="{9D8B030D-6E8A-4147-A177-3AD203B41FA5}">
                      <a16:colId xmlns:a16="http://schemas.microsoft.com/office/drawing/2014/main" val="20002"/>
                    </a:ext>
                  </a:extLst>
                </a:gridCol>
                <a:gridCol w="1342709">
                  <a:extLst>
                    <a:ext uri="{9D8B030D-6E8A-4147-A177-3AD203B41FA5}">
                      <a16:colId xmlns:a16="http://schemas.microsoft.com/office/drawing/2014/main" val="20003"/>
                    </a:ext>
                  </a:extLst>
                </a:gridCol>
              </a:tblGrid>
              <a:tr h="420036">
                <a:tc>
                  <a:txBody>
                    <a:bodyPr/>
                    <a:lstStyle/>
                    <a:p>
                      <a:pPr algn="ctr"/>
                      <a:r>
                        <a:rPr lang="en-GB" sz="2400" b="1" dirty="0">
                          <a:solidFill>
                            <a:schemeClr val="bg1">
                              <a:lumMod val="95000"/>
                            </a:schemeClr>
                          </a:solidFill>
                        </a:rPr>
                        <a:t>Activities</a:t>
                      </a:r>
                    </a:p>
                  </a:txBody>
                  <a:tcPr>
                    <a:solidFill>
                      <a:srgbClr val="0000FF"/>
                    </a:solidFill>
                  </a:tcPr>
                </a:tc>
                <a:tc>
                  <a:txBody>
                    <a:bodyPr/>
                    <a:lstStyle/>
                    <a:p>
                      <a:pPr algn="ctr"/>
                      <a:r>
                        <a:rPr lang="en-GB" sz="2400" b="1" dirty="0">
                          <a:solidFill>
                            <a:schemeClr val="bg1">
                              <a:lumMod val="95000"/>
                            </a:schemeClr>
                          </a:solidFill>
                        </a:rPr>
                        <a:t>Tasks</a:t>
                      </a:r>
                    </a:p>
                  </a:txBody>
                  <a:tcPr>
                    <a:solidFill>
                      <a:srgbClr val="0000FF"/>
                    </a:solidFill>
                  </a:tcPr>
                </a:tc>
                <a:tc>
                  <a:txBody>
                    <a:bodyPr/>
                    <a:lstStyle/>
                    <a:p>
                      <a:pPr algn="ctr"/>
                      <a:r>
                        <a:rPr lang="en-GB" sz="2400" b="1" dirty="0">
                          <a:solidFill>
                            <a:schemeClr val="bg1">
                              <a:lumMod val="95000"/>
                            </a:schemeClr>
                          </a:solidFill>
                        </a:rPr>
                        <a:t>Timelines</a:t>
                      </a:r>
                    </a:p>
                  </a:txBody>
                  <a:tcPr>
                    <a:solidFill>
                      <a:srgbClr val="0000FF"/>
                    </a:solidFill>
                  </a:tcPr>
                </a:tc>
                <a:tc>
                  <a:txBody>
                    <a:bodyPr/>
                    <a:lstStyle/>
                    <a:p>
                      <a:pPr algn="ctr"/>
                      <a:r>
                        <a:rPr lang="en-GB" sz="2400" b="1" dirty="0">
                          <a:solidFill>
                            <a:schemeClr val="bg1">
                              <a:lumMod val="95000"/>
                            </a:schemeClr>
                          </a:solidFill>
                        </a:rPr>
                        <a:t>Status</a:t>
                      </a:r>
                    </a:p>
                  </a:txBody>
                  <a:tcPr>
                    <a:solidFill>
                      <a:srgbClr val="0000FF"/>
                    </a:solidFill>
                  </a:tcPr>
                </a:tc>
                <a:extLst>
                  <a:ext uri="{0D108BD9-81ED-4DB2-BD59-A6C34878D82A}">
                    <a16:rowId xmlns:a16="http://schemas.microsoft.com/office/drawing/2014/main" val="10000"/>
                  </a:ext>
                </a:extLst>
              </a:tr>
              <a:tr h="370840">
                <a:tc rowSpan="5">
                  <a:txBody>
                    <a:bodyPr/>
                    <a:lstStyle/>
                    <a:p>
                      <a:r>
                        <a:rPr lang="en-GB" sz="1800" b="1" kern="1200" dirty="0">
                          <a:solidFill>
                            <a:schemeClr val="tx1"/>
                          </a:solidFill>
                          <a:latin typeface="+mn-lt"/>
                          <a:ea typeface="+mn-ea"/>
                          <a:cs typeface="+mn-cs"/>
                        </a:rPr>
                        <a:t>WP 1: Develop and update a database on fisheries and aquaculture</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a:solidFill>
                            <a:schemeClr val="tx1"/>
                          </a:solidFill>
                          <a:latin typeface="+mn-lt"/>
                          <a:ea typeface="+mn-ea"/>
                          <a:cs typeface="+mn-cs"/>
                        </a:rPr>
                        <a:t>Assessment of existing database</a:t>
                      </a:r>
                    </a:p>
                  </a:txBody>
                  <a:tcPr/>
                </a:tc>
                <a:tc>
                  <a:txBody>
                    <a:bodyPr/>
                    <a:lstStyle/>
                    <a:p>
                      <a:r>
                        <a:rPr lang="en-GB" sz="1800" kern="1200" dirty="0">
                          <a:solidFill>
                            <a:schemeClr val="tx1"/>
                          </a:solidFill>
                          <a:latin typeface="+mn-lt"/>
                          <a:ea typeface="+mn-ea"/>
                          <a:cs typeface="+mn-cs"/>
                        </a:rPr>
                        <a:t>End of June 2022</a:t>
                      </a:r>
                      <a:endParaRPr lang="en-GB" dirty="0"/>
                    </a:p>
                  </a:txBody>
                  <a:tcPr/>
                </a:tc>
                <a:tc>
                  <a:txBody>
                    <a:bodyPr/>
                    <a:lstStyle/>
                    <a:p>
                      <a:r>
                        <a:rPr lang="en-GB" dirty="0"/>
                        <a:t>Yet to Start</a:t>
                      </a:r>
                    </a:p>
                  </a:txBody>
                  <a:tcPr/>
                </a:tc>
                <a:extLst>
                  <a:ext uri="{0D108BD9-81ED-4DB2-BD59-A6C34878D82A}">
                    <a16:rowId xmlns:a16="http://schemas.microsoft.com/office/drawing/2014/main" val="10001"/>
                  </a:ext>
                </a:extLst>
              </a:tr>
              <a:tr h="370840">
                <a:tc vMerge="1">
                  <a:txBody>
                    <a:bodyPr/>
                    <a:lstStyle/>
                    <a:p>
                      <a:endParaRPr lang="en-GB" dirty="0"/>
                    </a:p>
                  </a:txBody>
                  <a:tcPr/>
                </a:tc>
                <a:tc>
                  <a:txBody>
                    <a:bodyPr/>
                    <a:lstStyle/>
                    <a:p>
                      <a:pPr marL="269875" indent="-269875">
                        <a:lnSpc>
                          <a:spcPct val="90000"/>
                        </a:lnSpc>
                        <a:buFont typeface="+mj-lt"/>
                        <a:buAutoNum type="arabicPeriod" startAt="2"/>
                      </a:pPr>
                      <a:r>
                        <a:rPr lang="en-GB" sz="1800" kern="1200" dirty="0">
                          <a:solidFill>
                            <a:schemeClr val="tx1"/>
                          </a:solidFill>
                          <a:latin typeface="+mn-lt"/>
                          <a:ea typeface="+mn-ea"/>
                          <a:cs typeface="+mn-cs"/>
                        </a:rPr>
                        <a:t>Mapping of sampled assessed data based on regional blocs</a:t>
                      </a:r>
                      <a:endParaRPr lang="en-GB" dirty="0"/>
                    </a:p>
                  </a:txBody>
                  <a:tcPr/>
                </a:tc>
                <a:tc>
                  <a:txBody>
                    <a:bodyPr/>
                    <a:lstStyle/>
                    <a:p>
                      <a:r>
                        <a:rPr lang="en-GB" sz="1800" kern="1200">
                          <a:solidFill>
                            <a:schemeClr val="tx1"/>
                          </a:solidFill>
                          <a:latin typeface="+mn-lt"/>
                          <a:ea typeface="+mn-ea"/>
                          <a:cs typeface="+mn-cs"/>
                        </a:rPr>
                        <a:t>End of June 2022</a:t>
                      </a:r>
                      <a:endParaRPr lang="en-GB" dirty="0"/>
                    </a:p>
                  </a:txBody>
                  <a:tcPr/>
                </a:tc>
                <a:tc>
                  <a:txBody>
                    <a:bodyPr/>
                    <a:lstStyle/>
                    <a:p>
                      <a:r>
                        <a:rPr lang="en-GB" dirty="0"/>
                        <a:t>Ongoing</a:t>
                      </a:r>
                    </a:p>
                  </a:txBody>
                  <a:tcPr/>
                </a:tc>
                <a:extLst>
                  <a:ext uri="{0D108BD9-81ED-4DB2-BD59-A6C34878D82A}">
                    <a16:rowId xmlns:a16="http://schemas.microsoft.com/office/drawing/2014/main" val="10002"/>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3"/>
                        <a:tabLst/>
                        <a:defRPr/>
                      </a:pPr>
                      <a:r>
                        <a:rPr lang="en-GB" sz="1800" kern="1200" dirty="0">
                          <a:solidFill>
                            <a:schemeClr val="tx1"/>
                          </a:solidFill>
                          <a:latin typeface="+mn-lt"/>
                          <a:ea typeface="+mn-ea"/>
                          <a:cs typeface="+mn-cs"/>
                        </a:rPr>
                        <a:t>Harmonization of database requirements from existing databases</a:t>
                      </a:r>
                    </a:p>
                  </a:txBody>
                  <a:tcPr/>
                </a:tc>
                <a:tc>
                  <a:txBody>
                    <a:bodyPr/>
                    <a:lstStyle/>
                    <a:p>
                      <a:r>
                        <a:rPr lang="en-GB" sz="1800" kern="1200" dirty="0">
                          <a:solidFill>
                            <a:schemeClr val="tx1"/>
                          </a:solidFill>
                          <a:latin typeface="+mn-lt"/>
                          <a:ea typeface="+mn-ea"/>
                          <a:cs typeface="+mn-cs"/>
                        </a:rPr>
                        <a:t>End of June 2022</a:t>
                      </a:r>
                      <a:endParaRPr lang="en-GB" dirty="0"/>
                    </a:p>
                  </a:txBody>
                  <a:tcPr/>
                </a:tc>
                <a:tc>
                  <a:txBody>
                    <a:bodyPr/>
                    <a:lstStyle/>
                    <a:p>
                      <a:r>
                        <a:rPr lang="en-GB" dirty="0"/>
                        <a:t>Yet to Start</a:t>
                      </a:r>
                    </a:p>
                  </a:txBody>
                  <a:tcPr/>
                </a:tc>
                <a:extLst>
                  <a:ext uri="{0D108BD9-81ED-4DB2-BD59-A6C34878D82A}">
                    <a16:rowId xmlns:a16="http://schemas.microsoft.com/office/drawing/2014/main" val="10003"/>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4"/>
                        <a:tabLst/>
                        <a:defRPr/>
                      </a:pPr>
                      <a:r>
                        <a:rPr lang="en-GB" sz="1800" kern="1200" dirty="0">
                          <a:solidFill>
                            <a:schemeClr val="tx1"/>
                          </a:solidFill>
                          <a:latin typeface="+mn-lt"/>
                          <a:ea typeface="+mn-ea"/>
                          <a:cs typeface="+mn-cs"/>
                        </a:rPr>
                        <a:t>Developing a data model/schema for the database</a:t>
                      </a:r>
                    </a:p>
                  </a:txBody>
                  <a:tcPr/>
                </a:tc>
                <a:tc>
                  <a:txBody>
                    <a:bodyPr/>
                    <a:lstStyle/>
                    <a:p>
                      <a:r>
                        <a:rPr lang="en-GB" sz="1800" kern="1200" dirty="0">
                          <a:solidFill>
                            <a:schemeClr val="tx1"/>
                          </a:solidFill>
                          <a:latin typeface="+mn-lt"/>
                          <a:ea typeface="+mn-ea"/>
                          <a:cs typeface="+mn-cs"/>
                        </a:rPr>
                        <a:t>End of July 2022</a:t>
                      </a:r>
                      <a:endParaRPr lang="en-GB" dirty="0"/>
                    </a:p>
                  </a:txBody>
                  <a:tcPr/>
                </a:tc>
                <a:tc>
                  <a:txBody>
                    <a:bodyPr/>
                    <a:lstStyle/>
                    <a:p>
                      <a:r>
                        <a:rPr lang="en-GB" dirty="0"/>
                        <a:t>Yet to Start</a:t>
                      </a:r>
                    </a:p>
                  </a:txBody>
                  <a:tcPr/>
                </a:tc>
                <a:extLst>
                  <a:ext uri="{0D108BD9-81ED-4DB2-BD59-A6C34878D82A}">
                    <a16:rowId xmlns:a16="http://schemas.microsoft.com/office/drawing/2014/main" val="10004"/>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5"/>
                        <a:tabLst/>
                        <a:defRPr/>
                      </a:pPr>
                      <a:r>
                        <a:rPr lang="en-GB" sz="1800" kern="1200" dirty="0">
                          <a:solidFill>
                            <a:schemeClr val="tx1"/>
                          </a:solidFill>
                          <a:latin typeface="+mn-lt"/>
                          <a:ea typeface="+mn-ea"/>
                          <a:cs typeface="+mn-cs"/>
                        </a:rPr>
                        <a:t>Setting up of database infrastructure</a:t>
                      </a:r>
                    </a:p>
                  </a:txBody>
                  <a:tcPr/>
                </a:tc>
                <a:tc>
                  <a:txBody>
                    <a:bodyPr/>
                    <a:lstStyle/>
                    <a:p>
                      <a:r>
                        <a:rPr lang="en-GB" sz="1800" kern="1200" dirty="0">
                          <a:solidFill>
                            <a:schemeClr val="tx1"/>
                          </a:solidFill>
                          <a:latin typeface="+mn-lt"/>
                          <a:ea typeface="+mn-ea"/>
                          <a:cs typeface="+mn-cs"/>
                        </a:rPr>
                        <a:t>End of July 2022</a:t>
                      </a:r>
                      <a:endParaRPr lang="en-GB" dirty="0"/>
                    </a:p>
                  </a:txBody>
                  <a:tcPr/>
                </a:tc>
                <a:tc>
                  <a:txBody>
                    <a:bodyPr/>
                    <a:lstStyle/>
                    <a:p>
                      <a:r>
                        <a:rPr lang="en-GB" dirty="0"/>
                        <a:t>Yet to Start</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34</a:t>
            </a:fld>
            <a:endParaRPr lang="en-GB"/>
          </a:p>
        </p:txBody>
      </p:sp>
      <p:graphicFrame>
        <p:nvGraphicFramePr>
          <p:cNvPr id="7" name="Table 6"/>
          <p:cNvGraphicFramePr>
            <a:graphicFrameLocks noGrp="1"/>
          </p:cNvGraphicFramePr>
          <p:nvPr/>
        </p:nvGraphicFramePr>
        <p:xfrm>
          <a:off x="763589" y="1674627"/>
          <a:ext cx="7620000" cy="3584448"/>
        </p:xfrm>
        <a:graphic>
          <a:graphicData uri="http://schemas.openxmlformats.org/drawingml/2006/table">
            <a:tbl>
              <a:tblPr firstRow="1" bandRow="1">
                <a:tableStyleId>{5940675A-B579-460E-94D1-54222C63F5DA}</a:tableStyleId>
              </a:tblPr>
              <a:tblGrid>
                <a:gridCol w="1811169">
                  <a:extLst>
                    <a:ext uri="{9D8B030D-6E8A-4147-A177-3AD203B41FA5}">
                      <a16:colId xmlns:a16="http://schemas.microsoft.com/office/drawing/2014/main" val="20000"/>
                    </a:ext>
                  </a:extLst>
                </a:gridCol>
                <a:gridCol w="3046396">
                  <a:extLst>
                    <a:ext uri="{9D8B030D-6E8A-4147-A177-3AD203B41FA5}">
                      <a16:colId xmlns:a16="http://schemas.microsoft.com/office/drawing/2014/main" val="20001"/>
                    </a:ext>
                  </a:extLst>
                </a:gridCol>
                <a:gridCol w="1419726">
                  <a:extLst>
                    <a:ext uri="{9D8B030D-6E8A-4147-A177-3AD203B41FA5}">
                      <a16:colId xmlns:a16="http://schemas.microsoft.com/office/drawing/2014/main" val="20002"/>
                    </a:ext>
                  </a:extLst>
                </a:gridCol>
                <a:gridCol w="1342709">
                  <a:extLst>
                    <a:ext uri="{9D8B030D-6E8A-4147-A177-3AD203B41FA5}">
                      <a16:colId xmlns:a16="http://schemas.microsoft.com/office/drawing/2014/main" val="20003"/>
                    </a:ext>
                  </a:extLst>
                </a:gridCol>
              </a:tblGrid>
              <a:tr h="420036">
                <a:tc>
                  <a:txBody>
                    <a:bodyPr/>
                    <a:lstStyle/>
                    <a:p>
                      <a:pPr algn="ctr"/>
                      <a:r>
                        <a:rPr lang="en-GB" sz="2400" b="1" dirty="0">
                          <a:solidFill>
                            <a:schemeClr val="bg1">
                              <a:lumMod val="95000"/>
                            </a:schemeClr>
                          </a:solidFill>
                        </a:rPr>
                        <a:t>Activities</a:t>
                      </a:r>
                    </a:p>
                  </a:txBody>
                  <a:tcPr>
                    <a:solidFill>
                      <a:srgbClr val="0000FF"/>
                    </a:solidFill>
                  </a:tcPr>
                </a:tc>
                <a:tc>
                  <a:txBody>
                    <a:bodyPr/>
                    <a:lstStyle/>
                    <a:p>
                      <a:pPr algn="ctr"/>
                      <a:r>
                        <a:rPr lang="en-GB" sz="2400" b="1" dirty="0">
                          <a:solidFill>
                            <a:schemeClr val="bg1">
                              <a:lumMod val="95000"/>
                            </a:schemeClr>
                          </a:solidFill>
                        </a:rPr>
                        <a:t>Tasks</a:t>
                      </a:r>
                    </a:p>
                  </a:txBody>
                  <a:tcPr>
                    <a:solidFill>
                      <a:srgbClr val="0000FF"/>
                    </a:solidFill>
                  </a:tcPr>
                </a:tc>
                <a:tc>
                  <a:txBody>
                    <a:bodyPr/>
                    <a:lstStyle/>
                    <a:p>
                      <a:pPr algn="ctr"/>
                      <a:r>
                        <a:rPr lang="en-GB" sz="2400" b="1" dirty="0">
                          <a:solidFill>
                            <a:schemeClr val="bg1">
                              <a:lumMod val="95000"/>
                            </a:schemeClr>
                          </a:solidFill>
                        </a:rPr>
                        <a:t>Timelines</a:t>
                      </a:r>
                    </a:p>
                  </a:txBody>
                  <a:tcPr>
                    <a:solidFill>
                      <a:srgbClr val="0000FF"/>
                    </a:solidFill>
                  </a:tcPr>
                </a:tc>
                <a:tc>
                  <a:txBody>
                    <a:bodyPr/>
                    <a:lstStyle/>
                    <a:p>
                      <a:pPr algn="ctr"/>
                      <a:r>
                        <a:rPr lang="en-GB" sz="2400" b="1" dirty="0">
                          <a:solidFill>
                            <a:schemeClr val="bg1">
                              <a:lumMod val="95000"/>
                            </a:schemeClr>
                          </a:solidFill>
                        </a:rPr>
                        <a:t>Status</a:t>
                      </a:r>
                    </a:p>
                  </a:txBody>
                  <a:tcPr>
                    <a:solidFill>
                      <a:srgbClr val="0000FF"/>
                    </a:solidFill>
                  </a:tcPr>
                </a:tc>
                <a:extLst>
                  <a:ext uri="{0D108BD9-81ED-4DB2-BD59-A6C34878D82A}">
                    <a16:rowId xmlns:a16="http://schemas.microsoft.com/office/drawing/2014/main" val="10000"/>
                  </a:ext>
                </a:extLst>
              </a:tr>
              <a:tr h="370840">
                <a:tc rowSpan="2">
                  <a:txBody>
                    <a:bodyPr/>
                    <a:lstStyle/>
                    <a:p>
                      <a:r>
                        <a:rPr lang="en-GB" sz="1800" b="1" kern="1200" dirty="0">
                          <a:solidFill>
                            <a:schemeClr val="tx1"/>
                          </a:solidFill>
                          <a:latin typeface="+mn-lt"/>
                          <a:ea typeface="+mn-ea"/>
                          <a:cs typeface="+mn-cs"/>
                        </a:rPr>
                        <a:t>WP 1: Develop and update a database on fisheries and aquaculture</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6"/>
                        <a:tabLst/>
                        <a:defRPr/>
                      </a:pPr>
                      <a:r>
                        <a:rPr lang="en-GB" sz="1800" kern="1200" dirty="0">
                          <a:solidFill>
                            <a:schemeClr val="tx1"/>
                          </a:solidFill>
                          <a:latin typeface="+mn-lt"/>
                          <a:ea typeface="+mn-ea"/>
                          <a:cs typeface="+mn-cs"/>
                        </a:rPr>
                        <a:t>Implementing model/schema</a:t>
                      </a:r>
                    </a:p>
                  </a:txBody>
                  <a:tcPr/>
                </a:tc>
                <a:tc>
                  <a:txBody>
                    <a:bodyPr/>
                    <a:lstStyle/>
                    <a:p>
                      <a:r>
                        <a:rPr lang="en-GB" sz="1800" kern="1200" dirty="0">
                          <a:solidFill>
                            <a:schemeClr val="tx1"/>
                          </a:solidFill>
                          <a:latin typeface="+mn-lt"/>
                          <a:ea typeface="+mn-ea"/>
                          <a:cs typeface="+mn-cs"/>
                        </a:rPr>
                        <a:t>End of July 2022</a:t>
                      </a:r>
                      <a:endParaRPr lang="en-GB" dirty="0"/>
                    </a:p>
                  </a:txBody>
                  <a:tcPr/>
                </a:tc>
                <a:tc>
                  <a:txBody>
                    <a:bodyPr/>
                    <a:lstStyle/>
                    <a:p>
                      <a:r>
                        <a:rPr lang="en-GB" dirty="0"/>
                        <a:t>Yet to Start</a:t>
                      </a:r>
                    </a:p>
                  </a:txBody>
                  <a:tcPr/>
                </a:tc>
                <a:extLst>
                  <a:ext uri="{0D108BD9-81ED-4DB2-BD59-A6C34878D82A}">
                    <a16:rowId xmlns:a16="http://schemas.microsoft.com/office/drawing/2014/main" val="10001"/>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7"/>
                        <a:tabLst/>
                        <a:defRPr/>
                      </a:pPr>
                      <a:r>
                        <a:rPr lang="en-GB" sz="1800" kern="1200" dirty="0">
                          <a:solidFill>
                            <a:schemeClr val="tx1"/>
                          </a:solidFill>
                          <a:latin typeface="+mn-lt"/>
                          <a:ea typeface="+mn-ea"/>
                          <a:cs typeface="+mn-cs"/>
                        </a:rPr>
                        <a:t>Developing an application for data collection</a:t>
                      </a:r>
                    </a:p>
                  </a:txBody>
                  <a:tcPr/>
                </a:tc>
                <a:tc>
                  <a:txBody>
                    <a:bodyPr/>
                    <a:lstStyle/>
                    <a:p>
                      <a:r>
                        <a:rPr lang="en-GB" sz="1800" kern="1200" dirty="0">
                          <a:solidFill>
                            <a:schemeClr val="tx1"/>
                          </a:solidFill>
                          <a:latin typeface="+mn-lt"/>
                          <a:ea typeface="+mn-ea"/>
                          <a:cs typeface="+mn-cs"/>
                        </a:rPr>
                        <a:t>End of August</a:t>
                      </a:r>
                      <a:r>
                        <a:rPr lang="en-GB" sz="1800" kern="1200" baseline="0" dirty="0">
                          <a:solidFill>
                            <a:schemeClr val="tx1"/>
                          </a:solidFill>
                          <a:latin typeface="+mn-lt"/>
                          <a:ea typeface="+mn-ea"/>
                          <a:cs typeface="+mn-cs"/>
                        </a:rPr>
                        <a:t> </a:t>
                      </a:r>
                      <a:r>
                        <a:rPr lang="en-GB" sz="1800" kern="1200" dirty="0">
                          <a:solidFill>
                            <a:schemeClr val="tx1"/>
                          </a:solidFill>
                          <a:latin typeface="+mn-lt"/>
                          <a:ea typeface="+mn-ea"/>
                          <a:cs typeface="+mn-cs"/>
                        </a:rPr>
                        <a:t>2022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Yet to Start</a:t>
                      </a:r>
                    </a:p>
                    <a:p>
                      <a:endParaRPr lang="en-GB" dirty="0"/>
                    </a:p>
                  </a:txBody>
                  <a:tcPr/>
                </a:tc>
                <a:extLst>
                  <a:ext uri="{0D108BD9-81ED-4DB2-BD59-A6C34878D82A}">
                    <a16:rowId xmlns:a16="http://schemas.microsoft.com/office/drawing/2014/main" val="10002"/>
                  </a:ext>
                </a:extLst>
              </a:tr>
              <a:tr h="370840">
                <a:tc rowSpan="2">
                  <a:txBody>
                    <a:bodyPr/>
                    <a:lstStyle/>
                    <a:p>
                      <a:r>
                        <a:rPr lang="en-GB" sz="1800" b="1" kern="1200" dirty="0">
                          <a:solidFill>
                            <a:schemeClr val="tx1"/>
                          </a:solidFill>
                          <a:latin typeface="+mn-lt"/>
                          <a:ea typeface="+mn-ea"/>
                          <a:cs typeface="+mn-cs"/>
                        </a:rPr>
                        <a:t>WP 2: Develop mechanisms for data management</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a:solidFill>
                            <a:schemeClr val="tx1"/>
                          </a:solidFill>
                          <a:latin typeface="+mn-lt"/>
                          <a:ea typeface="+mn-ea"/>
                          <a:cs typeface="+mn-cs"/>
                        </a:rPr>
                        <a:t>Developing a mechanism for data entry, retrieval, storage &amp; updating</a:t>
                      </a:r>
                    </a:p>
                  </a:txBody>
                  <a:tcPr/>
                </a:tc>
                <a:tc>
                  <a:txBody>
                    <a:bodyPr/>
                    <a:lstStyle/>
                    <a:p>
                      <a:r>
                        <a:rPr lang="en-GB" sz="1800" kern="1200" dirty="0">
                          <a:solidFill>
                            <a:schemeClr val="tx1"/>
                          </a:solidFill>
                          <a:latin typeface="+mn-lt"/>
                          <a:ea typeface="+mn-ea"/>
                          <a:cs typeface="+mn-cs"/>
                        </a:rPr>
                        <a:t>End of August</a:t>
                      </a:r>
                      <a:r>
                        <a:rPr lang="en-GB" sz="1800" kern="1200" baseline="0" dirty="0">
                          <a:solidFill>
                            <a:schemeClr val="tx1"/>
                          </a:solidFill>
                          <a:latin typeface="+mn-lt"/>
                          <a:ea typeface="+mn-ea"/>
                          <a:cs typeface="+mn-cs"/>
                        </a:rPr>
                        <a:t> </a:t>
                      </a:r>
                      <a:r>
                        <a:rPr lang="en-GB" sz="1800" kern="1200" dirty="0">
                          <a:solidFill>
                            <a:schemeClr val="tx1"/>
                          </a:solidFill>
                          <a:latin typeface="+mn-lt"/>
                          <a:ea typeface="+mn-ea"/>
                          <a:cs typeface="+mn-cs"/>
                        </a:rPr>
                        <a:t>2022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Yet to Start</a:t>
                      </a:r>
                    </a:p>
                  </a:txBody>
                  <a:tcPr/>
                </a:tc>
                <a:extLst>
                  <a:ext uri="{0D108BD9-81ED-4DB2-BD59-A6C34878D82A}">
                    <a16:rowId xmlns:a16="http://schemas.microsoft.com/office/drawing/2014/main" val="10003"/>
                  </a:ext>
                </a:extLst>
              </a:tr>
              <a:tr h="370840">
                <a:tc vMerge="1">
                  <a:txBody>
                    <a:bodyPr/>
                    <a:lstStyle/>
                    <a:p>
                      <a:endParaRPr lang="en-GB" dirty="0"/>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2"/>
                        <a:tabLst/>
                        <a:defRPr/>
                      </a:pPr>
                      <a:r>
                        <a:rPr lang="en-GB" sz="1800" kern="1200" dirty="0">
                          <a:solidFill>
                            <a:schemeClr val="tx1"/>
                          </a:solidFill>
                          <a:latin typeface="+mn-lt"/>
                          <a:ea typeface="+mn-ea"/>
                          <a:cs typeface="+mn-cs"/>
                        </a:rPr>
                        <a:t>Linking of developed database to AU-IBAR database</a:t>
                      </a:r>
                    </a:p>
                  </a:txBody>
                  <a:tcPr/>
                </a:tc>
                <a:tc>
                  <a:txBody>
                    <a:bodyPr/>
                    <a:lstStyle/>
                    <a:p>
                      <a:r>
                        <a:rPr lang="en-GB" sz="1800" kern="1200" dirty="0">
                          <a:solidFill>
                            <a:schemeClr val="tx1"/>
                          </a:solidFill>
                          <a:latin typeface="+mn-lt"/>
                          <a:ea typeface="+mn-ea"/>
                          <a:cs typeface="+mn-cs"/>
                        </a:rPr>
                        <a:t>End of August</a:t>
                      </a:r>
                      <a:r>
                        <a:rPr lang="en-GB" sz="1800" kern="1200" baseline="0" dirty="0">
                          <a:solidFill>
                            <a:schemeClr val="tx1"/>
                          </a:solidFill>
                          <a:latin typeface="+mn-lt"/>
                          <a:ea typeface="+mn-ea"/>
                          <a:cs typeface="+mn-cs"/>
                        </a:rPr>
                        <a:t> </a:t>
                      </a:r>
                      <a:r>
                        <a:rPr lang="en-GB" sz="1800" kern="1200" dirty="0">
                          <a:solidFill>
                            <a:schemeClr val="tx1"/>
                          </a:solidFill>
                          <a:latin typeface="+mn-lt"/>
                          <a:ea typeface="+mn-ea"/>
                          <a:cs typeface="+mn-cs"/>
                        </a:rPr>
                        <a:t>2022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Yet to Start</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35</a:t>
            </a:fld>
            <a:endParaRPr lang="en-GB"/>
          </a:p>
        </p:txBody>
      </p:sp>
      <p:graphicFrame>
        <p:nvGraphicFramePr>
          <p:cNvPr id="7" name="Table 6"/>
          <p:cNvGraphicFramePr>
            <a:graphicFrameLocks noGrp="1"/>
          </p:cNvGraphicFramePr>
          <p:nvPr/>
        </p:nvGraphicFramePr>
        <p:xfrm>
          <a:off x="763589" y="1674627"/>
          <a:ext cx="7620000" cy="3566160"/>
        </p:xfrm>
        <a:graphic>
          <a:graphicData uri="http://schemas.openxmlformats.org/drawingml/2006/table">
            <a:tbl>
              <a:tblPr firstRow="1" bandRow="1">
                <a:tableStyleId>{5940675A-B579-460E-94D1-54222C63F5DA}</a:tableStyleId>
              </a:tblPr>
              <a:tblGrid>
                <a:gridCol w="1811169">
                  <a:extLst>
                    <a:ext uri="{9D8B030D-6E8A-4147-A177-3AD203B41FA5}">
                      <a16:colId xmlns:a16="http://schemas.microsoft.com/office/drawing/2014/main" val="20000"/>
                    </a:ext>
                  </a:extLst>
                </a:gridCol>
                <a:gridCol w="3046396">
                  <a:extLst>
                    <a:ext uri="{9D8B030D-6E8A-4147-A177-3AD203B41FA5}">
                      <a16:colId xmlns:a16="http://schemas.microsoft.com/office/drawing/2014/main" val="20001"/>
                    </a:ext>
                  </a:extLst>
                </a:gridCol>
                <a:gridCol w="1419726">
                  <a:extLst>
                    <a:ext uri="{9D8B030D-6E8A-4147-A177-3AD203B41FA5}">
                      <a16:colId xmlns:a16="http://schemas.microsoft.com/office/drawing/2014/main" val="20002"/>
                    </a:ext>
                  </a:extLst>
                </a:gridCol>
                <a:gridCol w="1342709">
                  <a:extLst>
                    <a:ext uri="{9D8B030D-6E8A-4147-A177-3AD203B41FA5}">
                      <a16:colId xmlns:a16="http://schemas.microsoft.com/office/drawing/2014/main" val="20003"/>
                    </a:ext>
                  </a:extLst>
                </a:gridCol>
              </a:tblGrid>
              <a:tr h="420036">
                <a:tc>
                  <a:txBody>
                    <a:bodyPr/>
                    <a:lstStyle/>
                    <a:p>
                      <a:pPr algn="ctr"/>
                      <a:r>
                        <a:rPr lang="en-GB" sz="2400" b="1" dirty="0">
                          <a:solidFill>
                            <a:schemeClr val="bg1">
                              <a:lumMod val="95000"/>
                            </a:schemeClr>
                          </a:solidFill>
                        </a:rPr>
                        <a:t>Activities</a:t>
                      </a:r>
                    </a:p>
                  </a:txBody>
                  <a:tcPr>
                    <a:solidFill>
                      <a:srgbClr val="0000FF"/>
                    </a:solidFill>
                  </a:tcPr>
                </a:tc>
                <a:tc>
                  <a:txBody>
                    <a:bodyPr/>
                    <a:lstStyle/>
                    <a:p>
                      <a:pPr algn="ctr"/>
                      <a:r>
                        <a:rPr lang="en-GB" sz="2400" b="1" dirty="0">
                          <a:solidFill>
                            <a:schemeClr val="bg1">
                              <a:lumMod val="95000"/>
                            </a:schemeClr>
                          </a:solidFill>
                        </a:rPr>
                        <a:t>Tasks</a:t>
                      </a:r>
                    </a:p>
                  </a:txBody>
                  <a:tcPr>
                    <a:solidFill>
                      <a:srgbClr val="0000FF"/>
                    </a:solidFill>
                  </a:tcPr>
                </a:tc>
                <a:tc>
                  <a:txBody>
                    <a:bodyPr/>
                    <a:lstStyle/>
                    <a:p>
                      <a:pPr algn="ctr"/>
                      <a:r>
                        <a:rPr lang="en-GB" sz="2400" b="1" dirty="0">
                          <a:solidFill>
                            <a:schemeClr val="bg1">
                              <a:lumMod val="95000"/>
                            </a:schemeClr>
                          </a:solidFill>
                        </a:rPr>
                        <a:t>Timelines</a:t>
                      </a:r>
                    </a:p>
                  </a:txBody>
                  <a:tcPr>
                    <a:solidFill>
                      <a:srgbClr val="0000FF"/>
                    </a:solidFill>
                  </a:tcPr>
                </a:tc>
                <a:tc>
                  <a:txBody>
                    <a:bodyPr/>
                    <a:lstStyle/>
                    <a:p>
                      <a:pPr algn="ctr"/>
                      <a:r>
                        <a:rPr lang="en-GB" sz="2400" b="1" dirty="0">
                          <a:solidFill>
                            <a:schemeClr val="bg1">
                              <a:lumMod val="95000"/>
                            </a:schemeClr>
                          </a:solidFill>
                        </a:rPr>
                        <a:t>Status</a:t>
                      </a:r>
                    </a:p>
                  </a:txBody>
                  <a:tcPr>
                    <a:solidFill>
                      <a:srgbClr val="0000FF"/>
                    </a:solidFill>
                  </a:tcPr>
                </a:tc>
                <a:extLst>
                  <a:ext uri="{0D108BD9-81ED-4DB2-BD59-A6C34878D82A}">
                    <a16:rowId xmlns:a16="http://schemas.microsoft.com/office/drawing/2014/main" val="10000"/>
                  </a:ext>
                </a:extLst>
              </a:tr>
              <a:tr h="370840">
                <a:tc rowSpan="2">
                  <a:txBody>
                    <a:bodyPr/>
                    <a:lstStyle/>
                    <a:p>
                      <a:r>
                        <a:rPr lang="en-GB" sz="1800" b="1" kern="1200" dirty="0">
                          <a:solidFill>
                            <a:schemeClr val="tx1"/>
                          </a:solidFill>
                          <a:latin typeface="+mn-lt"/>
                          <a:ea typeface="+mn-ea"/>
                          <a:cs typeface="+mn-cs"/>
                        </a:rPr>
                        <a:t>WP 3: Identify sources of fisheries, aquaculture, socio-economic and</a:t>
                      </a:r>
                    </a:p>
                    <a:p>
                      <a:r>
                        <a:rPr lang="en-GB" sz="1800" b="1" kern="1200" dirty="0">
                          <a:solidFill>
                            <a:schemeClr val="tx1"/>
                          </a:solidFill>
                          <a:latin typeface="+mn-lt"/>
                          <a:ea typeface="+mn-ea"/>
                          <a:cs typeface="+mn-cs"/>
                        </a:rPr>
                        <a:t>climate/environmental related data (research and statistics) in AU-MS</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a:solidFill>
                            <a:schemeClr val="tx1"/>
                          </a:solidFill>
                          <a:latin typeface="+mn-lt"/>
                          <a:ea typeface="+mn-ea"/>
                          <a:cs typeface="+mn-cs"/>
                        </a:rPr>
                        <a:t>Development of framework for data types and sources</a:t>
                      </a:r>
                    </a:p>
                  </a:txBody>
                  <a:tcPr/>
                </a:tc>
                <a:tc>
                  <a:txBody>
                    <a:bodyPr/>
                    <a:lstStyle/>
                    <a:p>
                      <a:r>
                        <a:rPr lang="en-GB" sz="1800" kern="1200" dirty="0">
                          <a:solidFill>
                            <a:schemeClr val="tx1"/>
                          </a:solidFill>
                          <a:latin typeface="+mn-lt"/>
                          <a:ea typeface="+mn-ea"/>
                          <a:cs typeface="+mn-cs"/>
                        </a:rPr>
                        <a:t>End of June 2022</a:t>
                      </a:r>
                      <a:endParaRPr lang="en-GB" dirty="0"/>
                    </a:p>
                  </a:txBody>
                  <a:tcPr/>
                </a:tc>
                <a:tc>
                  <a:txBody>
                    <a:bodyPr/>
                    <a:lstStyle/>
                    <a:p>
                      <a:r>
                        <a:rPr lang="en-GB" dirty="0"/>
                        <a:t>Ongoing</a:t>
                      </a:r>
                    </a:p>
                  </a:txBody>
                  <a:tcPr/>
                </a:tc>
                <a:extLst>
                  <a:ext uri="{0D108BD9-81ED-4DB2-BD59-A6C34878D82A}">
                    <a16:rowId xmlns:a16="http://schemas.microsoft.com/office/drawing/2014/main" val="10001"/>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2"/>
                        <a:tabLst/>
                        <a:defRPr/>
                      </a:pPr>
                      <a:r>
                        <a:rPr lang="en-GB" sz="1800" kern="1200" dirty="0">
                          <a:solidFill>
                            <a:schemeClr val="tx1"/>
                          </a:solidFill>
                          <a:latin typeface="+mn-lt"/>
                          <a:ea typeface="+mn-ea"/>
                          <a:cs typeface="+mn-cs"/>
                        </a:rPr>
                        <a:t>Desktop survey to identify key institutions engaged in data collection (fisheries-aquaculture-socioeconomic-environmental/climate-related data</a:t>
                      </a:r>
                    </a:p>
                  </a:txBody>
                  <a:tcPr/>
                </a:tc>
                <a:tc>
                  <a:txBody>
                    <a:bodyPr/>
                    <a:lstStyle/>
                    <a:p>
                      <a:r>
                        <a:rPr lang="en-GB" sz="1800" kern="1200" dirty="0">
                          <a:solidFill>
                            <a:schemeClr val="tx1"/>
                          </a:solidFill>
                          <a:latin typeface="+mn-lt"/>
                          <a:ea typeface="+mn-ea"/>
                          <a:cs typeface="+mn-cs"/>
                        </a:rPr>
                        <a:t>July-August</a:t>
                      </a:r>
                      <a:r>
                        <a:rPr lang="en-GB" sz="1800" kern="1200" baseline="0" dirty="0">
                          <a:solidFill>
                            <a:schemeClr val="tx1"/>
                          </a:solidFill>
                          <a:latin typeface="+mn-lt"/>
                          <a:ea typeface="+mn-ea"/>
                          <a:cs typeface="+mn-cs"/>
                        </a:rPr>
                        <a:t> </a:t>
                      </a:r>
                      <a:r>
                        <a:rPr lang="en-GB" sz="1800" kern="1200" dirty="0">
                          <a:solidFill>
                            <a:schemeClr val="tx1"/>
                          </a:solidFill>
                          <a:latin typeface="+mn-lt"/>
                          <a:ea typeface="+mn-ea"/>
                          <a:cs typeface="+mn-cs"/>
                        </a:rPr>
                        <a:t>2022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Yet to Start</a:t>
                      </a:r>
                    </a:p>
                    <a:p>
                      <a:endParaRPr lang="en-GB"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36</a:t>
            </a:fld>
            <a:endParaRPr lang="en-GB"/>
          </a:p>
        </p:txBody>
      </p:sp>
      <p:graphicFrame>
        <p:nvGraphicFramePr>
          <p:cNvPr id="7" name="Table 6"/>
          <p:cNvGraphicFramePr>
            <a:graphicFrameLocks noGrp="1"/>
          </p:cNvGraphicFramePr>
          <p:nvPr/>
        </p:nvGraphicFramePr>
        <p:xfrm>
          <a:off x="763589" y="1674627"/>
          <a:ext cx="7620000" cy="3855568"/>
        </p:xfrm>
        <a:graphic>
          <a:graphicData uri="http://schemas.openxmlformats.org/drawingml/2006/table">
            <a:tbl>
              <a:tblPr firstRow="1" bandRow="1">
                <a:tableStyleId>{5940675A-B579-460E-94D1-54222C63F5DA}</a:tableStyleId>
              </a:tblPr>
              <a:tblGrid>
                <a:gridCol w="1811169">
                  <a:extLst>
                    <a:ext uri="{9D8B030D-6E8A-4147-A177-3AD203B41FA5}">
                      <a16:colId xmlns:a16="http://schemas.microsoft.com/office/drawing/2014/main" val="20000"/>
                    </a:ext>
                  </a:extLst>
                </a:gridCol>
                <a:gridCol w="3046396">
                  <a:extLst>
                    <a:ext uri="{9D8B030D-6E8A-4147-A177-3AD203B41FA5}">
                      <a16:colId xmlns:a16="http://schemas.microsoft.com/office/drawing/2014/main" val="20001"/>
                    </a:ext>
                  </a:extLst>
                </a:gridCol>
                <a:gridCol w="1419726">
                  <a:extLst>
                    <a:ext uri="{9D8B030D-6E8A-4147-A177-3AD203B41FA5}">
                      <a16:colId xmlns:a16="http://schemas.microsoft.com/office/drawing/2014/main" val="20002"/>
                    </a:ext>
                  </a:extLst>
                </a:gridCol>
                <a:gridCol w="1342709">
                  <a:extLst>
                    <a:ext uri="{9D8B030D-6E8A-4147-A177-3AD203B41FA5}">
                      <a16:colId xmlns:a16="http://schemas.microsoft.com/office/drawing/2014/main" val="20003"/>
                    </a:ext>
                  </a:extLst>
                </a:gridCol>
              </a:tblGrid>
              <a:tr h="420036">
                <a:tc>
                  <a:txBody>
                    <a:bodyPr/>
                    <a:lstStyle/>
                    <a:p>
                      <a:pPr algn="ctr"/>
                      <a:r>
                        <a:rPr lang="en-GB" sz="2400" b="1" dirty="0">
                          <a:solidFill>
                            <a:schemeClr val="bg1">
                              <a:lumMod val="95000"/>
                            </a:schemeClr>
                          </a:solidFill>
                        </a:rPr>
                        <a:t>Activities</a:t>
                      </a:r>
                    </a:p>
                  </a:txBody>
                  <a:tcPr>
                    <a:solidFill>
                      <a:srgbClr val="0000FF"/>
                    </a:solidFill>
                  </a:tcPr>
                </a:tc>
                <a:tc>
                  <a:txBody>
                    <a:bodyPr/>
                    <a:lstStyle/>
                    <a:p>
                      <a:pPr algn="ctr"/>
                      <a:r>
                        <a:rPr lang="en-GB" sz="2400" b="1" dirty="0">
                          <a:solidFill>
                            <a:schemeClr val="bg1">
                              <a:lumMod val="95000"/>
                            </a:schemeClr>
                          </a:solidFill>
                        </a:rPr>
                        <a:t>Tasks</a:t>
                      </a:r>
                    </a:p>
                  </a:txBody>
                  <a:tcPr>
                    <a:solidFill>
                      <a:srgbClr val="0000FF"/>
                    </a:solidFill>
                  </a:tcPr>
                </a:tc>
                <a:tc>
                  <a:txBody>
                    <a:bodyPr/>
                    <a:lstStyle/>
                    <a:p>
                      <a:pPr algn="ctr"/>
                      <a:r>
                        <a:rPr lang="en-GB" sz="2400" b="1" dirty="0">
                          <a:solidFill>
                            <a:schemeClr val="bg1">
                              <a:lumMod val="95000"/>
                            </a:schemeClr>
                          </a:solidFill>
                        </a:rPr>
                        <a:t>Timelines</a:t>
                      </a:r>
                    </a:p>
                  </a:txBody>
                  <a:tcPr>
                    <a:solidFill>
                      <a:srgbClr val="0000FF"/>
                    </a:solidFill>
                  </a:tcPr>
                </a:tc>
                <a:tc>
                  <a:txBody>
                    <a:bodyPr/>
                    <a:lstStyle/>
                    <a:p>
                      <a:pPr algn="ctr"/>
                      <a:r>
                        <a:rPr lang="en-GB" sz="2400" b="1" dirty="0">
                          <a:solidFill>
                            <a:schemeClr val="bg1">
                              <a:lumMod val="95000"/>
                            </a:schemeClr>
                          </a:solidFill>
                        </a:rPr>
                        <a:t>Status</a:t>
                      </a:r>
                    </a:p>
                  </a:txBody>
                  <a:tcPr>
                    <a:solidFill>
                      <a:srgbClr val="0000FF"/>
                    </a:solidFill>
                  </a:tcPr>
                </a:tc>
                <a:extLst>
                  <a:ext uri="{0D108BD9-81ED-4DB2-BD59-A6C34878D82A}">
                    <a16:rowId xmlns:a16="http://schemas.microsoft.com/office/drawing/2014/main" val="10000"/>
                  </a:ext>
                </a:extLst>
              </a:tr>
              <a:tr h="847192">
                <a:tc rowSpan="3">
                  <a:txBody>
                    <a:bodyPr/>
                    <a:lstStyle/>
                    <a:p>
                      <a:r>
                        <a:rPr lang="en-GB" sz="1800" b="1" kern="1200" dirty="0">
                          <a:solidFill>
                            <a:schemeClr val="tx1"/>
                          </a:solidFill>
                          <a:latin typeface="+mn-lt"/>
                          <a:ea typeface="+mn-ea"/>
                          <a:cs typeface="+mn-cs"/>
                        </a:rPr>
                        <a:t>WP 4: Strength the capacity of AU-MS on the utilization of database and data</a:t>
                      </a:r>
                    </a:p>
                    <a:p>
                      <a:r>
                        <a:rPr lang="en-GB" sz="1800" b="1" kern="1200" dirty="0">
                          <a:solidFill>
                            <a:schemeClr val="tx1"/>
                          </a:solidFill>
                          <a:latin typeface="+mn-lt"/>
                          <a:ea typeface="+mn-ea"/>
                          <a:cs typeface="+mn-cs"/>
                        </a:rPr>
                        <a:t>management</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a:solidFill>
                            <a:schemeClr val="tx1"/>
                          </a:solidFill>
                          <a:latin typeface="+mn-lt"/>
                          <a:ea typeface="+mn-ea"/>
                          <a:cs typeface="+mn-cs"/>
                        </a:rPr>
                        <a:t>Identifying participants for the training on the use of the database</a:t>
                      </a:r>
                    </a:p>
                  </a:txBody>
                  <a:tcPr/>
                </a:tc>
                <a:tc>
                  <a:txBody>
                    <a:bodyPr/>
                    <a:lstStyle/>
                    <a:p>
                      <a:r>
                        <a:rPr lang="en-GB" sz="1800" kern="1200" dirty="0">
                          <a:solidFill>
                            <a:schemeClr val="tx1"/>
                          </a:solidFill>
                          <a:latin typeface="+mn-lt"/>
                          <a:ea typeface="+mn-ea"/>
                          <a:cs typeface="+mn-cs"/>
                        </a:rPr>
                        <a:t>End of July 2022</a:t>
                      </a:r>
                      <a:endParaRPr lang="en-GB" dirty="0"/>
                    </a:p>
                  </a:txBody>
                  <a:tcPr/>
                </a:tc>
                <a:tc>
                  <a:txBody>
                    <a:bodyPr/>
                    <a:lstStyle/>
                    <a:p>
                      <a:r>
                        <a:rPr lang="en-GB" dirty="0"/>
                        <a:t>Yet to Start</a:t>
                      </a:r>
                    </a:p>
                  </a:txBody>
                  <a:tcPr/>
                </a:tc>
                <a:extLst>
                  <a:ext uri="{0D108BD9-81ED-4DB2-BD59-A6C34878D82A}">
                    <a16:rowId xmlns:a16="http://schemas.microsoft.com/office/drawing/2014/main" val="10001"/>
                  </a:ext>
                </a:extLst>
              </a:tr>
              <a:tr h="370840">
                <a:tc vMerge="1">
                  <a:txBody>
                    <a:bodyPr/>
                    <a:lstStyle/>
                    <a:p>
                      <a:endParaRPr lang="en-GB" dirty="0"/>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2"/>
                        <a:tabLst/>
                        <a:defRPr/>
                      </a:pPr>
                      <a:r>
                        <a:rPr lang="en-GB" sz="1800" kern="1200" dirty="0">
                          <a:solidFill>
                            <a:schemeClr val="tx1"/>
                          </a:solidFill>
                          <a:latin typeface="+mn-lt"/>
                          <a:ea typeface="+mn-ea"/>
                          <a:cs typeface="+mn-cs"/>
                        </a:rPr>
                        <a:t>Planning five training sessions for AU member states</a:t>
                      </a:r>
                    </a:p>
                  </a:txBody>
                  <a:tcPr/>
                </a:tc>
                <a:tc>
                  <a:txBody>
                    <a:bodyPr/>
                    <a:lstStyle/>
                    <a:p>
                      <a:r>
                        <a:rPr lang="en-GB" sz="1800" kern="1200" dirty="0">
                          <a:solidFill>
                            <a:schemeClr val="tx1"/>
                          </a:solidFill>
                          <a:latin typeface="+mn-lt"/>
                          <a:ea typeface="+mn-ea"/>
                          <a:cs typeface="+mn-cs"/>
                        </a:rPr>
                        <a:t>End of July 2022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Yet to Start</a:t>
                      </a:r>
                    </a:p>
                    <a:p>
                      <a:endParaRPr lang="en-GB" dirty="0"/>
                    </a:p>
                  </a:txBody>
                  <a:tcPr/>
                </a:tc>
                <a:extLst>
                  <a:ext uri="{0D108BD9-81ED-4DB2-BD59-A6C34878D82A}">
                    <a16:rowId xmlns:a16="http://schemas.microsoft.com/office/drawing/2014/main" val="10002"/>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3"/>
                        <a:tabLst/>
                        <a:defRPr/>
                      </a:pPr>
                      <a:r>
                        <a:rPr lang="en-GB" sz="1800" kern="1200" dirty="0">
                          <a:solidFill>
                            <a:schemeClr val="tx1"/>
                          </a:solidFill>
                          <a:latin typeface="+mn-lt"/>
                          <a:ea typeface="+mn-ea"/>
                          <a:cs typeface="+mn-cs"/>
                        </a:rPr>
                        <a:t>Developing training materials and conducting five training sessions for AU member states</a:t>
                      </a:r>
                    </a:p>
                  </a:txBody>
                  <a:tcPr/>
                </a:tc>
                <a:tc>
                  <a:txBody>
                    <a:bodyPr/>
                    <a:lstStyle/>
                    <a:p>
                      <a:r>
                        <a:rPr lang="en-GB" sz="1800" kern="1200" dirty="0">
                          <a:solidFill>
                            <a:schemeClr val="tx1"/>
                          </a:solidFill>
                          <a:latin typeface="+mn-lt"/>
                          <a:ea typeface="+mn-ea"/>
                          <a:cs typeface="+mn-cs"/>
                        </a:rPr>
                        <a:t>From August 2022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Yet to Start</a:t>
                      </a:r>
                    </a:p>
                    <a:p>
                      <a:endParaRPr lang="en-GB" dirty="0"/>
                    </a:p>
                  </a:txBody>
                  <a:tcPr/>
                </a:tc>
                <a:extLst>
                  <a:ext uri="{0D108BD9-81ED-4DB2-BD59-A6C34878D82A}">
                    <a16:rowId xmlns:a16="http://schemas.microsoft.com/office/drawing/2014/main" val="10003"/>
                  </a:ext>
                </a:extLst>
              </a:tr>
              <a:tr h="370840">
                <a:tc>
                  <a:txBody>
                    <a:bodyPr/>
                    <a:lstStyle/>
                    <a:p>
                      <a:pPr>
                        <a:lnSpc>
                          <a:spcPct val="107000"/>
                        </a:lnSpc>
                        <a:spcAft>
                          <a:spcPts val="0"/>
                        </a:spcAft>
                      </a:pPr>
                      <a:r>
                        <a:rPr lang="en-GB" sz="1800" b="1" dirty="0">
                          <a:latin typeface="Calibri"/>
                          <a:ea typeface="Calibri"/>
                          <a:cs typeface="Calibri"/>
                        </a:rPr>
                        <a:t>Language Translation</a:t>
                      </a:r>
                      <a:endParaRPr lang="en-GB" sz="1800" b="1" dirty="0">
                        <a:latin typeface="Calibri"/>
                        <a:ea typeface="Calibri"/>
                        <a:cs typeface="Times New Roman"/>
                      </a:endParaRPr>
                    </a:p>
                  </a:txBody>
                  <a:tcPr marL="68580" marR="68580" marT="0" marB="0"/>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a:solidFill>
                            <a:schemeClr val="tx1"/>
                          </a:solidFill>
                          <a:latin typeface="+mn-lt"/>
                          <a:ea typeface="+mn-ea"/>
                          <a:cs typeface="+mn-cs"/>
                        </a:rPr>
                        <a:t>Translation of relevant training materials</a:t>
                      </a:r>
                    </a:p>
                  </a:txBody>
                  <a:tcPr/>
                </a:tc>
                <a:tc>
                  <a:txBody>
                    <a:bodyPr/>
                    <a:lstStyle/>
                    <a:p>
                      <a:r>
                        <a:rPr lang="en-GB" sz="1800" kern="1200" dirty="0">
                          <a:solidFill>
                            <a:schemeClr val="tx1"/>
                          </a:solidFill>
                          <a:latin typeface="+mn-lt"/>
                          <a:ea typeface="+mn-ea"/>
                          <a:cs typeface="+mn-cs"/>
                        </a:rPr>
                        <a:t>15 -31 August 2022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Yet to Start</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a:latin typeface="Arial" pitchFamily="34" charset="0"/>
                <a:cs typeface="Arial" pitchFamily="34" charset="0"/>
              </a:rPr>
              <a:t>Consultancy to Develop and Update Database on Fisheries and Aquaculture and Develop Mechanism for Data Management</a:t>
            </a:r>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37</a:t>
            </a:fld>
            <a:endParaRPr lang="en-GB"/>
          </a:p>
        </p:txBody>
      </p:sp>
      <p:graphicFrame>
        <p:nvGraphicFramePr>
          <p:cNvPr id="7" name="Table 6"/>
          <p:cNvGraphicFramePr>
            <a:graphicFrameLocks noGrp="1"/>
          </p:cNvGraphicFramePr>
          <p:nvPr/>
        </p:nvGraphicFramePr>
        <p:xfrm>
          <a:off x="763589" y="1674627"/>
          <a:ext cx="7620000" cy="4069080"/>
        </p:xfrm>
        <a:graphic>
          <a:graphicData uri="http://schemas.openxmlformats.org/drawingml/2006/table">
            <a:tbl>
              <a:tblPr firstRow="1" bandRow="1">
                <a:tableStyleId>{5940675A-B579-460E-94D1-54222C63F5DA}</a:tableStyleId>
              </a:tblPr>
              <a:tblGrid>
                <a:gridCol w="1811169">
                  <a:extLst>
                    <a:ext uri="{9D8B030D-6E8A-4147-A177-3AD203B41FA5}">
                      <a16:colId xmlns:a16="http://schemas.microsoft.com/office/drawing/2014/main" val="20000"/>
                    </a:ext>
                  </a:extLst>
                </a:gridCol>
                <a:gridCol w="3046396">
                  <a:extLst>
                    <a:ext uri="{9D8B030D-6E8A-4147-A177-3AD203B41FA5}">
                      <a16:colId xmlns:a16="http://schemas.microsoft.com/office/drawing/2014/main" val="20001"/>
                    </a:ext>
                  </a:extLst>
                </a:gridCol>
                <a:gridCol w="1419726">
                  <a:extLst>
                    <a:ext uri="{9D8B030D-6E8A-4147-A177-3AD203B41FA5}">
                      <a16:colId xmlns:a16="http://schemas.microsoft.com/office/drawing/2014/main" val="20002"/>
                    </a:ext>
                  </a:extLst>
                </a:gridCol>
                <a:gridCol w="1342709">
                  <a:extLst>
                    <a:ext uri="{9D8B030D-6E8A-4147-A177-3AD203B41FA5}">
                      <a16:colId xmlns:a16="http://schemas.microsoft.com/office/drawing/2014/main" val="20003"/>
                    </a:ext>
                  </a:extLst>
                </a:gridCol>
              </a:tblGrid>
              <a:tr h="420036">
                <a:tc>
                  <a:txBody>
                    <a:bodyPr/>
                    <a:lstStyle/>
                    <a:p>
                      <a:pPr algn="ctr"/>
                      <a:r>
                        <a:rPr lang="en-GB" sz="2400" b="1" dirty="0">
                          <a:solidFill>
                            <a:schemeClr val="bg1">
                              <a:lumMod val="95000"/>
                            </a:schemeClr>
                          </a:solidFill>
                        </a:rPr>
                        <a:t>Activities</a:t>
                      </a:r>
                    </a:p>
                  </a:txBody>
                  <a:tcPr>
                    <a:solidFill>
                      <a:srgbClr val="0000FF"/>
                    </a:solidFill>
                  </a:tcPr>
                </a:tc>
                <a:tc>
                  <a:txBody>
                    <a:bodyPr/>
                    <a:lstStyle/>
                    <a:p>
                      <a:pPr algn="ctr"/>
                      <a:r>
                        <a:rPr lang="en-GB" sz="2400" b="1" dirty="0">
                          <a:solidFill>
                            <a:schemeClr val="bg1">
                              <a:lumMod val="95000"/>
                            </a:schemeClr>
                          </a:solidFill>
                        </a:rPr>
                        <a:t>Tasks</a:t>
                      </a:r>
                    </a:p>
                  </a:txBody>
                  <a:tcPr>
                    <a:solidFill>
                      <a:srgbClr val="0000FF"/>
                    </a:solidFill>
                  </a:tcPr>
                </a:tc>
                <a:tc>
                  <a:txBody>
                    <a:bodyPr/>
                    <a:lstStyle/>
                    <a:p>
                      <a:pPr algn="ctr"/>
                      <a:r>
                        <a:rPr lang="en-GB" sz="2400" b="1" dirty="0">
                          <a:solidFill>
                            <a:schemeClr val="bg1">
                              <a:lumMod val="95000"/>
                            </a:schemeClr>
                          </a:solidFill>
                        </a:rPr>
                        <a:t>Timelines</a:t>
                      </a:r>
                    </a:p>
                  </a:txBody>
                  <a:tcPr>
                    <a:solidFill>
                      <a:srgbClr val="0000FF"/>
                    </a:solidFill>
                  </a:tcPr>
                </a:tc>
                <a:tc>
                  <a:txBody>
                    <a:bodyPr/>
                    <a:lstStyle/>
                    <a:p>
                      <a:pPr algn="ctr"/>
                      <a:r>
                        <a:rPr lang="en-GB" sz="2400" b="1" dirty="0">
                          <a:solidFill>
                            <a:schemeClr val="bg1">
                              <a:lumMod val="95000"/>
                            </a:schemeClr>
                          </a:solidFill>
                        </a:rPr>
                        <a:t>Status</a:t>
                      </a:r>
                    </a:p>
                  </a:txBody>
                  <a:tcPr>
                    <a:solidFill>
                      <a:srgbClr val="0000FF"/>
                    </a:solidFill>
                  </a:tcPr>
                </a:tc>
                <a:extLst>
                  <a:ext uri="{0D108BD9-81ED-4DB2-BD59-A6C34878D82A}">
                    <a16:rowId xmlns:a16="http://schemas.microsoft.com/office/drawing/2014/main" val="10000"/>
                  </a:ext>
                </a:extLst>
              </a:tr>
              <a:tr h="370840">
                <a:tc rowSpan="5">
                  <a:txBody>
                    <a:bodyPr/>
                    <a:lstStyle/>
                    <a:p>
                      <a:r>
                        <a:rPr lang="en-GB" sz="1800" b="1" kern="1200" dirty="0">
                          <a:solidFill>
                            <a:schemeClr val="tx1"/>
                          </a:solidFill>
                          <a:latin typeface="+mn-lt"/>
                          <a:ea typeface="+mn-ea"/>
                          <a:cs typeface="+mn-cs"/>
                        </a:rPr>
                        <a:t>Reporting</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a:solidFill>
                            <a:schemeClr val="tx1"/>
                          </a:solidFill>
                          <a:latin typeface="+mn-lt"/>
                          <a:ea typeface="+mn-ea"/>
                          <a:cs typeface="+mn-cs"/>
                        </a:rPr>
                        <a:t>Submission of work</a:t>
                      </a:r>
                      <a:r>
                        <a:rPr lang="en-GB" sz="1800" kern="1200" baseline="0" dirty="0">
                          <a:solidFill>
                            <a:schemeClr val="tx1"/>
                          </a:solidFill>
                          <a:latin typeface="+mn-lt"/>
                          <a:ea typeface="+mn-ea"/>
                          <a:cs typeface="+mn-cs"/>
                        </a:rPr>
                        <a:t> implementation plan</a:t>
                      </a:r>
                      <a:endParaRPr lang="en-GB" sz="1800" kern="1200" dirty="0">
                        <a:solidFill>
                          <a:schemeClr val="tx1"/>
                        </a:solidFill>
                        <a:latin typeface="+mn-lt"/>
                        <a:ea typeface="+mn-ea"/>
                        <a:cs typeface="+mn-cs"/>
                      </a:endParaRPr>
                    </a:p>
                  </a:txBody>
                  <a:tcPr/>
                </a:tc>
                <a:tc>
                  <a:txBody>
                    <a:bodyPr/>
                    <a:lstStyle/>
                    <a:p>
                      <a:r>
                        <a:rPr lang="en-GB" sz="1800" kern="1200" dirty="0">
                          <a:solidFill>
                            <a:schemeClr val="tx1"/>
                          </a:solidFill>
                          <a:latin typeface="+mn-lt"/>
                          <a:ea typeface="+mn-ea"/>
                          <a:cs typeface="+mn-cs"/>
                        </a:rPr>
                        <a:t>25 May 2022</a:t>
                      </a:r>
                      <a:endParaRPr lang="en-GB" dirty="0"/>
                    </a:p>
                  </a:txBody>
                  <a:tcPr/>
                </a:tc>
                <a:tc>
                  <a:txBody>
                    <a:bodyPr/>
                    <a:lstStyle/>
                    <a:p>
                      <a:r>
                        <a:rPr lang="en-GB" dirty="0"/>
                        <a:t>Submitted</a:t>
                      </a:r>
                    </a:p>
                  </a:txBody>
                  <a:tcPr/>
                </a:tc>
                <a:extLst>
                  <a:ext uri="{0D108BD9-81ED-4DB2-BD59-A6C34878D82A}">
                    <a16:rowId xmlns:a16="http://schemas.microsoft.com/office/drawing/2014/main" val="10001"/>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2"/>
                        <a:tabLst/>
                        <a:defRPr/>
                      </a:pPr>
                      <a:r>
                        <a:rPr lang="en-GB" sz="1800" kern="1200" dirty="0">
                          <a:solidFill>
                            <a:schemeClr val="tx1"/>
                          </a:solidFill>
                          <a:latin typeface="+mn-lt"/>
                          <a:ea typeface="+mn-ea"/>
                          <a:cs typeface="+mn-cs"/>
                        </a:rPr>
                        <a:t>Submission of inception report</a:t>
                      </a:r>
                    </a:p>
                    <a:p>
                      <a:pPr marL="269875" indent="-269875">
                        <a:lnSpc>
                          <a:spcPct val="90000"/>
                        </a:lnSpc>
                        <a:buFont typeface="+mj-lt"/>
                        <a:buNone/>
                      </a:pPr>
                      <a:endParaRPr lang="en-GB" dirty="0"/>
                    </a:p>
                  </a:txBody>
                  <a:tcPr/>
                </a:tc>
                <a:tc>
                  <a:txBody>
                    <a:bodyPr/>
                    <a:lstStyle/>
                    <a:p>
                      <a:r>
                        <a:rPr lang="en-GB" sz="1800" kern="1200" dirty="0">
                          <a:solidFill>
                            <a:schemeClr val="tx1"/>
                          </a:solidFill>
                          <a:latin typeface="+mn-lt"/>
                          <a:ea typeface="+mn-ea"/>
                          <a:cs typeface="+mn-cs"/>
                        </a:rPr>
                        <a:t>25 May 2022</a:t>
                      </a:r>
                      <a:endParaRPr lang="en-GB" dirty="0"/>
                    </a:p>
                  </a:txBody>
                  <a:tcPr/>
                </a:tc>
                <a:tc>
                  <a:txBody>
                    <a:bodyPr/>
                    <a:lstStyle/>
                    <a:p>
                      <a:r>
                        <a:rPr lang="en-GB" dirty="0"/>
                        <a:t>Due</a:t>
                      </a:r>
                    </a:p>
                  </a:txBody>
                  <a:tcPr/>
                </a:tc>
                <a:extLst>
                  <a:ext uri="{0D108BD9-81ED-4DB2-BD59-A6C34878D82A}">
                    <a16:rowId xmlns:a16="http://schemas.microsoft.com/office/drawing/2014/main" val="10002"/>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3"/>
                        <a:tabLst/>
                        <a:defRPr/>
                      </a:pPr>
                      <a:r>
                        <a:rPr lang="en-GB" sz="1800" kern="1200" dirty="0">
                          <a:solidFill>
                            <a:schemeClr val="tx1"/>
                          </a:solidFill>
                          <a:latin typeface="+mn-lt"/>
                          <a:ea typeface="+mn-ea"/>
                          <a:cs typeface="+mn-cs"/>
                        </a:rPr>
                        <a:t>Submission of 1</a:t>
                      </a:r>
                      <a:r>
                        <a:rPr lang="en-GB" sz="1800" kern="1200" baseline="30000" dirty="0">
                          <a:solidFill>
                            <a:schemeClr val="tx1"/>
                          </a:solidFill>
                          <a:latin typeface="+mn-lt"/>
                          <a:ea typeface="+mn-ea"/>
                          <a:cs typeface="+mn-cs"/>
                        </a:rPr>
                        <a:t>st</a:t>
                      </a:r>
                      <a:r>
                        <a:rPr lang="en-GB" sz="1800" kern="1200" dirty="0">
                          <a:solidFill>
                            <a:schemeClr val="tx1"/>
                          </a:solidFill>
                          <a:latin typeface="+mn-lt"/>
                          <a:ea typeface="+mn-ea"/>
                          <a:cs typeface="+mn-cs"/>
                        </a:rPr>
                        <a:t> draft / interim report</a:t>
                      </a:r>
                    </a:p>
                  </a:txBody>
                  <a:tcPr/>
                </a:tc>
                <a:tc>
                  <a:txBody>
                    <a:bodyPr/>
                    <a:lstStyle/>
                    <a:p>
                      <a:r>
                        <a:rPr lang="en-GB" sz="1800" kern="1200" dirty="0">
                          <a:solidFill>
                            <a:schemeClr val="tx1"/>
                          </a:solidFill>
                          <a:latin typeface="+mn-lt"/>
                          <a:ea typeface="+mn-ea"/>
                          <a:cs typeface="+mn-cs"/>
                        </a:rPr>
                        <a:t>End of June 2022</a:t>
                      </a:r>
                      <a:endParaRPr lang="en-GB" dirty="0"/>
                    </a:p>
                  </a:txBody>
                  <a:tcPr/>
                </a:tc>
                <a:tc>
                  <a:txBody>
                    <a:bodyPr/>
                    <a:lstStyle/>
                    <a:p>
                      <a:r>
                        <a:rPr lang="en-GB" dirty="0"/>
                        <a:t>Not Due</a:t>
                      </a:r>
                    </a:p>
                  </a:txBody>
                  <a:tcPr/>
                </a:tc>
                <a:extLst>
                  <a:ext uri="{0D108BD9-81ED-4DB2-BD59-A6C34878D82A}">
                    <a16:rowId xmlns:a16="http://schemas.microsoft.com/office/drawing/2014/main" val="10003"/>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4"/>
                        <a:tabLst/>
                        <a:defRPr/>
                      </a:pPr>
                      <a:r>
                        <a:rPr lang="en-GB" sz="1800" kern="1200" dirty="0">
                          <a:solidFill>
                            <a:schemeClr val="tx1"/>
                          </a:solidFill>
                          <a:latin typeface="+mn-lt"/>
                          <a:ea typeface="+mn-ea"/>
                          <a:cs typeface="+mn-cs"/>
                        </a:rPr>
                        <a:t>Submission of 2</a:t>
                      </a:r>
                      <a:r>
                        <a:rPr lang="en-GB" sz="1800" kern="1200" baseline="30000" dirty="0">
                          <a:solidFill>
                            <a:schemeClr val="tx1"/>
                          </a:solidFill>
                          <a:latin typeface="+mn-lt"/>
                          <a:ea typeface="+mn-ea"/>
                          <a:cs typeface="+mn-cs"/>
                        </a:rPr>
                        <a:t>nd</a:t>
                      </a:r>
                      <a:r>
                        <a:rPr lang="en-GB" sz="1800" kern="1200" dirty="0">
                          <a:solidFill>
                            <a:schemeClr val="tx1"/>
                          </a:solidFill>
                          <a:latin typeface="+mn-lt"/>
                          <a:ea typeface="+mn-ea"/>
                          <a:cs typeface="+mn-cs"/>
                        </a:rPr>
                        <a:t> draft / database report</a:t>
                      </a:r>
                    </a:p>
                  </a:txBody>
                  <a:tcPr/>
                </a:tc>
                <a:tc>
                  <a:txBody>
                    <a:bodyPr/>
                    <a:lstStyle/>
                    <a:p>
                      <a:r>
                        <a:rPr lang="en-GB" sz="1800" kern="1200" dirty="0">
                          <a:solidFill>
                            <a:schemeClr val="tx1"/>
                          </a:solidFill>
                          <a:latin typeface="+mn-lt"/>
                          <a:ea typeface="+mn-ea"/>
                          <a:cs typeface="+mn-cs"/>
                        </a:rPr>
                        <a:t>End</a:t>
                      </a:r>
                      <a:r>
                        <a:rPr lang="en-GB" sz="1800" kern="1200" baseline="0" dirty="0">
                          <a:solidFill>
                            <a:schemeClr val="tx1"/>
                          </a:solidFill>
                          <a:latin typeface="+mn-lt"/>
                          <a:ea typeface="+mn-ea"/>
                          <a:cs typeface="+mn-cs"/>
                        </a:rPr>
                        <a:t> of</a:t>
                      </a:r>
                      <a:r>
                        <a:rPr lang="en-GB" sz="1800" kern="1200" dirty="0">
                          <a:solidFill>
                            <a:schemeClr val="tx1"/>
                          </a:solidFill>
                          <a:latin typeface="+mn-lt"/>
                          <a:ea typeface="+mn-ea"/>
                          <a:cs typeface="+mn-cs"/>
                        </a:rPr>
                        <a:t> July 2022</a:t>
                      </a:r>
                      <a:endParaRPr lang="en-GB" dirty="0"/>
                    </a:p>
                  </a:txBody>
                  <a:tcPr/>
                </a:tc>
                <a:tc>
                  <a:txBody>
                    <a:bodyPr/>
                    <a:lstStyle/>
                    <a:p>
                      <a:r>
                        <a:rPr lang="en-GB" dirty="0"/>
                        <a:t>Not Due</a:t>
                      </a:r>
                    </a:p>
                  </a:txBody>
                  <a:tcPr/>
                </a:tc>
                <a:extLst>
                  <a:ext uri="{0D108BD9-81ED-4DB2-BD59-A6C34878D82A}">
                    <a16:rowId xmlns:a16="http://schemas.microsoft.com/office/drawing/2014/main" val="10004"/>
                  </a:ext>
                </a:extLst>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5"/>
                        <a:tabLst/>
                        <a:defRPr/>
                      </a:pPr>
                      <a:r>
                        <a:rPr lang="en-GB" sz="1800" kern="1200" dirty="0">
                          <a:solidFill>
                            <a:schemeClr val="tx1"/>
                          </a:solidFill>
                          <a:latin typeface="+mn-lt"/>
                          <a:ea typeface="+mn-ea"/>
                          <a:cs typeface="+mn-cs"/>
                        </a:rPr>
                        <a:t>Submission of final draft / technical report</a:t>
                      </a:r>
                    </a:p>
                  </a:txBody>
                  <a:tcPr/>
                </a:tc>
                <a:tc>
                  <a:txBody>
                    <a:bodyPr/>
                    <a:lstStyle/>
                    <a:p>
                      <a:r>
                        <a:rPr lang="en-GB" sz="1800" kern="1200" dirty="0">
                          <a:solidFill>
                            <a:schemeClr val="tx1"/>
                          </a:solidFill>
                          <a:latin typeface="+mn-lt"/>
                          <a:ea typeface="+mn-ea"/>
                          <a:cs typeface="+mn-cs"/>
                        </a:rPr>
                        <a:t>16 September 2022</a:t>
                      </a:r>
                      <a:endParaRPr lang="en-GB" dirty="0"/>
                    </a:p>
                  </a:txBody>
                  <a:tcPr/>
                </a:tc>
                <a:tc>
                  <a:txBody>
                    <a:bodyPr/>
                    <a:lstStyle/>
                    <a:p>
                      <a:r>
                        <a:rPr lang="en-GB" dirty="0"/>
                        <a:t>Not Due</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455183"/>
            <a:ext cx="7886700" cy="1325563"/>
          </a:xfrm>
        </p:spPr>
        <p:txBody>
          <a:bodyPr/>
          <a:lstStyle/>
          <a:p>
            <a:pPr algn="ctr"/>
            <a:r>
              <a:rPr lang="en-US" b="1" dirty="0">
                <a:latin typeface="Arial" pitchFamily="34" charset="0"/>
                <a:cs typeface="Arial" pitchFamily="34" charset="0"/>
              </a:rPr>
              <a:t>END</a:t>
            </a:r>
          </a:p>
        </p:txBody>
      </p:sp>
      <p:sp>
        <p:nvSpPr>
          <p:cNvPr id="4" name="Footer Placeholder 3"/>
          <p:cNvSpPr>
            <a:spLocks noGrp="1"/>
          </p:cNvSpPr>
          <p:nvPr>
            <p:ph type="ftr" sz="quarter" idx="11"/>
          </p:nvPr>
        </p:nvSpPr>
        <p:spPr/>
        <p:txBody>
          <a:bodyPr/>
          <a:lstStyle/>
          <a:p>
            <a:r>
              <a:rPr lang="en-US"/>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38</a:t>
            </a:fld>
            <a:endParaRPr lang="en-GB"/>
          </a:p>
        </p:txBody>
      </p:sp>
    </p:spTree>
  </p:cSld>
  <p:clrMapOvr>
    <a:masterClrMapping/>
  </p:clrMapOvr>
</p:sld>
</file>

<file path=ppt/theme/theme1.xml><?xml version="1.0" encoding="utf-8"?>
<a:theme xmlns:a="http://schemas.openxmlformats.org/drawingml/2006/main" name="DFAS_UCC_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89BA419-8E9E-4CB2-B56E-B2834337AA53}" vid="{EEEFD81C-35F6-4AAE-A97C-D78016F3A5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5FCFF0BF9CC945A55668F4CC74E67C" ma:contentTypeVersion="14" ma:contentTypeDescription="Create a new document." ma:contentTypeScope="" ma:versionID="9851f3d104826188f1fbc037c947cd7c">
  <xsd:schema xmlns:xsd="http://www.w3.org/2001/XMLSchema" xmlns:xs="http://www.w3.org/2001/XMLSchema" xmlns:p="http://schemas.microsoft.com/office/2006/metadata/properties" xmlns:ns3="cfb913ad-2ce5-4cd6-850a-911683acdb5e" xmlns:ns4="304097a6-d36c-4ff0-8873-8a81e0a0d8af" targetNamespace="http://schemas.microsoft.com/office/2006/metadata/properties" ma:root="true" ma:fieldsID="24b291e54dbb2f4e7abc6a75bc93ec98" ns3:_="" ns4:_="">
    <xsd:import namespace="cfb913ad-2ce5-4cd6-850a-911683acdb5e"/>
    <xsd:import namespace="304097a6-d36c-4ff0-8873-8a81e0a0d8a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b913ad-2ce5-4cd6-850a-911683acd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04097a6-d36c-4ff0-8873-8a81e0a0d8af"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7AB65C0-74A8-4965-AA5A-4C431529D7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b913ad-2ce5-4cd6-850a-911683acdb5e"/>
    <ds:schemaRef ds:uri="304097a6-d36c-4ff0-8873-8a81e0a0d8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694BBA5-1C1A-423C-A0AF-939B383DC0B5}">
  <ds:schemaRefs>
    <ds:schemaRef ds:uri="http://schemas.microsoft.com/sharepoint/v3/contenttype/forms"/>
  </ds:schemaRefs>
</ds:datastoreItem>
</file>

<file path=customXml/itemProps3.xml><?xml version="1.0" encoding="utf-8"?>
<ds:datastoreItem xmlns:ds="http://schemas.openxmlformats.org/officeDocument/2006/customXml" ds:itemID="{5FBA363A-08C7-4DAA-A2AC-75590088DEEE}">
  <ds:schemaRefs>
    <ds:schemaRef ds:uri="http://schemas.microsoft.com/office/2006/documentManagement/types"/>
    <ds:schemaRef ds:uri="http://schemas.openxmlformats.org/package/2006/metadata/core-properties"/>
    <ds:schemaRef ds:uri="304097a6-d36c-4ff0-8873-8a81e0a0d8af"/>
    <ds:schemaRef ds:uri="http://purl.org/dc/terms/"/>
    <ds:schemaRef ds:uri="http://purl.org/dc/dcmitype/"/>
    <ds:schemaRef ds:uri="http://schemas.microsoft.com/office/2006/metadata/properties"/>
    <ds:schemaRef ds:uri="cfb913ad-2ce5-4cd6-850a-911683acdb5e"/>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DFAS_UCC_1</Template>
  <TotalTime>7888</TotalTime>
  <Words>2503</Words>
  <Application>Microsoft Office PowerPoint</Application>
  <PresentationFormat>On-screen Show (4:3)</PresentationFormat>
  <Paragraphs>489</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Calibri Light</vt:lpstr>
      <vt:lpstr>Times New Roman</vt:lpstr>
      <vt:lpstr>DFAS_UCC_1</vt:lpstr>
      <vt:lpstr>Consultancy to Develop and Update Database on Fisheries and Aquaculture and Develop Mechanisms for Data Management</vt:lpstr>
      <vt:lpstr>Outline</vt:lpstr>
      <vt:lpstr>Introducing the University of Cape Coast and the Department of Fisheries and Aquatic Sciences </vt:lpstr>
      <vt:lpstr>Introducing the University of Cape Coast and the Department of Fisheries and Aquatic Sciences </vt:lpstr>
      <vt:lpstr>Introducing the University of Cape Coast and the Department of Fisheries and Aquatic Sciences </vt:lpstr>
      <vt:lpstr>Introducing the University of Cape Coast and the Department of Fisheries and Aquatic Sciences </vt:lpstr>
      <vt:lpstr>Introducing the University of Cape Coast and the Department of Fisheries and Aquatic Sciences </vt:lpstr>
      <vt:lpstr>Introducing the University of Cape Coast and the Department of Fisheries and Aquatic Sciences </vt:lpstr>
      <vt:lpstr>Introducing the University of Cape Coast and the Department of Fisheries and Aquatic Sciences </vt:lpstr>
      <vt:lpstr>Introducing the University of Cape Coast and the Department of Fisheries and Aquatic Sciences </vt:lpstr>
      <vt:lpstr>Introducing the University of Cape Coast and the Department of Fisheries and Aquatic Sciences </vt:lpstr>
      <vt:lpstr>Introducing the University of Cape Coast and the Department of Fisheries and Aquatic Sciences </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FISHERIES AND AQUATIC SCIENCES, UCC</dc:title>
  <dc:creator>Noble</dc:creator>
  <cp:lastModifiedBy>Hashil Kayitesi</cp:lastModifiedBy>
  <cp:revision>410</cp:revision>
  <dcterms:created xsi:type="dcterms:W3CDTF">2018-08-28T09:04:15Z</dcterms:created>
  <dcterms:modified xsi:type="dcterms:W3CDTF">2022-06-10T07:32:20Z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0x010100EB5FCFF0BF9CC945A55668F4CC74E67C</vt:lpwstr>
  </property>
</Properties>
</file>