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48" r:id="rId1"/>
    <p:sldMasterId id="2147483660" r:id="rId2"/>
    <p:sldMasterId id="2147483667" r:id="rId3"/>
  </p:sldMasterIdLst>
  <p:notesMasterIdLst>
    <p:notesMasterId r:id="rId30"/>
  </p:notesMasterIdLst>
  <p:sldIdLst>
    <p:sldId id="256" r:id="rId4"/>
    <p:sldId id="388" r:id="rId5"/>
    <p:sldId id="368" r:id="rId6"/>
    <p:sldId id="369" r:id="rId7"/>
    <p:sldId id="370" r:id="rId8"/>
    <p:sldId id="371" r:id="rId9"/>
    <p:sldId id="392" r:id="rId10"/>
    <p:sldId id="376" r:id="rId11"/>
    <p:sldId id="391" r:id="rId12"/>
    <p:sldId id="377" r:id="rId13"/>
    <p:sldId id="395" r:id="rId14"/>
    <p:sldId id="378" r:id="rId15"/>
    <p:sldId id="394" r:id="rId16"/>
    <p:sldId id="393" r:id="rId17"/>
    <p:sldId id="379" r:id="rId18"/>
    <p:sldId id="396" r:id="rId19"/>
    <p:sldId id="380" r:id="rId20"/>
    <p:sldId id="397" r:id="rId21"/>
    <p:sldId id="381" r:id="rId22"/>
    <p:sldId id="382" r:id="rId23"/>
    <p:sldId id="398" r:id="rId24"/>
    <p:sldId id="390" r:id="rId25"/>
    <p:sldId id="373" r:id="rId26"/>
    <p:sldId id="383" r:id="rId27"/>
    <p:sldId id="389" r:id="rId28"/>
    <p:sldId id="270"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implice Nouala" initials="S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7D1D9C-EE90-426D-974B-B0544D389E03}" v="2" dt="2022-06-08T10:27:52.1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37"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eikh Tidjane N’DONGO" userId="c38828cf-9c8a-4489-b640-159b8845bbe0" providerId="ADAL" clId="{517D1D9C-EE90-426D-974B-B0544D389E03}"/>
    <pc:docChg chg="undo redo custSel addSld modSld">
      <pc:chgData name="Cheikh Tidjane N’DONGO" userId="c38828cf-9c8a-4489-b640-159b8845bbe0" providerId="ADAL" clId="{517D1D9C-EE90-426D-974B-B0544D389E03}" dt="2022-06-08T10:30:11.644" v="109" actId="20577"/>
      <pc:docMkLst>
        <pc:docMk/>
      </pc:docMkLst>
      <pc:sldChg chg="addSp modSp mod">
        <pc:chgData name="Cheikh Tidjane N’DONGO" userId="c38828cf-9c8a-4489-b640-159b8845bbe0" providerId="ADAL" clId="{517D1D9C-EE90-426D-974B-B0544D389E03}" dt="2022-06-08T10:30:11.644" v="109" actId="20577"/>
        <pc:sldMkLst>
          <pc:docMk/>
          <pc:sldMk cId="4083737424" sldId="256"/>
        </pc:sldMkLst>
        <pc:spChg chg="mod">
          <ac:chgData name="Cheikh Tidjane N’DONGO" userId="c38828cf-9c8a-4489-b640-159b8845bbe0" providerId="ADAL" clId="{517D1D9C-EE90-426D-974B-B0544D389E03}" dt="2022-06-08T10:30:11.644" v="109" actId="20577"/>
          <ac:spMkLst>
            <pc:docMk/>
            <pc:sldMk cId="4083737424" sldId="256"/>
            <ac:spMk id="2" creationId="{00000000-0000-0000-0000-000000000000}"/>
          </ac:spMkLst>
        </pc:spChg>
        <pc:spChg chg="mod">
          <ac:chgData name="Cheikh Tidjane N’DONGO" userId="c38828cf-9c8a-4489-b640-159b8845bbe0" providerId="ADAL" clId="{517D1D9C-EE90-426D-974B-B0544D389E03}" dt="2022-06-08T10:14:53.943" v="7" actId="20577"/>
          <ac:spMkLst>
            <pc:docMk/>
            <pc:sldMk cId="4083737424" sldId="256"/>
            <ac:spMk id="3" creationId="{00000000-0000-0000-0000-000000000000}"/>
          </ac:spMkLst>
        </pc:spChg>
        <pc:picChg chg="mod">
          <ac:chgData name="Cheikh Tidjane N’DONGO" userId="c38828cf-9c8a-4489-b640-159b8845bbe0" providerId="ADAL" clId="{517D1D9C-EE90-426D-974B-B0544D389E03}" dt="2022-06-08T10:27:41.028" v="99" actId="1076"/>
          <ac:picMkLst>
            <pc:docMk/>
            <pc:sldMk cId="4083737424" sldId="256"/>
            <ac:picMk id="9" creationId="{436882C0-2F6A-436C-9018-77A25BCF4A3A}"/>
          </ac:picMkLst>
        </pc:picChg>
        <pc:picChg chg="add mod">
          <ac:chgData name="Cheikh Tidjane N’DONGO" userId="c38828cf-9c8a-4489-b640-159b8845bbe0" providerId="ADAL" clId="{517D1D9C-EE90-426D-974B-B0544D389E03}" dt="2022-06-08T10:27:37.972" v="98" actId="14100"/>
          <ac:picMkLst>
            <pc:docMk/>
            <pc:sldMk cId="4083737424" sldId="256"/>
            <ac:picMk id="10" creationId="{ED1425C2-9D4F-003C-35AF-B50AFAE28D74}"/>
          </ac:picMkLst>
        </pc:picChg>
        <pc:picChg chg="add mod">
          <ac:chgData name="Cheikh Tidjane N’DONGO" userId="c38828cf-9c8a-4489-b640-159b8845bbe0" providerId="ADAL" clId="{517D1D9C-EE90-426D-974B-B0544D389E03}" dt="2022-06-08T10:28:05.141" v="103" actId="14100"/>
          <ac:picMkLst>
            <pc:docMk/>
            <pc:sldMk cId="4083737424" sldId="256"/>
            <ac:picMk id="11" creationId="{B5A4200C-5772-7489-2D2C-2E8E5017A755}"/>
          </ac:picMkLst>
        </pc:picChg>
      </pc:sldChg>
      <pc:sldChg chg="modSp mod">
        <pc:chgData name="Cheikh Tidjane N’DONGO" userId="c38828cf-9c8a-4489-b640-159b8845bbe0" providerId="ADAL" clId="{517D1D9C-EE90-426D-974B-B0544D389E03}" dt="2022-06-08T10:29:54.903" v="105" actId="20577"/>
        <pc:sldMkLst>
          <pc:docMk/>
          <pc:sldMk cId="3525002334" sldId="369"/>
        </pc:sldMkLst>
        <pc:spChg chg="mod">
          <ac:chgData name="Cheikh Tidjane N’DONGO" userId="c38828cf-9c8a-4489-b640-159b8845bbe0" providerId="ADAL" clId="{517D1D9C-EE90-426D-974B-B0544D389E03}" dt="2022-06-08T10:29:54.903" v="105" actId="20577"/>
          <ac:spMkLst>
            <pc:docMk/>
            <pc:sldMk cId="3525002334" sldId="369"/>
            <ac:spMk id="2" creationId="{00000000-0000-0000-0000-000000000000}"/>
          </ac:spMkLst>
        </pc:spChg>
      </pc:sldChg>
      <pc:sldChg chg="modSp mod">
        <pc:chgData name="Cheikh Tidjane N’DONGO" userId="c38828cf-9c8a-4489-b640-159b8845bbe0" providerId="ADAL" clId="{517D1D9C-EE90-426D-974B-B0544D389E03}" dt="2022-06-08T10:18:27.462" v="41" actId="20577"/>
        <pc:sldMkLst>
          <pc:docMk/>
          <pc:sldMk cId="2767885357" sldId="373"/>
        </pc:sldMkLst>
        <pc:spChg chg="mod">
          <ac:chgData name="Cheikh Tidjane N’DONGO" userId="c38828cf-9c8a-4489-b640-159b8845bbe0" providerId="ADAL" clId="{517D1D9C-EE90-426D-974B-B0544D389E03}" dt="2022-06-08T10:18:27.462" v="41" actId="20577"/>
          <ac:spMkLst>
            <pc:docMk/>
            <pc:sldMk cId="2767885357" sldId="373"/>
            <ac:spMk id="2" creationId="{00000000-0000-0000-0000-000000000000}"/>
          </ac:spMkLst>
        </pc:spChg>
      </pc:sldChg>
      <pc:sldChg chg="modSp mod">
        <pc:chgData name="Cheikh Tidjane N’DONGO" userId="c38828cf-9c8a-4489-b640-159b8845bbe0" providerId="ADAL" clId="{517D1D9C-EE90-426D-974B-B0544D389E03}" dt="2022-06-08T10:24:58.185" v="84" actId="403"/>
        <pc:sldMkLst>
          <pc:docMk/>
          <pc:sldMk cId="2627614664" sldId="374"/>
        </pc:sldMkLst>
        <pc:spChg chg="mod">
          <ac:chgData name="Cheikh Tidjane N’DONGO" userId="c38828cf-9c8a-4489-b640-159b8845bbe0" providerId="ADAL" clId="{517D1D9C-EE90-426D-974B-B0544D389E03}" dt="2022-06-08T10:24:58.185" v="84" actId="403"/>
          <ac:spMkLst>
            <pc:docMk/>
            <pc:sldMk cId="2627614664" sldId="374"/>
            <ac:spMk id="2" creationId="{00000000-0000-0000-0000-000000000000}"/>
          </ac:spMkLst>
        </pc:spChg>
      </pc:sldChg>
      <pc:sldChg chg="modSp mod">
        <pc:chgData name="Cheikh Tidjane N’DONGO" userId="c38828cf-9c8a-4489-b640-159b8845bbe0" providerId="ADAL" clId="{517D1D9C-EE90-426D-974B-B0544D389E03}" dt="2022-06-08T10:25:58.348" v="88" actId="20577"/>
        <pc:sldMkLst>
          <pc:docMk/>
          <pc:sldMk cId="1946056523" sldId="383"/>
        </pc:sldMkLst>
        <pc:spChg chg="mod">
          <ac:chgData name="Cheikh Tidjane N’DONGO" userId="c38828cf-9c8a-4489-b640-159b8845bbe0" providerId="ADAL" clId="{517D1D9C-EE90-426D-974B-B0544D389E03}" dt="2022-06-08T10:24:33.827" v="76" actId="21"/>
          <ac:spMkLst>
            <pc:docMk/>
            <pc:sldMk cId="1946056523" sldId="383"/>
            <ac:spMk id="2" creationId="{00000000-0000-0000-0000-000000000000}"/>
          </ac:spMkLst>
        </pc:spChg>
        <pc:spChg chg="mod">
          <ac:chgData name="Cheikh Tidjane N’DONGO" userId="c38828cf-9c8a-4489-b640-159b8845bbe0" providerId="ADAL" clId="{517D1D9C-EE90-426D-974B-B0544D389E03}" dt="2022-06-08T10:25:58.348" v="88" actId="20577"/>
          <ac:spMkLst>
            <pc:docMk/>
            <pc:sldMk cId="1946056523" sldId="383"/>
            <ac:spMk id="3" creationId="{00000000-0000-0000-0000-000000000000}"/>
          </ac:spMkLst>
        </pc:spChg>
      </pc:sldChg>
      <pc:sldChg chg="modSp mod">
        <pc:chgData name="Cheikh Tidjane N’DONGO" userId="c38828cf-9c8a-4489-b640-159b8845bbe0" providerId="ADAL" clId="{517D1D9C-EE90-426D-974B-B0544D389E03}" dt="2022-06-08T10:15:06.399" v="11" actId="20577"/>
        <pc:sldMkLst>
          <pc:docMk/>
          <pc:sldMk cId="4088346413" sldId="388"/>
        </pc:sldMkLst>
        <pc:spChg chg="mod">
          <ac:chgData name="Cheikh Tidjane N’DONGO" userId="c38828cf-9c8a-4489-b640-159b8845bbe0" providerId="ADAL" clId="{517D1D9C-EE90-426D-974B-B0544D389E03}" dt="2022-06-08T10:15:06.399" v="11" actId="20577"/>
          <ac:spMkLst>
            <pc:docMk/>
            <pc:sldMk cId="4088346413" sldId="388"/>
            <ac:spMk id="3" creationId="{00000000-0000-0000-0000-000000000000}"/>
          </ac:spMkLst>
        </pc:spChg>
      </pc:sldChg>
      <pc:sldChg chg="modSp add mod">
        <pc:chgData name="Cheikh Tidjane N’DONGO" userId="c38828cf-9c8a-4489-b640-159b8845bbe0" providerId="ADAL" clId="{517D1D9C-EE90-426D-974B-B0544D389E03}" dt="2022-06-08T10:26:06.851" v="93" actId="20577"/>
        <pc:sldMkLst>
          <pc:docMk/>
          <pc:sldMk cId="2426009026" sldId="389"/>
        </pc:sldMkLst>
        <pc:spChg chg="mod">
          <ac:chgData name="Cheikh Tidjane N’DONGO" userId="c38828cf-9c8a-4489-b640-159b8845bbe0" providerId="ADAL" clId="{517D1D9C-EE90-426D-974B-B0544D389E03}" dt="2022-06-08T10:25:38.283" v="87" actId="1076"/>
          <ac:spMkLst>
            <pc:docMk/>
            <pc:sldMk cId="2426009026" sldId="389"/>
            <ac:spMk id="2" creationId="{00000000-0000-0000-0000-000000000000}"/>
          </ac:spMkLst>
        </pc:spChg>
        <pc:spChg chg="mod">
          <ac:chgData name="Cheikh Tidjane N’DONGO" userId="c38828cf-9c8a-4489-b640-159b8845bbe0" providerId="ADAL" clId="{517D1D9C-EE90-426D-974B-B0544D389E03}" dt="2022-06-08T10:26:06.851" v="93" actId="20577"/>
          <ac:spMkLst>
            <pc:docMk/>
            <pc:sldMk cId="2426009026" sldId="389"/>
            <ac:spMk id="3" creationId="{00000000-0000-0000-0000-000000000000}"/>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0" dt="2017-08-14T18:13:04.205" idx="1">
    <p:pos x="2422" y="106"/>
    <p:text>you need a slide on conclusion with key messages, lessons leanrt and next steps</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7EF7A-6048-4299-BD28-1FE57409C0EB}" type="datetimeFigureOut">
              <a:rPr lang="en-US" smtClean="0"/>
              <a:t>6/13/2022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4D3889-C33C-4ABD-9640-A5FF483BC4C2}" type="slidenum">
              <a:rPr lang="en-US" smtClean="0"/>
              <a:t>‹#›</a:t>
            </a:fld>
            <a:endParaRPr lang="en-US" dirty="0"/>
          </a:p>
        </p:txBody>
      </p:sp>
    </p:spTree>
    <p:extLst>
      <p:ext uri="{BB962C8B-B14F-4D97-AF65-F5344CB8AC3E}">
        <p14:creationId xmlns:p14="http://schemas.microsoft.com/office/powerpoint/2010/main" val="375999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2"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0"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DBBD689-0537-449D-A24C-7F0D0C682F17}" type="slidenum">
              <a:rPr lang="en-US" altLang="en-US" smtClean="0">
                <a:solidFill>
                  <a:srgbClr val="000000"/>
                </a:solidFill>
                <a:latin typeface="Arial" pitchFamily="34" charset="0"/>
                <a:cs typeface="Arial" pitchFamily="34" charset="0"/>
              </a:rPr>
              <a:pPr eaLnBrk="1" hangingPunct="1">
                <a:spcBef>
                  <a:spcPct val="0"/>
                </a:spcBef>
              </a:pPr>
              <a:t>26</a:t>
            </a:fld>
            <a:endParaRPr lang="en-US" altLang="en-US"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579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vmlDrawing" Target="../drawings/vmlDrawing1.vml"/><Relationship Id="rId4"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6/13/2022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6/13/2022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6/13/2022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6/13/2022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6/13/2022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6/13/2022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6/13/2022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6/13/2022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6/13/2022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6/13/2022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6/13/2022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2"/>
          <p:cNvSpPr>
            <a:spLocks noChangeArrowheads="1"/>
          </p:cNvSpPr>
          <p:nvPr/>
        </p:nvSpPr>
        <p:spPr bwMode="auto">
          <a:xfrm>
            <a:off x="152400" y="1752600"/>
            <a:ext cx="8991600" cy="5105400"/>
          </a:xfrm>
          <a:prstGeom prst="rect">
            <a:avLst/>
          </a:prstGeom>
          <a:solidFill>
            <a:srgbClr val="FFFFFF"/>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4" name="Rectangle 4"/>
          <p:cNvSpPr>
            <a:spLocks noChangeArrowheads="1"/>
          </p:cNvSpPr>
          <p:nvPr/>
        </p:nvSpPr>
        <p:spPr bwMode="auto">
          <a:xfrm>
            <a:off x="0" y="1752600"/>
            <a:ext cx="9144000" cy="304800"/>
          </a:xfrm>
          <a:prstGeom prst="rect">
            <a:avLst/>
          </a:prstGeom>
          <a:solidFill>
            <a:srgbClr val="007C30"/>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5" name="Rectangle 5"/>
          <p:cNvSpPr>
            <a:spLocks noChangeArrowheads="1"/>
          </p:cNvSpPr>
          <p:nvPr/>
        </p:nvSpPr>
        <p:spPr bwMode="auto">
          <a:xfrm>
            <a:off x="0" y="2057400"/>
            <a:ext cx="152400" cy="4800600"/>
          </a:xfrm>
          <a:prstGeom prst="rect">
            <a:avLst/>
          </a:prstGeom>
          <a:solidFill>
            <a:srgbClr val="A28B59"/>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6" name="Text Box 7"/>
          <p:cNvSpPr txBox="1">
            <a:spLocks noChangeArrowheads="1"/>
          </p:cNvSpPr>
          <p:nvPr/>
        </p:nvSpPr>
        <p:spPr bwMode="auto">
          <a:xfrm>
            <a:off x="5394325" y="365125"/>
            <a:ext cx="2530475" cy="336550"/>
          </a:xfrm>
          <a:prstGeom prst="rect">
            <a:avLst/>
          </a:prstGeom>
          <a:noFill/>
          <a:ln w="9525">
            <a:noFill/>
            <a:miter lim="800000"/>
            <a:headEnd/>
            <a:tailEnd/>
          </a:ln>
          <a:effectLst/>
        </p:spPr>
        <p:txBody>
          <a:bodyPr>
            <a:spAutoFit/>
          </a:bodyPr>
          <a:lstStyle/>
          <a:p>
            <a:pPr eaLnBrk="0" fontAlgn="base" hangingPunct="0">
              <a:spcBef>
                <a:spcPct val="0"/>
              </a:spcBef>
              <a:spcAft>
                <a:spcPct val="0"/>
              </a:spcAft>
              <a:defRPr/>
            </a:pPr>
            <a:endParaRPr lang="en-US" sz="1600" b="1" dirty="0">
              <a:solidFill>
                <a:srgbClr val="000000"/>
              </a:solidFill>
            </a:endParaRPr>
          </a:p>
        </p:txBody>
      </p:sp>
      <p:graphicFrame>
        <p:nvGraphicFramePr>
          <p:cNvPr id="7"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1085" r:id="rId3" imgW="0" imgH="0" progId="PowerPoint.Show.8">
                  <p:embed/>
                </p:oleObj>
              </mc:Choice>
              <mc:Fallback>
                <p:oleObj r:id="rId3" imgW="0" imgH="0" progId="PowerPoint.Show.8">
                  <p:embed/>
                  <p:pic>
                    <p:nvPicPr>
                      <p:cNvPr id="7" name="Base"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 name="Picture 4" descr="D:\AU\Resources\Graphics\Logo\AU Logo_JPEG.jpg"/>
          <p:cNvPicPr>
            <a:picLocks noChangeAspect="1" noChangeArrowheads="1"/>
          </p:cNvPicPr>
          <p:nvPr/>
        </p:nvPicPr>
        <p:blipFill>
          <a:blip r:embed="rId4"/>
          <a:srcRect/>
          <a:stretch>
            <a:fillRect/>
          </a:stretch>
        </p:blipFill>
        <p:spPr bwMode="auto">
          <a:xfrm>
            <a:off x="214313" y="246063"/>
            <a:ext cx="1373187" cy="1225550"/>
          </a:xfrm>
          <a:prstGeom prst="rect">
            <a:avLst/>
          </a:prstGeom>
          <a:noFill/>
          <a:ln w="9525">
            <a:noFill/>
            <a:miter lim="800000"/>
            <a:headEnd/>
            <a:tailEnd/>
          </a:ln>
        </p:spPr>
      </p:pic>
      <p:sp>
        <p:nvSpPr>
          <p:cNvPr id="9" name="Rectangle 2"/>
          <p:cNvSpPr txBox="1">
            <a:spLocks noChangeArrowheads="1"/>
          </p:cNvSpPr>
          <p:nvPr/>
        </p:nvSpPr>
        <p:spPr bwMode="auto">
          <a:xfrm>
            <a:off x="1828800" y="457200"/>
            <a:ext cx="6934200" cy="838200"/>
          </a:xfrm>
          <a:prstGeom prst="rect">
            <a:avLst/>
          </a:prstGeom>
          <a:noFill/>
          <a:ln w="9525">
            <a:noFill/>
            <a:miter lim="800000"/>
            <a:headEnd/>
            <a:tailEnd/>
          </a:ln>
        </p:spPr>
        <p:txBody>
          <a:bodyPr/>
          <a:lstStyle/>
          <a:p>
            <a:pPr eaLnBrk="0" fontAlgn="base" hangingPunct="0">
              <a:spcBef>
                <a:spcPct val="0"/>
              </a:spcBef>
              <a:spcAft>
                <a:spcPct val="0"/>
              </a:spcAft>
              <a:defRPr/>
            </a:pPr>
            <a:r>
              <a:rPr lang="en-US" sz="1600" b="1" kern="0" dirty="0">
                <a:solidFill>
                  <a:srgbClr val="007C30"/>
                </a:solidFill>
                <a:latin typeface="Gill Sans MT" pitchFamily="34" charset="0"/>
              </a:rPr>
              <a:t>African Union</a:t>
            </a:r>
            <a:endParaRPr lang="en-US" b="1" kern="0" dirty="0">
              <a:solidFill>
                <a:srgbClr val="007C30"/>
              </a:solidFill>
              <a:latin typeface="Gill Sans MT" pitchFamily="34" charset="0"/>
            </a:endParaRPr>
          </a:p>
          <a:p>
            <a:pPr eaLnBrk="0" fontAlgn="base" hangingPunct="0">
              <a:spcBef>
                <a:spcPct val="0"/>
              </a:spcBef>
              <a:spcAft>
                <a:spcPct val="0"/>
              </a:spcAft>
              <a:defRPr/>
            </a:pPr>
            <a:r>
              <a:rPr lang="en-US" sz="2600" b="1" kern="0" dirty="0">
                <a:solidFill>
                  <a:srgbClr val="A28B59"/>
                </a:solidFill>
                <a:latin typeface="Gill Sans MT" pitchFamily="34" charset="0"/>
              </a:rPr>
              <a:t>Interafrican Bureau for Animal Resources</a:t>
            </a:r>
          </a:p>
        </p:txBody>
      </p:sp>
      <p:sp>
        <p:nvSpPr>
          <p:cNvPr id="10" name="TextBox 9"/>
          <p:cNvSpPr txBox="1"/>
          <p:nvPr/>
        </p:nvSpPr>
        <p:spPr>
          <a:xfrm>
            <a:off x="3786188" y="6437313"/>
            <a:ext cx="1500187" cy="277812"/>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73731" name="Rectangle 3"/>
          <p:cNvSpPr>
            <a:spLocks noGrp="1" noChangeArrowheads="1"/>
          </p:cNvSpPr>
          <p:nvPr>
            <p:ph type="ctrTitle"/>
          </p:nvPr>
        </p:nvSpPr>
        <p:spPr>
          <a:xfrm>
            <a:off x="533400" y="3124200"/>
            <a:ext cx="8196263" cy="2692400"/>
          </a:xfrm>
        </p:spPr>
        <p:txBody>
          <a:bodyPr/>
          <a:lstStyle>
            <a:lvl1pPr algn="ctr">
              <a:defRPr sz="5400">
                <a:solidFill>
                  <a:srgbClr val="007C30"/>
                </a:solidFill>
                <a:latin typeface="Gill Sans MT"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25999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0"/>
            <a:ext cx="801687" cy="715963"/>
          </a:xfrm>
          <a:prstGeom prst="rect">
            <a:avLst/>
          </a:prstGeom>
          <a:noFill/>
          <a:ln w="9525">
            <a:noFill/>
            <a:miter lim="800000"/>
            <a:headEnd/>
            <a:tailEnd/>
          </a:ln>
        </p:spPr>
      </p:pic>
      <p:sp>
        <p:nvSpPr>
          <p:cNvPr id="5" name="TextBox 4"/>
          <p:cNvSpPr txBox="1"/>
          <p:nvPr/>
        </p:nvSpPr>
        <p:spPr>
          <a:xfrm>
            <a:off x="3929063" y="6286500"/>
            <a:ext cx="1500187"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546895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ill Sans MT" pitchFamily="34" charset="0"/>
              </a:defRPr>
            </a:lvl1pPr>
          </a:lstStyle>
          <a:p>
            <a:r>
              <a:rPr lang="en-US"/>
              <a:t>Click to edit Master title style</a:t>
            </a:r>
            <a:endParaRPr lang="en-US" dirty="0"/>
          </a:p>
        </p:txBody>
      </p:sp>
      <p:sp>
        <p:nvSpPr>
          <p:cNvPr id="3"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4" name="Rectangle 4"/>
          <p:cNvSpPr>
            <a:spLocks noGrp="1" noChangeArrowheads="1"/>
          </p:cNvSpPr>
          <p:nvPr>
            <p:ph type="sldNum" sz="quarter" idx="11"/>
          </p:nvPr>
        </p:nvSpPr>
        <p:spPr>
          <a:ln/>
        </p:spPr>
        <p:txBody>
          <a:bodyPr/>
          <a:lstStyle>
            <a:lvl1pPr>
              <a:defRPr/>
            </a:lvl1pPr>
          </a:lstStyle>
          <a:p>
            <a:pPr>
              <a:defRPr/>
            </a:pPr>
            <a:fld id="{4CFDF0FC-A5A2-4D0F-9BF8-5D8DCA856F07}" type="slidenum">
              <a:rPr lang="en-US"/>
              <a:pPr>
                <a:defRPr/>
              </a:pPr>
              <a:t>‹#›</a:t>
            </a:fld>
            <a:endParaRPr lang="en-US" dirty="0"/>
          </a:p>
        </p:txBody>
      </p:sp>
    </p:spTree>
    <p:extLst>
      <p:ext uri="{BB962C8B-B14F-4D97-AF65-F5344CB8AC3E}">
        <p14:creationId xmlns:p14="http://schemas.microsoft.com/office/powerpoint/2010/main" val="21852106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3" name="Rectangle 4"/>
          <p:cNvSpPr>
            <a:spLocks noGrp="1" noChangeArrowheads="1"/>
          </p:cNvSpPr>
          <p:nvPr>
            <p:ph type="sldNum" sz="quarter" idx="11"/>
          </p:nvPr>
        </p:nvSpPr>
        <p:spPr>
          <a:ln/>
        </p:spPr>
        <p:txBody>
          <a:bodyPr/>
          <a:lstStyle>
            <a:lvl1pPr>
              <a:defRPr/>
            </a:lvl1pPr>
          </a:lstStyle>
          <a:p>
            <a:pPr>
              <a:defRPr/>
            </a:pPr>
            <a:fld id="{70CD6EFF-9373-462A-9AA5-F993F6B7A294}" type="slidenum">
              <a:rPr lang="en-US"/>
              <a:pPr>
                <a:defRPr/>
              </a:pPr>
              <a:t>‹#›</a:t>
            </a:fld>
            <a:endParaRPr lang="en-US" dirty="0"/>
          </a:p>
        </p:txBody>
      </p:sp>
    </p:spTree>
    <p:extLst>
      <p:ext uri="{BB962C8B-B14F-4D97-AF65-F5344CB8AC3E}">
        <p14:creationId xmlns:p14="http://schemas.microsoft.com/office/powerpoint/2010/main" val="14817540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F017A199-A190-4A66-8921-0B0D5F155610}" type="datetimeFigureOut">
              <a:rPr lang="en-GB">
                <a:solidFill>
                  <a:srgbClr val="000000"/>
                </a:solidFill>
              </a:rPr>
              <a:pPr fontAlgn="base">
                <a:spcBef>
                  <a:spcPct val="0"/>
                </a:spcBef>
                <a:spcAft>
                  <a:spcPct val="0"/>
                </a:spcAft>
                <a:defRPr/>
              </a:pPr>
              <a:t>13/06/2022</a:t>
            </a:fld>
            <a:endParaRPr lang="en-GB" dirty="0">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5C31F4DA-F003-453F-8693-8C88BA6F7450}" type="slidenum">
              <a:rPr lang="en-GB"/>
              <a:pPr>
                <a:defRPr/>
              </a:pPr>
              <a:t>‹#›</a:t>
            </a:fld>
            <a:endParaRPr lang="en-GB" dirty="0"/>
          </a:p>
        </p:txBody>
      </p:sp>
    </p:spTree>
    <p:extLst>
      <p:ext uri="{BB962C8B-B14F-4D97-AF65-F5344CB8AC3E}">
        <p14:creationId xmlns:p14="http://schemas.microsoft.com/office/powerpoint/2010/main" val="10358046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cs typeface="Arial" charset="0"/>
              </a:defRPr>
            </a:lvl1pPr>
          </a:lstStyle>
          <a:p>
            <a:pPr fontAlgn="base">
              <a:spcBef>
                <a:spcPct val="0"/>
              </a:spcBef>
              <a:spcAft>
                <a:spcPct val="0"/>
              </a:spcAft>
              <a:defRPr/>
            </a:pPr>
            <a:fld id="{869D7029-1E60-4CBD-91A1-23072619AE82}" type="datetimeFigureOut">
              <a:rPr lang="en-US">
                <a:solidFill>
                  <a:srgbClr val="000000"/>
                </a:solidFill>
              </a:rPr>
              <a:pPr fontAlgn="base">
                <a:spcBef>
                  <a:spcPct val="0"/>
                </a:spcBef>
                <a:spcAft>
                  <a:spcPct val="0"/>
                </a:spcAft>
                <a:defRPr/>
              </a:pPr>
              <a:t>6/13/2022</a:t>
            </a:fld>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2C843F6-78CC-4693-96FC-EB81900FD70C}" type="slidenum">
              <a:rPr lang="en-US"/>
              <a:pPr>
                <a:defRPr/>
              </a:pPr>
              <a:t>‹#›</a:t>
            </a:fld>
            <a:endParaRPr lang="en-US" dirty="0"/>
          </a:p>
        </p:txBody>
      </p:sp>
    </p:spTree>
    <p:extLst>
      <p:ext uri="{BB962C8B-B14F-4D97-AF65-F5344CB8AC3E}">
        <p14:creationId xmlns:p14="http://schemas.microsoft.com/office/powerpoint/2010/main" val="30858648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7312485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3951077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0258729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1083154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dirty="0">
              <a:solidFill>
                <a:prstClr val="white">
                  <a:tint val="75000"/>
                </a:prstClr>
              </a:solidFill>
            </a:endParaRPr>
          </a:p>
        </p:txBody>
      </p:sp>
      <p:sp>
        <p:nvSpPr>
          <p:cNvPr id="8" name="Footer Placeholder 7"/>
          <p:cNvSpPr>
            <a:spLocks noGrp="1"/>
          </p:cNvSpPr>
          <p:nvPr>
            <p:ph type="ftr" sz="quarter" idx="11"/>
          </p:nvPr>
        </p:nvSpPr>
        <p:spPr/>
        <p:txBody>
          <a:bodyPr/>
          <a:lstStyle/>
          <a:p>
            <a:endParaRPr lang="en-US" dirty="0">
              <a:solidFill>
                <a:prstClr val="white">
                  <a:tint val="75000"/>
                </a:prstClr>
              </a:solidFill>
            </a:endParaRPr>
          </a:p>
        </p:txBody>
      </p:sp>
      <p:sp>
        <p:nvSpPr>
          <p:cNvPr id="9" name="Slide Number Placeholder 8"/>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3307766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2591667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dirty="0">
              <a:solidFill>
                <a:prstClr val="white">
                  <a:tint val="75000"/>
                </a:prstClr>
              </a:solidFill>
            </a:endParaRPr>
          </a:p>
        </p:txBody>
      </p:sp>
      <p:sp>
        <p:nvSpPr>
          <p:cNvPr id="3" name="Footer Placeholder 2"/>
          <p:cNvSpPr>
            <a:spLocks noGrp="1"/>
          </p:cNvSpPr>
          <p:nvPr>
            <p:ph type="ftr" sz="quarter" idx="11"/>
          </p:nvPr>
        </p:nvSpPr>
        <p:spPr/>
        <p:txBody>
          <a:bodyPr/>
          <a:lstStyle/>
          <a:p>
            <a:endParaRPr lang="en-US" dirty="0">
              <a:solidFill>
                <a:prstClr val="white">
                  <a:tint val="75000"/>
                </a:prstClr>
              </a:solidFill>
            </a:endParaRPr>
          </a:p>
        </p:txBody>
      </p:sp>
      <p:sp>
        <p:nvSpPr>
          <p:cNvPr id="4" name="Slide Number Placeholder 3"/>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1918455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5966578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9355171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2649861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403600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6/13/2022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dirty="0"/>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304800"/>
            <a:ext cx="8331200" cy="60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title slide</a:t>
            </a:r>
          </a:p>
        </p:txBody>
      </p:sp>
      <p:sp>
        <p:nvSpPr>
          <p:cNvPr id="72707" name="Rectangle 3"/>
          <p:cNvSpPr>
            <a:spLocks noGrp="1" noChangeArrowheads="1"/>
          </p:cNvSpPr>
          <p:nvPr>
            <p:ph type="ftr" sz="quarter" idx="3"/>
          </p:nvPr>
        </p:nvSpPr>
        <p:spPr bwMode="auto">
          <a:xfrm>
            <a:off x="609600" y="6548438"/>
            <a:ext cx="6527800" cy="290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i="1">
                <a:solidFill>
                  <a:srgbClr val="007C30"/>
                </a:solidFill>
                <a:latin typeface="Gill Sans MT" pitchFamily="34" charset="0"/>
              </a:defRPr>
            </a:lvl1pPr>
          </a:lstStyle>
          <a:p>
            <a:pPr fontAlgn="base">
              <a:spcBef>
                <a:spcPct val="0"/>
              </a:spcBef>
              <a:spcAft>
                <a:spcPct val="0"/>
              </a:spcAft>
              <a:defRPr/>
            </a:pPr>
            <a:endParaRPr lang="en-US" dirty="0"/>
          </a:p>
        </p:txBody>
      </p:sp>
      <p:sp>
        <p:nvSpPr>
          <p:cNvPr id="72708" name="Rectangle 4"/>
          <p:cNvSpPr>
            <a:spLocks noGrp="1" noChangeArrowheads="1"/>
          </p:cNvSpPr>
          <p:nvPr>
            <p:ph type="sldNum" sz="quarter" idx="4"/>
          </p:nvPr>
        </p:nvSpPr>
        <p:spPr bwMode="auto">
          <a:xfrm>
            <a:off x="7221538" y="6553200"/>
            <a:ext cx="1531937"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b="1">
                <a:solidFill>
                  <a:srgbClr val="007C30"/>
                </a:solidFill>
                <a:latin typeface="Gill Sans MT" pitchFamily="34" charset="0"/>
              </a:defRPr>
            </a:lvl1pPr>
          </a:lstStyle>
          <a:p>
            <a:pPr fontAlgn="base">
              <a:spcBef>
                <a:spcPct val="0"/>
              </a:spcBef>
              <a:spcAft>
                <a:spcPct val="0"/>
              </a:spcAft>
              <a:defRPr/>
            </a:pPr>
            <a:fld id="{F518D15F-609B-4CF1-BCDA-A94E04A88D7F}" type="slidenum">
              <a:rPr lang="en-US"/>
              <a:pPr fontAlgn="base">
                <a:spcBef>
                  <a:spcPct val="0"/>
                </a:spcBef>
                <a:spcAft>
                  <a:spcPct val="0"/>
                </a:spcAft>
                <a:defRPr/>
              </a:pPr>
              <a:t>‹#›</a:t>
            </a:fld>
            <a:endParaRPr lang="en-US" dirty="0"/>
          </a:p>
        </p:txBody>
      </p:sp>
      <p:sp>
        <p:nvSpPr>
          <p:cNvPr id="72709" name="Rectangle 5"/>
          <p:cNvSpPr>
            <a:spLocks noChangeArrowheads="1"/>
          </p:cNvSpPr>
          <p:nvPr/>
        </p:nvSpPr>
        <p:spPr bwMode="auto">
          <a:xfrm>
            <a:off x="0" y="1066800"/>
            <a:ext cx="9144000" cy="152400"/>
          </a:xfrm>
          <a:prstGeom prst="rect">
            <a:avLst/>
          </a:prstGeom>
          <a:solidFill>
            <a:srgbClr val="A28B59"/>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72710" name="Rectangle 6"/>
          <p:cNvSpPr>
            <a:spLocks noChangeArrowheads="1"/>
          </p:cNvSpPr>
          <p:nvPr/>
        </p:nvSpPr>
        <p:spPr bwMode="auto">
          <a:xfrm>
            <a:off x="0" y="1219200"/>
            <a:ext cx="304800" cy="5638800"/>
          </a:xfrm>
          <a:prstGeom prst="rect">
            <a:avLst/>
          </a:prstGeom>
          <a:solidFill>
            <a:srgbClr val="007C30"/>
          </a:solidFill>
          <a:ln w="9525">
            <a:noFill/>
            <a:miter lim="800000"/>
            <a:headEnd/>
            <a:tailEnd/>
          </a:ln>
          <a:effectLst/>
        </p:spPr>
        <p:txBody>
          <a:bodyPr wrap="none" anchor="ctr"/>
          <a:lstStyle/>
          <a:p>
            <a:pPr algn="ctr" eaLnBrk="0" fontAlgn="base" hangingPunct="0">
              <a:spcBef>
                <a:spcPct val="0"/>
              </a:spcBef>
              <a:spcAft>
                <a:spcPct val="0"/>
              </a:spcAft>
              <a:defRPr/>
            </a:pPr>
            <a:endParaRPr lang="en-US" sz="2800" dirty="0">
              <a:solidFill>
                <a:srgbClr val="002A6C"/>
              </a:solidFill>
              <a:latin typeface="Times" pitchFamily="18" charset="0"/>
            </a:endParaRPr>
          </a:p>
        </p:txBody>
      </p:sp>
      <p:sp>
        <p:nvSpPr>
          <p:cNvPr id="72711" name="Text Box 7"/>
          <p:cNvSpPr txBox="1">
            <a:spLocks noChangeArrowheads="1"/>
          </p:cNvSpPr>
          <p:nvPr/>
        </p:nvSpPr>
        <p:spPr bwMode="auto">
          <a:xfrm>
            <a:off x="2971800" y="304800"/>
            <a:ext cx="184150" cy="519113"/>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endParaRPr lang="en-US" sz="2800" b="1" dirty="0">
              <a:solidFill>
                <a:srgbClr val="000000"/>
              </a:solidFill>
              <a:latin typeface="Times" pitchFamily="18" charset="0"/>
            </a:endParaRPr>
          </a:p>
        </p:txBody>
      </p:sp>
      <p:sp>
        <p:nvSpPr>
          <p:cNvPr id="72712" name="Rectangle 8"/>
          <p:cNvSpPr>
            <a:spLocks noChangeArrowheads="1"/>
          </p:cNvSpPr>
          <p:nvPr/>
        </p:nvSpPr>
        <p:spPr bwMode="auto">
          <a:xfrm>
            <a:off x="8153400" y="6324600"/>
            <a:ext cx="184150" cy="3048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endParaRPr lang="en-US" sz="1400" b="1" dirty="0">
              <a:solidFill>
                <a:srgbClr val="000000"/>
              </a:solidFill>
            </a:endParaRPr>
          </a:p>
        </p:txBody>
      </p:sp>
      <p:sp>
        <p:nvSpPr>
          <p:cNvPr id="4105" name="Rectangle 9"/>
          <p:cNvSpPr>
            <a:spLocks noGrp="1" noChangeArrowheads="1"/>
          </p:cNvSpPr>
          <p:nvPr>
            <p:ph type="body" idx="1"/>
          </p:nvPr>
        </p:nvSpPr>
        <p:spPr bwMode="auto">
          <a:xfrm>
            <a:off x="609600" y="1482725"/>
            <a:ext cx="8153400" cy="4791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Add Bullet (Gill Sans MT 24 pt)</a:t>
            </a:r>
          </a:p>
          <a:p>
            <a:pPr lvl="1"/>
            <a:r>
              <a:rPr lang="en-US"/>
              <a:t>Sub bullet (Gill Sans MT 20 pt) </a:t>
            </a:r>
          </a:p>
          <a:p>
            <a:pPr lvl="1"/>
            <a:r>
              <a:rPr lang="en-US"/>
              <a:t>Sub bullet (Gill Sans MT 20 pt) </a:t>
            </a:r>
          </a:p>
          <a:p>
            <a:pPr lvl="0"/>
            <a:r>
              <a:rPr lang="en-US"/>
              <a:t>Add Bullet (Gill Sans MT 24 pt)</a:t>
            </a:r>
          </a:p>
          <a:p>
            <a:pPr lvl="1"/>
            <a:r>
              <a:rPr lang="en-US"/>
              <a:t>Sub bullet (Gill Sans MT 20 pt) </a:t>
            </a:r>
          </a:p>
          <a:p>
            <a:pPr lvl="1"/>
            <a:r>
              <a:rPr lang="en-US"/>
              <a:t>Sub bullet (Gill Sans MT 20 pt) </a:t>
            </a:r>
          </a:p>
          <a:p>
            <a:pPr lvl="1"/>
            <a:endParaRPr lang="en-US"/>
          </a:p>
          <a:p>
            <a:pPr lvl="1"/>
            <a:endParaRPr lang="en-US"/>
          </a:p>
          <a:p>
            <a:pPr lvl="1"/>
            <a:endParaRPr lang="en-US"/>
          </a:p>
        </p:txBody>
      </p:sp>
    </p:spTree>
    <p:extLst>
      <p:ext uri="{BB962C8B-B14F-4D97-AF65-F5344CB8AC3E}">
        <p14:creationId xmlns:p14="http://schemas.microsoft.com/office/powerpoint/2010/main" val="34168281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rtl="0" eaLnBrk="1" fontAlgn="base" hangingPunct="1">
        <a:spcBef>
          <a:spcPct val="0"/>
        </a:spcBef>
        <a:spcAft>
          <a:spcPct val="0"/>
        </a:spcAft>
        <a:defRPr sz="3200" b="1">
          <a:solidFill>
            <a:srgbClr val="007C30"/>
          </a:solidFill>
          <a:latin typeface="Gill Sans MT" pitchFamily="34" charset="0"/>
          <a:ea typeface="+mj-ea"/>
          <a:cs typeface="+mj-cs"/>
        </a:defRPr>
      </a:lvl1pPr>
      <a:lvl2pPr algn="l" rtl="0" eaLnBrk="1" fontAlgn="base" hangingPunct="1">
        <a:spcBef>
          <a:spcPct val="0"/>
        </a:spcBef>
        <a:spcAft>
          <a:spcPct val="0"/>
        </a:spcAft>
        <a:defRPr sz="3200" b="1">
          <a:solidFill>
            <a:srgbClr val="007C30"/>
          </a:solidFill>
          <a:latin typeface="Gill Sans MT" pitchFamily="34" charset="0"/>
        </a:defRPr>
      </a:lvl2pPr>
      <a:lvl3pPr algn="l" rtl="0" eaLnBrk="1" fontAlgn="base" hangingPunct="1">
        <a:spcBef>
          <a:spcPct val="0"/>
        </a:spcBef>
        <a:spcAft>
          <a:spcPct val="0"/>
        </a:spcAft>
        <a:defRPr sz="3200" b="1">
          <a:solidFill>
            <a:srgbClr val="007C30"/>
          </a:solidFill>
          <a:latin typeface="Gill Sans MT" pitchFamily="34" charset="0"/>
        </a:defRPr>
      </a:lvl3pPr>
      <a:lvl4pPr algn="l" rtl="0" eaLnBrk="1" fontAlgn="base" hangingPunct="1">
        <a:spcBef>
          <a:spcPct val="0"/>
        </a:spcBef>
        <a:spcAft>
          <a:spcPct val="0"/>
        </a:spcAft>
        <a:defRPr sz="3200" b="1">
          <a:solidFill>
            <a:srgbClr val="007C30"/>
          </a:solidFill>
          <a:latin typeface="Gill Sans MT" pitchFamily="34" charset="0"/>
        </a:defRPr>
      </a:lvl4pPr>
      <a:lvl5pPr algn="l" rtl="0" eaLnBrk="1" fontAlgn="base" hangingPunct="1">
        <a:spcBef>
          <a:spcPct val="0"/>
        </a:spcBef>
        <a:spcAft>
          <a:spcPct val="0"/>
        </a:spcAft>
        <a:defRPr sz="3200" b="1">
          <a:solidFill>
            <a:srgbClr val="007C30"/>
          </a:solidFill>
          <a:latin typeface="Gill Sans MT" pitchFamily="34" charset="0"/>
        </a:defRPr>
      </a:lvl5pPr>
      <a:lvl6pPr marL="457200" algn="l" rtl="0" eaLnBrk="1" fontAlgn="base" hangingPunct="1">
        <a:spcBef>
          <a:spcPct val="0"/>
        </a:spcBef>
        <a:spcAft>
          <a:spcPct val="0"/>
        </a:spcAft>
        <a:defRPr sz="3200" b="1">
          <a:solidFill>
            <a:srgbClr val="002A6C"/>
          </a:solidFill>
          <a:latin typeface="Arial" charset="0"/>
        </a:defRPr>
      </a:lvl6pPr>
      <a:lvl7pPr marL="914400" algn="l" rtl="0" eaLnBrk="1" fontAlgn="base" hangingPunct="1">
        <a:spcBef>
          <a:spcPct val="0"/>
        </a:spcBef>
        <a:spcAft>
          <a:spcPct val="0"/>
        </a:spcAft>
        <a:defRPr sz="3200" b="1">
          <a:solidFill>
            <a:srgbClr val="002A6C"/>
          </a:solidFill>
          <a:latin typeface="Arial" charset="0"/>
        </a:defRPr>
      </a:lvl7pPr>
      <a:lvl8pPr marL="1371600" algn="l" rtl="0" eaLnBrk="1" fontAlgn="base" hangingPunct="1">
        <a:spcBef>
          <a:spcPct val="0"/>
        </a:spcBef>
        <a:spcAft>
          <a:spcPct val="0"/>
        </a:spcAft>
        <a:defRPr sz="3200" b="1">
          <a:solidFill>
            <a:srgbClr val="002A6C"/>
          </a:solidFill>
          <a:latin typeface="Arial" charset="0"/>
        </a:defRPr>
      </a:lvl8pPr>
      <a:lvl9pPr marL="1828800" algn="l" rtl="0" eaLnBrk="1" fontAlgn="base" hangingPunct="1">
        <a:spcBef>
          <a:spcPct val="0"/>
        </a:spcBef>
        <a:spcAft>
          <a:spcPct val="0"/>
        </a:spcAft>
        <a:defRPr sz="3200" b="1">
          <a:solidFill>
            <a:srgbClr val="002A6C"/>
          </a:solidFill>
          <a:latin typeface="Arial" charset="0"/>
        </a:defRPr>
      </a:lvl9pPr>
    </p:titleStyle>
    <p:bodyStyle>
      <a:lvl1pPr marL="342900" indent="-342900" algn="l" rtl="0" eaLnBrk="1" fontAlgn="base" hangingPunct="1">
        <a:spcBef>
          <a:spcPct val="50000"/>
        </a:spcBef>
        <a:spcAft>
          <a:spcPct val="0"/>
        </a:spcAft>
        <a:buChar char="•"/>
        <a:defRPr sz="2400" b="1">
          <a:solidFill>
            <a:schemeClr val="tx1"/>
          </a:solidFill>
          <a:latin typeface="Gill Sans MT" pitchFamily="34" charset="0"/>
          <a:ea typeface="+mn-ea"/>
          <a:cs typeface="+mn-cs"/>
        </a:defRPr>
      </a:lvl1pPr>
      <a:lvl2pPr marL="742950" indent="-285750" algn="l" rtl="0" eaLnBrk="1" fontAlgn="base" hangingPunct="1">
        <a:spcBef>
          <a:spcPct val="25000"/>
        </a:spcBef>
        <a:spcAft>
          <a:spcPct val="0"/>
        </a:spcAft>
        <a:buFont typeface="Arial" charset="0"/>
        <a:buChar char="–"/>
        <a:defRPr sz="2000">
          <a:solidFill>
            <a:schemeClr val="tx1"/>
          </a:solidFill>
          <a:latin typeface="Gill Sans MT" pitchFamily="34" charset="0"/>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C795D-919C-43ED-943A-2671A58691F6}" type="datetimeFigureOut">
              <a:rPr lang="en-US" smtClean="0">
                <a:solidFill>
                  <a:prstClr val="white">
                    <a:tint val="75000"/>
                  </a:prstClr>
                </a:solidFill>
              </a:rPr>
              <a:pPr/>
              <a:t>6/13/2022</a:t>
            </a:fld>
            <a:endParaRPr lang="en-US" dirty="0">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142398986"/>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comments" Target="../comments/commen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990601"/>
            <a:ext cx="8229600" cy="990600"/>
          </a:xfrm>
        </p:spPr>
        <p:txBody>
          <a:bodyPr>
            <a:normAutofit/>
          </a:bodyPr>
          <a:lstStyle/>
          <a:p>
            <a:r>
              <a:rPr lang="en-US" sz="2000" b="1" dirty="0"/>
              <a:t>SECOND DIALOGUE AND SENSITIZATION MEETING WITH RECs ON EMERGING ISSUES FROM IMPLEMENTATION OF </a:t>
            </a:r>
            <a:r>
              <a:rPr lang="en-US" sz="2000" b="1" dirty="0" smtClean="0"/>
              <a:t>FISHGOV-2</a:t>
            </a:r>
            <a:endParaRPr lang="en-US" sz="2000" b="1" dirty="0"/>
          </a:p>
        </p:txBody>
      </p:sp>
      <p:sp>
        <p:nvSpPr>
          <p:cNvPr id="3" name="Subtitle 2"/>
          <p:cNvSpPr>
            <a:spLocks noGrp="1"/>
          </p:cNvSpPr>
          <p:nvPr>
            <p:ph type="subTitle" idx="1"/>
          </p:nvPr>
        </p:nvSpPr>
        <p:spPr>
          <a:xfrm>
            <a:off x="990600" y="1981200"/>
            <a:ext cx="7924800" cy="2057399"/>
          </a:xfrm>
        </p:spPr>
        <p:txBody>
          <a:bodyPr>
            <a:normAutofit fontScale="77500" lnSpcReduction="20000"/>
          </a:bodyPr>
          <a:lstStyle/>
          <a:p>
            <a:r>
              <a:rPr lang="en-US" sz="2200" b="1" dirty="0" smtClean="0">
                <a:solidFill>
                  <a:schemeClr val="tx1"/>
                </a:solidFill>
              </a:rPr>
              <a:t>THE FISHGOV 2 PROJECT</a:t>
            </a:r>
          </a:p>
          <a:p>
            <a:endParaRPr lang="en-US" sz="2200" b="1" dirty="0">
              <a:solidFill>
                <a:schemeClr val="tx1"/>
              </a:solidFill>
            </a:endParaRPr>
          </a:p>
          <a:p>
            <a:r>
              <a:rPr lang="en-US" sz="2600" b="1" dirty="0" smtClean="0">
                <a:solidFill>
                  <a:schemeClr val="tx1"/>
                </a:solidFill>
              </a:rPr>
              <a:t>Enhancing </a:t>
            </a:r>
            <a:r>
              <a:rPr lang="en-US" sz="2600" b="1" dirty="0">
                <a:solidFill>
                  <a:schemeClr val="tx1"/>
                </a:solidFill>
              </a:rPr>
              <a:t>sustainable fisheries management and aquaculture development in Africa: A </a:t>
            </a:r>
            <a:r>
              <a:rPr lang="en-US" sz="2600" b="1" dirty="0" err="1">
                <a:solidFill>
                  <a:schemeClr val="tx1"/>
                </a:solidFill>
              </a:rPr>
              <a:t>programme</a:t>
            </a:r>
            <a:r>
              <a:rPr lang="en-US" sz="2600" b="1" dirty="0">
                <a:solidFill>
                  <a:schemeClr val="tx1"/>
                </a:solidFill>
              </a:rPr>
              <a:t> for accelerated reform of the sector </a:t>
            </a:r>
          </a:p>
          <a:p>
            <a:r>
              <a:rPr lang="en-US" sz="2600" b="1" smtClean="0">
                <a:solidFill>
                  <a:schemeClr val="tx1"/>
                </a:solidFill>
              </a:rPr>
              <a:t>13-15 </a:t>
            </a:r>
            <a:r>
              <a:rPr lang="en-US" sz="2600" b="1" dirty="0">
                <a:solidFill>
                  <a:schemeClr val="tx1"/>
                </a:solidFill>
              </a:rPr>
              <a:t>June 2022</a:t>
            </a:r>
          </a:p>
          <a:p>
            <a:r>
              <a:rPr lang="en-US" sz="2600" b="1" dirty="0">
                <a:solidFill>
                  <a:schemeClr val="tx1"/>
                </a:solidFill>
              </a:rPr>
              <a:t>ABUJA, NIGERIA</a:t>
            </a:r>
            <a:endParaRPr lang="en-US" sz="2600" b="1" dirty="0"/>
          </a:p>
          <a:p>
            <a:endParaRPr lang="en-US" sz="2600" b="1" dirty="0"/>
          </a:p>
          <a:p>
            <a:endParaRPr lang="en-US" sz="2000" dirty="0"/>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4572000"/>
            <a:ext cx="1447800" cy="189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4522525"/>
            <a:ext cx="1295400" cy="1839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5600" y="4505272"/>
            <a:ext cx="1295400" cy="1830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2979648" y="4522525"/>
            <a:ext cx="1371719" cy="1938696"/>
          </a:xfrm>
          <a:prstGeom prst="rect">
            <a:avLst/>
          </a:prstGeom>
        </p:spPr>
      </p:pic>
      <p:pic>
        <p:nvPicPr>
          <p:cNvPr id="9" name="Picture 8">
            <a:extLst>
              <a:ext uri="{FF2B5EF4-FFF2-40B4-BE49-F238E27FC236}">
                <a16:creationId xmlns:a16="http://schemas.microsoft.com/office/drawing/2014/main" id="{436882C0-2F6A-436C-9018-77A25BCF4A3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139478"/>
            <a:ext cx="914863" cy="713983"/>
          </a:xfrm>
          <a:prstGeom prst="rect">
            <a:avLst/>
          </a:prstGeom>
        </p:spPr>
      </p:pic>
      <p:pic>
        <p:nvPicPr>
          <p:cNvPr id="10" name="Picture 9" descr="Logo&#10;&#10;Description automatically generated">
            <a:extLst>
              <a:ext uri="{FF2B5EF4-FFF2-40B4-BE49-F238E27FC236}">
                <a16:creationId xmlns:a16="http://schemas.microsoft.com/office/drawing/2014/main" id="{ED1425C2-9D4F-003C-35AF-B50AFAE28D74}"/>
              </a:ext>
            </a:extLst>
          </p:cNvPr>
          <p:cNvPicPr>
            <a:picLocks noChangeAspect="1"/>
          </p:cNvPicPr>
          <p:nvPr/>
        </p:nvPicPr>
        <p:blipFill>
          <a:blip r:embed="rId7"/>
          <a:stretch>
            <a:fillRect/>
          </a:stretch>
        </p:blipFill>
        <p:spPr>
          <a:xfrm>
            <a:off x="2467059" y="81860"/>
            <a:ext cx="914862" cy="792832"/>
          </a:xfrm>
          <a:prstGeom prst="rect">
            <a:avLst/>
          </a:prstGeom>
        </p:spPr>
      </p:pic>
      <p:pic>
        <p:nvPicPr>
          <p:cNvPr id="11" name="Picture 10" descr="A close-up of a logo&#10;&#10;Description automatically generated with medium confidence">
            <a:extLst>
              <a:ext uri="{FF2B5EF4-FFF2-40B4-BE49-F238E27FC236}">
                <a16:creationId xmlns:a16="http://schemas.microsoft.com/office/drawing/2014/main" id="{B5A4200C-5772-7489-2D2C-2E8E5017A75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26200" y="300132"/>
            <a:ext cx="2018944" cy="461868"/>
          </a:xfrm>
          <a:prstGeom prst="rect">
            <a:avLst/>
          </a:prstGeom>
        </p:spPr>
      </p:pic>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066800"/>
            <a:ext cx="8305800" cy="5791200"/>
          </a:xfrm>
        </p:spPr>
        <p:txBody>
          <a:bodyPr>
            <a:normAutofit lnSpcReduction="10000"/>
          </a:bodyPr>
          <a:lstStyle/>
          <a:p>
            <a:r>
              <a:rPr lang="en-US" sz="2200" b="1" dirty="0"/>
              <a:t>BUDGET: 	EUR 12,000,000 EU contribution</a:t>
            </a:r>
          </a:p>
          <a:p>
            <a:pPr marL="0" indent="0">
              <a:buNone/>
            </a:pPr>
            <a:r>
              <a:rPr lang="en-US" sz="2200" b="1" dirty="0"/>
              <a:t>		EUR 1,200,000 AU Contribution</a:t>
            </a:r>
          </a:p>
          <a:p>
            <a:r>
              <a:rPr lang="en-US" sz="2200" b="1" dirty="0"/>
              <a:t>DURATION: 	54 Months, started 1</a:t>
            </a:r>
            <a:r>
              <a:rPr lang="en-US" sz="2200" b="1" baseline="30000" dirty="0"/>
              <a:t>st</a:t>
            </a:r>
            <a:r>
              <a:rPr lang="en-US" sz="2200" b="1" dirty="0"/>
              <a:t> January 2021</a:t>
            </a:r>
          </a:p>
          <a:p>
            <a:r>
              <a:rPr lang="en-US" sz="2200" b="1" dirty="0"/>
              <a:t>COVERAGE: 	55 AU MS and 8 RECs</a:t>
            </a:r>
          </a:p>
          <a:p>
            <a:r>
              <a:rPr lang="en-US" sz="2200" b="1" dirty="0"/>
              <a:t>IMPLEMENTATION </a:t>
            </a:r>
            <a:r>
              <a:rPr lang="en-US" sz="2200" b="1" dirty="0" smtClean="0"/>
              <a:t>PARTNER AGENCY: </a:t>
            </a:r>
            <a:r>
              <a:rPr lang="en-US" sz="2200" b="1" dirty="0"/>
              <a:t>AU-IBAR (contracting authority and </a:t>
            </a:r>
            <a:r>
              <a:rPr lang="en-US" sz="2200" b="1" dirty="0" smtClean="0"/>
              <a:t>coordinating agency</a:t>
            </a:r>
            <a:r>
              <a:rPr lang="en-US" sz="2200" b="1" dirty="0"/>
              <a:t>) </a:t>
            </a:r>
            <a:r>
              <a:rPr lang="en-US" sz="2200" b="1" dirty="0" smtClean="0"/>
              <a:t>with AUDA-NEPAD as Implementing partner and DARBE as collaborating agency</a:t>
            </a:r>
            <a:endParaRPr lang="en-US" sz="2200" b="1" dirty="0"/>
          </a:p>
          <a:p>
            <a:r>
              <a:rPr lang="en-US" sz="2200" b="1" dirty="0"/>
              <a:t>PROJECT TECHNICAL STAFF:</a:t>
            </a:r>
          </a:p>
          <a:p>
            <a:pPr>
              <a:buFont typeface="+mj-lt"/>
              <a:buAutoNum type="arabicPeriod"/>
            </a:pPr>
            <a:r>
              <a:rPr lang="en-US" sz="2200" b="1" dirty="0"/>
              <a:t>Senior Fisheries Officer at AU-IBAR </a:t>
            </a:r>
          </a:p>
          <a:p>
            <a:pPr>
              <a:buFont typeface="+mj-lt"/>
              <a:buAutoNum type="arabicPeriod"/>
            </a:pPr>
            <a:r>
              <a:rPr lang="en-US" sz="2200" b="1" dirty="0"/>
              <a:t>Fisheries and aquaculture resources management expert at AU-IBAR</a:t>
            </a:r>
          </a:p>
          <a:p>
            <a:pPr>
              <a:buFont typeface="+mj-lt"/>
              <a:buAutoNum type="arabicPeriod"/>
            </a:pPr>
            <a:r>
              <a:rPr lang="en-US" sz="2200" b="1" dirty="0"/>
              <a:t>Fish Trade and Investment Officer at AU-IBAR</a:t>
            </a:r>
          </a:p>
          <a:p>
            <a:pPr>
              <a:buFont typeface="+mj-lt"/>
              <a:buAutoNum type="arabicPeriod"/>
            </a:pPr>
            <a:r>
              <a:rPr lang="en-US" sz="2200" b="1" dirty="0"/>
              <a:t>Senior Policy Officer – </a:t>
            </a:r>
            <a:r>
              <a:rPr lang="en-US" sz="2200" b="1" dirty="0" smtClean="0"/>
              <a:t>fisheries and aquaculture at DARBE</a:t>
            </a:r>
            <a:endParaRPr lang="en-US" sz="2200" b="1" dirty="0"/>
          </a:p>
          <a:p>
            <a:pPr>
              <a:buFont typeface="+mj-lt"/>
              <a:buAutoNum type="arabicPeriod"/>
            </a:pPr>
            <a:r>
              <a:rPr lang="en-US" sz="2200" b="1" dirty="0"/>
              <a:t>Programme Officer- Fisheries and Aquaculture – AUDA-NEPAD</a:t>
            </a:r>
          </a:p>
          <a:p>
            <a:pPr>
              <a:buFont typeface="+mj-lt"/>
              <a:buAutoNum type="arabicPeriod"/>
            </a:pPr>
            <a:r>
              <a:rPr lang="en-US" sz="2200" b="1" dirty="0"/>
              <a:t>Progarmme Assistant – Fisheries and Aquaculture - AUDA-NEPAD</a:t>
            </a:r>
          </a:p>
          <a:p>
            <a:pPr marL="0" indent="0">
              <a:buNone/>
            </a:pPr>
            <a:endParaRPr lang="en-US" sz="1600" b="0" dirty="0"/>
          </a:p>
          <a:p>
            <a:endParaRPr lang="en-US" sz="1600" dirty="0"/>
          </a:p>
          <a:p>
            <a:endParaRPr lang="en-US" sz="1600" dirty="0"/>
          </a:p>
          <a:p>
            <a:pPr marL="0" indent="0">
              <a:buNone/>
            </a:pPr>
            <a:endParaRPr lang="en-US" sz="1600" dirty="0"/>
          </a:p>
        </p:txBody>
      </p:sp>
      <p:sp>
        <p:nvSpPr>
          <p:cNvPr id="3" name="Title 2"/>
          <p:cNvSpPr>
            <a:spLocks noGrp="1"/>
          </p:cNvSpPr>
          <p:nvPr>
            <p:ph type="title"/>
          </p:nvPr>
        </p:nvSpPr>
        <p:spPr>
          <a:xfrm>
            <a:off x="1068442" y="304800"/>
            <a:ext cx="8075558" cy="609600"/>
          </a:xfrm>
        </p:spPr>
        <p:txBody>
          <a:bodyPr>
            <a:normAutofit fontScale="90000"/>
          </a:bodyPr>
          <a:lstStyle/>
          <a:p>
            <a:r>
              <a:rPr lang="en-US" dirty="0"/>
              <a:t>FISHGOV-2: PROJECT INFORMATION</a:t>
            </a:r>
          </a:p>
        </p:txBody>
      </p:sp>
    </p:spTree>
    <p:extLst>
      <p:ext uri="{BB962C8B-B14F-4D97-AF65-F5344CB8AC3E}">
        <p14:creationId xmlns:p14="http://schemas.microsoft.com/office/powerpoint/2010/main" val="4088346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8839200" cy="5714999"/>
          </a:xfrm>
        </p:spPr>
        <p:txBody>
          <a:bodyPr/>
          <a:lstStyle/>
          <a:p>
            <a:pPr marL="0" indent="0" algn="just">
              <a:buNone/>
            </a:pPr>
            <a:r>
              <a:rPr lang="en-US" b="0" dirty="0"/>
              <a:t>The overall objective of the project is to improve food security, livelihoods and wealth creation in sustainable fisheries and aquaculture, aligned with AU Agenda 2063 </a:t>
            </a:r>
            <a:r>
              <a:rPr lang="en-US" b="0" dirty="0">
                <a:solidFill>
                  <a:srgbClr val="FF0000"/>
                </a:solidFill>
              </a:rPr>
              <a:t>within the framework of PFRS</a:t>
            </a:r>
            <a:r>
              <a:rPr lang="en-US" b="0" dirty="0"/>
              <a:t>.</a:t>
            </a:r>
          </a:p>
          <a:p>
            <a:pPr marL="0" indent="0" algn="just">
              <a:buNone/>
            </a:pPr>
            <a:r>
              <a:rPr lang="en-US" b="0" dirty="0" smtClean="0"/>
              <a:t>The </a:t>
            </a:r>
            <a:r>
              <a:rPr lang="en-US" b="0" dirty="0"/>
              <a:t>specific objectives are the following:</a:t>
            </a:r>
          </a:p>
          <a:p>
            <a:pPr marL="457200" indent="-457200" algn="just">
              <a:buFont typeface="+mj-lt"/>
              <a:buAutoNum type="arabicPeriod"/>
            </a:pPr>
            <a:r>
              <a:rPr lang="en-US" b="0" dirty="0"/>
              <a:t>African Union decisions on sustainable fisheries and aquaculture policies are evidence based</a:t>
            </a:r>
          </a:p>
          <a:p>
            <a:pPr marL="457200" indent="-457200" algn="just">
              <a:buFont typeface="+mj-lt"/>
              <a:buAutoNum type="arabicPeriod"/>
            </a:pPr>
            <a:r>
              <a:rPr lang="en-US" b="0" dirty="0"/>
              <a:t>Fisheries and aquaculture policies in Africa are coherent with the PFRS and other AU priorities and coordinated at continental, regional and national levels </a:t>
            </a:r>
          </a:p>
          <a:p>
            <a:pPr marL="457200" indent="-457200" algn="just">
              <a:buFont typeface="+mj-lt"/>
              <a:buAutoNum type="arabicPeriod"/>
            </a:pPr>
            <a:r>
              <a:rPr lang="en-US" b="0" dirty="0"/>
              <a:t>Africa is adequately represented and effectively participates in international fisheries and aquaculture fora and ably domesticates and effectively implements relevant global instruments</a:t>
            </a:r>
          </a:p>
          <a:p>
            <a:pPr algn="just"/>
            <a:endParaRPr lang="en-US" dirty="0"/>
          </a:p>
        </p:txBody>
      </p:sp>
      <p:sp>
        <p:nvSpPr>
          <p:cNvPr id="3" name="Title 2"/>
          <p:cNvSpPr>
            <a:spLocks noGrp="1"/>
          </p:cNvSpPr>
          <p:nvPr>
            <p:ph type="title"/>
          </p:nvPr>
        </p:nvSpPr>
        <p:spPr/>
        <p:txBody>
          <a:bodyPr/>
          <a:lstStyle/>
          <a:p>
            <a:r>
              <a:rPr lang="en-US" dirty="0" smtClean="0"/>
              <a:t>PROJECT OBJECTIVES</a:t>
            </a:r>
            <a:endParaRPr lang="en-US" dirty="0"/>
          </a:p>
        </p:txBody>
      </p:sp>
    </p:spTree>
    <p:extLst>
      <p:ext uri="{BB962C8B-B14F-4D97-AF65-F5344CB8AC3E}">
        <p14:creationId xmlns:p14="http://schemas.microsoft.com/office/powerpoint/2010/main" val="3192118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839200" cy="5638800"/>
          </a:xfrm>
        </p:spPr>
        <p:txBody>
          <a:bodyPr/>
          <a:lstStyle/>
          <a:p>
            <a:pPr algn="just"/>
            <a:r>
              <a:rPr lang="en-US" sz="2200" b="0" i="1" u="sng" dirty="0"/>
              <a:t>Output 1.1 </a:t>
            </a:r>
            <a:r>
              <a:rPr lang="en-US" sz="2200" b="0" dirty="0"/>
              <a:t>AU stakeholders have access to quality knowledge products on African fisheries and aquaculture </a:t>
            </a:r>
          </a:p>
          <a:p>
            <a:pPr algn="just"/>
            <a:r>
              <a:rPr lang="en-US" sz="2200" b="0" i="1" u="sng" dirty="0"/>
              <a:t>Output 1.2 </a:t>
            </a:r>
            <a:r>
              <a:rPr lang="en-US" sz="2200" b="0" dirty="0"/>
              <a:t>Existing platforms and networks are reviewed, rationalized and operationalized for effective participation of stakeholders in policy development and implementation </a:t>
            </a:r>
          </a:p>
          <a:p>
            <a:pPr algn="just"/>
            <a:r>
              <a:rPr lang="en-US" sz="2200" b="0" i="1" u="sng" dirty="0"/>
              <a:t>Output 1.3 </a:t>
            </a:r>
            <a:r>
              <a:rPr lang="en-US" sz="2200" b="0" dirty="0"/>
              <a:t>A solid reporting system to STC on the implementation of the PFRS is put in place and integrated </a:t>
            </a:r>
            <a:r>
              <a:rPr lang="en-US" sz="2200" b="0" dirty="0" smtClean="0"/>
              <a:t>into </a:t>
            </a:r>
            <a:r>
              <a:rPr lang="en-US" sz="2200" b="0" dirty="0"/>
              <a:t>CAADP process</a:t>
            </a:r>
          </a:p>
          <a:p>
            <a:pPr algn="just"/>
            <a:r>
              <a:rPr lang="en-US" sz="2200" b="0" i="1" u="sng" dirty="0"/>
              <a:t>Output 1.4 </a:t>
            </a:r>
            <a:r>
              <a:rPr lang="en-US" sz="2200" b="0" dirty="0"/>
              <a:t>Mechanisms are developed to ensure that sustainable fisheries and aquaculture are mainstreamed in the development of AU policies / initiatives affecting the sector</a:t>
            </a:r>
          </a:p>
          <a:p>
            <a:pPr algn="just"/>
            <a:r>
              <a:rPr lang="en-US" sz="2200" b="0" i="1" u="sng" dirty="0"/>
              <a:t>Output 1.5 </a:t>
            </a:r>
            <a:r>
              <a:rPr lang="en-US" sz="2200" b="0" dirty="0"/>
              <a:t>Advocacy is improved and awareness created about the importance of sustainable fisheries and aquaculture</a:t>
            </a:r>
          </a:p>
        </p:txBody>
      </p:sp>
      <p:sp>
        <p:nvSpPr>
          <p:cNvPr id="3" name="Title 2"/>
          <p:cNvSpPr>
            <a:spLocks noGrp="1"/>
          </p:cNvSpPr>
          <p:nvPr>
            <p:ph type="title"/>
          </p:nvPr>
        </p:nvSpPr>
        <p:spPr>
          <a:xfrm>
            <a:off x="1068442" y="304800"/>
            <a:ext cx="8227958" cy="609600"/>
          </a:xfrm>
        </p:spPr>
        <p:txBody>
          <a:bodyPr/>
          <a:lstStyle/>
          <a:p>
            <a:r>
              <a:rPr lang="en-US" sz="1800" dirty="0"/>
              <a:t>RESULT 1: AFRICAN UNION DECISIONS ON SUSTAINABLE FISHERIES AND AQUACULTURE POLICIES ARE EVIDENCE BASED</a:t>
            </a:r>
          </a:p>
        </p:txBody>
      </p:sp>
    </p:spTree>
    <p:extLst>
      <p:ext uri="{BB962C8B-B14F-4D97-AF65-F5344CB8AC3E}">
        <p14:creationId xmlns:p14="http://schemas.microsoft.com/office/powerpoint/2010/main" val="3525002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6108" y="1219200"/>
            <a:ext cx="8857891" cy="5486399"/>
          </a:xfrm>
        </p:spPr>
        <p:txBody>
          <a:bodyPr/>
          <a:lstStyle/>
          <a:p>
            <a:pPr algn="just"/>
            <a:r>
              <a:rPr lang="en-US" b="0" i="1" u="sng" dirty="0"/>
              <a:t>Output 2.1 </a:t>
            </a:r>
            <a:r>
              <a:rPr lang="en-US" b="0" dirty="0"/>
              <a:t>Capacities and systems for regional collaboration and integration regarding shared fisheries and aquaculture resources management are improved and linkages with environmental governance frameworks are enhanced</a:t>
            </a:r>
          </a:p>
          <a:p>
            <a:pPr algn="just"/>
            <a:r>
              <a:rPr lang="en-US" b="0" i="1" u="sng" dirty="0"/>
              <a:t> Output 2.2 </a:t>
            </a:r>
            <a:r>
              <a:rPr lang="en-US" b="0" dirty="0"/>
              <a:t>Capacities of Member States, RECs and RFBs to develop realistic sustainable fisheries and aquaculture policies in coherence with the PFRS are strengthened </a:t>
            </a:r>
          </a:p>
          <a:p>
            <a:pPr algn="just"/>
            <a:r>
              <a:rPr lang="en-US" b="0" i="1" u="sng" dirty="0"/>
              <a:t>Output 2.3 </a:t>
            </a:r>
            <a:r>
              <a:rPr lang="en-US" b="0" dirty="0"/>
              <a:t>Capacities are strengthened to facilitate intra and inter regional fish trade in line with the regional integration trade agenda and the Protocol on Trade in Goods of the Africa Continental Free Trade Area </a:t>
            </a:r>
          </a:p>
          <a:p>
            <a:pPr algn="just"/>
            <a:endParaRPr lang="en-US" sz="2000" b="0" dirty="0"/>
          </a:p>
          <a:p>
            <a:pPr algn="just"/>
            <a:endParaRPr lang="en-US" sz="2000" dirty="0"/>
          </a:p>
        </p:txBody>
      </p:sp>
      <p:sp>
        <p:nvSpPr>
          <p:cNvPr id="3" name="Title 2"/>
          <p:cNvSpPr>
            <a:spLocks noGrp="1"/>
          </p:cNvSpPr>
          <p:nvPr>
            <p:ph type="title"/>
          </p:nvPr>
        </p:nvSpPr>
        <p:spPr>
          <a:xfrm>
            <a:off x="1066800" y="152400"/>
            <a:ext cx="8001000" cy="914400"/>
          </a:xfrm>
        </p:spPr>
        <p:txBody>
          <a:bodyPr/>
          <a:lstStyle/>
          <a:p>
            <a:r>
              <a:rPr lang="en-US" sz="1800" dirty="0"/>
              <a:t>RESULT 2: FISHERIES AND AQUACULTURE POLICIES IN AFRICA ARE COHERENT WITH THE PFRS AND COORDINATED AT CONTINENTAL, REGIONAL AND NATIONAL LEVELS</a:t>
            </a:r>
          </a:p>
        </p:txBody>
      </p:sp>
    </p:spTree>
    <p:extLst>
      <p:ext uri="{BB962C8B-B14F-4D97-AF65-F5344CB8AC3E}">
        <p14:creationId xmlns:p14="http://schemas.microsoft.com/office/powerpoint/2010/main" val="2202197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839200" cy="5638799"/>
          </a:xfrm>
        </p:spPr>
        <p:txBody>
          <a:bodyPr/>
          <a:lstStyle/>
          <a:p>
            <a:pPr algn="just"/>
            <a:r>
              <a:rPr lang="en-US" sz="2800" b="0" i="1" u="sng" dirty="0"/>
              <a:t>Output 3.1 </a:t>
            </a:r>
            <a:r>
              <a:rPr lang="en-US" sz="2800" b="0" dirty="0"/>
              <a:t>Capacities of AU Member States – including SIDS - in terms of international negotiations are increased and a mechanism is put in place to coordinate African common positions </a:t>
            </a:r>
          </a:p>
          <a:p>
            <a:pPr algn="just"/>
            <a:r>
              <a:rPr lang="en-US" sz="2800" b="0" i="1" u="sng" dirty="0"/>
              <a:t>Output 3.2 </a:t>
            </a:r>
            <a:r>
              <a:rPr lang="en-US" sz="2800" b="0" dirty="0"/>
              <a:t>Mechanisms are put in place to encourage and facilitate the domestication of global instruments and initiatives at continental, regional and national levels</a:t>
            </a:r>
          </a:p>
          <a:p>
            <a:pPr algn="just"/>
            <a:r>
              <a:rPr lang="en-US" sz="2800" b="0" i="1" u="sng" dirty="0"/>
              <a:t>Output 3.3</a:t>
            </a:r>
            <a:r>
              <a:rPr lang="en-US" sz="2800" b="0" dirty="0"/>
              <a:t> Capacities of AU Member States are strengthened to effectively articulate African positions on fisheries and aquaculture in the AU-EU dialogue</a:t>
            </a:r>
          </a:p>
        </p:txBody>
      </p:sp>
      <p:sp>
        <p:nvSpPr>
          <p:cNvPr id="3" name="Title 2"/>
          <p:cNvSpPr>
            <a:spLocks noGrp="1"/>
          </p:cNvSpPr>
          <p:nvPr>
            <p:ph type="title"/>
          </p:nvPr>
        </p:nvSpPr>
        <p:spPr>
          <a:xfrm>
            <a:off x="990600" y="152400"/>
            <a:ext cx="8153400" cy="914400"/>
          </a:xfrm>
        </p:spPr>
        <p:txBody>
          <a:bodyPr/>
          <a:lstStyle/>
          <a:p>
            <a:r>
              <a:rPr lang="en-US" sz="1700" dirty="0"/>
              <a:t>RESULT 3: AFRICA IS ADEQUATELY REPRESENTED AND EFFECTIVELY PARTICIPATES IN INTERNATIONAL FISHERIES AND AQUACULTURE FORA AND ABLY DOMESTICATES RELEVANT GLOBAL INSTRUMENTS</a:t>
            </a:r>
          </a:p>
        </p:txBody>
      </p:sp>
    </p:spTree>
    <p:extLst>
      <p:ext uri="{BB962C8B-B14F-4D97-AF65-F5344CB8AC3E}">
        <p14:creationId xmlns:p14="http://schemas.microsoft.com/office/powerpoint/2010/main" val="2977058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443126144"/>
              </p:ext>
            </p:extLst>
          </p:nvPr>
        </p:nvGraphicFramePr>
        <p:xfrm>
          <a:off x="342898" y="1187690"/>
          <a:ext cx="8572502" cy="3612909"/>
        </p:xfrm>
        <a:graphic>
          <a:graphicData uri="http://schemas.openxmlformats.org/drawingml/2006/table">
            <a:tbl>
              <a:tblPr firstRow="1" firstCol="1" bandRow="1"/>
              <a:tblGrid>
                <a:gridCol w="8572502">
                  <a:extLst>
                    <a:ext uri="{9D8B030D-6E8A-4147-A177-3AD203B41FA5}">
                      <a16:colId xmlns:a16="http://schemas.microsoft.com/office/drawing/2014/main" val="20000"/>
                    </a:ext>
                  </a:extLst>
                </a:gridCol>
              </a:tblGrid>
              <a:tr h="700879">
                <a:tc>
                  <a:txBody>
                    <a:bodyPr/>
                    <a:lstStyle/>
                    <a:p>
                      <a:pPr marL="0" marR="0">
                        <a:lnSpc>
                          <a:spcPct val="107000"/>
                        </a:lnSpc>
                        <a:spcBef>
                          <a:spcPts val="0"/>
                        </a:spcBef>
                        <a:spcAft>
                          <a:spcPts val="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Project Technical Coordinating Committee meeting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10818">
                <a:tc>
                  <a:txBody>
                    <a:bodyPr/>
                    <a:lstStyle/>
                    <a:p>
                      <a:pPr marL="0" marR="0">
                        <a:lnSpc>
                          <a:spcPct val="107000"/>
                        </a:lnSpc>
                        <a:spcBef>
                          <a:spcPts val="0"/>
                        </a:spcBef>
                        <a:spcAft>
                          <a:spcPts val="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Project Steering Committee meeting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929427">
                <a:tc>
                  <a:txBody>
                    <a:bodyPr/>
                    <a:lstStyle/>
                    <a:p>
                      <a:pPr marL="0" marR="0">
                        <a:lnSpc>
                          <a:spcPct val="107000"/>
                        </a:lnSpc>
                        <a:spcBef>
                          <a:spcPts val="0"/>
                        </a:spcBef>
                        <a:spcAft>
                          <a:spcPts val="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Inception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71785">
                <a:tc>
                  <a:txBody>
                    <a:bodyPr/>
                    <a:lstStyle/>
                    <a:p>
                      <a:endParaRPr lang="en-US"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 name="Title 2"/>
          <p:cNvSpPr>
            <a:spLocks noGrp="1"/>
          </p:cNvSpPr>
          <p:nvPr>
            <p:ph type="title"/>
          </p:nvPr>
        </p:nvSpPr>
        <p:spPr/>
        <p:txBody>
          <a:bodyPr/>
          <a:lstStyle/>
          <a:p>
            <a:r>
              <a:rPr lang="en-US" dirty="0" smtClean="0"/>
              <a:t>PROJECT STRUCTURE</a:t>
            </a:r>
            <a:endParaRPr lang="en-US" dirty="0"/>
          </a:p>
        </p:txBody>
      </p:sp>
    </p:spTree>
    <p:extLst>
      <p:ext uri="{BB962C8B-B14F-4D97-AF65-F5344CB8AC3E}">
        <p14:creationId xmlns:p14="http://schemas.microsoft.com/office/powerpoint/2010/main" val="3536744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000" dirty="0"/>
              <a:t>SO1: African Union decisions on sustainable fisheries and aquaculture policies are evidence based.</a:t>
            </a:r>
            <a:r>
              <a:rPr lang="en-US" dirty="0"/>
              <a:t/>
            </a:r>
            <a:br>
              <a:rPr lang="en-US" dirty="0"/>
            </a:b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410114494"/>
              </p:ext>
            </p:extLst>
          </p:nvPr>
        </p:nvGraphicFramePr>
        <p:xfrm>
          <a:off x="277842" y="1219200"/>
          <a:ext cx="8866158" cy="5575428"/>
        </p:xfrm>
        <a:graphic>
          <a:graphicData uri="http://schemas.openxmlformats.org/drawingml/2006/table">
            <a:tbl>
              <a:tblPr firstRow="1" firstCol="1" bandRow="1"/>
              <a:tblGrid>
                <a:gridCol w="3340221">
                  <a:extLst>
                    <a:ext uri="{9D8B030D-6E8A-4147-A177-3AD203B41FA5}">
                      <a16:colId xmlns:a16="http://schemas.microsoft.com/office/drawing/2014/main" val="20000"/>
                    </a:ext>
                  </a:extLst>
                </a:gridCol>
                <a:gridCol w="5525937">
                  <a:extLst>
                    <a:ext uri="{9D8B030D-6E8A-4147-A177-3AD203B41FA5}">
                      <a16:colId xmlns:a16="http://schemas.microsoft.com/office/drawing/2014/main" val="20001"/>
                    </a:ext>
                  </a:extLst>
                </a:gridCol>
              </a:tblGrid>
              <a:tr h="609600">
                <a:tc gridSpan="2">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700" b="1" dirty="0" smtClea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Output</a:t>
                      </a:r>
                      <a:r>
                        <a:rPr lang="en-US" sz="1700" b="1" dirty="0" smtClean="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r>
                        <a:rPr lang="en-US" sz="17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1 1: AU stakeholders have access to quality knowledge products on African fisheries and aquaculture </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438400">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700" b="1" i="0" dirty="0">
                          <a:effectLst/>
                          <a:latin typeface="Calibri" panose="020F0502020204030204" pitchFamily="34" charset="0"/>
                          <a:ea typeface="Calibri" panose="020F0502020204030204" pitchFamily="34" charset="0"/>
                          <a:cs typeface="Times New Roman" panose="02020603050405020304" pitchFamily="18" charset="0"/>
                        </a:rPr>
                        <a:t> </a:t>
                      </a:r>
                      <a:r>
                        <a:rPr lang="en-US" sz="1700" b="1" i="0" dirty="0">
                          <a:effectLst/>
                          <a:latin typeface="Arial" panose="020B0604020202020204" pitchFamily="34" charset="0"/>
                          <a:ea typeface="Calibri" panose="020F0502020204030204" pitchFamily="34" charset="0"/>
                          <a:cs typeface="Times New Roman" panose="02020603050405020304" pitchFamily="18" charset="0"/>
                        </a:rPr>
                        <a:t>1.1:1.  Collect and centralize information and research relating to fisheries and aquaculture in Africa as a repository within AU institutions and establish a mechanism for regular updating;</a:t>
                      </a:r>
                      <a:r>
                        <a:rPr lang="en-US" sz="1700" b="1" i="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700" i="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700" b="1" i="0" dirty="0">
                          <a:effectLst/>
                          <a:latin typeface="Calibri" panose="020F0502020204030204" pitchFamily="34" charset="0"/>
                          <a:ea typeface="Calibri" panose="020F0502020204030204" pitchFamily="34" charset="0"/>
                          <a:cs typeface="Times New Roman" panose="02020603050405020304" pitchFamily="18" charset="0"/>
                        </a:rPr>
                        <a:t> </a:t>
                      </a:r>
                      <a:endParaRPr lang="en-US" sz="1700" i="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700" i="0" dirty="0">
                          <a:effectLst/>
                          <a:latin typeface="Calibri" panose="020F0502020204030204" pitchFamily="34" charset="0"/>
                          <a:ea typeface="Calibri" panose="020F0502020204030204" pitchFamily="34" charset="0"/>
                          <a:cs typeface="Times New Roman" panose="02020603050405020304" pitchFamily="18" charset="0"/>
                        </a:rPr>
                        <a:t>1.1.1.1. Develop and update database on fisheries and aquaculture and develop mechanism for data management.</a:t>
                      </a:r>
                    </a:p>
                    <a:p>
                      <a:pPr marL="0" marR="0">
                        <a:lnSpc>
                          <a:spcPct val="107000"/>
                        </a:lnSpc>
                        <a:spcBef>
                          <a:spcPts val="0"/>
                        </a:spcBef>
                        <a:spcAft>
                          <a:spcPts val="0"/>
                        </a:spcAft>
                      </a:pPr>
                      <a:r>
                        <a:rPr lang="en-US" sz="1700" i="0" dirty="0">
                          <a:effectLst/>
                          <a:latin typeface="Calibri" panose="020F0502020204030204" pitchFamily="34" charset="0"/>
                          <a:ea typeface="Calibri" panose="020F0502020204030204" pitchFamily="34" charset="0"/>
                          <a:cs typeface="Times New Roman" panose="02020603050405020304" pitchFamily="18" charset="0"/>
                        </a:rPr>
                        <a:t>1.1.1.2. Commission studies on identifications of sources of fisheries, aquaculture, socio-economics and environmental related data (research and statistics) in 5</a:t>
                      </a:r>
                      <a:r>
                        <a:rPr lang="en-US" sz="1700" i="0" baseline="0" dirty="0">
                          <a:effectLst/>
                          <a:latin typeface="Calibri" panose="020F0502020204030204" pitchFamily="34" charset="0"/>
                          <a:ea typeface="Calibri" panose="020F0502020204030204" pitchFamily="34" charset="0"/>
                          <a:cs typeface="Times New Roman" panose="02020603050405020304" pitchFamily="18" charset="0"/>
                        </a:rPr>
                        <a:t> regions  (West, </a:t>
                      </a:r>
                      <a:r>
                        <a:rPr lang="en-US" sz="1700" i="0" baseline="0" dirty="0" smtClean="0">
                          <a:effectLst/>
                          <a:latin typeface="Calibri" panose="020F0502020204030204" pitchFamily="34" charset="0"/>
                          <a:ea typeface="Calibri" panose="020F0502020204030204" pitchFamily="34" charset="0"/>
                          <a:cs typeface="Times New Roman" panose="02020603050405020304" pitchFamily="18" charset="0"/>
                        </a:rPr>
                        <a:t>Central</a:t>
                      </a:r>
                      <a:r>
                        <a:rPr lang="en-US" sz="1700" i="0" baseline="0" dirty="0">
                          <a:effectLst/>
                          <a:latin typeface="Calibri" panose="020F0502020204030204" pitchFamily="34" charset="0"/>
                          <a:ea typeface="Calibri" panose="020F0502020204030204" pitchFamily="34" charset="0"/>
                          <a:cs typeface="Times New Roman" panose="02020603050405020304" pitchFamily="18" charset="0"/>
                        </a:rPr>
                        <a:t>, East, South and North)</a:t>
                      </a:r>
                      <a:endParaRPr lang="en-US" sz="1700" i="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700" i="0" dirty="0" smtClean="0">
                          <a:effectLst/>
                          <a:latin typeface="Calibri" panose="020F0502020204030204" pitchFamily="34" charset="0"/>
                          <a:ea typeface="Calibri" panose="020F0502020204030204" pitchFamily="34" charset="0"/>
                          <a:cs typeface="Times New Roman" panose="02020603050405020304" pitchFamily="18" charset="0"/>
                        </a:rPr>
                        <a:t>1.1.1.3. Conduct five regional trainings for member states on the use of database</a:t>
                      </a:r>
                      <a:endParaRPr lang="en-US" sz="1700" i="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438400">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700" i="0" dirty="0">
                          <a:effectLst/>
                          <a:latin typeface="Calibri" panose="020F0502020204030204" pitchFamily="34" charset="0"/>
                          <a:ea typeface="Calibri" panose="020F0502020204030204" pitchFamily="34" charset="0"/>
                          <a:cs typeface="Times New Roman" panose="02020603050405020304" pitchFamily="18" charset="0"/>
                        </a:rPr>
                        <a:t> </a:t>
                      </a:r>
                      <a:r>
                        <a:rPr lang="en-US" sz="1700" b="1" i="0" dirty="0">
                          <a:effectLst/>
                          <a:latin typeface="Calibri" panose="020F0502020204030204" pitchFamily="34" charset="0"/>
                          <a:ea typeface="Calibri" panose="020F0502020204030204" pitchFamily="34" charset="0"/>
                          <a:cs typeface="Times New Roman" panose="02020603050405020304" pitchFamily="18" charset="0"/>
                        </a:rPr>
                        <a:t>1.1.2. Conduct policy oriented studies to address social, economic and environmental challenges on fisheries and aquaculture in Africa (e.g. on the state of the stocks, economic valuation of aquatic and coastal goods and services, impact of climate change etc).</a:t>
                      </a:r>
                      <a:endParaRPr lang="en-US" sz="1700" i="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700" i="0" dirty="0">
                          <a:effectLst/>
                          <a:latin typeface="Calibri" panose="020F0502020204030204" pitchFamily="34" charset="0"/>
                          <a:ea typeface="Calibri" panose="020F0502020204030204" pitchFamily="34" charset="0"/>
                          <a:cs typeface="Times New Roman" panose="02020603050405020304" pitchFamily="18" charset="0"/>
                        </a:rPr>
                        <a:t>1.1.2.1. Collect existing relevant information in AU MS and institutions on the state of fish stocks in </a:t>
                      </a:r>
                      <a:r>
                        <a:rPr lang="en-US" sz="1700" i="0" dirty="0" smtClean="0">
                          <a:effectLst/>
                          <a:latin typeface="Calibri" panose="020F0502020204030204" pitchFamily="34" charset="0"/>
                          <a:ea typeface="Calibri" panose="020F0502020204030204" pitchFamily="34" charset="0"/>
                          <a:cs typeface="Times New Roman" panose="02020603050405020304" pitchFamily="18" charset="0"/>
                        </a:rPr>
                        <a:t>regions</a:t>
                      </a:r>
                      <a:r>
                        <a:rPr lang="en-US" sz="1700" i="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0"/>
                        </a:spcAft>
                      </a:pPr>
                      <a:r>
                        <a:rPr lang="en-US" sz="1700" i="0" dirty="0" smtClean="0">
                          <a:effectLst/>
                          <a:latin typeface="Calibri" panose="020F0502020204030204" pitchFamily="34" charset="0"/>
                          <a:ea typeface="Calibri" panose="020F0502020204030204" pitchFamily="34" charset="0"/>
                          <a:cs typeface="Calibri" panose="020F0502020204030204" pitchFamily="34" charset="0"/>
                        </a:rPr>
                        <a:t>1.1.2.2. Conduct economic valuation of ecosystem goods and services, impact of climate change on fisheries and aquaculture. </a:t>
                      </a:r>
                      <a:endParaRPr lang="en-US" sz="1700" i="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700" i="0" dirty="0" smtClean="0">
                          <a:effectLst/>
                          <a:latin typeface="Calibri" panose="020F0502020204030204" pitchFamily="34" charset="0"/>
                          <a:ea typeface="Calibri" panose="020F0502020204030204" pitchFamily="34" charset="0"/>
                          <a:cs typeface="Times New Roman" panose="02020603050405020304" pitchFamily="18" charset="0"/>
                        </a:rPr>
                        <a:t>1.1.2.3. Conduct a write shop of experts (mainly from AFRM WGs) to utilize the outputs from 1.1.2.1 and 1.1.2.2  in the production of the biennial Africa Fisheries and Aquaculture report , relevant policy briefs and information notes. </a:t>
                      </a:r>
                      <a:endParaRPr lang="en-US" sz="1700" i="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09390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000" dirty="0"/>
              <a:t>SO1: African Union decisions on sustainable fisheries and aquaculture policies are evidence based.</a:t>
            </a:r>
            <a:r>
              <a:rPr lang="en-US" dirty="0"/>
              <a:t/>
            </a:r>
            <a:br>
              <a:rPr lang="en-US" dirty="0"/>
            </a:b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996646963"/>
              </p:ext>
            </p:extLst>
          </p:nvPr>
        </p:nvGraphicFramePr>
        <p:xfrm>
          <a:off x="304799" y="1295400"/>
          <a:ext cx="8839201" cy="5817331"/>
        </p:xfrm>
        <a:graphic>
          <a:graphicData uri="http://schemas.openxmlformats.org/drawingml/2006/table">
            <a:tbl>
              <a:tblPr firstRow="1" firstCol="1" bandRow="1"/>
              <a:tblGrid>
                <a:gridCol w="3520036">
                  <a:extLst>
                    <a:ext uri="{9D8B030D-6E8A-4147-A177-3AD203B41FA5}">
                      <a16:colId xmlns:a16="http://schemas.microsoft.com/office/drawing/2014/main" val="20000"/>
                    </a:ext>
                  </a:extLst>
                </a:gridCol>
                <a:gridCol w="5319165">
                  <a:extLst>
                    <a:ext uri="{9D8B030D-6E8A-4147-A177-3AD203B41FA5}">
                      <a16:colId xmlns:a16="http://schemas.microsoft.com/office/drawing/2014/main" val="20001"/>
                    </a:ext>
                  </a:extLst>
                </a:gridCol>
              </a:tblGrid>
              <a:tr h="231489">
                <a:tc gridSpan="2">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200" b="1" dirty="0" smtClea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Output</a:t>
                      </a:r>
                      <a:r>
                        <a:rPr lang="en-US" sz="1200" b="1" dirty="0" smtClean="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r>
                        <a:rPr lang="en-US" sz="12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1 1: AU stakeholders have access to quality knowledge products on African fisheries and aquaculture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17308">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600" i="0" dirty="0">
                          <a:effectLst/>
                          <a:latin typeface="Calibri" panose="020F0502020204030204" pitchFamily="34" charset="0"/>
                          <a:ea typeface="Calibri" panose="020F0502020204030204" pitchFamily="34" charset="0"/>
                          <a:cs typeface="Times New Roman" panose="02020603050405020304" pitchFamily="18" charset="0"/>
                        </a:rPr>
                        <a:t> </a:t>
                      </a:r>
                      <a:r>
                        <a:rPr lang="en-US" sz="1600" b="1" i="0" dirty="0">
                          <a:effectLst/>
                          <a:latin typeface="Calibri" panose="020F0502020204030204" pitchFamily="34" charset="0"/>
                          <a:ea typeface="Calibri" panose="020F0502020204030204" pitchFamily="34" charset="0"/>
                          <a:cs typeface="Calibri" panose="020F0502020204030204" pitchFamily="34" charset="0"/>
                        </a:rPr>
                        <a:t>1.1.3. Update the AU-FAO study on the Value of African fisheries (2014);</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i="0" dirty="0">
                          <a:effectLst/>
                          <a:latin typeface="Calibri" panose="020F0502020204030204" pitchFamily="34" charset="0"/>
                          <a:ea typeface="Calibri" panose="020F0502020204030204" pitchFamily="34" charset="0"/>
                          <a:cs typeface="Calibri" panose="020F0502020204030204" pitchFamily="34" charset="0"/>
                        </a:rPr>
                        <a:t>1.1.3.1. Develop methodology, template and training manuals for updating the AU-FAO study on the value </a:t>
                      </a:r>
                      <a:r>
                        <a:rPr lang="en-US" sz="1600" i="0" dirty="0" smtClean="0">
                          <a:effectLst/>
                          <a:latin typeface="Calibri" panose="020F0502020204030204" pitchFamily="34" charset="0"/>
                          <a:ea typeface="Calibri" panose="020F0502020204030204" pitchFamily="34" charset="0"/>
                          <a:cs typeface="Calibri" panose="020F0502020204030204" pitchFamily="34" charset="0"/>
                        </a:rPr>
                        <a:t>of </a:t>
                      </a:r>
                      <a:r>
                        <a:rPr lang="en-US" sz="1600" i="0" dirty="0" smtClean="0">
                          <a:solidFill>
                            <a:srgbClr val="C00000"/>
                          </a:solidFill>
                          <a:effectLst/>
                          <a:latin typeface="Calibri" panose="020F0502020204030204" pitchFamily="34" charset="0"/>
                          <a:ea typeface="Calibri" panose="020F0502020204030204" pitchFamily="34" charset="0"/>
                          <a:cs typeface="Calibri" panose="020F0502020204030204" pitchFamily="34" charset="0"/>
                        </a:rPr>
                        <a:t>Africa</a:t>
                      </a:r>
                      <a:r>
                        <a:rPr lang="en-US" sz="1600" i="0" dirty="0" smtClean="0">
                          <a:effectLst/>
                          <a:latin typeface="Calibri" panose="020F0502020204030204" pitchFamily="34" charset="0"/>
                          <a:ea typeface="Calibri" panose="020F0502020204030204" pitchFamily="34" charset="0"/>
                          <a:cs typeface="Calibri" panose="020F0502020204030204" pitchFamily="34" charset="0"/>
                        </a:rPr>
                        <a:t> fisheries </a:t>
                      </a:r>
                      <a:r>
                        <a:rPr lang="en-US" sz="1600" i="0" dirty="0">
                          <a:effectLst/>
                          <a:latin typeface="Calibri" panose="020F0502020204030204" pitchFamily="34" charset="0"/>
                          <a:ea typeface="Calibri" panose="020F0502020204030204" pitchFamily="34" charset="0"/>
                          <a:cs typeface="Calibri" panose="020F0502020204030204" pitchFamily="34" charset="0"/>
                        </a:rPr>
                        <a:t>2014</a:t>
                      </a:r>
                      <a:r>
                        <a:rPr lang="en-US" sz="1600" i="0" dirty="0" smtClean="0">
                          <a:effectLst/>
                          <a:latin typeface="Calibri" panose="020F0502020204030204" pitchFamily="34" charset="0"/>
                          <a:ea typeface="Calibri" panose="020F0502020204030204" pitchFamily="34" charset="0"/>
                          <a:cs typeface="Calibri" panose="020F0502020204030204" pitchFamily="34"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i="0" dirty="0" smtClean="0"/>
                        <a:t>1.1.3.2. Train AU MS on methodology and approach of data collection and analysis</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i="0" dirty="0" smtClean="0"/>
                        <a:t>1.1.3.3. Conduct an experts' workshop to validate the updated study</a:t>
                      </a:r>
                      <a:endParaRPr lang="en-US" sz="1600" i="0" dirty="0"/>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900241">
                <a:tc>
                  <a:txBody>
                    <a:bodyPr/>
                    <a:lstStyle/>
                    <a:p>
                      <a:pPr marL="0" marR="0">
                        <a:lnSpc>
                          <a:spcPct val="107000"/>
                        </a:lnSpc>
                        <a:spcBef>
                          <a:spcPts val="0"/>
                        </a:spcBef>
                        <a:spcAft>
                          <a:spcPts val="0"/>
                        </a:spcAft>
                      </a:pPr>
                      <a:r>
                        <a:rPr lang="en-US" sz="1600" b="1" i="0" dirty="0">
                          <a:effectLst/>
                          <a:latin typeface="Calibri" panose="020F0502020204030204" pitchFamily="34" charset="0"/>
                          <a:ea typeface="Calibri" panose="020F0502020204030204" pitchFamily="34" charset="0"/>
                          <a:cs typeface="Times New Roman" panose="02020603050405020304" pitchFamily="18" charset="0"/>
                        </a:rPr>
                        <a:t>1.1.4. Produce foresight studies and relevant fisheries and aquaculture contributions to ongoing thematic processes and initiatives (i.e. on food and nutrition security, gender, marine biodiversity and ecosystems, climate change, blue economy etc) </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i="0" dirty="0">
                          <a:effectLst/>
                          <a:latin typeface="Calibri" panose="020F0502020204030204" pitchFamily="34" charset="0"/>
                          <a:ea typeface="Calibri" panose="020F0502020204030204" pitchFamily="34" charset="0"/>
                          <a:cs typeface="Times New Roman" panose="02020603050405020304" pitchFamily="18" charset="0"/>
                        </a:rPr>
                        <a:t>1.1.4.1 Conduct foresight studies to inform policy reforms on relevant fisheries and aquaculture issues - diverse consultancies to address issues above</a:t>
                      </a:r>
                      <a:r>
                        <a:rPr lang="en-US" sz="1600" i="0" dirty="0" smtClean="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600" i="0" dirty="0" smtClean="0">
                          <a:effectLst/>
                          <a:latin typeface="Calibri" panose="020F0502020204030204" pitchFamily="34" charset="0"/>
                          <a:ea typeface="Calibri" panose="020F0502020204030204" pitchFamily="34" charset="0"/>
                          <a:cs typeface="Times New Roman" panose="02020603050405020304" pitchFamily="18" charset="0"/>
                        </a:rPr>
                        <a:t>1.1.4.2. Conduct an experts' workshop to validate the foresight studies.</a:t>
                      </a:r>
                    </a:p>
                    <a:p>
                      <a:pPr marL="0" marR="0">
                        <a:lnSpc>
                          <a:spcPct val="107000"/>
                        </a:lnSpc>
                        <a:spcBef>
                          <a:spcPts val="0"/>
                        </a:spcBef>
                        <a:spcAft>
                          <a:spcPts val="0"/>
                        </a:spcAft>
                      </a:pPr>
                      <a:r>
                        <a:rPr lang="en-US" sz="1600" i="0" dirty="0" smtClean="0">
                          <a:effectLst/>
                          <a:latin typeface="Calibri" panose="020F0502020204030204" pitchFamily="34" charset="0"/>
                          <a:ea typeface="Calibri" panose="020F0502020204030204" pitchFamily="34" charset="0"/>
                          <a:cs typeface="Times New Roman" panose="02020603050405020304" pitchFamily="18" charset="0"/>
                        </a:rPr>
                        <a:t>1.1.4.3. Prepare materials to address all  identified issues in the foresight studies including Ocean Governance and  facilitate relevant workshops.</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88059">
                <a:tc>
                  <a:txBody>
                    <a:bodyPr/>
                    <a:lstStyle/>
                    <a:p>
                      <a:pPr marL="0" marR="0">
                        <a:lnSpc>
                          <a:spcPct val="107000"/>
                        </a:lnSpc>
                        <a:spcBef>
                          <a:spcPts val="0"/>
                        </a:spcBef>
                        <a:spcAft>
                          <a:spcPts val="0"/>
                        </a:spcAft>
                      </a:pPr>
                      <a:r>
                        <a:rPr lang="en-US" sz="1600" b="1" i="0" dirty="0">
                          <a:effectLst/>
                          <a:latin typeface="Calibri" panose="020F0502020204030204" pitchFamily="34" charset="0"/>
                          <a:ea typeface="Calibri" panose="020F0502020204030204" pitchFamily="34" charset="0"/>
                          <a:cs typeface="Times New Roman" panose="02020603050405020304" pitchFamily="18" charset="0"/>
                        </a:rPr>
                        <a:t>1.1.5. Document lessons learnt and best practices for informed and rational interventions;</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i="0" dirty="0">
                          <a:effectLst/>
                          <a:latin typeface="Calibri" panose="020F0502020204030204" pitchFamily="34" charset="0"/>
                          <a:ea typeface="Calibri" panose="020F0502020204030204" pitchFamily="34" charset="0"/>
                          <a:cs typeface="Calibri" panose="020F0502020204030204" pitchFamily="34" charset="0"/>
                        </a:rPr>
                        <a:t>1.1.5.1. Document lessons learnt and best practices on current and emerging fisheries and aquaculture related issues for informed and rational interventions.   </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i="0" dirty="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55274">
                <a:tc>
                  <a:txBody>
                    <a:bodyPr/>
                    <a:lstStyle/>
                    <a:p>
                      <a:pPr marL="0" marR="0">
                        <a:lnSpc>
                          <a:spcPct val="107000"/>
                        </a:lnSpc>
                        <a:spcBef>
                          <a:spcPts val="0"/>
                        </a:spcBef>
                        <a:spcAft>
                          <a:spcPts val="0"/>
                        </a:spcAft>
                      </a:pPr>
                      <a:r>
                        <a:rPr lang="en-US" sz="1600" b="1" i="0" dirty="0" smtClean="0">
                          <a:effectLst/>
                          <a:latin typeface="Calibri" panose="020F0502020204030204" pitchFamily="34" charset="0"/>
                          <a:ea typeface="Calibri" panose="020F0502020204030204" pitchFamily="34" charset="0"/>
                          <a:cs typeface="Times New Roman" panose="02020603050405020304" pitchFamily="18" charset="0"/>
                        </a:rPr>
                        <a:t>1.1.6. Prepare and present position, advocacy  papers and policy briefs on fisheries and aquaculture related issues</a:t>
                      </a:r>
                      <a:r>
                        <a:rPr lang="en-US" sz="1600" i="0" dirty="0" smtClean="0">
                          <a:effectLst/>
                          <a:latin typeface="Calibri" panose="020F0502020204030204" pitchFamily="34" charset="0"/>
                          <a:ea typeface="Calibri" panose="020F0502020204030204" pitchFamily="34" charset="0"/>
                          <a:cs typeface="Times New Roman" panose="02020603050405020304" pitchFamily="18" charset="0"/>
                        </a:rPr>
                        <a:t>.</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i="0" dirty="0" smtClean="0">
                          <a:effectLst/>
                          <a:latin typeface="Calibri" panose="020F0502020204030204" pitchFamily="34" charset="0"/>
                          <a:ea typeface="Calibri" panose="020F0502020204030204" pitchFamily="34" charset="0"/>
                          <a:cs typeface="Times New Roman" panose="02020603050405020304" pitchFamily="18" charset="0"/>
                        </a:rPr>
                        <a:t>1.1.6.1. Identify issues and prepare position papers, advocacy notes and policy briefs through a consultative meeting with stakeholders within the AFRM forum. </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6694684"/>
                  </a:ext>
                </a:extLst>
              </a:tr>
            </a:tbl>
          </a:graphicData>
        </a:graphic>
      </p:graphicFrame>
    </p:spTree>
    <p:extLst>
      <p:ext uri="{BB962C8B-B14F-4D97-AF65-F5344CB8AC3E}">
        <p14:creationId xmlns:p14="http://schemas.microsoft.com/office/powerpoint/2010/main" val="3207623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03822539"/>
              </p:ext>
            </p:extLst>
          </p:nvPr>
        </p:nvGraphicFramePr>
        <p:xfrm>
          <a:off x="304799" y="1219201"/>
          <a:ext cx="8839201" cy="5562599"/>
        </p:xfrm>
        <a:graphic>
          <a:graphicData uri="http://schemas.openxmlformats.org/drawingml/2006/table">
            <a:tbl>
              <a:tblPr firstRow="1" firstCol="1" bandRow="1"/>
              <a:tblGrid>
                <a:gridCol w="3919994">
                  <a:extLst>
                    <a:ext uri="{9D8B030D-6E8A-4147-A177-3AD203B41FA5}">
                      <a16:colId xmlns:a16="http://schemas.microsoft.com/office/drawing/2014/main" val="20000"/>
                    </a:ext>
                  </a:extLst>
                </a:gridCol>
                <a:gridCol w="4919207">
                  <a:extLst>
                    <a:ext uri="{9D8B030D-6E8A-4147-A177-3AD203B41FA5}">
                      <a16:colId xmlns:a16="http://schemas.microsoft.com/office/drawing/2014/main" val="20001"/>
                    </a:ext>
                  </a:extLst>
                </a:gridCol>
              </a:tblGrid>
              <a:tr h="545994">
                <a:tc gridSpan="2">
                  <a:txBody>
                    <a:bodyPr/>
                    <a:lstStyle/>
                    <a:p>
                      <a:pPr marL="0" marR="0">
                        <a:lnSpc>
                          <a:spcPct val="107000"/>
                        </a:lnSpc>
                        <a:spcBef>
                          <a:spcPts val="0"/>
                        </a:spcBef>
                        <a:spcAft>
                          <a:spcPts val="0"/>
                        </a:spcAft>
                      </a:pPr>
                      <a:r>
                        <a:rPr lang="en-US" sz="16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Output 1.2 Existing platforms and networks are reviewed, rationalized and operationalized for effective participation of stakeholders in policy development and implementation  </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48130">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1.2.1. Conduct a functional review of existing platforms and networks in relation to PFRS and AFRM (e.g. AFRIPAAS, AWFISHNET, Policy Research Network etc);</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i="0" dirty="0">
                          <a:effectLst/>
                          <a:latin typeface="Calibri" panose="020F0502020204030204" pitchFamily="34" charset="0"/>
                          <a:ea typeface="Calibri" panose="020F0502020204030204" pitchFamily="34" charset="0"/>
                          <a:cs typeface="Times New Roman" panose="02020603050405020304" pitchFamily="18" charset="0"/>
                        </a:rPr>
                        <a:t>1.2.1.1. Review and propose mechanisms for rationalization of existing fisheries and aquaculture platforms and networks and propose a framework for anchorage with RECs and relevant RFOs</a:t>
                      </a:r>
                      <a:r>
                        <a:rPr lang="en-US" sz="1600" i="0" dirty="0" smtClean="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600" i="0" dirty="0" smtClean="0">
                          <a:effectLst/>
                          <a:latin typeface="Calibri" panose="020F0502020204030204" pitchFamily="34" charset="0"/>
                          <a:ea typeface="Calibri" panose="020F0502020204030204" pitchFamily="34" charset="0"/>
                          <a:cs typeface="Times New Roman" panose="02020603050405020304" pitchFamily="18" charset="0"/>
                        </a:rPr>
                        <a:t>1.2.1.2 Conduct a continental stakeholders’ consultative workshop to validate the above review and chart the </a:t>
                      </a:r>
                      <a:r>
                        <a:rPr lang="en-US" sz="1600" i="0" dirty="0" err="1" smtClean="0">
                          <a:effectLst/>
                          <a:latin typeface="Calibri" panose="020F0502020204030204" pitchFamily="34" charset="0"/>
                          <a:ea typeface="Calibri" panose="020F0502020204030204" pitchFamily="34" charset="0"/>
                          <a:cs typeface="Times New Roman" panose="02020603050405020304" pitchFamily="18" charset="0"/>
                        </a:rPr>
                        <a:t>wayforward</a:t>
                      </a:r>
                      <a:r>
                        <a:rPr lang="en-US" sz="1600" i="0" dirty="0" smtClean="0">
                          <a:effectLst/>
                          <a:latin typeface="Calibri" panose="020F0502020204030204" pitchFamily="34" charset="0"/>
                          <a:ea typeface="Calibri" panose="020F0502020204030204" pitchFamily="34" charset="0"/>
                          <a:cs typeface="Times New Roman" panose="02020603050405020304" pitchFamily="18" charset="0"/>
                        </a:rPr>
                        <a:t> on rationalization and anchorage. </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068475">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1.2.2. Support rationalization of existing platforms and networks, ensure institutional anchorage at relevant level, enhance their capacities and use them to implement identified activities / pilot projects;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600" b="1" i="1" dirty="0">
                          <a:effectLst/>
                          <a:latin typeface="Calibri" panose="020F0502020204030204" pitchFamily="34"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i="0" dirty="0" smtClean="0">
                          <a:effectLst/>
                          <a:latin typeface="Calibri" panose="020F0502020204030204" pitchFamily="34" charset="0"/>
                          <a:ea typeface="Calibri" panose="020F0502020204030204" pitchFamily="34" charset="0"/>
                          <a:cs typeface="Times New Roman" panose="02020603050405020304" pitchFamily="18" charset="0"/>
                        </a:rPr>
                        <a:t>1.2.2.1. Conduct workshops to train rationalized platforms/networks to operationalize anchorage and enhance capacities on implementation of approved </a:t>
                      </a:r>
                      <a:r>
                        <a:rPr lang="en-US" sz="1600" i="0" dirty="0" err="1" smtClean="0">
                          <a:effectLst/>
                          <a:latin typeface="Calibri" panose="020F0502020204030204" pitchFamily="34" charset="0"/>
                          <a:ea typeface="Calibri" panose="020F0502020204030204" pitchFamily="34" charset="0"/>
                          <a:cs typeface="Times New Roman" panose="02020603050405020304" pitchFamily="18" charset="0"/>
                        </a:rPr>
                        <a:t>workplans</a:t>
                      </a:r>
                      <a:r>
                        <a:rPr lang="en-US" sz="1600" i="0" dirty="0" smtClean="0">
                          <a:effectLst/>
                          <a:latin typeface="Calibri" panose="020F0502020204030204" pitchFamily="34" charset="0"/>
                          <a:ea typeface="Calibri" panose="020F0502020204030204" pitchFamily="34" charset="0"/>
                          <a:cs typeface="Times New Roman" panose="02020603050405020304" pitchFamily="18" charset="0"/>
                        </a:rPr>
                        <a:t> and policy. </a:t>
                      </a:r>
                    </a:p>
                    <a:p>
                      <a:pPr marL="0" marR="0">
                        <a:lnSpc>
                          <a:spcPct val="107000"/>
                        </a:lnSpc>
                        <a:spcBef>
                          <a:spcPts val="0"/>
                        </a:spcBef>
                        <a:spcAft>
                          <a:spcPts val="0"/>
                        </a:spcAft>
                      </a:pPr>
                      <a:r>
                        <a:rPr lang="en-US" sz="1600" i="0" dirty="0" smtClean="0">
                          <a:effectLst/>
                          <a:latin typeface="Calibri" panose="020F0502020204030204" pitchFamily="34" charset="0"/>
                          <a:ea typeface="Calibri" panose="020F0502020204030204" pitchFamily="34" charset="0"/>
                          <a:cs typeface="Times New Roman" panose="02020603050405020304" pitchFamily="18" charset="0"/>
                        </a:rPr>
                        <a:t>1.2.2.2</a:t>
                      </a:r>
                      <a:r>
                        <a:rPr lang="en-US" sz="1600" i="0" dirty="0">
                          <a:effectLst/>
                          <a:latin typeface="Calibri" panose="020F0502020204030204" pitchFamily="34" charset="0"/>
                          <a:ea typeface="Calibri" panose="020F0502020204030204" pitchFamily="34" charset="0"/>
                          <a:cs typeface="Times New Roman" panose="02020603050405020304" pitchFamily="18" charset="0"/>
                        </a:rPr>
                        <a:t>. Purchase equipment as may be required by COEs or other specialized institutions for effective implementation of activities related to the Action.</a:t>
                      </a:r>
                    </a:p>
                    <a:p>
                      <a:pPr marL="0" marR="0">
                        <a:lnSpc>
                          <a:spcPct val="107000"/>
                        </a:lnSpc>
                        <a:spcBef>
                          <a:spcPts val="0"/>
                        </a:spcBef>
                        <a:spcAft>
                          <a:spcPts val="0"/>
                        </a:spcAft>
                      </a:pPr>
                      <a:r>
                        <a:rPr lang="en-US" sz="1600" i="0" dirty="0">
                          <a:effectLst/>
                          <a:latin typeface="Calibri" panose="020F0502020204030204" pitchFamily="34" charset="0"/>
                          <a:ea typeface="Calibri" panose="020F0502020204030204" pitchFamily="34" charset="0"/>
                          <a:cs typeface="Times New Roman" panose="02020603050405020304" pitchFamily="18" charset="0"/>
                        </a:rPr>
                        <a:t>1.2.2.3 Conduct assessment and review for selection of additional centres of excellence in relevant disciplines in fisheries and aquaculture; in line with 2019 STC ARDWE recommendations.</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3" name="Title 2"/>
          <p:cNvSpPr>
            <a:spLocks noGrp="1"/>
          </p:cNvSpPr>
          <p:nvPr>
            <p:ph type="title"/>
          </p:nvPr>
        </p:nvSpPr>
        <p:spPr/>
        <p:txBody>
          <a:bodyPr/>
          <a:lstStyle/>
          <a:p>
            <a:r>
              <a:rPr lang="en-US" sz="2000" dirty="0"/>
              <a:t>SO1: African Union decisions on sustainable fisheries and aquaculture policies are evidence based.</a:t>
            </a:r>
            <a:r>
              <a:rPr lang="en-US" dirty="0"/>
              <a:t/>
            </a:r>
            <a:br>
              <a:rPr lang="en-US" dirty="0"/>
            </a:br>
            <a:endParaRPr lang="en-US" dirty="0"/>
          </a:p>
        </p:txBody>
      </p:sp>
    </p:spTree>
    <p:extLst>
      <p:ext uri="{BB962C8B-B14F-4D97-AF65-F5344CB8AC3E}">
        <p14:creationId xmlns:p14="http://schemas.microsoft.com/office/powerpoint/2010/main" val="2627396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633650707"/>
              </p:ext>
            </p:extLst>
          </p:nvPr>
        </p:nvGraphicFramePr>
        <p:xfrm>
          <a:off x="304799" y="1219201"/>
          <a:ext cx="8839201" cy="5325682"/>
        </p:xfrm>
        <a:graphic>
          <a:graphicData uri="http://schemas.openxmlformats.org/drawingml/2006/table">
            <a:tbl>
              <a:tblPr firstRow="1" firstCol="1" bandRow="1"/>
              <a:tblGrid>
                <a:gridCol w="3919994">
                  <a:extLst>
                    <a:ext uri="{9D8B030D-6E8A-4147-A177-3AD203B41FA5}">
                      <a16:colId xmlns:a16="http://schemas.microsoft.com/office/drawing/2014/main" val="20000"/>
                    </a:ext>
                  </a:extLst>
                </a:gridCol>
                <a:gridCol w="4919207">
                  <a:extLst>
                    <a:ext uri="{9D8B030D-6E8A-4147-A177-3AD203B41FA5}">
                      <a16:colId xmlns:a16="http://schemas.microsoft.com/office/drawing/2014/main" val="20001"/>
                    </a:ext>
                  </a:extLst>
                </a:gridCol>
              </a:tblGrid>
              <a:tr h="380999">
                <a:tc gridSpan="2">
                  <a:txBody>
                    <a:bodyPr/>
                    <a:lstStyle/>
                    <a:p>
                      <a:pPr marL="0" marR="0">
                        <a:lnSpc>
                          <a:spcPct val="107000"/>
                        </a:lnSpc>
                        <a:spcBef>
                          <a:spcPts val="0"/>
                        </a:spcBef>
                        <a:spcAft>
                          <a:spcPts val="0"/>
                        </a:spcAft>
                      </a:pPr>
                      <a:r>
                        <a:rPr lang="en-US" sz="12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Output 1.2 Existing platforms and networks are reviewed, rationalized and operationalized for effective participation of stakeholders in policy development and implementation  </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403347">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b="1" dirty="0">
                          <a:effectLst/>
                          <a:latin typeface="Calibri" panose="020F0502020204030204" pitchFamily="34" charset="0"/>
                          <a:ea typeface="Calibri" panose="020F0502020204030204" pitchFamily="34" charset="0"/>
                          <a:cs typeface="Times New Roman" panose="02020603050405020304" pitchFamily="18" charset="0"/>
                        </a:rPr>
                        <a:t>1.2.3 Develop cost effective mechanisms for stakeholder consultation.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i="0" dirty="0">
                          <a:effectLst/>
                          <a:latin typeface="Calibri" panose="020F0502020204030204" pitchFamily="34" charset="0"/>
                          <a:ea typeface="Calibri" panose="020F0502020204030204" pitchFamily="34" charset="0"/>
                          <a:cs typeface="Times New Roman" panose="02020603050405020304" pitchFamily="18" charset="0"/>
                        </a:rPr>
                        <a:t>1.2.3.1 Commission a study to develop a cost effective </a:t>
                      </a:r>
                      <a:r>
                        <a:rPr lang="en-US" sz="1600" i="0" dirty="0" smtClean="0">
                          <a:effectLst/>
                          <a:latin typeface="Calibri" panose="020F0502020204030204" pitchFamily="34" charset="0"/>
                          <a:ea typeface="Calibri" panose="020F0502020204030204" pitchFamily="34" charset="0"/>
                          <a:cs typeface="Times New Roman" panose="02020603050405020304" pitchFamily="18" charset="0"/>
                        </a:rPr>
                        <a:t>consultation mechanism </a:t>
                      </a:r>
                      <a:r>
                        <a:rPr lang="en-US" sz="1600" i="0" dirty="0">
                          <a:effectLst/>
                          <a:latin typeface="Calibri" panose="020F0502020204030204" pitchFamily="34" charset="0"/>
                          <a:ea typeface="Calibri" panose="020F0502020204030204" pitchFamily="34" charset="0"/>
                          <a:cs typeface="Times New Roman" panose="02020603050405020304" pitchFamily="18" charset="0"/>
                        </a:rPr>
                        <a:t>for </a:t>
                      </a:r>
                      <a:r>
                        <a:rPr lang="en-US" sz="1600" i="0" dirty="0" smtClean="0">
                          <a:effectLst/>
                          <a:latin typeface="Calibri" panose="020F0502020204030204" pitchFamily="34" charset="0"/>
                          <a:ea typeface="Calibri" panose="020F0502020204030204" pitchFamily="34" charset="0"/>
                          <a:cs typeface="Times New Roman" panose="02020603050405020304" pitchFamily="18" charset="0"/>
                        </a:rPr>
                        <a:t>stakeholders’ </a:t>
                      </a:r>
                      <a:r>
                        <a:rPr lang="en-US" sz="1600" i="0" dirty="0">
                          <a:effectLst/>
                          <a:latin typeface="Calibri" panose="020F0502020204030204" pitchFamily="34" charset="0"/>
                          <a:ea typeface="Calibri" panose="020F0502020204030204" pitchFamily="34" charset="0"/>
                          <a:cs typeface="Times New Roman" panose="02020603050405020304" pitchFamily="18" charset="0"/>
                        </a:rPr>
                        <a:t>consultation and generate specific recommendations based on best practices. </a:t>
                      </a:r>
                      <a:endParaRPr lang="en-US" sz="1600" i="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i="0" dirty="0" smtClean="0">
                          <a:effectLst/>
                          <a:latin typeface="Calibri" panose="020F0502020204030204" pitchFamily="34" charset="0"/>
                          <a:ea typeface="Calibri" panose="020F0502020204030204" pitchFamily="34" charset="0"/>
                          <a:cs typeface="Times New Roman" panose="02020603050405020304" pitchFamily="18" charset="0"/>
                        </a:rPr>
                        <a:t>1.2.3.2. Convene an experts' validation workshop to review the recommendations on cost-effective consultation and  develop a roadmap for cost-effective implementation. </a:t>
                      </a:r>
                    </a:p>
                    <a:p>
                      <a:pPr marL="0" marR="0">
                        <a:lnSpc>
                          <a:spcPct val="107000"/>
                        </a:lnSpc>
                        <a:spcBef>
                          <a:spcPts val="0"/>
                        </a:spcBef>
                        <a:spcAft>
                          <a:spcPts val="0"/>
                        </a:spcAft>
                      </a:pPr>
                      <a:r>
                        <a:rPr lang="en-US" sz="1600" i="0" dirty="0" smtClean="0">
                          <a:effectLst/>
                          <a:latin typeface="Calibri" panose="020F0502020204030204" pitchFamily="34" charset="0"/>
                          <a:ea typeface="Calibri" panose="020F0502020204030204" pitchFamily="34" charset="0"/>
                          <a:cs typeface="Times New Roman" panose="02020603050405020304" pitchFamily="18" charset="0"/>
                        </a:rPr>
                        <a:t>1.2.3.3. Train selected AU MS and RECs on  the approved methodology for effective communication. </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259666">
                <a:tc>
                  <a:txBody>
                    <a:bodyPr/>
                    <a:lstStyle/>
                    <a:p>
                      <a:pPr marL="0" marR="0">
                        <a:lnSpc>
                          <a:spcPct val="107000"/>
                        </a:lnSpc>
                        <a:spcBef>
                          <a:spcPts val="0"/>
                        </a:spcBef>
                        <a:spcAft>
                          <a:spcPts val="0"/>
                        </a:spcAft>
                      </a:pPr>
                      <a:r>
                        <a:rPr lang="en-US" sz="1600" b="1" i="1" dirty="0">
                          <a:effectLst/>
                          <a:latin typeface="Arial" panose="020B0604020202020204" pitchFamily="34" charset="0"/>
                          <a:ea typeface="Calibri" panose="020F0502020204030204" pitchFamily="34" charset="0"/>
                          <a:cs typeface="Times New Roman" panose="02020603050405020304" pitchFamily="18" charset="0"/>
                        </a:rPr>
                        <a:t>1.2.4. Simplify and operationalize the AFRM</a:t>
                      </a:r>
                      <a:r>
                        <a:rPr lang="en-US" sz="1600" b="1"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i="0" dirty="0">
                          <a:effectLst/>
                          <a:latin typeface="Calibri" panose="020F0502020204030204" pitchFamily="34" charset="0"/>
                          <a:ea typeface="Calibri" panose="020F0502020204030204" pitchFamily="34" charset="0"/>
                          <a:cs typeface="Times New Roman" panose="02020603050405020304" pitchFamily="18" charset="0"/>
                        </a:rPr>
                        <a:t>1.2.4.1. Organize a consultative workshop to revise TORs for the various organs of the AFRM in line with the third STC-ARDWE recommendation</a:t>
                      </a:r>
                      <a:r>
                        <a:rPr lang="en-US" sz="1600" i="0" dirty="0" smtClean="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600" i="0" dirty="0" smtClean="0">
                          <a:effectLst/>
                          <a:latin typeface="Calibri" panose="020F0502020204030204" pitchFamily="34" charset="0"/>
                          <a:ea typeface="Calibri" panose="020F0502020204030204" pitchFamily="34" charset="0"/>
                          <a:cs typeface="Times New Roman" panose="02020603050405020304" pitchFamily="18" charset="0"/>
                        </a:rPr>
                        <a:t>1.2.4.2. Facilitate meetings of the revised WGs on formulation of experts' inputs on emerging issues in fisheries and aquaculture.</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i="0" dirty="0">
                          <a:effectLst/>
                          <a:latin typeface="Calibri" panose="020F0502020204030204" pitchFamily="34" charset="0"/>
                          <a:ea typeface="Calibri" panose="020F0502020204030204" pitchFamily="34" charset="0"/>
                          <a:cs typeface="Times New Roman" panose="02020603050405020304" pitchFamily="18" charset="0"/>
                        </a:rPr>
                        <a:t> </a:t>
                      </a:r>
                      <a:r>
                        <a:rPr lang="en-US" sz="1600" i="0" dirty="0" smtClean="0">
                          <a:effectLst/>
                          <a:latin typeface="Calibri" panose="020F0502020204030204" pitchFamily="34" charset="0"/>
                          <a:ea typeface="Calibri" panose="020F0502020204030204" pitchFamily="34" charset="0"/>
                          <a:cs typeface="Times New Roman" panose="02020603050405020304" pitchFamily="18" charset="0"/>
                        </a:rPr>
                        <a:t>1.2.4.3. Facilitate the establishment of the advisory council of the revised AFRM.</a:t>
                      </a:r>
                    </a:p>
                    <a:p>
                      <a:pPr marL="0" marR="0">
                        <a:lnSpc>
                          <a:spcPct val="107000"/>
                        </a:lnSpc>
                        <a:spcBef>
                          <a:spcPts val="0"/>
                        </a:spcBef>
                        <a:spcAft>
                          <a:spcPts val="0"/>
                        </a:spcAft>
                      </a:pP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3" name="Title 2"/>
          <p:cNvSpPr>
            <a:spLocks noGrp="1"/>
          </p:cNvSpPr>
          <p:nvPr>
            <p:ph type="title"/>
          </p:nvPr>
        </p:nvSpPr>
        <p:spPr/>
        <p:txBody>
          <a:bodyPr/>
          <a:lstStyle/>
          <a:p>
            <a:r>
              <a:rPr lang="en-US" sz="2000" dirty="0"/>
              <a:t>SO1: African Union decisions on sustainable fisheries and aquaculture policies are evidence based.</a:t>
            </a:r>
            <a:r>
              <a:rPr lang="en-US" dirty="0"/>
              <a:t/>
            </a:r>
            <a:br>
              <a:rPr lang="en-US" dirty="0"/>
            </a:br>
            <a:endParaRPr lang="en-US" dirty="0"/>
          </a:p>
        </p:txBody>
      </p:sp>
    </p:spTree>
    <p:extLst>
      <p:ext uri="{BB962C8B-B14F-4D97-AF65-F5344CB8AC3E}">
        <p14:creationId xmlns:p14="http://schemas.microsoft.com/office/powerpoint/2010/main" val="2939963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043355490"/>
              </p:ext>
            </p:extLst>
          </p:nvPr>
        </p:nvGraphicFramePr>
        <p:xfrm>
          <a:off x="304800" y="1219199"/>
          <a:ext cx="8839200" cy="5877243"/>
        </p:xfrm>
        <a:graphic>
          <a:graphicData uri="http://schemas.openxmlformats.org/drawingml/2006/table">
            <a:tbl>
              <a:tblPr firstRow="1" firstCol="1" bandRow="1"/>
              <a:tblGrid>
                <a:gridCol w="3124200">
                  <a:extLst>
                    <a:ext uri="{9D8B030D-6E8A-4147-A177-3AD203B41FA5}">
                      <a16:colId xmlns:a16="http://schemas.microsoft.com/office/drawing/2014/main" val="20000"/>
                    </a:ext>
                  </a:extLst>
                </a:gridCol>
                <a:gridCol w="5715000">
                  <a:extLst>
                    <a:ext uri="{9D8B030D-6E8A-4147-A177-3AD203B41FA5}">
                      <a16:colId xmlns:a16="http://schemas.microsoft.com/office/drawing/2014/main" val="20001"/>
                    </a:ext>
                  </a:extLst>
                </a:gridCol>
              </a:tblGrid>
              <a:tr h="449921">
                <a:tc gridSpan="2">
                  <a:txBody>
                    <a:bodyPr/>
                    <a:lstStyle/>
                    <a:p>
                      <a:pPr marL="0" marR="0">
                        <a:lnSpc>
                          <a:spcPct val="107000"/>
                        </a:lnSpc>
                        <a:spcBef>
                          <a:spcPts val="0"/>
                        </a:spcBef>
                        <a:spcAft>
                          <a:spcPts val="0"/>
                        </a:spcAft>
                      </a:pPr>
                      <a:r>
                        <a:rPr lang="en-US" sz="16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Output 1.3 A solid reporting system to STC on the implementation of the PFRS is put in place and integrated to CAADP process.</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64789">
                <a:tc>
                  <a:txBody>
                    <a:bodyPr/>
                    <a:lstStyle/>
                    <a:p>
                      <a:pPr marL="0" marR="0">
                        <a:lnSpc>
                          <a:spcPct val="107000"/>
                        </a:lnSpc>
                        <a:spcBef>
                          <a:spcPts val="0"/>
                        </a:spcBef>
                        <a:spcAft>
                          <a:spcPts val="0"/>
                        </a:spcAft>
                      </a:pPr>
                      <a:r>
                        <a:rPr lang="en-US" sz="1600" b="1" i="1" dirty="0">
                          <a:effectLst/>
                          <a:latin typeface="Calibri" panose="020F0502020204030204" pitchFamily="34" charset="0"/>
                          <a:ea typeface="Calibri" panose="020F0502020204030204" pitchFamily="34" charset="0"/>
                          <a:cs typeface="Calibri" panose="020F0502020204030204" pitchFamily="34" charset="0"/>
                        </a:rPr>
                        <a:t>1.3.1. Develop indicators to monitor the implementation of PFRS in line with the Malabo goals.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1.3.1.1 Develop and propose mechanisms for operationalization of a robust M&amp;E systems based on PFRS guidelines for monitoring PFRS implementation</a:t>
                      </a: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0"/>
                        </a:spcAft>
                      </a:pP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1.3.1.2.Conduct an experts' consultative workshop to validate the developed M&amp;E system and performance indicators.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95615">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1.3.2. Produce  annual snapshot of fisheries and aquaculture performance reports based on these indicators</a:t>
                      </a:r>
                      <a:r>
                        <a:rPr lang="en-US" sz="1600"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1.3.2.1. Prepare and compile biennial status report that would contribute to the Africa fisheries and aquaculture report for year 1</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17544">
                <a:tc>
                  <a:txBody>
                    <a:bodyPr/>
                    <a:lstStyle/>
                    <a:p>
                      <a:pPr algn="l" fontAlgn="ctr"/>
                      <a:r>
                        <a:rPr lang="en-US" sz="1600" b="1" i="0" u="none" strike="noStrike" dirty="0">
                          <a:effectLst/>
                          <a:latin typeface="Arial" panose="020B0604020202020204" pitchFamily="34" charset="0"/>
                        </a:rPr>
                        <a:t>1.3.3. Contribute to the biennial review of Malabo goals for monitoring progress of implementation of AU decisions;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1.3.3.1. Facilitate the participation of national, regional representatives and AFRM experts in CAADP biennial review processes to integrate fisheries and aquaculture in the biennial CAADP report on Malabo Goals and Targets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6120648"/>
                  </a:ext>
                </a:extLst>
              </a:tr>
              <a:tr h="1439116">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1.3.4. Actively contribute to the agenda of STC meetings, based on strategic planning and support the organization of biennial African ministerial dialogue on Fisheries and aquaculture.</a:t>
                      </a:r>
                      <a:r>
                        <a:rPr lang="en-US" sz="1600" dirty="0">
                          <a:effectLst/>
                          <a:latin typeface="Calibri" panose="020F0502020204030204" pitchFamily="34" charset="0"/>
                          <a:ea typeface="Calibri" panose="020F0502020204030204" pitchFamily="34" charset="0"/>
                          <a:cs typeface="Calibri" panose="020F0502020204030204" pitchFamily="34" charset="0"/>
                        </a:rPr>
                        <a:t> </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1.3.4.2 Prepare documentations for 3 STCs and high level AU policy organs.</a:t>
                      </a: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1.3.4.3. Facilitate the participation of experts in STC expert session's meetings to develop recommendations for the STC-ARDWE.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1.3.4.4. Facilitate the participation of</a:t>
                      </a: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relevant officials</a:t>
                      </a:r>
                      <a:r>
                        <a:rPr lang="en-US" sz="1600" dirty="0">
                          <a:effectLst/>
                          <a:latin typeface="Calibri" panose="020F0502020204030204" pitchFamily="34" charset="0"/>
                          <a:ea typeface="Calibri" panose="020F0502020204030204" pitchFamily="34" charset="0"/>
                          <a:cs typeface="Calibri" panose="020F0502020204030204" pitchFamily="34" charset="0"/>
                        </a:rPr>
                        <a:t> in STC ministerial sessions to, among others, review the experts' </a:t>
                      </a:r>
                      <a:r>
                        <a:rPr lang="en-US" sz="1600" dirty="0" smtClean="0">
                          <a:effectLst/>
                          <a:latin typeface="Calibri" panose="020F0502020204030204" pitchFamily="34" charset="0"/>
                          <a:ea typeface="Calibri" panose="020F0502020204030204" pitchFamily="34" charset="0"/>
                          <a:cs typeface="Calibri" panose="020F0502020204030204" pitchFamily="34" charset="0"/>
                        </a:rPr>
                        <a:t>recommendations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 name="Title 2"/>
          <p:cNvSpPr>
            <a:spLocks noGrp="1"/>
          </p:cNvSpPr>
          <p:nvPr>
            <p:ph type="title"/>
          </p:nvPr>
        </p:nvSpPr>
        <p:spPr/>
        <p:txBody>
          <a:bodyPr/>
          <a:lstStyle/>
          <a:p>
            <a:r>
              <a:rPr lang="en-US" sz="2000" dirty="0"/>
              <a:t>SO1: African Union decisions on sustainable fisheries and aquaculture policies are evidence based.</a:t>
            </a:r>
            <a:endParaRPr lang="en-US" dirty="0"/>
          </a:p>
        </p:txBody>
      </p:sp>
    </p:spTree>
    <p:extLst>
      <p:ext uri="{BB962C8B-B14F-4D97-AF65-F5344CB8AC3E}">
        <p14:creationId xmlns:p14="http://schemas.microsoft.com/office/powerpoint/2010/main" val="2996284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058119638"/>
              </p:ext>
            </p:extLst>
          </p:nvPr>
        </p:nvGraphicFramePr>
        <p:xfrm>
          <a:off x="304800" y="1066800"/>
          <a:ext cx="8839200" cy="5638800"/>
        </p:xfrm>
        <a:graphic>
          <a:graphicData uri="http://schemas.openxmlformats.org/drawingml/2006/table">
            <a:tbl>
              <a:tblPr firstRow="1" firstCol="1" bandRow="1"/>
              <a:tblGrid>
                <a:gridCol w="3535680">
                  <a:extLst>
                    <a:ext uri="{9D8B030D-6E8A-4147-A177-3AD203B41FA5}">
                      <a16:colId xmlns:a16="http://schemas.microsoft.com/office/drawing/2014/main" val="20000"/>
                    </a:ext>
                  </a:extLst>
                </a:gridCol>
                <a:gridCol w="5303520">
                  <a:extLst>
                    <a:ext uri="{9D8B030D-6E8A-4147-A177-3AD203B41FA5}">
                      <a16:colId xmlns:a16="http://schemas.microsoft.com/office/drawing/2014/main" val="20001"/>
                    </a:ext>
                  </a:extLst>
                </a:gridCol>
              </a:tblGrid>
              <a:tr h="263866">
                <a:tc gridSpan="2">
                  <a:txBody>
                    <a:bodyPr/>
                    <a:lstStyle/>
                    <a:p>
                      <a:pPr marL="0" marR="0">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89753">
                <a:tc gridSpan="2">
                  <a:txBody>
                    <a:bodyPr/>
                    <a:lstStyle/>
                    <a:p>
                      <a:pPr marL="0" marR="0">
                        <a:lnSpc>
                          <a:spcPct val="107000"/>
                        </a:lnSpc>
                        <a:spcBef>
                          <a:spcPts val="0"/>
                        </a:spcBef>
                        <a:spcAft>
                          <a:spcPts val="0"/>
                        </a:spcAft>
                      </a:pPr>
                      <a:r>
                        <a:rPr lang="en-US" sz="1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1.4 Mechanisms are developed to ensure that sustainable fisheries and aquaculture are mainstreamed in the development of AU policies / initiatives affecting the sector.</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097714">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1.4.1. Map initiatives that are underway or planned at the AU that are relevant to fisheries and aquaculture and contribute to their development / implementation by providing relevant </a:t>
                      </a:r>
                      <a:r>
                        <a:rPr lang="en-US" sz="1600" b="1"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rPr>
                        <a:t>input.</a:t>
                      </a:r>
                      <a:r>
                        <a:rPr lang="en-US" sz="1600" b="1" baseline="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rPr>
                        <a:t>Build </a:t>
                      </a:r>
                      <a:r>
                        <a:rPr lang="en-US"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synergies and support alignment among these different sectors;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1.4.1.1. Organize internal virtual meeting among AUC Departments to map initiatives that are underway or planned at the AU which are relevant to fisheries and aquaculture, for synergistic implementation of activities that relevant to fisheries and aquaculture (e.g. blue economy, maritime security, environmental protection and ocean governance)</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494529">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600" b="1" dirty="0" smtClean="0">
                          <a:effectLst/>
                          <a:latin typeface="Calibri" panose="020F0502020204030204" pitchFamily="34" charset="0"/>
                          <a:ea typeface="Calibri" panose="020F0502020204030204" pitchFamily="34" charset="0"/>
                          <a:cs typeface="Times New Roman" panose="02020603050405020304" pitchFamily="18" charset="0"/>
                        </a:rPr>
                        <a:t>1.4.2. Engage with non-fisheries and aquaculture actors (e.g. ministers in charge of finance, trade, planning, financial institutions etc);</a:t>
                      </a:r>
                    </a:p>
                    <a:p>
                      <a:pPr marL="0" marR="0" indent="0" algn="l" defTabSz="914400" rtl="0" eaLnBrk="1" fontAlgn="auto" latinLnBrk="0" hangingPunct="1">
                        <a:lnSpc>
                          <a:spcPct val="107000"/>
                        </a:lnSpc>
                        <a:spcBef>
                          <a:spcPts val="0"/>
                        </a:spcBef>
                        <a:spcAft>
                          <a:spcPts val="0"/>
                        </a:spcAft>
                        <a:buClrTx/>
                        <a:buSzTx/>
                        <a:buFontTx/>
                        <a:buNone/>
                        <a:tabLst/>
                        <a:defRPr/>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1.4.2.1. Organize internal virtual and physical meetings to develop and operationalize a framework for internal coordination of fisheries and aquaculture among relevant AUC Actors</a:t>
                      </a: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7625781"/>
                  </a:ext>
                </a:extLst>
              </a:tr>
              <a:tr h="1192938">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1.4.3. Associate relevant AU services to activities developed under this Action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1.4.3.1. Organize internal </a:t>
                      </a:r>
                      <a:r>
                        <a:rPr lang="en-US" sz="1600" dirty="0"/>
                        <a:t>virtual (and Physical meetings) </a:t>
                      </a:r>
                      <a:r>
                        <a:rPr lang="en-US" sz="1600" dirty="0">
                          <a:effectLst/>
                          <a:latin typeface="Calibri" panose="020F0502020204030204" pitchFamily="34" charset="0"/>
                          <a:ea typeface="Calibri" panose="020F0502020204030204" pitchFamily="34" charset="0"/>
                          <a:cs typeface="Calibri" panose="020F0502020204030204" pitchFamily="34" charset="0"/>
                        </a:rPr>
                        <a:t>to develop and operationalize a framework for internal coordination of fisheries and aquaculture among relevant AUC Actors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3" name="Title 2"/>
          <p:cNvSpPr>
            <a:spLocks noGrp="1"/>
          </p:cNvSpPr>
          <p:nvPr>
            <p:ph type="title"/>
          </p:nvPr>
        </p:nvSpPr>
        <p:spPr/>
        <p:txBody>
          <a:bodyPr/>
          <a:lstStyle/>
          <a:p>
            <a:r>
              <a:rPr lang="en-US" sz="2000" dirty="0"/>
              <a:t>SO1: African Union decisions on sustainable fisheries and aquaculture policies are evidence based.</a:t>
            </a:r>
            <a:endParaRPr lang="en-US" dirty="0"/>
          </a:p>
        </p:txBody>
      </p:sp>
    </p:spTree>
    <p:extLst>
      <p:ext uri="{BB962C8B-B14F-4D97-AF65-F5344CB8AC3E}">
        <p14:creationId xmlns:p14="http://schemas.microsoft.com/office/powerpoint/2010/main" val="408297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889605945"/>
              </p:ext>
            </p:extLst>
          </p:nvPr>
        </p:nvGraphicFramePr>
        <p:xfrm>
          <a:off x="304800" y="1219199"/>
          <a:ext cx="8839200" cy="5257800"/>
        </p:xfrm>
        <a:graphic>
          <a:graphicData uri="http://schemas.openxmlformats.org/drawingml/2006/table">
            <a:tbl>
              <a:tblPr firstRow="1" firstCol="1" bandRow="1"/>
              <a:tblGrid>
                <a:gridCol w="3535680">
                  <a:extLst>
                    <a:ext uri="{9D8B030D-6E8A-4147-A177-3AD203B41FA5}">
                      <a16:colId xmlns:a16="http://schemas.microsoft.com/office/drawing/2014/main" val="20000"/>
                    </a:ext>
                  </a:extLst>
                </a:gridCol>
                <a:gridCol w="5303520">
                  <a:extLst>
                    <a:ext uri="{9D8B030D-6E8A-4147-A177-3AD203B41FA5}">
                      <a16:colId xmlns:a16="http://schemas.microsoft.com/office/drawing/2014/main" val="20001"/>
                    </a:ext>
                  </a:extLst>
                </a:gridCol>
              </a:tblGrid>
              <a:tr h="242361">
                <a:tc gridSpan="2">
                  <a:txBody>
                    <a:bodyPr/>
                    <a:lstStyle/>
                    <a:p>
                      <a:pPr marL="0" marR="0">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95937">
                <a:tc gridSpan="2">
                  <a:txBody>
                    <a:bodyPr/>
                    <a:lstStyle/>
                    <a:p>
                      <a:pPr marL="0" marR="0">
                        <a:lnSpc>
                          <a:spcPct val="107000"/>
                        </a:lnSpc>
                        <a:spcBef>
                          <a:spcPts val="0"/>
                        </a:spcBef>
                        <a:spcAft>
                          <a:spcPts val="0"/>
                        </a:spcAft>
                      </a:pPr>
                      <a:r>
                        <a:rPr lang="en-US" sz="14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Output 1.5 Advocacy is improved and awareness created about the importance of sustainable fisheries and aquaculture.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917734"/>
                  </a:ext>
                </a:extLst>
              </a:tr>
              <a:tr h="1003088">
                <a:tc>
                  <a:txBody>
                    <a:bodyPr/>
                    <a:lstStyle/>
                    <a:p>
                      <a:pPr marL="0" marR="0">
                        <a:lnSpc>
                          <a:spcPct val="107000"/>
                        </a:lnSpc>
                        <a:spcBef>
                          <a:spcPts val="0"/>
                        </a:spcBef>
                        <a:spcAft>
                          <a:spcPts val="0"/>
                        </a:spcAft>
                      </a:pPr>
                      <a:r>
                        <a:rPr lang="en-US" sz="1400" dirty="0" smtClean="0">
                          <a:effectLst/>
                          <a:latin typeface="Calibri" panose="020F0502020204030204" pitchFamily="34" charset="0"/>
                          <a:ea typeface="Calibri" panose="020F0502020204030204" pitchFamily="34" charset="0"/>
                          <a:cs typeface="Times New Roman" panose="02020603050405020304" pitchFamily="18" charset="0"/>
                        </a:rPr>
                        <a:t> 1.5.1. Develop and operationalize an effective communication and advocacy strategy, in collaboration with competent AU services;</a:t>
                      </a:r>
                    </a:p>
                    <a:p>
                      <a:pPr marL="0" marR="0">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smtClean="0">
                          <a:effectLst/>
                          <a:latin typeface="Calibri" panose="020F0502020204030204" pitchFamily="34" charset="0"/>
                          <a:ea typeface="Calibri" panose="020F0502020204030204" pitchFamily="34" charset="0"/>
                          <a:cs typeface="Times New Roman" panose="02020603050405020304" pitchFamily="18" charset="0"/>
                        </a:rPr>
                        <a:t>1.5.1.1. Develop an effective communication plan and advocacy strategy.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2389044"/>
                  </a:ext>
                </a:extLst>
              </a:tr>
              <a:tr h="1256663">
                <a:tc>
                  <a:txBody>
                    <a:bodyPr/>
                    <a:lstStyle/>
                    <a:p>
                      <a:pPr marL="0" marR="0">
                        <a:lnSpc>
                          <a:spcPct val="107000"/>
                        </a:lnSpc>
                        <a:spcBef>
                          <a:spcPts val="0"/>
                        </a:spcBef>
                        <a:spcAft>
                          <a:spcPts val="0"/>
                        </a:spcAft>
                      </a:pPr>
                      <a:r>
                        <a:rPr lang="en-US" sz="1400" dirty="0" smtClean="0">
                          <a:effectLst/>
                          <a:latin typeface="Calibri" panose="020F0502020204030204" pitchFamily="34" charset="0"/>
                          <a:ea typeface="Calibri" panose="020F0502020204030204" pitchFamily="34" charset="0"/>
                          <a:cs typeface="Times New Roman" panose="02020603050405020304" pitchFamily="18" charset="0"/>
                        </a:rPr>
                        <a:t>1.5.2. Strengthen communication and advocacy capacities in AUC, AU-IBAR and AUDA-NEPAD.</a:t>
                      </a:r>
                    </a:p>
                    <a:p>
                      <a:pPr marL="0" marR="0">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smtClean="0">
                          <a:effectLst/>
                          <a:latin typeface="Calibri" panose="020F0502020204030204" pitchFamily="34" charset="0"/>
                          <a:ea typeface="Calibri" panose="020F0502020204030204" pitchFamily="34" charset="0"/>
                          <a:cs typeface="Times New Roman" panose="02020603050405020304" pitchFamily="18" charset="0"/>
                        </a:rPr>
                        <a:t>1.5.2.1. Organize a meeting to establish a mechanism for implementation of the communication plan and advocacy strategy within relevant AU offices and other implementing institutions (RECs, RFBs and COEs). </a:t>
                      </a:r>
                    </a:p>
                    <a:p>
                      <a:pPr marL="0" marR="0">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5643278"/>
                  </a:ext>
                </a:extLst>
              </a:tr>
              <a:tr h="1256663">
                <a:tc>
                  <a:txBody>
                    <a:bodyPr/>
                    <a:lstStyle/>
                    <a:p>
                      <a:pPr marL="0" marR="0">
                        <a:lnSpc>
                          <a:spcPct val="107000"/>
                        </a:lnSpc>
                        <a:spcBef>
                          <a:spcPts val="0"/>
                        </a:spcBef>
                        <a:spcAft>
                          <a:spcPts val="0"/>
                        </a:spcAft>
                      </a:pPr>
                      <a:r>
                        <a:rPr lang="en-US" sz="1400" dirty="0" smtClean="0">
                          <a:effectLst/>
                          <a:latin typeface="Calibri" panose="020F0502020204030204" pitchFamily="34" charset="0"/>
                          <a:ea typeface="Calibri" panose="020F0502020204030204" pitchFamily="34" charset="0"/>
                          <a:cs typeface="Times New Roman" panose="02020603050405020304" pitchFamily="18" charset="0"/>
                        </a:rPr>
                        <a:t> 1.5.3. Draft and disseminate materials, internally and externally, in different languages;</a:t>
                      </a:r>
                    </a:p>
                    <a:p>
                      <a:pPr marL="0" marR="0">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smtClean="0">
                          <a:effectLst/>
                          <a:latin typeface="Calibri" panose="020F0502020204030204" pitchFamily="34" charset="0"/>
                          <a:ea typeface="Calibri" panose="020F0502020204030204" pitchFamily="34" charset="0"/>
                          <a:cs typeface="Times New Roman" panose="02020603050405020304" pitchFamily="18" charset="0"/>
                        </a:rPr>
                        <a:t>1.5.3.1 Produce knowledge products on fisheries and aquaculture related issues, including development of documentary (electronic, video). </a:t>
                      </a:r>
                    </a:p>
                    <a:p>
                      <a:pPr marL="0" marR="0">
                        <a:lnSpc>
                          <a:spcPct val="107000"/>
                        </a:lnSpc>
                        <a:spcBef>
                          <a:spcPts val="0"/>
                        </a:spcBef>
                        <a:spcAft>
                          <a:spcPts val="0"/>
                        </a:spcAft>
                      </a:pPr>
                      <a:r>
                        <a:rPr lang="en-US" sz="1400" dirty="0" smtClean="0">
                          <a:effectLst/>
                          <a:latin typeface="Calibri" panose="020F0502020204030204" pitchFamily="34" charset="0"/>
                          <a:ea typeface="Calibri" panose="020F0502020204030204" pitchFamily="34" charset="0"/>
                          <a:cs typeface="Times New Roman" panose="02020603050405020304" pitchFamily="18" charset="0"/>
                        </a:rPr>
                        <a:t>1.5.3.2 Translate, print and disseminate knowledge products, including the Africa fisheries and aquaculture reports.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3712984"/>
                  </a:ext>
                </a:extLst>
              </a:tr>
              <a:tr h="1003088">
                <a:tc>
                  <a:txBody>
                    <a:bodyPr/>
                    <a:lstStyle/>
                    <a:p>
                      <a:pPr marL="0" marR="0">
                        <a:lnSpc>
                          <a:spcPct val="107000"/>
                        </a:lnSpc>
                        <a:spcBef>
                          <a:spcPts val="0"/>
                        </a:spcBef>
                        <a:spcAft>
                          <a:spcPts val="0"/>
                        </a:spcAft>
                      </a:pPr>
                      <a:r>
                        <a:rPr lang="en-US" sz="1400" dirty="0" smtClean="0">
                          <a:effectLst/>
                          <a:latin typeface="Calibri" panose="020F0502020204030204" pitchFamily="34" charset="0"/>
                          <a:ea typeface="Calibri" panose="020F0502020204030204" pitchFamily="34" charset="0"/>
                          <a:cs typeface="Times New Roman" panose="02020603050405020304" pitchFamily="18" charset="0"/>
                        </a:rPr>
                        <a:t> 1.5.4. Develop and operationalize dedicated fisheries and aquaculture portals in support to the Action’s activities.</a:t>
                      </a:r>
                    </a:p>
                    <a:p>
                      <a:pPr marL="0" marR="0">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smtClean="0">
                          <a:effectLst/>
                          <a:latin typeface="Calibri" panose="020F0502020204030204" pitchFamily="34" charset="0"/>
                          <a:ea typeface="Calibri" panose="020F0502020204030204" pitchFamily="34" charset="0"/>
                          <a:cs typeface="Times New Roman" panose="02020603050405020304" pitchFamily="18" charset="0"/>
                        </a:rPr>
                        <a:t>1.5.4.1. Review and/or establish  mechanisms for updating existing websites and visibility; within 10 regional institutions (5 RECS, 5 RFBs) </a:t>
                      </a:r>
                    </a:p>
                    <a:p>
                      <a:pPr marL="0" marR="0">
                        <a:lnSpc>
                          <a:spcPct val="107000"/>
                        </a:lnSpc>
                        <a:spcBef>
                          <a:spcPts val="0"/>
                        </a:spcBef>
                        <a:spcAft>
                          <a:spcPts val="0"/>
                        </a:spcAft>
                      </a:pPr>
                      <a:r>
                        <a:rPr lang="en-US" sz="1400" dirty="0" smtClean="0">
                          <a:effectLst/>
                          <a:latin typeface="Calibri" panose="020F0502020204030204" pitchFamily="34" charset="0"/>
                          <a:ea typeface="Calibri" panose="020F0502020204030204" pitchFamily="34" charset="0"/>
                          <a:cs typeface="Times New Roman" panose="02020603050405020304" pitchFamily="18" charset="0"/>
                        </a:rPr>
                        <a:t>1.5.4.2. Review and/or establish  mechanisms for updating existing websites and visibility; within AUC, AU-IBAR and AUDA-NEPAD.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7232314"/>
                  </a:ext>
                </a:extLst>
              </a:tr>
            </a:tbl>
          </a:graphicData>
        </a:graphic>
      </p:graphicFrame>
      <p:sp>
        <p:nvSpPr>
          <p:cNvPr id="3" name="Title 2"/>
          <p:cNvSpPr>
            <a:spLocks noGrp="1"/>
          </p:cNvSpPr>
          <p:nvPr>
            <p:ph type="title"/>
          </p:nvPr>
        </p:nvSpPr>
        <p:spPr/>
        <p:txBody>
          <a:bodyPr/>
          <a:lstStyle/>
          <a:p>
            <a:r>
              <a:rPr lang="en-US" sz="2000" dirty="0"/>
              <a:t>SO1: African Union decisions on sustainable fisheries and aquaculture policies are evidence based.</a:t>
            </a:r>
            <a:endParaRPr lang="en-US" dirty="0"/>
          </a:p>
        </p:txBody>
      </p:sp>
    </p:spTree>
    <p:extLst>
      <p:ext uri="{BB962C8B-B14F-4D97-AF65-F5344CB8AC3E}">
        <p14:creationId xmlns:p14="http://schemas.microsoft.com/office/powerpoint/2010/main" val="2983322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201628849"/>
              </p:ext>
            </p:extLst>
          </p:nvPr>
        </p:nvGraphicFramePr>
        <p:xfrm>
          <a:off x="304800" y="1236451"/>
          <a:ext cx="8915399" cy="5663693"/>
        </p:xfrm>
        <a:graphic>
          <a:graphicData uri="http://schemas.openxmlformats.org/drawingml/2006/table">
            <a:tbl>
              <a:tblPr firstRow="1" firstCol="1" bandRow="1"/>
              <a:tblGrid>
                <a:gridCol w="4191000">
                  <a:extLst>
                    <a:ext uri="{9D8B030D-6E8A-4147-A177-3AD203B41FA5}">
                      <a16:colId xmlns:a16="http://schemas.microsoft.com/office/drawing/2014/main" val="20000"/>
                    </a:ext>
                  </a:extLst>
                </a:gridCol>
                <a:gridCol w="4724399">
                  <a:extLst>
                    <a:ext uri="{9D8B030D-6E8A-4147-A177-3AD203B41FA5}">
                      <a16:colId xmlns:a16="http://schemas.microsoft.com/office/drawing/2014/main" val="2093743887"/>
                    </a:ext>
                  </a:extLst>
                </a:gridCol>
              </a:tblGrid>
              <a:tr h="439949">
                <a:tc gridSpan="2">
                  <a:txBody>
                    <a:bodyPr/>
                    <a:lstStyle/>
                    <a:p>
                      <a:pPr algn="l" fontAlgn="ctr"/>
                      <a:r>
                        <a:rPr lang="en-US" sz="1600" b="1" i="0" u="none" strike="noStrike" dirty="0">
                          <a:solidFill>
                            <a:srgbClr val="FF0000"/>
                          </a:solidFill>
                          <a:effectLst/>
                          <a:latin typeface="Arial" panose="020B0604020202020204" pitchFamily="34" charset="0"/>
                        </a:rPr>
                        <a:t>Output 2.1 Capacities and systems for regional collaboration and integration regarding shared fisheries and aquaculture resources management are improved and linkages with environmental governance frameworks are enhanced .</a:t>
                      </a:r>
                    </a:p>
                  </a:txBody>
                  <a:tcPr marL="9525" marR="9525" marT="9525"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dirty="0"/>
                    </a:p>
                  </a:txBody>
                  <a:tcPr marL="37320" marR="37320" marT="0" marB="0">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12869">
                <a:tc>
                  <a:txBody>
                    <a:bodyPr/>
                    <a:lstStyle/>
                    <a:p>
                      <a:pPr marL="0" marR="0">
                        <a:lnSpc>
                          <a:spcPct val="107000"/>
                        </a:lnSpc>
                        <a:spcBef>
                          <a:spcPts val="0"/>
                        </a:spcBef>
                        <a:spcAft>
                          <a:spcPts val="0"/>
                        </a:spcAft>
                      </a:pPr>
                      <a:r>
                        <a:rPr lang="en-US" sz="1600" b="1" dirty="0" smtClean="0">
                          <a:effectLst/>
                          <a:latin typeface="Calibri" panose="020F0502020204030204" pitchFamily="34" charset="0"/>
                          <a:ea typeface="Calibri" panose="020F0502020204030204" pitchFamily="34" charset="0"/>
                          <a:cs typeface="Times New Roman" panose="02020603050405020304" pitchFamily="18" charset="0"/>
                        </a:rPr>
                        <a:t>2.1.1. Facilitate coordination among regional organizations (RECs, RFB and RSC) through regular exchange of information between the APRIFAAS members. </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2.1.1.1.Conduct bi-annual consultative meetings to exchange information, review and align </a:t>
                      </a:r>
                      <a:r>
                        <a:rPr lang="en-US" sz="1600" dirty="0" err="1" smtClean="0">
                          <a:effectLst/>
                          <a:latin typeface="Calibri" panose="020F0502020204030204" pitchFamily="34" charset="0"/>
                          <a:ea typeface="Calibri" panose="020F0502020204030204" pitchFamily="34" charset="0"/>
                          <a:cs typeface="Times New Roman" panose="02020603050405020304" pitchFamily="18" charset="0"/>
                        </a:rPr>
                        <a:t>workplans</a:t>
                      </a: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  within the framework of AFRM for synergistic implementation and enhanced coordination.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34948">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2.1.2. Ensure cross-regional/trans-regional coherence of RECs and RFBs strategies and facilitate their institutional anchorage, in line with the PFRS.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2.1.2.1. Collect best practices and lessons learnt on functional institutional anchorage between RECs and RFBs/RSC and propose a framework for effective anchorage. </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2.1.2.2. Validate and operationalize the framework for effective anchorage between RECs, RFBs and RSCs.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716140"/>
                  </a:ext>
                </a:extLst>
              </a:tr>
              <a:tr h="660452">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2.1.3. Identify mechanisms for establishing / strengthening linkages between regional organizations in charge of fisheries management (RFMOs/RFBs) and regional organizations in charge of environmental issues (RSC and inland water bodies).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2.1.3.1. Develop a mechanism for establishing/strengthening linkages between specialized regional fisheries institutions and environmental agencies. </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2.1.3.2. Validate and operationalize the mechanism for establishing/strengthening linkages between specialized  regional fisheries institutions and environmental agencies.  </a:t>
                      </a: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3" name="Title 2"/>
          <p:cNvSpPr>
            <a:spLocks noGrp="1"/>
          </p:cNvSpPr>
          <p:nvPr>
            <p:ph type="title"/>
          </p:nvPr>
        </p:nvSpPr>
        <p:spPr>
          <a:xfrm>
            <a:off x="990600" y="152400"/>
            <a:ext cx="8153400" cy="762000"/>
          </a:xfrm>
        </p:spPr>
        <p:txBody>
          <a:bodyPr/>
          <a:lstStyle/>
          <a:p>
            <a:r>
              <a:rPr lang="en-US" sz="1400" dirty="0"/>
              <a:t>SO2 Fisheries and aquaculture policies in Africa are coherent with the PFRS and coordinated at continental, regional and national levels in order to maintain healthy and resilient marine, coastal and freshwater ecosystems in the context of climate change.</a:t>
            </a:r>
            <a:r>
              <a:rPr lang="en-US" dirty="0"/>
              <a:t/>
            </a:r>
            <a:br>
              <a:rPr lang="en-US" dirty="0"/>
            </a:br>
            <a:endParaRPr lang="en-US" dirty="0"/>
          </a:p>
        </p:txBody>
      </p:sp>
    </p:spTree>
    <p:extLst>
      <p:ext uri="{BB962C8B-B14F-4D97-AF65-F5344CB8AC3E}">
        <p14:creationId xmlns:p14="http://schemas.microsoft.com/office/powerpoint/2010/main" val="3659941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772204600"/>
              </p:ext>
            </p:extLst>
          </p:nvPr>
        </p:nvGraphicFramePr>
        <p:xfrm>
          <a:off x="381000" y="1295400"/>
          <a:ext cx="8915399" cy="7222237"/>
        </p:xfrm>
        <a:graphic>
          <a:graphicData uri="http://schemas.openxmlformats.org/drawingml/2006/table">
            <a:tbl>
              <a:tblPr firstRow="1" firstCol="1" bandRow="1"/>
              <a:tblGrid>
                <a:gridCol w="4191000">
                  <a:extLst>
                    <a:ext uri="{9D8B030D-6E8A-4147-A177-3AD203B41FA5}">
                      <a16:colId xmlns:a16="http://schemas.microsoft.com/office/drawing/2014/main" val="20000"/>
                    </a:ext>
                  </a:extLst>
                </a:gridCol>
                <a:gridCol w="4724399">
                  <a:extLst>
                    <a:ext uri="{9D8B030D-6E8A-4147-A177-3AD203B41FA5}">
                      <a16:colId xmlns:a16="http://schemas.microsoft.com/office/drawing/2014/main" val="2093743887"/>
                    </a:ext>
                  </a:extLst>
                </a:gridCol>
              </a:tblGrid>
              <a:tr h="97553">
                <a:tc gridSpan="2">
                  <a:txBody>
                    <a:bodyPr/>
                    <a:lstStyle/>
                    <a:p>
                      <a:pPr marL="0" marR="0">
                        <a:lnSpc>
                          <a:spcPct val="107000"/>
                        </a:lnSpc>
                        <a:spcBef>
                          <a:spcPts val="0"/>
                        </a:spcBef>
                        <a:spcAft>
                          <a:spcPts val="0"/>
                        </a:spcAft>
                      </a:pPr>
                      <a:r>
                        <a:rPr lang="en-US" sz="1400" b="1" dirty="0" smtClean="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2.2 Capacities of Member States, RECs and RFBs to develop realistic sustainable fisheries and aquaculture policies in coherence with the PFRS are strengthened.</a:t>
                      </a:r>
                      <a:r>
                        <a:rPr lang="en-US" sz="1400"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3"/>
                  </a:ext>
                </a:extLst>
              </a:tr>
              <a:tr h="341584">
                <a:tc>
                  <a:txBody>
                    <a:bodyPr/>
                    <a:lstStyle/>
                    <a:p>
                      <a:pPr marL="0" marR="0">
                        <a:lnSpc>
                          <a:spcPct val="107000"/>
                        </a:lnSpc>
                        <a:spcBef>
                          <a:spcPts val="0"/>
                        </a:spcBef>
                        <a:spcAft>
                          <a:spcPts val="0"/>
                        </a:spcAft>
                      </a:pPr>
                      <a:r>
                        <a:rPr lang="en-US" sz="1400" b="1" i="0" smtClean="0">
                          <a:effectLst/>
                          <a:latin typeface="Calibri" panose="020F0502020204030204" pitchFamily="34" charset="0"/>
                          <a:ea typeface="Calibri" panose="020F0502020204030204" pitchFamily="34" charset="0"/>
                          <a:cs typeface="Times New Roman" panose="02020603050405020304" pitchFamily="18" charset="0"/>
                        </a:rPr>
                        <a:t>2.2.1. Develop capacities and provide technical support to Member states and RECs to develop sectoral strategies and investment plans</a:t>
                      </a:r>
                      <a:endParaRPr lang="en-US" sz="1400" i="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smtClean="0">
                          <a:effectLst/>
                          <a:latin typeface="Calibri" panose="020F0502020204030204" pitchFamily="34" charset="0"/>
                          <a:ea typeface="Calibri" panose="020F0502020204030204" pitchFamily="34" charset="0"/>
                          <a:cs typeface="Times New Roman" panose="02020603050405020304" pitchFamily="18" charset="0"/>
                        </a:rPr>
                        <a:t>2.2.1.1. Conduct studies to establish which AU MS have sectoral strategies and investment plans and develop a mechanism for twinning between  those with and those without – in 5 regions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307083">
                <a:tc>
                  <a:txBody>
                    <a:bodyPr/>
                    <a:lstStyle/>
                    <a:p>
                      <a:pPr marL="0" marR="0">
                        <a:lnSpc>
                          <a:spcPct val="107000"/>
                        </a:lnSpc>
                        <a:spcBef>
                          <a:spcPts val="0"/>
                        </a:spcBef>
                        <a:spcAft>
                          <a:spcPts val="0"/>
                        </a:spcAft>
                      </a:pPr>
                      <a:r>
                        <a:rPr lang="en-US" sz="1400" b="1" i="0" dirty="0" smtClean="0">
                          <a:effectLst/>
                          <a:latin typeface="Calibri" panose="020F0502020204030204" pitchFamily="34" charset="0"/>
                          <a:ea typeface="Calibri" panose="020F0502020204030204" pitchFamily="34" charset="0"/>
                          <a:cs typeface="Calibri" panose="020F0502020204030204" pitchFamily="34" charset="0"/>
                        </a:rPr>
                        <a:t>2.2.2. Support member States in reviewing their policies and legislations and aligning them with best international practices (and existing continental / regional instruments)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smtClean="0">
                          <a:effectLst/>
                          <a:latin typeface="Calibri" panose="020F0502020204030204" pitchFamily="34" charset="0"/>
                          <a:ea typeface="Calibri" panose="020F0502020204030204" pitchFamily="34" charset="0"/>
                          <a:cs typeface="Times New Roman" panose="02020603050405020304" pitchFamily="18" charset="0"/>
                        </a:rPr>
                        <a:t>2,2,2,1 Review and align national fisheries and aquaculture polices and laws with  the PFRS, regional instruments and global best practices for 15 AU member states</a:t>
                      </a:r>
                    </a:p>
                    <a:p>
                      <a:pPr marL="0" marR="0">
                        <a:lnSpc>
                          <a:spcPct val="107000"/>
                        </a:lnSpc>
                        <a:spcBef>
                          <a:spcPts val="0"/>
                        </a:spcBef>
                        <a:spcAft>
                          <a:spcPts val="0"/>
                        </a:spcAft>
                      </a:pPr>
                      <a:r>
                        <a:rPr lang="en-US" sz="1400" dirty="0" smtClean="0">
                          <a:effectLst/>
                          <a:latin typeface="Calibri" panose="020F0502020204030204" pitchFamily="34" charset="0"/>
                          <a:ea typeface="Calibri" panose="020F0502020204030204" pitchFamily="34" charset="0"/>
                          <a:cs typeface="Calibri" panose="020F0502020204030204" pitchFamily="34" charset="0"/>
                        </a:rPr>
                        <a:t>2.2.2.2. Facilitate national validation workshop for reviewed national policies and laws at Member States’ level.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896608">
                <a:tc>
                  <a:txBody>
                    <a:bodyPr/>
                    <a:lstStyle/>
                    <a:p>
                      <a:pPr marL="0" marR="0">
                        <a:lnSpc>
                          <a:spcPct val="107000"/>
                        </a:lnSpc>
                        <a:spcBef>
                          <a:spcPts val="0"/>
                        </a:spcBef>
                        <a:spcAft>
                          <a:spcPts val="0"/>
                        </a:spcAft>
                      </a:pPr>
                      <a:r>
                        <a:rPr lang="en-US" sz="1400" b="1" smtClean="0">
                          <a:effectLst/>
                          <a:latin typeface="Calibri" panose="020F0502020204030204" pitchFamily="34" charset="0"/>
                          <a:ea typeface="Calibri" panose="020F0502020204030204" pitchFamily="34" charset="0"/>
                          <a:cs typeface="Calibri" panose="020F0502020204030204" pitchFamily="34" charset="0"/>
                        </a:rPr>
                        <a:t>2.2.3. Mainstream sustainable and climate-resilient fisheries and aquaculture in NAIPS, RAIPs and other Investment programmes.</a:t>
                      </a:r>
                      <a:endParaRPr lang="en-US" sz="140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b="1" smtClean="0">
                          <a:effectLst/>
                          <a:latin typeface="Calibri" panose="020F0502020204030204" pitchFamily="34" charset="0"/>
                          <a:ea typeface="Calibri" panose="020F0502020204030204" pitchFamily="34" charset="0"/>
                          <a:cs typeface="Calibri" panose="020F0502020204030204" pitchFamily="34" charset="0"/>
                        </a:rPr>
                        <a:t> </a:t>
                      </a:r>
                      <a:endParaRPr lang="en-US" sz="140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smtClean="0">
                          <a:effectLst/>
                          <a:latin typeface="Calibri" panose="020F0502020204030204" pitchFamily="34"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smtClean="0">
                          <a:effectLst/>
                          <a:latin typeface="Calibri" panose="020F0502020204030204" pitchFamily="34" charset="0"/>
                          <a:ea typeface="Calibri" panose="020F0502020204030204" pitchFamily="34" charset="0"/>
                          <a:cs typeface="Times New Roman" panose="02020603050405020304" pitchFamily="18" charset="0"/>
                        </a:rPr>
                        <a:t>2.2.3.1. Review national and regional fisheries-aquaculture plans to mainstream sustainable and climate-resilient, environmentally sustainable fisheries and aquaculture, in NAIPS, RAIPs and other Investment programmes.</a:t>
                      </a:r>
                    </a:p>
                    <a:p>
                      <a:pPr marL="0" marR="0">
                        <a:lnSpc>
                          <a:spcPct val="107000"/>
                        </a:lnSpc>
                        <a:spcBef>
                          <a:spcPts val="0"/>
                        </a:spcBef>
                        <a:spcAft>
                          <a:spcPts val="0"/>
                        </a:spcAft>
                      </a:pPr>
                      <a:r>
                        <a:rPr lang="en-US" sz="1400" smtClean="0">
                          <a:effectLst/>
                          <a:latin typeface="Calibri" panose="020F0502020204030204" pitchFamily="34" charset="0"/>
                          <a:ea typeface="Calibri" panose="020F0502020204030204" pitchFamily="34" charset="0"/>
                          <a:cs typeface="Times New Roman" panose="02020603050405020304" pitchFamily="18" charset="0"/>
                        </a:rPr>
                        <a:t>2.2.3.2 Conduct national consultative workshops to validate the outcomes of the above review in 15 AU member states</a:t>
                      </a:r>
                    </a:p>
                    <a:p>
                      <a:pPr marL="0" marR="0">
                        <a:lnSpc>
                          <a:spcPct val="107000"/>
                        </a:lnSpc>
                        <a:spcBef>
                          <a:spcPts val="0"/>
                        </a:spcBef>
                        <a:spcAft>
                          <a:spcPts val="0"/>
                        </a:spcAft>
                      </a:pPr>
                      <a:r>
                        <a:rPr lang="en-US" sz="1400" smtClean="0">
                          <a:effectLst/>
                          <a:latin typeface="Calibri" panose="020F0502020204030204" pitchFamily="34" charset="0"/>
                          <a:ea typeface="Calibri" panose="020F0502020204030204" pitchFamily="34" charset="0"/>
                          <a:cs typeface="Times New Roman" panose="02020603050405020304" pitchFamily="18" charset="0"/>
                        </a:rPr>
                        <a:t>2.2.3.3. Conduct regional consultative workshops to validate the outcomes of the above review (5 RECs).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6073">
                <a:tc>
                  <a:txBody>
                    <a:bodyPr/>
                    <a:lstStyle/>
                    <a:p>
                      <a:pPr marL="0" marR="0">
                        <a:lnSpc>
                          <a:spcPct val="107000"/>
                        </a:lnSpc>
                        <a:spcBef>
                          <a:spcPts val="0"/>
                        </a:spcBef>
                        <a:spcAft>
                          <a:spcPts val="0"/>
                        </a:spcAft>
                      </a:pPr>
                      <a:r>
                        <a:rPr lang="en-US" sz="1400" b="1" smtClean="0">
                          <a:effectLst/>
                          <a:latin typeface="Calibri" panose="020F0502020204030204" pitchFamily="34" charset="0"/>
                          <a:ea typeface="Calibri" panose="020F0502020204030204" pitchFamily="34" charset="0"/>
                          <a:cs typeface="Times New Roman" panose="02020603050405020304" pitchFamily="18" charset="0"/>
                        </a:rPr>
                        <a:t>2.2.4. Facilitate stakeholders consultation on the design and implementation of national and regional strategies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smtClean="0">
                          <a:effectLst/>
                          <a:latin typeface="Calibri" panose="020F0502020204030204" pitchFamily="34" charset="0"/>
                          <a:ea typeface="Calibri" panose="020F0502020204030204" pitchFamily="34" charset="0"/>
                          <a:cs typeface="Times New Roman" panose="02020603050405020304" pitchFamily="18" charset="0"/>
                        </a:rPr>
                        <a:t>2.2.4.1. Develop training materials and facilitate a training workshop on the design of fisheries and aquaculture strategies for implementation at national and regional levels.</a:t>
                      </a:r>
                    </a:p>
                    <a:p>
                      <a:pPr marL="0" marR="0">
                        <a:lnSpc>
                          <a:spcPct val="107000"/>
                        </a:lnSpc>
                        <a:spcBef>
                          <a:spcPts val="0"/>
                        </a:spcBef>
                        <a:spcAft>
                          <a:spcPts val="0"/>
                        </a:spcAft>
                      </a:pPr>
                      <a:r>
                        <a:rPr lang="en-US" sz="1400" smtClean="0">
                          <a:effectLst/>
                          <a:latin typeface="Calibri" panose="020F0502020204030204" pitchFamily="34" charset="0"/>
                          <a:ea typeface="Calibri" panose="020F0502020204030204" pitchFamily="34" charset="0"/>
                          <a:cs typeface="Times New Roman" panose="02020603050405020304" pitchFamily="18" charset="0"/>
                        </a:rPr>
                        <a:t>2.2.4.2. Facilitate the participation of relevant stakeholders in capacity building  workshop on the design and implementation of national and regional strategies. </a:t>
                      </a:r>
                    </a:p>
                    <a:p>
                      <a:pPr marL="0" marR="0">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26073">
                <a:tc>
                  <a:txBody>
                    <a:bodyPr/>
                    <a:lstStyle/>
                    <a:p>
                      <a:pPr marL="0" marR="0">
                        <a:lnSpc>
                          <a:spcPct val="107000"/>
                        </a:lnSpc>
                        <a:spcBef>
                          <a:spcPts val="0"/>
                        </a:spcBef>
                        <a:spcAft>
                          <a:spcPts val="0"/>
                        </a:spcAft>
                      </a:pPr>
                      <a:r>
                        <a:rPr lang="en-US" sz="1400" b="1" smtClean="0">
                          <a:effectLst/>
                          <a:latin typeface="Calibri" panose="020F0502020204030204" pitchFamily="34" charset="0"/>
                          <a:ea typeface="Calibri" panose="020F0502020204030204" pitchFamily="34" charset="0"/>
                          <a:cs typeface="Times New Roman" panose="02020603050405020304" pitchFamily="18" charset="0"/>
                        </a:rPr>
                        <a:t>2.2.5. Promote uptake and implementation of knowledge, innovations and best practices (including those generated by FISHGOV1 and FishTrade) to inform policy change at national and regional levels.</a:t>
                      </a:r>
                    </a:p>
                    <a:p>
                      <a:pPr marL="0" marR="0">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smtClean="0">
                          <a:effectLst/>
                          <a:latin typeface="Calibri" panose="020F0502020204030204" pitchFamily="34" charset="0"/>
                          <a:ea typeface="Calibri" panose="020F0502020204030204" pitchFamily="34" charset="0"/>
                          <a:cs typeface="Times New Roman" panose="02020603050405020304" pitchFamily="18" charset="0"/>
                        </a:rPr>
                        <a:t>2.2.5.1. Conduct review of outcomes generated by </a:t>
                      </a:r>
                      <a:r>
                        <a:rPr lang="en-US" sz="1400" dirty="0" err="1" smtClean="0">
                          <a:effectLst/>
                          <a:latin typeface="Calibri" panose="020F0502020204030204" pitchFamily="34" charset="0"/>
                          <a:ea typeface="Calibri" panose="020F0502020204030204" pitchFamily="34" charset="0"/>
                          <a:cs typeface="Times New Roman" panose="02020603050405020304" pitchFamily="18" charset="0"/>
                        </a:rPr>
                        <a:t>FishGov</a:t>
                      </a:r>
                      <a:r>
                        <a:rPr lang="en-US" sz="1400" dirty="0" smtClean="0">
                          <a:effectLst/>
                          <a:latin typeface="Calibri" panose="020F0502020204030204" pitchFamily="34" charset="0"/>
                          <a:ea typeface="Calibri" panose="020F0502020204030204" pitchFamily="34" charset="0"/>
                          <a:cs typeface="Times New Roman" panose="02020603050405020304" pitchFamily="18" charset="0"/>
                        </a:rPr>
                        <a:t> 1 and </a:t>
                      </a:r>
                      <a:r>
                        <a:rPr lang="en-US" sz="1400" dirty="0" err="1" smtClean="0">
                          <a:effectLst/>
                          <a:latin typeface="Calibri" panose="020F0502020204030204" pitchFamily="34" charset="0"/>
                          <a:ea typeface="Calibri" panose="020F0502020204030204" pitchFamily="34" charset="0"/>
                          <a:cs typeface="Times New Roman" panose="02020603050405020304" pitchFamily="18" charset="0"/>
                        </a:rPr>
                        <a:t>FishTrade</a:t>
                      </a:r>
                      <a:r>
                        <a:rPr lang="en-US" sz="1400" dirty="0" smtClean="0">
                          <a:effectLst/>
                          <a:latin typeface="Calibri" panose="020F0502020204030204" pitchFamily="34" charset="0"/>
                          <a:ea typeface="Calibri" panose="020F0502020204030204" pitchFamily="34" charset="0"/>
                          <a:cs typeface="Times New Roman" panose="02020603050405020304" pitchFamily="18" charset="0"/>
                        </a:rPr>
                        <a:t> projects to formulate best practices for implementation in AU member states, on needs basis. </a:t>
                      </a:r>
                    </a:p>
                    <a:p>
                      <a:pPr marL="0" marR="0">
                        <a:lnSpc>
                          <a:spcPct val="107000"/>
                        </a:lnSpc>
                        <a:spcBef>
                          <a:spcPts val="0"/>
                        </a:spcBef>
                        <a:spcAft>
                          <a:spcPts val="0"/>
                        </a:spcAft>
                      </a:pP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dirty="0" smtClean="0">
                          <a:effectLst/>
                          <a:latin typeface="Calibri" panose="020F0502020204030204" pitchFamily="34" charset="0"/>
                          <a:ea typeface="Calibri" panose="020F0502020204030204" pitchFamily="34" charset="0"/>
                          <a:cs typeface="Times New Roman" panose="02020603050405020304" pitchFamily="18" charset="0"/>
                        </a:rPr>
                        <a:t>2.2.5.2 Organize regional validation workshops in 5 Regions.</a:t>
                      </a:r>
                    </a:p>
                    <a:p>
                      <a:pPr marL="0" marR="0">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0623089"/>
                  </a:ext>
                </a:extLst>
              </a:tr>
            </a:tbl>
          </a:graphicData>
        </a:graphic>
      </p:graphicFrame>
      <p:sp>
        <p:nvSpPr>
          <p:cNvPr id="3" name="Title 2"/>
          <p:cNvSpPr>
            <a:spLocks noGrp="1"/>
          </p:cNvSpPr>
          <p:nvPr>
            <p:ph type="title"/>
          </p:nvPr>
        </p:nvSpPr>
        <p:spPr>
          <a:xfrm>
            <a:off x="990600" y="152400"/>
            <a:ext cx="8153400" cy="762000"/>
          </a:xfrm>
        </p:spPr>
        <p:txBody>
          <a:bodyPr/>
          <a:lstStyle/>
          <a:p>
            <a:r>
              <a:rPr lang="en-US" sz="1400" dirty="0"/>
              <a:t>SO2 Fisheries and aquaculture policies in Africa are coherent with the PFRS and coordinated at continental, regional and national levels in order to maintain healthy and resilient marine, coastal and freshwater ecosystems in the context of climate change.</a:t>
            </a:r>
            <a:r>
              <a:rPr lang="en-US" dirty="0"/>
              <a:t/>
            </a:r>
            <a:br>
              <a:rPr lang="en-US" dirty="0"/>
            </a:br>
            <a:endParaRPr lang="en-US" dirty="0"/>
          </a:p>
        </p:txBody>
      </p:sp>
    </p:spTree>
    <p:extLst>
      <p:ext uri="{BB962C8B-B14F-4D97-AF65-F5344CB8AC3E}">
        <p14:creationId xmlns:p14="http://schemas.microsoft.com/office/powerpoint/2010/main" val="4282646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3000" y="304800"/>
            <a:ext cx="7718400" cy="609600"/>
          </a:xfrm>
        </p:spPr>
        <p:txBody>
          <a:bodyPr/>
          <a:lstStyle/>
          <a:p>
            <a:r>
              <a:rPr lang="en-US" sz="1400" dirty="0"/>
              <a:t>SO2 Fisheries and aquaculture policies in Africa are coherent with the PFRS and coordinated at continental, regional and national levels in order to maintain healthy and resilient marine, coastal and freshwater ecosystems in the context of climate change.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58657800"/>
              </p:ext>
            </p:extLst>
          </p:nvPr>
        </p:nvGraphicFramePr>
        <p:xfrm>
          <a:off x="304800" y="1293082"/>
          <a:ext cx="8839200" cy="5444490"/>
        </p:xfrm>
        <a:graphic>
          <a:graphicData uri="http://schemas.openxmlformats.org/drawingml/2006/table">
            <a:tbl>
              <a:tblPr firstRow="1" firstCol="1" bandRow="1"/>
              <a:tblGrid>
                <a:gridCol w="3733800">
                  <a:extLst>
                    <a:ext uri="{9D8B030D-6E8A-4147-A177-3AD203B41FA5}">
                      <a16:colId xmlns:a16="http://schemas.microsoft.com/office/drawing/2014/main" val="20000"/>
                    </a:ext>
                  </a:extLst>
                </a:gridCol>
                <a:gridCol w="5105400">
                  <a:extLst>
                    <a:ext uri="{9D8B030D-6E8A-4147-A177-3AD203B41FA5}">
                      <a16:colId xmlns:a16="http://schemas.microsoft.com/office/drawing/2014/main" val="20001"/>
                    </a:ext>
                  </a:extLst>
                </a:gridCol>
              </a:tblGrid>
              <a:tr h="383318">
                <a:tc gridSpan="2">
                  <a:txBody>
                    <a:bodyPr/>
                    <a:lstStyle/>
                    <a:p>
                      <a:pPr marL="0" marR="0">
                        <a:lnSpc>
                          <a:spcPct val="107000"/>
                        </a:lnSpc>
                        <a:spcBef>
                          <a:spcPts val="0"/>
                        </a:spcBef>
                        <a:spcAft>
                          <a:spcPts val="0"/>
                        </a:spcAft>
                      </a:pPr>
                      <a:r>
                        <a:rPr lang="en-US" sz="1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2.3 Capacities are strengthened to facilitate intra and inter regional fish trade in line with the regional integration trade agenda and the Protocol on Trade in Goods of the Africa Continental Free Trade </a:t>
                      </a:r>
                      <a:r>
                        <a:rPr lang="en-US" sz="1600" b="1" dirty="0" smtClean="0">
                          <a:solidFill>
                            <a:srgbClr val="FF0000"/>
                          </a:solidFill>
                          <a:effectLst/>
                          <a:latin typeface="Calibri" panose="020F0502020204030204" pitchFamily="34" charset="0"/>
                          <a:ea typeface="Calibri" panose="020F0502020204030204" pitchFamily="34" charset="0"/>
                          <a:cs typeface="Calibri" panose="020F0502020204030204" pitchFamily="34" charset="0"/>
                        </a:rPr>
                        <a:t>Area</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38710">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2.3.1. Identify strategic regional value chains for sustainable fisheries and aquaculture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2.3.1.1 Hire </a:t>
                      </a: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COEs </a:t>
                      </a:r>
                      <a:r>
                        <a:rPr lang="en-US" sz="1600" dirty="0">
                          <a:effectLst/>
                          <a:latin typeface="Calibri" panose="020F0502020204030204" pitchFamily="34" charset="0"/>
                          <a:ea typeface="Calibri" panose="020F0502020204030204" pitchFamily="34" charset="0"/>
                          <a:cs typeface="Times New Roman" panose="02020603050405020304" pitchFamily="18" charset="0"/>
                        </a:rPr>
                        <a:t>to conduct studies in West_Central, East_Southern and Northern  regions to identify strategic regional value chains for sustainable fisheries and aquaculture</a:t>
                      </a:r>
                    </a:p>
                    <a:p>
                      <a:pPr marL="0" marR="0">
                        <a:lnSpc>
                          <a:spcPct val="107000"/>
                        </a:lnSpc>
                        <a:spcBef>
                          <a:spcPts val="0"/>
                        </a:spcBef>
                        <a:spcAft>
                          <a:spcPts val="0"/>
                        </a:spcAft>
                      </a:pP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2.3.2.1. Convene a consultation process to validate the identified strategic regional value chains for sustainable fisheries and aquaculture for implementation.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80403">
                <a:tc>
                  <a:txBody>
                    <a:bodyPr/>
                    <a:lstStyle/>
                    <a:p>
                      <a:pPr marL="0" marR="0">
                        <a:lnSpc>
                          <a:spcPct val="107000"/>
                        </a:lnSpc>
                        <a:spcBef>
                          <a:spcPts val="0"/>
                        </a:spcBef>
                        <a:spcAft>
                          <a:spcPts val="0"/>
                        </a:spcAft>
                      </a:pPr>
                      <a:r>
                        <a:rPr lang="en-US" sz="1600" b="1" dirty="0" smtClean="0">
                          <a:effectLst/>
                          <a:latin typeface="Calibri" panose="020F0502020204030204" pitchFamily="34" charset="0"/>
                          <a:ea typeface="Calibri" panose="020F0502020204030204" pitchFamily="34" charset="0"/>
                          <a:cs typeface="Times New Roman" panose="02020603050405020304" pitchFamily="18" charset="0"/>
                        </a:rPr>
                        <a:t>2.3.2. Support RECs and their Member States in reviewing their trade and SPS policies to facilitate fish trade along those strategic regional value chains;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2379618"/>
                  </a:ext>
                </a:extLst>
              </a:tr>
              <a:tr h="1067375">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2.3.3. Support regional approaches for the establishment of regional reference laboratories and diagnostic networks;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2.3.3.1. Conduct institutional assessment of laboratories and diagnostics networks in the various regions of Africa and recommend mechanisms for establishing regional reference laboratories and diagnostic networks for fish and fish products. The consultancy should also entail assessment of capacities for other certification processes for enhanced market access</a:t>
                      </a: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0"/>
                        </a:spcAft>
                      </a:pP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2.3.3.2. Convene an experts' consultative workshop to validate the recommended regional mechanisms for establishing regional reference laboratories and diagnostic networks.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855623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3000" y="304800"/>
            <a:ext cx="7718400" cy="609600"/>
          </a:xfrm>
        </p:spPr>
        <p:txBody>
          <a:bodyPr/>
          <a:lstStyle/>
          <a:p>
            <a:r>
              <a:rPr lang="en-US" sz="1400" dirty="0"/>
              <a:t>SO2 Fisheries and aquaculture policies in Africa are coherent with the PFRS and coordinated at continental, regional and national levels in order to maintain healthy and resilient marine, coastal and freshwater ecosystems in the context of climate change.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73313117"/>
              </p:ext>
            </p:extLst>
          </p:nvPr>
        </p:nvGraphicFramePr>
        <p:xfrm>
          <a:off x="304800" y="1293082"/>
          <a:ext cx="8839200" cy="5564918"/>
        </p:xfrm>
        <a:graphic>
          <a:graphicData uri="http://schemas.openxmlformats.org/drawingml/2006/table">
            <a:tbl>
              <a:tblPr firstRow="1" firstCol="1" bandRow="1"/>
              <a:tblGrid>
                <a:gridCol w="3429000">
                  <a:extLst>
                    <a:ext uri="{9D8B030D-6E8A-4147-A177-3AD203B41FA5}">
                      <a16:colId xmlns:a16="http://schemas.microsoft.com/office/drawing/2014/main" val="20000"/>
                    </a:ext>
                  </a:extLst>
                </a:gridCol>
                <a:gridCol w="5410200">
                  <a:extLst>
                    <a:ext uri="{9D8B030D-6E8A-4147-A177-3AD203B41FA5}">
                      <a16:colId xmlns:a16="http://schemas.microsoft.com/office/drawing/2014/main" val="20001"/>
                    </a:ext>
                  </a:extLst>
                </a:gridCol>
              </a:tblGrid>
              <a:tr h="497686">
                <a:tc gridSpan="2">
                  <a:txBody>
                    <a:bodyPr/>
                    <a:lstStyle/>
                    <a:p>
                      <a:pPr marL="0" marR="0">
                        <a:lnSpc>
                          <a:spcPct val="107000"/>
                        </a:lnSpc>
                        <a:spcBef>
                          <a:spcPts val="0"/>
                        </a:spcBef>
                        <a:spcAft>
                          <a:spcPts val="0"/>
                        </a:spcAft>
                      </a:pPr>
                      <a:r>
                        <a:rPr lang="en-US" sz="15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2.3 Capacities are strengthened to facilitate intra and inter regional fish trade in line with the regional integration trade agenda and the Protocol on Trade in Goods of the Africa Continental Free Trade </a:t>
                      </a:r>
                      <a:r>
                        <a:rPr lang="en-US" sz="1500" b="1" dirty="0" smtClean="0">
                          <a:solidFill>
                            <a:srgbClr val="FF0000"/>
                          </a:solidFill>
                          <a:effectLst/>
                          <a:latin typeface="Calibri" panose="020F0502020204030204" pitchFamily="34" charset="0"/>
                          <a:ea typeface="Calibri" panose="020F0502020204030204" pitchFamily="34" charset="0"/>
                          <a:cs typeface="Calibri" panose="020F0502020204030204" pitchFamily="34" charset="0"/>
                        </a:rPr>
                        <a:t>Area</a:t>
                      </a:r>
                      <a:r>
                        <a:rPr lang="en-US" sz="1500" dirty="0">
                          <a:effectLst/>
                          <a:latin typeface="Calibri" panose="020F0502020204030204" pitchFamily="34" charset="0"/>
                          <a:ea typeface="Calibri" panose="020F0502020204030204" pitchFamily="34" charset="0"/>
                          <a:cs typeface="Times New Roman" panose="02020603050405020304" pitchFamily="18"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788107">
                <a:tc>
                  <a:txBody>
                    <a:bodyPr/>
                    <a:lstStyle/>
                    <a:p>
                      <a:pPr marL="0" marR="0">
                        <a:lnSpc>
                          <a:spcPct val="107000"/>
                        </a:lnSpc>
                        <a:spcBef>
                          <a:spcPts val="0"/>
                        </a:spcBef>
                        <a:spcAft>
                          <a:spcPts val="0"/>
                        </a:spcAft>
                      </a:pPr>
                      <a:r>
                        <a:rPr lang="en-US" sz="1500" b="1" dirty="0">
                          <a:effectLst/>
                          <a:latin typeface="Calibri" panose="020F0502020204030204" pitchFamily="34" charset="0"/>
                          <a:ea typeface="Calibri" panose="020F0502020204030204" pitchFamily="34" charset="0"/>
                          <a:cs typeface="Times New Roman" panose="02020603050405020304" pitchFamily="18" charset="0"/>
                        </a:rPr>
                        <a:t>2.3.4. Enhance the capacity of fisheries and aquaculture traders with due consideration for small scale traders and women engaged in fish trade an processing;</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2.3.4.1. Develop an advocacy strategy and mechanism for effective participation of women and youth fish traders in fisheries and aquaculture policy dialogue and networking</a:t>
                      </a:r>
                      <a:r>
                        <a:rPr lang="en-US" sz="1500" dirty="0" smtClean="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500" dirty="0" smtClean="0">
                          <a:effectLst/>
                          <a:latin typeface="Calibri" panose="020F0502020204030204" pitchFamily="34" charset="0"/>
                          <a:ea typeface="Calibri" panose="020F0502020204030204" pitchFamily="34" charset="0"/>
                          <a:cs typeface="Times New Roman" panose="02020603050405020304" pitchFamily="18" charset="0"/>
                        </a:rPr>
                        <a:t>2.3.4.2. Train members of the African women fish processors and traders network (</a:t>
                      </a:r>
                      <a:r>
                        <a:rPr lang="en-US" sz="1500" dirty="0" err="1" smtClean="0">
                          <a:effectLst/>
                          <a:latin typeface="Calibri" panose="020F0502020204030204" pitchFamily="34" charset="0"/>
                          <a:ea typeface="Calibri" panose="020F0502020204030204" pitchFamily="34" charset="0"/>
                          <a:cs typeface="Times New Roman" panose="02020603050405020304" pitchFamily="18" charset="0"/>
                        </a:rPr>
                        <a:t>AWfishNet</a:t>
                      </a:r>
                      <a:r>
                        <a:rPr lang="en-US" sz="1500" dirty="0" smtClean="0">
                          <a:effectLst/>
                          <a:latin typeface="Calibri" panose="020F0502020204030204" pitchFamily="34" charset="0"/>
                          <a:ea typeface="Calibri" panose="020F0502020204030204" pitchFamily="34" charset="0"/>
                          <a:cs typeface="Times New Roman" panose="02020603050405020304" pitchFamily="18" charset="0"/>
                        </a:rPr>
                        <a:t>) on policy dialogue, governance,  leadership, advocacy, effective networking, communication and organizational skills.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2.3.4.3. Organize national workshops to facilitate establishment of national chapters for Awfishnet in fragile states (15 AU MS) towards strengthening effective engagement in decision making at national levels on issues relating to fisheries and aquaculture.</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79125">
                <a:tc>
                  <a:txBody>
                    <a:bodyPr/>
                    <a:lstStyle/>
                    <a:p>
                      <a:pPr marL="0" marR="0">
                        <a:lnSpc>
                          <a:spcPct val="107000"/>
                        </a:lnSpc>
                        <a:spcBef>
                          <a:spcPts val="0"/>
                        </a:spcBef>
                        <a:spcAft>
                          <a:spcPts val="0"/>
                        </a:spcAft>
                      </a:pPr>
                      <a:r>
                        <a:rPr lang="en-US" sz="1500" b="1" dirty="0">
                          <a:effectLst/>
                          <a:latin typeface="Calibri" panose="020F0502020204030204" pitchFamily="34" charset="0"/>
                          <a:ea typeface="Calibri" panose="020F0502020204030204" pitchFamily="34" charset="0"/>
                          <a:cs typeface="Times New Roman" panose="02020603050405020304" pitchFamily="18" charset="0"/>
                        </a:rPr>
                        <a:t>2.3.5. Improve aquatic disease outbreak detection, notification and support coordinated response.</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2.3.5.1.Develop Guidelines to strengthen diagnostic capacities of competent national authorities and networks on aquatic animal disease detection, surveillance and coordinated responses, based on OIE Aquatic Animal Health Code and Manual of Diagnostic Tests for Aquatic Animals (this activity includes stakeholder's participation in a virtual meeting to validate the guidelines</a:t>
                      </a:r>
                      <a:r>
                        <a:rPr lang="en-US" sz="1500" dirty="0" smtClean="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500" dirty="0" smtClean="0">
                          <a:effectLst/>
                          <a:latin typeface="Calibri" panose="020F0502020204030204" pitchFamily="34" charset="0"/>
                          <a:ea typeface="Calibri" panose="020F0502020204030204" pitchFamily="34" charset="0"/>
                          <a:cs typeface="Times New Roman" panose="02020603050405020304" pitchFamily="18" charset="0"/>
                        </a:rPr>
                        <a:t>2.3.5.2. Train regional aquatic animal health networks on the use of the Guidelines on aquatic animal  disease detection, surveillance and coordinated responses.</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971447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422585609"/>
              </p:ext>
            </p:extLst>
          </p:nvPr>
        </p:nvGraphicFramePr>
        <p:xfrm>
          <a:off x="304800" y="1295396"/>
          <a:ext cx="8763000" cy="5498776"/>
        </p:xfrm>
        <a:graphic>
          <a:graphicData uri="http://schemas.openxmlformats.org/drawingml/2006/table">
            <a:tbl>
              <a:tblPr firstRow="1" firstCol="1" bandRow="1"/>
              <a:tblGrid>
                <a:gridCol w="3962400">
                  <a:extLst>
                    <a:ext uri="{9D8B030D-6E8A-4147-A177-3AD203B41FA5}">
                      <a16:colId xmlns:a16="http://schemas.microsoft.com/office/drawing/2014/main" val="20000"/>
                    </a:ext>
                  </a:extLst>
                </a:gridCol>
                <a:gridCol w="4800600">
                  <a:extLst>
                    <a:ext uri="{9D8B030D-6E8A-4147-A177-3AD203B41FA5}">
                      <a16:colId xmlns:a16="http://schemas.microsoft.com/office/drawing/2014/main" val="20001"/>
                    </a:ext>
                  </a:extLst>
                </a:gridCol>
              </a:tblGrid>
              <a:tr h="412743">
                <a:tc gridSpan="2">
                  <a:txBody>
                    <a:bodyPr/>
                    <a:lstStyle/>
                    <a:p>
                      <a:pPr marL="0" marR="0">
                        <a:lnSpc>
                          <a:spcPct val="107000"/>
                        </a:lnSpc>
                        <a:spcBef>
                          <a:spcPts val="0"/>
                        </a:spcBef>
                        <a:spcAft>
                          <a:spcPts val="0"/>
                        </a:spcAft>
                      </a:pPr>
                      <a:r>
                        <a:rPr lang="en-US" sz="1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Output 3.1 Capacities of AU Member States – including SIDS - in terms of international negotiations are increased and a mechanism is put in place to coordinate African common positions.</a:t>
                      </a: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30261">
                <a:tc>
                  <a:txBody>
                    <a:bodyPr/>
                    <a:lstStyle/>
                    <a:p>
                      <a:r>
                        <a:rPr lang="en-US" sz="1100" b="1" dirty="0" smtClean="0"/>
                        <a:t>3.1.1. Identify specific issues / events on which it is relevant to develop an African voice and plan adequately preparatory work;</a:t>
                      </a:r>
                    </a:p>
                    <a:p>
                      <a:endParaRPr lang="en-US" sz="1100"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100" dirty="0" smtClean="0"/>
                        <a:t>3.1.1.1. Convene annual expert's meetings to identify specific and emerging issues and draft common positions for deliberation and adoption at relevant fora.</a:t>
                      </a:r>
                    </a:p>
                    <a:p>
                      <a:r>
                        <a:rPr lang="en-US" sz="1100" dirty="0" smtClean="0"/>
                        <a:t>3.1.1.2. Convene annual consultative virtual workshops to validate draft common positions - for 55 AUMS and 8 </a:t>
                      </a:r>
                      <a:r>
                        <a:rPr lang="en-US" sz="1100" dirty="0" err="1" smtClean="0"/>
                        <a:t>RECs.</a:t>
                      </a:r>
                      <a:endParaRPr lang="en-US" sz="1100"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31831">
                <a:tc>
                  <a:txBody>
                    <a:bodyPr/>
                    <a:lstStyle/>
                    <a:p>
                      <a:pPr marL="0" marR="0">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3.1.2. Identify specific needs of African SIDS and take them into account in strategic positions in international fora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3.1.2.1. Identify specific issues relevant to SIDs and develop draft strategic positions and make specific recommendations for establishment/strengthening a platform of SIDS.</a:t>
                      </a:r>
                    </a:p>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3.1.2.2 Convene a virtual consultative workshop to validate draft strategic position and the recommendations for establishment of a platform of </a:t>
                      </a:r>
                      <a:r>
                        <a:rPr lang="en-US" sz="1100" dirty="0" smtClean="0">
                          <a:effectLst/>
                          <a:latin typeface="Calibri" panose="020F0502020204030204" pitchFamily="34" charset="0"/>
                          <a:ea typeface="Calibri" panose="020F0502020204030204" pitchFamily="34" charset="0"/>
                          <a:cs typeface="Times New Roman" panose="02020603050405020304" pitchFamily="18" charset="0"/>
                        </a:rPr>
                        <a:t>SIDs</a:t>
                      </a:r>
                    </a:p>
                    <a:p>
                      <a:pPr marL="0" marR="0">
                        <a:lnSpc>
                          <a:spcPct val="107000"/>
                        </a:lnSpc>
                        <a:spcBef>
                          <a:spcPts val="0"/>
                        </a:spcBef>
                        <a:spcAft>
                          <a:spcPts val="0"/>
                        </a:spcAft>
                      </a:pPr>
                      <a:r>
                        <a:rPr lang="en-US" sz="1100" dirty="0" smtClean="0">
                          <a:effectLst/>
                          <a:latin typeface="Calibri" panose="020F0502020204030204" pitchFamily="34" charset="0"/>
                          <a:ea typeface="Calibri" panose="020F0502020204030204" pitchFamily="34" charset="0"/>
                          <a:cs typeface="Times New Roman" panose="02020603050405020304" pitchFamily="18" charset="0"/>
                        </a:rPr>
                        <a:t>3.1.2.3. Operationalize the platform of SIDS to address specific issues and needs of SIDS and develop subsequent strategic positions.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0640296"/>
                  </a:ext>
                </a:extLst>
              </a:tr>
              <a:tr h="351605">
                <a:tc>
                  <a:txBody>
                    <a:bodyPr/>
                    <a:lstStyle/>
                    <a:p>
                      <a:pPr marL="0" marR="0">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3.1.3. Identify expertise in the different Member States and set up a consultation mechanism to prepare positions;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3.1.3.1.Prepare a roster of fishery and aquaculture experts in the different Member States and set up a consultation mechanism to draft positions and mobilize technical expertise   </a:t>
                      </a:r>
                    </a:p>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3.1.3.2. Conduct a virtual workshop involving AU member states on identification of issues and formulation of common positions.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66083">
                <a:tc>
                  <a:txBody>
                    <a:bodyPr/>
                    <a:lstStyle/>
                    <a:p>
                      <a:pPr marL="0" marR="0">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3.1.4. Increase capacities on international issues and organize specific trainings for pre-identified negotiators</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3.1.4.1. Identify global issues and agendas which impact on national, regional and continental fisheries and aquaculture development</a:t>
                      </a:r>
                      <a:r>
                        <a:rPr lang="en-US" sz="1100" dirty="0" smtClean="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100" dirty="0" smtClean="0">
                          <a:effectLst/>
                          <a:latin typeface="Calibri" panose="020F0502020204030204" pitchFamily="34" charset="0"/>
                          <a:ea typeface="Calibri" panose="020F0502020204030204" pitchFamily="34" charset="0"/>
                          <a:cs typeface="Times New Roman" panose="02020603050405020304" pitchFamily="18" charset="0"/>
                        </a:rPr>
                        <a:t>3.1.4.2. Conduct an expert consultative training workshop on negotiation skills. </a:t>
                      </a:r>
                    </a:p>
                    <a:p>
                      <a:pPr marL="0" marR="0">
                        <a:lnSpc>
                          <a:spcPct val="107000"/>
                        </a:lnSpc>
                        <a:spcBef>
                          <a:spcPts val="0"/>
                        </a:spcBef>
                        <a:spcAft>
                          <a:spcPts val="0"/>
                        </a:spcAft>
                      </a:pPr>
                      <a:r>
                        <a:rPr lang="en-US" sz="1100" dirty="0" smtClean="0">
                          <a:effectLst/>
                          <a:latin typeface="Calibri" panose="020F0502020204030204" pitchFamily="34" charset="0"/>
                          <a:ea typeface="Calibri" panose="020F0502020204030204" pitchFamily="34" charset="0"/>
                          <a:cs typeface="Times New Roman" panose="02020603050405020304" pitchFamily="18" charset="0"/>
                        </a:rPr>
                        <a:t>3.1.4.3. Present and advocate for African common positions at relevant fora.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623652"/>
                  </a:ext>
                </a:extLst>
              </a:tr>
              <a:tr h="479614">
                <a:tc>
                  <a:txBody>
                    <a:bodyPr/>
                    <a:lstStyle/>
                    <a:p>
                      <a:r>
                        <a:rPr lang="en-US" sz="1100" b="1" dirty="0" smtClean="0"/>
                        <a:t>3.1.5. Prepare African common positions using AU processes;</a:t>
                      </a:r>
                    </a:p>
                    <a:p>
                      <a:endParaRPr lang="en-US" sz="1100"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chemeClr val="tx1"/>
                          </a:solidFill>
                          <a:effectLst/>
                          <a:latin typeface="Arial" panose="020B0604020202020204" pitchFamily="34" charset="0"/>
                        </a:rPr>
                        <a:t>3.1.5.1. Convene side events with the African Group of ambassadors and negotiators to agree on African common positions to be presented at relevant fora.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79614">
                <a:tc>
                  <a:txBody>
                    <a:bodyPr/>
                    <a:lstStyle/>
                    <a:p>
                      <a:pPr marL="0" marR="0">
                        <a:lnSpc>
                          <a:spcPct val="107000"/>
                        </a:lnSpc>
                        <a:spcBef>
                          <a:spcPts val="0"/>
                        </a:spcBef>
                        <a:spcAft>
                          <a:spcPts val="0"/>
                        </a:spcAft>
                      </a:pPr>
                      <a:r>
                        <a:rPr lang="en-US" sz="1100" b="1" dirty="0" smtClean="0">
                          <a:effectLst/>
                          <a:latin typeface="Calibri" panose="020F0502020204030204" pitchFamily="34" charset="0"/>
                          <a:ea typeface="Calibri" panose="020F0502020204030204" pitchFamily="34" charset="0"/>
                          <a:cs typeface="Times New Roman" panose="02020603050405020304" pitchFamily="18" charset="0"/>
                        </a:rPr>
                        <a:t>3.1.6. Assist AU policy organs in the identification and participation of African champions (HSG and Ministers) in relevant High level events, enhancing visibility of the African voice</a:t>
                      </a:r>
                    </a:p>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smtClean="0">
                          <a:effectLst/>
                          <a:latin typeface="Calibri" panose="020F0502020204030204" pitchFamily="34" charset="0"/>
                          <a:ea typeface="Calibri" panose="020F0502020204030204" pitchFamily="34" charset="0"/>
                          <a:cs typeface="Times New Roman" panose="02020603050405020304" pitchFamily="18" charset="0"/>
                        </a:rPr>
                        <a:t> 3.1.6.1. Assist AU policy organs representatives to attend relevant high level events to enhance visibility of African fisheries and aquaculture.</a:t>
                      </a:r>
                    </a:p>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7009016"/>
                  </a:ext>
                </a:extLst>
              </a:tr>
            </a:tbl>
          </a:graphicData>
        </a:graphic>
      </p:graphicFrame>
      <p:sp>
        <p:nvSpPr>
          <p:cNvPr id="3" name="Title 2"/>
          <p:cNvSpPr>
            <a:spLocks noGrp="1"/>
          </p:cNvSpPr>
          <p:nvPr>
            <p:ph type="title"/>
          </p:nvPr>
        </p:nvSpPr>
        <p:spPr>
          <a:xfrm>
            <a:off x="914400" y="76200"/>
            <a:ext cx="8153400" cy="838200"/>
          </a:xfrm>
        </p:spPr>
        <p:txBody>
          <a:bodyPr/>
          <a:lstStyle/>
          <a:p>
            <a:r>
              <a:rPr lang="en-US" sz="2000" dirty="0"/>
              <a:t>SO3. Africa is adequately represented and effectively participates in international fisheries and aquaculture fora and ably domesticates relevant global instruments.</a:t>
            </a:r>
          </a:p>
        </p:txBody>
      </p:sp>
    </p:spTree>
    <p:extLst>
      <p:ext uri="{BB962C8B-B14F-4D97-AF65-F5344CB8AC3E}">
        <p14:creationId xmlns:p14="http://schemas.microsoft.com/office/powerpoint/2010/main" val="1932592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561428575"/>
              </p:ext>
            </p:extLst>
          </p:nvPr>
        </p:nvGraphicFramePr>
        <p:xfrm>
          <a:off x="380999" y="1219204"/>
          <a:ext cx="8610601" cy="5728653"/>
        </p:xfrm>
        <a:graphic>
          <a:graphicData uri="http://schemas.openxmlformats.org/drawingml/2006/table">
            <a:tbl>
              <a:tblPr firstRow="1" firstCol="1" bandRow="1"/>
              <a:tblGrid>
                <a:gridCol w="2819401">
                  <a:extLst>
                    <a:ext uri="{9D8B030D-6E8A-4147-A177-3AD203B41FA5}">
                      <a16:colId xmlns:a16="http://schemas.microsoft.com/office/drawing/2014/main" val="20000"/>
                    </a:ext>
                  </a:extLst>
                </a:gridCol>
                <a:gridCol w="5791200">
                  <a:extLst>
                    <a:ext uri="{9D8B030D-6E8A-4147-A177-3AD203B41FA5}">
                      <a16:colId xmlns:a16="http://schemas.microsoft.com/office/drawing/2014/main" val="20001"/>
                    </a:ext>
                  </a:extLst>
                </a:gridCol>
              </a:tblGrid>
              <a:tr h="609596">
                <a:tc gridSpan="2">
                  <a:txBody>
                    <a:bodyPr/>
                    <a:lstStyle/>
                    <a:p>
                      <a:pPr marL="0" marR="0">
                        <a:lnSpc>
                          <a:spcPct val="107000"/>
                        </a:lnSpc>
                        <a:spcBef>
                          <a:spcPts val="0"/>
                        </a:spcBef>
                        <a:spcAft>
                          <a:spcPts val="0"/>
                        </a:spcAft>
                      </a:pPr>
                      <a:r>
                        <a:rPr lang="en-US"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Output 3.2 Mechanisms are put in place to encourage and facilitate the domestication of global instruments and initiatives at continental, regional and national levels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24036">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3.2.1. Identify a list of priority instruments and initiatives (e.g. PSMA, CCRF, SSF-VG, CITES, CBD etc)</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3.2.1.1. Identify and analyze priority instruments and initiatives and outline strategies for effective participation by AU member states</a:t>
                      </a: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3.2.1.2. Conduct a continental stakeholders' consultation to validate the list of priority instruments and initiatives and the proposed strategies for effective participation and implementation.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326154">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3.2.2. Establish and regularly update their state of ratification and domestication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3.2.2.1. Develop a mechanism for follow-up on implementation and ratification of relevant instruments by AU MS for biennial reporting progress of domestication, including instruments relating to combating IUU </a:t>
                      </a: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(e.g. </a:t>
                      </a:r>
                      <a:r>
                        <a:rPr lang="en-US" sz="1600" dirty="0">
                          <a:effectLst/>
                          <a:latin typeface="Calibri" panose="020F0502020204030204" pitchFamily="34" charset="0"/>
                          <a:ea typeface="Calibri" panose="020F0502020204030204" pitchFamily="34" charset="0"/>
                          <a:cs typeface="Times New Roman" panose="02020603050405020304" pitchFamily="18" charset="0"/>
                        </a:rPr>
                        <a:t>PSMA, EU-IUU regulations</a:t>
                      </a: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3.2.2.2 Conduct an experts'  consultative workshop to review the framework for monitoring progress of implementation of global instruments.</a:t>
                      </a:r>
                    </a:p>
                    <a:p>
                      <a:pPr marL="0" marR="0">
                        <a:lnSpc>
                          <a:spcPct val="107000"/>
                        </a:lnSpc>
                        <a:spcBef>
                          <a:spcPts val="0"/>
                        </a:spcBef>
                        <a:spcAft>
                          <a:spcPts val="0"/>
                        </a:spcAft>
                      </a:pP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3.2.2.3</a:t>
                      </a:r>
                      <a:r>
                        <a:rPr lang="en-US" sz="1600" dirty="0">
                          <a:effectLst/>
                          <a:latin typeface="Calibri" panose="020F0502020204030204" pitchFamily="34" charset="0"/>
                          <a:ea typeface="Calibri" panose="020F0502020204030204" pitchFamily="34" charset="0"/>
                          <a:cs typeface="Times New Roman" panose="02020603050405020304" pitchFamily="18" charset="0"/>
                        </a:rPr>
                        <a:t>. Convene a virtual consultative meeting with AU MS and RECs to validate.</a:t>
                      </a: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3.2.2.4. Conduct a review of national policies in 15 AU MS and make specific recommendations for alignment and domestication of global instruments</a:t>
                      </a: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0"/>
                        </a:spcAft>
                      </a:pP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3.2.2.5 Within the framework of AFRM generate specific recommendations for regular reporting on status of domestication.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3" name="Title 2"/>
          <p:cNvSpPr>
            <a:spLocks noGrp="1"/>
          </p:cNvSpPr>
          <p:nvPr>
            <p:ph type="title"/>
          </p:nvPr>
        </p:nvSpPr>
        <p:spPr>
          <a:xfrm>
            <a:off x="990600" y="152400"/>
            <a:ext cx="8077200" cy="762000"/>
          </a:xfrm>
        </p:spPr>
        <p:txBody>
          <a:bodyPr/>
          <a:lstStyle/>
          <a:p>
            <a:r>
              <a:rPr lang="en-US" sz="1800" dirty="0"/>
              <a:t>SO3. Africa is adequately represented and effectively participates in international fisheries and aquaculture fora and ably domesticates relevant global instruments.</a:t>
            </a:r>
          </a:p>
        </p:txBody>
      </p:sp>
    </p:spTree>
    <p:extLst>
      <p:ext uri="{BB962C8B-B14F-4D97-AF65-F5344CB8AC3E}">
        <p14:creationId xmlns:p14="http://schemas.microsoft.com/office/powerpoint/2010/main" val="3333574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611255189"/>
              </p:ext>
            </p:extLst>
          </p:nvPr>
        </p:nvGraphicFramePr>
        <p:xfrm>
          <a:off x="304800" y="1219204"/>
          <a:ext cx="8762999" cy="6349870"/>
        </p:xfrm>
        <a:graphic>
          <a:graphicData uri="http://schemas.openxmlformats.org/drawingml/2006/table">
            <a:tbl>
              <a:tblPr firstRow="1" firstCol="1" bandRow="1"/>
              <a:tblGrid>
                <a:gridCol w="3081117">
                  <a:extLst>
                    <a:ext uri="{9D8B030D-6E8A-4147-A177-3AD203B41FA5}">
                      <a16:colId xmlns:a16="http://schemas.microsoft.com/office/drawing/2014/main" val="20000"/>
                    </a:ext>
                  </a:extLst>
                </a:gridCol>
                <a:gridCol w="5681882">
                  <a:extLst>
                    <a:ext uri="{9D8B030D-6E8A-4147-A177-3AD203B41FA5}">
                      <a16:colId xmlns:a16="http://schemas.microsoft.com/office/drawing/2014/main" val="20001"/>
                    </a:ext>
                  </a:extLst>
                </a:gridCol>
              </a:tblGrid>
              <a:tr h="609596">
                <a:tc gridSpan="2">
                  <a:txBody>
                    <a:bodyPr/>
                    <a:lstStyle/>
                    <a:p>
                      <a:pPr marL="0" marR="0">
                        <a:lnSpc>
                          <a:spcPct val="107000"/>
                        </a:lnSpc>
                        <a:spcBef>
                          <a:spcPts val="0"/>
                        </a:spcBef>
                        <a:spcAft>
                          <a:spcPts val="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Output 3.2 Mechanisms are put in place to encourage and facilitate the domestication of global instruments and initiatives at continental, regional and national </a:t>
                      </a:r>
                      <a:r>
                        <a:rPr lang="en-US" sz="14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levels</a:t>
                      </a: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40061">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3.2.3. Develop inputs for the STCs and high level AU policy organs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3.2.3.1. Prepare meeting documents for STC and high level AU Policy Organs; STC meetings thrice in 4 years (AU-IBAR, AUDA-NEPAD, DREA).</a:t>
                      </a: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3.2.3.2. Organize internal meetings to prepare issues for presentation to STCs and other High Level Policy meetings: (AU-IBAR, DREA, OLC (AU office of Legal Counsel) and other relevant AUC departments and STC-ARDWE Bureau</a:t>
                      </a: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8013">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3.2.4. Support dialogue and sensitization at RECs level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3.2.4.1 Convene regular dialogue meetings and sensitization with RECs on emerging issues of the Action.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08013">
                <a:tc>
                  <a:txBody>
                    <a:bodyPr/>
                    <a:lstStyle/>
                    <a:p>
                      <a:pPr marL="0" marR="0">
                        <a:lnSpc>
                          <a:spcPct val="107000"/>
                        </a:lnSpc>
                        <a:spcBef>
                          <a:spcPts val="0"/>
                        </a:spcBef>
                        <a:spcAft>
                          <a:spcPts val="0"/>
                        </a:spcAft>
                      </a:pPr>
                      <a:r>
                        <a:rPr lang="en-US" sz="1600" b="1" dirty="0" smtClean="0">
                          <a:effectLst/>
                          <a:latin typeface="Calibri" panose="020F0502020204030204" pitchFamily="34" charset="0"/>
                          <a:ea typeface="Calibri" panose="020F0502020204030204" pitchFamily="34" charset="0"/>
                          <a:cs typeface="Times New Roman" panose="02020603050405020304" pitchFamily="18" charset="0"/>
                        </a:rPr>
                        <a:t>3.2.5. Identify mechanisms supporting developing countries’ involvement and compliance and promote their use by AU member States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3.2.5.1.Establish and operationalize a biennial forum for regular consultations on monitoring compliance on domestications of global and continental instruments within the framework of AFRM. </a:t>
                      </a: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4134925"/>
                  </a:ext>
                </a:extLst>
              </a:tr>
              <a:tr h="624036">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3.3.1. Collect information on relevant EU initiatives (Alliance for Sustainable Investment and Jobs, EIP etc);</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3.3.1.1. Prepare materials on relevant EU initiatives and make appropriate recommendations to AU MS for articulation of coherent African positions during AU-EU dialogue.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624036">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3.3.2. Engage in a regular sectoral dialogue with European Commission services and identify issues of common interest;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3.3.2.1. Organize virtual dialogue meetings with EU (once a year) to identify issues of common interest in fisheries and aquaculture.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3" name="Title 2"/>
          <p:cNvSpPr>
            <a:spLocks noGrp="1"/>
          </p:cNvSpPr>
          <p:nvPr>
            <p:ph type="title"/>
          </p:nvPr>
        </p:nvSpPr>
        <p:spPr>
          <a:xfrm>
            <a:off x="990600" y="152400"/>
            <a:ext cx="8077200" cy="762000"/>
          </a:xfrm>
        </p:spPr>
        <p:txBody>
          <a:bodyPr/>
          <a:lstStyle/>
          <a:p>
            <a:r>
              <a:rPr lang="en-US" sz="1800" dirty="0"/>
              <a:t>SO3. Africa is adequately represented and effectively participates in international fisheries and aquaculture fora and ably domesticates relevant global instruments.</a:t>
            </a:r>
          </a:p>
        </p:txBody>
      </p:sp>
    </p:spTree>
    <p:extLst>
      <p:ext uri="{BB962C8B-B14F-4D97-AF65-F5344CB8AC3E}">
        <p14:creationId xmlns:p14="http://schemas.microsoft.com/office/powerpoint/2010/main" val="1982832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647956692"/>
              </p:ext>
            </p:extLst>
          </p:nvPr>
        </p:nvGraphicFramePr>
        <p:xfrm>
          <a:off x="380999" y="1219204"/>
          <a:ext cx="8610601" cy="5429245"/>
        </p:xfrm>
        <a:graphic>
          <a:graphicData uri="http://schemas.openxmlformats.org/drawingml/2006/table">
            <a:tbl>
              <a:tblPr firstRow="1" firstCol="1" bandRow="1"/>
              <a:tblGrid>
                <a:gridCol w="3027533">
                  <a:extLst>
                    <a:ext uri="{9D8B030D-6E8A-4147-A177-3AD203B41FA5}">
                      <a16:colId xmlns:a16="http://schemas.microsoft.com/office/drawing/2014/main" val="20000"/>
                    </a:ext>
                  </a:extLst>
                </a:gridCol>
                <a:gridCol w="5583068">
                  <a:extLst>
                    <a:ext uri="{9D8B030D-6E8A-4147-A177-3AD203B41FA5}">
                      <a16:colId xmlns:a16="http://schemas.microsoft.com/office/drawing/2014/main" val="20001"/>
                    </a:ext>
                  </a:extLst>
                </a:gridCol>
              </a:tblGrid>
              <a:tr h="609596">
                <a:tc gridSpan="2">
                  <a:txBody>
                    <a:bodyPr/>
                    <a:lstStyle/>
                    <a:p>
                      <a:pPr marL="0" marR="0">
                        <a:lnSpc>
                          <a:spcPct val="107000"/>
                        </a:lnSpc>
                        <a:spcBef>
                          <a:spcPts val="0"/>
                        </a:spcBef>
                        <a:spcAft>
                          <a:spcPts val="0"/>
                        </a:spcAft>
                      </a:pPr>
                      <a:r>
                        <a:rPr lang="en-US" sz="16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Output 3.3 – Capacities of AU Member States are strengthened to effectively articulate African positions on fisheries and aquaculture in the AU-EU dialogue</a:t>
                      </a: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24036">
                <a:tc>
                  <a:txBody>
                    <a:bodyPr/>
                    <a:lstStyle/>
                    <a:p>
                      <a:pPr algn="l" fontAlgn="ctr"/>
                      <a:r>
                        <a:rPr lang="en-US" sz="1600" b="1" i="1" u="none" strike="noStrike" dirty="0">
                          <a:effectLst/>
                          <a:latin typeface="Arial" panose="020B0604020202020204" pitchFamily="34" charset="0"/>
                        </a:rPr>
                        <a:t>3.3.1. Collect information on relevant EU initiatives (Alliance for Sustainable Investment and Jobs, EIP etc);</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3.3.1.1. Prepare materials on relevant EU initiatives and make appropriate recommendations to  AU MS for articulation of coherent African positions during AU-EU dialogue.</a:t>
                      </a: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95164">
                <a:tc>
                  <a:txBody>
                    <a:bodyPr/>
                    <a:lstStyle/>
                    <a:p>
                      <a:pPr marL="0" marR="0">
                        <a:lnSpc>
                          <a:spcPct val="107000"/>
                        </a:lnSpc>
                        <a:spcBef>
                          <a:spcPts val="0"/>
                        </a:spcBef>
                        <a:spcAft>
                          <a:spcPts val="0"/>
                        </a:spcAft>
                      </a:pPr>
                      <a:r>
                        <a:rPr lang="en-US" sz="1600" b="1" dirty="0" smtClean="0">
                          <a:effectLst/>
                          <a:latin typeface="Calibri" panose="020F0502020204030204" pitchFamily="34" charset="0"/>
                          <a:ea typeface="Calibri" panose="020F0502020204030204" pitchFamily="34" charset="0"/>
                          <a:cs typeface="Times New Roman" panose="02020603050405020304" pitchFamily="18" charset="0"/>
                        </a:rPr>
                        <a:t>3.3.2. Engage in a regular sectoral dialogue with European Commission services and identify issues of common interest; </a:t>
                      </a: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3.3.2.1. Organize virtual dialogue meetings with EU (once a year) to identify issues of common interest in fisheries and aquaculture.</a:t>
                      </a: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40061">
                <a:tc>
                  <a:txBody>
                    <a:bodyPr/>
                    <a:lstStyle/>
                    <a:p>
                      <a:pPr marL="0" marR="0">
                        <a:lnSpc>
                          <a:spcPct val="107000"/>
                        </a:lnSpc>
                        <a:spcBef>
                          <a:spcPts val="0"/>
                        </a:spcBef>
                        <a:spcAft>
                          <a:spcPts val="0"/>
                        </a:spcAft>
                      </a:pPr>
                      <a:r>
                        <a:rPr lang="en-US" sz="1600" b="1" dirty="0" smtClean="0">
                          <a:effectLst/>
                          <a:latin typeface="Calibri" panose="020F0502020204030204" pitchFamily="34" charset="0"/>
                          <a:ea typeface="Calibri" panose="020F0502020204030204" pitchFamily="34" charset="0"/>
                          <a:cs typeface="Times New Roman" panose="02020603050405020304" pitchFamily="18" charset="0"/>
                        </a:rPr>
                        <a:t>3.3.3. Prepare technical inputs to relevant AU bodies in view of AU-EU summits;</a:t>
                      </a: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3.3.3.1.  Organize internal virtual AU  meetings to agree on relevant technical inputs and prepare materials for inputs into relevant AU bodies.</a:t>
                      </a: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8013">
                <a:tc>
                  <a:txBody>
                    <a:bodyPr/>
                    <a:lstStyle/>
                    <a:p>
                      <a:pPr marL="0" marR="0">
                        <a:lnSpc>
                          <a:spcPct val="107000"/>
                        </a:lnSpc>
                        <a:spcBef>
                          <a:spcPts val="0"/>
                        </a:spcBef>
                        <a:spcAft>
                          <a:spcPts val="0"/>
                        </a:spcAft>
                      </a:pPr>
                      <a:r>
                        <a:rPr lang="en-US" sz="1600" b="1" dirty="0" smtClean="0">
                          <a:effectLst/>
                          <a:latin typeface="Calibri" panose="020F0502020204030204" pitchFamily="34" charset="0"/>
                          <a:ea typeface="Calibri" panose="020F0502020204030204" pitchFamily="34" charset="0"/>
                          <a:cs typeface="Times New Roman" panose="02020603050405020304" pitchFamily="18" charset="0"/>
                        </a:rPr>
                        <a:t>3.3.4. Consider the organization of joint technical events or the development of common positions at global level.</a:t>
                      </a: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3.3.4.1. Organize virtual joint technical events to develop common on global issues annually.</a:t>
                      </a: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3" name="Title 2"/>
          <p:cNvSpPr>
            <a:spLocks noGrp="1"/>
          </p:cNvSpPr>
          <p:nvPr>
            <p:ph type="title"/>
          </p:nvPr>
        </p:nvSpPr>
        <p:spPr>
          <a:xfrm>
            <a:off x="990600" y="152400"/>
            <a:ext cx="8077200" cy="762000"/>
          </a:xfrm>
        </p:spPr>
        <p:txBody>
          <a:bodyPr/>
          <a:lstStyle/>
          <a:p>
            <a:r>
              <a:rPr lang="en-US" sz="1800" dirty="0"/>
              <a:t>SO3. Africa is adequately represented and effectively participates in international fisheries and aquaculture fora and ably domesticates relevant global instruments.</a:t>
            </a:r>
          </a:p>
        </p:txBody>
      </p:sp>
    </p:spTree>
    <p:extLst>
      <p:ext uri="{BB962C8B-B14F-4D97-AF65-F5344CB8AC3E}">
        <p14:creationId xmlns:p14="http://schemas.microsoft.com/office/powerpoint/2010/main" val="34416833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8610600" cy="5486399"/>
          </a:xfrm>
        </p:spPr>
        <p:txBody>
          <a:bodyPr/>
          <a:lstStyle/>
          <a:p>
            <a:pPr algn="just"/>
            <a:r>
              <a:rPr lang="en-US" sz="2000" b="0" dirty="0"/>
              <a:t>The African Union Inter-African Bureau for Animal Resources (AU-IBAR) </a:t>
            </a:r>
            <a:r>
              <a:rPr lang="en-US" sz="2000" b="0" dirty="0" smtClean="0"/>
              <a:t>is </a:t>
            </a:r>
            <a:r>
              <a:rPr lang="en-US" sz="2000" b="0" dirty="0"/>
              <a:t>responsible for overall management and coordination of the </a:t>
            </a:r>
            <a:r>
              <a:rPr lang="en-US" sz="2000" b="0" dirty="0" smtClean="0"/>
              <a:t>project. </a:t>
            </a:r>
            <a:endParaRPr lang="en-US" sz="2000" b="0" dirty="0"/>
          </a:p>
          <a:p>
            <a:pPr algn="just"/>
            <a:r>
              <a:rPr lang="en-US" sz="2000" b="0" dirty="0"/>
              <a:t>The implementation </a:t>
            </a:r>
            <a:r>
              <a:rPr lang="en-US" sz="2000" b="0" dirty="0" smtClean="0"/>
              <a:t>partner is AUDA-NEPAD;</a:t>
            </a:r>
            <a:endParaRPr lang="en-US" sz="2000" b="0" dirty="0"/>
          </a:p>
          <a:p>
            <a:pPr algn="just"/>
            <a:r>
              <a:rPr lang="en-US" sz="2000" b="0" dirty="0"/>
              <a:t>A Sub-delegation agreement between AU-IBAR and AUDA-NEPAD </a:t>
            </a:r>
            <a:r>
              <a:rPr lang="en-US" sz="2000" b="0" dirty="0" smtClean="0"/>
              <a:t>signed </a:t>
            </a:r>
            <a:r>
              <a:rPr lang="en-US" sz="2000" b="0" dirty="0"/>
              <a:t>in which details on the activities to be implemented by the AUDA-NEPAD </a:t>
            </a:r>
            <a:r>
              <a:rPr lang="en-US" sz="2000" b="0" dirty="0" smtClean="0"/>
              <a:t>are </a:t>
            </a:r>
            <a:r>
              <a:rPr lang="en-US" sz="2000" b="0" dirty="0"/>
              <a:t>be provided </a:t>
            </a:r>
          </a:p>
          <a:p>
            <a:pPr algn="just"/>
            <a:r>
              <a:rPr lang="en-US" sz="2000" b="0" dirty="0"/>
              <a:t>The </a:t>
            </a:r>
            <a:r>
              <a:rPr lang="en-US" sz="2000" b="0" dirty="0" smtClean="0"/>
              <a:t> established </a:t>
            </a:r>
            <a:r>
              <a:rPr lang="en-US" sz="2000" b="0" dirty="0"/>
              <a:t>a project coordinating committee, to ensure coherence in the implementation of activities by the implementing partners and </a:t>
            </a:r>
            <a:r>
              <a:rPr lang="en-US" sz="2000" b="0" dirty="0" smtClean="0"/>
              <a:t>decision informed decision making  by the PSCs</a:t>
            </a:r>
            <a:r>
              <a:rPr lang="en-US" sz="2000" b="0" dirty="0"/>
              <a:t>. This committee </a:t>
            </a:r>
            <a:r>
              <a:rPr lang="en-US" sz="2000" b="0" dirty="0" smtClean="0"/>
              <a:t>comprises </a:t>
            </a:r>
            <a:r>
              <a:rPr lang="en-US" sz="2000" b="0" dirty="0"/>
              <a:t>of Project implementing </a:t>
            </a:r>
            <a:r>
              <a:rPr lang="en-US" sz="2000" b="0" dirty="0" smtClean="0"/>
              <a:t>partners, AU MS, RECs etc. </a:t>
            </a:r>
            <a:endParaRPr lang="en-US" sz="2000" b="0" dirty="0"/>
          </a:p>
          <a:p>
            <a:pPr algn="just"/>
            <a:r>
              <a:rPr lang="en-US" sz="2000" b="0" dirty="0"/>
              <a:t>A Project Steering Committee (PSC), </a:t>
            </a:r>
            <a:r>
              <a:rPr lang="en-US" sz="2000" b="0" dirty="0" smtClean="0"/>
              <a:t>was established to </a:t>
            </a:r>
            <a:r>
              <a:rPr lang="en-US" sz="2000" b="0" dirty="0"/>
              <a:t>oversee and </a:t>
            </a:r>
            <a:r>
              <a:rPr lang="en-US" sz="2000" b="0" dirty="0" smtClean="0"/>
              <a:t>provide strategic guidance to </a:t>
            </a:r>
            <a:r>
              <a:rPr lang="en-US" sz="2000" b="0" dirty="0"/>
              <a:t>the overall direction and policy of the project </a:t>
            </a:r>
            <a:endParaRPr lang="en-US" sz="2000" b="0" dirty="0" smtClean="0"/>
          </a:p>
          <a:p>
            <a:pPr algn="just"/>
            <a:r>
              <a:rPr lang="en-US" sz="2000" b="0" dirty="0" smtClean="0"/>
              <a:t>An inception meeting was organized to herald project implementation, apprised stakeholders on project activities and solicit inputs on priorities.</a:t>
            </a:r>
            <a:endParaRPr lang="en-US" sz="2000" b="0" dirty="0"/>
          </a:p>
          <a:p>
            <a:pPr algn="just"/>
            <a:endParaRPr lang="en-US" sz="2000" b="0" dirty="0"/>
          </a:p>
        </p:txBody>
      </p:sp>
      <p:sp>
        <p:nvSpPr>
          <p:cNvPr id="3" name="Title 2"/>
          <p:cNvSpPr>
            <a:spLocks noGrp="1"/>
          </p:cNvSpPr>
          <p:nvPr>
            <p:ph type="title"/>
          </p:nvPr>
        </p:nvSpPr>
        <p:spPr/>
        <p:txBody>
          <a:bodyPr/>
          <a:lstStyle/>
          <a:p>
            <a:r>
              <a:rPr lang="en-US" sz="2800" dirty="0"/>
              <a:t>IMPLEMENTATION MECHANISM</a:t>
            </a:r>
          </a:p>
        </p:txBody>
      </p:sp>
    </p:spTree>
    <p:extLst>
      <p:ext uri="{BB962C8B-B14F-4D97-AF65-F5344CB8AC3E}">
        <p14:creationId xmlns:p14="http://schemas.microsoft.com/office/powerpoint/2010/main" val="27678853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143000"/>
            <a:ext cx="9144000" cy="5562599"/>
          </a:xfrm>
        </p:spPr>
        <p:txBody>
          <a:bodyPr/>
          <a:lstStyle/>
          <a:p>
            <a:pPr lvl="0" algn="just">
              <a:spcBef>
                <a:spcPts val="600"/>
              </a:spcBef>
              <a:spcAft>
                <a:spcPts val="600"/>
              </a:spcAft>
              <a:buFont typeface="Calibri" panose="020F0502020204030204" pitchFamily="34" charset="0"/>
              <a:buChar char="-"/>
            </a:pPr>
            <a:r>
              <a:rPr lang="en-GB" sz="1800" b="0" dirty="0">
                <a:ea typeface="Calibri" panose="020F0502020204030204" pitchFamily="34" charset="0"/>
                <a:cs typeface="Times New Roman" panose="02020603050405020304" pitchFamily="18" charset="0"/>
              </a:rPr>
              <a:t>The successful accomplishment of the project would result in evidence-based decision making with regards to fisheries and aquaculture by policy organs of the African Union. The source of high-quality data would also be available to the stakeholders in the fisheries and aquaculture sector, including AU member states, RECs, RFBs etc for sustainable governance of the sector.</a:t>
            </a:r>
            <a:endParaRPr lang="en-US" sz="1800" b="0" dirty="0">
              <a:ea typeface="Calibri" panose="020F0502020204030204" pitchFamily="34" charset="0"/>
              <a:cs typeface="Times New Roman" panose="02020603050405020304" pitchFamily="18" charset="0"/>
            </a:endParaRPr>
          </a:p>
          <a:p>
            <a:pPr lvl="0" algn="just">
              <a:spcBef>
                <a:spcPts val="600"/>
              </a:spcBef>
              <a:spcAft>
                <a:spcPts val="600"/>
              </a:spcAft>
              <a:buFont typeface="Calibri" panose="020F0502020204030204" pitchFamily="34" charset="0"/>
              <a:buChar char="-"/>
            </a:pPr>
            <a:r>
              <a:rPr lang="en-GB" sz="1800" b="0" dirty="0">
                <a:ea typeface="Calibri" panose="020F0502020204030204" pitchFamily="34" charset="0"/>
                <a:cs typeface="Times New Roman" panose="02020603050405020304" pitchFamily="18" charset="0"/>
              </a:rPr>
              <a:t>Coordination and institutional collaboration would be enhanced and broadened between regional institutions to include RECS, RFBs, RSC and RFMOs, WBC. This would result in synergies in the governance of the sector especially at regional levels for sustainable management of shared fish stocks. </a:t>
            </a:r>
            <a:endParaRPr lang="en-US" sz="1800" b="0" dirty="0">
              <a:ea typeface="Calibri" panose="020F0502020204030204" pitchFamily="34" charset="0"/>
              <a:cs typeface="Times New Roman" panose="02020603050405020304" pitchFamily="18" charset="0"/>
            </a:endParaRPr>
          </a:p>
          <a:p>
            <a:pPr lvl="0" algn="just">
              <a:spcBef>
                <a:spcPts val="600"/>
              </a:spcBef>
              <a:spcAft>
                <a:spcPts val="600"/>
              </a:spcAft>
              <a:buFont typeface="Calibri" panose="020F0502020204030204" pitchFamily="34" charset="0"/>
              <a:buChar char="-"/>
            </a:pPr>
            <a:r>
              <a:rPr lang="en-GB" sz="1800" b="0" dirty="0">
                <a:ea typeface="Calibri" panose="020F0502020204030204" pitchFamily="34" charset="0"/>
                <a:cs typeface="Times New Roman" panose="02020603050405020304" pitchFamily="18" charset="0"/>
              </a:rPr>
              <a:t>Improved governance of the fishery and aquaculture sectors would be ensured through fostering policy coherence, accountability as well as ratification and adoption of international best practices and global instruments by AU member states and RECs. </a:t>
            </a:r>
          </a:p>
          <a:p>
            <a:pPr lvl="0" algn="just">
              <a:spcBef>
                <a:spcPts val="600"/>
              </a:spcBef>
              <a:spcAft>
                <a:spcPts val="600"/>
              </a:spcAft>
              <a:buFont typeface="Calibri" panose="020F0502020204030204" pitchFamily="34" charset="0"/>
              <a:buChar char="-"/>
            </a:pPr>
            <a:r>
              <a:rPr lang="en-GB" sz="1800" b="0" dirty="0">
                <a:ea typeface="Calibri" panose="020F0502020204030204" pitchFamily="34" charset="0"/>
                <a:cs typeface="Times New Roman" panose="02020603050405020304" pitchFamily="18" charset="0"/>
              </a:rPr>
              <a:t>Sustainable exploitation of fish stocks and responsible aquaculture practices would improve through capacity building in fisheries management approaches or tools and aquaculture practices by provisions of policy briefs, advocacy notes, access to quality data and information and foresight studies.</a:t>
            </a:r>
            <a:endParaRPr lang="en-US" sz="1800" b="0" dirty="0">
              <a:ea typeface="Calibri" panose="020F0502020204030204" pitchFamily="34" charset="0"/>
              <a:cs typeface="Times New Roman" panose="02020603050405020304" pitchFamily="18" charset="0"/>
            </a:endParaRPr>
          </a:p>
          <a:p>
            <a:endParaRPr lang="en-US" sz="1700" b="0" dirty="0"/>
          </a:p>
        </p:txBody>
      </p:sp>
      <p:sp>
        <p:nvSpPr>
          <p:cNvPr id="3" name="Title 2"/>
          <p:cNvSpPr>
            <a:spLocks noGrp="1"/>
          </p:cNvSpPr>
          <p:nvPr>
            <p:ph type="title"/>
          </p:nvPr>
        </p:nvSpPr>
        <p:spPr/>
        <p:txBody>
          <a:bodyPr/>
          <a:lstStyle/>
          <a:p>
            <a:r>
              <a:rPr lang="en-US" sz="2000" dirty="0"/>
              <a:t>SUSTAINABILITY MECHANISMS</a:t>
            </a:r>
          </a:p>
        </p:txBody>
      </p:sp>
    </p:spTree>
    <p:extLst>
      <p:ext uri="{BB962C8B-B14F-4D97-AF65-F5344CB8AC3E}">
        <p14:creationId xmlns:p14="http://schemas.microsoft.com/office/powerpoint/2010/main" val="19460565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1066800"/>
            <a:ext cx="9144000" cy="5562599"/>
          </a:xfrm>
        </p:spPr>
        <p:txBody>
          <a:bodyPr/>
          <a:lstStyle/>
          <a:p>
            <a:pPr algn="just">
              <a:spcBef>
                <a:spcPts val="600"/>
              </a:spcBef>
              <a:spcAft>
                <a:spcPts val="600"/>
              </a:spcAft>
              <a:buFont typeface="Calibri" panose="020F0502020204030204" pitchFamily="34" charset="0"/>
              <a:buChar char="-"/>
            </a:pPr>
            <a:r>
              <a:rPr lang="en-GB" sz="1800" b="0" dirty="0">
                <a:ea typeface="Calibri" panose="020F0502020204030204" pitchFamily="34" charset="0"/>
                <a:cs typeface="Times New Roman" panose="02020603050405020304" pitchFamily="18" charset="0"/>
              </a:rPr>
              <a:t>Improved governance and management practices would impact on increased contribution of the sector to GDP, economic growth, food security and livelihoods and social welfare, food safety, including employment, in the long-time.</a:t>
            </a:r>
          </a:p>
          <a:p>
            <a:pPr lvl="0" algn="just">
              <a:spcBef>
                <a:spcPts val="600"/>
              </a:spcBef>
              <a:spcAft>
                <a:spcPts val="600"/>
              </a:spcAft>
              <a:buFont typeface="Calibri" panose="020F0502020204030204" pitchFamily="34" charset="0"/>
              <a:buChar char="-"/>
            </a:pPr>
            <a:r>
              <a:rPr lang="en-GB" sz="1800" b="0" dirty="0">
                <a:ea typeface="Calibri" panose="020F0502020204030204" pitchFamily="34" charset="0"/>
                <a:cs typeface="Times New Roman" panose="02020603050405020304" pitchFamily="18" charset="0"/>
              </a:rPr>
              <a:t>Participatory, inclusive approaches and transparency in the governance of the sector would be enhanced through active, effective and coordinated stakeholders (the NSAs platforms, AWFISHNET, MOSFA, ANAF, PRNFAA)</a:t>
            </a:r>
            <a:endParaRPr lang="en-US" sz="1800" b="0" dirty="0">
              <a:ea typeface="Calibri" panose="020F0502020204030204" pitchFamily="34" charset="0"/>
              <a:cs typeface="Times New Roman" panose="02020603050405020304" pitchFamily="18" charset="0"/>
            </a:endParaRPr>
          </a:p>
          <a:p>
            <a:pPr lvl="0" algn="just">
              <a:spcBef>
                <a:spcPts val="600"/>
              </a:spcBef>
              <a:spcAft>
                <a:spcPts val="600"/>
              </a:spcAft>
              <a:buFont typeface="Calibri" panose="020F0502020204030204" pitchFamily="34" charset="0"/>
              <a:buChar char="-"/>
            </a:pPr>
            <a:r>
              <a:rPr lang="en-GB" sz="1800" b="0" dirty="0">
                <a:ea typeface="Calibri" panose="020F0502020204030204" pitchFamily="34" charset="0"/>
                <a:cs typeface="Times New Roman" panose="02020603050405020304" pitchFamily="18" charset="0"/>
              </a:rPr>
              <a:t>The visibility of the importance of the sector in national development, food security, and social cohesion would be increased and public sector support or allocation enhanced through establishment of the culture of engagement and consultation between the fisheries and aquaculture sector with other sectors such as finance, public health, trade, judiciary, foreign affairs ministries or departments at member states level</a:t>
            </a:r>
            <a:r>
              <a:rPr lang="en-GB" sz="1800" b="0">
                <a:ea typeface="Calibri" panose="020F0502020204030204" pitchFamily="34" charset="0"/>
                <a:cs typeface="Times New Roman" panose="02020603050405020304" pitchFamily="18" charset="0"/>
              </a:rPr>
              <a:t>. </a:t>
            </a:r>
            <a:endParaRPr lang="en-GB" sz="1800" b="0" smtClean="0">
              <a:ea typeface="Calibri" panose="020F0502020204030204" pitchFamily="34" charset="0"/>
              <a:cs typeface="Times New Roman" panose="02020603050405020304" pitchFamily="18" charset="0"/>
            </a:endParaRPr>
          </a:p>
          <a:p>
            <a:pPr lvl="0" algn="just">
              <a:spcBef>
                <a:spcPts val="600"/>
              </a:spcBef>
              <a:spcAft>
                <a:spcPts val="600"/>
              </a:spcAft>
              <a:buFont typeface="Calibri" panose="020F0502020204030204" pitchFamily="34" charset="0"/>
              <a:buChar char="-"/>
            </a:pPr>
            <a:r>
              <a:rPr lang="en-GB" sz="1800" b="0" smtClean="0">
                <a:ea typeface="Calibri" panose="020F0502020204030204" pitchFamily="34" charset="0"/>
                <a:cs typeface="Times New Roman" panose="02020603050405020304" pitchFamily="18" charset="0"/>
              </a:rPr>
              <a:t>Increased </a:t>
            </a:r>
            <a:r>
              <a:rPr lang="en-GB" sz="1800" b="0" dirty="0">
                <a:ea typeface="Calibri" panose="020F0502020204030204" pitchFamily="34" charset="0"/>
                <a:cs typeface="Times New Roman" panose="02020603050405020304" pitchFamily="18" charset="0"/>
              </a:rPr>
              <a:t>recognition of African fisheries and aquaculture in global fora through effective coherent African voice</a:t>
            </a:r>
            <a:endParaRPr lang="en-US" sz="1800" b="0" dirty="0">
              <a:ea typeface="Calibri" panose="020F0502020204030204" pitchFamily="34" charset="0"/>
              <a:cs typeface="Times New Roman" panose="02020603050405020304" pitchFamily="18" charset="0"/>
            </a:endParaRPr>
          </a:p>
          <a:p>
            <a:pPr lvl="0" algn="just">
              <a:spcBef>
                <a:spcPts val="600"/>
              </a:spcBef>
              <a:spcAft>
                <a:spcPts val="600"/>
              </a:spcAft>
              <a:buFont typeface="Calibri" panose="020F0502020204030204" pitchFamily="34" charset="0"/>
              <a:buChar char="-"/>
            </a:pPr>
            <a:r>
              <a:rPr lang="en-GB" sz="1800" b="0" dirty="0">
                <a:ea typeface="Calibri" panose="020F0502020204030204" pitchFamily="34" charset="0"/>
                <a:cs typeface="Times New Roman" panose="02020603050405020304" pitchFamily="18" charset="0"/>
              </a:rPr>
              <a:t>Enhanced partnership and coordination between African Union and European Union on sustainable fisheries and aquaculture development</a:t>
            </a:r>
            <a:endParaRPr lang="en-US" sz="1800" b="0" dirty="0">
              <a:ea typeface="Calibri" panose="020F0502020204030204" pitchFamily="34" charset="0"/>
              <a:cs typeface="Times New Roman" panose="02020603050405020304" pitchFamily="18" charset="0"/>
            </a:endParaRPr>
          </a:p>
          <a:p>
            <a:endParaRPr lang="en-US" sz="1200" b="0" dirty="0"/>
          </a:p>
        </p:txBody>
      </p:sp>
      <p:sp>
        <p:nvSpPr>
          <p:cNvPr id="3" name="Title 2"/>
          <p:cNvSpPr>
            <a:spLocks noGrp="1"/>
          </p:cNvSpPr>
          <p:nvPr>
            <p:ph type="title"/>
          </p:nvPr>
        </p:nvSpPr>
        <p:spPr/>
        <p:txBody>
          <a:bodyPr/>
          <a:lstStyle/>
          <a:p>
            <a:r>
              <a:rPr lang="en-US" sz="2000" dirty="0"/>
              <a:t>SUSTAINABILITY MECHANISMS CON’T</a:t>
            </a:r>
          </a:p>
        </p:txBody>
      </p:sp>
    </p:spTree>
    <p:extLst>
      <p:ext uri="{BB962C8B-B14F-4D97-AF65-F5344CB8AC3E}">
        <p14:creationId xmlns:p14="http://schemas.microsoft.com/office/powerpoint/2010/main" val="24260090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Autofit/>
          </a:bodyPr>
          <a:lstStyle/>
          <a:p>
            <a:pPr algn="ctr" eaLnBrk="1" hangingPunct="1">
              <a:defRPr/>
            </a:pPr>
            <a:r>
              <a:rPr lang="en-US" sz="8800" kern="1200" dirty="0">
                <a:ln w="19050">
                  <a:solidFill>
                    <a:srgbClr val="816F47"/>
                  </a:solidFill>
                  <a:prstDash val="solid"/>
                </a:ln>
                <a:solidFill>
                  <a:srgbClr val="FFFF00"/>
                </a:solidFill>
                <a:effectLst>
                  <a:outerShdw blurRad="50000" dist="50800" dir="7500000" algn="tl">
                    <a:srgbClr val="000000">
                      <a:shade val="5000"/>
                      <a:alpha val="35000"/>
                    </a:srgbClr>
                  </a:outerShdw>
                </a:effectLst>
                <a:latin typeface="Bauhaus 93" panose="04030905020B02020C02" pitchFamily="82" charset="0"/>
                <a:ea typeface="+mn-ea"/>
                <a:cs typeface="+mn-cs"/>
              </a:rPr>
              <a:t>Thank You</a:t>
            </a:r>
          </a:p>
        </p:txBody>
      </p:sp>
      <p:pic>
        <p:nvPicPr>
          <p:cNvPr id="20483" name="Picture 11" descr="Picture1"/>
          <p:cNvPicPr>
            <a:picLocks noGrp="1" noChangeAspect="1" noChangeArrowheads="1"/>
          </p:cNvPicPr>
          <p:nvPr>
            <p:ph idx="1"/>
          </p:nvPr>
        </p:nvPicPr>
        <p:blipFill>
          <a:blip r:embed="rId3"/>
          <a:srcRect/>
          <a:stretch>
            <a:fillRect/>
          </a:stretch>
        </p:blipFill>
        <p:spPr>
          <a:xfrm>
            <a:off x="1066800" y="1371600"/>
            <a:ext cx="7500938" cy="4071938"/>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5" name="Title 1"/>
          <p:cNvSpPr txBox="1">
            <a:spLocks/>
          </p:cNvSpPr>
          <p:nvPr/>
        </p:nvSpPr>
        <p:spPr bwMode="auto">
          <a:xfrm>
            <a:off x="0" y="5562600"/>
            <a:ext cx="9144000" cy="387350"/>
          </a:xfrm>
          <a:prstGeom prst="rect">
            <a:avLst/>
          </a:prstGeom>
          <a:noFill/>
          <a:ln w="9525">
            <a:noFill/>
            <a:miter lim="800000"/>
            <a:headEnd/>
            <a:tailEnd/>
          </a:ln>
        </p:spPr>
        <p:txBody>
          <a:bodyPr/>
          <a:lstStyle/>
          <a:p>
            <a:pPr algn="ctr">
              <a:defRPr/>
            </a:pPr>
            <a:r>
              <a:rPr lang="en-US" b="1" kern="0" dirty="0">
                <a:solidFill>
                  <a:srgbClr val="F79646"/>
                </a:solidFill>
                <a:latin typeface="Gill Sans MT" pitchFamily="34" charset="0"/>
              </a:rPr>
              <a:t>AU-IBAR: Providing leadership in the development of animal resources for Africa</a:t>
            </a:r>
          </a:p>
        </p:txBody>
      </p:sp>
    </p:spTree>
    <p:extLst>
      <p:ext uri="{BB962C8B-B14F-4D97-AF65-F5344CB8AC3E}">
        <p14:creationId xmlns:p14="http://schemas.microsoft.com/office/powerpoint/2010/main" val="3960990873"/>
      </p:ext>
    </p:extLst>
  </p:cSld>
  <p:clrMapOvr>
    <a:masterClrMapping/>
  </p:clrMapOvr>
  <p:transition>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rtnership Consultation on Pan African Fisheries Policy Framework Nairobi February 2012">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99"/>
      </a:hlink>
      <a:folHlink>
        <a:srgbClr val="969696"/>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66"/>
        </a:hlink>
        <a:folHlink>
          <a:srgbClr val="99CC00"/>
        </a:folHlink>
      </a:clrScheme>
      <a:clrMap bg1="lt1" tx1="dk1" bg2="lt2" tx2="dk2" accent1="accent1" accent2="accent2" accent3="accent3" accent4="accent4" accent5="accent5" accent6="accent6" hlink="hlink" folHlink="folHlink"/>
    </a:extraClrScheme>
    <a:extraClrScheme>
      <a:clrScheme name="Blank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50021"/>
        </a:hlink>
        <a:folHlink>
          <a:srgbClr val="99CC00"/>
        </a:folHlink>
      </a:clrScheme>
      <a:clrMap bg1="lt1" tx1="dk1" bg2="lt2" tx2="dk2" accent1="accent1" accent2="accent2" accent3="accent3" accent4="accent4" accent5="accent5" accent6="accent6" hlink="hlink" folHlink="folHlink"/>
    </a:extraClrScheme>
    <a:extraClrScheme>
      <a:clrScheme name="Blank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99CC00"/>
        </a:folHlink>
      </a:clrScheme>
      <a:clrMap bg1="lt1" tx1="dk1" bg2="lt2" tx2="dk2" accent1="accent1" accent2="accent2" accent3="accent3" accent4="accent4" accent5="accent5" accent6="accent6" hlink="hlink" folHlink="folHlink"/>
    </a:extraClrScheme>
    <a:extraClrScheme>
      <a:clrScheme name="Blank 1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33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4244</TotalTime>
  <Words>4838</Words>
  <Application>Microsoft Office PowerPoint</Application>
  <PresentationFormat>On-screen Show (4:3)</PresentationFormat>
  <Paragraphs>258</Paragraphs>
  <Slides>26</Slides>
  <Notes>1</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26</vt:i4>
      </vt:variant>
    </vt:vector>
  </HeadingPairs>
  <TitlesOfParts>
    <vt:vector size="36" baseType="lpstr">
      <vt:lpstr>Arial</vt:lpstr>
      <vt:lpstr>Bauhaus 93</vt:lpstr>
      <vt:lpstr>Calibri</vt:lpstr>
      <vt:lpstr>Gill Sans MT</vt:lpstr>
      <vt:lpstr>Times</vt:lpstr>
      <vt:lpstr>Times New Roman</vt:lpstr>
      <vt:lpstr>Office Theme</vt:lpstr>
      <vt:lpstr>Partnership Consultation on Pan African Fisheries Policy Framework Nairobi February 2012</vt:lpstr>
      <vt:lpstr>1_Office Theme</vt:lpstr>
      <vt:lpstr>Microsoft PowerPoint 97-2003 Presentation</vt:lpstr>
      <vt:lpstr>SECOND DIALOGUE AND SENSITIZATION MEETING WITH RECs ON EMERGING ISSUES FROM IMPLEMENTATION OF FISHGOV-2</vt:lpstr>
      <vt:lpstr>FISHGOV-2: PROJECT INFORMATION</vt:lpstr>
      <vt:lpstr>PROJECT OBJECTIVES</vt:lpstr>
      <vt:lpstr>RESULT 1: AFRICAN UNION DECISIONS ON SUSTAINABLE FISHERIES AND AQUACULTURE POLICIES ARE EVIDENCE BASED</vt:lpstr>
      <vt:lpstr>RESULT 2: FISHERIES AND AQUACULTURE POLICIES IN AFRICA ARE COHERENT WITH THE PFRS AND COORDINATED AT CONTINENTAL, REGIONAL AND NATIONAL LEVELS</vt:lpstr>
      <vt:lpstr>RESULT 3: AFRICA IS ADEQUATELY REPRESENTED AND EFFECTIVELY PARTICIPATES IN INTERNATIONAL FISHERIES AND AQUACULTURE FORA AND ABLY DOMESTICATES RELEVANT GLOBAL INSTRUMENTS</vt:lpstr>
      <vt:lpstr>PROJECT STRUCTURE</vt:lpstr>
      <vt:lpstr>SO1: African Union decisions on sustainable fisheries and aquaculture policies are evidence based. </vt:lpstr>
      <vt:lpstr>SO1: African Union decisions on sustainable fisheries and aquaculture policies are evidence based. </vt:lpstr>
      <vt:lpstr>SO1: African Union decisions on sustainable fisheries and aquaculture policies are evidence based. </vt:lpstr>
      <vt:lpstr>SO1: African Union decisions on sustainable fisheries and aquaculture policies are evidence based. </vt:lpstr>
      <vt:lpstr>SO1: African Union decisions on sustainable fisheries and aquaculture policies are evidence based.</vt:lpstr>
      <vt:lpstr>SO1: African Union decisions on sustainable fisheries and aquaculture policies are evidence based.</vt:lpstr>
      <vt:lpstr>SO1: African Union decisions on sustainable fisheries and aquaculture policies are evidence based.</vt:lpstr>
      <vt:lpstr>SO2 Fisheries and aquaculture policies in Africa are coherent with the PFRS and coordinated at continental, regional and national levels in order to maintain healthy and resilient marine, coastal and freshwater ecosystems in the context of climate change. </vt:lpstr>
      <vt:lpstr>SO2 Fisheries and aquaculture policies in Africa are coherent with the PFRS and coordinated at continental, regional and national levels in order to maintain healthy and resilient marine, coastal and freshwater ecosystems in the context of climate change. </vt:lpstr>
      <vt:lpstr>SO2 Fisheries and aquaculture policies in Africa are coherent with the PFRS and coordinated at continental, regional and national levels in order to maintain healthy and resilient marine, coastal and freshwater ecosystems in the context of climate change.</vt:lpstr>
      <vt:lpstr>SO2 Fisheries and aquaculture policies in Africa are coherent with the PFRS and coordinated at continental, regional and national levels in order to maintain healthy and resilient marine, coastal and freshwater ecosystems in the context of climate change.</vt:lpstr>
      <vt:lpstr>SO3. Africa is adequately represented and effectively participates in international fisheries and aquaculture fora and ably domesticates relevant global instruments.</vt:lpstr>
      <vt:lpstr>SO3. Africa is adequately represented and effectively participates in international fisheries and aquaculture fora and ably domesticates relevant global instruments.</vt:lpstr>
      <vt:lpstr>SO3. Africa is adequately represented and effectively participates in international fisheries and aquaculture fora and ably domesticates relevant global instruments.</vt:lpstr>
      <vt:lpstr>SO3. Africa is adequately represented and effectively participates in international fisheries and aquaculture fora and ably domesticates relevant global instruments.</vt:lpstr>
      <vt:lpstr>IMPLEMENTATION MECHANISM</vt:lpstr>
      <vt:lpstr>SUSTAINABILITY MECHANISMS</vt:lpstr>
      <vt:lpstr>SUSTAINABILITY MECHANISMS CON’T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fahim kremeier</dc:creator>
  <cp:lastModifiedBy>Mohamed</cp:lastModifiedBy>
  <cp:revision>420</cp:revision>
  <dcterms:created xsi:type="dcterms:W3CDTF">2017-08-17T12:21:51Z</dcterms:created>
  <dcterms:modified xsi:type="dcterms:W3CDTF">2022-06-13T14:37:55Z</dcterms:modified>
</cp:coreProperties>
</file>