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8" r:id="rId2"/>
    <p:sldId id="341" r:id="rId3"/>
    <p:sldId id="339" r:id="rId4"/>
    <p:sldId id="325" r:id="rId5"/>
    <p:sldId id="358" r:id="rId6"/>
    <p:sldId id="363" r:id="rId7"/>
    <p:sldId id="367" r:id="rId8"/>
    <p:sldId id="370" r:id="rId9"/>
    <p:sldId id="371" r:id="rId10"/>
    <p:sldId id="372" r:id="rId11"/>
    <p:sldId id="359" r:id="rId12"/>
    <p:sldId id="360" r:id="rId13"/>
    <p:sldId id="365" r:id="rId14"/>
    <p:sldId id="366" r:id="rId15"/>
    <p:sldId id="361" r:id="rId16"/>
    <p:sldId id="369" r:id="rId17"/>
    <p:sldId id="364" r:id="rId18"/>
    <p:sldId id="279" r:id="rId19"/>
    <p:sldId id="296" r:id="rId20"/>
  </p:sldIdLst>
  <p:sldSz cx="9144000" cy="6858000" type="screen4x3"/>
  <p:notesSz cx="7010400" cy="939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ziz" initials="A"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30"/>
    <a:srgbClr val="A28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438" autoAdjust="0"/>
  </p:normalViewPr>
  <p:slideViewPr>
    <p:cSldViewPr>
      <p:cViewPr varScale="1">
        <p:scale>
          <a:sx n="72" d="100"/>
          <a:sy n="72" d="100"/>
        </p:scale>
        <p:origin x="1350"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111127342848376E-2"/>
          <c:y val="0"/>
          <c:w val="0.9388888726571516"/>
          <c:h val="0.93097560975609761"/>
        </c:manualLayout>
      </c:layout>
      <c:barChart>
        <c:barDir val="col"/>
        <c:grouping val="clustered"/>
        <c:varyColors val="0"/>
        <c:ser>
          <c:idx val="0"/>
          <c:order val="0"/>
          <c:spPr>
            <a:solidFill>
              <a:srgbClr val="00B050"/>
            </a:solidFill>
            <a:ln>
              <a:solidFill>
                <a:schemeClr val="accent1">
                  <a:alpha val="81000"/>
                </a:schemeClr>
              </a:solidFill>
            </a:ln>
            <a:effectLst/>
          </c:spPr>
          <c:invertIfNegative val="0"/>
          <c:dLbls>
            <c:spPr>
              <a:noFill/>
              <a:ln w="9525">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K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Sheet1!$B$3:$D$3</c:f>
              <c:strCache>
                <c:ptCount val="3"/>
                <c:pt idx="0">
                  <c:v> Total Budget </c:v>
                </c:pt>
                <c:pt idx="1">
                  <c:v> Year 1 </c:v>
                </c:pt>
                <c:pt idx="2">
                  <c:v> Year 2 </c:v>
                </c:pt>
              </c:strCache>
            </c:strRef>
          </c:cat>
          <c:val>
            <c:numRef>
              <c:f>Sheet1!$B$4:$D$4</c:f>
              <c:numCache>
                <c:formatCode>_-* #,##0_-;\-* #,##0_-;_-* "-"??_-;_-@_-</c:formatCode>
                <c:ptCount val="3"/>
                <c:pt idx="0">
                  <c:v>13200000</c:v>
                </c:pt>
                <c:pt idx="1">
                  <c:v>991167.26480292203</c:v>
                </c:pt>
                <c:pt idx="2">
                  <c:v>1120434.7355756813</c:v>
                </c:pt>
              </c:numCache>
            </c:numRef>
          </c:val>
          <c:extLst>
            <c:ext xmlns:c16="http://schemas.microsoft.com/office/drawing/2014/chart" uri="{C3380CC4-5D6E-409C-BE32-E72D297353CC}">
              <c16:uniqueId val="{00000000-1748-4442-9560-F5EC78C09789}"/>
            </c:ext>
          </c:extLst>
        </c:ser>
        <c:dLbls>
          <c:showLegendKey val="0"/>
          <c:showVal val="0"/>
          <c:showCatName val="0"/>
          <c:showSerName val="0"/>
          <c:showPercent val="0"/>
          <c:showBubbleSize val="0"/>
        </c:dLbls>
        <c:gapWidth val="89"/>
        <c:overlap val="-27"/>
        <c:axId val="1316262944"/>
        <c:axId val="1260035024"/>
      </c:barChart>
      <c:catAx>
        <c:axId val="131626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1260035024"/>
        <c:crosses val="autoZero"/>
        <c:auto val="1"/>
        <c:lblAlgn val="ctr"/>
        <c:lblOffset val="100"/>
        <c:noMultiLvlLbl val="0"/>
      </c:catAx>
      <c:valAx>
        <c:axId val="1260035024"/>
        <c:scaling>
          <c:orientation val="minMax"/>
        </c:scaling>
        <c:delete val="1"/>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crossAx val="1316262944"/>
        <c:crosses val="autoZero"/>
        <c:crossBetween val="between"/>
      </c:valAx>
      <c:spPr>
        <a:solidFill>
          <a:srgbClr val="92D050"/>
        </a:solidFill>
        <a:ln w="0">
          <a:solidFill>
            <a:srgbClr val="00B05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238178-1FE0-4545-BA77-A3048780D448}" type="doc">
      <dgm:prSet loTypeId="urn:microsoft.com/office/officeart/2005/8/layout/pyramid2" loCatId="list" qsTypeId="urn:microsoft.com/office/officeart/2005/8/quickstyle/simple5" qsCatId="simple" csTypeId="urn:microsoft.com/office/officeart/2005/8/colors/accent6_4" csCatId="accent6" phldr="1"/>
      <dgm:spPr/>
      <dgm:t>
        <a:bodyPr/>
        <a:lstStyle/>
        <a:p>
          <a:endParaRPr lang="en-GB"/>
        </a:p>
      </dgm:t>
    </dgm:pt>
    <dgm:pt modelId="{BC215392-945B-49A0-9404-71DDC469757D}">
      <dgm:prSet phldrT="[Text]"/>
      <dgm:spPr/>
      <dgm:t>
        <a:bodyPr/>
        <a:lstStyle/>
        <a:p>
          <a:r>
            <a:rPr lang="en-GB" dirty="0"/>
            <a:t>BUDGET</a:t>
          </a:r>
        </a:p>
      </dgm:t>
    </dgm:pt>
    <dgm:pt modelId="{03D766B8-2EEA-46CB-93DE-92FB2C950D1B}" type="parTrans" cxnId="{FC817B19-6852-4951-8149-4ECAFBAD969F}">
      <dgm:prSet/>
      <dgm:spPr/>
      <dgm:t>
        <a:bodyPr/>
        <a:lstStyle/>
        <a:p>
          <a:endParaRPr lang="en-GB"/>
        </a:p>
      </dgm:t>
    </dgm:pt>
    <dgm:pt modelId="{6D1225AD-2465-4845-A063-4690C2359689}" type="sibTrans" cxnId="{FC817B19-6852-4951-8149-4ECAFBAD969F}">
      <dgm:prSet/>
      <dgm:spPr/>
      <dgm:t>
        <a:bodyPr/>
        <a:lstStyle/>
        <a:p>
          <a:endParaRPr lang="en-GB"/>
        </a:p>
      </dgm:t>
    </dgm:pt>
    <dgm:pt modelId="{CB144E19-3DFB-4B73-9C30-2B1B55EBD2BE}">
      <dgm:prSet phldrT="[Text]"/>
      <dgm:spPr>
        <a:solidFill>
          <a:srgbClr val="FFC000">
            <a:alpha val="90000"/>
          </a:srgbClr>
        </a:solidFill>
      </dgm:spPr>
      <dgm:t>
        <a:bodyPr/>
        <a:lstStyle/>
        <a:p>
          <a:r>
            <a:rPr lang="en-GB" b="1" dirty="0">
              <a:solidFill>
                <a:srgbClr val="FF0000"/>
              </a:solidFill>
              <a:effectLst>
                <a:outerShdw blurRad="38100" dist="38100" dir="2700000" algn="tl">
                  <a:srgbClr val="000000">
                    <a:alpha val="43137"/>
                  </a:srgbClr>
                </a:outerShdw>
              </a:effectLst>
            </a:rPr>
            <a:t>BRIEF BACKGROUND</a:t>
          </a:r>
        </a:p>
      </dgm:t>
    </dgm:pt>
    <dgm:pt modelId="{EC4951FE-86B1-4B92-975A-1908B00FD579}" type="parTrans" cxnId="{A74D8EF3-BEA1-49D8-A608-390905D4569F}">
      <dgm:prSet/>
      <dgm:spPr/>
      <dgm:t>
        <a:bodyPr/>
        <a:lstStyle/>
        <a:p>
          <a:endParaRPr lang="en-GB"/>
        </a:p>
      </dgm:t>
    </dgm:pt>
    <dgm:pt modelId="{F1772159-5929-4B5D-A2F0-088C861BB729}" type="sibTrans" cxnId="{A74D8EF3-BEA1-49D8-A608-390905D4569F}">
      <dgm:prSet/>
      <dgm:spPr/>
      <dgm:t>
        <a:bodyPr/>
        <a:lstStyle/>
        <a:p>
          <a:endParaRPr lang="en-GB"/>
        </a:p>
      </dgm:t>
    </dgm:pt>
    <dgm:pt modelId="{B12131F7-9D2E-4D8C-BB6E-51813EE2CF33}">
      <dgm:prSet phldrT="[Text]"/>
      <dgm:spPr/>
      <dgm:t>
        <a:bodyPr/>
        <a:lstStyle/>
        <a:p>
          <a:r>
            <a:rPr lang="en-GB"/>
            <a:t>FINANCIAL REPORT</a:t>
          </a:r>
          <a:endParaRPr lang="en-GB" dirty="0"/>
        </a:p>
      </dgm:t>
    </dgm:pt>
    <dgm:pt modelId="{F7D23860-D306-4E72-A897-3A11F55B09BC}" type="parTrans" cxnId="{BF3C93F9-CAC8-4D42-BA00-B14C5A6C8092}">
      <dgm:prSet/>
      <dgm:spPr/>
      <dgm:t>
        <a:bodyPr/>
        <a:lstStyle/>
        <a:p>
          <a:endParaRPr lang="en-GB"/>
        </a:p>
      </dgm:t>
    </dgm:pt>
    <dgm:pt modelId="{82B310A9-C855-4544-A859-09022907F598}" type="sibTrans" cxnId="{BF3C93F9-CAC8-4D42-BA00-B14C5A6C8092}">
      <dgm:prSet/>
      <dgm:spPr/>
      <dgm:t>
        <a:bodyPr/>
        <a:lstStyle/>
        <a:p>
          <a:endParaRPr lang="en-GB"/>
        </a:p>
      </dgm:t>
    </dgm:pt>
    <dgm:pt modelId="{5775E226-9AE7-4929-8070-E49406B23FBD}">
      <dgm:prSet phldrT="[Text]"/>
      <dgm:spPr>
        <a:noFill/>
      </dgm:spPr>
      <dgm:t>
        <a:bodyPr/>
        <a:lstStyle/>
        <a:p>
          <a:r>
            <a:rPr lang="en-GB" dirty="0"/>
            <a:t>CASH RECEIVED</a:t>
          </a:r>
          <a:endParaRPr lang="en-GB" b="1" dirty="0">
            <a:solidFill>
              <a:schemeClr val="tx1"/>
            </a:solidFill>
            <a:effectLst/>
          </a:endParaRPr>
        </a:p>
      </dgm:t>
    </dgm:pt>
    <dgm:pt modelId="{FDA97EDB-991D-4492-9940-F52E76D36C94}" type="parTrans" cxnId="{22039BCD-CB26-49FE-9B64-848F4CFC9EE1}">
      <dgm:prSet/>
      <dgm:spPr/>
      <dgm:t>
        <a:bodyPr/>
        <a:lstStyle/>
        <a:p>
          <a:endParaRPr lang="en-US"/>
        </a:p>
      </dgm:t>
    </dgm:pt>
    <dgm:pt modelId="{BE1B1DA4-DD9F-4C6A-98AB-18DE44C221BE}" type="sibTrans" cxnId="{22039BCD-CB26-49FE-9B64-848F4CFC9EE1}">
      <dgm:prSet/>
      <dgm:spPr/>
      <dgm:t>
        <a:bodyPr/>
        <a:lstStyle/>
        <a:p>
          <a:endParaRPr lang="en-US"/>
        </a:p>
      </dgm:t>
    </dgm:pt>
    <dgm:pt modelId="{B0C6877E-1CB0-4AAF-A526-3187D8E3799B}" type="pres">
      <dgm:prSet presAssocID="{C3238178-1FE0-4545-BA77-A3048780D448}" presName="compositeShape" presStyleCnt="0">
        <dgm:presLayoutVars>
          <dgm:dir/>
          <dgm:resizeHandles/>
        </dgm:presLayoutVars>
      </dgm:prSet>
      <dgm:spPr/>
    </dgm:pt>
    <dgm:pt modelId="{C978FE84-CF0D-4AC7-83D0-65928A6AC28C}" type="pres">
      <dgm:prSet presAssocID="{C3238178-1FE0-4545-BA77-A3048780D448}" presName="pyramid" presStyleLbl="node1" presStyleIdx="0" presStyleCnt="1" custLinFactNeighborX="-13750" custLinFactNeighborY="-625"/>
      <dgm:spPr/>
    </dgm:pt>
    <dgm:pt modelId="{E8E05154-6641-4CA7-BBBF-0550F6AA148E}" type="pres">
      <dgm:prSet presAssocID="{C3238178-1FE0-4545-BA77-A3048780D448}" presName="theList" presStyleCnt="0"/>
      <dgm:spPr/>
    </dgm:pt>
    <dgm:pt modelId="{98A8A328-D122-4E38-A2E4-041B8F1F5933}" type="pres">
      <dgm:prSet presAssocID="{CB144E19-3DFB-4B73-9C30-2B1B55EBD2BE}" presName="aNode" presStyleLbl="fgAcc1" presStyleIdx="0" presStyleCnt="4" custLinFactY="1199" custLinFactNeighborX="-176" custLinFactNeighborY="100000">
        <dgm:presLayoutVars>
          <dgm:bulletEnabled val="1"/>
        </dgm:presLayoutVars>
      </dgm:prSet>
      <dgm:spPr/>
    </dgm:pt>
    <dgm:pt modelId="{4BF7DC32-CB34-43A0-A4DE-AC35E6B6F870}" type="pres">
      <dgm:prSet presAssocID="{CB144E19-3DFB-4B73-9C30-2B1B55EBD2BE}" presName="aSpace" presStyleCnt="0"/>
      <dgm:spPr/>
    </dgm:pt>
    <dgm:pt modelId="{02BAF13E-A7AA-4B10-B559-6212E5E3772A}" type="pres">
      <dgm:prSet presAssocID="{5775E226-9AE7-4929-8070-E49406B23FBD}" presName="aNode" presStyleLbl="fgAcc1" presStyleIdx="1" presStyleCnt="4" custLinFactY="4495" custLinFactNeighborX="-176" custLinFactNeighborY="100000">
        <dgm:presLayoutVars>
          <dgm:bulletEnabled val="1"/>
        </dgm:presLayoutVars>
      </dgm:prSet>
      <dgm:spPr/>
    </dgm:pt>
    <dgm:pt modelId="{3B91CAD7-A2D7-4D11-BC09-A205E08E5FC0}" type="pres">
      <dgm:prSet presAssocID="{5775E226-9AE7-4929-8070-E49406B23FBD}" presName="aSpace" presStyleCnt="0"/>
      <dgm:spPr/>
    </dgm:pt>
    <dgm:pt modelId="{5E5FF8B8-CE55-4C72-9F6C-6F22F56B4C5D}" type="pres">
      <dgm:prSet presAssocID="{BC215392-945B-49A0-9404-71DDC469757D}" presName="aNode" presStyleLbl="fgAcc1" presStyleIdx="2" presStyleCnt="4" custLinFactY="7426" custLinFactNeighborX="-176" custLinFactNeighborY="100000">
        <dgm:presLayoutVars>
          <dgm:bulletEnabled val="1"/>
        </dgm:presLayoutVars>
      </dgm:prSet>
      <dgm:spPr/>
    </dgm:pt>
    <dgm:pt modelId="{40F4AB40-77B9-4D7F-B841-BE09D7714A81}" type="pres">
      <dgm:prSet presAssocID="{BC215392-945B-49A0-9404-71DDC469757D}" presName="aSpace" presStyleCnt="0"/>
      <dgm:spPr/>
    </dgm:pt>
    <dgm:pt modelId="{4B70A602-288B-4A51-9AA8-138FA770CD08}" type="pres">
      <dgm:prSet presAssocID="{B12131F7-9D2E-4D8C-BB6E-51813EE2CF33}" presName="aNode" presStyleLbl="fgAcc1" presStyleIdx="3" presStyleCnt="4" custLinFactY="2093" custLinFactNeighborX="-2519" custLinFactNeighborY="100000">
        <dgm:presLayoutVars>
          <dgm:bulletEnabled val="1"/>
        </dgm:presLayoutVars>
      </dgm:prSet>
      <dgm:spPr/>
    </dgm:pt>
    <dgm:pt modelId="{7D17F527-A2E0-42F6-8558-039EA0BC5C34}" type="pres">
      <dgm:prSet presAssocID="{B12131F7-9D2E-4D8C-BB6E-51813EE2CF33}" presName="aSpace" presStyleCnt="0"/>
      <dgm:spPr/>
    </dgm:pt>
  </dgm:ptLst>
  <dgm:cxnLst>
    <dgm:cxn modelId="{FC817B19-6852-4951-8149-4ECAFBAD969F}" srcId="{C3238178-1FE0-4545-BA77-A3048780D448}" destId="{BC215392-945B-49A0-9404-71DDC469757D}" srcOrd="2" destOrd="0" parTransId="{03D766B8-2EEA-46CB-93DE-92FB2C950D1B}" sibTransId="{6D1225AD-2465-4845-A063-4690C2359689}"/>
    <dgm:cxn modelId="{B13E1E54-57D8-40EA-9A69-C475F933E52D}" type="presOf" srcId="{C3238178-1FE0-4545-BA77-A3048780D448}" destId="{B0C6877E-1CB0-4AAF-A526-3187D8E3799B}" srcOrd="0" destOrd="0" presId="urn:microsoft.com/office/officeart/2005/8/layout/pyramid2"/>
    <dgm:cxn modelId="{E1757085-5BE1-4A0B-9346-57612F33283D}" type="presOf" srcId="{BC215392-945B-49A0-9404-71DDC469757D}" destId="{5E5FF8B8-CE55-4C72-9F6C-6F22F56B4C5D}" srcOrd="0" destOrd="0" presId="urn:microsoft.com/office/officeart/2005/8/layout/pyramid2"/>
    <dgm:cxn modelId="{768244AD-6F8E-4C2D-810B-36372020B217}" type="presOf" srcId="{CB144E19-3DFB-4B73-9C30-2B1B55EBD2BE}" destId="{98A8A328-D122-4E38-A2E4-041B8F1F5933}" srcOrd="0" destOrd="0" presId="urn:microsoft.com/office/officeart/2005/8/layout/pyramid2"/>
    <dgm:cxn modelId="{22039BCD-CB26-49FE-9B64-848F4CFC9EE1}" srcId="{C3238178-1FE0-4545-BA77-A3048780D448}" destId="{5775E226-9AE7-4929-8070-E49406B23FBD}" srcOrd="1" destOrd="0" parTransId="{FDA97EDB-991D-4492-9940-F52E76D36C94}" sibTransId="{BE1B1DA4-DD9F-4C6A-98AB-18DE44C221BE}"/>
    <dgm:cxn modelId="{C065D2E2-E1D0-48B1-A4CC-43147B5D27B9}" type="presOf" srcId="{5775E226-9AE7-4929-8070-E49406B23FBD}" destId="{02BAF13E-A7AA-4B10-B559-6212E5E3772A}" srcOrd="0" destOrd="0" presId="urn:microsoft.com/office/officeart/2005/8/layout/pyramid2"/>
    <dgm:cxn modelId="{31BD08E6-13BE-4FF7-BC85-4FDDBD79D628}" type="presOf" srcId="{B12131F7-9D2E-4D8C-BB6E-51813EE2CF33}" destId="{4B70A602-288B-4A51-9AA8-138FA770CD08}" srcOrd="0" destOrd="0" presId="urn:microsoft.com/office/officeart/2005/8/layout/pyramid2"/>
    <dgm:cxn modelId="{A74D8EF3-BEA1-49D8-A608-390905D4569F}" srcId="{C3238178-1FE0-4545-BA77-A3048780D448}" destId="{CB144E19-3DFB-4B73-9C30-2B1B55EBD2BE}" srcOrd="0" destOrd="0" parTransId="{EC4951FE-86B1-4B92-975A-1908B00FD579}" sibTransId="{F1772159-5929-4B5D-A2F0-088C861BB729}"/>
    <dgm:cxn modelId="{BF3C93F9-CAC8-4D42-BA00-B14C5A6C8092}" srcId="{C3238178-1FE0-4545-BA77-A3048780D448}" destId="{B12131F7-9D2E-4D8C-BB6E-51813EE2CF33}" srcOrd="3" destOrd="0" parTransId="{F7D23860-D306-4E72-A897-3A11F55B09BC}" sibTransId="{82B310A9-C855-4544-A859-09022907F598}"/>
    <dgm:cxn modelId="{8E49809E-F195-480C-B0BF-7021550E7E21}" type="presParOf" srcId="{B0C6877E-1CB0-4AAF-A526-3187D8E3799B}" destId="{C978FE84-CF0D-4AC7-83D0-65928A6AC28C}" srcOrd="0" destOrd="0" presId="urn:microsoft.com/office/officeart/2005/8/layout/pyramid2"/>
    <dgm:cxn modelId="{FF0B1798-205C-4089-A9A6-646AF715EF26}" type="presParOf" srcId="{B0C6877E-1CB0-4AAF-A526-3187D8E3799B}" destId="{E8E05154-6641-4CA7-BBBF-0550F6AA148E}" srcOrd="1" destOrd="0" presId="urn:microsoft.com/office/officeart/2005/8/layout/pyramid2"/>
    <dgm:cxn modelId="{D7F8441A-4FE5-494A-A822-C6BF485043FF}" type="presParOf" srcId="{E8E05154-6641-4CA7-BBBF-0550F6AA148E}" destId="{98A8A328-D122-4E38-A2E4-041B8F1F5933}" srcOrd="0" destOrd="0" presId="urn:microsoft.com/office/officeart/2005/8/layout/pyramid2"/>
    <dgm:cxn modelId="{294D4AAD-831E-4BCB-A112-2317343503FE}" type="presParOf" srcId="{E8E05154-6641-4CA7-BBBF-0550F6AA148E}" destId="{4BF7DC32-CB34-43A0-A4DE-AC35E6B6F870}" srcOrd="1" destOrd="0" presId="urn:microsoft.com/office/officeart/2005/8/layout/pyramid2"/>
    <dgm:cxn modelId="{EFAC9E1F-8C53-47B7-9E38-3E33B6118179}" type="presParOf" srcId="{E8E05154-6641-4CA7-BBBF-0550F6AA148E}" destId="{02BAF13E-A7AA-4B10-B559-6212E5E3772A}" srcOrd="2" destOrd="0" presId="urn:microsoft.com/office/officeart/2005/8/layout/pyramid2"/>
    <dgm:cxn modelId="{3ED65590-BF0B-477F-9BB1-EB7555340593}" type="presParOf" srcId="{E8E05154-6641-4CA7-BBBF-0550F6AA148E}" destId="{3B91CAD7-A2D7-4D11-BC09-A205E08E5FC0}" srcOrd="3" destOrd="0" presId="urn:microsoft.com/office/officeart/2005/8/layout/pyramid2"/>
    <dgm:cxn modelId="{27C4B133-51B6-4498-B626-BFC71CD15516}" type="presParOf" srcId="{E8E05154-6641-4CA7-BBBF-0550F6AA148E}" destId="{5E5FF8B8-CE55-4C72-9F6C-6F22F56B4C5D}" srcOrd="4" destOrd="0" presId="urn:microsoft.com/office/officeart/2005/8/layout/pyramid2"/>
    <dgm:cxn modelId="{226506A7-F861-45E6-94E4-1094205D13C2}" type="presParOf" srcId="{E8E05154-6641-4CA7-BBBF-0550F6AA148E}" destId="{40F4AB40-77B9-4D7F-B841-BE09D7714A81}" srcOrd="5" destOrd="0" presId="urn:microsoft.com/office/officeart/2005/8/layout/pyramid2"/>
    <dgm:cxn modelId="{45989167-A915-4BFD-90A7-FC751F6B66E8}" type="presParOf" srcId="{E8E05154-6641-4CA7-BBBF-0550F6AA148E}" destId="{4B70A602-288B-4A51-9AA8-138FA770CD08}" srcOrd="6" destOrd="0" presId="urn:microsoft.com/office/officeart/2005/8/layout/pyramid2"/>
    <dgm:cxn modelId="{C3683BFF-AD57-4027-A86F-D9C56916F188}" type="presParOf" srcId="{E8E05154-6641-4CA7-BBBF-0550F6AA148E}" destId="{7D17F527-A2E0-42F6-8558-039EA0BC5C34}"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8FE84-CF0D-4AC7-83D0-65928A6AC28C}">
      <dsp:nvSpPr>
        <dsp:cNvPr id="0" name=""/>
        <dsp:cNvSpPr/>
      </dsp:nvSpPr>
      <dsp:spPr>
        <a:xfrm>
          <a:off x="549592" y="0"/>
          <a:ext cx="5003800" cy="5003800"/>
        </a:xfrm>
        <a:prstGeom prst="triangle">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8A8A328-D122-4E38-A2E4-041B8F1F5933}">
      <dsp:nvSpPr>
        <dsp:cNvPr id="0" name=""/>
        <dsp:cNvSpPr/>
      </dsp:nvSpPr>
      <dsp:spPr>
        <a:xfrm>
          <a:off x="3733790" y="622700"/>
          <a:ext cx="3252470" cy="889347"/>
        </a:xfrm>
        <a:prstGeom prst="roundRect">
          <a:avLst/>
        </a:prstGeom>
        <a:solidFill>
          <a:srgbClr val="FFC000">
            <a:alpha val="90000"/>
          </a:srgbClr>
        </a:solidFill>
        <a:ln w="9525" cap="flat" cmpd="sng" algn="ctr">
          <a:solidFill>
            <a:schemeClr val="accent6">
              <a:shade val="5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b="1" kern="1200" dirty="0">
              <a:solidFill>
                <a:srgbClr val="FF0000"/>
              </a:solidFill>
              <a:effectLst>
                <a:outerShdw blurRad="38100" dist="38100" dir="2700000" algn="tl">
                  <a:srgbClr val="000000">
                    <a:alpha val="43137"/>
                  </a:srgbClr>
                </a:outerShdw>
              </a:effectLst>
            </a:rPr>
            <a:t>BRIEF BACKGROUND</a:t>
          </a:r>
        </a:p>
      </dsp:txBody>
      <dsp:txXfrm>
        <a:off x="3777204" y="666114"/>
        <a:ext cx="3165642" cy="802519"/>
      </dsp:txXfrm>
    </dsp:sp>
    <dsp:sp modelId="{02BAF13E-A7AA-4B10-B559-6212E5E3772A}">
      <dsp:nvSpPr>
        <dsp:cNvPr id="0" name=""/>
        <dsp:cNvSpPr/>
      </dsp:nvSpPr>
      <dsp:spPr>
        <a:xfrm>
          <a:off x="3733790" y="1652528"/>
          <a:ext cx="3252470" cy="889347"/>
        </a:xfrm>
        <a:prstGeom prst="roundRect">
          <a:avLst/>
        </a:prstGeom>
        <a:noFill/>
        <a:ln w="9525" cap="flat" cmpd="sng" algn="ctr">
          <a:solidFill>
            <a:schemeClr val="accent6">
              <a:shade val="50000"/>
              <a:hueOff val="0"/>
              <a:satOff val="-18712"/>
              <a:lumOff val="2482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CASH RECEIVED</a:t>
          </a:r>
          <a:endParaRPr lang="en-GB" sz="2300" b="1" kern="1200" dirty="0">
            <a:solidFill>
              <a:schemeClr val="tx1"/>
            </a:solidFill>
            <a:effectLst/>
          </a:endParaRPr>
        </a:p>
      </dsp:txBody>
      <dsp:txXfrm>
        <a:off x="3777204" y="1695942"/>
        <a:ext cx="3165642" cy="802519"/>
      </dsp:txXfrm>
    </dsp:sp>
    <dsp:sp modelId="{5E5FF8B8-CE55-4C72-9F6C-6F22F56B4C5D}">
      <dsp:nvSpPr>
        <dsp:cNvPr id="0" name=""/>
        <dsp:cNvSpPr/>
      </dsp:nvSpPr>
      <dsp:spPr>
        <a:xfrm>
          <a:off x="3733790" y="2679111"/>
          <a:ext cx="3252470" cy="889347"/>
        </a:xfrm>
        <a:prstGeom prst="roundRect">
          <a:avLst/>
        </a:prstGeom>
        <a:solidFill>
          <a:schemeClr val="lt1">
            <a:alpha val="90000"/>
            <a:hueOff val="0"/>
            <a:satOff val="0"/>
            <a:lumOff val="0"/>
            <a:alphaOff val="0"/>
          </a:schemeClr>
        </a:solidFill>
        <a:ln w="9525" cap="flat" cmpd="sng" algn="ctr">
          <a:solidFill>
            <a:schemeClr val="accent6">
              <a:shade val="50000"/>
              <a:hueOff val="0"/>
              <a:satOff val="-37425"/>
              <a:lumOff val="49652"/>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BUDGET</a:t>
          </a:r>
        </a:p>
      </dsp:txBody>
      <dsp:txXfrm>
        <a:off x="3777204" y="2722525"/>
        <a:ext cx="3165642" cy="802519"/>
      </dsp:txXfrm>
    </dsp:sp>
    <dsp:sp modelId="{4B70A602-288B-4A51-9AA8-138FA770CD08}">
      <dsp:nvSpPr>
        <dsp:cNvPr id="0" name=""/>
        <dsp:cNvSpPr/>
      </dsp:nvSpPr>
      <dsp:spPr>
        <a:xfrm>
          <a:off x="3657585" y="3632198"/>
          <a:ext cx="3252470" cy="889347"/>
        </a:xfrm>
        <a:prstGeom prst="roundRect">
          <a:avLst/>
        </a:prstGeom>
        <a:solidFill>
          <a:schemeClr val="lt1">
            <a:alpha val="90000"/>
            <a:hueOff val="0"/>
            <a:satOff val="0"/>
            <a:lumOff val="0"/>
            <a:alphaOff val="0"/>
          </a:schemeClr>
        </a:solidFill>
        <a:ln w="9525" cap="flat" cmpd="sng" algn="ctr">
          <a:solidFill>
            <a:schemeClr val="accent6">
              <a:shade val="50000"/>
              <a:hueOff val="0"/>
              <a:satOff val="-18712"/>
              <a:lumOff val="2482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FINANCIAL REPORT</a:t>
          </a:r>
          <a:endParaRPr lang="en-GB" sz="2300" kern="1200" dirty="0"/>
        </a:p>
      </dsp:txBody>
      <dsp:txXfrm>
        <a:off x="3700999" y="3675612"/>
        <a:ext cx="3165642" cy="80251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9900"/>
          </a:xfrm>
          <a:prstGeom prst="rect">
            <a:avLst/>
          </a:prstGeom>
        </p:spPr>
        <p:txBody>
          <a:bodyPr vert="horz" lIns="93753" tIns="46877" rIns="93753" bIns="46877" rtlCol="0"/>
          <a:lstStyle>
            <a:lvl1pPr algn="l">
              <a:defRPr sz="1200"/>
            </a:lvl1pPr>
          </a:lstStyle>
          <a:p>
            <a:endParaRPr lang="en-US" dirty="0"/>
          </a:p>
        </p:txBody>
      </p:sp>
      <p:sp>
        <p:nvSpPr>
          <p:cNvPr id="3" name="Date Placeholder 2"/>
          <p:cNvSpPr>
            <a:spLocks noGrp="1"/>
          </p:cNvSpPr>
          <p:nvPr>
            <p:ph type="dt" idx="1"/>
          </p:nvPr>
        </p:nvSpPr>
        <p:spPr>
          <a:xfrm>
            <a:off x="3970938" y="0"/>
            <a:ext cx="3037840" cy="469900"/>
          </a:xfrm>
          <a:prstGeom prst="rect">
            <a:avLst/>
          </a:prstGeom>
        </p:spPr>
        <p:txBody>
          <a:bodyPr vert="horz" lIns="93753" tIns="46877" rIns="93753" bIns="46877" rtlCol="0"/>
          <a:lstStyle>
            <a:lvl1pPr algn="r">
              <a:defRPr sz="1200"/>
            </a:lvl1pPr>
          </a:lstStyle>
          <a:p>
            <a:fld id="{FC92AC36-5458-45A7-8265-593950F44A55}" type="datetimeFigureOut">
              <a:rPr lang="en-US" smtClean="0"/>
              <a:pPr/>
              <a:t>6/13/2022</a:t>
            </a:fld>
            <a:endParaRPr lang="en-US" dirty="0"/>
          </a:p>
        </p:txBody>
      </p:sp>
      <p:sp>
        <p:nvSpPr>
          <p:cNvPr id="4" name="Slide Image Placeholder 3"/>
          <p:cNvSpPr>
            <a:spLocks noGrp="1" noRot="1" noChangeAspect="1"/>
          </p:cNvSpPr>
          <p:nvPr>
            <p:ph type="sldImg" idx="2"/>
          </p:nvPr>
        </p:nvSpPr>
        <p:spPr>
          <a:xfrm>
            <a:off x="1155700" y="704850"/>
            <a:ext cx="4699000" cy="3524250"/>
          </a:xfrm>
          <a:prstGeom prst="rect">
            <a:avLst/>
          </a:prstGeom>
          <a:noFill/>
          <a:ln w="12700">
            <a:solidFill>
              <a:prstClr val="black"/>
            </a:solidFill>
          </a:ln>
        </p:spPr>
        <p:txBody>
          <a:bodyPr vert="horz" lIns="93753" tIns="46877" rIns="93753" bIns="46877" rtlCol="0" anchor="ctr"/>
          <a:lstStyle/>
          <a:p>
            <a:endParaRPr lang="en-US" dirty="0"/>
          </a:p>
        </p:txBody>
      </p:sp>
      <p:sp>
        <p:nvSpPr>
          <p:cNvPr id="5" name="Notes Placeholder 4"/>
          <p:cNvSpPr>
            <a:spLocks noGrp="1"/>
          </p:cNvSpPr>
          <p:nvPr>
            <p:ph type="body" sz="quarter" idx="3"/>
          </p:nvPr>
        </p:nvSpPr>
        <p:spPr>
          <a:xfrm>
            <a:off x="701040" y="4464050"/>
            <a:ext cx="5608320" cy="4229100"/>
          </a:xfrm>
          <a:prstGeom prst="rect">
            <a:avLst/>
          </a:prstGeom>
        </p:spPr>
        <p:txBody>
          <a:bodyPr vert="horz" lIns="93753" tIns="46877" rIns="93753" bIns="468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26469"/>
            <a:ext cx="3037840" cy="469900"/>
          </a:xfrm>
          <a:prstGeom prst="rect">
            <a:avLst/>
          </a:prstGeom>
        </p:spPr>
        <p:txBody>
          <a:bodyPr vert="horz" lIns="93753" tIns="46877" rIns="93753" bIns="4687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926469"/>
            <a:ext cx="3037840" cy="469900"/>
          </a:xfrm>
          <a:prstGeom prst="rect">
            <a:avLst/>
          </a:prstGeom>
        </p:spPr>
        <p:txBody>
          <a:bodyPr vert="horz" lIns="93753" tIns="46877" rIns="93753" bIns="46877" rtlCol="0" anchor="b"/>
          <a:lstStyle>
            <a:lvl1pPr algn="r">
              <a:defRPr sz="1200"/>
            </a:lvl1pPr>
          </a:lstStyle>
          <a:p>
            <a:fld id="{66C62C10-38B5-4FD3-9B99-98832939A95C}" type="slidenum">
              <a:rPr lang="en-US" smtClean="0"/>
              <a:pPr/>
              <a:t>‹#›</a:t>
            </a:fld>
            <a:endParaRPr lang="en-US" dirty="0"/>
          </a:p>
        </p:txBody>
      </p:sp>
    </p:spTree>
    <p:extLst>
      <p:ext uri="{BB962C8B-B14F-4D97-AF65-F5344CB8AC3E}">
        <p14:creationId xmlns:p14="http://schemas.microsoft.com/office/powerpoint/2010/main" val="117507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61747" indent="-292979" eaLnBrk="0" hangingPunct="0">
              <a:defRPr>
                <a:solidFill>
                  <a:schemeClr val="tx1"/>
                </a:solidFill>
                <a:latin typeface="Arial" charset="0"/>
              </a:defRPr>
            </a:lvl2pPr>
            <a:lvl3pPr marL="1171918" indent="-234384" eaLnBrk="0" hangingPunct="0">
              <a:defRPr>
                <a:solidFill>
                  <a:schemeClr val="tx1"/>
                </a:solidFill>
                <a:latin typeface="Arial" charset="0"/>
              </a:defRPr>
            </a:lvl3pPr>
            <a:lvl4pPr marL="1640685" indent="-234384" eaLnBrk="0" hangingPunct="0">
              <a:defRPr>
                <a:solidFill>
                  <a:schemeClr val="tx1"/>
                </a:solidFill>
                <a:latin typeface="Arial" charset="0"/>
              </a:defRPr>
            </a:lvl4pPr>
            <a:lvl5pPr marL="2109452" indent="-234384" eaLnBrk="0" hangingPunct="0">
              <a:defRPr>
                <a:solidFill>
                  <a:schemeClr val="tx1"/>
                </a:solidFill>
                <a:latin typeface="Arial" charset="0"/>
              </a:defRPr>
            </a:lvl5pPr>
            <a:lvl6pPr marL="2578219" indent="-234384" eaLnBrk="0" fontAlgn="base" hangingPunct="0">
              <a:spcBef>
                <a:spcPct val="0"/>
              </a:spcBef>
              <a:spcAft>
                <a:spcPct val="0"/>
              </a:spcAft>
              <a:defRPr>
                <a:solidFill>
                  <a:schemeClr val="tx1"/>
                </a:solidFill>
                <a:latin typeface="Arial" charset="0"/>
              </a:defRPr>
            </a:lvl6pPr>
            <a:lvl7pPr marL="3046987" indent="-234384" eaLnBrk="0" fontAlgn="base" hangingPunct="0">
              <a:spcBef>
                <a:spcPct val="0"/>
              </a:spcBef>
              <a:spcAft>
                <a:spcPct val="0"/>
              </a:spcAft>
              <a:defRPr>
                <a:solidFill>
                  <a:schemeClr val="tx1"/>
                </a:solidFill>
                <a:latin typeface="Arial" charset="0"/>
              </a:defRPr>
            </a:lvl7pPr>
            <a:lvl8pPr marL="3515754" indent="-234384" eaLnBrk="0" fontAlgn="base" hangingPunct="0">
              <a:spcBef>
                <a:spcPct val="0"/>
              </a:spcBef>
              <a:spcAft>
                <a:spcPct val="0"/>
              </a:spcAft>
              <a:defRPr>
                <a:solidFill>
                  <a:schemeClr val="tx1"/>
                </a:solidFill>
                <a:latin typeface="Arial" charset="0"/>
              </a:defRPr>
            </a:lvl8pPr>
            <a:lvl9pPr marL="3984521" indent="-234384" eaLnBrk="0" fontAlgn="base" hangingPunct="0">
              <a:spcBef>
                <a:spcPct val="0"/>
              </a:spcBef>
              <a:spcAft>
                <a:spcPct val="0"/>
              </a:spcAft>
              <a:defRPr>
                <a:solidFill>
                  <a:schemeClr val="tx1"/>
                </a:solidFill>
                <a:latin typeface="Arial" charset="0"/>
              </a:defRPr>
            </a:lvl9pPr>
          </a:lstStyle>
          <a:p>
            <a:pPr eaLnBrk="1" hangingPunct="1"/>
            <a:fld id="{C378FA82-142A-48EE-AB72-83C79847C9DC}" type="slidenum">
              <a:rPr lang="en-US">
                <a:solidFill>
                  <a:prstClr val="black"/>
                </a:solidFill>
              </a:rPr>
              <a:pPr eaLnBrk="1" hangingPunct="1"/>
              <a:t>1</a:t>
            </a:fld>
            <a:endParaRPr lang="en-US" dirty="0">
              <a:solidFill>
                <a:prstClr val="black"/>
              </a:solidFill>
            </a:endParaRPr>
          </a:p>
        </p:txBody>
      </p:sp>
    </p:spTree>
    <p:extLst>
      <p:ext uri="{BB962C8B-B14F-4D97-AF65-F5344CB8AC3E}">
        <p14:creationId xmlns:p14="http://schemas.microsoft.com/office/powerpoint/2010/main" val="987220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C62C10-38B5-4FD3-9B99-98832939A95C}" type="slidenum">
              <a:rPr lang="en-US" smtClean="0"/>
              <a:pPr/>
              <a:t>18</a:t>
            </a:fld>
            <a:endParaRPr lang="en-US" dirty="0"/>
          </a:p>
        </p:txBody>
      </p:sp>
    </p:spTree>
    <p:extLst>
      <p:ext uri="{BB962C8B-B14F-4D97-AF65-F5344CB8AC3E}">
        <p14:creationId xmlns:p14="http://schemas.microsoft.com/office/powerpoint/2010/main" val="3780755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2417" r:id="rId3" imgW="0" imgH="0" progId="PowerPoint.Show.8">
                  <p:embed/>
                </p:oleObj>
              </mc:Choice>
              <mc:Fallback>
                <p:oleObj r:id="rId3" imgW="0" imgH="0" progId="PowerPoint.Show.8">
                  <p:embed/>
                  <p:pic>
                    <p:nvPicPr>
                      <p:cNvPr id="0" name="AutoShape 225"/>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rot="16200000">
            <a:off x="8329612" y="4359276"/>
            <a:ext cx="1071563" cy="246062"/>
          </a:xfrm>
          <a:prstGeom prst="rect">
            <a:avLst/>
          </a:prstGeom>
          <a:noFill/>
        </p:spPr>
        <p:txBody>
          <a:bodyPr>
            <a:spAutoFit/>
          </a:bodyPr>
          <a:lstStyle/>
          <a:p>
            <a:pPr algn="ctr" fontAlgn="base">
              <a:spcBef>
                <a:spcPct val="0"/>
              </a:spcBef>
              <a:spcAft>
                <a:spcPct val="0"/>
              </a:spcAft>
              <a:defRPr/>
            </a:pPr>
            <a:r>
              <a:rPr lang="en-US" sz="1000" dirty="0">
                <a:solidFill>
                  <a:srgbClr val="A28B59"/>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18495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4"/>
          <p:cNvSpPr>
            <a:spLocks noGrp="1" noChangeArrowheads="1"/>
          </p:cNvSpPr>
          <p:nvPr>
            <p:ph type="sldNum" sz="quarter" idx="11"/>
          </p:nvPr>
        </p:nvSpPr>
        <p:spPr>
          <a:ln/>
        </p:spPr>
        <p:txBody>
          <a:bodyPr/>
          <a:lstStyle>
            <a:lvl1pPr>
              <a:defRPr/>
            </a:lvl1pPr>
          </a:lstStyle>
          <a:p>
            <a:pPr>
              <a:defRPr/>
            </a:pPr>
            <a:fld id="{C2C7653A-E752-4091-A9B5-AA632C64E7E3}" type="slidenum">
              <a:rPr lang="en-US"/>
              <a:pPr>
                <a:defRPr/>
              </a:pPr>
              <a:t>‹#›</a:t>
            </a:fld>
            <a:endParaRPr lang="en-US" dirty="0"/>
          </a:p>
        </p:txBody>
      </p:sp>
    </p:spTree>
    <p:extLst>
      <p:ext uri="{BB962C8B-B14F-4D97-AF65-F5344CB8AC3E}">
        <p14:creationId xmlns:p14="http://schemas.microsoft.com/office/powerpoint/2010/main" val="3474755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AC1852B6-7B9F-49C6-8877-A42AADB27C05}" type="slidenum">
              <a:rPr lang="en-US"/>
              <a:pPr>
                <a:defRPr/>
              </a:pPr>
              <a:t>‹#›</a:t>
            </a:fld>
            <a:endParaRPr lang="en-US" dirty="0"/>
          </a:p>
        </p:txBody>
      </p:sp>
    </p:spTree>
    <p:extLst>
      <p:ext uri="{BB962C8B-B14F-4D97-AF65-F5344CB8AC3E}">
        <p14:creationId xmlns:p14="http://schemas.microsoft.com/office/powerpoint/2010/main" val="223739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392669BC-ED9E-43F4-8D00-6A5DCA1AA3C0}" type="slidenum">
              <a:rPr lang="en-US"/>
              <a:pPr>
                <a:defRPr/>
              </a:pPr>
              <a:t>‹#›</a:t>
            </a:fld>
            <a:endParaRPr lang="en-US" dirty="0"/>
          </a:p>
        </p:txBody>
      </p:sp>
    </p:spTree>
    <p:extLst>
      <p:ext uri="{BB962C8B-B14F-4D97-AF65-F5344CB8AC3E}">
        <p14:creationId xmlns:p14="http://schemas.microsoft.com/office/powerpoint/2010/main" val="394610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116013" y="304800"/>
            <a:ext cx="76327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67BF976-3F54-4CE1-9501-397377F14FAD}"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3081"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Add Bullet (Gill Sans MT 24 pt)</a:t>
            </a:r>
          </a:p>
          <a:p>
            <a:pPr lvl="1"/>
            <a:r>
              <a:rPr lang="en-US"/>
              <a:t>Sub bullet (Gill Sans MT 20 pt) </a:t>
            </a:r>
          </a:p>
          <a:p>
            <a:pPr lvl="1"/>
            <a:r>
              <a:rPr lang="en-US"/>
              <a:t>Sub bullet (Gill Sans MT 20 pt) </a:t>
            </a:r>
          </a:p>
          <a:p>
            <a:pPr lvl="0"/>
            <a:r>
              <a:rPr lang="en-US"/>
              <a:t>Add Bullet (Gill Sans MT 24 pt)</a:t>
            </a:r>
          </a:p>
          <a:p>
            <a:pPr lvl="1"/>
            <a:r>
              <a:rPr lang="en-US"/>
              <a:t>Sub bullet (Gill Sans MT 20 pt) </a:t>
            </a:r>
          </a:p>
          <a:p>
            <a:pPr lvl="1"/>
            <a:r>
              <a:rPr lang="en-US"/>
              <a:t>Sub bullet (Gill Sans MT 20 pt) </a:t>
            </a:r>
          </a:p>
          <a:p>
            <a:pPr lvl="1"/>
            <a:endParaRPr lang="en-US"/>
          </a:p>
          <a:p>
            <a:pPr lvl="1"/>
            <a:endParaRPr lang="en-US"/>
          </a:p>
          <a:p>
            <a:pPr lvl="1"/>
            <a:endParaRPr lang="en-US"/>
          </a:p>
        </p:txBody>
      </p:sp>
      <p:pic>
        <p:nvPicPr>
          <p:cNvPr id="3082" name="Picture 4" descr="D:\AU\Resources\Graphics\Logo\AU Logo_JPEG.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7950" y="188913"/>
            <a:ext cx="8318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9063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533400" y="2286000"/>
            <a:ext cx="8196263" cy="1295400"/>
          </a:xfrm>
        </p:spPr>
        <p:txBody>
          <a:bodyPr/>
          <a:lstStyle/>
          <a:p>
            <a:pPr eaLnBrk="1" hangingPunct="1"/>
            <a:r>
              <a:rPr lang="en-GB" sz="2400" u="sng" dirty="0"/>
              <a:t>Enhancing sustainable fisheries management and aquaculture development in Africa: A programme for accelerated reform of the sector (FishGov 2)</a:t>
            </a:r>
            <a:br>
              <a:rPr lang="en-US" sz="2400" u="sng" dirty="0"/>
            </a:br>
            <a:endParaRPr lang="en-US" sz="2400" dirty="0">
              <a:solidFill>
                <a:schemeClr val="tx1"/>
              </a:solidFill>
            </a:endParaRPr>
          </a:p>
        </p:txBody>
      </p:sp>
      <p:sp>
        <p:nvSpPr>
          <p:cNvPr id="2" name="TextBox 1"/>
          <p:cNvSpPr txBox="1"/>
          <p:nvPr/>
        </p:nvSpPr>
        <p:spPr>
          <a:xfrm>
            <a:off x="1093564" y="4561927"/>
            <a:ext cx="7620000" cy="523220"/>
          </a:xfrm>
          <a:prstGeom prst="rect">
            <a:avLst/>
          </a:prstGeom>
          <a:noFill/>
        </p:spPr>
        <p:txBody>
          <a:bodyPr wrap="square" rtlCol="0">
            <a:spAutoFit/>
          </a:bodyPr>
          <a:lstStyle/>
          <a:p>
            <a:pPr algn="ctr"/>
            <a:r>
              <a:rPr lang="en-US" sz="2800" b="1" dirty="0">
                <a:solidFill>
                  <a:srgbClr val="A28B59"/>
                </a:solidFill>
                <a:effectLst>
                  <a:outerShdw blurRad="38100" dist="38100" dir="2700000" algn="tl">
                    <a:srgbClr val="000000">
                      <a:alpha val="43137"/>
                    </a:srgbClr>
                  </a:outerShdw>
                </a:effectLst>
              </a:rPr>
              <a:t>FINANCIAL MANAGEMENT AND CONTROL</a:t>
            </a:r>
            <a:endParaRPr lang="en-US" sz="2800" b="1" dirty="0">
              <a:effectLst>
                <a:outerShdw blurRad="38100" dist="38100" dir="2700000" algn="tl">
                  <a:srgbClr val="000000">
                    <a:alpha val="43137"/>
                  </a:srgbClr>
                </a:outerShdw>
              </a:effectLst>
            </a:endParaRPr>
          </a:p>
        </p:txBody>
      </p:sp>
      <p:sp>
        <p:nvSpPr>
          <p:cNvPr id="5" name="TextBox 4"/>
          <p:cNvSpPr txBox="1"/>
          <p:nvPr/>
        </p:nvSpPr>
        <p:spPr>
          <a:xfrm>
            <a:off x="1981200" y="5298585"/>
            <a:ext cx="4876800" cy="400110"/>
          </a:xfrm>
          <a:prstGeom prst="rect">
            <a:avLst/>
          </a:prstGeom>
          <a:noFill/>
        </p:spPr>
        <p:txBody>
          <a:bodyPr wrap="square" rtlCol="0">
            <a:spAutoFit/>
          </a:bodyPr>
          <a:lstStyle/>
          <a:p>
            <a:r>
              <a:rPr lang="en-US" sz="2000" b="1" dirty="0">
                <a:solidFill>
                  <a:srgbClr val="00B050"/>
                </a:solidFill>
                <a:effectLst>
                  <a:outerShdw blurRad="38100" dist="38100" dir="2700000" algn="tl">
                    <a:srgbClr val="000000">
                      <a:alpha val="43137"/>
                    </a:srgbClr>
                  </a:outerShdw>
                </a:effectLst>
              </a:rPr>
              <a:t>13</a:t>
            </a:r>
            <a:r>
              <a:rPr lang="en-US" sz="2000" b="1" baseline="30000" dirty="0">
                <a:solidFill>
                  <a:srgbClr val="00B050"/>
                </a:solidFill>
                <a:effectLst>
                  <a:outerShdw blurRad="38100" dist="38100" dir="2700000" algn="tl">
                    <a:srgbClr val="000000">
                      <a:alpha val="43137"/>
                    </a:srgbClr>
                  </a:outerShdw>
                </a:effectLst>
              </a:rPr>
              <a:t>th</a:t>
            </a:r>
            <a:r>
              <a:rPr lang="en-US" sz="2000" b="1" dirty="0">
                <a:solidFill>
                  <a:srgbClr val="00B050"/>
                </a:solidFill>
                <a:effectLst>
                  <a:outerShdw blurRad="38100" dist="38100" dir="2700000" algn="tl">
                    <a:srgbClr val="000000">
                      <a:alpha val="43137"/>
                    </a:srgbClr>
                  </a:outerShdw>
                </a:effectLst>
              </a:rPr>
              <a:t> -15</a:t>
            </a:r>
            <a:r>
              <a:rPr lang="en-US" sz="2000" b="1" baseline="30000" dirty="0">
                <a:solidFill>
                  <a:srgbClr val="00B050"/>
                </a:solidFill>
                <a:effectLst>
                  <a:outerShdw blurRad="38100" dist="38100" dir="2700000" algn="tl">
                    <a:srgbClr val="000000">
                      <a:alpha val="43137"/>
                    </a:srgbClr>
                  </a:outerShdw>
                </a:effectLst>
              </a:rPr>
              <a:t>th</a:t>
            </a:r>
            <a:r>
              <a:rPr lang="en-US" sz="2000" b="1" dirty="0">
                <a:solidFill>
                  <a:srgbClr val="00B050"/>
                </a:solidFill>
                <a:effectLst>
                  <a:outerShdw blurRad="38100" dist="38100" dir="2700000" algn="tl">
                    <a:srgbClr val="000000">
                      <a:alpha val="43137"/>
                    </a:srgbClr>
                  </a:outerShdw>
                </a:effectLst>
              </a:rPr>
              <a:t> June 2022 Abuja, Nigeria</a:t>
            </a:r>
            <a:endParaRPr lang="en-US" sz="2000" dirty="0">
              <a:solidFill>
                <a:srgbClr val="00B050"/>
              </a:solidFill>
            </a:endParaRPr>
          </a:p>
        </p:txBody>
      </p:sp>
      <p:sp>
        <p:nvSpPr>
          <p:cNvPr id="4" name="TextBox 3"/>
          <p:cNvSpPr txBox="1"/>
          <p:nvPr/>
        </p:nvSpPr>
        <p:spPr>
          <a:xfrm>
            <a:off x="564524" y="3763714"/>
            <a:ext cx="8229600" cy="830997"/>
          </a:xfrm>
          <a:prstGeom prst="rect">
            <a:avLst/>
          </a:prstGeom>
          <a:noFill/>
        </p:spPr>
        <p:txBody>
          <a:bodyPr wrap="square" rtlCol="0">
            <a:spAutoFit/>
          </a:bodyPr>
          <a:lstStyle/>
          <a:p>
            <a:pPr algn="ctr"/>
            <a:r>
              <a:rPr lang="en-GB" sz="2400" b="1" dirty="0">
                <a:solidFill>
                  <a:srgbClr val="FF0000"/>
                </a:solidFill>
                <a:effectLst>
                  <a:outerShdw blurRad="38100" dist="38100" dir="2700000" algn="tl">
                    <a:srgbClr val="000000">
                      <a:alpha val="43137"/>
                    </a:srgbClr>
                  </a:outerShdw>
                </a:effectLst>
              </a:rPr>
              <a:t>SECOND DIALOGUE WITH REGIONAL ECONOMIC COMMUNITIES.</a:t>
            </a:r>
          </a:p>
        </p:txBody>
      </p:sp>
      <p:sp>
        <p:nvSpPr>
          <p:cNvPr id="3" name="TextBox 2"/>
          <p:cNvSpPr txBox="1"/>
          <p:nvPr/>
        </p:nvSpPr>
        <p:spPr>
          <a:xfrm>
            <a:off x="1371600" y="6324600"/>
            <a:ext cx="4942379" cy="369332"/>
          </a:xfrm>
          <a:prstGeom prst="rect">
            <a:avLst/>
          </a:prstGeom>
          <a:noFill/>
        </p:spPr>
        <p:txBody>
          <a:bodyPr wrap="none" rtlCol="0">
            <a:spAutoFit/>
          </a:bodyPr>
          <a:lstStyle/>
          <a:p>
            <a:r>
              <a:rPr lang="en-US" b="1" dirty="0"/>
              <a:t>Catherine Oduor : </a:t>
            </a:r>
            <a:r>
              <a:rPr lang="en-US" b="1"/>
              <a:t>Finance Officer-AU-IBAR</a:t>
            </a:r>
            <a:endParaRPr lang="en-US" b="1" dirty="0"/>
          </a:p>
        </p:txBody>
      </p:sp>
    </p:spTree>
    <p:extLst>
      <p:ext uri="{BB962C8B-B14F-4D97-AF65-F5344CB8AC3E}">
        <p14:creationId xmlns:p14="http://schemas.microsoft.com/office/powerpoint/2010/main" val="246969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PRESENTATION OUTLINE</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2</a:t>
            </a:fld>
            <a:endParaRPr lang="en-US" dirty="0"/>
          </a:p>
        </p:txBody>
      </p:sp>
      <p:graphicFrame>
        <p:nvGraphicFramePr>
          <p:cNvPr id="3" name="Diagram 2"/>
          <p:cNvGraphicFramePr/>
          <p:nvPr>
            <p:extLst>
              <p:ext uri="{D42A27DB-BD31-4B8C-83A1-F6EECF244321}">
                <p14:modId xmlns:p14="http://schemas.microsoft.com/office/powerpoint/2010/main" val="896070825"/>
              </p:ext>
            </p:extLst>
          </p:nvPr>
        </p:nvGraphicFramePr>
        <p:xfrm>
          <a:off x="457200" y="1397000"/>
          <a:ext cx="8229600" cy="500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9348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BRIEF BACKGROUND	</a:t>
            </a:r>
          </a:p>
        </p:txBody>
      </p:sp>
      <p:sp>
        <p:nvSpPr>
          <p:cNvPr id="3" name="Content Placeholder 2"/>
          <p:cNvSpPr>
            <a:spLocks noGrp="1"/>
          </p:cNvSpPr>
          <p:nvPr>
            <p:ph idx="1"/>
          </p:nvPr>
        </p:nvSpPr>
        <p:spPr/>
        <p:txBody>
          <a:bodyPr/>
          <a:lstStyle/>
          <a:p>
            <a:pPr>
              <a:buNone/>
            </a:pPr>
            <a:endParaRPr lang="en-US" dirty="0"/>
          </a:p>
          <a:p>
            <a:r>
              <a:rPr lang="en-US" sz="2800" dirty="0"/>
              <a:t>FISHGOV project is funded by the European Commission</a:t>
            </a:r>
          </a:p>
          <a:p>
            <a:r>
              <a:rPr lang="en-US" sz="2800" dirty="0"/>
              <a:t>The duration of project is 54 months (4 years, 6 months).</a:t>
            </a:r>
          </a:p>
          <a:p>
            <a:r>
              <a:rPr lang="en-US" sz="2800" dirty="0"/>
              <a:t>Project start date. 1.1.2021</a:t>
            </a:r>
          </a:p>
          <a:p>
            <a:r>
              <a:rPr lang="en-US" sz="2800" dirty="0"/>
              <a:t>The project total funding is an amount EUR 13,200,000.00</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3</a:t>
            </a:fld>
            <a:endParaRPr lang="en-US" dirty="0"/>
          </a:p>
        </p:txBody>
      </p:sp>
    </p:spTree>
    <p:extLst>
      <p:ext uri="{BB962C8B-B14F-4D97-AF65-F5344CB8AC3E}">
        <p14:creationId xmlns:p14="http://schemas.microsoft.com/office/powerpoint/2010/main" val="311551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FUNDS RECEIVED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24818868"/>
              </p:ext>
            </p:extLst>
          </p:nvPr>
        </p:nvGraphicFramePr>
        <p:xfrm>
          <a:off x="609600" y="1482725"/>
          <a:ext cx="8153400" cy="2078355"/>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70840">
                <a:tc>
                  <a:txBody>
                    <a:bodyPr/>
                    <a:lstStyle/>
                    <a:p>
                      <a:r>
                        <a:rPr lang="en-US" sz="2000" dirty="0"/>
                        <a:t>INSTALLMENTS</a:t>
                      </a:r>
                    </a:p>
                  </a:txBody>
                  <a:tcPr>
                    <a:solidFill>
                      <a:srgbClr val="92D050"/>
                    </a:solidFill>
                  </a:tcPr>
                </a:tc>
                <a:tc>
                  <a:txBody>
                    <a:bodyPr/>
                    <a:lstStyle/>
                    <a:p>
                      <a:r>
                        <a:rPr lang="en-US" sz="2000" dirty="0"/>
                        <a:t>DATES</a:t>
                      </a:r>
                    </a:p>
                  </a:txBody>
                  <a:tcPr>
                    <a:solidFill>
                      <a:srgbClr val="92D050"/>
                    </a:solidFill>
                  </a:tcPr>
                </a:tc>
                <a:tc>
                  <a:txBody>
                    <a:bodyPr/>
                    <a:lstStyle/>
                    <a:p>
                      <a:r>
                        <a:rPr lang="en-US" sz="2000" dirty="0"/>
                        <a:t>AMOUNT</a:t>
                      </a:r>
                    </a:p>
                  </a:txBody>
                  <a:tcPr>
                    <a:solidFill>
                      <a:srgbClr val="92D050"/>
                    </a:solidFill>
                  </a:tcPr>
                </a:tc>
                <a:extLst>
                  <a:ext uri="{0D108BD9-81ED-4DB2-BD59-A6C34878D82A}">
                    <a16:rowId xmlns:a16="http://schemas.microsoft.com/office/drawing/2014/main" val="10000"/>
                  </a:ext>
                </a:extLst>
              </a:tr>
              <a:tr h="432435">
                <a:tc>
                  <a:txBody>
                    <a:bodyPr/>
                    <a:lstStyle/>
                    <a:p>
                      <a:r>
                        <a:rPr lang="en-US" sz="2000" dirty="0"/>
                        <a:t>1</a:t>
                      </a:r>
                      <a:r>
                        <a:rPr lang="en-US" sz="2000" baseline="30000" dirty="0"/>
                        <a:t>st</a:t>
                      </a:r>
                      <a:r>
                        <a:rPr lang="en-US" sz="2000" baseline="0" dirty="0"/>
                        <a:t> transfer</a:t>
                      </a:r>
                      <a:endParaRPr lang="en-US" sz="2000" dirty="0"/>
                    </a:p>
                  </a:txBody>
                  <a:tcPr>
                    <a:solidFill>
                      <a:schemeClr val="bg1">
                        <a:lumMod val="95000"/>
                      </a:schemeClr>
                    </a:solidFill>
                  </a:tcPr>
                </a:tc>
                <a:tc>
                  <a:txBody>
                    <a:bodyPr/>
                    <a:lstStyle/>
                    <a:p>
                      <a:r>
                        <a:rPr lang="en-US" sz="2000" dirty="0"/>
                        <a:t>14.12.2020</a:t>
                      </a:r>
                    </a:p>
                  </a:txBody>
                  <a:tcPr>
                    <a:solidFill>
                      <a:schemeClr val="bg1">
                        <a:lumMod val="95000"/>
                      </a:schemeClr>
                    </a:solidFill>
                  </a:tcPr>
                </a:tc>
                <a:tc>
                  <a:txBody>
                    <a:bodyPr/>
                    <a:lstStyle/>
                    <a:p>
                      <a:r>
                        <a:rPr lang="en-US" sz="2000" baseline="0" dirty="0"/>
                        <a:t>EUR 3,041,277</a:t>
                      </a:r>
                      <a:endParaRPr lang="en-US" sz="2000" dirty="0"/>
                    </a:p>
                  </a:txBody>
                  <a:tcPr>
                    <a:solidFill>
                      <a:schemeClr val="bg1">
                        <a:lumMod val="95000"/>
                      </a:schemeClr>
                    </a:solidFill>
                  </a:tcPr>
                </a:tc>
                <a:extLst>
                  <a:ext uri="{0D108BD9-81ED-4DB2-BD59-A6C34878D82A}">
                    <a16:rowId xmlns:a16="http://schemas.microsoft.com/office/drawing/2014/main" val="10001"/>
                  </a:ext>
                </a:extLst>
              </a:tr>
              <a:tr h="381000">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10002"/>
                  </a:ext>
                </a:extLst>
              </a:tr>
              <a:tr h="381000">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10003"/>
                  </a:ext>
                </a:extLst>
              </a:tr>
              <a:tr h="457200">
                <a:tc>
                  <a:txBody>
                    <a:bodyPr/>
                    <a:lstStyle/>
                    <a:p>
                      <a:r>
                        <a:rPr lang="en-US" sz="2000" b="1" dirty="0"/>
                        <a:t>TOTAL</a:t>
                      </a:r>
                    </a:p>
                  </a:txBody>
                  <a:tcPr>
                    <a:solidFill>
                      <a:srgbClr val="92D050"/>
                    </a:solidFill>
                  </a:tcPr>
                </a:tc>
                <a:tc>
                  <a:txBody>
                    <a:bodyPr/>
                    <a:lstStyle/>
                    <a:p>
                      <a:endParaRPr lang="en-US" sz="2000" b="1" dirty="0"/>
                    </a:p>
                  </a:txBody>
                  <a:tcPr>
                    <a:solidFill>
                      <a:srgbClr val="92D050"/>
                    </a:solidFill>
                  </a:tcPr>
                </a:tc>
                <a:tc>
                  <a:txBody>
                    <a:bodyPr/>
                    <a:lstStyle/>
                    <a:p>
                      <a:r>
                        <a:rPr lang="en-US" sz="2000" baseline="0" dirty="0"/>
                        <a:t>EUR 3,041,277</a:t>
                      </a:r>
                      <a:endParaRPr lang="en-US" sz="2000" dirty="0"/>
                    </a:p>
                  </a:txBody>
                  <a:tcPr>
                    <a:solidFill>
                      <a:srgbClr val="92D050"/>
                    </a:solidFill>
                  </a:tcPr>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4</a:t>
            </a:fld>
            <a:endParaRPr lang="en-US" dirty="0"/>
          </a:p>
        </p:txBody>
      </p:sp>
    </p:spTree>
    <p:extLst>
      <p:ext uri="{BB962C8B-B14F-4D97-AF65-F5344CB8AC3E}">
        <p14:creationId xmlns:p14="http://schemas.microsoft.com/office/powerpoint/2010/main" val="4101413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(EUR)</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45149582"/>
              </p:ext>
            </p:extLst>
          </p:nvPr>
        </p:nvGraphicFramePr>
        <p:xfrm>
          <a:off x="1295400" y="1462558"/>
          <a:ext cx="7010400" cy="5090642"/>
        </p:xfrm>
        <a:graphic>
          <a:graphicData uri="http://schemas.openxmlformats.org/drawingml/2006/table">
            <a:tbl>
              <a:tblPr/>
              <a:tblGrid>
                <a:gridCol w="2904802">
                  <a:extLst>
                    <a:ext uri="{9D8B030D-6E8A-4147-A177-3AD203B41FA5}">
                      <a16:colId xmlns:a16="http://schemas.microsoft.com/office/drawing/2014/main" val="568200295"/>
                    </a:ext>
                  </a:extLst>
                </a:gridCol>
                <a:gridCol w="1154140">
                  <a:extLst>
                    <a:ext uri="{9D8B030D-6E8A-4147-A177-3AD203B41FA5}">
                      <a16:colId xmlns:a16="http://schemas.microsoft.com/office/drawing/2014/main" val="438893340"/>
                    </a:ext>
                  </a:extLst>
                </a:gridCol>
                <a:gridCol w="1154140">
                  <a:extLst>
                    <a:ext uri="{9D8B030D-6E8A-4147-A177-3AD203B41FA5}">
                      <a16:colId xmlns:a16="http://schemas.microsoft.com/office/drawing/2014/main" val="1294880907"/>
                    </a:ext>
                  </a:extLst>
                </a:gridCol>
                <a:gridCol w="1797318">
                  <a:extLst>
                    <a:ext uri="{9D8B030D-6E8A-4147-A177-3AD203B41FA5}">
                      <a16:colId xmlns:a16="http://schemas.microsoft.com/office/drawing/2014/main" val="3628436609"/>
                    </a:ext>
                  </a:extLst>
                </a:gridCol>
              </a:tblGrid>
              <a:tr h="376059">
                <a:tc>
                  <a:txBody>
                    <a:bodyPr/>
                    <a:lstStyle/>
                    <a:p>
                      <a:pPr algn="ctr" fontAlgn="ctr"/>
                      <a:r>
                        <a:rPr lang="en-US" sz="1100" b="1" i="0" u="none" strike="noStrike">
                          <a:effectLst/>
                          <a:latin typeface="Arial" panose="020B0604020202020204" pitchFamily="34" charset="0"/>
                        </a:rPr>
                        <a:t>DESCRIPTION</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Total Cost</a:t>
                      </a:r>
                      <a:br>
                        <a:rPr lang="en-US" sz="1100" b="1" i="0" u="none" strike="noStrike">
                          <a:effectLst/>
                          <a:latin typeface="Arial" panose="020B0604020202020204" pitchFamily="34" charset="0"/>
                        </a:rPr>
                      </a:br>
                      <a:r>
                        <a:rPr lang="en-US" sz="1100" b="1" i="0" u="none" strike="noStrike">
                          <a:effectLst/>
                          <a:latin typeface="Arial" panose="020B0604020202020204" pitchFamily="34" charset="0"/>
                        </a:rPr>
                        <a:t>(in Eur)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Total Cost</a:t>
                      </a:r>
                      <a:br>
                        <a:rPr lang="en-US" sz="1100" b="1" i="0" u="none" strike="noStrike">
                          <a:effectLst/>
                          <a:latin typeface="Arial" panose="020B0604020202020204" pitchFamily="34" charset="0"/>
                        </a:rPr>
                      </a:br>
                      <a:r>
                        <a:rPr lang="en-US" sz="1100" b="1" i="0" u="none" strike="noStrike">
                          <a:effectLst/>
                          <a:latin typeface="Arial" panose="020B0604020202020204" pitchFamily="34" charset="0"/>
                        </a:rPr>
                        <a:t>(in Eur)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Total Cost</a:t>
                      </a:r>
                      <a:br>
                        <a:rPr lang="en-US" sz="1100" b="1" i="0" u="none" strike="noStrike">
                          <a:effectLst/>
                          <a:latin typeface="Arial" panose="020B0604020202020204" pitchFamily="34" charset="0"/>
                        </a:rPr>
                      </a:br>
                      <a:r>
                        <a:rPr lang="en-US" sz="1100" b="1" i="0" u="none" strike="noStrike">
                          <a:effectLst/>
                          <a:latin typeface="Arial" panose="020B0604020202020204" pitchFamily="34" charset="0"/>
                        </a:rPr>
                        <a:t>(in Eur)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92675186"/>
                  </a:ext>
                </a:extLst>
              </a:tr>
              <a:tr h="564088">
                <a:tc>
                  <a:txBody>
                    <a:bodyPr/>
                    <a:lstStyle/>
                    <a:p>
                      <a:pPr algn="ctr" fontAlgn="ctr"/>
                      <a:r>
                        <a:rPr lang="en-US" sz="1100" b="1"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EU Contribution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AU Contribution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effectLst/>
                          <a:latin typeface="Arial" panose="020B0604020202020204" pitchFamily="34" charset="0"/>
                        </a:rPr>
                        <a:t> TOTAL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89411577"/>
                  </a:ext>
                </a:extLst>
              </a:tr>
              <a:tr h="188029">
                <a:tc>
                  <a:txBody>
                    <a:bodyPr/>
                    <a:lstStyle/>
                    <a:p>
                      <a:pPr algn="l" fontAlgn="ctr"/>
                      <a:r>
                        <a:rPr lang="en-US" sz="1100" b="1" i="0" u="none" strike="noStrike">
                          <a:effectLst/>
                          <a:latin typeface="Arial" panose="020B0604020202020204" pitchFamily="34" charset="0"/>
                        </a:rPr>
                        <a:t>INCEPTION AND CLOSURE</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424,600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775758279"/>
                  </a:ext>
                </a:extLst>
              </a:tr>
              <a:tr h="185589">
                <a:tc>
                  <a:txBody>
                    <a:bodyPr/>
                    <a:lstStyle/>
                    <a:p>
                      <a:pPr algn="l" fontAlgn="ctr"/>
                      <a:r>
                        <a:rPr lang="en-US" sz="1100" b="0"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303198"/>
                  </a:ext>
                </a:extLst>
              </a:tr>
              <a:tr h="188029">
                <a:tc>
                  <a:txBody>
                    <a:bodyPr/>
                    <a:lstStyle/>
                    <a:p>
                      <a:pPr algn="l" fontAlgn="ctr"/>
                      <a:r>
                        <a:rPr lang="en-US" sz="1100" b="1" i="0" u="none" strike="noStrike">
                          <a:effectLst/>
                          <a:latin typeface="Arial" panose="020B0604020202020204" pitchFamily="34" charset="0"/>
                        </a:rPr>
                        <a:t>RESULT 1</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2,735,700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240,000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2,975,700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576478023"/>
                  </a:ext>
                </a:extLst>
              </a:tr>
              <a:tr h="185589">
                <a:tc>
                  <a:txBody>
                    <a:bodyPr/>
                    <a:lstStyle/>
                    <a:p>
                      <a:pPr algn="l" fontAlgn="ctr"/>
                      <a:r>
                        <a:rPr lang="en-US" sz="1100" b="0"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6704423"/>
                  </a:ext>
                </a:extLst>
              </a:tr>
              <a:tr h="188029">
                <a:tc>
                  <a:txBody>
                    <a:bodyPr/>
                    <a:lstStyle/>
                    <a:p>
                      <a:pPr algn="l" fontAlgn="ctr"/>
                      <a:r>
                        <a:rPr lang="en-US" sz="1100" b="1" i="0" u="none" strike="noStrike">
                          <a:effectLst/>
                          <a:latin typeface="Arial" panose="020B0604020202020204" pitchFamily="34" charset="0"/>
                        </a:rPr>
                        <a:t>RESULT 2</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1,586,100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306,400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1,892,500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3453125455"/>
                  </a:ext>
                </a:extLst>
              </a:tr>
              <a:tr h="185589">
                <a:tc>
                  <a:txBody>
                    <a:bodyPr/>
                    <a:lstStyle/>
                    <a:p>
                      <a:pPr algn="l" fontAlgn="ctr"/>
                      <a:r>
                        <a:rPr lang="en-US" sz="1100" b="1"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96294"/>
                  </a:ext>
                </a:extLst>
              </a:tr>
              <a:tr h="188029">
                <a:tc>
                  <a:txBody>
                    <a:bodyPr/>
                    <a:lstStyle/>
                    <a:p>
                      <a:pPr algn="l" fontAlgn="ctr"/>
                      <a:r>
                        <a:rPr lang="en-US" sz="1100" b="1" i="0" u="none" strike="noStrike">
                          <a:effectLst/>
                          <a:latin typeface="Arial" panose="020B0604020202020204" pitchFamily="34" charset="0"/>
                        </a:rPr>
                        <a:t>RESULT 3</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1,515,080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81,000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1,596,080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535346653"/>
                  </a:ext>
                </a:extLst>
              </a:tr>
              <a:tr h="185589">
                <a:tc>
                  <a:txBody>
                    <a:bodyPr/>
                    <a:lstStyle/>
                    <a:p>
                      <a:pPr algn="l" fontAlgn="ctr"/>
                      <a:r>
                        <a:rPr lang="en-US" sz="1100" b="0"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5594330"/>
                  </a:ext>
                </a:extLst>
              </a:tr>
              <a:tr h="188029">
                <a:tc>
                  <a:txBody>
                    <a:bodyPr/>
                    <a:lstStyle/>
                    <a:p>
                      <a:pPr algn="l" fontAlgn="ctr"/>
                      <a:r>
                        <a:rPr lang="en-US" sz="1100" b="1" i="0" u="none" strike="noStrike">
                          <a:effectLst/>
                          <a:latin typeface="Arial" panose="020B0604020202020204" pitchFamily="34" charset="0"/>
                        </a:rPr>
                        <a:t>Subtotal Activities</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6,261,480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627,400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6,888,880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extLst>
                  <a:ext uri="{0D108BD9-81ED-4DB2-BD59-A6C34878D82A}">
                    <a16:rowId xmlns:a16="http://schemas.microsoft.com/office/drawing/2014/main" val="317279024"/>
                  </a:ext>
                </a:extLst>
              </a:tr>
              <a:tr h="185589">
                <a:tc>
                  <a:txBody>
                    <a:bodyPr/>
                    <a:lstStyle/>
                    <a:p>
                      <a:pPr algn="l" fontAlgn="ctr"/>
                      <a:r>
                        <a:rPr lang="en-US" sz="1100" b="1"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1180255"/>
                  </a:ext>
                </a:extLst>
              </a:tr>
              <a:tr h="188029">
                <a:tc>
                  <a:txBody>
                    <a:bodyPr/>
                    <a:lstStyle/>
                    <a:p>
                      <a:pPr algn="l" fontAlgn="ctr"/>
                      <a:r>
                        <a:rPr lang="en-US" sz="1100" b="1" i="0" u="none" strike="noStrike">
                          <a:effectLst/>
                          <a:latin typeface="Arial" panose="020B0604020202020204" pitchFamily="34" charset="0"/>
                        </a:rPr>
                        <a:t>PROJECT MANAGEMENT</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5895894"/>
                  </a:ext>
                </a:extLst>
              </a:tr>
              <a:tr h="188029">
                <a:tc>
                  <a:txBody>
                    <a:bodyPr/>
                    <a:lstStyle/>
                    <a:p>
                      <a:pPr algn="l" fontAlgn="ctr"/>
                      <a:r>
                        <a:rPr lang="en-US" sz="1100" b="1" i="0" u="none" strike="noStrike">
                          <a:effectLst/>
                          <a:latin typeface="Arial" panose="020B0604020202020204" pitchFamily="34" charset="0"/>
                        </a:rPr>
                        <a:t>Staff</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3,205,764</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effectLst/>
                          <a:latin typeface="Arial" panose="020B0604020202020204" pitchFamily="34" charset="0"/>
                        </a:rPr>
                        <a:t>494,206</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3,699,970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489536462"/>
                  </a:ext>
                </a:extLst>
              </a:tr>
              <a:tr h="185589">
                <a:tc>
                  <a:txBody>
                    <a:bodyPr/>
                    <a:lstStyle/>
                    <a:p>
                      <a:pPr algn="l" fontAlgn="ctr"/>
                      <a:r>
                        <a:rPr lang="en-US" sz="1100" b="0" i="0" u="none" strike="noStrike">
                          <a:solidFill>
                            <a:srgbClr val="000000"/>
                          </a:solidFill>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611417"/>
                  </a:ext>
                </a:extLst>
              </a:tr>
              <a:tr h="188029">
                <a:tc>
                  <a:txBody>
                    <a:bodyPr/>
                    <a:lstStyle/>
                    <a:p>
                      <a:pPr algn="l" fontAlgn="ctr"/>
                      <a:r>
                        <a:rPr lang="en-US" sz="1100" b="1" i="0" u="none" strike="noStrike">
                          <a:solidFill>
                            <a:srgbClr val="000000"/>
                          </a:solidFill>
                          <a:effectLst/>
                          <a:latin typeface="Arial" panose="020B0604020202020204" pitchFamily="34" charset="0"/>
                        </a:rPr>
                        <a:t>Investments</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672,508</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672,508</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242547818"/>
                  </a:ext>
                </a:extLst>
              </a:tr>
              <a:tr h="188029">
                <a:tc>
                  <a:txBody>
                    <a:bodyPr/>
                    <a:lstStyle/>
                    <a:p>
                      <a:pPr algn="l" fontAlgn="ctr"/>
                      <a:r>
                        <a:rPr lang="en-US" sz="1100" b="1" i="0" u="none" strike="noStrike">
                          <a:solidFill>
                            <a:srgbClr val="000000"/>
                          </a:solidFill>
                          <a:effectLst/>
                          <a:latin typeface="Arial" panose="020B0604020202020204" pitchFamily="34" charset="0"/>
                        </a:rPr>
                        <a:t>Operating cost</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765,200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100" b="1" i="0" u="none" strike="noStrike">
                          <a:solidFill>
                            <a:srgbClr val="000000"/>
                          </a:solidFill>
                          <a:effectLst/>
                          <a:latin typeface="Arial" panose="020B0604020202020204" pitchFamily="34" charset="0"/>
                        </a:rPr>
                        <a:t>765,200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199638133"/>
                  </a:ext>
                </a:extLst>
              </a:tr>
              <a:tr h="188029">
                <a:tc>
                  <a:txBody>
                    <a:bodyPr/>
                    <a:lstStyle/>
                    <a:p>
                      <a:pPr algn="l" fontAlgn="ctr"/>
                      <a:r>
                        <a:rPr lang="en-US" sz="1100" b="1" i="0" u="none" strike="noStrike">
                          <a:effectLst/>
                          <a:latin typeface="Arial" panose="020B0604020202020204" pitchFamily="34" charset="0"/>
                        </a:rPr>
                        <a:t>Subtotal Project Management Costs</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4,643,472</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494,206</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5,137,678</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extLst>
                  <a:ext uri="{0D108BD9-81ED-4DB2-BD59-A6C34878D82A}">
                    <a16:rowId xmlns:a16="http://schemas.microsoft.com/office/drawing/2014/main" val="2199591883"/>
                  </a:ext>
                </a:extLst>
              </a:tr>
              <a:tr h="185589">
                <a:tc>
                  <a:txBody>
                    <a:bodyPr/>
                    <a:lstStyle/>
                    <a:p>
                      <a:pPr algn="l" fontAlgn="ctr"/>
                      <a:r>
                        <a:rPr lang="en-US" sz="1100" b="1" i="0" u="none" strike="noStrike">
                          <a:effectLst/>
                          <a:latin typeface="Arial" panose="020B0604020202020204" pitchFamily="34" charset="0"/>
                        </a:rPr>
                        <a:t>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panose="020B0604020202020204" pitchFamily="34" charset="0"/>
                        </a:rPr>
                        <a:t> </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128835"/>
                  </a:ext>
                </a:extLst>
              </a:tr>
              <a:tr h="376059">
                <a:tc>
                  <a:txBody>
                    <a:bodyPr/>
                    <a:lstStyle/>
                    <a:p>
                      <a:pPr algn="l" fontAlgn="ctr"/>
                      <a:r>
                        <a:rPr lang="en-US" sz="1100" b="1" i="0" u="none" strike="noStrike">
                          <a:effectLst/>
                          <a:latin typeface="Arial" panose="020B0604020202020204" pitchFamily="34" charset="0"/>
                        </a:rPr>
                        <a:t>Subtotal direct eligible costs of the Action </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10,904,952</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1,121,606</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12,026,558</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extLst>
                  <a:ext uri="{0D108BD9-81ED-4DB2-BD59-A6C34878D82A}">
                    <a16:rowId xmlns:a16="http://schemas.microsoft.com/office/drawing/2014/main" val="1158322698"/>
                  </a:ext>
                </a:extLst>
              </a:tr>
              <a:tr h="185589">
                <a:tc>
                  <a:txBody>
                    <a:bodyPr/>
                    <a:lstStyle/>
                    <a:p>
                      <a:pPr algn="l" fontAlgn="ctr"/>
                      <a:r>
                        <a:rPr lang="en-US" sz="1100" b="0" i="0" u="none" strike="noStrike">
                          <a:effectLst/>
                          <a:latin typeface="Arial" panose="020B0604020202020204" pitchFamily="34" charset="0"/>
                        </a:rPr>
                        <a:t>Administrative Costs 6.97%</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762,204</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78,394</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840,598</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2181109"/>
                  </a:ext>
                </a:extLst>
              </a:tr>
              <a:tr h="185589">
                <a:tc>
                  <a:txBody>
                    <a:bodyPr/>
                    <a:lstStyle/>
                    <a:p>
                      <a:pPr algn="l" fontAlgn="ctr"/>
                      <a:r>
                        <a:rPr lang="en-US" sz="1100" b="0" i="0" u="none" strike="noStrike">
                          <a:effectLst/>
                          <a:latin typeface="Arial" panose="020B0604020202020204" pitchFamily="34" charset="0"/>
                        </a:rPr>
                        <a:t>Contigencies</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332,844</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332,844</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446431"/>
                  </a:ext>
                </a:extLst>
              </a:tr>
              <a:tr h="223845">
                <a:tc>
                  <a:txBody>
                    <a:bodyPr/>
                    <a:lstStyle/>
                    <a:p>
                      <a:pPr algn="l" fontAlgn="ctr"/>
                      <a:r>
                        <a:rPr lang="en-US" sz="1100" b="1" i="0" u="none" strike="noStrike">
                          <a:effectLst/>
                          <a:latin typeface="Arial" panose="020B0604020202020204" pitchFamily="34" charset="0"/>
                        </a:rPr>
                        <a:t>Grand Total</a:t>
                      </a:r>
                    </a:p>
                  </a:txBody>
                  <a:tcPr marL="8498" marR="8498" marT="84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12,000,000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a:effectLst/>
                          <a:latin typeface="Arial" panose="020B0604020202020204" pitchFamily="34" charset="0"/>
                        </a:rPr>
                        <a:t>1,200,000</a:t>
                      </a:r>
                    </a:p>
                  </a:txBody>
                  <a:tcPr marL="8498" marR="8498" marT="84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tc>
                  <a:txBody>
                    <a:bodyPr/>
                    <a:lstStyle/>
                    <a:p>
                      <a:pPr algn="r" fontAlgn="ctr"/>
                      <a:r>
                        <a:rPr lang="en-US" sz="1100" b="1" i="0" u="none" strike="noStrike" dirty="0">
                          <a:effectLst/>
                          <a:latin typeface="Arial" panose="020B0604020202020204" pitchFamily="34" charset="0"/>
                        </a:rPr>
                        <a:t>13,200,000</a:t>
                      </a:r>
                    </a:p>
                  </a:txBody>
                  <a:tcPr marL="8498" marR="8498" marT="849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extLst>
                  <a:ext uri="{0D108BD9-81ED-4DB2-BD59-A6C34878D82A}">
                    <a16:rowId xmlns:a16="http://schemas.microsoft.com/office/drawing/2014/main" val="2737580405"/>
                  </a:ext>
                </a:extLst>
              </a:tr>
            </a:tbl>
          </a:graphicData>
        </a:graphic>
      </p:graphicFrame>
    </p:spTree>
    <p:extLst>
      <p:ext uri="{BB962C8B-B14F-4D97-AF65-F5344CB8AC3E}">
        <p14:creationId xmlns:p14="http://schemas.microsoft.com/office/powerpoint/2010/main" val="2295800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latin typeface="Calibri" pitchFamily="34" charset="0"/>
              </a:rPr>
              <a:t>PERCENTAGE OF EXECUTION BASED ON FUNDS RECEIVED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532353"/>
              </p:ext>
            </p:extLst>
          </p:nvPr>
        </p:nvGraphicFramePr>
        <p:xfrm>
          <a:off x="609600" y="1482725"/>
          <a:ext cx="7543800" cy="2677659"/>
        </p:xfrm>
        <a:graphic>
          <a:graphicData uri="http://schemas.openxmlformats.org/drawingml/2006/table">
            <a:tbl>
              <a:tblPr firstRow="1" bandRow="1">
                <a:tableStyleId>{5C22544A-7EE6-4342-B048-85BDC9FD1C3A}</a:tableStyleId>
              </a:tblPr>
              <a:tblGrid>
                <a:gridCol w="228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2026920">
                  <a:extLst>
                    <a:ext uri="{9D8B030D-6E8A-4147-A177-3AD203B41FA5}">
                      <a16:colId xmlns:a16="http://schemas.microsoft.com/office/drawing/2014/main" val="20002"/>
                    </a:ext>
                  </a:extLst>
                </a:gridCol>
                <a:gridCol w="1630680">
                  <a:extLst>
                    <a:ext uri="{9D8B030D-6E8A-4147-A177-3AD203B41FA5}">
                      <a16:colId xmlns:a16="http://schemas.microsoft.com/office/drawing/2014/main" val="20003"/>
                    </a:ext>
                  </a:extLst>
                </a:gridCol>
              </a:tblGrid>
              <a:tr h="1123044">
                <a:tc>
                  <a:txBody>
                    <a:bodyPr/>
                    <a:lstStyle/>
                    <a:p>
                      <a:endParaRPr lang="en-US" dirty="0">
                        <a:solidFill>
                          <a:schemeClr val="tx1"/>
                        </a:solidFill>
                      </a:endParaRPr>
                    </a:p>
                  </a:txBody>
                  <a:tcPr>
                    <a:solidFill>
                      <a:srgbClr val="FFC000"/>
                    </a:solidFill>
                  </a:tcPr>
                </a:tc>
                <a:tc>
                  <a:txBody>
                    <a:bodyPr/>
                    <a:lstStyle/>
                    <a:p>
                      <a:r>
                        <a:rPr lang="en-US" dirty="0">
                          <a:solidFill>
                            <a:schemeClr val="tx1"/>
                          </a:solidFill>
                        </a:rPr>
                        <a:t>TOTAL EXPENDITURE         </a:t>
                      </a:r>
                      <a:r>
                        <a:rPr lang="en-US" baseline="0" dirty="0">
                          <a:solidFill>
                            <a:schemeClr val="tx1"/>
                          </a:solidFill>
                        </a:rPr>
                        <a:t>EUR</a:t>
                      </a:r>
                      <a:endParaRPr lang="en-US" dirty="0">
                        <a:solidFill>
                          <a:schemeClr val="tx1"/>
                        </a:solidFill>
                      </a:endParaRPr>
                    </a:p>
                  </a:txBody>
                  <a:tcPr>
                    <a:solidFill>
                      <a:srgbClr val="FFC000"/>
                    </a:solidFill>
                  </a:tcPr>
                </a:tc>
                <a:tc>
                  <a:txBody>
                    <a:bodyPr/>
                    <a:lstStyle/>
                    <a:p>
                      <a:r>
                        <a:rPr lang="en-US" dirty="0">
                          <a:solidFill>
                            <a:schemeClr val="tx1"/>
                          </a:solidFill>
                        </a:rPr>
                        <a:t>FUNDS</a:t>
                      </a:r>
                      <a:r>
                        <a:rPr lang="en-US" baseline="0" dirty="0">
                          <a:solidFill>
                            <a:schemeClr val="tx1"/>
                          </a:solidFill>
                        </a:rPr>
                        <a:t> RECEIVED</a:t>
                      </a:r>
                      <a:r>
                        <a:rPr lang="en-US" dirty="0">
                          <a:solidFill>
                            <a:schemeClr val="tx1"/>
                          </a:solidFill>
                        </a:rPr>
                        <a:t> EUR</a:t>
                      </a:r>
                    </a:p>
                  </a:txBody>
                  <a:tcPr>
                    <a:solidFill>
                      <a:srgbClr val="FFC000"/>
                    </a:solidFill>
                  </a:tcPr>
                </a:tc>
                <a:tc>
                  <a:txBody>
                    <a:bodyPr/>
                    <a:lstStyle/>
                    <a:p>
                      <a:r>
                        <a:rPr lang="en-US" dirty="0">
                          <a:solidFill>
                            <a:schemeClr val="tx1"/>
                          </a:solidFill>
                        </a:rPr>
                        <a:t>% OF EXECUTION</a:t>
                      </a:r>
                    </a:p>
                  </a:txBody>
                  <a:tcPr>
                    <a:solidFill>
                      <a:srgbClr val="FFC000"/>
                    </a:solidFill>
                  </a:tcPr>
                </a:tc>
                <a:extLst>
                  <a:ext uri="{0D108BD9-81ED-4DB2-BD59-A6C34878D82A}">
                    <a16:rowId xmlns:a16="http://schemas.microsoft.com/office/drawing/2014/main" val="10000"/>
                  </a:ext>
                </a:extLst>
              </a:tr>
              <a:tr h="640215">
                <a:tc>
                  <a:txBody>
                    <a:bodyPr/>
                    <a:lstStyle/>
                    <a:p>
                      <a:endParaRPr lang="en-US" dirty="0"/>
                    </a:p>
                  </a:txBody>
                  <a:tcPr>
                    <a:solidFill>
                      <a:schemeClr val="bg1">
                        <a:lumMod val="85000"/>
                      </a:schemeClr>
                    </a:solidFill>
                  </a:tcPr>
                </a:tc>
                <a:tc>
                  <a:txBody>
                    <a:bodyPr/>
                    <a:lstStyle/>
                    <a:p>
                      <a:r>
                        <a:rPr lang="en-US" dirty="0"/>
                        <a:t>2,111,602</a:t>
                      </a:r>
                    </a:p>
                    <a:p>
                      <a:endParaRPr lang="en-US" dirty="0"/>
                    </a:p>
                    <a:p>
                      <a:endParaRPr lang="en-US" dirty="0"/>
                    </a:p>
                  </a:txBody>
                  <a:tcPr>
                    <a:solidFill>
                      <a:schemeClr val="bg1">
                        <a:lumMod val="85000"/>
                      </a:schemeClr>
                    </a:solidFill>
                  </a:tcPr>
                </a:tc>
                <a:tc>
                  <a:txBody>
                    <a:bodyPr/>
                    <a:lstStyle/>
                    <a:p>
                      <a:r>
                        <a:rPr lang="en-US" dirty="0"/>
                        <a:t>3,041,277.00</a:t>
                      </a:r>
                    </a:p>
                    <a:p>
                      <a:endParaRPr lang="en-US" dirty="0"/>
                    </a:p>
                  </a:txBody>
                  <a:tcPr>
                    <a:solidFill>
                      <a:schemeClr val="bg1">
                        <a:lumMod val="85000"/>
                      </a:schemeClr>
                    </a:solidFill>
                  </a:tcPr>
                </a:tc>
                <a:tc>
                  <a:txBody>
                    <a:bodyPr/>
                    <a:lstStyle/>
                    <a:p>
                      <a:r>
                        <a:rPr lang="en-US" dirty="0"/>
                        <a:t>69%</a:t>
                      </a:r>
                    </a:p>
                  </a:txBody>
                  <a:tcPr>
                    <a:solidFill>
                      <a:schemeClr val="bg1">
                        <a:lumMod val="85000"/>
                      </a:schemeClr>
                    </a:solidFill>
                  </a:tcPr>
                </a:tc>
                <a:extLst>
                  <a:ext uri="{0D108BD9-81ED-4DB2-BD59-A6C34878D82A}">
                    <a16:rowId xmlns:a16="http://schemas.microsoft.com/office/drawing/2014/main" val="10001"/>
                  </a:ext>
                </a:extLst>
              </a:tr>
              <a:tr h="640215">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6</a:t>
            </a:fld>
            <a:endParaRPr lang="en-US" dirty="0"/>
          </a:p>
        </p:txBody>
      </p:sp>
      <p:graphicFrame>
        <p:nvGraphicFramePr>
          <p:cNvPr id="3" name="Table 5">
            <a:extLst>
              <a:ext uri="{FF2B5EF4-FFF2-40B4-BE49-F238E27FC236}">
                <a16:creationId xmlns:a16="http://schemas.microsoft.com/office/drawing/2014/main" id="{8007CF50-2A18-4C14-B4F4-166933B31836}"/>
              </a:ext>
            </a:extLst>
          </p:cNvPr>
          <p:cNvGraphicFramePr>
            <a:graphicFrameLocks noGrp="1"/>
          </p:cNvGraphicFramePr>
          <p:nvPr>
            <p:extLst>
              <p:ext uri="{D42A27DB-BD31-4B8C-83A1-F6EECF244321}">
                <p14:modId xmlns:p14="http://schemas.microsoft.com/office/powerpoint/2010/main" val="1640061695"/>
              </p:ext>
            </p:extLst>
          </p:nvPr>
        </p:nvGraphicFramePr>
        <p:xfrm>
          <a:off x="1333500" y="3987029"/>
          <a:ext cx="6134100" cy="731520"/>
        </p:xfrm>
        <a:graphic>
          <a:graphicData uri="http://schemas.openxmlformats.org/drawingml/2006/table">
            <a:tbl>
              <a:tblPr firstRow="1" bandRow="1">
                <a:tableStyleId>{5C22544A-7EE6-4342-B048-85BDC9FD1C3A}</a:tableStyleId>
              </a:tblPr>
              <a:tblGrid>
                <a:gridCol w="2185273">
                  <a:extLst>
                    <a:ext uri="{9D8B030D-6E8A-4147-A177-3AD203B41FA5}">
                      <a16:colId xmlns:a16="http://schemas.microsoft.com/office/drawing/2014/main" val="3954710294"/>
                    </a:ext>
                  </a:extLst>
                </a:gridCol>
                <a:gridCol w="2205720">
                  <a:extLst>
                    <a:ext uri="{9D8B030D-6E8A-4147-A177-3AD203B41FA5}">
                      <a16:colId xmlns:a16="http://schemas.microsoft.com/office/drawing/2014/main" val="2397073744"/>
                    </a:ext>
                  </a:extLst>
                </a:gridCol>
                <a:gridCol w="209582">
                  <a:extLst>
                    <a:ext uri="{9D8B030D-6E8A-4147-A177-3AD203B41FA5}">
                      <a16:colId xmlns:a16="http://schemas.microsoft.com/office/drawing/2014/main" val="3740254105"/>
                    </a:ext>
                  </a:extLst>
                </a:gridCol>
                <a:gridCol w="1533525">
                  <a:extLst>
                    <a:ext uri="{9D8B030D-6E8A-4147-A177-3AD203B41FA5}">
                      <a16:colId xmlns:a16="http://schemas.microsoft.com/office/drawing/2014/main" val="3174214347"/>
                    </a:ext>
                  </a:extLst>
                </a:gridCol>
              </a:tblGrid>
              <a:tr h="178186">
                <a:tc>
                  <a:txBody>
                    <a:bodyPr/>
                    <a:lstStyle/>
                    <a:p>
                      <a:r>
                        <a:rPr lang="en-US" dirty="0">
                          <a:solidFill>
                            <a:schemeClr val="tx1"/>
                          </a:solidFill>
                        </a:rPr>
                        <a:t>Cash balance</a:t>
                      </a:r>
                      <a:endParaRPr lang="en-KE" dirty="0">
                        <a:solidFill>
                          <a:schemeClr val="tx1"/>
                        </a:solidFill>
                      </a:endParaRPr>
                    </a:p>
                  </a:txBody>
                  <a:tcPr/>
                </a:tc>
                <a:tc>
                  <a:txBody>
                    <a:bodyPr/>
                    <a:lstStyle/>
                    <a:p>
                      <a:r>
                        <a:rPr lang="en-US" sz="1800" dirty="0">
                          <a:solidFill>
                            <a:schemeClr val="tx1"/>
                          </a:solidFill>
                        </a:rPr>
                        <a:t>929,675</a:t>
                      </a:r>
                      <a:endParaRPr lang="en-KE" sz="1800" dirty="0">
                        <a:solidFill>
                          <a:schemeClr val="tx1"/>
                        </a:solidFill>
                      </a:endParaRPr>
                    </a:p>
                  </a:txBody>
                  <a:tcPr/>
                </a:tc>
                <a:tc>
                  <a:txBody>
                    <a:bodyPr/>
                    <a:lstStyle/>
                    <a:p>
                      <a:endParaRPr lang="en-KE" dirty="0"/>
                    </a:p>
                  </a:txBody>
                  <a:tcPr/>
                </a:tc>
                <a:tc>
                  <a:txBody>
                    <a:bodyPr/>
                    <a:lstStyle/>
                    <a:p>
                      <a:endParaRPr lang="en-KE"/>
                    </a:p>
                  </a:txBody>
                  <a:tcPr/>
                </a:tc>
                <a:extLst>
                  <a:ext uri="{0D108BD9-81ED-4DB2-BD59-A6C34878D82A}">
                    <a16:rowId xmlns:a16="http://schemas.microsoft.com/office/drawing/2014/main" val="1818156192"/>
                  </a:ext>
                </a:extLst>
              </a:tr>
              <a:tr h="178186">
                <a:tc>
                  <a:txBody>
                    <a:bodyPr/>
                    <a:lstStyle/>
                    <a:p>
                      <a:endParaRPr lang="en-KE" sz="1800" dirty="0"/>
                    </a:p>
                  </a:txBody>
                  <a:tcPr/>
                </a:tc>
                <a:tc>
                  <a:txBody>
                    <a:bodyPr/>
                    <a:lstStyle/>
                    <a:p>
                      <a:endParaRPr lang="en-KE"/>
                    </a:p>
                  </a:txBody>
                  <a:tcPr/>
                </a:tc>
                <a:tc>
                  <a:txBody>
                    <a:bodyPr/>
                    <a:lstStyle/>
                    <a:p>
                      <a:endParaRPr lang="en-KE"/>
                    </a:p>
                  </a:txBody>
                  <a:tcPr/>
                </a:tc>
                <a:tc>
                  <a:txBody>
                    <a:bodyPr/>
                    <a:lstStyle/>
                    <a:p>
                      <a:endParaRPr lang="en-KE" dirty="0"/>
                    </a:p>
                  </a:txBody>
                  <a:tcPr/>
                </a:tc>
                <a:extLst>
                  <a:ext uri="{0D108BD9-81ED-4DB2-BD59-A6C34878D82A}">
                    <a16:rowId xmlns:a16="http://schemas.microsoft.com/office/drawing/2014/main" val="2553866075"/>
                  </a:ext>
                </a:extLst>
              </a:tr>
            </a:tbl>
          </a:graphicData>
        </a:graphic>
      </p:graphicFrame>
    </p:spTree>
    <p:extLst>
      <p:ext uri="{BB962C8B-B14F-4D97-AF65-F5344CB8AC3E}">
        <p14:creationId xmlns:p14="http://schemas.microsoft.com/office/powerpoint/2010/main" val="1884173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D8BF-9155-4E32-9266-64CBA0AC2213}"/>
              </a:ext>
            </a:extLst>
          </p:cNvPr>
          <p:cNvSpPr>
            <a:spLocks noGrp="1"/>
          </p:cNvSpPr>
          <p:nvPr>
            <p:ph type="title"/>
          </p:nvPr>
        </p:nvSpPr>
        <p:spPr/>
        <p:txBody>
          <a:bodyPr/>
          <a:lstStyle/>
          <a:p>
            <a:r>
              <a:rPr lang="en-US" sz="2400" dirty="0"/>
              <a:t>BUDGET PROJECTION JUNE-DEC 2022</a:t>
            </a:r>
            <a:endParaRPr lang="en-KE" sz="2400" dirty="0"/>
          </a:p>
        </p:txBody>
      </p:sp>
      <p:sp>
        <p:nvSpPr>
          <p:cNvPr id="4" name="Slide Number Placeholder 3">
            <a:extLst>
              <a:ext uri="{FF2B5EF4-FFF2-40B4-BE49-F238E27FC236}">
                <a16:creationId xmlns:a16="http://schemas.microsoft.com/office/drawing/2014/main" id="{688EF525-CBC9-4DAB-8B2F-FB8F5F598D33}"/>
              </a:ext>
            </a:extLst>
          </p:cNvPr>
          <p:cNvSpPr>
            <a:spLocks noGrp="1"/>
          </p:cNvSpPr>
          <p:nvPr>
            <p:ph type="sldNum" sz="quarter" idx="11"/>
          </p:nvPr>
        </p:nvSpPr>
        <p:spPr/>
        <p:txBody>
          <a:bodyPr/>
          <a:lstStyle/>
          <a:p>
            <a:pPr>
              <a:defRPr/>
            </a:pPr>
            <a:fld id="{C2C7653A-E752-4091-A9B5-AA632C64E7E3}" type="slidenum">
              <a:rPr lang="en-US" smtClean="0"/>
              <a:pPr>
                <a:defRPr/>
              </a:pPr>
              <a:t>7</a:t>
            </a:fld>
            <a:endParaRPr lang="en-US" dirty="0"/>
          </a:p>
        </p:txBody>
      </p:sp>
      <p:graphicFrame>
        <p:nvGraphicFramePr>
          <p:cNvPr id="19" name="Content Placeholder 18">
            <a:extLst>
              <a:ext uri="{FF2B5EF4-FFF2-40B4-BE49-F238E27FC236}">
                <a16:creationId xmlns:a16="http://schemas.microsoft.com/office/drawing/2014/main" id="{27F5996B-A250-4371-A7DD-ED6210AEA4F1}"/>
              </a:ext>
            </a:extLst>
          </p:cNvPr>
          <p:cNvGraphicFramePr>
            <a:graphicFrameLocks noGrp="1"/>
          </p:cNvGraphicFramePr>
          <p:nvPr>
            <p:ph idx="1"/>
            <p:extLst>
              <p:ext uri="{D42A27DB-BD31-4B8C-83A1-F6EECF244321}">
                <p14:modId xmlns:p14="http://schemas.microsoft.com/office/powerpoint/2010/main" val="109861924"/>
              </p:ext>
            </p:extLst>
          </p:nvPr>
        </p:nvGraphicFramePr>
        <p:xfrm>
          <a:off x="1752600" y="1944687"/>
          <a:ext cx="5308600" cy="3867151"/>
        </p:xfrm>
        <a:graphic>
          <a:graphicData uri="http://schemas.openxmlformats.org/drawingml/2006/table">
            <a:tbl>
              <a:tblPr firstRow="1" firstCol="1" bandRow="1"/>
              <a:tblGrid>
                <a:gridCol w="1127125">
                  <a:extLst>
                    <a:ext uri="{9D8B030D-6E8A-4147-A177-3AD203B41FA5}">
                      <a16:colId xmlns:a16="http://schemas.microsoft.com/office/drawing/2014/main" val="3632264749"/>
                    </a:ext>
                  </a:extLst>
                </a:gridCol>
                <a:gridCol w="1844675">
                  <a:extLst>
                    <a:ext uri="{9D8B030D-6E8A-4147-A177-3AD203B41FA5}">
                      <a16:colId xmlns:a16="http://schemas.microsoft.com/office/drawing/2014/main" val="3463100118"/>
                    </a:ext>
                  </a:extLst>
                </a:gridCol>
                <a:gridCol w="1149350">
                  <a:extLst>
                    <a:ext uri="{9D8B030D-6E8A-4147-A177-3AD203B41FA5}">
                      <a16:colId xmlns:a16="http://schemas.microsoft.com/office/drawing/2014/main" val="1041456695"/>
                    </a:ext>
                  </a:extLst>
                </a:gridCol>
                <a:gridCol w="1187450">
                  <a:extLst>
                    <a:ext uri="{9D8B030D-6E8A-4147-A177-3AD203B41FA5}">
                      <a16:colId xmlns:a16="http://schemas.microsoft.com/office/drawing/2014/main" val="292461626"/>
                    </a:ext>
                  </a:extLst>
                </a:gridCol>
              </a:tblGrid>
              <a:tr h="0">
                <a:tc>
                  <a:txBody>
                    <a:bodyPr/>
                    <a:lstStyle/>
                    <a:p>
                      <a:pPr>
                        <a:lnSpc>
                          <a:spcPct val="107000"/>
                        </a:lnSpc>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Title of Meetings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Projections (USD)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9870381"/>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Dialogue with RECs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469857"/>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AUC Internal coordination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June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8770627"/>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Training on ocean governance and fisheries access arrangements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90084"/>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COEs – cost of consultancies awarded (committed funds)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676867"/>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COEs – cost of consultancies in process of been awarded (IBAR and AUDA)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8011554"/>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Ocean governance conference, Lisbon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June-July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7696505"/>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Training on fish cage culture and environmental governance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048398"/>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Development of indicator handbook for monitoring PFRS and mainstreaming fin  AUC BR (Biennial review) process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5368695"/>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1,080,000.00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1170691"/>
                  </a:ext>
                </a:extLst>
              </a:tr>
            </a:tbl>
          </a:graphicData>
        </a:graphic>
      </p:graphicFrame>
    </p:spTree>
    <p:extLst>
      <p:ext uri="{BB962C8B-B14F-4D97-AF65-F5344CB8AC3E}">
        <p14:creationId xmlns:p14="http://schemas.microsoft.com/office/powerpoint/2010/main" val="3407284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C4E9-118F-4A6C-881A-159A799BBB93}"/>
              </a:ext>
            </a:extLst>
          </p:cNvPr>
          <p:cNvSpPr>
            <a:spLocks noGrp="1"/>
          </p:cNvSpPr>
          <p:nvPr>
            <p:ph type="title"/>
          </p:nvPr>
        </p:nvSpPr>
        <p:spPr/>
        <p:txBody>
          <a:bodyPr/>
          <a:lstStyle/>
          <a:p>
            <a:r>
              <a:rPr lang="en-US" sz="2400" dirty="0"/>
              <a:t>BUDGET PROJECTION JUNE-DEC 2022</a:t>
            </a:r>
            <a:endParaRPr lang="en-KE" sz="2400" dirty="0"/>
          </a:p>
        </p:txBody>
      </p:sp>
      <p:sp>
        <p:nvSpPr>
          <p:cNvPr id="4" name="Slide Number Placeholder 3">
            <a:extLst>
              <a:ext uri="{FF2B5EF4-FFF2-40B4-BE49-F238E27FC236}">
                <a16:creationId xmlns:a16="http://schemas.microsoft.com/office/drawing/2014/main" id="{07C35BA2-FFFB-4D0E-91ED-CC604E2903DA}"/>
              </a:ext>
            </a:extLst>
          </p:cNvPr>
          <p:cNvSpPr>
            <a:spLocks noGrp="1"/>
          </p:cNvSpPr>
          <p:nvPr>
            <p:ph type="sldNum" sz="quarter" idx="11"/>
          </p:nvPr>
        </p:nvSpPr>
        <p:spPr/>
        <p:txBody>
          <a:bodyPr/>
          <a:lstStyle/>
          <a:p>
            <a:pPr>
              <a:defRPr/>
            </a:pPr>
            <a:fld id="{C2C7653A-E752-4091-A9B5-AA632C64E7E3}" type="slidenum">
              <a:rPr lang="en-US" smtClean="0"/>
              <a:pPr>
                <a:defRPr/>
              </a:pPr>
              <a:t>8</a:t>
            </a:fld>
            <a:endParaRPr lang="en-US" dirty="0"/>
          </a:p>
        </p:txBody>
      </p:sp>
      <p:graphicFrame>
        <p:nvGraphicFramePr>
          <p:cNvPr id="11" name="Content Placeholder 10">
            <a:extLst>
              <a:ext uri="{FF2B5EF4-FFF2-40B4-BE49-F238E27FC236}">
                <a16:creationId xmlns:a16="http://schemas.microsoft.com/office/drawing/2014/main" id="{D2F354BC-EF55-424C-A1D3-850B8E178830}"/>
              </a:ext>
            </a:extLst>
          </p:cNvPr>
          <p:cNvGraphicFramePr>
            <a:graphicFrameLocks noGrp="1"/>
          </p:cNvGraphicFramePr>
          <p:nvPr>
            <p:ph idx="1"/>
          </p:nvPr>
        </p:nvGraphicFramePr>
        <p:xfrm>
          <a:off x="2311400" y="1773236"/>
          <a:ext cx="4749800" cy="4210053"/>
        </p:xfrm>
        <a:graphic>
          <a:graphicData uri="http://schemas.openxmlformats.org/drawingml/2006/table">
            <a:tbl>
              <a:tblPr firstRow="1" firstCol="1" bandRow="1"/>
              <a:tblGrid>
                <a:gridCol w="568325">
                  <a:extLst>
                    <a:ext uri="{9D8B030D-6E8A-4147-A177-3AD203B41FA5}">
                      <a16:colId xmlns:a16="http://schemas.microsoft.com/office/drawing/2014/main" val="396218803"/>
                    </a:ext>
                  </a:extLst>
                </a:gridCol>
                <a:gridCol w="1806575">
                  <a:extLst>
                    <a:ext uri="{9D8B030D-6E8A-4147-A177-3AD203B41FA5}">
                      <a16:colId xmlns:a16="http://schemas.microsoft.com/office/drawing/2014/main" val="3277483580"/>
                    </a:ext>
                  </a:extLst>
                </a:gridCol>
                <a:gridCol w="1187450">
                  <a:extLst>
                    <a:ext uri="{9D8B030D-6E8A-4147-A177-3AD203B41FA5}">
                      <a16:colId xmlns:a16="http://schemas.microsoft.com/office/drawing/2014/main" val="2911780344"/>
                    </a:ext>
                  </a:extLst>
                </a:gridCol>
                <a:gridCol w="1187450">
                  <a:extLst>
                    <a:ext uri="{9D8B030D-6E8A-4147-A177-3AD203B41FA5}">
                      <a16:colId xmlns:a16="http://schemas.microsoft.com/office/drawing/2014/main" val="421493156"/>
                    </a:ext>
                  </a:extLst>
                </a:gridCol>
              </a:tblGrid>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Aquatic animal health activities to be implemented by OIE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July-August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989493"/>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Establishing or strengthening platform for SIDs for effective common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August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2563074"/>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a:t>
                      </a:r>
                      <a:r>
                        <a:rPr lang="en-US" sz="110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100">
                          <a:effectLst/>
                          <a:latin typeface="Calibri" panose="020F0502020204030204" pitchFamily="34" charset="0"/>
                          <a:ea typeface="Calibri" panose="020F0502020204030204" pitchFamily="34" charset="0"/>
                          <a:cs typeface="Times New Roman" panose="02020603050405020304" pitchFamily="18" charset="0"/>
                        </a:rPr>
                        <a:t> General assembly meeting of APRIFAAS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October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2676990"/>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AFRM Advisory council meeting and aquaculture working group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October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531173"/>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Third Project technical coordination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November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393035"/>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Second project steering committee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November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1676666"/>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Audit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2154259"/>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Project evaluation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9704753"/>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Anticipated missions (by staff)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220145"/>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Staff salaries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July-Dec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350000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918848"/>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COE equipment (4 COEs this 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400000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1987648"/>
                  </a:ext>
                </a:extLst>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2,220,000.00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5325432"/>
                  </a:ext>
                </a:extLst>
              </a:tr>
            </a:tbl>
          </a:graphicData>
        </a:graphic>
      </p:graphicFrame>
      <p:sp>
        <p:nvSpPr>
          <p:cNvPr id="12" name="Rectangle 2">
            <a:extLst>
              <a:ext uri="{FF2B5EF4-FFF2-40B4-BE49-F238E27FC236}">
                <a16:creationId xmlns:a16="http://schemas.microsoft.com/office/drawing/2014/main" id="{999FBD0C-B693-49DB-8FB0-C3156163884D}"/>
              </a:ext>
            </a:extLst>
          </p:cNvPr>
          <p:cNvSpPr>
            <a:spLocks noChangeArrowheads="1"/>
          </p:cNvSpPr>
          <p:nvPr/>
        </p:nvSpPr>
        <p:spPr bwMode="auto">
          <a:xfrm>
            <a:off x="2311400" y="17732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KE"/>
          </a:p>
        </p:txBody>
      </p:sp>
    </p:spTree>
    <p:extLst>
      <p:ext uri="{BB962C8B-B14F-4D97-AF65-F5344CB8AC3E}">
        <p14:creationId xmlns:p14="http://schemas.microsoft.com/office/powerpoint/2010/main" val="2528921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A8A4-5D4E-41EE-B936-708AD3BCE9BC}"/>
              </a:ext>
            </a:extLst>
          </p:cNvPr>
          <p:cNvSpPr>
            <a:spLocks noGrp="1"/>
          </p:cNvSpPr>
          <p:nvPr>
            <p:ph type="title"/>
          </p:nvPr>
        </p:nvSpPr>
        <p:spPr/>
        <p:txBody>
          <a:bodyPr/>
          <a:lstStyle/>
          <a:p>
            <a:r>
              <a:rPr lang="en-US" dirty="0"/>
              <a:t>TRANSFER OF FUNDS TO NEPAD</a:t>
            </a:r>
            <a:endParaRPr lang="en-KE" dirty="0"/>
          </a:p>
        </p:txBody>
      </p:sp>
      <p:sp>
        <p:nvSpPr>
          <p:cNvPr id="3" name="Content Placeholder 2">
            <a:extLst>
              <a:ext uri="{FF2B5EF4-FFF2-40B4-BE49-F238E27FC236}">
                <a16:creationId xmlns:a16="http://schemas.microsoft.com/office/drawing/2014/main" id="{659989CF-C984-48A9-ADFF-32F38FBC1B93}"/>
              </a:ext>
            </a:extLst>
          </p:cNvPr>
          <p:cNvSpPr>
            <a:spLocks noGrp="1"/>
          </p:cNvSpPr>
          <p:nvPr>
            <p:ph idx="1"/>
          </p:nvPr>
        </p:nvSpPr>
        <p:spPr/>
        <p:txBody>
          <a:bodyPr/>
          <a:lstStyle/>
          <a:p>
            <a:r>
              <a:rPr lang="en-US" dirty="0"/>
              <a:t>SECOND TRANSFER TO NEPAD –EFFECTED AN AMOUNT OF EU 400,000.00</a:t>
            </a:r>
          </a:p>
          <a:p>
            <a:endParaRPr lang="en-US" dirty="0"/>
          </a:p>
          <a:p>
            <a:r>
              <a:rPr lang="en-US" dirty="0"/>
              <a:t>ADDENDUM TO  THE SUB DELEGATION AGREEMENT ALSO FINALISED TO ALLOW CERTIFIED COPIES OF SUPPORTING DOCUMENTS.</a:t>
            </a:r>
            <a:endParaRPr lang="en-KE" dirty="0"/>
          </a:p>
        </p:txBody>
      </p:sp>
      <p:sp>
        <p:nvSpPr>
          <p:cNvPr id="4" name="Slide Number Placeholder 3">
            <a:extLst>
              <a:ext uri="{FF2B5EF4-FFF2-40B4-BE49-F238E27FC236}">
                <a16:creationId xmlns:a16="http://schemas.microsoft.com/office/drawing/2014/main" id="{853AFCEB-4C3B-4C8F-A33C-AAC50B03E9B7}"/>
              </a:ext>
            </a:extLst>
          </p:cNvPr>
          <p:cNvSpPr>
            <a:spLocks noGrp="1"/>
          </p:cNvSpPr>
          <p:nvPr>
            <p:ph type="sldNum" sz="quarter" idx="11"/>
          </p:nvPr>
        </p:nvSpPr>
        <p:spPr/>
        <p:txBody>
          <a:bodyPr/>
          <a:lstStyle/>
          <a:p>
            <a:pPr>
              <a:defRPr/>
            </a:pPr>
            <a:fld id="{C2C7653A-E752-4091-A9B5-AA632C64E7E3}" type="slidenum">
              <a:rPr lang="en-US" smtClean="0"/>
              <a:pPr>
                <a:defRPr/>
              </a:pPr>
              <a:t>9</a:t>
            </a:fld>
            <a:endParaRPr lang="en-US" dirty="0"/>
          </a:p>
        </p:txBody>
      </p:sp>
    </p:spTree>
    <p:extLst>
      <p:ext uri="{BB962C8B-B14F-4D97-AF65-F5344CB8AC3E}">
        <p14:creationId xmlns:p14="http://schemas.microsoft.com/office/powerpoint/2010/main" val="4008601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E6FE-A3F3-40E6-85BE-1CEEE255B7D4}"/>
              </a:ext>
            </a:extLst>
          </p:cNvPr>
          <p:cNvSpPr>
            <a:spLocks noGrp="1"/>
          </p:cNvSpPr>
          <p:nvPr>
            <p:ph type="title"/>
          </p:nvPr>
        </p:nvSpPr>
        <p:spPr/>
        <p:txBody>
          <a:bodyPr/>
          <a:lstStyle/>
          <a:p>
            <a:r>
              <a:rPr lang="en-US" sz="2400" dirty="0"/>
              <a:t>REQUEST FOR NEXT REPLENISHMENT</a:t>
            </a:r>
            <a:endParaRPr lang="en-KE" sz="2400" dirty="0"/>
          </a:p>
        </p:txBody>
      </p:sp>
      <p:sp>
        <p:nvSpPr>
          <p:cNvPr id="3" name="Content Placeholder 2">
            <a:extLst>
              <a:ext uri="{FF2B5EF4-FFF2-40B4-BE49-F238E27FC236}">
                <a16:creationId xmlns:a16="http://schemas.microsoft.com/office/drawing/2014/main" id="{69E3D517-CA02-4106-8936-CCA360AE0F6F}"/>
              </a:ext>
            </a:extLst>
          </p:cNvPr>
          <p:cNvSpPr>
            <a:spLocks noGrp="1"/>
          </p:cNvSpPr>
          <p:nvPr>
            <p:ph idx="1"/>
          </p:nvPr>
        </p:nvSpPr>
        <p:spPr/>
        <p:txBody>
          <a:bodyPr/>
          <a:lstStyle/>
          <a:p>
            <a:r>
              <a:rPr lang="en-US" dirty="0"/>
              <a:t>Preparation for audit to start 1</a:t>
            </a:r>
            <a:r>
              <a:rPr lang="en-US" baseline="30000" dirty="0"/>
              <a:t>st</a:t>
            </a:r>
            <a:r>
              <a:rPr lang="en-US" dirty="0"/>
              <a:t> week of July 2022.</a:t>
            </a:r>
          </a:p>
          <a:p>
            <a:r>
              <a:rPr lang="en-US" dirty="0"/>
              <a:t>Submission of expenditure verification report and Technical report to be done by end of July 2022.</a:t>
            </a:r>
            <a:endParaRPr lang="en-KE" dirty="0"/>
          </a:p>
        </p:txBody>
      </p:sp>
      <p:sp>
        <p:nvSpPr>
          <p:cNvPr id="4" name="Slide Number Placeholder 3">
            <a:extLst>
              <a:ext uri="{FF2B5EF4-FFF2-40B4-BE49-F238E27FC236}">
                <a16:creationId xmlns:a16="http://schemas.microsoft.com/office/drawing/2014/main" id="{1F51248B-F643-4D19-A062-5E11735E9D1B}"/>
              </a:ext>
            </a:extLst>
          </p:cNvPr>
          <p:cNvSpPr>
            <a:spLocks noGrp="1"/>
          </p:cNvSpPr>
          <p:nvPr>
            <p:ph type="sldNum" sz="quarter" idx="11"/>
          </p:nvPr>
        </p:nvSpPr>
        <p:spPr/>
        <p:txBody>
          <a:bodyPr/>
          <a:lstStyle/>
          <a:p>
            <a:pPr>
              <a:defRPr/>
            </a:pPr>
            <a:fld id="{C2C7653A-E752-4091-A9B5-AA632C64E7E3}" type="slidenum">
              <a:rPr lang="en-US" smtClean="0"/>
              <a:pPr>
                <a:defRPr/>
              </a:pPr>
              <a:t>10</a:t>
            </a:fld>
            <a:endParaRPr lang="en-US" dirty="0"/>
          </a:p>
        </p:txBody>
      </p:sp>
    </p:spTree>
    <p:extLst>
      <p:ext uri="{BB962C8B-B14F-4D97-AF65-F5344CB8AC3E}">
        <p14:creationId xmlns:p14="http://schemas.microsoft.com/office/powerpoint/2010/main" val="1281875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11</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11609438"/>
              </p:ext>
            </p:extLst>
          </p:nvPr>
        </p:nvGraphicFramePr>
        <p:xfrm>
          <a:off x="660400" y="1651315"/>
          <a:ext cx="8051800" cy="4901884"/>
        </p:xfrm>
        <a:graphic>
          <a:graphicData uri="http://schemas.openxmlformats.org/drawingml/2006/table">
            <a:tbl>
              <a:tblPr/>
              <a:tblGrid>
                <a:gridCol w="3935448">
                  <a:extLst>
                    <a:ext uri="{9D8B030D-6E8A-4147-A177-3AD203B41FA5}">
                      <a16:colId xmlns:a16="http://schemas.microsoft.com/office/drawing/2014/main" val="1921668202"/>
                    </a:ext>
                  </a:extLst>
                </a:gridCol>
                <a:gridCol w="1091769">
                  <a:extLst>
                    <a:ext uri="{9D8B030D-6E8A-4147-A177-3AD203B41FA5}">
                      <a16:colId xmlns:a16="http://schemas.microsoft.com/office/drawing/2014/main" val="3079401056"/>
                    </a:ext>
                  </a:extLst>
                </a:gridCol>
                <a:gridCol w="1028295">
                  <a:extLst>
                    <a:ext uri="{9D8B030D-6E8A-4147-A177-3AD203B41FA5}">
                      <a16:colId xmlns:a16="http://schemas.microsoft.com/office/drawing/2014/main" val="3411211045"/>
                    </a:ext>
                  </a:extLst>
                </a:gridCol>
                <a:gridCol w="1018773">
                  <a:extLst>
                    <a:ext uri="{9D8B030D-6E8A-4147-A177-3AD203B41FA5}">
                      <a16:colId xmlns:a16="http://schemas.microsoft.com/office/drawing/2014/main" val="3292347460"/>
                    </a:ext>
                  </a:extLst>
                </a:gridCol>
                <a:gridCol w="977515">
                  <a:extLst>
                    <a:ext uri="{9D8B030D-6E8A-4147-A177-3AD203B41FA5}">
                      <a16:colId xmlns:a16="http://schemas.microsoft.com/office/drawing/2014/main" val="2121704593"/>
                    </a:ext>
                  </a:extLst>
                </a:gridCol>
              </a:tblGrid>
              <a:tr h="324975">
                <a:tc gridSpan="5">
                  <a:txBody>
                    <a:bodyPr/>
                    <a:lstStyle/>
                    <a:p>
                      <a:pPr algn="ctr" fontAlgn="b"/>
                      <a:r>
                        <a:rPr lang="en-US" sz="1400" b="1" i="0" u="none" strike="noStrike">
                          <a:effectLst/>
                          <a:latin typeface="Arial" panose="020B0604020202020204" pitchFamily="34" charset="0"/>
                        </a:rPr>
                        <a:t>FISH GOVERNANCE PROJECT II-FINANCIAL REPORT AS AT 09.06.2022 (EUR)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3285032"/>
                  </a:ext>
                </a:extLst>
              </a:tr>
              <a:tr h="178212">
                <a:tc gridSpan="2">
                  <a:txBody>
                    <a:bodyPr/>
                    <a:lstStyle/>
                    <a:p>
                      <a:pPr algn="l" fontAlgn="b"/>
                      <a:r>
                        <a:rPr lang="en-US" sz="1000" b="0"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4480088"/>
                  </a:ext>
                </a:extLst>
              </a:tr>
              <a:tr h="922510">
                <a:tc>
                  <a:txBody>
                    <a:bodyPr/>
                    <a:lstStyle/>
                    <a:p>
                      <a:pPr algn="l" fontAlgn="ctr"/>
                      <a:r>
                        <a:rPr lang="en-US" sz="1300" b="1" i="0" u="none" strike="noStrike">
                          <a:effectLst/>
                          <a:latin typeface="Arial" panose="020B0604020202020204" pitchFamily="34" charset="0"/>
                        </a:rPr>
                        <a:t>DESCRIPTION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effectLst/>
                          <a:latin typeface="Arial" panose="020B0604020202020204" pitchFamily="34" charset="0"/>
                        </a:rPr>
                        <a:t> Total Cost</a:t>
                      </a:r>
                      <a:br>
                        <a:rPr lang="en-US" sz="1300" b="1" i="0" u="none" strike="noStrike">
                          <a:effectLst/>
                          <a:latin typeface="Arial" panose="020B0604020202020204" pitchFamily="34" charset="0"/>
                        </a:rPr>
                      </a:br>
                      <a:r>
                        <a:rPr lang="en-US" sz="1300" b="1" i="0" u="none" strike="noStrike">
                          <a:effectLst/>
                          <a:latin typeface="Arial" panose="020B0604020202020204" pitchFamily="34" charset="0"/>
                        </a:rPr>
                        <a:t>(in Eur)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Combined Expenditure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Budget Balance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Budget Execution%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244620877"/>
                  </a:ext>
                </a:extLst>
              </a:tr>
              <a:tr h="178212">
                <a:tc>
                  <a:txBody>
                    <a:bodyPr/>
                    <a:lstStyle/>
                    <a:p>
                      <a:pPr algn="ctr" fontAlgn="ctr"/>
                      <a:r>
                        <a:rPr lang="en-US" sz="1000" b="1" i="0" u="none" strike="noStrike">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 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853190"/>
                  </a:ext>
                </a:extLst>
              </a:tr>
              <a:tr h="283043">
                <a:tc>
                  <a:txBody>
                    <a:bodyPr/>
                    <a:lstStyle/>
                    <a:p>
                      <a:pPr algn="l" fontAlgn="ctr"/>
                      <a:r>
                        <a:rPr lang="en-US" sz="1400" b="1" i="0" u="none" strike="noStrike">
                          <a:solidFill>
                            <a:srgbClr val="000000"/>
                          </a:solidFill>
                          <a:effectLst/>
                          <a:latin typeface="Arial" panose="020B0604020202020204" pitchFamily="34" charset="0"/>
                        </a:rPr>
                        <a:t>Inception and closure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ctr"/>
                      <a:r>
                        <a:rPr lang="en-US" sz="1600" b="1" i="0" u="none" strike="noStrike">
                          <a:effectLst/>
                          <a:latin typeface="Arial" panose="020B0604020202020204" pitchFamily="34" charset="0"/>
                        </a:rPr>
                        <a:t>   424,600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ctr"/>
                      <a:r>
                        <a:rPr lang="en-US" sz="1600" b="1" i="0" u="none" strike="noStrike">
                          <a:effectLst/>
                          <a:latin typeface="Arial" panose="020B0604020202020204" pitchFamily="34" charset="0"/>
                        </a:rPr>
                        <a:t>      4,848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ctr"/>
                      <a:r>
                        <a:rPr lang="en-US" sz="1600" b="1" i="0" u="none" strike="noStrike">
                          <a:effectLst/>
                          <a:latin typeface="Arial" panose="020B0604020202020204" pitchFamily="34" charset="0"/>
                        </a:rPr>
                        <a:t>  419,752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600" b="1" i="0" u="none" strike="noStrike">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088091975"/>
                  </a:ext>
                </a:extLst>
              </a:tr>
              <a:tr h="251594">
                <a:tc>
                  <a:txBody>
                    <a:bodyPr/>
                    <a:lstStyle/>
                    <a:p>
                      <a:pPr algn="l" fontAlgn="ctr"/>
                      <a:r>
                        <a:rPr lang="en-US" sz="1400" b="1" i="0" u="none" strike="noStrike">
                          <a:solidFill>
                            <a:srgbClr val="000000"/>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3043852"/>
                  </a:ext>
                </a:extLst>
              </a:tr>
              <a:tr h="754781">
                <a:tc>
                  <a:txBody>
                    <a:bodyPr/>
                    <a:lstStyle/>
                    <a:p>
                      <a:pPr algn="l" fontAlgn="ctr"/>
                      <a:r>
                        <a:rPr lang="en-US" sz="1400" b="1" i="0" u="none" strike="noStrike">
                          <a:effectLst/>
                          <a:latin typeface="Arial" panose="020B0604020202020204" pitchFamily="34" charset="0"/>
                        </a:rPr>
                        <a:t>SO1: African Union decisions on sustainable fisheries and aquaculture policies are evidence based.</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600" b="1" i="0" u="none" strike="noStrike">
                          <a:effectLst/>
                          <a:latin typeface="Arial" panose="020B0604020202020204" pitchFamily="34" charset="0"/>
                        </a:rPr>
                        <a:t>2,975,700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600" b="1" i="0" u="none" strike="noStrike">
                          <a:effectLst/>
                          <a:latin typeface="Arial" panose="020B0604020202020204" pitchFamily="34" charset="0"/>
                        </a:rPr>
                        <a:t>620,960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600" b="1" i="0" u="none" strike="noStrike">
                          <a:effectLst/>
                          <a:latin typeface="Arial" panose="020B0604020202020204" pitchFamily="34" charset="0"/>
                        </a:rPr>
                        <a:t>2,354,740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600" b="1" i="0" u="none" strike="noStrike">
                          <a:effectLst/>
                          <a:latin typeface="Arial" panose="020B060402020202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277052604"/>
                  </a:ext>
                </a:extLst>
              </a:tr>
              <a:tr h="278850">
                <a:tc>
                  <a:txBody>
                    <a:bodyPr/>
                    <a:lstStyle/>
                    <a:p>
                      <a:pPr algn="l" fontAlgn="ctr"/>
                      <a:r>
                        <a:rPr lang="en-US" sz="1400" b="1" i="0" u="none" strike="noStrike">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1758799"/>
                  </a:ext>
                </a:extLst>
              </a:tr>
              <a:tr h="723332">
                <a:tc>
                  <a:txBody>
                    <a:bodyPr/>
                    <a:lstStyle/>
                    <a:p>
                      <a:pPr algn="l" fontAlgn="ctr"/>
                      <a:r>
                        <a:rPr lang="en-US" sz="1400" b="0" i="0" u="none" strike="noStrike">
                          <a:effectLst/>
                          <a:latin typeface="Arial" panose="020B0604020202020204" pitchFamily="34" charset="0"/>
                        </a:rPr>
                        <a:t>Output 1 1: AU stakeholders have access to quality knowledge products on African fisheries and aquaculture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1,388,900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141,390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1,247,510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692938"/>
                  </a:ext>
                </a:extLst>
              </a:tr>
              <a:tr h="1006375">
                <a:tc>
                  <a:txBody>
                    <a:bodyPr/>
                    <a:lstStyle/>
                    <a:p>
                      <a:pPr algn="l" fontAlgn="ctr"/>
                      <a:r>
                        <a:rPr lang="en-US" sz="1400" b="0" i="0" u="none" strike="noStrike">
                          <a:effectLst/>
                          <a:latin typeface="Arial" panose="020B0604020202020204" pitchFamily="34" charset="0"/>
                        </a:rPr>
                        <a:t>Output 1.2 Existing platforms and networks are reviewed, rationalised and operationalised for effective participation of stakeholders in policy development and implementation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518,500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283,942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234,558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dirty="0">
                          <a:effectLst/>
                          <a:latin typeface="Arial" panose="020B0604020202020204" pitchFamily="34" charset="0"/>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439220"/>
                  </a:ext>
                </a:extLst>
              </a:tr>
            </a:tbl>
          </a:graphicData>
        </a:graphic>
      </p:graphicFrame>
    </p:spTree>
    <p:extLst>
      <p:ext uri="{BB962C8B-B14F-4D97-AF65-F5344CB8AC3E}">
        <p14:creationId xmlns:p14="http://schemas.microsoft.com/office/powerpoint/2010/main" val="228222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 Cont..</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12</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76171391"/>
              </p:ext>
            </p:extLst>
          </p:nvPr>
        </p:nvGraphicFramePr>
        <p:xfrm>
          <a:off x="723900" y="1752600"/>
          <a:ext cx="7924800" cy="4571999"/>
        </p:xfrm>
        <a:graphic>
          <a:graphicData uri="http://schemas.openxmlformats.org/drawingml/2006/table">
            <a:tbl>
              <a:tblPr/>
              <a:tblGrid>
                <a:gridCol w="3808474">
                  <a:extLst>
                    <a:ext uri="{9D8B030D-6E8A-4147-A177-3AD203B41FA5}">
                      <a16:colId xmlns:a16="http://schemas.microsoft.com/office/drawing/2014/main" val="2024951804"/>
                    </a:ext>
                  </a:extLst>
                </a:gridCol>
                <a:gridCol w="1091763">
                  <a:extLst>
                    <a:ext uri="{9D8B030D-6E8A-4147-A177-3AD203B41FA5}">
                      <a16:colId xmlns:a16="http://schemas.microsoft.com/office/drawing/2014/main" val="1996687968"/>
                    </a:ext>
                  </a:extLst>
                </a:gridCol>
                <a:gridCol w="1028288">
                  <a:extLst>
                    <a:ext uri="{9D8B030D-6E8A-4147-A177-3AD203B41FA5}">
                      <a16:colId xmlns:a16="http://schemas.microsoft.com/office/drawing/2014/main" val="3482698796"/>
                    </a:ext>
                  </a:extLst>
                </a:gridCol>
                <a:gridCol w="1018767">
                  <a:extLst>
                    <a:ext uri="{9D8B030D-6E8A-4147-A177-3AD203B41FA5}">
                      <a16:colId xmlns:a16="http://schemas.microsoft.com/office/drawing/2014/main" val="1868584074"/>
                    </a:ext>
                  </a:extLst>
                </a:gridCol>
                <a:gridCol w="977508">
                  <a:extLst>
                    <a:ext uri="{9D8B030D-6E8A-4147-A177-3AD203B41FA5}">
                      <a16:colId xmlns:a16="http://schemas.microsoft.com/office/drawing/2014/main" val="1014754183"/>
                    </a:ext>
                  </a:extLst>
                </a:gridCol>
              </a:tblGrid>
              <a:tr h="1036236">
                <a:tc>
                  <a:txBody>
                    <a:bodyPr/>
                    <a:lstStyle/>
                    <a:p>
                      <a:pPr algn="l" fontAlgn="ctr"/>
                      <a:r>
                        <a:rPr lang="en-US" sz="1300" b="1" i="0" u="none" strike="noStrike">
                          <a:effectLst/>
                          <a:latin typeface="Arial" panose="020B0604020202020204" pitchFamily="34" charset="0"/>
                        </a:rPr>
                        <a:t>DESCRIPTION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effectLst/>
                          <a:latin typeface="Arial" panose="020B0604020202020204" pitchFamily="34" charset="0"/>
                        </a:rPr>
                        <a:t> Total Cost</a:t>
                      </a:r>
                      <a:br>
                        <a:rPr lang="en-US" sz="1300" b="1" i="0" u="none" strike="noStrike">
                          <a:effectLst/>
                          <a:latin typeface="Arial" panose="020B0604020202020204" pitchFamily="34" charset="0"/>
                        </a:rPr>
                      </a:br>
                      <a:r>
                        <a:rPr lang="en-US" sz="1300" b="1" i="0" u="none" strike="noStrike">
                          <a:effectLst/>
                          <a:latin typeface="Arial" panose="020B0604020202020204" pitchFamily="34" charset="0"/>
                        </a:rPr>
                        <a:t>(in Eur)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Combined Expenditure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Budget Balance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300" b="1" i="0" u="none" strike="noStrike">
                          <a:solidFill>
                            <a:srgbClr val="000000"/>
                          </a:solidFill>
                          <a:effectLst/>
                          <a:latin typeface="Arial" panose="020B0604020202020204" pitchFamily="34" charset="0"/>
                        </a:rPr>
                        <a:t>Budget Execution%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221135291"/>
                  </a:ext>
                </a:extLst>
              </a:tr>
              <a:tr h="1177541">
                <a:tc>
                  <a:txBody>
                    <a:bodyPr/>
                    <a:lstStyle/>
                    <a:p>
                      <a:pPr algn="l" fontAlgn="ctr"/>
                      <a:r>
                        <a:rPr lang="en-US" sz="1300" b="0" i="0" u="none" strike="noStrike">
                          <a:effectLst/>
                          <a:latin typeface="Arial" panose="020B0604020202020204" pitchFamily="34" charset="0"/>
                        </a:rPr>
                        <a:t>Output 1.3 A solid reporting system to STC on the implementation of the PFRS is put in place and integrated to CAADP process.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591,500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63,892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527,608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558513"/>
                  </a:ext>
                </a:extLst>
              </a:tr>
              <a:tr h="1321986">
                <a:tc>
                  <a:txBody>
                    <a:bodyPr/>
                    <a:lstStyle/>
                    <a:p>
                      <a:pPr algn="l" fontAlgn="ctr"/>
                      <a:r>
                        <a:rPr lang="en-US" sz="1300" b="0" i="0" u="none" strike="noStrike">
                          <a:effectLst/>
                          <a:latin typeface="Arial" panose="020B0604020202020204" pitchFamily="34" charset="0"/>
                        </a:rPr>
                        <a:t>Output 1.4 Mechanisms are developed to ensure that sustainable fisheries and aquaculture are mainstreamed in the development of AU policies / initiatives affecting the sector.</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171,400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56,159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115,241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1993196"/>
                  </a:ext>
                </a:extLst>
              </a:tr>
              <a:tr h="1036236">
                <a:tc>
                  <a:txBody>
                    <a:bodyPr/>
                    <a:lstStyle/>
                    <a:p>
                      <a:pPr algn="l" fontAlgn="ctr"/>
                      <a:r>
                        <a:rPr lang="en-US" sz="1300" b="0" i="0" u="none" strike="noStrike" dirty="0">
                          <a:effectLst/>
                          <a:latin typeface="Arial" panose="020B0604020202020204" pitchFamily="34" charset="0"/>
                        </a:rPr>
                        <a:t>Output 1.5 Advocacy is improved and awareness created about the importance of sustainable fisheries and aquaculture.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305,400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75,577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a:effectLst/>
                          <a:latin typeface="Arial" panose="020B0604020202020204" pitchFamily="34" charset="0"/>
                        </a:rPr>
                        <a:t>229,823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600" b="1" i="0" u="none" strike="noStrike" dirty="0">
                          <a:effectLst/>
                          <a:latin typeface="Arial" panose="020B060402020202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216385"/>
                  </a:ext>
                </a:extLst>
              </a:tr>
            </a:tbl>
          </a:graphicData>
        </a:graphic>
      </p:graphicFrame>
    </p:spTree>
    <p:extLst>
      <p:ext uri="{BB962C8B-B14F-4D97-AF65-F5344CB8AC3E}">
        <p14:creationId xmlns:p14="http://schemas.microsoft.com/office/powerpoint/2010/main" val="2162456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 Cont..</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13</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170235706"/>
              </p:ext>
            </p:extLst>
          </p:nvPr>
        </p:nvGraphicFramePr>
        <p:xfrm>
          <a:off x="914400" y="1479698"/>
          <a:ext cx="7543800" cy="4797129"/>
        </p:xfrm>
        <a:graphic>
          <a:graphicData uri="http://schemas.openxmlformats.org/drawingml/2006/table">
            <a:tbl>
              <a:tblPr/>
              <a:tblGrid>
                <a:gridCol w="3694740">
                  <a:extLst>
                    <a:ext uri="{9D8B030D-6E8A-4147-A177-3AD203B41FA5}">
                      <a16:colId xmlns:a16="http://schemas.microsoft.com/office/drawing/2014/main" val="3654055033"/>
                    </a:ext>
                  </a:extLst>
                </a:gridCol>
                <a:gridCol w="1020877">
                  <a:extLst>
                    <a:ext uri="{9D8B030D-6E8A-4147-A177-3AD203B41FA5}">
                      <a16:colId xmlns:a16="http://schemas.microsoft.com/office/drawing/2014/main" val="3258918504"/>
                    </a:ext>
                  </a:extLst>
                </a:gridCol>
                <a:gridCol w="961523">
                  <a:extLst>
                    <a:ext uri="{9D8B030D-6E8A-4147-A177-3AD203B41FA5}">
                      <a16:colId xmlns:a16="http://schemas.microsoft.com/office/drawing/2014/main" val="2189946307"/>
                    </a:ext>
                  </a:extLst>
                </a:gridCol>
                <a:gridCol w="952619">
                  <a:extLst>
                    <a:ext uri="{9D8B030D-6E8A-4147-A177-3AD203B41FA5}">
                      <a16:colId xmlns:a16="http://schemas.microsoft.com/office/drawing/2014/main" val="3941239302"/>
                    </a:ext>
                  </a:extLst>
                </a:gridCol>
                <a:gridCol w="914041">
                  <a:extLst>
                    <a:ext uri="{9D8B030D-6E8A-4147-A177-3AD203B41FA5}">
                      <a16:colId xmlns:a16="http://schemas.microsoft.com/office/drawing/2014/main" val="196448619"/>
                    </a:ext>
                  </a:extLst>
                </a:gridCol>
              </a:tblGrid>
              <a:tr h="477949">
                <a:tc>
                  <a:txBody>
                    <a:bodyPr/>
                    <a:lstStyle/>
                    <a:p>
                      <a:pPr algn="l" fontAlgn="ctr"/>
                      <a:r>
                        <a:rPr lang="en-US" sz="1000" b="1" i="0" u="none" strike="noStrike" dirty="0">
                          <a:effectLst/>
                          <a:latin typeface="Arial" panose="020B0604020202020204" pitchFamily="34" charset="0"/>
                        </a:rPr>
                        <a:t>DESCRIPTION</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000" b="1" i="0" u="none" strike="noStrike" dirty="0">
                          <a:effectLst/>
                          <a:latin typeface="Arial" panose="020B0604020202020204" pitchFamily="34" charset="0"/>
                        </a:rPr>
                        <a:t> Total Cost</a:t>
                      </a:r>
                      <a:br>
                        <a:rPr lang="en-US" sz="1000" b="1" i="0" u="none" strike="noStrike" dirty="0">
                          <a:effectLst/>
                          <a:latin typeface="Arial" panose="020B0604020202020204" pitchFamily="34" charset="0"/>
                        </a:rPr>
                      </a:br>
                      <a:r>
                        <a:rPr lang="en-US" sz="1000" b="1" i="0" u="none" strike="noStrike" dirty="0">
                          <a:effectLst/>
                          <a:latin typeface="Arial" panose="020B0604020202020204" pitchFamily="34" charset="0"/>
                        </a:rPr>
                        <a:t>(in Eur)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000" b="1" i="0" u="none" strike="noStrike">
                          <a:solidFill>
                            <a:srgbClr val="000000"/>
                          </a:solidFill>
                          <a:effectLst/>
                          <a:latin typeface="Arial" panose="020B0604020202020204" pitchFamily="34" charset="0"/>
                        </a:rPr>
                        <a:t>Combined Expenditure</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000" b="1" i="0" u="none" strike="noStrike">
                          <a:solidFill>
                            <a:srgbClr val="000000"/>
                          </a:solidFill>
                          <a:effectLst/>
                          <a:latin typeface="Arial" panose="020B0604020202020204" pitchFamily="34" charset="0"/>
                        </a:rPr>
                        <a:t>Budget Balance</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000" b="1" i="0" u="none" strike="noStrike">
                          <a:solidFill>
                            <a:srgbClr val="000000"/>
                          </a:solidFill>
                          <a:effectLst/>
                          <a:latin typeface="Arial" panose="020B0604020202020204" pitchFamily="34" charset="0"/>
                        </a:rPr>
                        <a:t>Budget Execution%</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4132070060"/>
                  </a:ext>
                </a:extLst>
              </a:tr>
              <a:tr h="123108">
                <a:tc>
                  <a:txBody>
                    <a:bodyPr/>
                    <a:lstStyle/>
                    <a:p>
                      <a:pPr algn="l" fontAlgn="ctr"/>
                      <a:r>
                        <a:rPr lang="en-US" sz="800" b="1" i="0" u="none" strike="noStrike">
                          <a:effectLst/>
                          <a:latin typeface="Arial" panose="020B0604020202020204" pitchFamily="34" charset="0"/>
                        </a:rPr>
                        <a:t> </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7416810"/>
                  </a:ext>
                </a:extLst>
              </a:tr>
              <a:tr h="1216597">
                <a:tc>
                  <a:txBody>
                    <a:bodyPr/>
                    <a:lstStyle/>
                    <a:p>
                      <a:pPr algn="l" fontAlgn="ctr"/>
                      <a:r>
                        <a:rPr lang="en-US" sz="1100" b="1" i="0" u="none" strike="noStrike">
                          <a:effectLst/>
                          <a:latin typeface="Arial" panose="020B0604020202020204" pitchFamily="34" charset="0"/>
                        </a:rPr>
                        <a:t>SO2 Fisheries and aquaculture policies in Africa are coherent with the PFRS and coordinated at continental, regional and national levels in order to maintain healthy and resilient marine, coastal and freshwater ecosystems in the context of climate change.</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1,892,500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315,705</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1,576,795</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17%</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365104575"/>
                  </a:ext>
                </a:extLst>
              </a:tr>
              <a:tr h="192628">
                <a:tc>
                  <a:txBody>
                    <a:bodyPr/>
                    <a:lstStyle/>
                    <a:p>
                      <a:pPr algn="l" fontAlgn="ctr"/>
                      <a:r>
                        <a:rPr lang="en-US" sz="1100" b="1" i="0" u="none" strike="noStrike">
                          <a:effectLst/>
                          <a:latin typeface="Arial" panose="020B0604020202020204" pitchFamily="34" charset="0"/>
                        </a:rPr>
                        <a:t> </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 </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6745088"/>
                  </a:ext>
                </a:extLst>
              </a:tr>
              <a:tr h="1042797">
                <a:tc>
                  <a:txBody>
                    <a:bodyPr/>
                    <a:lstStyle/>
                    <a:p>
                      <a:pPr algn="l" fontAlgn="ctr"/>
                      <a:r>
                        <a:rPr lang="en-US" sz="1100" b="0" i="0" u="none" strike="noStrike">
                          <a:effectLst/>
                          <a:latin typeface="Arial" panose="020B0604020202020204" pitchFamily="34" charset="0"/>
                        </a:rPr>
                        <a:t>Output 2.1 Capacities and systems for regional collaboration and integration regarding shared fisheries and aquaculture resources management are improved and linkages with environmental governance frameworks are enhanced .</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551,600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40,753</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510,847</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dirty="0">
                          <a:effectLst/>
                          <a:latin typeface="Arial" panose="020B0604020202020204" pitchFamily="34" charset="0"/>
                        </a:rPr>
                        <a:t>7%</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9760420"/>
                  </a:ext>
                </a:extLst>
              </a:tr>
              <a:tr h="868998">
                <a:tc>
                  <a:txBody>
                    <a:bodyPr/>
                    <a:lstStyle/>
                    <a:p>
                      <a:pPr algn="l" fontAlgn="ctr"/>
                      <a:r>
                        <a:rPr lang="en-US" sz="1100" b="0" i="0" u="none" strike="noStrike">
                          <a:effectLst/>
                          <a:latin typeface="Arial" panose="020B0604020202020204" pitchFamily="34" charset="0"/>
                        </a:rPr>
                        <a:t>Output 2.2 Capacities of Member States, RECs and RFBs to develop realistic sustainable fisheries and aquaculture policies in coherence with the PFRS are strengthened.</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717,300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88,990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628,310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12%</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0871670"/>
                  </a:ext>
                </a:extLst>
              </a:tr>
              <a:tr h="868998">
                <a:tc>
                  <a:txBody>
                    <a:bodyPr/>
                    <a:lstStyle/>
                    <a:p>
                      <a:pPr algn="l" fontAlgn="ctr"/>
                      <a:r>
                        <a:rPr lang="en-US" sz="1100" b="0" i="0" u="none" strike="noStrike">
                          <a:effectLst/>
                          <a:latin typeface="Arial" panose="020B0604020202020204" pitchFamily="34" charset="0"/>
                        </a:rPr>
                        <a:t>Output 2.3 Capacities are strengthened to facilitate intra and inter regional fish trade in line with the regional integration trade agenda and the Protocol on Trade in Goods of the Africa Continental Free Trade Area</a:t>
                      </a:r>
                    </a:p>
                  </a:txBody>
                  <a:tcPr marL="7242" marR="7242" marT="72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623,600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185,962</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Arial" panose="020B0604020202020204" pitchFamily="34" charset="0"/>
                        </a:rPr>
                        <a:t>437,638</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dirty="0">
                          <a:effectLst/>
                          <a:latin typeface="Arial" panose="020B0604020202020204" pitchFamily="34" charset="0"/>
                        </a:rPr>
                        <a:t>30%</a:t>
                      </a:r>
                    </a:p>
                  </a:txBody>
                  <a:tcPr marL="7242" marR="7242" marT="7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147776"/>
                  </a:ext>
                </a:extLst>
              </a:tr>
            </a:tbl>
          </a:graphicData>
        </a:graphic>
      </p:graphicFrame>
    </p:spTree>
    <p:extLst>
      <p:ext uri="{BB962C8B-B14F-4D97-AF65-F5344CB8AC3E}">
        <p14:creationId xmlns:p14="http://schemas.microsoft.com/office/powerpoint/2010/main" val="2164235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 Cont..</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14</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02757919"/>
              </p:ext>
            </p:extLst>
          </p:nvPr>
        </p:nvGraphicFramePr>
        <p:xfrm>
          <a:off x="654049" y="1371599"/>
          <a:ext cx="8064501" cy="5470525"/>
        </p:xfrm>
        <a:graphic>
          <a:graphicData uri="http://schemas.openxmlformats.org/drawingml/2006/table">
            <a:tbl>
              <a:tblPr/>
              <a:tblGrid>
                <a:gridCol w="3949765">
                  <a:extLst>
                    <a:ext uri="{9D8B030D-6E8A-4147-A177-3AD203B41FA5}">
                      <a16:colId xmlns:a16="http://schemas.microsoft.com/office/drawing/2014/main" val="2823903756"/>
                    </a:ext>
                  </a:extLst>
                </a:gridCol>
                <a:gridCol w="1091341">
                  <a:extLst>
                    <a:ext uri="{9D8B030D-6E8A-4147-A177-3AD203B41FA5}">
                      <a16:colId xmlns:a16="http://schemas.microsoft.com/office/drawing/2014/main" val="134966977"/>
                    </a:ext>
                  </a:extLst>
                </a:gridCol>
                <a:gridCol w="1027891">
                  <a:extLst>
                    <a:ext uri="{9D8B030D-6E8A-4147-A177-3AD203B41FA5}">
                      <a16:colId xmlns:a16="http://schemas.microsoft.com/office/drawing/2014/main" val="2801522614"/>
                    </a:ext>
                  </a:extLst>
                </a:gridCol>
                <a:gridCol w="1018373">
                  <a:extLst>
                    <a:ext uri="{9D8B030D-6E8A-4147-A177-3AD203B41FA5}">
                      <a16:colId xmlns:a16="http://schemas.microsoft.com/office/drawing/2014/main" val="972857937"/>
                    </a:ext>
                  </a:extLst>
                </a:gridCol>
                <a:gridCol w="977131">
                  <a:extLst>
                    <a:ext uri="{9D8B030D-6E8A-4147-A177-3AD203B41FA5}">
                      <a16:colId xmlns:a16="http://schemas.microsoft.com/office/drawing/2014/main" val="3965410541"/>
                    </a:ext>
                  </a:extLst>
                </a:gridCol>
              </a:tblGrid>
              <a:tr h="564327">
                <a:tc>
                  <a:txBody>
                    <a:bodyPr/>
                    <a:lstStyle/>
                    <a:p>
                      <a:pPr algn="l" fontAlgn="ctr"/>
                      <a:r>
                        <a:rPr lang="en-US" sz="1000" b="1" i="0" u="none" strike="noStrike" dirty="0">
                          <a:effectLst/>
                          <a:latin typeface="Arial" panose="020B0604020202020204" pitchFamily="34" charset="0"/>
                        </a:rPr>
                        <a:t>DESCRIPTION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Total cost (in Euros)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Combined Expenditure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Budget Balance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Budget Execution.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812017989"/>
                  </a:ext>
                </a:extLst>
              </a:tr>
              <a:tr h="1021041">
                <a:tc>
                  <a:txBody>
                    <a:bodyPr/>
                    <a:lstStyle/>
                    <a:p>
                      <a:pPr algn="l" fontAlgn="ctr"/>
                      <a:r>
                        <a:rPr lang="en-US" sz="1000" b="1" i="0" u="none" strike="noStrike" dirty="0">
                          <a:effectLst/>
                          <a:latin typeface="Arial" panose="020B0604020202020204" pitchFamily="34" charset="0"/>
                        </a:rPr>
                        <a:t>SO3. Africa is adequately represented and effectively participates in international fisheries and aquaculture fora and ably domesticates relevant global instruments.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1,596,080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293,330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1,302,750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3977795940"/>
                  </a:ext>
                </a:extLst>
              </a:tr>
              <a:tr h="287168">
                <a:tc>
                  <a:txBody>
                    <a:bodyPr/>
                    <a:lstStyle/>
                    <a:p>
                      <a:pPr algn="l" fontAlgn="ctr"/>
                      <a:r>
                        <a:rPr lang="en-US" sz="1000" b="1" i="0" u="none" strike="noStrike">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dirty="0">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2789814"/>
                  </a:ext>
                </a:extLst>
              </a:tr>
              <a:tr h="1329480">
                <a:tc>
                  <a:txBody>
                    <a:bodyPr/>
                    <a:lstStyle/>
                    <a:p>
                      <a:pPr algn="l" fontAlgn="ctr"/>
                      <a:r>
                        <a:rPr lang="en-US" sz="1000" b="0" i="1" u="none" strike="noStrike">
                          <a:effectLst/>
                          <a:latin typeface="Arial" panose="020B0604020202020204" pitchFamily="34" charset="0"/>
                        </a:rPr>
                        <a:t>Output 3.1 Capacities of AU Member States – including SIDS - in terms of international negotiations are increased and a mechanism is put in place to coordinate African common positions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669,400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137,100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532,300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137224"/>
                  </a:ext>
                </a:extLst>
              </a:tr>
              <a:tr h="1021041">
                <a:tc>
                  <a:txBody>
                    <a:bodyPr/>
                    <a:lstStyle/>
                    <a:p>
                      <a:pPr algn="l" fontAlgn="ctr"/>
                      <a:r>
                        <a:rPr lang="en-US" sz="1000" b="0" i="0" u="none" strike="noStrike">
                          <a:effectLst/>
                          <a:latin typeface="Arial" panose="020B0604020202020204" pitchFamily="34" charset="0"/>
                        </a:rPr>
                        <a:t>Output 3.2 Mechanisms are put in place to encourage and facilitate the domestication of global instruments and initiatives at continental, regional and national levels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dirty="0">
                          <a:effectLst/>
                          <a:latin typeface="Arial" panose="020B0604020202020204" pitchFamily="34" charset="0"/>
                        </a:rPr>
                        <a:t>786,680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154,789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631,891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3655203"/>
                  </a:ext>
                </a:extLst>
              </a:tr>
              <a:tr h="788477">
                <a:tc>
                  <a:txBody>
                    <a:bodyPr/>
                    <a:lstStyle/>
                    <a:p>
                      <a:pPr algn="l" fontAlgn="ctr"/>
                      <a:r>
                        <a:rPr lang="en-US" sz="1000" b="0" i="0" u="none" strike="noStrike" dirty="0">
                          <a:effectLst/>
                          <a:latin typeface="Arial" panose="020B0604020202020204" pitchFamily="34" charset="0"/>
                        </a:rPr>
                        <a:t>Output 3.3 – Capacities of AU Member States are strengthened to effectively articulate African positions on fisheries and aquaculture in the AU-EU dialogue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140,000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138,559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1" i="0" u="none" strike="noStrike">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6331538"/>
                  </a:ext>
                </a:extLst>
              </a:tr>
              <a:tr h="171823">
                <a:tc>
                  <a:txBody>
                    <a:bodyPr/>
                    <a:lstStyle/>
                    <a:p>
                      <a:pPr algn="l" fontAlgn="ctr"/>
                      <a:r>
                        <a:rPr lang="en-US" sz="1000" b="0" i="0" u="none" strike="noStrike">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000" b="0" i="0" u="none" strike="noStrike">
                          <a:solidFill>
                            <a:srgbClr val="000000"/>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000" b="0" i="0" u="none" strike="noStrike">
                          <a:solidFill>
                            <a:srgbClr val="000000"/>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000" b="0" i="0" u="none" strike="noStrike">
                          <a:solidFill>
                            <a:srgbClr val="000000"/>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038479"/>
                  </a:ext>
                </a:extLst>
              </a:tr>
              <a:tr h="287168">
                <a:tc>
                  <a:txBody>
                    <a:bodyPr/>
                    <a:lstStyle/>
                    <a:p>
                      <a:pPr algn="l" fontAlgn="ctr"/>
                      <a:r>
                        <a:rPr lang="en-US" sz="1000" b="1" i="0" u="none" strike="noStrike" dirty="0">
                          <a:effectLst/>
                          <a:latin typeface="Arial" panose="020B0604020202020204" pitchFamily="34" charset="0"/>
                        </a:rPr>
                        <a:t>Subtotal Activities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6,888,880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1,234,843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a:effectLst/>
                          <a:latin typeface="Arial" panose="020B0604020202020204" pitchFamily="34" charset="0"/>
                        </a:rPr>
                        <a:t>5,654,037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000" b="1" i="0" u="none" strike="noStrike" dirty="0">
                          <a:effectLst/>
                          <a:latin typeface="Arial" panose="020B060402020202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240572814"/>
                  </a:ext>
                </a:extLst>
              </a:tr>
            </a:tbl>
          </a:graphicData>
        </a:graphic>
      </p:graphicFrame>
    </p:spTree>
    <p:extLst>
      <p:ext uri="{BB962C8B-B14F-4D97-AF65-F5344CB8AC3E}">
        <p14:creationId xmlns:p14="http://schemas.microsoft.com/office/powerpoint/2010/main" val="1337430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 Cont.….</a:t>
            </a:r>
          </a:p>
        </p:txBody>
      </p:sp>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1084444"/>
              </p:ext>
            </p:extLst>
          </p:nvPr>
        </p:nvGraphicFramePr>
        <p:xfrm>
          <a:off x="913565" y="1482727"/>
          <a:ext cx="7835147" cy="5070476"/>
        </p:xfrm>
        <a:graphic>
          <a:graphicData uri="http://schemas.openxmlformats.org/drawingml/2006/table">
            <a:tbl>
              <a:tblPr/>
              <a:tblGrid>
                <a:gridCol w="3837434">
                  <a:extLst>
                    <a:ext uri="{9D8B030D-6E8A-4147-A177-3AD203B41FA5}">
                      <a16:colId xmlns:a16="http://schemas.microsoft.com/office/drawing/2014/main" val="715076661"/>
                    </a:ext>
                  </a:extLst>
                </a:gridCol>
                <a:gridCol w="1060303">
                  <a:extLst>
                    <a:ext uri="{9D8B030D-6E8A-4147-A177-3AD203B41FA5}">
                      <a16:colId xmlns:a16="http://schemas.microsoft.com/office/drawing/2014/main" val="3657191502"/>
                    </a:ext>
                  </a:extLst>
                </a:gridCol>
                <a:gridCol w="998658">
                  <a:extLst>
                    <a:ext uri="{9D8B030D-6E8A-4147-A177-3AD203B41FA5}">
                      <a16:colId xmlns:a16="http://schemas.microsoft.com/office/drawing/2014/main" val="3898857069"/>
                    </a:ext>
                  </a:extLst>
                </a:gridCol>
                <a:gridCol w="989410">
                  <a:extLst>
                    <a:ext uri="{9D8B030D-6E8A-4147-A177-3AD203B41FA5}">
                      <a16:colId xmlns:a16="http://schemas.microsoft.com/office/drawing/2014/main" val="2980830871"/>
                    </a:ext>
                  </a:extLst>
                </a:gridCol>
                <a:gridCol w="949342">
                  <a:extLst>
                    <a:ext uri="{9D8B030D-6E8A-4147-A177-3AD203B41FA5}">
                      <a16:colId xmlns:a16="http://schemas.microsoft.com/office/drawing/2014/main" val="2088521100"/>
                    </a:ext>
                  </a:extLst>
                </a:gridCol>
              </a:tblGrid>
              <a:tr h="622492">
                <a:tc>
                  <a:txBody>
                    <a:bodyPr/>
                    <a:lstStyle/>
                    <a:p>
                      <a:pPr algn="l" fontAlgn="ctr"/>
                      <a:r>
                        <a:rPr lang="en-US" sz="1200" b="1" i="0" u="none" strike="noStrike">
                          <a:effectLst/>
                          <a:latin typeface="Arial" panose="020B0604020202020204" pitchFamily="34" charset="0"/>
                        </a:rPr>
                        <a:t>DESCRIPTION</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effectLst/>
                          <a:latin typeface="Arial" panose="020B0604020202020204" pitchFamily="34" charset="0"/>
                        </a:rPr>
                        <a:t> Total Cost</a:t>
                      </a:r>
                      <a:br>
                        <a:rPr lang="en-US" sz="1200" b="1" i="0" u="none" strike="noStrike">
                          <a:effectLst/>
                          <a:latin typeface="Arial" panose="020B0604020202020204" pitchFamily="34" charset="0"/>
                        </a:rPr>
                      </a:br>
                      <a:r>
                        <a:rPr lang="en-US" sz="1200" b="1" i="0" u="none" strike="noStrike">
                          <a:effectLst/>
                          <a:latin typeface="Arial" panose="020B0604020202020204" pitchFamily="34" charset="0"/>
                        </a:rPr>
                        <a:t>(in Eur)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solidFill>
                            <a:srgbClr val="000000"/>
                          </a:solidFill>
                          <a:effectLst/>
                          <a:latin typeface="Arial" panose="020B0604020202020204" pitchFamily="34" charset="0"/>
                        </a:rPr>
                        <a:t>Combined Expenditure</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solidFill>
                            <a:srgbClr val="000000"/>
                          </a:solidFill>
                          <a:effectLst/>
                          <a:latin typeface="Arial" panose="020B0604020202020204" pitchFamily="34" charset="0"/>
                        </a:rPr>
                        <a:t>Budget Balance</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solidFill>
                            <a:srgbClr val="000000"/>
                          </a:solidFill>
                          <a:effectLst/>
                          <a:latin typeface="Arial" panose="020B0604020202020204" pitchFamily="34" charset="0"/>
                        </a:rPr>
                        <a:t>Budget Execution%</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466416767"/>
                  </a:ext>
                </a:extLst>
              </a:tr>
              <a:tr h="160338">
                <a:tc>
                  <a:txBody>
                    <a:bodyPr/>
                    <a:lstStyle/>
                    <a:p>
                      <a:pPr algn="l" fontAlgn="ctr"/>
                      <a:r>
                        <a:rPr lang="en-US" sz="900" b="1" i="0" u="none" strike="noStrike">
                          <a:effectLst/>
                          <a:latin typeface="Arial" panose="020B0604020202020204" pitchFamily="34" charset="0"/>
                        </a:rPr>
                        <a:t> </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effectLst/>
                          <a:latin typeface="Arial" panose="020B0604020202020204" pitchFamily="34" charset="0"/>
                        </a:rPr>
                        <a:t>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9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9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9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0097630"/>
                  </a:ext>
                </a:extLst>
              </a:tr>
              <a:tr h="207497">
                <a:tc>
                  <a:txBody>
                    <a:bodyPr/>
                    <a:lstStyle/>
                    <a:p>
                      <a:pPr algn="l" fontAlgn="ctr"/>
                      <a:r>
                        <a:rPr lang="en-US" sz="1200" b="1" i="0" u="none" strike="noStrike">
                          <a:effectLst/>
                          <a:latin typeface="Arial" panose="020B0604020202020204" pitchFamily="34" charset="0"/>
                        </a:rPr>
                        <a:t>PROJECT MANAGEMENT AND INVESTMENTS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FF0000"/>
                          </a:solidFill>
                          <a:effectLst/>
                          <a:latin typeface="Arial" panose="020B0604020202020204" pitchFamily="34" charset="0"/>
                        </a:rPr>
                        <a:t>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571091"/>
                  </a:ext>
                </a:extLst>
              </a:tr>
              <a:tr h="348973">
                <a:tc>
                  <a:txBody>
                    <a:bodyPr/>
                    <a:lstStyle/>
                    <a:p>
                      <a:pPr algn="l" fontAlgn="ctr"/>
                      <a:r>
                        <a:rPr lang="en-US" sz="1200" b="1" i="0" u="none" strike="noStrike">
                          <a:effectLst/>
                          <a:latin typeface="Arial" panose="020B0604020202020204" pitchFamily="34" charset="0"/>
                        </a:rPr>
                        <a:t>Staff</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3,699,970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564,198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3,135,772</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15%</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91827902"/>
                  </a:ext>
                </a:extLst>
              </a:tr>
              <a:tr h="205611">
                <a:tc>
                  <a:txBody>
                    <a:bodyPr/>
                    <a:lstStyle/>
                    <a:p>
                      <a:pPr algn="l" fontAlgn="ctr"/>
                      <a:r>
                        <a:rPr lang="en-US" sz="1200" b="0" i="0" u="none" strike="noStrike">
                          <a:solidFill>
                            <a:srgbClr val="000000"/>
                          </a:solidFill>
                          <a:effectLst/>
                          <a:latin typeface="Arial" panose="020B0604020202020204" pitchFamily="34" charset="0"/>
                        </a:rPr>
                        <a:t> </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Arial" panose="020B0604020202020204" pitchFamily="34" charset="0"/>
                        </a:rPr>
                        <a:t>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6668676"/>
                  </a:ext>
                </a:extLst>
              </a:tr>
              <a:tr h="207497">
                <a:tc>
                  <a:txBody>
                    <a:bodyPr/>
                    <a:lstStyle/>
                    <a:p>
                      <a:pPr algn="l" fontAlgn="ctr"/>
                      <a:r>
                        <a:rPr lang="en-US" sz="1200" b="1" i="0" u="none" strike="noStrike">
                          <a:solidFill>
                            <a:srgbClr val="000000"/>
                          </a:solidFill>
                          <a:effectLst/>
                          <a:latin typeface="Arial" panose="020B0604020202020204" pitchFamily="34" charset="0"/>
                        </a:rPr>
                        <a:t>Investments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672,508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672,508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343184418"/>
                  </a:ext>
                </a:extLst>
              </a:tr>
              <a:tr h="414995">
                <a:tc>
                  <a:txBody>
                    <a:bodyPr/>
                    <a:lstStyle/>
                    <a:p>
                      <a:pPr algn="l" fontAlgn="ctr"/>
                      <a:r>
                        <a:rPr lang="en-US" sz="1200" b="0" i="0" u="none" strike="noStrike">
                          <a:solidFill>
                            <a:srgbClr val="000000"/>
                          </a:solidFill>
                          <a:effectLst/>
                          <a:latin typeface="Arial" panose="020B0604020202020204" pitchFamily="34" charset="0"/>
                        </a:rPr>
                        <a:t>Equipment, office furniture, computers etc (AU-IBAR, AUDA, DREA)</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48,508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Arial" panose="020B0604020202020204" pitchFamily="34" charset="0"/>
                        </a:rPr>
                        <a:t>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48,508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171557"/>
                  </a:ext>
                </a:extLst>
              </a:tr>
              <a:tr h="207497">
                <a:tc>
                  <a:txBody>
                    <a:bodyPr/>
                    <a:lstStyle/>
                    <a:p>
                      <a:pPr algn="l" fontAlgn="ctr"/>
                      <a:r>
                        <a:rPr lang="en-US" sz="1200" b="0" i="0" u="none" strike="noStrike">
                          <a:effectLst/>
                          <a:latin typeface="Arial" panose="020B0604020202020204" pitchFamily="34" charset="0"/>
                        </a:rPr>
                        <a:t>Computers and Accessories (Per AU MS)</a:t>
                      </a:r>
                    </a:p>
                  </a:txBody>
                  <a:tcPr marL="8912" marR="8912" marT="891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panose="020B0604020202020204" pitchFamily="34" charset="0"/>
                        </a:rPr>
                        <a:t>24,000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24,000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6447540"/>
                  </a:ext>
                </a:extLst>
              </a:tr>
              <a:tr h="207497">
                <a:tc>
                  <a:txBody>
                    <a:bodyPr/>
                    <a:lstStyle/>
                    <a:p>
                      <a:pPr algn="l" fontAlgn="t"/>
                      <a:r>
                        <a:rPr lang="en-US" sz="1200" b="0" i="0" u="none" strike="noStrike">
                          <a:solidFill>
                            <a:srgbClr val="000000"/>
                          </a:solidFill>
                          <a:effectLst/>
                          <a:latin typeface="Arial" panose="020B0604020202020204" pitchFamily="34" charset="0"/>
                        </a:rPr>
                        <a:t>Equipment for COEs  (Lumpsum per COE)</a:t>
                      </a:r>
                    </a:p>
                  </a:txBody>
                  <a:tcPr marL="8912" marR="8912" marT="891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600,000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600,000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804894"/>
                  </a:ext>
                </a:extLst>
              </a:tr>
              <a:tr h="207497">
                <a:tc>
                  <a:txBody>
                    <a:bodyPr/>
                    <a:lstStyle/>
                    <a:p>
                      <a:pPr algn="l" fontAlgn="ctr"/>
                      <a:r>
                        <a:rPr lang="en-US" sz="1200" b="1" i="0" u="none" strike="noStrike">
                          <a:solidFill>
                            <a:srgbClr val="000000"/>
                          </a:solidFill>
                          <a:effectLst/>
                          <a:latin typeface="Arial" panose="020B0604020202020204" pitchFamily="34" charset="0"/>
                        </a:rPr>
                        <a:t>Operating cost</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765,200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174,611</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590,589</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solidFill>
                            <a:srgbClr val="000000"/>
                          </a:solidFill>
                          <a:effectLst/>
                          <a:latin typeface="Arial" panose="020B0604020202020204" pitchFamily="34" charset="0"/>
                        </a:rPr>
                        <a:t>23%</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3627268190"/>
                  </a:ext>
                </a:extLst>
              </a:tr>
              <a:tr h="414995">
                <a:tc>
                  <a:txBody>
                    <a:bodyPr/>
                    <a:lstStyle/>
                    <a:p>
                      <a:pPr algn="l" fontAlgn="ctr"/>
                      <a:r>
                        <a:rPr lang="en-US" sz="1200" b="0" i="0" u="none" strike="noStrike">
                          <a:solidFill>
                            <a:srgbClr val="000000"/>
                          </a:solidFill>
                          <a:effectLst/>
                          <a:latin typeface="Arial" panose="020B0604020202020204" pitchFamily="34" charset="0"/>
                        </a:rPr>
                        <a:t>Missions (Management, M&amp;E, Coordination incl SC meetings)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455,200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141,988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313,212.04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31%</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653240"/>
                  </a:ext>
                </a:extLst>
              </a:tr>
              <a:tr h="207497">
                <a:tc>
                  <a:txBody>
                    <a:bodyPr/>
                    <a:lstStyle/>
                    <a:p>
                      <a:pPr algn="l" fontAlgn="ctr"/>
                      <a:r>
                        <a:rPr lang="en-US" sz="1200" b="0" i="0" u="none" strike="noStrike">
                          <a:effectLst/>
                          <a:latin typeface="Arial" panose="020B0604020202020204" pitchFamily="34" charset="0"/>
                        </a:rPr>
                        <a:t>Communication, Advocacy and Visibility</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150,000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32,623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117,376.67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22%</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422520"/>
                  </a:ext>
                </a:extLst>
              </a:tr>
              <a:tr h="207497">
                <a:tc>
                  <a:txBody>
                    <a:bodyPr/>
                    <a:lstStyle/>
                    <a:p>
                      <a:pPr algn="l" fontAlgn="ctr"/>
                      <a:r>
                        <a:rPr lang="en-US" sz="1200" b="0" i="0" u="none" strike="noStrike">
                          <a:effectLst/>
                          <a:latin typeface="Arial" panose="020B0604020202020204" pitchFamily="34" charset="0"/>
                        </a:rPr>
                        <a:t>Annual audit </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80,000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80,000.00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0%</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533752"/>
                  </a:ext>
                </a:extLst>
              </a:tr>
              <a:tr h="207497">
                <a:tc>
                  <a:txBody>
                    <a:bodyPr/>
                    <a:lstStyle/>
                    <a:p>
                      <a:pPr algn="l" fontAlgn="ctr"/>
                      <a:r>
                        <a:rPr lang="en-US" sz="1200" b="0" i="0" u="none" strike="noStrike">
                          <a:effectLst/>
                          <a:latin typeface="Arial" panose="020B0604020202020204" pitchFamily="34" charset="0"/>
                        </a:rPr>
                        <a:t>Evaluations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Arial" panose="020B0604020202020204" pitchFamily="34" charset="0"/>
                        </a:rPr>
                        <a:t>80,000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80,000.00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0%</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5239507"/>
                  </a:ext>
                </a:extLst>
              </a:tr>
              <a:tr h="207497">
                <a:tc>
                  <a:txBody>
                    <a:bodyPr/>
                    <a:lstStyle/>
                    <a:p>
                      <a:pPr algn="l" fontAlgn="ctr"/>
                      <a:r>
                        <a:rPr lang="en-US" sz="1200" b="1" i="0" u="none" strike="noStrike">
                          <a:effectLst/>
                          <a:latin typeface="Arial" panose="020B0604020202020204" pitchFamily="34" charset="0"/>
                        </a:rPr>
                        <a:t>Subtotal Project Management Costs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5,137,678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738,810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4,398,868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14%</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469409704"/>
                  </a:ext>
                </a:extLst>
              </a:tr>
              <a:tr h="207497">
                <a:tc>
                  <a:txBody>
                    <a:bodyPr/>
                    <a:lstStyle/>
                    <a:p>
                      <a:pPr algn="l" fontAlgn="ctr"/>
                      <a:r>
                        <a:rPr lang="en-US" sz="1200" b="1" i="0" u="none" strike="noStrike">
                          <a:effectLst/>
                          <a:latin typeface="Arial" panose="020B0604020202020204" pitchFamily="34" charset="0"/>
                        </a:rPr>
                        <a:t> </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panose="020B0604020202020204" pitchFamily="34" charset="0"/>
                        </a:rPr>
                        <a:t>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5378571"/>
                  </a:ext>
                </a:extLst>
              </a:tr>
              <a:tr h="207497">
                <a:tc>
                  <a:txBody>
                    <a:bodyPr/>
                    <a:lstStyle/>
                    <a:p>
                      <a:pPr algn="l" fontAlgn="ctr"/>
                      <a:r>
                        <a:rPr lang="en-US" sz="1200" b="1" i="0" u="none" strike="noStrike">
                          <a:effectLst/>
                          <a:latin typeface="Arial" panose="020B0604020202020204" pitchFamily="34" charset="0"/>
                        </a:rPr>
                        <a:t>Subtotal direct eligible costs of the Action </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12,026,558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1,973,653</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10,052,904</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16%</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216732853"/>
                  </a:ext>
                </a:extLst>
              </a:tr>
              <a:tr h="207497">
                <a:tc>
                  <a:txBody>
                    <a:bodyPr/>
                    <a:lstStyle/>
                    <a:p>
                      <a:pPr algn="l" fontAlgn="ctr"/>
                      <a:r>
                        <a:rPr lang="en-US" sz="1200" b="0" i="0" u="none" strike="noStrike">
                          <a:effectLst/>
                          <a:latin typeface="Arial" panose="020B0604020202020204" pitchFamily="34" charset="0"/>
                        </a:rPr>
                        <a:t>Administrative Costs 6.98%</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panose="020B0604020202020204" pitchFamily="34" charset="0"/>
                        </a:rPr>
                        <a:t>840,598</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panose="020B0604020202020204" pitchFamily="34" charset="0"/>
                        </a:rPr>
                        <a:t>       137,949 </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702,649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16%</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4627874"/>
                  </a:ext>
                </a:extLst>
              </a:tr>
              <a:tr h="207497">
                <a:tc>
                  <a:txBody>
                    <a:bodyPr/>
                    <a:lstStyle/>
                    <a:p>
                      <a:pPr algn="l" fontAlgn="ctr"/>
                      <a:r>
                        <a:rPr lang="en-US" sz="1200" b="0" i="0" u="none" strike="noStrike">
                          <a:effectLst/>
                          <a:latin typeface="Arial" panose="020B0604020202020204" pitchFamily="34" charset="0"/>
                        </a:rPr>
                        <a:t>Contigencies</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panose="020B0604020202020204" pitchFamily="34" charset="0"/>
                        </a:rPr>
                        <a:t>332,844</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       332,844 </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200" b="0" i="0" u="none" strike="noStrike">
                          <a:solidFill>
                            <a:srgbClr val="000000"/>
                          </a:solidFill>
                          <a:effectLst/>
                          <a:latin typeface="Arial" panose="020B0604020202020204" pitchFamily="34" charset="0"/>
                        </a:rPr>
                        <a:t>0%</a:t>
                      </a:r>
                    </a:p>
                  </a:txBody>
                  <a:tcPr marL="8912" marR="8912" marT="89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71646"/>
                  </a:ext>
                </a:extLst>
              </a:tr>
              <a:tr h="205611">
                <a:tc>
                  <a:txBody>
                    <a:bodyPr/>
                    <a:lstStyle/>
                    <a:p>
                      <a:pPr algn="l" fontAlgn="ctr"/>
                      <a:r>
                        <a:rPr lang="en-US" sz="1200" b="1" i="0" u="none" strike="noStrike">
                          <a:effectLst/>
                          <a:latin typeface="Arial" panose="020B0604020202020204" pitchFamily="34" charset="0"/>
                        </a:rPr>
                        <a:t>Grand Total</a:t>
                      </a:r>
                    </a:p>
                  </a:txBody>
                  <a:tcPr marL="8912" marR="8912" marT="891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13,200,000</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2,111,602</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a:effectLst/>
                          <a:latin typeface="Arial" panose="020B0604020202020204" pitchFamily="34" charset="0"/>
                        </a:rPr>
                        <a:t>11,088,397</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r" fontAlgn="ctr"/>
                      <a:r>
                        <a:rPr lang="en-US" sz="1200" b="1" i="0" u="none" strike="noStrike" dirty="0">
                          <a:effectLst/>
                          <a:latin typeface="Arial" panose="020B0604020202020204" pitchFamily="34" charset="0"/>
                        </a:rPr>
                        <a:t>16%</a:t>
                      </a:r>
                    </a:p>
                  </a:txBody>
                  <a:tcPr marL="8912" marR="8912" marT="8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3306543630"/>
                  </a:ext>
                </a:extLst>
              </a:tr>
            </a:tbl>
          </a:graphicData>
        </a:graphic>
      </p:graphicFrame>
    </p:spTree>
    <p:extLst>
      <p:ext uri="{BB962C8B-B14F-4D97-AF65-F5344CB8AC3E}">
        <p14:creationId xmlns:p14="http://schemas.microsoft.com/office/powerpoint/2010/main" val="83246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BE0A8-25AC-4FBC-84F3-9E34B8D56BE3}"/>
              </a:ext>
            </a:extLst>
          </p:cNvPr>
          <p:cNvSpPr>
            <a:spLocks noGrp="1"/>
          </p:cNvSpPr>
          <p:nvPr>
            <p:ph type="title"/>
          </p:nvPr>
        </p:nvSpPr>
        <p:spPr/>
        <p:txBody>
          <a:bodyPr/>
          <a:lstStyle/>
          <a:p>
            <a:r>
              <a:rPr lang="en-GB" dirty="0"/>
              <a:t>Total Budget Vs Expenses (2021-2022)</a:t>
            </a:r>
          </a:p>
        </p:txBody>
      </p:sp>
      <p:sp>
        <p:nvSpPr>
          <p:cNvPr id="4" name="Slide Number Placeholder 3">
            <a:extLst>
              <a:ext uri="{FF2B5EF4-FFF2-40B4-BE49-F238E27FC236}">
                <a16:creationId xmlns:a16="http://schemas.microsoft.com/office/drawing/2014/main" id="{D1E2A263-9E81-43BA-8BC1-38FFBFD87BC4}"/>
              </a:ext>
            </a:extLst>
          </p:cNvPr>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2C7653A-E752-4091-A9B5-AA632C64E7E3}" type="slidenum">
              <a:rPr kumimoji="0" lang="en-US" sz="1000" b="1" i="0" u="none" strike="noStrike" kern="1200" cap="none" spc="0" normalizeH="0" baseline="0" noProof="0" smtClean="0">
                <a:ln>
                  <a:noFill/>
                </a:ln>
                <a:solidFill>
                  <a:srgbClr val="007C30"/>
                </a:solidFill>
                <a:effectLst/>
                <a:uLnTx/>
                <a:uFillTx/>
                <a:latin typeface="Gill Sans MT" pitchFamily="34"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16</a:t>
            </a:fld>
            <a:endParaRPr kumimoji="0" lang="en-US" sz="1000" b="1" i="0" u="none" strike="noStrike" kern="1200" cap="none" spc="0" normalizeH="0" baseline="0" noProof="0" dirty="0">
              <a:ln>
                <a:noFill/>
              </a:ln>
              <a:solidFill>
                <a:srgbClr val="007C30"/>
              </a:solidFill>
              <a:effectLst/>
              <a:uLnTx/>
              <a:uFillTx/>
              <a:latin typeface="Gill Sans MT" pitchFamily="34" charset="0"/>
              <a:ea typeface="+mn-ea"/>
              <a:cs typeface="+mn-cs"/>
            </a:endParaRPr>
          </a:p>
        </p:txBody>
      </p:sp>
      <p:sp>
        <p:nvSpPr>
          <p:cNvPr id="5" name="Content Placeholder 4">
            <a:extLst>
              <a:ext uri="{FF2B5EF4-FFF2-40B4-BE49-F238E27FC236}">
                <a16:creationId xmlns:a16="http://schemas.microsoft.com/office/drawing/2014/main" id="{15DA7AFB-8BAC-45A3-98A3-284C543B6B79}"/>
              </a:ext>
            </a:extLst>
          </p:cNvPr>
          <p:cNvSpPr>
            <a:spLocks noGrp="1"/>
          </p:cNvSpPr>
          <p:nvPr>
            <p:ph idx="1"/>
          </p:nvPr>
        </p:nvSpPr>
        <p:spPr>
          <a:xfrm>
            <a:off x="457200" y="1482725"/>
            <a:ext cx="1752600" cy="2174875"/>
          </a:xfrm>
          <a:prstGeom prst="flowChartMagneticTape">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en-GB" sz="1100" b="1" dirty="0">
                <a:solidFill>
                  <a:schemeClr val="tx1"/>
                </a:solidFill>
              </a:rPr>
              <a:t>Total Budget  Euro 13,200,000</a:t>
            </a:r>
          </a:p>
          <a:p>
            <a:pPr algn="l"/>
            <a:endParaRPr lang="en-GB" sz="1100" b="1" dirty="0">
              <a:solidFill>
                <a:schemeClr val="tx1"/>
              </a:solidFill>
            </a:endParaRPr>
          </a:p>
          <a:p>
            <a:pPr algn="l"/>
            <a:r>
              <a:rPr lang="en-GB" sz="1100" b="1" dirty="0">
                <a:solidFill>
                  <a:schemeClr val="tx1"/>
                </a:solidFill>
              </a:rPr>
              <a:t>Total Expenses Euro 2,111,602  </a:t>
            </a:r>
          </a:p>
        </p:txBody>
      </p:sp>
      <p:sp>
        <p:nvSpPr>
          <p:cNvPr id="6" name="Flowchart: Sequential Access Storage 5">
            <a:extLst>
              <a:ext uri="{FF2B5EF4-FFF2-40B4-BE49-F238E27FC236}">
                <a16:creationId xmlns:a16="http://schemas.microsoft.com/office/drawing/2014/main" id="{15DA7AFB-8BAC-45A3-98A3-284C543B6B79}"/>
              </a:ext>
            </a:extLst>
          </p:cNvPr>
          <p:cNvSpPr/>
          <p:nvPr/>
        </p:nvSpPr>
        <p:spPr>
          <a:xfrm>
            <a:off x="457200" y="1482725"/>
            <a:ext cx="1905000" cy="2174875"/>
          </a:xfrm>
          <a:prstGeom prst="flowChartMagneticTape">
            <a:avLst/>
          </a:prstGeom>
          <a:solidFill>
            <a:srgbClr val="70AD47">
              <a:lumMod val="60000"/>
              <a:lumOff val="40000"/>
            </a:srgbClr>
          </a:solidFill>
          <a:ln w="12700" cap="flat" cmpd="sng" algn="ctr">
            <a:solidFill>
              <a:srgbClr val="00B050"/>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ysClr val="windowText" lastClr="000000"/>
                </a:solidFill>
                <a:effectLst/>
                <a:uLnTx/>
                <a:uFillTx/>
                <a:latin typeface="Calibri" panose="020F0502020204030204"/>
                <a:ea typeface="+mn-ea"/>
                <a:cs typeface="+mn-cs"/>
              </a:rPr>
              <a:t>Total Budget  Euro 13,200,000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ysClr val="windowText" lastClr="000000"/>
                </a:solidFill>
                <a:effectLst/>
                <a:uLnTx/>
                <a:uFillTx/>
                <a:latin typeface="Calibri" panose="020F0502020204030204"/>
                <a:ea typeface="+mn-ea"/>
                <a:cs typeface="+mn-cs"/>
              </a:rPr>
              <a:t>Total Expenses Euro 2,111,602     (16%) </a:t>
            </a:r>
          </a:p>
        </p:txBody>
      </p:sp>
      <p:graphicFrame>
        <p:nvGraphicFramePr>
          <p:cNvPr id="7" name="Chart 6">
            <a:extLst>
              <a:ext uri="{FF2B5EF4-FFF2-40B4-BE49-F238E27FC236}">
                <a16:creationId xmlns:a16="http://schemas.microsoft.com/office/drawing/2014/main" id="{2EFA57E5-D2D5-474F-BD60-D7769556CB10}"/>
              </a:ext>
            </a:extLst>
          </p:cNvPr>
          <p:cNvGraphicFramePr>
            <a:graphicFrameLocks/>
          </p:cNvGraphicFramePr>
          <p:nvPr/>
        </p:nvGraphicFramePr>
        <p:xfrm>
          <a:off x="2667000" y="1482725"/>
          <a:ext cx="5638800" cy="4384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9810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latin typeface="Calibri" pitchFamily="34" charset="0"/>
              </a:rPr>
              <a:t>PERCENTAGE OF EXECUTION BASED ON TOTAL BUDGET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89926435"/>
              </p:ext>
            </p:extLst>
          </p:nvPr>
        </p:nvGraphicFramePr>
        <p:xfrm>
          <a:off x="609600" y="1482725"/>
          <a:ext cx="7543800" cy="3089275"/>
        </p:xfrm>
        <a:graphic>
          <a:graphicData uri="http://schemas.openxmlformats.org/drawingml/2006/table">
            <a:tbl>
              <a:tblPr firstRow="1" bandRow="1">
                <a:tableStyleId>{5C22544A-7EE6-4342-B048-85BDC9FD1C3A}</a:tableStyleId>
              </a:tblPr>
              <a:tblGrid>
                <a:gridCol w="228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2026920">
                  <a:extLst>
                    <a:ext uri="{9D8B030D-6E8A-4147-A177-3AD203B41FA5}">
                      <a16:colId xmlns:a16="http://schemas.microsoft.com/office/drawing/2014/main" val="20002"/>
                    </a:ext>
                  </a:extLst>
                </a:gridCol>
                <a:gridCol w="1630680">
                  <a:extLst>
                    <a:ext uri="{9D8B030D-6E8A-4147-A177-3AD203B41FA5}">
                      <a16:colId xmlns:a16="http://schemas.microsoft.com/office/drawing/2014/main" val="20003"/>
                    </a:ext>
                  </a:extLst>
                </a:gridCol>
              </a:tblGrid>
              <a:tr h="1336675">
                <a:tc>
                  <a:txBody>
                    <a:bodyPr/>
                    <a:lstStyle/>
                    <a:p>
                      <a:endParaRPr lang="en-US" dirty="0">
                        <a:solidFill>
                          <a:schemeClr val="tx1"/>
                        </a:solidFill>
                      </a:endParaRPr>
                    </a:p>
                  </a:txBody>
                  <a:tcPr>
                    <a:solidFill>
                      <a:srgbClr val="FFC000"/>
                    </a:solidFill>
                  </a:tcPr>
                </a:tc>
                <a:tc>
                  <a:txBody>
                    <a:bodyPr/>
                    <a:lstStyle/>
                    <a:p>
                      <a:r>
                        <a:rPr lang="en-US" dirty="0">
                          <a:solidFill>
                            <a:schemeClr val="tx1"/>
                          </a:solidFill>
                        </a:rPr>
                        <a:t>TOTAL EXPENDITURE</a:t>
                      </a:r>
                      <a:endParaRPr lang="en-US" baseline="0" dirty="0">
                        <a:solidFill>
                          <a:schemeClr val="tx1"/>
                        </a:solidFill>
                      </a:endParaRPr>
                    </a:p>
                    <a:p>
                      <a:r>
                        <a:rPr lang="en-US" baseline="0" dirty="0">
                          <a:solidFill>
                            <a:schemeClr val="tx1"/>
                          </a:solidFill>
                        </a:rPr>
                        <a:t>EUR</a:t>
                      </a:r>
                      <a:endParaRPr lang="en-US" dirty="0">
                        <a:solidFill>
                          <a:schemeClr val="tx1"/>
                        </a:solidFill>
                      </a:endParaRPr>
                    </a:p>
                  </a:txBody>
                  <a:tcPr>
                    <a:solidFill>
                      <a:srgbClr val="FFC000"/>
                    </a:solidFill>
                  </a:tcPr>
                </a:tc>
                <a:tc>
                  <a:txBody>
                    <a:bodyPr/>
                    <a:lstStyle/>
                    <a:p>
                      <a:r>
                        <a:rPr lang="en-US" dirty="0">
                          <a:solidFill>
                            <a:schemeClr val="tx1"/>
                          </a:solidFill>
                        </a:rPr>
                        <a:t>YEAR I BUDGET EUR</a:t>
                      </a:r>
                    </a:p>
                  </a:txBody>
                  <a:tcPr>
                    <a:solidFill>
                      <a:srgbClr val="FFC000"/>
                    </a:solidFill>
                  </a:tcPr>
                </a:tc>
                <a:tc>
                  <a:txBody>
                    <a:bodyPr/>
                    <a:lstStyle/>
                    <a:p>
                      <a:r>
                        <a:rPr lang="en-US" dirty="0">
                          <a:solidFill>
                            <a:schemeClr val="tx1"/>
                          </a:solidFill>
                        </a:rPr>
                        <a:t>% OF EXECUTION</a:t>
                      </a:r>
                    </a:p>
                  </a:txBody>
                  <a:tcPr>
                    <a:solidFill>
                      <a:srgbClr val="FFC000"/>
                    </a:solidFill>
                  </a:tcPr>
                </a:tc>
                <a:extLst>
                  <a:ext uri="{0D108BD9-81ED-4DB2-BD59-A6C34878D82A}">
                    <a16:rowId xmlns:a16="http://schemas.microsoft.com/office/drawing/2014/main" val="10000"/>
                  </a:ext>
                </a:extLst>
              </a:tr>
              <a:tr h="990600">
                <a:tc>
                  <a:txBody>
                    <a:bodyPr/>
                    <a:lstStyle/>
                    <a:p>
                      <a:endParaRPr lang="en-US" dirty="0"/>
                    </a:p>
                  </a:txBody>
                  <a:tcPr>
                    <a:solidFill>
                      <a:schemeClr val="bg1">
                        <a:lumMod val="85000"/>
                      </a:schemeClr>
                    </a:solidFill>
                  </a:tcPr>
                </a:tc>
                <a:tc>
                  <a:txBody>
                    <a:bodyPr/>
                    <a:lstStyle/>
                    <a:p>
                      <a:r>
                        <a:rPr lang="en-US" dirty="0"/>
                        <a:t>2,111,602</a:t>
                      </a:r>
                    </a:p>
                    <a:p>
                      <a:endParaRPr lang="en-US" dirty="0"/>
                    </a:p>
                  </a:txBody>
                  <a:tcPr>
                    <a:solidFill>
                      <a:schemeClr val="bg1">
                        <a:lumMod val="85000"/>
                      </a:schemeClr>
                    </a:solidFill>
                  </a:tcPr>
                </a:tc>
                <a:tc>
                  <a:txBody>
                    <a:bodyPr/>
                    <a:lstStyle/>
                    <a:p>
                      <a:r>
                        <a:rPr lang="en-US" dirty="0"/>
                        <a:t>13,200,000</a:t>
                      </a:r>
                    </a:p>
                    <a:p>
                      <a:endParaRPr lang="en-US" dirty="0"/>
                    </a:p>
                    <a:p>
                      <a:endParaRPr lang="en-US" dirty="0"/>
                    </a:p>
                  </a:txBody>
                  <a:tcPr>
                    <a:solidFill>
                      <a:schemeClr val="bg1">
                        <a:lumMod val="85000"/>
                      </a:schemeClr>
                    </a:solidFill>
                  </a:tcPr>
                </a:tc>
                <a:tc>
                  <a:txBody>
                    <a:bodyPr/>
                    <a:lstStyle/>
                    <a:p>
                      <a:r>
                        <a:rPr lang="en-US" dirty="0"/>
                        <a:t>16%</a:t>
                      </a:r>
                    </a:p>
                  </a:txBody>
                  <a:tcPr>
                    <a:solidFill>
                      <a:schemeClr val="bg1">
                        <a:lumMod val="85000"/>
                      </a:schemeClr>
                    </a:solidFill>
                  </a:tcPr>
                </a:tc>
                <a:extLst>
                  <a:ext uri="{0D108BD9-81ED-4DB2-BD59-A6C34878D82A}">
                    <a16:rowId xmlns:a16="http://schemas.microsoft.com/office/drawing/2014/main" val="10001"/>
                  </a:ext>
                </a:extLst>
              </a:tr>
              <a:tr h="762000">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1"/>
          </p:nvPr>
        </p:nvSpPr>
        <p:spPr/>
        <p:txBody>
          <a:bodyPr/>
          <a:lstStyle/>
          <a:p>
            <a:pPr>
              <a:defRPr/>
            </a:pPr>
            <a:fld id="{C2C7653A-E752-4091-A9B5-AA632C64E7E3}" type="slidenum">
              <a:rPr lang="en-US" smtClean="0"/>
              <a:pPr>
                <a:defRPr/>
              </a:pPr>
              <a:t>17</a:t>
            </a:fld>
            <a:endParaRPr lang="en-US" dirty="0"/>
          </a:p>
        </p:txBody>
      </p:sp>
    </p:spTree>
    <p:extLst>
      <p:ext uri="{BB962C8B-B14F-4D97-AF65-F5344CB8AC3E}">
        <p14:creationId xmlns:p14="http://schemas.microsoft.com/office/powerpoint/2010/main" val="106350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QUESTIONS &amp; ANSWERS</a:t>
            </a:r>
          </a:p>
        </p:txBody>
      </p:sp>
      <p:sp>
        <p:nvSpPr>
          <p:cNvPr id="3" name="Slide Number Placeholder 2"/>
          <p:cNvSpPr>
            <a:spLocks noGrp="1"/>
          </p:cNvSpPr>
          <p:nvPr>
            <p:ph type="sldNum" sz="quarter" idx="11"/>
          </p:nvPr>
        </p:nvSpPr>
        <p:spPr/>
        <p:txBody>
          <a:bodyPr/>
          <a:lstStyle/>
          <a:p>
            <a:pPr>
              <a:defRPr/>
            </a:pPr>
            <a:fld id="{C2C7653A-E752-4091-A9B5-AA632C64E7E3}" type="slidenum">
              <a:rPr lang="en-US" smtClean="0"/>
              <a:pPr>
                <a:defRPr/>
              </a:pPr>
              <a:t>18</a:t>
            </a:fld>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55397" y="1981200"/>
            <a:ext cx="7274203" cy="4038600"/>
          </a:xfrm>
        </p:spPr>
      </p:pic>
    </p:spTree>
    <p:extLst>
      <p:ext uri="{BB962C8B-B14F-4D97-AF65-F5344CB8AC3E}">
        <p14:creationId xmlns:p14="http://schemas.microsoft.com/office/powerpoint/2010/main" val="514105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47" y="1219200"/>
            <a:ext cx="9228093" cy="563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17" name="Picture 11"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914400" y="1457008"/>
            <a:ext cx="5470615" cy="3191192"/>
          </a:xfrm>
          <a:prstGeom prst="rect">
            <a:avLst/>
          </a:prstGeom>
        </p:spPr>
      </p:pic>
      <p:sp>
        <p:nvSpPr>
          <p:cNvPr id="18" name="Rectangle 17"/>
          <p:cNvSpPr/>
          <p:nvPr/>
        </p:nvSpPr>
        <p:spPr>
          <a:xfrm>
            <a:off x="7010400" y="2362200"/>
            <a:ext cx="2286000" cy="1200329"/>
          </a:xfrm>
          <a:prstGeom prst="rect">
            <a:avLst/>
          </a:prstGeom>
        </p:spPr>
        <p:txBody>
          <a:bodyPr wrap="square">
            <a:spAutoFit/>
          </a:bodyPr>
          <a:lstStyle/>
          <a:p>
            <a:r>
              <a:rPr lang="en-US" dirty="0"/>
              <a:t>The presentation was prepared by</a:t>
            </a:r>
          </a:p>
          <a:p>
            <a:r>
              <a:rPr lang="en-US" dirty="0"/>
              <a:t>Finance team AU-IBAR</a:t>
            </a:r>
          </a:p>
        </p:txBody>
      </p:sp>
      <p:sp>
        <p:nvSpPr>
          <p:cNvPr id="5" name="Rectangle 4"/>
          <p:cNvSpPr/>
          <p:nvPr/>
        </p:nvSpPr>
        <p:spPr>
          <a:xfrm>
            <a:off x="-5072880" y="1143000"/>
            <a:ext cx="4988786" cy="59436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6000" dirty="0">
                <a:solidFill>
                  <a:schemeClr val="bg1"/>
                </a:solidFill>
                <a:latin typeface="Gill Sans Ultra Bold" pitchFamily="34" charset="0"/>
              </a:rPr>
              <a:t>ASANTE</a:t>
            </a:r>
          </a:p>
        </p:txBody>
      </p:sp>
      <p:sp>
        <p:nvSpPr>
          <p:cNvPr id="16" name="Rectangle 15"/>
          <p:cNvSpPr/>
          <p:nvPr/>
        </p:nvSpPr>
        <p:spPr>
          <a:xfrm>
            <a:off x="9214992" y="1065663"/>
            <a:ext cx="4653408" cy="59436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6000" dirty="0">
                <a:latin typeface="Gill Sans Ultra Bold" pitchFamily="34" charset="0"/>
              </a:rPr>
              <a:t>SANA</a:t>
            </a:r>
          </a:p>
        </p:txBody>
      </p:sp>
    </p:spTree>
    <p:extLst>
      <p:ext uri="{BB962C8B-B14F-4D97-AF65-F5344CB8AC3E}">
        <p14:creationId xmlns:p14="http://schemas.microsoft.com/office/powerpoint/2010/main" val="259848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grpId="0" nodeType="clickEffect">
                                  <p:stCondLst>
                                    <p:cond delay="0"/>
                                  </p:stCondLst>
                                  <p:childTnLst>
                                    <p:animMotion origin="layout" path="M 0.25416 -0.01273 L 0.52361 -0.01667 " pathEditMode="relative" rAng="0" ptsTypes="AA">
                                      <p:cBhvr>
                                        <p:cTn id="20" dur="2000" fill="hold"/>
                                        <p:tgtEl>
                                          <p:spTgt spid="5"/>
                                        </p:tgtEl>
                                        <p:attrNameLst>
                                          <p:attrName>ppt_x</p:attrName>
                                          <p:attrName>ppt_y</p:attrName>
                                        </p:attrNameLst>
                                      </p:cBhvr>
                                      <p:rCtr x="13472" y="-208"/>
                                    </p:animMotion>
                                  </p:childTnLst>
                                </p:cTn>
                              </p:par>
                            </p:childTnLst>
                          </p:cTn>
                        </p:par>
                      </p:childTnLst>
                    </p:cTn>
                  </p:par>
                  <p:par>
                    <p:cTn id="21" fill="hold">
                      <p:stCondLst>
                        <p:cond delay="indefinite"/>
                      </p:stCondLst>
                      <p:childTnLst>
                        <p:par>
                          <p:cTn id="22" fill="hold">
                            <p:stCondLst>
                              <p:cond delay="0"/>
                            </p:stCondLst>
                            <p:childTnLst>
                              <p:par>
                                <p:cTn id="23" presetID="35" presetClass="path" presetSubtype="0" accel="50000" decel="50000" fill="hold" grpId="0" nodeType="clickEffect">
                                  <p:stCondLst>
                                    <p:cond delay="0"/>
                                  </p:stCondLst>
                                  <p:childTnLst>
                                    <p:animMotion origin="layout" path="M -0.19757 -0.00556 L -0.49549 -0.00556 " pathEditMode="relative" rAng="0" ptsTypes="AA">
                                      <p:cBhvr>
                                        <p:cTn id="24" dur="2000" fill="hold"/>
                                        <p:tgtEl>
                                          <p:spTgt spid="16"/>
                                        </p:tgtEl>
                                        <p:attrNameLst>
                                          <p:attrName>ppt_x</p:attrName>
                                          <p:attrName>ppt_y</p:attrName>
                                        </p:attrNameLst>
                                      </p:cBhvr>
                                      <p:rCtr x="-148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animBg="1"/>
      <p:bldP spid="16" grpId="0" animBg="1"/>
    </p:bldLst>
  </p:timing>
</p:sld>
</file>

<file path=ppt/theme/theme1.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7568</TotalTime>
  <Words>1403</Words>
  <Application>Microsoft Office PowerPoint</Application>
  <PresentationFormat>On-screen Show (4:3)</PresentationFormat>
  <Paragraphs>509</Paragraphs>
  <Slides>19</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Gill Sans MT</vt:lpstr>
      <vt:lpstr>Gill Sans Ultra Bold</vt:lpstr>
      <vt:lpstr>Times</vt:lpstr>
      <vt:lpstr>AU-IBAR</vt:lpstr>
      <vt:lpstr>Microsoft PowerPoint 97-2003 Presentation</vt:lpstr>
      <vt:lpstr>Enhancing sustainable fisheries management and aquaculture development in Africa: A programme for accelerated reform of the sector (FishGov 2) </vt:lpstr>
      <vt:lpstr>PRESENTATION OUTLINE</vt:lpstr>
      <vt:lpstr>BRIEF BACKGROUND </vt:lpstr>
      <vt:lpstr>FUNDS RECEIVED</vt:lpstr>
      <vt:lpstr>BUDGET (EUR)</vt:lpstr>
      <vt:lpstr>PERCENTAGE OF EXECUTION BASED ON FUNDS RECEIVED</vt:lpstr>
      <vt:lpstr>BUDGET PROJECTION JUNE-DEC 2022</vt:lpstr>
      <vt:lpstr>BUDGET PROJECTION JUNE-DEC 2022</vt:lpstr>
      <vt:lpstr>TRANSFER OF FUNDS TO NEPAD</vt:lpstr>
      <vt:lpstr>REQUEST FOR NEXT REPLENISHMENT</vt:lpstr>
      <vt:lpstr>FINANCIAL REPORT</vt:lpstr>
      <vt:lpstr>FINANCIAL REPORT Cont..</vt:lpstr>
      <vt:lpstr>FINANCIAL REPORT Cont..</vt:lpstr>
      <vt:lpstr>FINANCIAL REPORT Cont..</vt:lpstr>
      <vt:lpstr>FINANCIAL REPORT Cont.….</vt:lpstr>
      <vt:lpstr>Total Budget Vs Expenses (2021-2022)</vt:lpstr>
      <vt:lpstr>PERCENTAGE OF EXECUTION BASED ON TOTAL BUDGET</vt:lpstr>
      <vt:lpstr>QUESTIONS &amp; ANSWERS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Reinforcing Veterinary Governance in Africa</dc:title>
  <dc:creator>Hans</dc:creator>
  <cp:lastModifiedBy>Catherine Oduor</cp:lastModifiedBy>
  <cp:revision>329</cp:revision>
  <cp:lastPrinted>2014-12-03T16:01:52Z</cp:lastPrinted>
  <dcterms:created xsi:type="dcterms:W3CDTF">2012-05-24T11:44:48Z</dcterms:created>
  <dcterms:modified xsi:type="dcterms:W3CDTF">2022-06-13T07:57:13Z</dcterms:modified>
</cp:coreProperties>
</file>