
<file path=[Content_Types].xml><?xml version="1.0" encoding="utf-8"?>
<Types xmlns="http://schemas.openxmlformats.org/package/2006/content-types">
  <Default Extension="bin" ContentType="application/vnd.openxmlformats-officedocument.oleObject"/>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comments/comment1.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Override PartName="/ppt/changesInfos/changesInfo1.xml" ContentType="application/vnd.ms-powerpoint.changesinfo+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6">
  <p:sldMasterIdLst>
    <p:sldMasterId id="2147483648" r:id="rId1"/>
    <p:sldMasterId id="2147483660" r:id="rId2"/>
    <p:sldMasterId id="2147483667" r:id="rId3"/>
  </p:sldMasterIdLst>
  <p:notesMasterIdLst>
    <p:notesMasterId r:id="rId26"/>
  </p:notesMasterIdLst>
  <p:sldIdLst>
    <p:sldId id="256" r:id="rId4"/>
    <p:sldId id="376" r:id="rId5"/>
    <p:sldId id="394" r:id="rId6"/>
    <p:sldId id="385" r:id="rId7"/>
    <p:sldId id="377" r:id="rId8"/>
    <p:sldId id="386" r:id="rId9"/>
    <p:sldId id="387" r:id="rId10"/>
    <p:sldId id="395" r:id="rId11"/>
    <p:sldId id="388" r:id="rId12"/>
    <p:sldId id="379" r:id="rId13"/>
    <p:sldId id="389" r:id="rId14"/>
    <p:sldId id="380" r:id="rId15"/>
    <p:sldId id="391" r:id="rId16"/>
    <p:sldId id="381" r:id="rId17"/>
    <p:sldId id="392" r:id="rId18"/>
    <p:sldId id="390" r:id="rId19"/>
    <p:sldId id="382" r:id="rId20"/>
    <p:sldId id="393" r:id="rId21"/>
    <p:sldId id="384" r:id="rId22"/>
    <p:sldId id="373" r:id="rId23"/>
    <p:sldId id="383" r:id="rId24"/>
    <p:sldId id="270"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implice Nouala" initials="SN"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A028954-D205-4749-931A-031C6AA0EF49}" v="24" dt="2022-06-08T11:24:09.38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microsoft.com/office/2016/11/relationships/changesInfo" Target="changesInfos/changesInfo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microsoft.com/office/2015/10/relationships/revisionInfo" Target="revisionInfo.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commentAuthors" Target="commentAuthors.xml"/><Relationship Id="rId30"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eikh Tidjane N’DONGO" userId="c38828cf-9c8a-4489-b640-159b8845bbe0" providerId="ADAL" clId="{2A028954-D205-4749-931A-031C6AA0EF49}"/>
    <pc:docChg chg="undo custSel addSld modSld">
      <pc:chgData name="Cheikh Tidjane N’DONGO" userId="c38828cf-9c8a-4489-b640-159b8845bbe0" providerId="ADAL" clId="{2A028954-D205-4749-931A-031C6AA0EF49}" dt="2022-06-08T11:36:29.095" v="1563" actId="14100"/>
      <pc:docMkLst>
        <pc:docMk/>
      </pc:docMkLst>
      <pc:sldChg chg="addSp delSp modSp mod setBg">
        <pc:chgData name="Cheikh Tidjane N’DONGO" userId="c38828cf-9c8a-4489-b640-159b8845bbe0" providerId="ADAL" clId="{2A028954-D205-4749-931A-031C6AA0EF49}" dt="2022-06-08T10:54:12.875" v="539" actId="20577"/>
        <pc:sldMkLst>
          <pc:docMk/>
          <pc:sldMk cId="4083737424" sldId="256"/>
        </pc:sldMkLst>
        <pc:spChg chg="mod ord">
          <ac:chgData name="Cheikh Tidjane N’DONGO" userId="c38828cf-9c8a-4489-b640-159b8845bbe0" providerId="ADAL" clId="{2A028954-D205-4749-931A-031C6AA0EF49}" dt="2022-06-08T10:54:10.251" v="537" actId="20577"/>
          <ac:spMkLst>
            <pc:docMk/>
            <pc:sldMk cId="4083737424" sldId="256"/>
            <ac:spMk id="2" creationId="{00000000-0000-0000-0000-000000000000}"/>
          </ac:spMkLst>
        </pc:spChg>
        <pc:spChg chg="mod ord">
          <ac:chgData name="Cheikh Tidjane N’DONGO" userId="c38828cf-9c8a-4489-b640-159b8845bbe0" providerId="ADAL" clId="{2A028954-D205-4749-931A-031C6AA0EF49}" dt="2022-06-08T10:54:12.875" v="539" actId="20577"/>
          <ac:spMkLst>
            <pc:docMk/>
            <pc:sldMk cId="4083737424" sldId="256"/>
            <ac:spMk id="3" creationId="{00000000-0000-0000-0000-000000000000}"/>
          </ac:spMkLst>
        </pc:spChg>
        <pc:spChg chg="add del">
          <ac:chgData name="Cheikh Tidjane N’DONGO" userId="c38828cf-9c8a-4489-b640-159b8845bbe0" providerId="ADAL" clId="{2A028954-D205-4749-931A-031C6AA0EF49}" dt="2022-06-08T10:53:43.608" v="532" actId="26606"/>
          <ac:spMkLst>
            <pc:docMk/>
            <pc:sldMk cId="4083737424" sldId="256"/>
            <ac:spMk id="19" creationId="{7F57BEA8-497D-4AA8-8A18-BDCD696B25FE}"/>
          </ac:spMkLst>
        </pc:spChg>
        <pc:picChg chg="mod ord">
          <ac:chgData name="Cheikh Tidjane N’DONGO" userId="c38828cf-9c8a-4489-b640-159b8845bbe0" providerId="ADAL" clId="{2A028954-D205-4749-931A-031C6AA0EF49}" dt="2022-06-08T10:53:43.608" v="532" actId="26606"/>
          <ac:picMkLst>
            <pc:docMk/>
            <pc:sldMk cId="4083737424" sldId="256"/>
            <ac:picMk id="4" creationId="{00000000-0000-0000-0000-000000000000}"/>
          </ac:picMkLst>
        </pc:picChg>
        <pc:picChg chg="mod">
          <ac:chgData name="Cheikh Tidjane N’DONGO" userId="c38828cf-9c8a-4489-b640-159b8845bbe0" providerId="ADAL" clId="{2A028954-D205-4749-931A-031C6AA0EF49}" dt="2022-06-08T10:53:43.608" v="532" actId="26606"/>
          <ac:picMkLst>
            <pc:docMk/>
            <pc:sldMk cId="4083737424" sldId="256"/>
            <ac:picMk id="6" creationId="{00000000-0000-0000-0000-000000000000}"/>
          </ac:picMkLst>
        </pc:picChg>
        <pc:picChg chg="mod">
          <ac:chgData name="Cheikh Tidjane N’DONGO" userId="c38828cf-9c8a-4489-b640-159b8845bbe0" providerId="ADAL" clId="{2A028954-D205-4749-931A-031C6AA0EF49}" dt="2022-06-08T10:53:43.608" v="532" actId="26606"/>
          <ac:picMkLst>
            <pc:docMk/>
            <pc:sldMk cId="4083737424" sldId="256"/>
            <ac:picMk id="7" creationId="{00000000-0000-0000-0000-000000000000}"/>
          </ac:picMkLst>
        </pc:picChg>
        <pc:picChg chg="mod">
          <ac:chgData name="Cheikh Tidjane N’DONGO" userId="c38828cf-9c8a-4489-b640-159b8845bbe0" providerId="ADAL" clId="{2A028954-D205-4749-931A-031C6AA0EF49}" dt="2022-06-08T10:53:43.608" v="532" actId="26606"/>
          <ac:picMkLst>
            <pc:docMk/>
            <pc:sldMk cId="4083737424" sldId="256"/>
            <ac:picMk id="8" creationId="{00000000-0000-0000-0000-000000000000}"/>
          </ac:picMkLst>
        </pc:picChg>
        <pc:picChg chg="del mod">
          <ac:chgData name="Cheikh Tidjane N’DONGO" userId="c38828cf-9c8a-4489-b640-159b8845bbe0" providerId="ADAL" clId="{2A028954-D205-4749-931A-031C6AA0EF49}" dt="2022-06-08T10:53:46.016" v="533" actId="478"/>
          <ac:picMkLst>
            <pc:docMk/>
            <pc:sldMk cId="4083737424" sldId="256"/>
            <ac:picMk id="9" creationId="{C3D69A8D-41E5-45F1-BC27-5ADBC7A02209}"/>
          </ac:picMkLst>
        </pc:picChg>
        <pc:picChg chg="add mod ord">
          <ac:chgData name="Cheikh Tidjane N’DONGO" userId="c38828cf-9c8a-4489-b640-159b8845bbe0" providerId="ADAL" clId="{2A028954-D205-4749-931A-031C6AA0EF49}" dt="2022-06-08T10:53:43.608" v="532" actId="26606"/>
          <ac:picMkLst>
            <pc:docMk/>
            <pc:sldMk cId="4083737424" sldId="256"/>
            <ac:picMk id="10" creationId="{2C4A50A8-607A-5AE7-DBC5-4742A463965C}"/>
          </ac:picMkLst>
        </pc:picChg>
        <pc:picChg chg="add mod ord">
          <ac:chgData name="Cheikh Tidjane N’DONGO" userId="c38828cf-9c8a-4489-b640-159b8845bbe0" providerId="ADAL" clId="{2A028954-D205-4749-931A-031C6AA0EF49}" dt="2022-06-08T10:53:43.608" v="532" actId="26606"/>
          <ac:picMkLst>
            <pc:docMk/>
            <pc:sldMk cId="4083737424" sldId="256"/>
            <ac:picMk id="11" creationId="{E4034301-DBA7-4A6D-90F7-836889E4B771}"/>
          </ac:picMkLst>
        </pc:picChg>
        <pc:picChg chg="add mod ord">
          <ac:chgData name="Cheikh Tidjane N’DONGO" userId="c38828cf-9c8a-4489-b640-159b8845bbe0" providerId="ADAL" clId="{2A028954-D205-4749-931A-031C6AA0EF49}" dt="2022-06-08T10:53:43.608" v="532" actId="26606"/>
          <ac:picMkLst>
            <pc:docMk/>
            <pc:sldMk cId="4083737424" sldId="256"/>
            <ac:picMk id="12" creationId="{1ED5712E-19D2-6309-C844-9C1261AAB333}"/>
          </ac:picMkLst>
        </pc:picChg>
        <pc:cxnChg chg="add del">
          <ac:chgData name="Cheikh Tidjane N’DONGO" userId="c38828cf-9c8a-4489-b640-159b8845bbe0" providerId="ADAL" clId="{2A028954-D205-4749-931A-031C6AA0EF49}" dt="2022-06-08T10:53:43.608" v="532" actId="26606"/>
          <ac:cxnSpMkLst>
            <pc:docMk/>
            <pc:sldMk cId="4083737424" sldId="256"/>
            <ac:cxnSpMk id="17" creationId="{D2E961F1-4A28-4A5F-BBD4-6E400E5E6C75}"/>
          </ac:cxnSpMkLst>
        </pc:cxnChg>
        <pc:cxnChg chg="add del">
          <ac:chgData name="Cheikh Tidjane N’DONGO" userId="c38828cf-9c8a-4489-b640-159b8845bbe0" providerId="ADAL" clId="{2A028954-D205-4749-931A-031C6AA0EF49}" dt="2022-06-08T10:53:43.608" v="532" actId="26606"/>
          <ac:cxnSpMkLst>
            <pc:docMk/>
            <pc:sldMk cId="4083737424" sldId="256"/>
            <ac:cxnSpMk id="21" creationId="{A82415D3-DDE5-4D63-8CB3-23A5EC581B27}"/>
          </ac:cxnSpMkLst>
        </pc:cxnChg>
        <pc:cxnChg chg="add del">
          <ac:chgData name="Cheikh Tidjane N’DONGO" userId="c38828cf-9c8a-4489-b640-159b8845bbe0" providerId="ADAL" clId="{2A028954-D205-4749-931A-031C6AA0EF49}" dt="2022-06-08T10:53:43.608" v="532" actId="26606"/>
          <ac:cxnSpMkLst>
            <pc:docMk/>
            <pc:sldMk cId="4083737424" sldId="256"/>
            <ac:cxnSpMk id="23" creationId="{AD7193FB-6AE6-4B3B-8F89-56B55DD63B4D}"/>
          </ac:cxnSpMkLst>
        </pc:cxnChg>
      </pc:sldChg>
      <pc:sldChg chg="modSp mod">
        <pc:chgData name="Cheikh Tidjane N’DONGO" userId="c38828cf-9c8a-4489-b640-159b8845bbe0" providerId="ADAL" clId="{2A028954-D205-4749-931A-031C6AA0EF49}" dt="2022-06-08T11:02:55.143" v="937" actId="20577"/>
        <pc:sldMkLst>
          <pc:docMk/>
          <pc:sldMk cId="2767885357" sldId="373"/>
        </pc:sldMkLst>
        <pc:spChg chg="mod">
          <ac:chgData name="Cheikh Tidjane N’DONGO" userId="c38828cf-9c8a-4489-b640-159b8845bbe0" providerId="ADAL" clId="{2A028954-D205-4749-931A-031C6AA0EF49}" dt="2022-06-08T11:02:55.143" v="937" actId="20577"/>
          <ac:spMkLst>
            <pc:docMk/>
            <pc:sldMk cId="2767885357" sldId="373"/>
            <ac:spMk id="2" creationId="{00000000-0000-0000-0000-000000000000}"/>
          </ac:spMkLst>
        </pc:spChg>
      </pc:sldChg>
      <pc:sldChg chg="modSp mod">
        <pc:chgData name="Cheikh Tidjane N’DONGO" userId="c38828cf-9c8a-4489-b640-159b8845bbe0" providerId="ADAL" clId="{2A028954-D205-4749-931A-031C6AA0EF49}" dt="2022-06-08T10:46:48.248" v="429"/>
        <pc:sldMkLst>
          <pc:docMk/>
          <pc:sldMk cId="3109390096" sldId="376"/>
        </pc:sldMkLst>
        <pc:graphicFrameChg chg="modGraphic">
          <ac:chgData name="Cheikh Tidjane N’DONGO" userId="c38828cf-9c8a-4489-b640-159b8845bbe0" providerId="ADAL" clId="{2A028954-D205-4749-931A-031C6AA0EF49}" dt="2022-06-08T10:37:55.325" v="184" actId="2711"/>
          <ac:graphicFrameMkLst>
            <pc:docMk/>
            <pc:sldMk cId="3109390096" sldId="376"/>
            <ac:graphicFrameMk id="4" creationId="{00000000-0000-0000-0000-000000000000}"/>
          </ac:graphicFrameMkLst>
        </pc:graphicFrameChg>
        <pc:graphicFrameChg chg="mod modGraphic">
          <ac:chgData name="Cheikh Tidjane N’DONGO" userId="c38828cf-9c8a-4489-b640-159b8845bbe0" providerId="ADAL" clId="{2A028954-D205-4749-931A-031C6AA0EF49}" dt="2022-06-08T10:46:48.248" v="429"/>
          <ac:graphicFrameMkLst>
            <pc:docMk/>
            <pc:sldMk cId="3109390096" sldId="376"/>
            <ac:graphicFrameMk id="5" creationId="{00000000-0000-0000-0000-000000000000}"/>
          </ac:graphicFrameMkLst>
        </pc:graphicFrameChg>
      </pc:sldChg>
      <pc:sldChg chg="modSp mod">
        <pc:chgData name="Cheikh Tidjane N’DONGO" userId="c38828cf-9c8a-4489-b640-159b8845bbe0" providerId="ADAL" clId="{2A028954-D205-4749-931A-031C6AA0EF49}" dt="2022-06-08T10:38:15.913" v="186" actId="14100"/>
        <pc:sldMkLst>
          <pc:docMk/>
          <pc:sldMk cId="2627396300" sldId="377"/>
        </pc:sldMkLst>
        <pc:graphicFrameChg chg="modGraphic">
          <ac:chgData name="Cheikh Tidjane N’DONGO" userId="c38828cf-9c8a-4489-b640-159b8845bbe0" providerId="ADAL" clId="{2A028954-D205-4749-931A-031C6AA0EF49}" dt="2022-06-08T10:38:15.913" v="186" actId="14100"/>
          <ac:graphicFrameMkLst>
            <pc:docMk/>
            <pc:sldMk cId="2627396300" sldId="377"/>
            <ac:graphicFrameMk id="4" creationId="{00000000-0000-0000-0000-000000000000}"/>
          </ac:graphicFrameMkLst>
        </pc:graphicFrameChg>
      </pc:sldChg>
      <pc:sldChg chg="addSp modSp mod">
        <pc:chgData name="Cheikh Tidjane N’DONGO" userId="c38828cf-9c8a-4489-b640-159b8845bbe0" providerId="ADAL" clId="{2A028954-D205-4749-931A-031C6AA0EF49}" dt="2022-06-08T11:36:29.095" v="1563" actId="14100"/>
        <pc:sldMkLst>
          <pc:docMk/>
          <pc:sldMk cId="2996284686" sldId="378"/>
        </pc:sldMkLst>
        <pc:graphicFrameChg chg="mod modGraphic">
          <ac:chgData name="Cheikh Tidjane N’DONGO" userId="c38828cf-9c8a-4489-b640-159b8845bbe0" providerId="ADAL" clId="{2A028954-D205-4749-931A-031C6AA0EF49}" dt="2022-06-08T11:36:29.095" v="1563" actId="14100"/>
          <ac:graphicFrameMkLst>
            <pc:docMk/>
            <pc:sldMk cId="2996284686" sldId="378"/>
            <ac:graphicFrameMk id="4" creationId="{00000000-0000-0000-0000-000000000000}"/>
          </ac:graphicFrameMkLst>
        </pc:graphicFrameChg>
        <pc:cxnChg chg="add mod">
          <ac:chgData name="Cheikh Tidjane N’DONGO" userId="c38828cf-9c8a-4489-b640-159b8845bbe0" providerId="ADAL" clId="{2A028954-D205-4749-931A-031C6AA0EF49}" dt="2022-06-08T11:26:29.023" v="1522" actId="13822"/>
          <ac:cxnSpMkLst>
            <pc:docMk/>
            <pc:sldMk cId="2996284686" sldId="378"/>
            <ac:cxnSpMk id="5" creationId="{63289C4A-A7E6-2267-1B85-2DFF43BAB679}"/>
          </ac:cxnSpMkLst>
        </pc:cxnChg>
      </pc:sldChg>
      <pc:sldChg chg="modSp mod">
        <pc:chgData name="Cheikh Tidjane N’DONGO" userId="c38828cf-9c8a-4489-b640-159b8845bbe0" providerId="ADAL" clId="{2A028954-D205-4749-931A-031C6AA0EF49}" dt="2022-06-08T10:47:49.667" v="435" actId="20577"/>
        <pc:sldMkLst>
          <pc:docMk/>
          <pc:sldMk cId="3659941871" sldId="379"/>
        </pc:sldMkLst>
        <pc:graphicFrameChg chg="mod modGraphic">
          <ac:chgData name="Cheikh Tidjane N’DONGO" userId="c38828cf-9c8a-4489-b640-159b8845bbe0" providerId="ADAL" clId="{2A028954-D205-4749-931A-031C6AA0EF49}" dt="2022-06-08T10:47:49.667" v="435" actId="20577"/>
          <ac:graphicFrameMkLst>
            <pc:docMk/>
            <pc:sldMk cId="3659941871" sldId="379"/>
            <ac:graphicFrameMk id="4" creationId="{00000000-0000-0000-0000-000000000000}"/>
          </ac:graphicFrameMkLst>
        </pc:graphicFrameChg>
      </pc:sldChg>
      <pc:sldChg chg="modSp mod">
        <pc:chgData name="Cheikh Tidjane N’DONGO" userId="c38828cf-9c8a-4489-b640-159b8845bbe0" providerId="ADAL" clId="{2A028954-D205-4749-931A-031C6AA0EF49}" dt="2022-06-08T10:48:44.583" v="438" actId="13926"/>
        <pc:sldMkLst>
          <pc:docMk/>
          <pc:sldMk cId="3855623016" sldId="380"/>
        </pc:sldMkLst>
        <pc:graphicFrameChg chg="mod modGraphic">
          <ac:chgData name="Cheikh Tidjane N’DONGO" userId="c38828cf-9c8a-4489-b640-159b8845bbe0" providerId="ADAL" clId="{2A028954-D205-4749-931A-031C6AA0EF49}" dt="2022-06-08T10:48:44.583" v="438" actId="13926"/>
          <ac:graphicFrameMkLst>
            <pc:docMk/>
            <pc:sldMk cId="3855623016" sldId="380"/>
            <ac:graphicFrameMk id="6" creationId="{00000000-0000-0000-0000-000000000000}"/>
          </ac:graphicFrameMkLst>
        </pc:graphicFrameChg>
      </pc:sldChg>
      <pc:sldChg chg="modSp mod">
        <pc:chgData name="Cheikh Tidjane N’DONGO" userId="c38828cf-9c8a-4489-b640-159b8845bbe0" providerId="ADAL" clId="{2A028954-D205-4749-931A-031C6AA0EF49}" dt="2022-06-08T10:52:05.280" v="519" actId="13926"/>
        <pc:sldMkLst>
          <pc:docMk/>
          <pc:sldMk cId="1932592962" sldId="381"/>
        </pc:sldMkLst>
        <pc:graphicFrameChg chg="modGraphic">
          <ac:chgData name="Cheikh Tidjane N’DONGO" userId="c38828cf-9c8a-4489-b640-159b8845bbe0" providerId="ADAL" clId="{2A028954-D205-4749-931A-031C6AA0EF49}" dt="2022-06-08T10:52:05.280" v="519" actId="13926"/>
          <ac:graphicFrameMkLst>
            <pc:docMk/>
            <pc:sldMk cId="1932592962" sldId="381"/>
            <ac:graphicFrameMk id="4" creationId="{00000000-0000-0000-0000-000000000000}"/>
          </ac:graphicFrameMkLst>
        </pc:graphicFrameChg>
      </pc:sldChg>
      <pc:sldChg chg="modSp mod">
        <pc:chgData name="Cheikh Tidjane N’DONGO" userId="c38828cf-9c8a-4489-b640-159b8845bbe0" providerId="ADAL" clId="{2A028954-D205-4749-931A-031C6AA0EF49}" dt="2022-06-08T10:53:03.568" v="522" actId="20577"/>
        <pc:sldMkLst>
          <pc:docMk/>
          <pc:sldMk cId="3333574116" sldId="382"/>
        </pc:sldMkLst>
        <pc:graphicFrameChg chg="modGraphic">
          <ac:chgData name="Cheikh Tidjane N’DONGO" userId="c38828cf-9c8a-4489-b640-159b8845bbe0" providerId="ADAL" clId="{2A028954-D205-4749-931A-031C6AA0EF49}" dt="2022-06-08T10:53:03.568" v="522" actId="20577"/>
          <ac:graphicFrameMkLst>
            <pc:docMk/>
            <pc:sldMk cId="3333574116" sldId="382"/>
            <ac:graphicFrameMk id="4" creationId="{00000000-0000-0000-0000-000000000000}"/>
          </ac:graphicFrameMkLst>
        </pc:graphicFrameChg>
      </pc:sldChg>
      <pc:sldChg chg="modSp add mod">
        <pc:chgData name="Cheikh Tidjane N’DONGO" userId="c38828cf-9c8a-4489-b640-159b8845bbe0" providerId="ADAL" clId="{2A028954-D205-4749-931A-031C6AA0EF49}" dt="2022-06-08T11:10:44.930" v="1230" actId="20577"/>
        <pc:sldMkLst>
          <pc:docMk/>
          <pc:sldMk cId="910173948" sldId="383"/>
        </pc:sldMkLst>
        <pc:spChg chg="mod">
          <ac:chgData name="Cheikh Tidjane N’DONGO" userId="c38828cf-9c8a-4489-b640-159b8845bbe0" providerId="ADAL" clId="{2A028954-D205-4749-931A-031C6AA0EF49}" dt="2022-06-08T11:10:44.930" v="1230" actId="20577"/>
          <ac:spMkLst>
            <pc:docMk/>
            <pc:sldMk cId="910173948" sldId="383"/>
            <ac:spMk id="2" creationId="{00000000-0000-0000-0000-000000000000}"/>
          </ac:spMkLst>
        </pc:spChg>
        <pc:spChg chg="mod">
          <ac:chgData name="Cheikh Tidjane N’DONGO" userId="c38828cf-9c8a-4489-b640-159b8845bbe0" providerId="ADAL" clId="{2A028954-D205-4749-931A-031C6AA0EF49}" dt="2022-06-08T10:56:56.813" v="584" actId="20577"/>
          <ac:spMkLst>
            <pc:docMk/>
            <pc:sldMk cId="910173948" sldId="383"/>
            <ac:spMk id="3" creationId="{00000000-0000-0000-0000-000000000000}"/>
          </ac:spMkLst>
        </pc:spChg>
      </pc:sldChg>
    </pc:docChg>
  </pc:docChgLst>
</pc:chgInfo>
</file>

<file path=ppt/comments/comment1.xml><?xml version="1.0" encoding="utf-8"?>
<p:cmLst xmlns:a="http://schemas.openxmlformats.org/drawingml/2006/main" xmlns:r="http://schemas.openxmlformats.org/officeDocument/2006/relationships" xmlns:p="http://schemas.openxmlformats.org/presentationml/2006/main">
  <p:cm authorId="0" dt="2017-08-14T18:13:04.205" idx="1">
    <p:pos x="2422" y="106"/>
    <p:text>you need a slide on conclusion with key messages, lessons leanrt and next steps</p:text>
    <p:extLst>
      <p:ext uri="{C676402C-5697-4E1C-873F-D02D1690AC5C}">
        <p15:threadingInfo xmlns:p15="http://schemas.microsoft.com/office/powerpoint/2012/main" timeZoneBias="-18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EE7EF7A-6048-4299-BD28-1FE57409C0EB}" type="datetimeFigureOut">
              <a:rPr lang="en-US" smtClean="0"/>
              <a:t>6/13/2022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24D3889-C33C-4ABD-9640-A5FF483BC4C2}" type="slidenum">
              <a:rPr lang="en-US" smtClean="0"/>
              <a:t>‹#›</a:t>
            </a:fld>
            <a:endParaRPr lang="en-US"/>
          </a:p>
        </p:txBody>
      </p:sp>
    </p:spTree>
    <p:extLst>
      <p:ext uri="{BB962C8B-B14F-4D97-AF65-F5344CB8AC3E}">
        <p14:creationId xmlns:p14="http://schemas.microsoft.com/office/powerpoint/2010/main" val="3759993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297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09" indent="-285734" eaLnBrk="0" hangingPunct="0">
              <a:spcBef>
                <a:spcPct val="30000"/>
              </a:spcBef>
              <a:defRPr sz="1200">
                <a:solidFill>
                  <a:schemeClr val="tx1"/>
                </a:solidFill>
                <a:latin typeface="Calibri" pitchFamily="34" charset="0"/>
              </a:defRPr>
            </a:lvl2pPr>
            <a:lvl3pPr marL="1142937" indent="-228587" eaLnBrk="0" hangingPunct="0">
              <a:spcBef>
                <a:spcPct val="30000"/>
              </a:spcBef>
              <a:defRPr sz="1200">
                <a:solidFill>
                  <a:schemeClr val="tx1"/>
                </a:solidFill>
                <a:latin typeface="Calibri" pitchFamily="34" charset="0"/>
              </a:defRPr>
            </a:lvl3pPr>
            <a:lvl4pPr marL="1600112" indent="-228587" eaLnBrk="0" hangingPunct="0">
              <a:spcBef>
                <a:spcPct val="30000"/>
              </a:spcBef>
              <a:defRPr sz="1200">
                <a:solidFill>
                  <a:schemeClr val="tx1"/>
                </a:solidFill>
                <a:latin typeface="Calibri" pitchFamily="34" charset="0"/>
              </a:defRPr>
            </a:lvl4pPr>
            <a:lvl5pPr marL="2057287" indent="-228587" eaLnBrk="0" hangingPunct="0">
              <a:spcBef>
                <a:spcPct val="30000"/>
              </a:spcBef>
              <a:defRPr sz="1200">
                <a:solidFill>
                  <a:schemeClr val="tx1"/>
                </a:solidFill>
                <a:latin typeface="Calibri" pitchFamily="34" charset="0"/>
              </a:defRPr>
            </a:lvl5pPr>
            <a:lvl6pPr marL="2514461" indent="-228587" eaLnBrk="0" fontAlgn="base" hangingPunct="0">
              <a:spcBef>
                <a:spcPct val="30000"/>
              </a:spcBef>
              <a:spcAft>
                <a:spcPct val="0"/>
              </a:spcAft>
              <a:defRPr sz="1200">
                <a:solidFill>
                  <a:schemeClr val="tx1"/>
                </a:solidFill>
                <a:latin typeface="Calibri" pitchFamily="34" charset="0"/>
              </a:defRPr>
            </a:lvl6pPr>
            <a:lvl7pPr marL="2971635" indent="-228587" eaLnBrk="0" fontAlgn="base" hangingPunct="0">
              <a:spcBef>
                <a:spcPct val="30000"/>
              </a:spcBef>
              <a:spcAft>
                <a:spcPct val="0"/>
              </a:spcAft>
              <a:defRPr sz="1200">
                <a:solidFill>
                  <a:schemeClr val="tx1"/>
                </a:solidFill>
                <a:latin typeface="Calibri" pitchFamily="34" charset="0"/>
              </a:defRPr>
            </a:lvl7pPr>
            <a:lvl8pPr marL="3428810" indent="-228587" eaLnBrk="0" fontAlgn="base" hangingPunct="0">
              <a:spcBef>
                <a:spcPct val="30000"/>
              </a:spcBef>
              <a:spcAft>
                <a:spcPct val="0"/>
              </a:spcAft>
              <a:defRPr sz="1200">
                <a:solidFill>
                  <a:schemeClr val="tx1"/>
                </a:solidFill>
                <a:latin typeface="Calibri" pitchFamily="34" charset="0"/>
              </a:defRPr>
            </a:lvl8pPr>
            <a:lvl9pPr marL="3885985" indent="-228587"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5DBBD689-0537-449D-A24C-7F0D0C682F17}" type="slidenum">
              <a:rPr lang="en-US" altLang="en-US" smtClean="0">
                <a:solidFill>
                  <a:srgbClr val="000000"/>
                </a:solidFill>
                <a:latin typeface="Arial" pitchFamily="34" charset="0"/>
                <a:cs typeface="Arial" pitchFamily="34" charset="0"/>
              </a:rPr>
              <a:pPr eaLnBrk="1" hangingPunct="1">
                <a:spcBef>
                  <a:spcPct val="0"/>
                </a:spcBef>
              </a:pPr>
              <a:t>22</a:t>
            </a:fld>
            <a:endParaRPr lang="en-US" altLang="en-US">
              <a:solidFill>
                <a:srgbClr val="000000"/>
              </a:solidFill>
              <a:latin typeface="Arial" pitchFamily="34" charset="0"/>
              <a:cs typeface="Arial" pitchFamily="34" charset="0"/>
            </a:endParaRPr>
          </a:p>
        </p:txBody>
      </p:sp>
    </p:spTree>
    <p:extLst>
      <p:ext uri="{BB962C8B-B14F-4D97-AF65-F5344CB8AC3E}">
        <p14:creationId xmlns:p14="http://schemas.microsoft.com/office/powerpoint/2010/main" val="4579101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Master" Target="../slideMasters/slideMaster2.xml"/><Relationship Id="rId1" Type="http://schemas.openxmlformats.org/officeDocument/2006/relationships/vmlDrawing" Target="../drawings/vmlDrawing1.vml"/><Relationship Id="rId4" Type="http://schemas.openxmlformats.org/officeDocument/2006/relationships/image" Target="NULL"/></Relationships>
</file>

<file path=ppt/slideLayouts/_rels/slideLayout13.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650FDAC-5FF9-40E8-8507-E4B661B0DB3D}" type="datetimeFigureOut">
              <a:rPr lang="en-US" smtClean="0"/>
              <a:t>6/13/2022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39533821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650FDAC-5FF9-40E8-8507-E4B661B0DB3D}" type="datetimeFigureOut">
              <a:rPr lang="en-US" smtClean="0"/>
              <a:t>6/13/2022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216532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650FDAC-5FF9-40E8-8507-E4B661B0DB3D}" type="datetimeFigureOut">
              <a:rPr lang="en-US" smtClean="0"/>
              <a:t>6/13/2022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35117465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650FDAC-5FF9-40E8-8507-E4B661B0DB3D}" type="datetimeFigureOut">
              <a:rPr lang="en-US" smtClean="0"/>
              <a:t>6/13/2022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26858069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650FDAC-5FF9-40E8-8507-E4B661B0DB3D}" type="datetimeFigureOut">
              <a:rPr lang="en-US" smtClean="0"/>
              <a:t>6/13/2022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41696682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650FDAC-5FF9-40E8-8507-E4B661B0DB3D}" type="datetimeFigureOut">
              <a:rPr lang="en-US" smtClean="0"/>
              <a:t>6/13/2022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42554195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650FDAC-5FF9-40E8-8507-E4B661B0DB3D}" type="datetimeFigureOut">
              <a:rPr lang="en-US" smtClean="0"/>
              <a:t>6/13/2022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34979344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650FDAC-5FF9-40E8-8507-E4B661B0DB3D}" type="datetimeFigureOut">
              <a:rPr lang="en-US" smtClean="0"/>
              <a:t>6/13/2022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1761734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650FDAC-5FF9-40E8-8507-E4B661B0DB3D}" type="datetimeFigureOut">
              <a:rPr lang="en-US" smtClean="0"/>
              <a:t>6/13/2022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15423420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650FDAC-5FF9-40E8-8507-E4B661B0DB3D}" type="datetimeFigureOut">
              <a:rPr lang="en-US" smtClean="0"/>
              <a:t>6/13/2022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25154791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650FDAC-5FF9-40E8-8507-E4B661B0DB3D}" type="datetimeFigureOut">
              <a:rPr lang="en-US" smtClean="0"/>
              <a:t>6/13/2022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39087656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3" name="Rectangle 2"/>
          <p:cNvSpPr>
            <a:spLocks noChangeArrowheads="1"/>
          </p:cNvSpPr>
          <p:nvPr/>
        </p:nvSpPr>
        <p:spPr bwMode="auto">
          <a:xfrm>
            <a:off x="152400" y="1752600"/>
            <a:ext cx="8991600" cy="5105400"/>
          </a:xfrm>
          <a:prstGeom prst="rect">
            <a:avLst/>
          </a:prstGeom>
          <a:solidFill>
            <a:srgbClr val="FFFFFF"/>
          </a:solidFill>
          <a:ln w="9525">
            <a:noFill/>
            <a:miter lim="800000"/>
            <a:headEnd/>
            <a:tailEnd/>
          </a:ln>
          <a:effectLst/>
        </p:spPr>
        <p:txBody>
          <a:bodyPr wrap="none" anchor="ctr"/>
          <a:lstStyle/>
          <a:p>
            <a:pPr fontAlgn="base">
              <a:spcBef>
                <a:spcPct val="0"/>
              </a:spcBef>
              <a:spcAft>
                <a:spcPct val="0"/>
              </a:spcAft>
              <a:defRPr/>
            </a:pPr>
            <a:endParaRPr lang="en-US" dirty="0">
              <a:solidFill>
                <a:srgbClr val="000000"/>
              </a:solidFill>
            </a:endParaRPr>
          </a:p>
        </p:txBody>
      </p:sp>
      <p:sp>
        <p:nvSpPr>
          <p:cNvPr id="4" name="Rectangle 4"/>
          <p:cNvSpPr>
            <a:spLocks noChangeArrowheads="1"/>
          </p:cNvSpPr>
          <p:nvPr/>
        </p:nvSpPr>
        <p:spPr bwMode="auto">
          <a:xfrm>
            <a:off x="0" y="1752600"/>
            <a:ext cx="9144000" cy="304800"/>
          </a:xfrm>
          <a:prstGeom prst="rect">
            <a:avLst/>
          </a:prstGeom>
          <a:solidFill>
            <a:srgbClr val="007C30"/>
          </a:solidFill>
          <a:ln w="9525">
            <a:noFill/>
            <a:miter lim="800000"/>
            <a:headEnd/>
            <a:tailEnd/>
          </a:ln>
          <a:effectLst/>
        </p:spPr>
        <p:txBody>
          <a:bodyPr wrap="none" anchor="ctr"/>
          <a:lstStyle/>
          <a:p>
            <a:pPr fontAlgn="base">
              <a:spcBef>
                <a:spcPct val="0"/>
              </a:spcBef>
              <a:spcAft>
                <a:spcPct val="0"/>
              </a:spcAft>
              <a:defRPr/>
            </a:pPr>
            <a:endParaRPr lang="en-US" dirty="0">
              <a:solidFill>
                <a:srgbClr val="000000"/>
              </a:solidFill>
            </a:endParaRPr>
          </a:p>
        </p:txBody>
      </p:sp>
      <p:sp>
        <p:nvSpPr>
          <p:cNvPr id="5" name="Rectangle 5"/>
          <p:cNvSpPr>
            <a:spLocks noChangeArrowheads="1"/>
          </p:cNvSpPr>
          <p:nvPr/>
        </p:nvSpPr>
        <p:spPr bwMode="auto">
          <a:xfrm>
            <a:off x="0" y="2057400"/>
            <a:ext cx="152400" cy="4800600"/>
          </a:xfrm>
          <a:prstGeom prst="rect">
            <a:avLst/>
          </a:prstGeom>
          <a:solidFill>
            <a:srgbClr val="A28B59"/>
          </a:solidFill>
          <a:ln w="9525">
            <a:noFill/>
            <a:miter lim="800000"/>
            <a:headEnd/>
            <a:tailEnd/>
          </a:ln>
          <a:effectLst/>
        </p:spPr>
        <p:txBody>
          <a:bodyPr wrap="none" anchor="ctr"/>
          <a:lstStyle/>
          <a:p>
            <a:pPr fontAlgn="base">
              <a:spcBef>
                <a:spcPct val="0"/>
              </a:spcBef>
              <a:spcAft>
                <a:spcPct val="0"/>
              </a:spcAft>
              <a:defRPr/>
            </a:pPr>
            <a:endParaRPr lang="en-US" dirty="0">
              <a:solidFill>
                <a:srgbClr val="000000"/>
              </a:solidFill>
            </a:endParaRPr>
          </a:p>
        </p:txBody>
      </p:sp>
      <p:sp>
        <p:nvSpPr>
          <p:cNvPr id="6" name="Text Box 7"/>
          <p:cNvSpPr txBox="1">
            <a:spLocks noChangeArrowheads="1"/>
          </p:cNvSpPr>
          <p:nvPr/>
        </p:nvSpPr>
        <p:spPr bwMode="auto">
          <a:xfrm>
            <a:off x="5394325" y="365125"/>
            <a:ext cx="2530475" cy="336550"/>
          </a:xfrm>
          <a:prstGeom prst="rect">
            <a:avLst/>
          </a:prstGeom>
          <a:noFill/>
          <a:ln w="9525">
            <a:noFill/>
            <a:miter lim="800000"/>
            <a:headEnd/>
            <a:tailEnd/>
          </a:ln>
          <a:effectLst/>
        </p:spPr>
        <p:txBody>
          <a:bodyPr>
            <a:spAutoFit/>
          </a:bodyPr>
          <a:lstStyle/>
          <a:p>
            <a:pPr eaLnBrk="0" fontAlgn="base" hangingPunct="0">
              <a:spcBef>
                <a:spcPct val="0"/>
              </a:spcBef>
              <a:spcAft>
                <a:spcPct val="0"/>
              </a:spcAft>
              <a:defRPr/>
            </a:pPr>
            <a:endParaRPr lang="en-US" sz="1600" b="1" dirty="0">
              <a:solidFill>
                <a:srgbClr val="000000"/>
              </a:solidFill>
            </a:endParaRPr>
          </a:p>
        </p:txBody>
      </p:sp>
      <p:graphicFrame>
        <p:nvGraphicFramePr>
          <p:cNvPr id="7" name="Base" hidden="1"/>
          <p:cNvGraphicFramePr>
            <a:graphicFrameLocks/>
          </p:cNvGraphicFramePr>
          <p:nvPr/>
        </p:nvGraphicFramePr>
        <p:xfrm>
          <a:off x="1524000" y="1397000"/>
          <a:ext cx="6096000" cy="4064000"/>
        </p:xfrm>
        <a:graphic>
          <a:graphicData uri="http://schemas.openxmlformats.org/presentationml/2006/ole">
            <mc:AlternateContent xmlns:mc="http://schemas.openxmlformats.org/markup-compatibility/2006">
              <mc:Choice xmlns:v="urn:schemas-microsoft-com:vml" Requires="v">
                <p:oleObj spid="_x0000_s1115" r:id="rId3" imgW="0" imgH="0" progId="PowerPoint.Show.8">
                  <p:embed/>
                </p:oleObj>
              </mc:Choice>
              <mc:Fallback>
                <p:oleObj r:id="rId3" imgW="0" imgH="0" progId="PowerPoint.Show.8">
                  <p:embed/>
                  <p:pic>
                    <p:nvPicPr>
                      <p:cNvPr id="7" name="Base" hidden="1"/>
                      <p:cNvPicPr preferRelativeResize="0">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1524000" y="1397000"/>
                        <a:ext cx="6096000" cy="406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8" name="Picture 4" descr="D:\AU\Resources\Graphics\Logo\AU Logo_JPEG.jpg"/>
          <p:cNvPicPr>
            <a:picLocks noChangeAspect="1" noChangeArrowheads="1"/>
          </p:cNvPicPr>
          <p:nvPr/>
        </p:nvPicPr>
        <p:blipFill>
          <a:blip r:embed="rId4"/>
          <a:srcRect/>
          <a:stretch>
            <a:fillRect/>
          </a:stretch>
        </p:blipFill>
        <p:spPr bwMode="auto">
          <a:xfrm>
            <a:off x="214313" y="246063"/>
            <a:ext cx="1373187" cy="1225550"/>
          </a:xfrm>
          <a:prstGeom prst="rect">
            <a:avLst/>
          </a:prstGeom>
          <a:noFill/>
          <a:ln w="9525">
            <a:noFill/>
            <a:miter lim="800000"/>
            <a:headEnd/>
            <a:tailEnd/>
          </a:ln>
        </p:spPr>
      </p:pic>
      <p:sp>
        <p:nvSpPr>
          <p:cNvPr id="9" name="Rectangle 2"/>
          <p:cNvSpPr txBox="1">
            <a:spLocks noChangeArrowheads="1"/>
          </p:cNvSpPr>
          <p:nvPr/>
        </p:nvSpPr>
        <p:spPr bwMode="auto">
          <a:xfrm>
            <a:off x="1828800" y="457200"/>
            <a:ext cx="6934200" cy="838200"/>
          </a:xfrm>
          <a:prstGeom prst="rect">
            <a:avLst/>
          </a:prstGeom>
          <a:noFill/>
          <a:ln w="9525">
            <a:noFill/>
            <a:miter lim="800000"/>
            <a:headEnd/>
            <a:tailEnd/>
          </a:ln>
        </p:spPr>
        <p:txBody>
          <a:bodyPr/>
          <a:lstStyle/>
          <a:p>
            <a:pPr eaLnBrk="0" fontAlgn="base" hangingPunct="0">
              <a:spcBef>
                <a:spcPct val="0"/>
              </a:spcBef>
              <a:spcAft>
                <a:spcPct val="0"/>
              </a:spcAft>
              <a:defRPr/>
            </a:pPr>
            <a:r>
              <a:rPr lang="en-US" sz="1600" b="1" kern="0" dirty="0">
                <a:solidFill>
                  <a:srgbClr val="007C30"/>
                </a:solidFill>
                <a:latin typeface="Gill Sans MT" pitchFamily="34" charset="0"/>
              </a:rPr>
              <a:t>African Union</a:t>
            </a:r>
            <a:endParaRPr lang="en-US" b="1" kern="0" dirty="0">
              <a:solidFill>
                <a:srgbClr val="007C30"/>
              </a:solidFill>
              <a:latin typeface="Gill Sans MT" pitchFamily="34" charset="0"/>
            </a:endParaRPr>
          </a:p>
          <a:p>
            <a:pPr eaLnBrk="0" fontAlgn="base" hangingPunct="0">
              <a:spcBef>
                <a:spcPct val="0"/>
              </a:spcBef>
              <a:spcAft>
                <a:spcPct val="0"/>
              </a:spcAft>
              <a:defRPr/>
            </a:pPr>
            <a:r>
              <a:rPr lang="en-US" sz="2600" b="1" kern="0" dirty="0">
                <a:solidFill>
                  <a:srgbClr val="A28B59"/>
                </a:solidFill>
                <a:latin typeface="Gill Sans MT" pitchFamily="34" charset="0"/>
              </a:rPr>
              <a:t>Interafrican Bureau for Animal Resources</a:t>
            </a:r>
          </a:p>
        </p:txBody>
      </p:sp>
      <p:sp>
        <p:nvSpPr>
          <p:cNvPr id="10" name="TextBox 9"/>
          <p:cNvSpPr txBox="1"/>
          <p:nvPr/>
        </p:nvSpPr>
        <p:spPr>
          <a:xfrm>
            <a:off x="3786188" y="6437313"/>
            <a:ext cx="1500187" cy="277812"/>
          </a:xfrm>
          <a:prstGeom prst="rect">
            <a:avLst/>
          </a:prstGeom>
          <a:noFill/>
        </p:spPr>
        <p:txBody>
          <a:bodyPr>
            <a:spAutoFit/>
          </a:bodyPr>
          <a:lstStyle/>
          <a:p>
            <a:pPr algn="ctr" fontAlgn="base">
              <a:spcBef>
                <a:spcPct val="0"/>
              </a:spcBef>
              <a:spcAft>
                <a:spcPct val="0"/>
              </a:spcAft>
              <a:defRPr/>
            </a:pPr>
            <a:r>
              <a:rPr lang="en-US" sz="1200" b="1" dirty="0">
                <a:solidFill>
                  <a:srgbClr val="007C30"/>
                </a:solidFill>
                <a:latin typeface="Gill Sans MT" pitchFamily="34" charset="0"/>
              </a:rPr>
              <a:t>www.au-ibar.org</a:t>
            </a:r>
          </a:p>
        </p:txBody>
      </p:sp>
      <p:sp>
        <p:nvSpPr>
          <p:cNvPr id="73731" name="Rectangle 3"/>
          <p:cNvSpPr>
            <a:spLocks noGrp="1" noChangeArrowheads="1"/>
          </p:cNvSpPr>
          <p:nvPr>
            <p:ph type="ctrTitle"/>
          </p:nvPr>
        </p:nvSpPr>
        <p:spPr>
          <a:xfrm>
            <a:off x="533400" y="3124200"/>
            <a:ext cx="8196263" cy="2692400"/>
          </a:xfrm>
        </p:spPr>
        <p:txBody>
          <a:bodyPr/>
          <a:lstStyle>
            <a:lvl1pPr algn="ctr">
              <a:defRPr sz="5400">
                <a:solidFill>
                  <a:srgbClr val="007C30"/>
                </a:solidFill>
                <a:latin typeface="Gill Sans MT"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02599987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4" name="Picture 4" descr="D:\AU\Resources\Graphics\Logo\AU Logo_JPEG.jpg"/>
          <p:cNvPicPr>
            <a:picLocks noChangeAspect="1" noChangeArrowheads="1"/>
          </p:cNvPicPr>
          <p:nvPr/>
        </p:nvPicPr>
        <p:blipFill>
          <a:blip r:embed="rId2"/>
          <a:srcRect/>
          <a:stretch>
            <a:fillRect/>
          </a:stretch>
        </p:blipFill>
        <p:spPr bwMode="auto">
          <a:xfrm>
            <a:off x="214313" y="285750"/>
            <a:ext cx="801687" cy="715963"/>
          </a:xfrm>
          <a:prstGeom prst="rect">
            <a:avLst/>
          </a:prstGeom>
          <a:noFill/>
          <a:ln w="9525">
            <a:noFill/>
            <a:miter lim="800000"/>
            <a:headEnd/>
            <a:tailEnd/>
          </a:ln>
        </p:spPr>
      </p:pic>
      <p:sp>
        <p:nvSpPr>
          <p:cNvPr id="5" name="TextBox 4"/>
          <p:cNvSpPr txBox="1"/>
          <p:nvPr/>
        </p:nvSpPr>
        <p:spPr>
          <a:xfrm>
            <a:off x="3929063" y="6286500"/>
            <a:ext cx="1500187" cy="277813"/>
          </a:xfrm>
          <a:prstGeom prst="rect">
            <a:avLst/>
          </a:prstGeom>
          <a:noFill/>
        </p:spPr>
        <p:txBody>
          <a:bodyPr>
            <a:spAutoFit/>
          </a:bodyPr>
          <a:lstStyle/>
          <a:p>
            <a:pPr algn="ctr" fontAlgn="base">
              <a:spcBef>
                <a:spcPct val="0"/>
              </a:spcBef>
              <a:spcAft>
                <a:spcPct val="0"/>
              </a:spcAft>
              <a:defRPr/>
            </a:pPr>
            <a:r>
              <a:rPr lang="en-US" sz="1200" b="1" dirty="0">
                <a:solidFill>
                  <a:srgbClr val="007C30"/>
                </a:solidFill>
                <a:latin typeface="Gill Sans MT" pitchFamily="34" charset="0"/>
              </a:rPr>
              <a:t>www.au-ibar.org</a:t>
            </a:r>
          </a:p>
        </p:txBody>
      </p:sp>
      <p:sp>
        <p:nvSpPr>
          <p:cNvPr id="3" name="Content Placeholder 2"/>
          <p:cNvSpPr>
            <a:spLocks noGrp="1"/>
          </p:cNvSpPr>
          <p:nvPr>
            <p:ph idx="1"/>
          </p:nvPr>
        </p:nvSpPr>
        <p:spPr/>
        <p:txBody>
          <a:bodyPr/>
          <a:lstStyle>
            <a:lvl1pPr>
              <a:defRPr>
                <a:latin typeface="Gill Sans MT" pitchFamily="34" charset="0"/>
              </a:defRPr>
            </a:lvl1pPr>
            <a:lvl2pPr>
              <a:defRPr>
                <a:latin typeface="Gill Sans MT" pitchFamily="34" charset="0"/>
              </a:defRPr>
            </a:lvl2pPr>
            <a:lvl3pPr>
              <a:defRPr>
                <a:latin typeface="Gill Sans MT" pitchFamily="34" charset="0"/>
              </a:defRPr>
            </a:lvl3pPr>
            <a:lvl4pPr>
              <a:defRPr>
                <a:latin typeface="Gill Sans MT" pitchFamily="34" charset="0"/>
              </a:defRPr>
            </a:lvl4pPr>
            <a:lvl5pPr>
              <a:defRPr>
                <a:latin typeface="Gill Sans MT"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itle 1"/>
          <p:cNvSpPr>
            <a:spLocks noGrp="1"/>
          </p:cNvSpPr>
          <p:nvPr>
            <p:ph type="title"/>
          </p:nvPr>
        </p:nvSpPr>
        <p:spPr>
          <a:xfrm>
            <a:off x="1068442" y="304800"/>
            <a:ext cx="7718400" cy="609600"/>
          </a:xfrm>
        </p:spPr>
        <p:txBody>
          <a:bodyPr/>
          <a:lstStyle>
            <a:lvl1pPr>
              <a:defRPr>
                <a:latin typeface="Gill Sans MT" pitchFamily="34" charset="0"/>
              </a:defRPr>
            </a:lvl1pPr>
          </a:lstStyle>
          <a:p>
            <a:r>
              <a:rPr lang="en-US"/>
              <a:t>Click to edit Master title style</a:t>
            </a:r>
            <a:endParaRPr lang="en-US" dirty="0"/>
          </a:p>
        </p:txBody>
      </p:sp>
      <p:sp>
        <p:nvSpPr>
          <p:cNvPr id="6" name="Rectangle 5"/>
          <p:cNvSpPr>
            <a:spLocks noGrp="1" noChangeArrowheads="1"/>
          </p:cNvSpPr>
          <p:nvPr>
            <p:ph type="ftr" sz="quarter" idx="10"/>
          </p:nvPr>
        </p:nvSpPr>
        <p:spPr/>
        <p:txBody>
          <a:bodyPr/>
          <a:lstStyle>
            <a:lvl1pPr>
              <a:defRPr/>
            </a:lvl1pPr>
          </a:lstStyle>
          <a:p>
            <a:pPr>
              <a:defRPr/>
            </a:pPr>
            <a:endParaRPr lang="en-US" dirty="0"/>
          </a:p>
        </p:txBody>
      </p:sp>
      <p:sp>
        <p:nvSpPr>
          <p:cNvPr id="7" name="Rectangle 6"/>
          <p:cNvSpPr>
            <a:spLocks noGrp="1" noChangeArrowheads="1"/>
          </p:cNvSpPr>
          <p:nvPr>
            <p:ph type="sldNum" sz="quarter" idx="11"/>
          </p:nvPr>
        </p:nvSpPr>
        <p:spPr/>
        <p:txBody>
          <a:bodyPr/>
          <a:lstStyle>
            <a:lvl1pPr>
              <a:defRPr/>
            </a:lvl1pPr>
          </a:lstStyle>
          <a:p>
            <a:pPr>
              <a:defRPr/>
            </a:pPr>
            <a:fld id="{8A5976A2-AA7A-4A9C-B4D9-45407AF26632}" type="slidenum">
              <a:rPr lang="en-US"/>
              <a:pPr>
                <a:defRPr/>
              </a:pPr>
              <a:t>‹#›</a:t>
            </a:fld>
            <a:endParaRPr lang="en-US" dirty="0"/>
          </a:p>
        </p:txBody>
      </p:sp>
    </p:spTree>
    <p:extLst>
      <p:ext uri="{BB962C8B-B14F-4D97-AF65-F5344CB8AC3E}">
        <p14:creationId xmlns:p14="http://schemas.microsoft.com/office/powerpoint/2010/main" val="5468951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Gill Sans MT" pitchFamily="34" charset="0"/>
              </a:defRPr>
            </a:lvl1pPr>
          </a:lstStyle>
          <a:p>
            <a:r>
              <a:rPr lang="en-US"/>
              <a:t>Click to edit Master title style</a:t>
            </a:r>
            <a:endParaRPr lang="en-US" dirty="0"/>
          </a:p>
        </p:txBody>
      </p:sp>
      <p:sp>
        <p:nvSpPr>
          <p:cNvPr id="3" name="Rectangle 3"/>
          <p:cNvSpPr>
            <a:spLocks noGrp="1" noChangeArrowheads="1"/>
          </p:cNvSpPr>
          <p:nvPr>
            <p:ph type="ftr" sz="quarter" idx="10"/>
          </p:nvPr>
        </p:nvSpPr>
        <p:spPr>
          <a:ln/>
        </p:spPr>
        <p:txBody>
          <a:bodyPr/>
          <a:lstStyle>
            <a:lvl1pPr>
              <a:defRPr/>
            </a:lvl1pPr>
          </a:lstStyle>
          <a:p>
            <a:pPr>
              <a:defRPr/>
            </a:pPr>
            <a:endParaRPr lang="en-US" dirty="0"/>
          </a:p>
        </p:txBody>
      </p:sp>
      <p:sp>
        <p:nvSpPr>
          <p:cNvPr id="4" name="Rectangle 4"/>
          <p:cNvSpPr>
            <a:spLocks noGrp="1" noChangeArrowheads="1"/>
          </p:cNvSpPr>
          <p:nvPr>
            <p:ph type="sldNum" sz="quarter" idx="11"/>
          </p:nvPr>
        </p:nvSpPr>
        <p:spPr>
          <a:ln/>
        </p:spPr>
        <p:txBody>
          <a:bodyPr/>
          <a:lstStyle>
            <a:lvl1pPr>
              <a:defRPr/>
            </a:lvl1pPr>
          </a:lstStyle>
          <a:p>
            <a:pPr>
              <a:defRPr/>
            </a:pPr>
            <a:fld id="{4CFDF0FC-A5A2-4D0F-9BF8-5D8DCA856F07}" type="slidenum">
              <a:rPr lang="en-US"/>
              <a:pPr>
                <a:defRPr/>
              </a:pPr>
              <a:t>‹#›</a:t>
            </a:fld>
            <a:endParaRPr lang="en-US" dirty="0"/>
          </a:p>
        </p:txBody>
      </p:sp>
    </p:spTree>
    <p:extLst>
      <p:ext uri="{BB962C8B-B14F-4D97-AF65-F5344CB8AC3E}">
        <p14:creationId xmlns:p14="http://schemas.microsoft.com/office/powerpoint/2010/main" val="218521069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3"/>
          <p:cNvSpPr>
            <a:spLocks noGrp="1" noChangeArrowheads="1"/>
          </p:cNvSpPr>
          <p:nvPr>
            <p:ph type="ftr" sz="quarter" idx="10"/>
          </p:nvPr>
        </p:nvSpPr>
        <p:spPr>
          <a:ln/>
        </p:spPr>
        <p:txBody>
          <a:bodyPr/>
          <a:lstStyle>
            <a:lvl1pPr>
              <a:defRPr/>
            </a:lvl1pPr>
          </a:lstStyle>
          <a:p>
            <a:pPr>
              <a:defRPr/>
            </a:pPr>
            <a:endParaRPr lang="en-US" dirty="0"/>
          </a:p>
        </p:txBody>
      </p:sp>
      <p:sp>
        <p:nvSpPr>
          <p:cNvPr id="3" name="Rectangle 4"/>
          <p:cNvSpPr>
            <a:spLocks noGrp="1" noChangeArrowheads="1"/>
          </p:cNvSpPr>
          <p:nvPr>
            <p:ph type="sldNum" sz="quarter" idx="11"/>
          </p:nvPr>
        </p:nvSpPr>
        <p:spPr>
          <a:ln/>
        </p:spPr>
        <p:txBody>
          <a:bodyPr/>
          <a:lstStyle>
            <a:lvl1pPr>
              <a:defRPr/>
            </a:lvl1pPr>
          </a:lstStyle>
          <a:p>
            <a:pPr>
              <a:defRPr/>
            </a:pPr>
            <a:fld id="{70CD6EFF-9373-462A-9AA5-F993F6B7A294}" type="slidenum">
              <a:rPr lang="en-US"/>
              <a:pPr>
                <a:defRPr/>
              </a:pPr>
              <a:t>‹#›</a:t>
            </a:fld>
            <a:endParaRPr lang="en-US" dirty="0"/>
          </a:p>
        </p:txBody>
      </p:sp>
    </p:spTree>
    <p:extLst>
      <p:ext uri="{BB962C8B-B14F-4D97-AF65-F5344CB8AC3E}">
        <p14:creationId xmlns:p14="http://schemas.microsoft.com/office/powerpoint/2010/main" val="148175409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a:defRPr/>
            </a:lvl1pPr>
          </a:lstStyle>
          <a:p>
            <a:pPr fontAlgn="base">
              <a:spcBef>
                <a:spcPct val="0"/>
              </a:spcBef>
              <a:spcAft>
                <a:spcPct val="0"/>
              </a:spcAft>
              <a:defRPr/>
            </a:pPr>
            <a:fld id="{F017A199-A190-4A66-8921-0B0D5F155610}" type="datetimeFigureOut">
              <a:rPr lang="en-GB">
                <a:solidFill>
                  <a:srgbClr val="000000"/>
                </a:solidFill>
              </a:rPr>
              <a:pPr fontAlgn="base">
                <a:spcBef>
                  <a:spcPct val="0"/>
                </a:spcBef>
                <a:spcAft>
                  <a:spcPct val="0"/>
                </a:spcAft>
                <a:defRPr/>
              </a:pPr>
              <a:t>13/06/2022</a:t>
            </a:fld>
            <a:endParaRPr lang="en-GB" dirty="0">
              <a:solidFill>
                <a:srgbClr val="000000"/>
              </a:solidFill>
            </a:endParaRPr>
          </a:p>
        </p:txBody>
      </p:sp>
      <p:sp>
        <p:nvSpPr>
          <p:cNvPr id="5" name="Footer Placeholder 4"/>
          <p:cNvSpPr>
            <a:spLocks noGrp="1"/>
          </p:cNvSpPr>
          <p:nvPr>
            <p:ph type="ftr" sz="quarter" idx="11"/>
          </p:nvPr>
        </p:nvSpPr>
        <p:spPr/>
        <p:txBody>
          <a:bodyPr/>
          <a:lstStyle>
            <a:lvl1pPr>
              <a:defRPr/>
            </a:lvl1pPr>
          </a:lstStyle>
          <a:p>
            <a:pPr>
              <a:defRPr/>
            </a:pPr>
            <a:endParaRPr lang="en-GB" dirty="0"/>
          </a:p>
        </p:txBody>
      </p:sp>
      <p:sp>
        <p:nvSpPr>
          <p:cNvPr id="6" name="Slide Number Placeholder 5"/>
          <p:cNvSpPr>
            <a:spLocks noGrp="1"/>
          </p:cNvSpPr>
          <p:nvPr>
            <p:ph type="sldNum" sz="quarter" idx="12"/>
          </p:nvPr>
        </p:nvSpPr>
        <p:spPr/>
        <p:txBody>
          <a:bodyPr/>
          <a:lstStyle>
            <a:lvl1pPr>
              <a:defRPr/>
            </a:lvl1pPr>
          </a:lstStyle>
          <a:p>
            <a:pPr>
              <a:defRPr/>
            </a:pPr>
            <a:fld id="{5C31F4DA-F003-453F-8693-8C88BA6F7450}" type="slidenum">
              <a:rPr lang="en-GB"/>
              <a:pPr>
                <a:defRPr/>
              </a:pPr>
              <a:t>‹#›</a:t>
            </a:fld>
            <a:endParaRPr lang="en-GB" dirty="0"/>
          </a:p>
        </p:txBody>
      </p:sp>
    </p:spTree>
    <p:extLst>
      <p:ext uri="{BB962C8B-B14F-4D97-AF65-F5344CB8AC3E}">
        <p14:creationId xmlns:p14="http://schemas.microsoft.com/office/powerpoint/2010/main" val="103580461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a:defRPr>
                <a:latin typeface="Arial" charset="0"/>
                <a:cs typeface="Arial" charset="0"/>
              </a:defRPr>
            </a:lvl1pPr>
          </a:lstStyle>
          <a:p>
            <a:pPr fontAlgn="base">
              <a:spcBef>
                <a:spcPct val="0"/>
              </a:spcBef>
              <a:spcAft>
                <a:spcPct val="0"/>
              </a:spcAft>
              <a:defRPr/>
            </a:pPr>
            <a:fld id="{869D7029-1E60-4CBD-91A1-23072619AE82}" type="datetimeFigureOut">
              <a:rPr lang="en-US">
                <a:solidFill>
                  <a:srgbClr val="000000"/>
                </a:solidFill>
              </a:rPr>
              <a:pPr fontAlgn="base">
                <a:spcBef>
                  <a:spcPct val="0"/>
                </a:spcBef>
                <a:spcAft>
                  <a:spcPct val="0"/>
                </a:spcAft>
                <a:defRPr/>
              </a:pPr>
              <a:t>6/13/2022</a:t>
            </a:fld>
            <a:endParaRPr lang="en-US" dirty="0">
              <a:solidFill>
                <a:srgbClr val="000000"/>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2C843F6-78CC-4693-96FC-EB81900FD70C}" type="slidenum">
              <a:rPr lang="en-US"/>
              <a:pPr>
                <a:defRPr/>
              </a:pPr>
              <a:t>‹#›</a:t>
            </a:fld>
            <a:endParaRPr lang="en-US" dirty="0"/>
          </a:p>
        </p:txBody>
      </p:sp>
    </p:spTree>
    <p:extLst>
      <p:ext uri="{BB962C8B-B14F-4D97-AF65-F5344CB8AC3E}">
        <p14:creationId xmlns:p14="http://schemas.microsoft.com/office/powerpoint/2010/main" val="308586483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A0AC795D-919C-43ED-943A-2671A58691F6}" type="datetimeFigureOut">
              <a:rPr lang="en-US" smtClean="0">
                <a:solidFill>
                  <a:prstClr val="white">
                    <a:tint val="75000"/>
                  </a:prstClr>
                </a:solidFill>
              </a:rPr>
              <a:pPr/>
              <a:t>6/13/2022</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173124859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AC795D-919C-43ED-943A-2671A58691F6}" type="datetimeFigureOut">
              <a:rPr lang="en-US" smtClean="0">
                <a:solidFill>
                  <a:prstClr val="white">
                    <a:tint val="75000"/>
                  </a:prstClr>
                </a:solidFill>
              </a:rPr>
              <a:pPr/>
              <a:t>6/13/2022</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39510776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0AC795D-919C-43ED-943A-2671A58691F6}" type="datetimeFigureOut">
              <a:rPr lang="en-US" smtClean="0">
                <a:solidFill>
                  <a:prstClr val="white">
                    <a:tint val="75000"/>
                  </a:prstClr>
                </a:solidFill>
              </a:rPr>
              <a:pPr/>
              <a:t>6/13/2022</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02587293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0AC795D-919C-43ED-943A-2671A58691F6}" type="datetimeFigureOut">
              <a:rPr lang="en-US" smtClean="0">
                <a:solidFill>
                  <a:prstClr val="white">
                    <a:tint val="75000"/>
                  </a:prstClr>
                </a:solidFill>
              </a:rPr>
              <a:pPr/>
              <a:t>6/13/2022</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10831541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0AC795D-919C-43ED-943A-2671A58691F6}" type="datetimeFigureOut">
              <a:rPr lang="en-US" smtClean="0">
                <a:solidFill>
                  <a:prstClr val="white">
                    <a:tint val="75000"/>
                  </a:prstClr>
                </a:solidFill>
              </a:rPr>
              <a:pPr/>
              <a:t>6/13/2022</a:t>
            </a:fld>
            <a:endParaRPr lang="en-US">
              <a:solidFill>
                <a:prstClr val="white">
                  <a:tint val="75000"/>
                </a:prstClr>
              </a:solidFill>
            </a:endParaRPr>
          </a:p>
        </p:txBody>
      </p:sp>
      <p:sp>
        <p:nvSpPr>
          <p:cNvPr id="8" name="Footer Placeholder 7"/>
          <p:cNvSpPr>
            <a:spLocks noGrp="1"/>
          </p:cNvSpPr>
          <p:nvPr>
            <p:ph type="ftr" sz="quarter" idx="11"/>
          </p:nvPr>
        </p:nvSpPr>
        <p:spPr/>
        <p:txBody>
          <a:bodyPr/>
          <a:lstStyle/>
          <a:p>
            <a:endParaRPr lang="en-US">
              <a:solidFill>
                <a:prstClr val="white">
                  <a:tint val="75000"/>
                </a:prstClr>
              </a:solidFill>
            </a:endParaRPr>
          </a:p>
        </p:txBody>
      </p:sp>
      <p:sp>
        <p:nvSpPr>
          <p:cNvPr id="9" name="Slide Number Placeholder 8"/>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33077663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0AC795D-919C-43ED-943A-2671A58691F6}" type="datetimeFigureOut">
              <a:rPr lang="en-US" smtClean="0">
                <a:solidFill>
                  <a:prstClr val="white">
                    <a:tint val="75000"/>
                  </a:prstClr>
                </a:solidFill>
              </a:rPr>
              <a:pPr/>
              <a:t>6/13/2022</a:t>
            </a:fld>
            <a:endParaRPr lang="en-US">
              <a:solidFill>
                <a:prstClr val="white">
                  <a:tint val="75000"/>
                </a:prstClr>
              </a:solidFill>
            </a:endParaRPr>
          </a:p>
        </p:txBody>
      </p:sp>
      <p:sp>
        <p:nvSpPr>
          <p:cNvPr id="4" name="Footer Placeholder 3"/>
          <p:cNvSpPr>
            <a:spLocks noGrp="1"/>
          </p:cNvSpPr>
          <p:nvPr>
            <p:ph type="ftr" sz="quarter" idx="11"/>
          </p:nvPr>
        </p:nvSpPr>
        <p:spPr/>
        <p:txBody>
          <a:bodyPr/>
          <a:lstStyle/>
          <a:p>
            <a:endParaRPr lang="en-US">
              <a:solidFill>
                <a:prstClr val="white">
                  <a:tint val="75000"/>
                </a:prstClr>
              </a:solidFill>
            </a:endParaRPr>
          </a:p>
        </p:txBody>
      </p:sp>
      <p:sp>
        <p:nvSpPr>
          <p:cNvPr id="5" name="Slide Number Placeholder 4"/>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25916670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AC795D-919C-43ED-943A-2671A58691F6}" type="datetimeFigureOut">
              <a:rPr lang="en-US" smtClean="0">
                <a:solidFill>
                  <a:prstClr val="white">
                    <a:tint val="75000"/>
                  </a:prstClr>
                </a:solidFill>
              </a:rPr>
              <a:pPr/>
              <a:t>6/13/2022</a:t>
            </a:fld>
            <a:endParaRPr lang="en-US">
              <a:solidFill>
                <a:prstClr val="white">
                  <a:tint val="75000"/>
                </a:prstClr>
              </a:solidFill>
            </a:endParaRPr>
          </a:p>
        </p:txBody>
      </p:sp>
      <p:sp>
        <p:nvSpPr>
          <p:cNvPr id="3" name="Footer Placeholder 2"/>
          <p:cNvSpPr>
            <a:spLocks noGrp="1"/>
          </p:cNvSpPr>
          <p:nvPr>
            <p:ph type="ftr" sz="quarter" idx="11"/>
          </p:nvPr>
        </p:nvSpPr>
        <p:spPr/>
        <p:txBody>
          <a:bodyPr/>
          <a:lstStyle/>
          <a:p>
            <a:endParaRPr lang="en-US">
              <a:solidFill>
                <a:prstClr val="white">
                  <a:tint val="75000"/>
                </a:prstClr>
              </a:solidFill>
            </a:endParaRPr>
          </a:p>
        </p:txBody>
      </p:sp>
      <p:sp>
        <p:nvSpPr>
          <p:cNvPr id="4" name="Slide Number Placeholder 3"/>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419184552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0AC795D-919C-43ED-943A-2671A58691F6}" type="datetimeFigureOut">
              <a:rPr lang="en-US" smtClean="0">
                <a:solidFill>
                  <a:prstClr val="white">
                    <a:tint val="75000"/>
                  </a:prstClr>
                </a:solidFill>
              </a:rPr>
              <a:pPr/>
              <a:t>6/13/2022</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59665782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0AC795D-919C-43ED-943A-2671A58691F6}" type="datetimeFigureOut">
              <a:rPr lang="en-US" smtClean="0">
                <a:solidFill>
                  <a:prstClr val="white">
                    <a:tint val="75000"/>
                  </a:prstClr>
                </a:solidFill>
              </a:rPr>
              <a:pPr/>
              <a:t>6/13/2022</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193551714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AC795D-919C-43ED-943A-2671A58691F6}" type="datetimeFigureOut">
              <a:rPr lang="en-US" smtClean="0">
                <a:solidFill>
                  <a:prstClr val="white">
                    <a:tint val="75000"/>
                  </a:prstClr>
                </a:solidFill>
              </a:rPr>
              <a:pPr/>
              <a:t>6/13/2022</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26498610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AC795D-919C-43ED-943A-2671A58691F6}" type="datetimeFigureOut">
              <a:rPr lang="en-US" smtClean="0">
                <a:solidFill>
                  <a:prstClr val="white">
                    <a:tint val="75000"/>
                  </a:prstClr>
                </a:solidFill>
              </a:rPr>
              <a:pPr/>
              <a:t>6/13/2022</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4036003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NUL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7"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5.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theme" Target="../theme/theme3.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1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650FDAC-5FF9-40E8-8507-E4B661B0DB3D}" type="datetimeFigureOut">
              <a:rPr lang="en-US" smtClean="0"/>
              <a:t>6/13/2022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29C5BC2-1FF4-42A8-A9BB-BEA175CC934C}" type="slidenum">
              <a:rPr lang="en-US" smtClean="0"/>
              <a:t>‹#›</a:t>
            </a:fld>
            <a:endParaRPr lang="en-US"/>
          </a:p>
        </p:txBody>
      </p:sp>
    </p:spTree>
    <p:extLst>
      <p:ext uri="{BB962C8B-B14F-4D97-AF65-F5344CB8AC3E}">
        <p14:creationId xmlns:p14="http://schemas.microsoft.com/office/powerpoint/2010/main" val="3754700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457200" y="304800"/>
            <a:ext cx="8331200" cy="609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title slide</a:t>
            </a:r>
          </a:p>
        </p:txBody>
      </p:sp>
      <p:sp>
        <p:nvSpPr>
          <p:cNvPr id="72707" name="Rectangle 3"/>
          <p:cNvSpPr>
            <a:spLocks noGrp="1" noChangeArrowheads="1"/>
          </p:cNvSpPr>
          <p:nvPr>
            <p:ph type="ftr" sz="quarter" idx="3"/>
          </p:nvPr>
        </p:nvSpPr>
        <p:spPr bwMode="auto">
          <a:xfrm>
            <a:off x="609600" y="6548438"/>
            <a:ext cx="6527800" cy="29051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0" hangingPunct="0">
              <a:defRPr sz="1000" b="1" i="1">
                <a:solidFill>
                  <a:srgbClr val="007C30"/>
                </a:solidFill>
                <a:latin typeface="Gill Sans MT" pitchFamily="34" charset="0"/>
              </a:defRPr>
            </a:lvl1pPr>
          </a:lstStyle>
          <a:p>
            <a:pPr fontAlgn="base">
              <a:spcBef>
                <a:spcPct val="0"/>
              </a:spcBef>
              <a:spcAft>
                <a:spcPct val="0"/>
              </a:spcAft>
              <a:defRPr/>
            </a:pPr>
            <a:endParaRPr lang="en-US" dirty="0"/>
          </a:p>
        </p:txBody>
      </p:sp>
      <p:sp>
        <p:nvSpPr>
          <p:cNvPr id="72708" name="Rectangle 4"/>
          <p:cNvSpPr>
            <a:spLocks noGrp="1" noChangeArrowheads="1"/>
          </p:cNvSpPr>
          <p:nvPr>
            <p:ph type="sldNum" sz="quarter" idx="4"/>
          </p:nvPr>
        </p:nvSpPr>
        <p:spPr bwMode="auto">
          <a:xfrm>
            <a:off x="7221538" y="6553200"/>
            <a:ext cx="1531937" cy="2889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000" b="1">
                <a:solidFill>
                  <a:srgbClr val="007C30"/>
                </a:solidFill>
                <a:latin typeface="Gill Sans MT" pitchFamily="34" charset="0"/>
              </a:defRPr>
            </a:lvl1pPr>
          </a:lstStyle>
          <a:p>
            <a:pPr fontAlgn="base">
              <a:spcBef>
                <a:spcPct val="0"/>
              </a:spcBef>
              <a:spcAft>
                <a:spcPct val="0"/>
              </a:spcAft>
              <a:defRPr/>
            </a:pPr>
            <a:fld id="{F518D15F-609B-4CF1-BCDA-A94E04A88D7F}" type="slidenum">
              <a:rPr lang="en-US"/>
              <a:pPr fontAlgn="base">
                <a:spcBef>
                  <a:spcPct val="0"/>
                </a:spcBef>
                <a:spcAft>
                  <a:spcPct val="0"/>
                </a:spcAft>
                <a:defRPr/>
              </a:pPr>
              <a:t>‹#›</a:t>
            </a:fld>
            <a:endParaRPr lang="en-US" dirty="0"/>
          </a:p>
        </p:txBody>
      </p:sp>
      <p:sp>
        <p:nvSpPr>
          <p:cNvPr id="72709" name="Rectangle 5"/>
          <p:cNvSpPr>
            <a:spLocks noChangeArrowheads="1"/>
          </p:cNvSpPr>
          <p:nvPr/>
        </p:nvSpPr>
        <p:spPr bwMode="auto">
          <a:xfrm>
            <a:off x="0" y="1066800"/>
            <a:ext cx="9144000" cy="152400"/>
          </a:xfrm>
          <a:prstGeom prst="rect">
            <a:avLst/>
          </a:prstGeom>
          <a:solidFill>
            <a:srgbClr val="A28B59"/>
          </a:solidFill>
          <a:ln w="9525">
            <a:noFill/>
            <a:miter lim="800000"/>
            <a:headEnd/>
            <a:tailEnd/>
          </a:ln>
          <a:effectLst/>
        </p:spPr>
        <p:txBody>
          <a:bodyPr wrap="none" anchor="ctr"/>
          <a:lstStyle/>
          <a:p>
            <a:pPr fontAlgn="base">
              <a:spcBef>
                <a:spcPct val="0"/>
              </a:spcBef>
              <a:spcAft>
                <a:spcPct val="0"/>
              </a:spcAft>
              <a:defRPr/>
            </a:pPr>
            <a:endParaRPr lang="en-US" dirty="0">
              <a:solidFill>
                <a:srgbClr val="000000"/>
              </a:solidFill>
            </a:endParaRPr>
          </a:p>
        </p:txBody>
      </p:sp>
      <p:sp>
        <p:nvSpPr>
          <p:cNvPr id="72710" name="Rectangle 6"/>
          <p:cNvSpPr>
            <a:spLocks noChangeArrowheads="1"/>
          </p:cNvSpPr>
          <p:nvPr/>
        </p:nvSpPr>
        <p:spPr bwMode="auto">
          <a:xfrm>
            <a:off x="0" y="1219200"/>
            <a:ext cx="304800" cy="5638800"/>
          </a:xfrm>
          <a:prstGeom prst="rect">
            <a:avLst/>
          </a:prstGeom>
          <a:solidFill>
            <a:srgbClr val="007C30"/>
          </a:solidFill>
          <a:ln w="9525">
            <a:noFill/>
            <a:miter lim="800000"/>
            <a:headEnd/>
            <a:tailEnd/>
          </a:ln>
          <a:effectLst/>
        </p:spPr>
        <p:txBody>
          <a:bodyPr wrap="none" anchor="ctr"/>
          <a:lstStyle/>
          <a:p>
            <a:pPr algn="ctr" eaLnBrk="0" fontAlgn="base" hangingPunct="0">
              <a:spcBef>
                <a:spcPct val="0"/>
              </a:spcBef>
              <a:spcAft>
                <a:spcPct val="0"/>
              </a:spcAft>
              <a:defRPr/>
            </a:pPr>
            <a:endParaRPr lang="en-US" sz="2800" dirty="0">
              <a:solidFill>
                <a:srgbClr val="002A6C"/>
              </a:solidFill>
              <a:latin typeface="Times" pitchFamily="18" charset="0"/>
            </a:endParaRPr>
          </a:p>
        </p:txBody>
      </p:sp>
      <p:sp>
        <p:nvSpPr>
          <p:cNvPr id="72711" name="Text Box 7"/>
          <p:cNvSpPr txBox="1">
            <a:spLocks noChangeArrowheads="1"/>
          </p:cNvSpPr>
          <p:nvPr/>
        </p:nvSpPr>
        <p:spPr bwMode="auto">
          <a:xfrm>
            <a:off x="2971800" y="304800"/>
            <a:ext cx="184150" cy="519113"/>
          </a:xfrm>
          <a:prstGeom prst="rect">
            <a:avLst/>
          </a:prstGeom>
          <a:noFill/>
          <a:ln w="9525">
            <a:noFill/>
            <a:miter lim="800000"/>
            <a:headEnd/>
            <a:tailEnd/>
          </a:ln>
          <a:effectLst/>
        </p:spPr>
        <p:txBody>
          <a:bodyPr wrap="none">
            <a:spAutoFit/>
          </a:bodyPr>
          <a:lstStyle/>
          <a:p>
            <a:pPr eaLnBrk="0" fontAlgn="base" hangingPunct="0">
              <a:spcBef>
                <a:spcPct val="0"/>
              </a:spcBef>
              <a:spcAft>
                <a:spcPct val="0"/>
              </a:spcAft>
              <a:defRPr/>
            </a:pPr>
            <a:endParaRPr lang="en-US" sz="2800" b="1" dirty="0">
              <a:solidFill>
                <a:srgbClr val="000000"/>
              </a:solidFill>
              <a:latin typeface="Times" pitchFamily="18" charset="0"/>
            </a:endParaRPr>
          </a:p>
        </p:txBody>
      </p:sp>
      <p:sp>
        <p:nvSpPr>
          <p:cNvPr id="72712" name="Rectangle 8"/>
          <p:cNvSpPr>
            <a:spLocks noChangeArrowheads="1"/>
          </p:cNvSpPr>
          <p:nvPr/>
        </p:nvSpPr>
        <p:spPr bwMode="auto">
          <a:xfrm>
            <a:off x="8153400" y="6324600"/>
            <a:ext cx="184150" cy="304800"/>
          </a:xfrm>
          <a:prstGeom prst="rect">
            <a:avLst/>
          </a:prstGeom>
          <a:noFill/>
          <a:ln w="9525">
            <a:noFill/>
            <a:miter lim="800000"/>
            <a:headEnd/>
            <a:tailEnd/>
          </a:ln>
          <a:effectLst/>
        </p:spPr>
        <p:txBody>
          <a:bodyPr wrap="none">
            <a:spAutoFit/>
          </a:bodyPr>
          <a:lstStyle/>
          <a:p>
            <a:pPr eaLnBrk="0" fontAlgn="base" hangingPunct="0">
              <a:spcBef>
                <a:spcPct val="0"/>
              </a:spcBef>
              <a:spcAft>
                <a:spcPct val="0"/>
              </a:spcAft>
              <a:defRPr/>
            </a:pPr>
            <a:endParaRPr lang="en-US" sz="1400" b="1" dirty="0">
              <a:solidFill>
                <a:srgbClr val="000000"/>
              </a:solidFill>
            </a:endParaRPr>
          </a:p>
        </p:txBody>
      </p:sp>
      <p:sp>
        <p:nvSpPr>
          <p:cNvPr id="4105" name="Rectangle 9"/>
          <p:cNvSpPr>
            <a:spLocks noGrp="1" noChangeArrowheads="1"/>
          </p:cNvSpPr>
          <p:nvPr>
            <p:ph type="body" idx="1"/>
          </p:nvPr>
        </p:nvSpPr>
        <p:spPr bwMode="auto">
          <a:xfrm>
            <a:off x="609600" y="1482725"/>
            <a:ext cx="8153400" cy="47910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Add Bullet (Gill Sans MT 24 pt)</a:t>
            </a:r>
          </a:p>
          <a:p>
            <a:pPr lvl="1"/>
            <a:r>
              <a:rPr lang="en-US"/>
              <a:t>Sub bullet (Gill Sans MT 20 pt) </a:t>
            </a:r>
          </a:p>
          <a:p>
            <a:pPr lvl="1"/>
            <a:r>
              <a:rPr lang="en-US"/>
              <a:t>Sub bullet (Gill Sans MT 20 pt) </a:t>
            </a:r>
          </a:p>
          <a:p>
            <a:pPr lvl="0"/>
            <a:r>
              <a:rPr lang="en-US"/>
              <a:t>Add Bullet (Gill Sans MT 24 pt)</a:t>
            </a:r>
          </a:p>
          <a:p>
            <a:pPr lvl="1"/>
            <a:r>
              <a:rPr lang="en-US"/>
              <a:t>Sub bullet (Gill Sans MT 20 pt) </a:t>
            </a:r>
          </a:p>
          <a:p>
            <a:pPr lvl="1"/>
            <a:r>
              <a:rPr lang="en-US"/>
              <a:t>Sub bullet (Gill Sans MT 20 pt) </a:t>
            </a:r>
          </a:p>
          <a:p>
            <a:pPr lvl="1"/>
            <a:endParaRPr lang="en-US"/>
          </a:p>
          <a:p>
            <a:pPr lvl="1"/>
            <a:endParaRPr lang="en-US"/>
          </a:p>
          <a:p>
            <a:pPr lvl="1"/>
            <a:endParaRPr lang="en-US"/>
          </a:p>
        </p:txBody>
      </p:sp>
    </p:spTree>
    <p:extLst>
      <p:ext uri="{BB962C8B-B14F-4D97-AF65-F5344CB8AC3E}">
        <p14:creationId xmlns:p14="http://schemas.microsoft.com/office/powerpoint/2010/main" val="341682813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Lst>
  <p:txStyles>
    <p:titleStyle>
      <a:lvl1pPr algn="l" rtl="0" eaLnBrk="1" fontAlgn="base" hangingPunct="1">
        <a:spcBef>
          <a:spcPct val="0"/>
        </a:spcBef>
        <a:spcAft>
          <a:spcPct val="0"/>
        </a:spcAft>
        <a:defRPr sz="3200" b="1">
          <a:solidFill>
            <a:srgbClr val="007C30"/>
          </a:solidFill>
          <a:latin typeface="Gill Sans MT" pitchFamily="34" charset="0"/>
          <a:ea typeface="+mj-ea"/>
          <a:cs typeface="+mj-cs"/>
        </a:defRPr>
      </a:lvl1pPr>
      <a:lvl2pPr algn="l" rtl="0" eaLnBrk="1" fontAlgn="base" hangingPunct="1">
        <a:spcBef>
          <a:spcPct val="0"/>
        </a:spcBef>
        <a:spcAft>
          <a:spcPct val="0"/>
        </a:spcAft>
        <a:defRPr sz="3200" b="1">
          <a:solidFill>
            <a:srgbClr val="007C30"/>
          </a:solidFill>
          <a:latin typeface="Gill Sans MT" pitchFamily="34" charset="0"/>
        </a:defRPr>
      </a:lvl2pPr>
      <a:lvl3pPr algn="l" rtl="0" eaLnBrk="1" fontAlgn="base" hangingPunct="1">
        <a:spcBef>
          <a:spcPct val="0"/>
        </a:spcBef>
        <a:spcAft>
          <a:spcPct val="0"/>
        </a:spcAft>
        <a:defRPr sz="3200" b="1">
          <a:solidFill>
            <a:srgbClr val="007C30"/>
          </a:solidFill>
          <a:latin typeface="Gill Sans MT" pitchFamily="34" charset="0"/>
        </a:defRPr>
      </a:lvl3pPr>
      <a:lvl4pPr algn="l" rtl="0" eaLnBrk="1" fontAlgn="base" hangingPunct="1">
        <a:spcBef>
          <a:spcPct val="0"/>
        </a:spcBef>
        <a:spcAft>
          <a:spcPct val="0"/>
        </a:spcAft>
        <a:defRPr sz="3200" b="1">
          <a:solidFill>
            <a:srgbClr val="007C30"/>
          </a:solidFill>
          <a:latin typeface="Gill Sans MT" pitchFamily="34" charset="0"/>
        </a:defRPr>
      </a:lvl4pPr>
      <a:lvl5pPr algn="l" rtl="0" eaLnBrk="1" fontAlgn="base" hangingPunct="1">
        <a:spcBef>
          <a:spcPct val="0"/>
        </a:spcBef>
        <a:spcAft>
          <a:spcPct val="0"/>
        </a:spcAft>
        <a:defRPr sz="3200" b="1">
          <a:solidFill>
            <a:srgbClr val="007C30"/>
          </a:solidFill>
          <a:latin typeface="Gill Sans MT" pitchFamily="34" charset="0"/>
        </a:defRPr>
      </a:lvl5pPr>
      <a:lvl6pPr marL="457200" algn="l" rtl="0" eaLnBrk="1" fontAlgn="base" hangingPunct="1">
        <a:spcBef>
          <a:spcPct val="0"/>
        </a:spcBef>
        <a:spcAft>
          <a:spcPct val="0"/>
        </a:spcAft>
        <a:defRPr sz="3200" b="1">
          <a:solidFill>
            <a:srgbClr val="002A6C"/>
          </a:solidFill>
          <a:latin typeface="Arial" charset="0"/>
        </a:defRPr>
      </a:lvl6pPr>
      <a:lvl7pPr marL="914400" algn="l" rtl="0" eaLnBrk="1" fontAlgn="base" hangingPunct="1">
        <a:spcBef>
          <a:spcPct val="0"/>
        </a:spcBef>
        <a:spcAft>
          <a:spcPct val="0"/>
        </a:spcAft>
        <a:defRPr sz="3200" b="1">
          <a:solidFill>
            <a:srgbClr val="002A6C"/>
          </a:solidFill>
          <a:latin typeface="Arial" charset="0"/>
        </a:defRPr>
      </a:lvl7pPr>
      <a:lvl8pPr marL="1371600" algn="l" rtl="0" eaLnBrk="1" fontAlgn="base" hangingPunct="1">
        <a:spcBef>
          <a:spcPct val="0"/>
        </a:spcBef>
        <a:spcAft>
          <a:spcPct val="0"/>
        </a:spcAft>
        <a:defRPr sz="3200" b="1">
          <a:solidFill>
            <a:srgbClr val="002A6C"/>
          </a:solidFill>
          <a:latin typeface="Arial" charset="0"/>
        </a:defRPr>
      </a:lvl8pPr>
      <a:lvl9pPr marL="1828800" algn="l" rtl="0" eaLnBrk="1" fontAlgn="base" hangingPunct="1">
        <a:spcBef>
          <a:spcPct val="0"/>
        </a:spcBef>
        <a:spcAft>
          <a:spcPct val="0"/>
        </a:spcAft>
        <a:defRPr sz="3200" b="1">
          <a:solidFill>
            <a:srgbClr val="002A6C"/>
          </a:solidFill>
          <a:latin typeface="Arial" charset="0"/>
        </a:defRPr>
      </a:lvl9pPr>
    </p:titleStyle>
    <p:bodyStyle>
      <a:lvl1pPr marL="342900" indent="-342900" algn="l" rtl="0" eaLnBrk="1" fontAlgn="base" hangingPunct="1">
        <a:spcBef>
          <a:spcPct val="50000"/>
        </a:spcBef>
        <a:spcAft>
          <a:spcPct val="0"/>
        </a:spcAft>
        <a:buChar char="•"/>
        <a:defRPr sz="2400" b="1">
          <a:solidFill>
            <a:schemeClr val="tx1"/>
          </a:solidFill>
          <a:latin typeface="Gill Sans MT" pitchFamily="34" charset="0"/>
          <a:ea typeface="+mn-ea"/>
          <a:cs typeface="+mn-cs"/>
        </a:defRPr>
      </a:lvl1pPr>
      <a:lvl2pPr marL="742950" indent="-285750" algn="l" rtl="0" eaLnBrk="1" fontAlgn="base" hangingPunct="1">
        <a:spcBef>
          <a:spcPct val="25000"/>
        </a:spcBef>
        <a:spcAft>
          <a:spcPct val="0"/>
        </a:spcAft>
        <a:buFont typeface="Arial" charset="0"/>
        <a:buChar char="–"/>
        <a:defRPr sz="2000">
          <a:solidFill>
            <a:schemeClr val="tx1"/>
          </a:solidFill>
          <a:latin typeface="Gill Sans MT" pitchFamily="34" charset="0"/>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1600">
          <a:solidFill>
            <a:schemeClr val="tx1"/>
          </a:solidFill>
          <a:latin typeface="+mn-lt"/>
        </a:defRPr>
      </a:lvl4pPr>
      <a:lvl5pPr marL="2057400" indent="-228600" algn="l" rtl="0" eaLnBrk="1" fontAlgn="base" hangingPunct="1">
        <a:spcBef>
          <a:spcPct val="20000"/>
        </a:spcBef>
        <a:spcAft>
          <a:spcPct val="0"/>
        </a:spcAft>
        <a:buChar char="»"/>
        <a:defRPr sz="1600">
          <a:solidFill>
            <a:schemeClr val="tx1"/>
          </a:solidFill>
          <a:latin typeface="+mn-lt"/>
        </a:defRPr>
      </a:lvl5pPr>
      <a:lvl6pPr marL="2514600" indent="-228600" algn="l" rtl="0" eaLnBrk="1" fontAlgn="base" hangingPunct="1">
        <a:spcBef>
          <a:spcPct val="20000"/>
        </a:spcBef>
        <a:spcAft>
          <a:spcPct val="0"/>
        </a:spcAft>
        <a:buChar char="»"/>
        <a:defRPr sz="1600">
          <a:solidFill>
            <a:schemeClr val="tx1"/>
          </a:solidFill>
          <a:latin typeface="+mn-lt"/>
        </a:defRPr>
      </a:lvl6pPr>
      <a:lvl7pPr marL="2971800" indent="-228600" algn="l" rtl="0" eaLnBrk="1" fontAlgn="base" hangingPunct="1">
        <a:spcBef>
          <a:spcPct val="20000"/>
        </a:spcBef>
        <a:spcAft>
          <a:spcPct val="0"/>
        </a:spcAft>
        <a:buChar char="»"/>
        <a:defRPr sz="1600">
          <a:solidFill>
            <a:schemeClr val="tx1"/>
          </a:solidFill>
          <a:latin typeface="+mn-lt"/>
        </a:defRPr>
      </a:lvl7pPr>
      <a:lvl8pPr marL="3429000" indent="-228600" algn="l" rtl="0" eaLnBrk="1" fontAlgn="base" hangingPunct="1">
        <a:spcBef>
          <a:spcPct val="20000"/>
        </a:spcBef>
        <a:spcAft>
          <a:spcPct val="0"/>
        </a:spcAft>
        <a:buChar char="»"/>
        <a:defRPr sz="1600">
          <a:solidFill>
            <a:schemeClr val="tx1"/>
          </a:solidFill>
          <a:latin typeface="+mn-lt"/>
        </a:defRPr>
      </a:lvl8pPr>
      <a:lvl9pPr marL="3886200" indent="-228600" algn="l" rtl="0" eaLnBrk="1" fontAlgn="base" hangingPunct="1">
        <a:spcBef>
          <a:spcPct val="20000"/>
        </a:spcBef>
        <a:spcAft>
          <a:spcPct val="0"/>
        </a:spcAft>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AC795D-919C-43ED-943A-2671A58691F6}" type="datetimeFigureOut">
              <a:rPr lang="en-US" smtClean="0">
                <a:solidFill>
                  <a:prstClr val="white">
                    <a:tint val="75000"/>
                  </a:prstClr>
                </a:solidFill>
              </a:rPr>
              <a:pPr/>
              <a:t>6/13/2022</a:t>
            </a:fld>
            <a:endParaRPr lang="en-US">
              <a:solidFill>
                <a:prstClr val="white">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white">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142398986"/>
      </p:ext>
    </p:extLst>
  </p:cSld>
  <p:clrMap bg1="dk1" tx1="lt1" bg2="dk2" tx2="lt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1.xml"/><Relationship Id="rId1" Type="http://schemas.openxmlformats.org/officeDocument/2006/relationships/slideLayout" Target="../slideLayouts/slideLayout19.xml"/><Relationship Id="rId4" Type="http://schemas.openxmlformats.org/officeDocument/2006/relationships/comments" Target="../comments/commen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14400" y="990601"/>
            <a:ext cx="8229600" cy="990600"/>
          </a:xfrm>
        </p:spPr>
        <p:txBody>
          <a:bodyPr>
            <a:normAutofit fontScale="90000"/>
          </a:bodyPr>
          <a:lstStyle/>
          <a:p>
            <a:r>
              <a:rPr lang="en-US" sz="2400" b="1" dirty="0"/>
              <a:t>SECOND DIALOGUE AND SENSITIZATION MEETING WITH RECS ON EMERGING ISSUES FROM IMPLEMENTATION OF FISHGOV-2</a:t>
            </a:r>
            <a:br>
              <a:rPr lang="en-US" sz="2400" b="1" dirty="0"/>
            </a:br>
            <a:endParaRPr lang="en-US" sz="2200" b="1" dirty="0"/>
          </a:p>
        </p:txBody>
      </p:sp>
      <p:sp>
        <p:nvSpPr>
          <p:cNvPr id="3" name="Subtitle 2"/>
          <p:cNvSpPr>
            <a:spLocks noGrp="1"/>
          </p:cNvSpPr>
          <p:nvPr>
            <p:ph type="subTitle" idx="1"/>
          </p:nvPr>
        </p:nvSpPr>
        <p:spPr>
          <a:xfrm>
            <a:off x="990600" y="1981200"/>
            <a:ext cx="7924800" cy="1981199"/>
          </a:xfrm>
        </p:spPr>
        <p:txBody>
          <a:bodyPr>
            <a:normAutofit fontScale="77500" lnSpcReduction="20000"/>
          </a:bodyPr>
          <a:lstStyle/>
          <a:p>
            <a:endParaRPr lang="en-US" sz="2600" b="1" dirty="0">
              <a:solidFill>
                <a:schemeClr val="tx1"/>
              </a:solidFill>
            </a:endParaRPr>
          </a:p>
          <a:p>
            <a:r>
              <a:rPr lang="en-US" sz="2200" b="1" dirty="0">
                <a:solidFill>
                  <a:srgbClr val="FF0000"/>
                </a:solidFill>
              </a:rPr>
              <a:t>PROGRESS OF IMPLEMENTATION</a:t>
            </a:r>
          </a:p>
          <a:p>
            <a:endParaRPr lang="en-US" sz="2200" b="1" dirty="0">
              <a:solidFill>
                <a:schemeClr val="tx1"/>
              </a:solidFill>
            </a:endParaRPr>
          </a:p>
          <a:p>
            <a:r>
              <a:rPr lang="en-US" sz="2200" b="1" dirty="0">
                <a:solidFill>
                  <a:schemeClr val="tx1"/>
                </a:solidFill>
              </a:rPr>
              <a:t>Enhancing sustainable fisheries management and aquaculture development in Africa: A programme for accelerated reform of the sector (FishGov-2) </a:t>
            </a:r>
          </a:p>
          <a:p>
            <a:r>
              <a:rPr lang="en-US" sz="2200" b="1" smtClean="0">
                <a:solidFill>
                  <a:schemeClr val="tx1"/>
                </a:solidFill>
              </a:rPr>
              <a:t>13-15 </a:t>
            </a:r>
            <a:r>
              <a:rPr lang="en-US" sz="2200" b="1" dirty="0">
                <a:solidFill>
                  <a:schemeClr val="tx1"/>
                </a:solidFill>
              </a:rPr>
              <a:t>June 2022</a:t>
            </a:r>
          </a:p>
          <a:p>
            <a:r>
              <a:rPr lang="en-US" sz="2200" b="1" dirty="0">
                <a:solidFill>
                  <a:schemeClr val="tx1"/>
                </a:solidFill>
              </a:rPr>
              <a:t>ABUJA, NIGERIA</a:t>
            </a:r>
            <a:endParaRPr lang="en-US" sz="2600" b="1" dirty="0"/>
          </a:p>
          <a:p>
            <a:endParaRPr lang="en-US" sz="2600" b="1" dirty="0"/>
          </a:p>
          <a:p>
            <a:endParaRPr lang="en-US" sz="2600" b="1" dirty="0"/>
          </a:p>
          <a:p>
            <a:endParaRPr lang="en-US" sz="2000" dirty="0"/>
          </a:p>
        </p:txBody>
      </p:sp>
      <p:pic>
        <p:nvPicPr>
          <p:cNvPr id="6" name="Picture 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14400" y="4572000"/>
            <a:ext cx="1447800" cy="1897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953000" y="4522525"/>
            <a:ext cx="1295400" cy="18390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705600" y="4505272"/>
            <a:ext cx="1295400" cy="18304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3"/>
          <p:cNvPicPr>
            <a:picLocks noChangeAspect="1"/>
          </p:cNvPicPr>
          <p:nvPr/>
        </p:nvPicPr>
        <p:blipFill>
          <a:blip r:embed="rId2"/>
          <a:stretch>
            <a:fillRect/>
          </a:stretch>
        </p:blipFill>
        <p:spPr>
          <a:xfrm>
            <a:off x="2979648" y="4522525"/>
            <a:ext cx="1371719" cy="1938696"/>
          </a:xfrm>
          <a:prstGeom prst="rect">
            <a:avLst/>
          </a:prstGeom>
        </p:spPr>
      </p:pic>
      <p:pic>
        <p:nvPicPr>
          <p:cNvPr id="10" name="Picture 9">
            <a:extLst>
              <a:ext uri="{FF2B5EF4-FFF2-40B4-BE49-F238E27FC236}">
                <a16:creationId xmlns:a16="http://schemas.microsoft.com/office/drawing/2014/main" id="{2C4A50A8-607A-5AE7-DBC5-4742A463965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72000" y="139478"/>
            <a:ext cx="914863" cy="713983"/>
          </a:xfrm>
          <a:prstGeom prst="rect">
            <a:avLst/>
          </a:prstGeom>
        </p:spPr>
      </p:pic>
      <p:pic>
        <p:nvPicPr>
          <p:cNvPr id="11" name="Picture 10" descr="Logo&#10;&#10;Description automatically generated">
            <a:extLst>
              <a:ext uri="{FF2B5EF4-FFF2-40B4-BE49-F238E27FC236}">
                <a16:creationId xmlns:a16="http://schemas.microsoft.com/office/drawing/2014/main" id="{E4034301-DBA7-4A6D-90F7-836889E4B771}"/>
              </a:ext>
            </a:extLst>
          </p:cNvPr>
          <p:cNvPicPr>
            <a:picLocks noChangeAspect="1"/>
          </p:cNvPicPr>
          <p:nvPr/>
        </p:nvPicPr>
        <p:blipFill>
          <a:blip r:embed="rId2"/>
          <a:stretch>
            <a:fillRect/>
          </a:stretch>
        </p:blipFill>
        <p:spPr>
          <a:xfrm>
            <a:off x="2467059" y="81860"/>
            <a:ext cx="914862" cy="792832"/>
          </a:xfrm>
          <a:prstGeom prst="rect">
            <a:avLst/>
          </a:prstGeom>
        </p:spPr>
      </p:pic>
      <p:pic>
        <p:nvPicPr>
          <p:cNvPr id="12" name="Picture 11" descr="A close-up of a logo&#10;&#10;Description automatically generated with medium confidence">
            <a:extLst>
              <a:ext uri="{FF2B5EF4-FFF2-40B4-BE49-F238E27FC236}">
                <a16:creationId xmlns:a16="http://schemas.microsoft.com/office/drawing/2014/main" id="{1ED5712E-19D2-6309-C844-9C1261AAB33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426200" y="300132"/>
            <a:ext cx="2018944" cy="461868"/>
          </a:xfrm>
          <a:prstGeom prst="rect">
            <a:avLst/>
          </a:prstGeom>
        </p:spPr>
      </p:pic>
    </p:spTree>
    <p:extLst>
      <p:ext uri="{BB962C8B-B14F-4D97-AF65-F5344CB8AC3E}">
        <p14:creationId xmlns:p14="http://schemas.microsoft.com/office/powerpoint/2010/main" val="408373742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1873134441"/>
              </p:ext>
            </p:extLst>
          </p:nvPr>
        </p:nvGraphicFramePr>
        <p:xfrm>
          <a:off x="304800" y="1295400"/>
          <a:ext cx="8839199" cy="4553387"/>
        </p:xfrm>
        <a:graphic>
          <a:graphicData uri="http://schemas.openxmlformats.org/drawingml/2006/table">
            <a:tbl>
              <a:tblPr firstRow="1" firstCol="1" bandRow="1"/>
              <a:tblGrid>
                <a:gridCol w="3589756">
                  <a:extLst>
                    <a:ext uri="{9D8B030D-6E8A-4147-A177-3AD203B41FA5}">
                      <a16:colId xmlns:a16="http://schemas.microsoft.com/office/drawing/2014/main" val="20000"/>
                    </a:ext>
                  </a:extLst>
                </a:gridCol>
                <a:gridCol w="3115843">
                  <a:extLst>
                    <a:ext uri="{9D8B030D-6E8A-4147-A177-3AD203B41FA5}">
                      <a16:colId xmlns:a16="http://schemas.microsoft.com/office/drawing/2014/main" val="20001"/>
                    </a:ext>
                  </a:extLst>
                </a:gridCol>
                <a:gridCol w="2133600">
                  <a:extLst>
                    <a:ext uri="{9D8B030D-6E8A-4147-A177-3AD203B41FA5}">
                      <a16:colId xmlns:a16="http://schemas.microsoft.com/office/drawing/2014/main" val="20002"/>
                    </a:ext>
                  </a:extLst>
                </a:gridCol>
              </a:tblGrid>
              <a:tr h="468504">
                <a:tc>
                  <a:txBody>
                    <a:bodyPr/>
                    <a:lstStyle/>
                    <a:p>
                      <a:pPr marL="0" marR="0">
                        <a:lnSpc>
                          <a:spcPct val="107000"/>
                        </a:lnSpc>
                        <a:spcBef>
                          <a:spcPts val="0"/>
                        </a:spcBef>
                        <a:spcAft>
                          <a:spcPts val="0"/>
                        </a:spcAft>
                      </a:pPr>
                      <a:r>
                        <a:rPr lang="en-US" sz="1600" b="1" dirty="0" smtClean="0">
                          <a:effectLst/>
                          <a:latin typeface="Calibri" panose="020F0502020204030204" pitchFamily="34" charset="0"/>
                          <a:ea typeface="Calibri" panose="020F0502020204030204" pitchFamily="34" charset="0"/>
                          <a:cs typeface="Calibri" panose="020F0502020204030204" pitchFamily="34" charset="0"/>
                        </a:rPr>
                        <a:t>Output</a:t>
                      </a:r>
                      <a:endParaRPr lang="en-US" sz="16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Calibri" panose="020F0502020204030204" pitchFamily="34" charset="0"/>
                        </a:rPr>
                        <a:t> </a:t>
                      </a:r>
                      <a:r>
                        <a:rPr lang="en-US" sz="1600" dirty="0" smtClean="0">
                          <a:effectLst/>
                          <a:latin typeface="Calibri" panose="020F0502020204030204" pitchFamily="34" charset="0"/>
                          <a:ea typeface="Calibri" panose="020F0502020204030204" pitchFamily="34" charset="0"/>
                          <a:cs typeface="Calibri" panose="020F0502020204030204" pitchFamily="34" charset="0"/>
                        </a:rPr>
                        <a:t>Activity</a:t>
                      </a:r>
                      <a:endParaRPr lang="en-US" sz="16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b="1" dirty="0">
                          <a:effectLst/>
                          <a:latin typeface="Calibri" panose="020F0502020204030204" pitchFamily="34" charset="0"/>
                          <a:ea typeface="Calibri" panose="020F0502020204030204" pitchFamily="34" charset="0"/>
                          <a:cs typeface="Calibri" panose="020F0502020204030204" pitchFamily="34" charset="0"/>
                        </a:rPr>
                        <a:t>Progress of implementation</a:t>
                      </a:r>
                    </a:p>
                    <a:p>
                      <a:pPr marL="0" marR="0">
                        <a:lnSpc>
                          <a:spcPct val="107000"/>
                        </a:lnSpc>
                        <a:spcBef>
                          <a:spcPts val="0"/>
                        </a:spcBef>
                        <a:spcAft>
                          <a:spcPts val="0"/>
                        </a:spcAft>
                      </a:pPr>
                      <a:endParaRPr lang="en-US" sz="16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2117201">
                <a:tc>
                  <a:txBody>
                    <a:bodyPr/>
                    <a:lstStyle/>
                    <a:p>
                      <a:pPr marL="0" marR="0">
                        <a:lnSpc>
                          <a:spcPct val="107000"/>
                        </a:lnSpc>
                        <a:spcBef>
                          <a:spcPts val="0"/>
                        </a:spcBef>
                        <a:spcAft>
                          <a:spcPts val="0"/>
                        </a:spcAft>
                      </a:pPr>
                      <a:r>
                        <a:rPr lang="en-US" sz="1600" b="1" dirty="0">
                          <a:effectLst/>
                          <a:latin typeface="Calibri" panose="020F0502020204030204" pitchFamily="34" charset="0"/>
                          <a:ea typeface="Calibri" panose="020F0502020204030204" pitchFamily="34" charset="0"/>
                          <a:cs typeface="Calibri" panose="020F0502020204030204" pitchFamily="34" charset="0"/>
                        </a:rPr>
                        <a:t>Project Technical Coordinating Committee meeting (PTCC) </a:t>
                      </a:r>
                      <a:endParaRPr lang="en-US" sz="16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Calibri" panose="020F0502020204030204" pitchFamily="34" charset="0"/>
                        </a:rPr>
                        <a:t>Organize Project technical coordination meeting</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Calibri" panose="020F0502020204030204" pitchFamily="34" charset="0"/>
                        </a:rPr>
                        <a:t> Two  PTCC meetings held; one in April 2021 (virtual) and one in December 2021</a:t>
                      </a:r>
                      <a:r>
                        <a:rPr lang="en-US" sz="1600" baseline="0" dirty="0">
                          <a:effectLst/>
                          <a:latin typeface="Calibri" panose="020F0502020204030204" pitchFamily="34" charset="0"/>
                          <a:ea typeface="Calibri" panose="020F0502020204030204" pitchFamily="34" charset="0"/>
                          <a:cs typeface="Calibri" panose="020F0502020204030204" pitchFamily="34" charset="0"/>
                        </a:rPr>
                        <a:t> (physical)</a:t>
                      </a:r>
                      <a:r>
                        <a:rPr lang="en-US" sz="1600" dirty="0">
                          <a:solidFill>
                            <a:srgbClr val="7B7B7B"/>
                          </a:solidFill>
                          <a:effectLst/>
                          <a:latin typeface="Calibri" panose="020F0502020204030204" pitchFamily="34" charset="0"/>
                          <a:ea typeface="Calibri" panose="020F0502020204030204" pitchFamily="34" charset="0"/>
                          <a:cs typeface="Calibri" panose="020F0502020204030204" pitchFamily="34" charset="0"/>
                        </a:rPr>
                        <a:t> </a:t>
                      </a:r>
                      <a:endParaRPr lang="en-US" sz="16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832521">
                <a:tc>
                  <a:txBody>
                    <a:bodyPr/>
                    <a:lstStyle/>
                    <a:p>
                      <a:pPr marL="0" marR="0">
                        <a:lnSpc>
                          <a:spcPct val="107000"/>
                        </a:lnSpc>
                        <a:spcBef>
                          <a:spcPts val="0"/>
                        </a:spcBef>
                        <a:spcAft>
                          <a:spcPts val="0"/>
                        </a:spcAft>
                      </a:pPr>
                      <a:r>
                        <a:rPr lang="en-US" sz="1600" b="1" dirty="0">
                          <a:effectLst/>
                          <a:latin typeface="Calibri" panose="020F0502020204030204" pitchFamily="34" charset="0"/>
                          <a:ea typeface="Calibri" panose="020F0502020204030204" pitchFamily="34" charset="0"/>
                          <a:cs typeface="Calibri" panose="020F0502020204030204" pitchFamily="34" charset="0"/>
                        </a:rPr>
                        <a:t>Project Steering Committee meeting (PSC)</a:t>
                      </a:r>
                      <a:endParaRPr lang="en-US" sz="16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Calibri" panose="020F0502020204030204" pitchFamily="34" charset="0"/>
                        </a:rPr>
                        <a:t>Organize first project steering committee meeting</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Calibri" panose="020F0502020204030204" pitchFamily="34" charset="0"/>
                        </a:rPr>
                        <a:t>  First PSC meeting held in</a:t>
                      </a:r>
                      <a:r>
                        <a:rPr lang="en-US" sz="1600" baseline="0" dirty="0">
                          <a:effectLst/>
                          <a:latin typeface="Calibri" panose="020F0502020204030204" pitchFamily="34" charset="0"/>
                          <a:ea typeface="Calibri" panose="020F0502020204030204" pitchFamily="34" charset="0"/>
                          <a:cs typeface="Calibri" panose="020F0502020204030204" pitchFamily="34" charset="0"/>
                        </a:rPr>
                        <a:t> April 2021 (Virtual)</a:t>
                      </a:r>
                      <a:r>
                        <a:rPr lang="en-US" sz="1600" dirty="0">
                          <a:effectLst/>
                          <a:latin typeface="Calibri" panose="020F0502020204030204" pitchFamily="34" charset="0"/>
                          <a:ea typeface="Calibri" panose="020F0502020204030204" pitchFamily="34" charset="0"/>
                          <a:cs typeface="Calibri" panose="020F0502020204030204" pitchFamily="34"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832521">
                <a:tc>
                  <a:txBody>
                    <a:bodyPr/>
                    <a:lstStyle/>
                    <a:p>
                      <a:pPr marL="0" marR="0">
                        <a:lnSpc>
                          <a:spcPct val="107000"/>
                        </a:lnSpc>
                        <a:spcBef>
                          <a:spcPts val="0"/>
                        </a:spcBef>
                        <a:spcAft>
                          <a:spcPts val="0"/>
                        </a:spcAft>
                      </a:pPr>
                      <a:r>
                        <a:rPr lang="en-US" sz="1600" b="1" dirty="0">
                          <a:effectLst/>
                          <a:latin typeface="Calibri" panose="020F0502020204030204" pitchFamily="34" charset="0"/>
                          <a:ea typeface="Calibri" panose="020F0502020204030204" pitchFamily="34" charset="0"/>
                          <a:cs typeface="Calibri" panose="020F0502020204030204" pitchFamily="34" charset="0"/>
                        </a:rPr>
                        <a:t>Inception  meeting</a:t>
                      </a:r>
                      <a:endParaRPr lang="en-US" sz="16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Calibri" panose="020F0502020204030204" pitchFamily="34" charset="0"/>
                        </a:rPr>
                        <a:t>Organize project inception meeting</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Calibri" panose="020F0502020204030204" pitchFamily="34" charset="0"/>
                        </a:rPr>
                        <a:t> Inception meeting held inn</a:t>
                      </a:r>
                      <a:r>
                        <a:rPr lang="en-US" sz="1600" baseline="0" dirty="0">
                          <a:effectLst/>
                          <a:latin typeface="Calibri" panose="020F0502020204030204" pitchFamily="34" charset="0"/>
                          <a:ea typeface="Calibri" panose="020F0502020204030204" pitchFamily="34" charset="0"/>
                          <a:cs typeface="Calibri" panose="020F0502020204030204" pitchFamily="34" charset="0"/>
                        </a:rPr>
                        <a:t> may 2021 (virtual</a:t>
                      </a:r>
                      <a:r>
                        <a:rPr lang="en-US" sz="1600" baseline="0" dirty="0" smtClean="0">
                          <a:effectLst/>
                          <a:latin typeface="Calibri" panose="020F0502020204030204" pitchFamily="34" charset="0"/>
                          <a:ea typeface="Calibri" panose="020F0502020204030204" pitchFamily="34" charset="0"/>
                          <a:cs typeface="Calibri" panose="020F0502020204030204" pitchFamily="34" charset="0"/>
                        </a:rPr>
                        <a:t>)</a:t>
                      </a:r>
                      <a:r>
                        <a:rPr lang="en-US" sz="1600" dirty="0">
                          <a:effectLst/>
                          <a:latin typeface="Calibri" panose="020F0502020204030204" pitchFamily="34" charset="0"/>
                          <a:ea typeface="Calibri" panose="020F0502020204030204" pitchFamily="34" charset="0"/>
                          <a:cs typeface="Calibri" panose="020F0502020204030204" pitchFamily="34"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3" name="Title 2"/>
          <p:cNvSpPr>
            <a:spLocks noGrp="1"/>
          </p:cNvSpPr>
          <p:nvPr>
            <p:ph type="title"/>
          </p:nvPr>
        </p:nvSpPr>
        <p:spPr/>
        <p:txBody>
          <a:bodyPr/>
          <a:lstStyle/>
          <a:p>
            <a:r>
              <a:rPr lang="en-US" sz="2000" dirty="0" smtClean="0"/>
              <a:t>PROJECT INCEPTION PHASE APRIL-MAY 2021</a:t>
            </a:r>
            <a:r>
              <a:rPr lang="en-US" dirty="0"/>
              <a:t/>
            </a:r>
            <a:br>
              <a:rPr lang="en-US" dirty="0"/>
            </a:br>
            <a:endParaRPr lang="en-US" dirty="0"/>
          </a:p>
        </p:txBody>
      </p:sp>
    </p:spTree>
    <p:extLst>
      <p:ext uri="{BB962C8B-B14F-4D97-AF65-F5344CB8AC3E}">
        <p14:creationId xmlns:p14="http://schemas.microsoft.com/office/powerpoint/2010/main" val="310939009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2000" dirty="0"/>
              <a:t>SO1: African Union decisions on sustainable fisheries and aquaculture policies are evidence based.</a:t>
            </a:r>
            <a:r>
              <a:rPr lang="en-US" dirty="0"/>
              <a:t/>
            </a:r>
            <a:br>
              <a:rPr lang="en-US" dirty="0"/>
            </a:br>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1861404838"/>
              </p:ext>
            </p:extLst>
          </p:nvPr>
        </p:nvGraphicFramePr>
        <p:xfrm>
          <a:off x="236838" y="1371600"/>
          <a:ext cx="8915400" cy="5773891"/>
        </p:xfrm>
        <a:graphic>
          <a:graphicData uri="http://schemas.openxmlformats.org/drawingml/2006/table">
            <a:tbl>
              <a:tblPr firstRow="1" firstCol="1" bandRow="1"/>
              <a:tblGrid>
                <a:gridCol w="3594455">
                  <a:extLst>
                    <a:ext uri="{9D8B030D-6E8A-4147-A177-3AD203B41FA5}">
                      <a16:colId xmlns:a16="http://schemas.microsoft.com/office/drawing/2014/main" val="20000"/>
                    </a:ext>
                  </a:extLst>
                </a:gridCol>
                <a:gridCol w="3187345">
                  <a:extLst>
                    <a:ext uri="{9D8B030D-6E8A-4147-A177-3AD203B41FA5}">
                      <a16:colId xmlns:a16="http://schemas.microsoft.com/office/drawing/2014/main" val="3624956082"/>
                    </a:ext>
                  </a:extLst>
                </a:gridCol>
                <a:gridCol w="2133600">
                  <a:extLst>
                    <a:ext uri="{9D8B030D-6E8A-4147-A177-3AD203B41FA5}">
                      <a16:colId xmlns:a16="http://schemas.microsoft.com/office/drawing/2014/main" val="20002"/>
                    </a:ext>
                  </a:extLst>
                </a:gridCol>
              </a:tblGrid>
              <a:tr h="279207">
                <a:tc>
                  <a:txBody>
                    <a:bodyPr/>
                    <a:lstStyle/>
                    <a:p>
                      <a:pPr marL="0" marR="0">
                        <a:lnSpc>
                          <a:spcPct val="107000"/>
                        </a:lnSpc>
                        <a:spcBef>
                          <a:spcPts val="0"/>
                        </a:spcBef>
                        <a:spcAft>
                          <a:spcPts val="0"/>
                        </a:spcAft>
                      </a:pPr>
                      <a:r>
                        <a:rPr lang="en-US" sz="1400" b="1" dirty="0">
                          <a:effectLst/>
                          <a:latin typeface="Calibri" panose="020F0502020204030204" pitchFamily="34" charset="0"/>
                          <a:ea typeface="Calibri" panose="020F0502020204030204" pitchFamily="34" charset="0"/>
                          <a:cs typeface="Calibri" panose="020F0502020204030204" pitchFamily="34" charset="0"/>
                        </a:rPr>
                        <a:t>Output</a:t>
                      </a:r>
                    </a:p>
                  </a:txBody>
                  <a:tcPr marL="41349" marR="41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b="1" dirty="0">
                          <a:effectLst/>
                          <a:latin typeface="Calibri" panose="020F0502020204030204" pitchFamily="34" charset="0"/>
                          <a:ea typeface="Calibri" panose="020F0502020204030204" pitchFamily="34" charset="0"/>
                          <a:cs typeface="Calibri" panose="020F0502020204030204" pitchFamily="34" charset="0"/>
                        </a:rPr>
                        <a:t>Activity</a:t>
                      </a:r>
                    </a:p>
                  </a:txBody>
                  <a:tcPr marL="41349" marR="41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l" defTabSz="914400" rtl="0" eaLnBrk="1" fontAlgn="auto" latinLnBrk="0" hangingPunct="1">
                        <a:lnSpc>
                          <a:spcPct val="107000"/>
                        </a:lnSpc>
                        <a:spcBef>
                          <a:spcPts val="0"/>
                        </a:spcBef>
                        <a:spcAft>
                          <a:spcPts val="0"/>
                        </a:spcAft>
                        <a:buClrTx/>
                        <a:buSzTx/>
                        <a:buFontTx/>
                        <a:buNone/>
                        <a:tabLst/>
                        <a:defRPr/>
                      </a:pPr>
                      <a:r>
                        <a:rPr lang="en-US" sz="1400" b="1" dirty="0">
                          <a:effectLst/>
                          <a:latin typeface="Calibri" panose="020F0502020204030204" pitchFamily="34" charset="0"/>
                          <a:ea typeface="Calibri" panose="020F0502020204030204" pitchFamily="34" charset="0"/>
                          <a:cs typeface="Calibri" panose="020F0502020204030204" pitchFamily="34" charset="0"/>
                        </a:rPr>
                        <a:t>Progress of </a:t>
                      </a:r>
                      <a:r>
                        <a:rPr lang="en-US" sz="1400" b="1" dirty="0" smtClean="0">
                          <a:effectLst/>
                          <a:latin typeface="Calibri" panose="020F0502020204030204" pitchFamily="34" charset="0"/>
                          <a:ea typeface="Calibri" panose="020F0502020204030204" pitchFamily="34" charset="0"/>
                          <a:cs typeface="Calibri" panose="020F0502020204030204" pitchFamily="34" charset="0"/>
                        </a:rPr>
                        <a:t>implementation</a:t>
                      </a:r>
                      <a:endParaRPr lang="en-US" sz="1400" b="1" dirty="0">
                        <a:effectLst/>
                        <a:latin typeface="Calibri" panose="020F0502020204030204" pitchFamily="34" charset="0"/>
                        <a:ea typeface="Calibri" panose="020F0502020204030204" pitchFamily="34" charset="0"/>
                        <a:cs typeface="Calibri" panose="020F0502020204030204" pitchFamily="34" charset="0"/>
                      </a:endParaRPr>
                    </a:p>
                  </a:txBody>
                  <a:tcPr marL="41349" marR="41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244185">
                <a:tc gridSpan="3">
                  <a:txBody>
                    <a:bodyPr/>
                    <a:lstStyle/>
                    <a:p>
                      <a:pPr marL="0" marR="0">
                        <a:lnSpc>
                          <a:spcPct val="107000"/>
                        </a:lnSpc>
                        <a:spcBef>
                          <a:spcPts val="0"/>
                        </a:spcBef>
                        <a:spcAft>
                          <a:spcPts val="0"/>
                        </a:spcAft>
                      </a:pPr>
                      <a:r>
                        <a:rPr lang="en-US" sz="1400" b="1"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Output 1 1: AU stakeholders have access to quality knowledge products on African fisheries and aquaculture  </a:t>
                      </a:r>
                      <a:r>
                        <a:rPr lang="en-US" sz="1400" b="1" dirty="0">
                          <a:effectLst/>
                          <a:latin typeface="Calibri" panose="020F0502020204030204" pitchFamily="34" charset="0"/>
                          <a:ea typeface="Calibri" panose="020F0502020204030204" pitchFamily="34" charset="0"/>
                          <a:cs typeface="Calibri" panose="020F0502020204030204" pitchFamily="34" charset="0"/>
                        </a:rPr>
                        <a:t> </a:t>
                      </a:r>
                      <a:r>
                        <a:rPr lang="en-US" sz="1400" dirty="0">
                          <a:effectLst/>
                          <a:latin typeface="Calibri" panose="020F0502020204030204" pitchFamily="34" charset="0"/>
                          <a:ea typeface="Calibri" panose="020F0502020204030204" pitchFamily="34" charset="0"/>
                          <a:cs typeface="Calibri" panose="020F0502020204030204" pitchFamily="34" charset="0"/>
                        </a:rPr>
                        <a:t> </a:t>
                      </a:r>
                    </a:p>
                  </a:txBody>
                  <a:tcPr marL="41349" marR="41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pPr marL="0" marR="0">
                        <a:lnSpc>
                          <a:spcPct val="107000"/>
                        </a:lnSpc>
                        <a:spcBef>
                          <a:spcPts val="0"/>
                        </a:spcBef>
                        <a:spcAft>
                          <a:spcPts val="0"/>
                        </a:spcAft>
                      </a:pPr>
                      <a:endParaRPr lang="en-US" sz="1400" dirty="0">
                        <a:effectLst/>
                        <a:latin typeface="Calibri" panose="020F0502020204030204" pitchFamily="34" charset="0"/>
                        <a:ea typeface="Calibri" panose="020F0502020204030204" pitchFamily="34" charset="0"/>
                        <a:cs typeface="Calibri" panose="020F0502020204030204" pitchFamily="34" charset="0"/>
                      </a:endParaRPr>
                    </a:p>
                  </a:txBody>
                  <a:tcPr marL="41349" marR="41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704952">
                <a:tc>
                  <a:txBody>
                    <a:bodyPr/>
                    <a:lstStyle/>
                    <a:p>
                      <a:pPr marL="0" marR="0">
                        <a:lnSpc>
                          <a:spcPct val="107000"/>
                        </a:lnSpc>
                        <a:spcBef>
                          <a:spcPts val="0"/>
                        </a:spcBef>
                        <a:spcAft>
                          <a:spcPts val="0"/>
                        </a:spcAft>
                      </a:pPr>
                      <a:r>
                        <a:rPr lang="en-US" sz="1400" b="1" i="0" dirty="0">
                          <a:effectLst/>
                          <a:latin typeface="+mj-lt"/>
                          <a:ea typeface="Calibri" panose="020F0502020204030204" pitchFamily="34" charset="0"/>
                          <a:cs typeface="Calibri" panose="020F0502020204030204" pitchFamily="34" charset="0"/>
                        </a:rPr>
                        <a:t>1.1:1.  Collect and centralize information and research relating to fisheries and aquaculture in Africa as a repository  </a:t>
                      </a:r>
                    </a:p>
                  </a:txBody>
                  <a:tcPr marL="41349" marR="41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dirty="0">
                          <a:effectLst/>
                          <a:latin typeface="+mj-lt"/>
                          <a:ea typeface="Calibri" panose="020F0502020204030204" pitchFamily="34" charset="0"/>
                          <a:cs typeface="Calibri" panose="020F0502020204030204" pitchFamily="34" charset="0"/>
                        </a:rPr>
                        <a:t>1.1.1.1. Develop and update database on fisheries and aquaculture and develop mechanism for data management.</a:t>
                      </a:r>
                    </a:p>
                  </a:txBody>
                  <a:tcPr marL="41349" marR="41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dirty="0">
                          <a:effectLst/>
                          <a:latin typeface="+mj-lt"/>
                          <a:ea typeface="Calibri" panose="020F0502020204030204" pitchFamily="34" charset="0"/>
                          <a:cs typeface="Calibri" panose="020F0502020204030204" pitchFamily="34" charset="0"/>
                        </a:rPr>
                        <a:t> Database</a:t>
                      </a:r>
                      <a:r>
                        <a:rPr lang="en-US" sz="1400" baseline="0" dirty="0">
                          <a:effectLst/>
                          <a:latin typeface="+mj-lt"/>
                          <a:ea typeface="Calibri" panose="020F0502020204030204" pitchFamily="34" charset="0"/>
                          <a:cs typeface="Calibri" panose="020F0502020204030204" pitchFamily="34" charset="0"/>
                        </a:rPr>
                        <a:t> development  and mechanism for updating is ongoing by </a:t>
                      </a:r>
                      <a:r>
                        <a:rPr lang="en-US" sz="1400" baseline="0" dirty="0" smtClean="0">
                          <a:effectLst/>
                          <a:latin typeface="+mj-lt"/>
                          <a:ea typeface="Calibri" panose="020F0502020204030204" pitchFamily="34" charset="0"/>
                          <a:cs typeface="Calibri" panose="020F0502020204030204" pitchFamily="34" charset="0"/>
                        </a:rPr>
                        <a:t>COE: DFAS, UCC,  </a:t>
                      </a:r>
                      <a:r>
                        <a:rPr lang="en-US" sz="1400" baseline="0" dirty="0">
                          <a:effectLst/>
                          <a:latin typeface="+mj-lt"/>
                          <a:ea typeface="Calibri" panose="020F0502020204030204" pitchFamily="34" charset="0"/>
                          <a:cs typeface="Calibri" panose="020F0502020204030204" pitchFamily="34" charset="0"/>
                        </a:rPr>
                        <a:t>Ghana </a:t>
                      </a:r>
                      <a:r>
                        <a:rPr lang="en-US" sz="1400" dirty="0">
                          <a:effectLst/>
                          <a:latin typeface="+mj-lt"/>
                          <a:ea typeface="Calibri" panose="020F0502020204030204" pitchFamily="34" charset="0"/>
                          <a:cs typeface="Calibri" panose="020F0502020204030204" pitchFamily="34" charset="0"/>
                        </a:rPr>
                        <a:t> </a:t>
                      </a:r>
                    </a:p>
                  </a:txBody>
                  <a:tcPr marL="41349" marR="41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2"/>
                  </a:ext>
                </a:extLst>
              </a:tr>
              <a:tr h="954024">
                <a:tc>
                  <a:txBody>
                    <a:bodyPr/>
                    <a:lstStyle/>
                    <a:p>
                      <a:pPr marL="0" marR="0">
                        <a:lnSpc>
                          <a:spcPct val="107000"/>
                        </a:lnSpc>
                        <a:spcBef>
                          <a:spcPts val="0"/>
                        </a:spcBef>
                        <a:spcAft>
                          <a:spcPts val="0"/>
                        </a:spcAft>
                      </a:pPr>
                      <a:r>
                        <a:rPr lang="en-US" sz="1400" b="1" i="0" dirty="0"/>
                        <a:t> </a:t>
                      </a:r>
                    </a:p>
                  </a:txBody>
                  <a:tcPr marL="41349" marR="41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dirty="0"/>
                        <a:t>1.1.1.2. Commission studies on identifications of sources of fisheries, aquaculture, socio-economics and environmental related data (research and statistics) in </a:t>
                      </a:r>
                      <a:r>
                        <a:rPr lang="en-US" sz="1400" dirty="0" smtClean="0"/>
                        <a:t> </a:t>
                      </a:r>
                      <a:r>
                        <a:rPr lang="en-US" sz="1400" dirty="0"/>
                        <a:t>regions.</a:t>
                      </a:r>
                    </a:p>
                  </a:txBody>
                  <a:tcPr marL="41349" marR="41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dirty="0"/>
                        <a:t>  The request for proposal was sent to </a:t>
                      </a:r>
                      <a:r>
                        <a:rPr lang="en-US" sz="1400" dirty="0" smtClean="0"/>
                        <a:t>COEs but applications not successful.  </a:t>
                      </a:r>
                      <a:r>
                        <a:rPr lang="en-US" sz="1400" dirty="0"/>
                        <a:t>The TORS </a:t>
                      </a:r>
                      <a:r>
                        <a:rPr lang="en-US" sz="1400" dirty="0" smtClean="0"/>
                        <a:t>have been </a:t>
                      </a:r>
                      <a:r>
                        <a:rPr lang="en-US" sz="1400" dirty="0"/>
                        <a:t>revised and </a:t>
                      </a:r>
                      <a:r>
                        <a:rPr lang="en-US" sz="1400" dirty="0" smtClean="0"/>
                        <a:t>process  is on</a:t>
                      </a:r>
                      <a:r>
                        <a:rPr lang="en-US" sz="1400" dirty="0"/>
                        <a:t> </a:t>
                      </a:r>
                    </a:p>
                  </a:txBody>
                  <a:tcPr marL="41349" marR="41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3"/>
                  </a:ext>
                </a:extLst>
              </a:tr>
              <a:tr h="528549">
                <a:tc>
                  <a:txBody>
                    <a:bodyPr/>
                    <a:lstStyle/>
                    <a:p>
                      <a:pPr marL="0" marR="0">
                        <a:lnSpc>
                          <a:spcPct val="107000"/>
                        </a:lnSpc>
                        <a:spcBef>
                          <a:spcPts val="0"/>
                        </a:spcBef>
                        <a:spcAft>
                          <a:spcPts val="0"/>
                        </a:spcAft>
                      </a:pPr>
                      <a:r>
                        <a:rPr lang="en-US" sz="1400" b="1" i="0" dirty="0"/>
                        <a:t>1.1.2. Conduct policy-oriented studies to address </a:t>
                      </a:r>
                      <a:r>
                        <a:rPr lang="en-US" sz="1400" b="1" i="0" dirty="0" smtClean="0"/>
                        <a:t>socio- </a:t>
                      </a:r>
                      <a:r>
                        <a:rPr lang="en-US" sz="1400" b="1" i="0" dirty="0"/>
                        <a:t>economic and environmental challenges on fisheries and aquaculture in Africa (e.g. on the state of the stocks, economic valuation of aquatic and coastal goods and services, impact of climate change </a:t>
                      </a:r>
                      <a:r>
                        <a:rPr lang="en-US" sz="1400" b="1" i="0" dirty="0" err="1"/>
                        <a:t>etc</a:t>
                      </a:r>
                      <a:r>
                        <a:rPr lang="en-US" sz="1400" b="1" i="0" dirty="0"/>
                        <a:t>).</a:t>
                      </a:r>
                    </a:p>
                  </a:txBody>
                  <a:tcPr marL="41349" marR="41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dirty="0"/>
                        <a:t>1.1.2.1. Collect existing relevant information in AU MS and institutions on the state of fish stocks in </a:t>
                      </a:r>
                      <a:r>
                        <a:rPr lang="en-US" sz="1400" dirty="0" smtClean="0"/>
                        <a:t>5 African regions</a:t>
                      </a:r>
                      <a:r>
                        <a:rPr lang="en-US" sz="1400" dirty="0"/>
                        <a:t> </a:t>
                      </a:r>
                    </a:p>
                  </a:txBody>
                  <a:tcPr marL="41349" marR="41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en-US" sz="1400" noProof="0" dirty="0"/>
                        <a:t>Terms of reference being developed for launching call for </a:t>
                      </a:r>
                      <a:r>
                        <a:rPr lang="en-US" sz="1400" noProof="0" dirty="0" smtClean="0"/>
                        <a:t>proposals </a:t>
                      </a:r>
                      <a:r>
                        <a:rPr lang="en-US" sz="1400" noProof="0" dirty="0"/>
                        <a:t>from COES</a:t>
                      </a:r>
                    </a:p>
                  </a:txBody>
                  <a:tcPr marL="41349" marR="41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606146">
                <a:tc>
                  <a:txBody>
                    <a:bodyPr/>
                    <a:lstStyle/>
                    <a:p>
                      <a:pPr marL="0" marR="0">
                        <a:lnSpc>
                          <a:spcPct val="107000"/>
                        </a:lnSpc>
                        <a:spcBef>
                          <a:spcPts val="0"/>
                        </a:spcBef>
                        <a:spcAft>
                          <a:spcPts val="0"/>
                        </a:spcAft>
                      </a:pPr>
                      <a:r>
                        <a:rPr lang="en-US" sz="1400" dirty="0"/>
                        <a:t> </a:t>
                      </a:r>
                    </a:p>
                  </a:txBody>
                  <a:tcPr marL="41349" marR="41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dirty="0"/>
                        <a:t>1.1.2.2. Conduct economic valuation of ecosystem goods and services, impact of climate change on fisheries and aquaculture.</a:t>
                      </a:r>
                    </a:p>
                    <a:p>
                      <a:pPr marL="0" marR="0">
                        <a:lnSpc>
                          <a:spcPct val="107000"/>
                        </a:lnSpc>
                        <a:spcBef>
                          <a:spcPts val="0"/>
                        </a:spcBef>
                        <a:spcAft>
                          <a:spcPts val="0"/>
                        </a:spcAft>
                      </a:pPr>
                      <a:r>
                        <a:rPr lang="en-US" sz="1400" dirty="0"/>
                        <a:t> </a:t>
                      </a:r>
                    </a:p>
                  </a:txBody>
                  <a:tcPr marL="41349" marR="41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en-US" sz="1400" noProof="0" dirty="0"/>
                        <a:t>Terms of reference being developed for launching call for proposals from COES</a:t>
                      </a:r>
                    </a:p>
                  </a:txBody>
                  <a:tcPr marL="41349" marR="41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120601079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2000" dirty="0"/>
              <a:t>SO1: African Union decisions on sustainable fisheries and aquaculture policies are evidence based.</a:t>
            </a:r>
            <a:r>
              <a:rPr lang="en-US" dirty="0"/>
              <a:t/>
            </a:r>
            <a:br>
              <a:rPr lang="en-US" dirty="0"/>
            </a:br>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3307137919"/>
              </p:ext>
            </p:extLst>
          </p:nvPr>
        </p:nvGraphicFramePr>
        <p:xfrm>
          <a:off x="442547" y="1143000"/>
          <a:ext cx="8701453" cy="5761637"/>
        </p:xfrm>
        <a:graphic>
          <a:graphicData uri="http://schemas.openxmlformats.org/drawingml/2006/table">
            <a:tbl>
              <a:tblPr firstRow="1" firstCol="1" bandRow="1"/>
              <a:tblGrid>
                <a:gridCol w="3398327">
                  <a:extLst>
                    <a:ext uri="{9D8B030D-6E8A-4147-A177-3AD203B41FA5}">
                      <a16:colId xmlns:a16="http://schemas.microsoft.com/office/drawing/2014/main" val="20000"/>
                    </a:ext>
                  </a:extLst>
                </a:gridCol>
                <a:gridCol w="3074276">
                  <a:extLst>
                    <a:ext uri="{9D8B030D-6E8A-4147-A177-3AD203B41FA5}">
                      <a16:colId xmlns:a16="http://schemas.microsoft.com/office/drawing/2014/main" val="3672855942"/>
                    </a:ext>
                  </a:extLst>
                </a:gridCol>
                <a:gridCol w="2228850">
                  <a:extLst>
                    <a:ext uri="{9D8B030D-6E8A-4147-A177-3AD203B41FA5}">
                      <a16:colId xmlns:a16="http://schemas.microsoft.com/office/drawing/2014/main" val="20002"/>
                    </a:ext>
                  </a:extLst>
                </a:gridCol>
              </a:tblGrid>
              <a:tr h="236427">
                <a:tc>
                  <a:txBody>
                    <a:bodyPr/>
                    <a:lstStyle/>
                    <a:p>
                      <a:pPr marL="0" marR="0">
                        <a:lnSpc>
                          <a:spcPct val="107000"/>
                        </a:lnSpc>
                        <a:spcBef>
                          <a:spcPts val="0"/>
                        </a:spcBef>
                        <a:spcAft>
                          <a:spcPts val="0"/>
                        </a:spcAft>
                      </a:pPr>
                      <a:r>
                        <a:rPr lang="en-US" sz="1400" dirty="0">
                          <a:effectLst/>
                          <a:latin typeface="Calibri" panose="020F0502020204030204" pitchFamily="34" charset="0"/>
                          <a:ea typeface="Calibri" panose="020F0502020204030204" pitchFamily="34" charset="0"/>
                          <a:cs typeface="Calibri" panose="020F0502020204030204" pitchFamily="34" charset="0"/>
                        </a:rPr>
                        <a:t>Output</a:t>
                      </a:r>
                    </a:p>
                  </a:txBody>
                  <a:tcPr marL="41349" marR="41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dirty="0">
                          <a:effectLst/>
                          <a:latin typeface="Calibri" panose="020F0502020204030204" pitchFamily="34" charset="0"/>
                          <a:ea typeface="Calibri" panose="020F0502020204030204" pitchFamily="34" charset="0"/>
                          <a:cs typeface="Calibri" panose="020F0502020204030204" pitchFamily="34" charset="0"/>
                        </a:rPr>
                        <a:t>Activity</a:t>
                      </a:r>
                    </a:p>
                  </a:txBody>
                  <a:tcPr marL="41349" marR="41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l" defTabSz="914400" rtl="0" eaLnBrk="1" fontAlgn="auto" latinLnBrk="0" hangingPunct="1">
                        <a:lnSpc>
                          <a:spcPct val="107000"/>
                        </a:lnSpc>
                        <a:spcBef>
                          <a:spcPts val="0"/>
                        </a:spcBef>
                        <a:spcAft>
                          <a:spcPts val="0"/>
                        </a:spcAft>
                        <a:buClrTx/>
                        <a:buSzTx/>
                        <a:buFontTx/>
                        <a:buNone/>
                        <a:tabLst/>
                        <a:defRPr/>
                      </a:pPr>
                      <a:r>
                        <a:rPr lang="en-US" sz="1200" b="1" dirty="0">
                          <a:effectLst/>
                          <a:latin typeface="Calibri" panose="020F0502020204030204" pitchFamily="34" charset="0"/>
                          <a:ea typeface="Calibri" panose="020F0502020204030204" pitchFamily="34" charset="0"/>
                          <a:cs typeface="Calibri" panose="020F0502020204030204" pitchFamily="34" charset="0"/>
                        </a:rPr>
                        <a:t>Progress of </a:t>
                      </a:r>
                      <a:r>
                        <a:rPr lang="en-US" sz="1200" b="1" dirty="0" smtClean="0">
                          <a:effectLst/>
                          <a:latin typeface="Calibri" panose="020F0502020204030204" pitchFamily="34" charset="0"/>
                          <a:ea typeface="Calibri" panose="020F0502020204030204" pitchFamily="34" charset="0"/>
                          <a:cs typeface="Calibri" panose="020F0502020204030204" pitchFamily="34" charset="0"/>
                        </a:rPr>
                        <a:t>implementation</a:t>
                      </a:r>
                      <a:endParaRPr lang="en-US" sz="1200" dirty="0">
                        <a:effectLst/>
                        <a:latin typeface="Calibri" panose="020F0502020204030204" pitchFamily="34" charset="0"/>
                        <a:ea typeface="Calibri" panose="020F0502020204030204" pitchFamily="34" charset="0"/>
                        <a:cs typeface="Calibri" panose="020F0502020204030204" pitchFamily="34" charset="0"/>
                      </a:endParaRPr>
                    </a:p>
                  </a:txBody>
                  <a:tcPr marL="41349" marR="41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527692">
                <a:tc gridSpan="2">
                  <a:txBody>
                    <a:bodyPr/>
                    <a:lstStyle/>
                    <a:p>
                      <a:pPr marL="0" marR="0">
                        <a:lnSpc>
                          <a:spcPct val="107000"/>
                        </a:lnSpc>
                        <a:spcBef>
                          <a:spcPts val="0"/>
                        </a:spcBef>
                        <a:spcAft>
                          <a:spcPts val="0"/>
                        </a:spcAft>
                      </a:pPr>
                      <a:r>
                        <a:rPr lang="en-US" sz="1600" b="1"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Output 1 1: AU stakeholders have access to quality knowledge products on African fisheries and aquaculture  </a:t>
                      </a:r>
                      <a:r>
                        <a:rPr lang="en-US" sz="1600" b="1" dirty="0">
                          <a:effectLst/>
                          <a:latin typeface="Calibri" panose="020F0502020204030204" pitchFamily="34" charset="0"/>
                          <a:ea typeface="Calibri" panose="020F0502020204030204" pitchFamily="34" charset="0"/>
                          <a:cs typeface="Calibri" panose="020F0502020204030204" pitchFamily="34" charset="0"/>
                        </a:rPr>
                        <a:t> </a:t>
                      </a:r>
                      <a:r>
                        <a:rPr lang="en-US" sz="1600" dirty="0">
                          <a:effectLst/>
                          <a:latin typeface="Calibri" panose="020F0502020204030204" pitchFamily="34" charset="0"/>
                          <a:ea typeface="Calibri" panose="020F0502020204030204" pitchFamily="34" charset="0"/>
                          <a:cs typeface="Calibri" panose="020F0502020204030204" pitchFamily="34" charset="0"/>
                        </a:rPr>
                        <a:t> </a:t>
                      </a:r>
                    </a:p>
                  </a:txBody>
                  <a:tcPr marL="41349" marR="41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marL="0" marR="0">
                        <a:lnSpc>
                          <a:spcPct val="107000"/>
                        </a:lnSpc>
                        <a:spcBef>
                          <a:spcPts val="0"/>
                        </a:spcBef>
                        <a:spcAft>
                          <a:spcPts val="0"/>
                        </a:spcAft>
                      </a:pPr>
                      <a:endParaRPr lang="en-US" sz="1600" dirty="0">
                        <a:effectLst/>
                        <a:latin typeface="Calibri" panose="020F0502020204030204" pitchFamily="34" charset="0"/>
                        <a:ea typeface="Calibri" panose="020F0502020204030204" pitchFamily="34" charset="0"/>
                        <a:cs typeface="Calibri" panose="020F0502020204030204" pitchFamily="34" charset="0"/>
                      </a:endParaRPr>
                    </a:p>
                  </a:txBody>
                  <a:tcPr marL="41349" marR="41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059784">
                <a:tc>
                  <a:txBody>
                    <a:bodyPr/>
                    <a:lstStyle/>
                    <a:p>
                      <a:pPr marL="0" marR="0">
                        <a:lnSpc>
                          <a:spcPct val="107000"/>
                        </a:lnSpc>
                        <a:spcBef>
                          <a:spcPts val="0"/>
                        </a:spcBef>
                        <a:spcAft>
                          <a:spcPts val="0"/>
                        </a:spcAft>
                      </a:pPr>
                      <a:r>
                        <a:rPr lang="en-US" sz="1600" dirty="0"/>
                        <a:t>1.1.3. Update the AU-FAO study on the Value of African fisheries (2014</a:t>
                      </a:r>
                      <a:r>
                        <a:rPr lang="en-US" sz="1600" dirty="0" smtClean="0"/>
                        <a:t>);</a:t>
                      </a:r>
                      <a:r>
                        <a:rPr lang="en-US" sz="1600" dirty="0"/>
                        <a:t> </a:t>
                      </a:r>
                    </a:p>
                  </a:txBody>
                  <a:tcPr marL="41349" marR="41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dirty="0"/>
                        <a:t>1.1.3.1. Develop methodology, template and training manuals for updating the AU-FAO study on the value of fisheries 2014</a:t>
                      </a:r>
                      <a:r>
                        <a:rPr lang="en-US" sz="1600" dirty="0" smtClean="0"/>
                        <a:t>.</a:t>
                      </a:r>
                      <a:r>
                        <a:rPr lang="en-US" sz="1600" dirty="0"/>
                        <a:t> </a:t>
                      </a:r>
                    </a:p>
                  </a:txBody>
                  <a:tcPr marL="41349" marR="41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en-US" sz="1600" noProof="0" dirty="0" smtClean="0"/>
                        <a:t>Will</a:t>
                      </a:r>
                      <a:r>
                        <a:rPr lang="en-US" sz="1600" baseline="0" noProof="0" dirty="0" smtClean="0"/>
                        <a:t> be implemented jointly with FAO; AUDA takes the lead</a:t>
                      </a:r>
                      <a:endParaRPr lang="en-US" sz="1600" noProof="0" dirty="0"/>
                    </a:p>
                  </a:txBody>
                  <a:tcPr marL="41349" marR="41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6"/>
                  </a:ext>
                </a:extLst>
              </a:tr>
              <a:tr h="1869348">
                <a:tc>
                  <a:txBody>
                    <a:bodyPr/>
                    <a:lstStyle/>
                    <a:p>
                      <a:pPr marL="0" marR="0">
                        <a:lnSpc>
                          <a:spcPct val="107000"/>
                        </a:lnSpc>
                        <a:spcBef>
                          <a:spcPts val="0"/>
                        </a:spcBef>
                        <a:spcAft>
                          <a:spcPts val="0"/>
                        </a:spcAft>
                      </a:pPr>
                      <a:r>
                        <a:rPr lang="en-US" sz="1600" dirty="0"/>
                        <a:t>1.1.4. Produce foresight studies and relevant fisheries and aquaculture contributions to ongoing thematic processes and initiatives (i.e. on food and nutrition security, gender, marine biodiversity and ecosystems, climate change, blue economy </a:t>
                      </a:r>
                      <a:r>
                        <a:rPr lang="en-US" sz="1600" dirty="0" err="1" smtClean="0"/>
                        <a:t>accountingetc</a:t>
                      </a:r>
                      <a:r>
                        <a:rPr lang="en-US" sz="1600" dirty="0"/>
                        <a:t>) </a:t>
                      </a:r>
                    </a:p>
                  </a:txBody>
                  <a:tcPr marL="41349" marR="41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dirty="0"/>
                        <a:t>1.1.4.1 Conduct foresight studies to inform policy reforms on relevant fisheries and aquaculture issues - diverse consultancies to address issues above.</a:t>
                      </a:r>
                    </a:p>
                  </a:txBody>
                  <a:tcPr marL="41349" marR="41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en-US" sz="1600" noProof="0" dirty="0"/>
                        <a:t>Terms of reference being developed for launching call for proposals from COES</a:t>
                      </a:r>
                    </a:p>
                  </a:txBody>
                  <a:tcPr marL="41349" marR="41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7"/>
                  </a:ext>
                </a:extLst>
              </a:tr>
              <a:tr h="1869348">
                <a:tc>
                  <a:txBody>
                    <a:bodyPr/>
                    <a:lstStyle/>
                    <a:p>
                      <a:pPr marL="0" marR="0">
                        <a:lnSpc>
                          <a:spcPct val="107000"/>
                        </a:lnSpc>
                        <a:spcBef>
                          <a:spcPts val="0"/>
                        </a:spcBef>
                        <a:spcAft>
                          <a:spcPts val="0"/>
                        </a:spcAft>
                      </a:pPr>
                      <a:r>
                        <a:rPr lang="en-US" sz="1600" dirty="0"/>
                        <a:t>1.1.5. Document lessons learnt and best practices for informed and rational interventions;</a:t>
                      </a:r>
                    </a:p>
                  </a:txBody>
                  <a:tcPr marL="41349" marR="41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dirty="0"/>
                        <a:t>1.1.5.1. Document lessons learnt and best practices on current and emerging fisheries and aquaculture related issues for informed and rational interventions.   </a:t>
                      </a:r>
                    </a:p>
                    <a:p>
                      <a:pPr marL="0" marR="0">
                        <a:lnSpc>
                          <a:spcPct val="107000"/>
                        </a:lnSpc>
                        <a:spcBef>
                          <a:spcPts val="0"/>
                        </a:spcBef>
                        <a:spcAft>
                          <a:spcPts val="0"/>
                        </a:spcAft>
                      </a:pPr>
                      <a:r>
                        <a:rPr lang="en-US" sz="1600" dirty="0"/>
                        <a:t> </a:t>
                      </a:r>
                    </a:p>
                  </a:txBody>
                  <a:tcPr marL="41349" marR="41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defTabSz="914400" rtl="0" eaLnBrk="1" latinLnBrk="0" hangingPunct="1">
                        <a:lnSpc>
                          <a:spcPct val="107000"/>
                        </a:lnSpc>
                        <a:spcBef>
                          <a:spcPts val="0"/>
                        </a:spcBef>
                        <a:spcAft>
                          <a:spcPts val="0"/>
                        </a:spcAft>
                      </a:pPr>
                      <a:r>
                        <a:rPr lang="en-US" sz="1600" dirty="0"/>
                        <a:t>  The request for proposal has been developed and </a:t>
                      </a:r>
                      <a:r>
                        <a:rPr lang="en-US" sz="1600" dirty="0" smtClean="0"/>
                        <a:t> in the process of being shared  with </a:t>
                      </a:r>
                      <a:r>
                        <a:rPr lang="en-US" sz="1600" dirty="0"/>
                        <a:t>the </a:t>
                      </a:r>
                      <a:r>
                        <a:rPr lang="en-US" sz="1600" dirty="0" smtClean="0"/>
                        <a:t>COEs </a:t>
                      </a:r>
                      <a:r>
                        <a:rPr lang="en-US" sz="1600" dirty="0"/>
                        <a:t> </a:t>
                      </a:r>
                    </a:p>
                    <a:p>
                      <a:pPr marL="0" marR="0" algn="l" defTabSz="914400" rtl="0" eaLnBrk="1" latinLnBrk="0" hangingPunct="1">
                        <a:lnSpc>
                          <a:spcPct val="107000"/>
                        </a:lnSpc>
                        <a:spcBef>
                          <a:spcPts val="0"/>
                        </a:spcBef>
                        <a:spcAft>
                          <a:spcPts val="0"/>
                        </a:spcAft>
                      </a:pPr>
                      <a:r>
                        <a:rPr lang="en-US" sz="1600" dirty="0"/>
                        <a:t> </a:t>
                      </a:r>
                    </a:p>
                  </a:txBody>
                  <a:tcPr marL="41349" marR="41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404231161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1962790725"/>
              </p:ext>
            </p:extLst>
          </p:nvPr>
        </p:nvGraphicFramePr>
        <p:xfrm>
          <a:off x="304799" y="1219200"/>
          <a:ext cx="8763002" cy="5260270"/>
        </p:xfrm>
        <a:graphic>
          <a:graphicData uri="http://schemas.openxmlformats.org/drawingml/2006/table">
            <a:tbl>
              <a:tblPr firstRow="1" firstCol="1" bandRow="1"/>
              <a:tblGrid>
                <a:gridCol w="2403829">
                  <a:extLst>
                    <a:ext uri="{9D8B030D-6E8A-4147-A177-3AD203B41FA5}">
                      <a16:colId xmlns:a16="http://schemas.microsoft.com/office/drawing/2014/main" val="20000"/>
                    </a:ext>
                  </a:extLst>
                </a:gridCol>
                <a:gridCol w="3006372">
                  <a:extLst>
                    <a:ext uri="{9D8B030D-6E8A-4147-A177-3AD203B41FA5}">
                      <a16:colId xmlns:a16="http://schemas.microsoft.com/office/drawing/2014/main" val="20001"/>
                    </a:ext>
                  </a:extLst>
                </a:gridCol>
                <a:gridCol w="3352801">
                  <a:extLst>
                    <a:ext uri="{9D8B030D-6E8A-4147-A177-3AD203B41FA5}">
                      <a16:colId xmlns:a16="http://schemas.microsoft.com/office/drawing/2014/main" val="20002"/>
                    </a:ext>
                  </a:extLst>
                </a:gridCol>
              </a:tblGrid>
              <a:tr h="381000">
                <a:tc gridSpan="3">
                  <a:txBody>
                    <a:bodyPr/>
                    <a:lstStyle/>
                    <a:p>
                      <a:pPr marL="0" marR="0">
                        <a:lnSpc>
                          <a:spcPct val="107000"/>
                        </a:lnSpc>
                        <a:spcBef>
                          <a:spcPts val="0"/>
                        </a:spcBef>
                        <a:spcAft>
                          <a:spcPts val="0"/>
                        </a:spcAft>
                      </a:pPr>
                      <a:r>
                        <a:rPr lang="en-US" sz="1300" b="1" dirty="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Output 1.2 Existing platforms and networks are reviewed, rationalized and operationalized for effective participation of stakeholders in policy development and implementation  </a:t>
                      </a:r>
                      <a:r>
                        <a:rPr lang="en-US" sz="1300" dirty="0">
                          <a:effectLst/>
                          <a:latin typeface="Calibri" panose="020F0502020204030204" pitchFamily="34" charset="0"/>
                          <a:ea typeface="Calibri" panose="020F0502020204030204" pitchFamily="34" charset="0"/>
                          <a:cs typeface="Times New Roman" panose="02020603050405020304" pitchFamily="18" charset="0"/>
                        </a:rPr>
                        <a:t>  </a:t>
                      </a:r>
                    </a:p>
                  </a:txBody>
                  <a:tcPr marL="60687" marR="606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nSpc>
                          <a:spcPct val="107000"/>
                        </a:lnSpc>
                        <a:spcBef>
                          <a:spcPts val="0"/>
                        </a:spcBef>
                        <a:spcAft>
                          <a:spcPts val="0"/>
                        </a:spcAft>
                      </a:pP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0687" marR="606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nSpc>
                          <a:spcPct val="107000"/>
                        </a:lnSpc>
                        <a:spcBef>
                          <a:spcPts val="0"/>
                        </a:spcBef>
                        <a:spcAft>
                          <a:spcPts val="0"/>
                        </a:spcAft>
                      </a:pP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0687" marR="606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480358">
                <a:tc>
                  <a:txBody>
                    <a:bodyPr/>
                    <a:lstStyle/>
                    <a:p>
                      <a:pPr marL="0" marR="0">
                        <a:lnSpc>
                          <a:spcPct val="107000"/>
                        </a:lnSpc>
                        <a:spcBef>
                          <a:spcPts val="0"/>
                        </a:spcBef>
                        <a:spcAft>
                          <a:spcPts val="0"/>
                        </a:spcAft>
                      </a:pPr>
                      <a:r>
                        <a:rPr lang="en-US" sz="1300" b="1" dirty="0">
                          <a:effectLst/>
                          <a:latin typeface="Calibri" panose="020F0502020204030204" pitchFamily="34" charset="0"/>
                          <a:ea typeface="Calibri" panose="020F0502020204030204" pitchFamily="34" charset="0"/>
                          <a:cs typeface="Times New Roman" panose="02020603050405020304" pitchFamily="18" charset="0"/>
                        </a:rPr>
                        <a:t>1.2.1. Conduct a functional review of existing platforms and networks in relation to PFRS and AFRM (e.g. AFRIPAAS, AWFISHNET, Policy Research Network </a:t>
                      </a:r>
                      <a:r>
                        <a:rPr lang="en-US" sz="1300" b="1" dirty="0" err="1">
                          <a:effectLst/>
                          <a:latin typeface="Calibri" panose="020F0502020204030204" pitchFamily="34" charset="0"/>
                          <a:ea typeface="Calibri" panose="020F0502020204030204" pitchFamily="34" charset="0"/>
                          <a:cs typeface="Times New Roman" panose="02020603050405020304" pitchFamily="18" charset="0"/>
                        </a:rPr>
                        <a:t>etc</a:t>
                      </a:r>
                      <a:r>
                        <a:rPr lang="en-US" sz="1300" b="1" dirty="0">
                          <a:effectLst/>
                          <a:latin typeface="Calibri" panose="020F0502020204030204" pitchFamily="34" charset="0"/>
                          <a:ea typeface="Calibri" panose="020F0502020204030204" pitchFamily="34" charset="0"/>
                          <a:cs typeface="Times New Roman" panose="02020603050405020304" pitchFamily="18" charset="0"/>
                        </a:rPr>
                        <a:t>);</a:t>
                      </a:r>
                      <a:endParaRPr lang="en-US"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60687" marR="606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300" i="1" dirty="0">
                          <a:effectLst/>
                          <a:latin typeface="Calibri" panose="020F0502020204030204" pitchFamily="34" charset="0"/>
                          <a:ea typeface="Calibri" panose="020F0502020204030204" pitchFamily="34" charset="0"/>
                          <a:cs typeface="Times New Roman" panose="02020603050405020304" pitchFamily="18" charset="0"/>
                        </a:rPr>
                        <a:t>1.2.1.1. Review and propose mechanisms for rationalization of existing fisheries and aquaculture platforms and networks and propose a framework for anchorage with RECs and relevant RFOs.</a:t>
                      </a:r>
                      <a:endParaRPr lang="en-US"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60687" marR="606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l" defTabSz="914400" rtl="0" eaLnBrk="1" fontAlgn="auto" latinLnBrk="0" hangingPunct="1">
                        <a:lnSpc>
                          <a:spcPct val="107000"/>
                        </a:lnSpc>
                        <a:spcBef>
                          <a:spcPts val="0"/>
                        </a:spcBef>
                        <a:spcAft>
                          <a:spcPts val="0"/>
                        </a:spcAft>
                        <a:buClrTx/>
                        <a:buSzTx/>
                        <a:buFontTx/>
                        <a:buNone/>
                        <a:tabLst/>
                        <a:defRPr/>
                      </a:pPr>
                      <a:r>
                        <a:rPr lang="en-US" sz="1300" dirty="0">
                          <a:latin typeface="Calibri" panose="020F0502020204030204" pitchFamily="34" charset="0"/>
                          <a:cs typeface="Calibri" panose="020F0502020204030204" pitchFamily="34" charset="0"/>
                        </a:rPr>
                        <a:t>The </a:t>
                      </a:r>
                      <a:r>
                        <a:rPr lang="en-US" sz="1300" dirty="0" smtClean="0">
                          <a:latin typeface="Calibri" panose="020F0502020204030204" pitchFamily="34" charset="0"/>
                          <a:cs typeface="Calibri" panose="020F0502020204030204" pitchFamily="34" charset="0"/>
                        </a:rPr>
                        <a:t> consultancy review </a:t>
                      </a:r>
                      <a:r>
                        <a:rPr lang="en-US" sz="1300" dirty="0">
                          <a:latin typeface="Calibri" panose="020F0502020204030204" pitchFamily="34" charset="0"/>
                          <a:cs typeface="Calibri" panose="020F0502020204030204" pitchFamily="34" charset="0"/>
                        </a:rPr>
                        <a:t>and development</a:t>
                      </a:r>
                      <a:r>
                        <a:rPr lang="en-US" sz="1300" baseline="0" dirty="0">
                          <a:latin typeface="Calibri" panose="020F0502020204030204" pitchFamily="34" charset="0"/>
                          <a:cs typeface="Calibri" panose="020F0502020204030204" pitchFamily="34" charset="0"/>
                        </a:rPr>
                        <a:t> of mechanism for rationalization of existing networks and platforms </a:t>
                      </a:r>
                      <a:r>
                        <a:rPr lang="en-US" sz="1300" baseline="0" dirty="0" smtClean="0">
                          <a:latin typeface="Calibri" panose="020F0502020204030204" pitchFamily="34" charset="0"/>
                          <a:cs typeface="Calibri" panose="020F0502020204030204" pitchFamily="34" charset="0"/>
                        </a:rPr>
                        <a:t>awarded to </a:t>
                      </a:r>
                      <a:r>
                        <a:rPr lang="en-US" sz="1300" dirty="0" smtClean="0">
                          <a:latin typeface="Calibri" panose="020F0502020204030204" pitchFamily="34" charset="0"/>
                          <a:cs typeface="Calibri" panose="020F0502020204030204" pitchFamily="34" charset="0"/>
                        </a:rPr>
                        <a:t>the COE; The national Fisheries resources research institute (</a:t>
                      </a:r>
                      <a:r>
                        <a:rPr lang="en-US" sz="1300" dirty="0" err="1" smtClean="0">
                          <a:latin typeface="Calibri" panose="020F0502020204030204" pitchFamily="34" charset="0"/>
                          <a:cs typeface="Calibri" panose="020F0502020204030204" pitchFamily="34" charset="0"/>
                        </a:rPr>
                        <a:t>NaFIRRI</a:t>
                      </a:r>
                      <a:r>
                        <a:rPr lang="en-US" sz="1300" dirty="0" smtClean="0">
                          <a:latin typeface="Calibri" panose="020F0502020204030204" pitchFamily="34" charset="0"/>
                          <a:cs typeface="Calibri" panose="020F0502020204030204" pitchFamily="34" charset="0"/>
                        </a:rPr>
                        <a:t>), Uganda. An inventory of NSAs and networks will also be conducted by the COE for updating existing information.</a:t>
                      </a:r>
                      <a:endParaRPr lang="en-US" sz="1300" dirty="0">
                        <a:latin typeface="Calibri" panose="020F0502020204030204" pitchFamily="34" charset="0"/>
                        <a:cs typeface="Calibri" panose="020F0502020204030204" pitchFamily="34" charset="0"/>
                      </a:endParaRPr>
                    </a:p>
                  </a:txBody>
                  <a:tcPr marL="60687" marR="606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1"/>
                  </a:ext>
                </a:extLst>
              </a:tr>
              <a:tr h="1611584">
                <a:tc>
                  <a:txBody>
                    <a:bodyPr/>
                    <a:lstStyle/>
                    <a:p>
                      <a:pPr marL="0" marR="0">
                        <a:lnSpc>
                          <a:spcPct val="107000"/>
                        </a:lnSpc>
                        <a:spcBef>
                          <a:spcPts val="0"/>
                        </a:spcBef>
                        <a:spcAft>
                          <a:spcPts val="0"/>
                        </a:spcAft>
                      </a:pPr>
                      <a:r>
                        <a:rPr lang="en-US" sz="1300" b="1" dirty="0">
                          <a:effectLst/>
                          <a:latin typeface="Calibri" panose="020F0502020204030204" pitchFamily="34" charset="0"/>
                          <a:ea typeface="Calibri" panose="020F0502020204030204" pitchFamily="34" charset="0"/>
                          <a:cs typeface="Times New Roman" panose="02020603050405020304" pitchFamily="18" charset="0"/>
                        </a:rPr>
                        <a:t>1.2.2. Support rationalization of existing platforms and networks, ensure institutional anchorage at relevant level, enhance their capacities and use them to implement identified activities / pilot projects;</a:t>
                      </a:r>
                      <a:endParaRPr lang="en-US"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60687" marR="606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300" i="1" dirty="0">
                          <a:effectLst/>
                          <a:latin typeface="Calibri" panose="020F0502020204030204" pitchFamily="34" charset="0"/>
                          <a:ea typeface="Calibri" panose="020F0502020204030204" pitchFamily="34" charset="0"/>
                          <a:cs typeface="Times New Roman" panose="02020603050405020304" pitchFamily="18" charset="0"/>
                        </a:rPr>
                        <a:t>1.2.2.1. Conduct workshops to train rationalized platforms/networks to operationalize anchorage and enhance capacities on implementation of approved </a:t>
                      </a:r>
                      <a:r>
                        <a:rPr lang="en-US" sz="1300" i="1" dirty="0" err="1">
                          <a:effectLst/>
                          <a:latin typeface="Calibri" panose="020F0502020204030204" pitchFamily="34" charset="0"/>
                          <a:ea typeface="Calibri" panose="020F0502020204030204" pitchFamily="34" charset="0"/>
                          <a:cs typeface="Times New Roman" panose="02020603050405020304" pitchFamily="18" charset="0"/>
                        </a:rPr>
                        <a:t>workplans</a:t>
                      </a:r>
                      <a:r>
                        <a:rPr lang="en-US" sz="1300" i="1" dirty="0">
                          <a:effectLst/>
                          <a:latin typeface="Calibri" panose="020F0502020204030204" pitchFamily="34" charset="0"/>
                          <a:ea typeface="Calibri" panose="020F0502020204030204" pitchFamily="34" charset="0"/>
                          <a:cs typeface="Times New Roman" panose="02020603050405020304" pitchFamily="18" charset="0"/>
                        </a:rPr>
                        <a:t> and policy. </a:t>
                      </a:r>
                      <a:endParaRPr lang="en-US"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60687" marR="606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300" dirty="0">
                          <a:latin typeface="Calibri" panose="020F0502020204030204" pitchFamily="34" charset="0"/>
                          <a:cs typeface="Calibri" panose="020F0502020204030204" pitchFamily="34" charset="0"/>
                        </a:rPr>
                        <a:t> </a:t>
                      </a:r>
                      <a:r>
                        <a:rPr lang="en-US" sz="1300" dirty="0" smtClean="0">
                          <a:latin typeface="Calibri" panose="020F0502020204030204" pitchFamily="34" charset="0"/>
                          <a:cs typeface="Calibri" panose="020F0502020204030204" pitchFamily="34" charset="0"/>
                        </a:rPr>
                        <a:t>A</a:t>
                      </a:r>
                      <a:r>
                        <a:rPr lang="en-US" sz="1300" baseline="0" dirty="0" smtClean="0">
                          <a:latin typeface="Calibri" panose="020F0502020204030204" pitchFamily="34" charset="0"/>
                          <a:cs typeface="Calibri" panose="020F0502020204030204" pitchFamily="34" charset="0"/>
                        </a:rPr>
                        <a:t> </a:t>
                      </a:r>
                      <a:r>
                        <a:rPr lang="en-US" sz="1300" dirty="0" smtClean="0">
                          <a:latin typeface="Calibri" panose="020F0502020204030204" pitchFamily="34" charset="0"/>
                          <a:cs typeface="Calibri" panose="020F0502020204030204" pitchFamily="34" charset="0"/>
                        </a:rPr>
                        <a:t>continental </a:t>
                      </a:r>
                      <a:r>
                        <a:rPr lang="en-US" sz="1300" dirty="0">
                          <a:latin typeface="Calibri" panose="020F0502020204030204" pitchFamily="34" charset="0"/>
                          <a:cs typeface="Calibri" panose="020F0502020204030204" pitchFamily="34" charset="0"/>
                        </a:rPr>
                        <a:t>coordinating platform for </a:t>
                      </a:r>
                      <a:r>
                        <a:rPr lang="en-US" sz="1300" dirty="0" smtClean="0">
                          <a:latin typeface="Calibri" panose="020F0502020204030204" pitchFamily="34" charset="0"/>
                          <a:cs typeface="Calibri" panose="020F0502020204030204" pitchFamily="34" charset="0"/>
                        </a:rPr>
                        <a:t>NSA   established. This </a:t>
                      </a:r>
                      <a:r>
                        <a:rPr lang="en-US" sz="1300" dirty="0">
                          <a:latin typeface="Calibri" panose="020F0502020204030204" pitchFamily="34" charset="0"/>
                          <a:cs typeface="Calibri" panose="020F0502020204030204" pitchFamily="34" charset="0"/>
                        </a:rPr>
                        <a:t>ongoing study in 1.2.1</a:t>
                      </a:r>
                      <a:r>
                        <a:rPr lang="en-US" sz="1300" baseline="0" dirty="0">
                          <a:latin typeface="Calibri" panose="020F0502020204030204" pitchFamily="34" charset="0"/>
                          <a:cs typeface="Calibri" panose="020F0502020204030204" pitchFamily="34" charset="0"/>
                        </a:rPr>
                        <a:t> </a:t>
                      </a:r>
                      <a:r>
                        <a:rPr lang="en-US" sz="1300" dirty="0">
                          <a:latin typeface="Calibri" panose="020F0502020204030204" pitchFamily="34" charset="0"/>
                          <a:cs typeface="Calibri" panose="020F0502020204030204" pitchFamily="34" charset="0"/>
                        </a:rPr>
                        <a:t>will propose </a:t>
                      </a:r>
                      <a:r>
                        <a:rPr lang="en-US" sz="1300" baseline="0" dirty="0">
                          <a:latin typeface="Calibri" panose="020F0502020204030204" pitchFamily="34" charset="0"/>
                          <a:cs typeface="Calibri" panose="020F0502020204030204" pitchFamily="34" charset="0"/>
                        </a:rPr>
                        <a:t>a mechanism for anchorage with regional and continental organizations. </a:t>
                      </a:r>
                    </a:p>
                    <a:p>
                      <a:pPr marL="0" marR="0" indent="0" algn="l" defTabSz="914400" rtl="0" eaLnBrk="1" fontAlgn="auto" latinLnBrk="0" hangingPunct="1">
                        <a:lnSpc>
                          <a:spcPct val="107000"/>
                        </a:lnSpc>
                        <a:spcBef>
                          <a:spcPts val="0"/>
                        </a:spcBef>
                        <a:spcAft>
                          <a:spcPts val="0"/>
                        </a:spcAft>
                        <a:buClrTx/>
                        <a:buSzTx/>
                        <a:buFontTx/>
                        <a:buNone/>
                        <a:tabLst/>
                        <a:defRPr/>
                      </a:pPr>
                      <a:r>
                        <a:rPr lang="en-US" sz="1300" baseline="0" dirty="0">
                          <a:latin typeface="Calibri" panose="020F0502020204030204" pitchFamily="34" charset="0"/>
                          <a:cs typeface="Calibri" panose="020F0502020204030204" pitchFamily="34" charset="0"/>
                        </a:rPr>
                        <a:t>The </a:t>
                      </a:r>
                      <a:r>
                        <a:rPr lang="en-US" sz="1300" baseline="0" dirty="0" smtClean="0">
                          <a:latin typeface="Calibri" panose="020F0502020204030204" pitchFamily="34" charset="0"/>
                          <a:cs typeface="Calibri" panose="020F0502020204030204" pitchFamily="34" charset="0"/>
                        </a:rPr>
                        <a:t>continental NSAs </a:t>
                      </a:r>
                      <a:r>
                        <a:rPr lang="en-US" sz="1300" baseline="0" dirty="0">
                          <a:latin typeface="Calibri" panose="020F0502020204030204" pitchFamily="34" charset="0"/>
                          <a:cs typeface="Calibri" panose="020F0502020204030204" pitchFamily="34" charset="0"/>
                        </a:rPr>
                        <a:t>and women networks have </a:t>
                      </a:r>
                      <a:r>
                        <a:rPr lang="en-US" sz="1300" baseline="0" dirty="0" smtClean="0">
                          <a:latin typeface="Calibri" panose="020F0502020204030204" pitchFamily="34" charset="0"/>
                          <a:cs typeface="Calibri" panose="020F0502020204030204" pitchFamily="34" charset="0"/>
                        </a:rPr>
                        <a:t>bee involved in </a:t>
                      </a:r>
                      <a:r>
                        <a:rPr lang="en-US" sz="1300" baseline="0" dirty="0">
                          <a:latin typeface="Calibri" panose="020F0502020204030204" pitchFamily="34" charset="0"/>
                          <a:cs typeface="Calibri" panose="020F0502020204030204" pitchFamily="34" charset="0"/>
                        </a:rPr>
                        <a:t>utilized in common position development in global e.g. Ministerial conference of </a:t>
                      </a:r>
                      <a:r>
                        <a:rPr lang="en-US" sz="1300" baseline="0" dirty="0" smtClean="0">
                          <a:latin typeface="Calibri" panose="020F0502020204030204" pitchFamily="34" charset="0"/>
                          <a:cs typeface="Calibri" panose="020F0502020204030204" pitchFamily="34" charset="0"/>
                        </a:rPr>
                        <a:t>OACPS in </a:t>
                      </a:r>
                      <a:r>
                        <a:rPr lang="en-US" sz="1300" baseline="0" dirty="0">
                          <a:latin typeface="Calibri" panose="020F0502020204030204" pitchFamily="34" charset="0"/>
                          <a:cs typeface="Calibri" panose="020F0502020204030204" pitchFamily="34" charset="0"/>
                        </a:rPr>
                        <a:t>April 2022.</a:t>
                      </a:r>
                      <a:r>
                        <a:rPr lang="en-US" sz="1300" dirty="0">
                          <a:latin typeface="Calibri" panose="020F0502020204030204" pitchFamily="34" charset="0"/>
                          <a:cs typeface="Calibri" panose="020F0502020204030204" pitchFamily="34" charset="0"/>
                        </a:rPr>
                        <a:t> </a:t>
                      </a:r>
                    </a:p>
                  </a:txBody>
                  <a:tcPr marL="60687" marR="606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2"/>
                  </a:ext>
                </a:extLst>
              </a:tr>
              <a:tr h="629073">
                <a:tc>
                  <a:txBody>
                    <a:bodyPr/>
                    <a:lstStyle/>
                    <a:p>
                      <a:pPr marL="0" marR="0">
                        <a:lnSpc>
                          <a:spcPct val="107000"/>
                        </a:lnSpc>
                        <a:spcBef>
                          <a:spcPts val="0"/>
                        </a:spcBef>
                        <a:spcAft>
                          <a:spcPts val="0"/>
                        </a:spcAft>
                      </a:pPr>
                      <a:r>
                        <a:rPr lang="en-US" sz="1300">
                          <a:effectLst/>
                          <a:latin typeface="Calibri" panose="020F0502020204030204" pitchFamily="34" charset="0"/>
                          <a:ea typeface="Calibri" panose="020F0502020204030204" pitchFamily="34" charset="0"/>
                          <a:cs typeface="Times New Roman" panose="02020603050405020304" pitchFamily="18" charset="0"/>
                        </a:rPr>
                        <a:t> </a:t>
                      </a:r>
                    </a:p>
                  </a:txBody>
                  <a:tcPr marL="60687" marR="606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300" i="1" dirty="0">
                          <a:effectLst/>
                          <a:latin typeface="Calibri" panose="020F0502020204030204" pitchFamily="34" charset="0"/>
                          <a:ea typeface="Calibri" panose="020F0502020204030204" pitchFamily="34" charset="0"/>
                          <a:cs typeface="Times New Roman" panose="02020603050405020304" pitchFamily="18" charset="0"/>
                        </a:rPr>
                        <a:t>1.2.2.2. Purchase equipment as may be required by COEs </a:t>
                      </a:r>
                      <a:r>
                        <a:rPr lang="en-US" sz="1300" i="1" dirty="0" smtClean="0">
                          <a:effectLst/>
                          <a:latin typeface="Calibri" panose="020F0502020204030204" pitchFamily="34" charset="0"/>
                          <a:ea typeface="Calibri" panose="020F0502020204030204" pitchFamily="34" charset="0"/>
                          <a:cs typeface="Times New Roman" panose="02020603050405020304" pitchFamily="18" charset="0"/>
                        </a:rPr>
                        <a:t>for </a:t>
                      </a:r>
                      <a:r>
                        <a:rPr lang="en-US" sz="1300" i="1" dirty="0">
                          <a:effectLst/>
                          <a:latin typeface="Calibri" panose="020F0502020204030204" pitchFamily="34" charset="0"/>
                          <a:ea typeface="Calibri" panose="020F0502020204030204" pitchFamily="34" charset="0"/>
                          <a:cs typeface="Times New Roman" panose="02020603050405020304" pitchFamily="18" charset="0"/>
                        </a:rPr>
                        <a:t>effective implementation of activities related to the Action.</a:t>
                      </a:r>
                      <a:endParaRPr lang="en-US"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60687" marR="606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300" dirty="0">
                          <a:latin typeface="Calibri" panose="020F0502020204030204" pitchFamily="34" charset="0"/>
                          <a:cs typeface="Calibri" panose="020F0502020204030204" pitchFamily="34" charset="0"/>
                        </a:rPr>
                        <a:t>  The process is </a:t>
                      </a:r>
                      <a:r>
                        <a:rPr lang="en-US" sz="1300" dirty="0" smtClean="0">
                          <a:latin typeface="Calibri" panose="020F0502020204030204" pitchFamily="34" charset="0"/>
                          <a:cs typeface="Calibri" panose="020F0502020204030204" pitchFamily="34" charset="0"/>
                        </a:rPr>
                        <a:t>ongoing; the COEs have been requested to identify suppliers.</a:t>
                      </a:r>
                      <a:r>
                        <a:rPr lang="en-US" sz="1300" dirty="0">
                          <a:latin typeface="Calibri" panose="020F0502020204030204" pitchFamily="34" charset="0"/>
                          <a:cs typeface="Calibri" panose="020F0502020204030204" pitchFamily="34" charset="0"/>
                        </a:rPr>
                        <a:t> </a:t>
                      </a:r>
                    </a:p>
                    <a:p>
                      <a:pPr marL="0" marR="0">
                        <a:lnSpc>
                          <a:spcPct val="107000"/>
                        </a:lnSpc>
                        <a:spcBef>
                          <a:spcPts val="0"/>
                        </a:spcBef>
                        <a:spcAft>
                          <a:spcPts val="0"/>
                        </a:spcAft>
                      </a:pPr>
                      <a:r>
                        <a:rPr lang="en-US" sz="1300" dirty="0">
                          <a:latin typeface="Calibri" panose="020F0502020204030204" pitchFamily="34" charset="0"/>
                          <a:cs typeface="Calibri" panose="020F0502020204030204" pitchFamily="34" charset="0"/>
                        </a:rPr>
                        <a:t> </a:t>
                      </a:r>
                    </a:p>
                  </a:txBody>
                  <a:tcPr marL="60687" marR="606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3"/>
                  </a:ext>
                </a:extLst>
              </a:tr>
              <a:tr h="841894">
                <a:tc>
                  <a:txBody>
                    <a:bodyPr/>
                    <a:lstStyle/>
                    <a:p>
                      <a:pPr marL="0" marR="0">
                        <a:lnSpc>
                          <a:spcPct val="107000"/>
                        </a:lnSpc>
                        <a:spcBef>
                          <a:spcPts val="0"/>
                        </a:spcBef>
                        <a:spcAft>
                          <a:spcPts val="0"/>
                        </a:spcAft>
                      </a:pPr>
                      <a:r>
                        <a:rPr lang="en-US" sz="1300" b="1" i="1">
                          <a:effectLst/>
                          <a:latin typeface="Calibri" panose="020F0502020204030204" pitchFamily="34" charset="0"/>
                          <a:ea typeface="Calibri" panose="020F0502020204030204" pitchFamily="34" charset="0"/>
                          <a:cs typeface="Times New Roman" panose="02020603050405020304" pitchFamily="18" charset="0"/>
                        </a:rPr>
                        <a:t> </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60687" marR="606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300" i="1" dirty="0">
                          <a:effectLst/>
                          <a:latin typeface="Calibri" panose="020F0502020204030204" pitchFamily="34" charset="0"/>
                          <a:ea typeface="Calibri" panose="020F0502020204030204" pitchFamily="34" charset="0"/>
                          <a:cs typeface="Times New Roman" panose="02020603050405020304" pitchFamily="18" charset="0"/>
                        </a:rPr>
                        <a:t>1.2.2.3 Conduct assessment and review for selection of additional </a:t>
                      </a:r>
                      <a:r>
                        <a:rPr lang="en-US" sz="1300" i="1" dirty="0" err="1">
                          <a:effectLst/>
                          <a:latin typeface="Calibri" panose="020F0502020204030204" pitchFamily="34" charset="0"/>
                          <a:ea typeface="Calibri" panose="020F0502020204030204" pitchFamily="34" charset="0"/>
                          <a:cs typeface="Times New Roman" panose="02020603050405020304" pitchFamily="18" charset="0"/>
                        </a:rPr>
                        <a:t>centres</a:t>
                      </a:r>
                      <a:r>
                        <a:rPr lang="en-US" sz="1300" i="1" dirty="0">
                          <a:effectLst/>
                          <a:latin typeface="Calibri" panose="020F0502020204030204" pitchFamily="34" charset="0"/>
                          <a:ea typeface="Calibri" panose="020F0502020204030204" pitchFamily="34" charset="0"/>
                          <a:cs typeface="Times New Roman" panose="02020603050405020304" pitchFamily="18" charset="0"/>
                        </a:rPr>
                        <a:t> of excellence in relevant disciplines in fisheries and aquaculture; </a:t>
                      </a:r>
                      <a:endParaRPr lang="en-US"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60687" marR="606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300" dirty="0">
                          <a:latin typeface="Calibri" panose="020F0502020204030204" pitchFamily="34" charset="0"/>
                          <a:cs typeface="Calibri" panose="020F0502020204030204" pitchFamily="34" charset="0"/>
                        </a:rPr>
                        <a:t> Assessment</a:t>
                      </a:r>
                      <a:r>
                        <a:rPr lang="en-US" sz="1300" baseline="0" dirty="0">
                          <a:latin typeface="Calibri" panose="020F0502020204030204" pitchFamily="34" charset="0"/>
                          <a:cs typeface="Calibri" panose="020F0502020204030204" pitchFamily="34" charset="0"/>
                        </a:rPr>
                        <a:t> is planned for </a:t>
                      </a:r>
                      <a:r>
                        <a:rPr lang="en-US" sz="1300" baseline="0" dirty="0" smtClean="0">
                          <a:latin typeface="Calibri" panose="020F0502020204030204" pitchFamily="34" charset="0"/>
                          <a:cs typeface="Calibri" panose="020F0502020204030204" pitchFamily="34" charset="0"/>
                        </a:rPr>
                        <a:t>two institutions in Angola </a:t>
                      </a:r>
                      <a:r>
                        <a:rPr lang="en-US" sz="1300" baseline="0" dirty="0">
                          <a:latin typeface="Calibri" panose="020F0502020204030204" pitchFamily="34" charset="0"/>
                          <a:cs typeface="Calibri" panose="020F0502020204030204" pitchFamily="34" charset="0"/>
                        </a:rPr>
                        <a:t>and </a:t>
                      </a:r>
                      <a:r>
                        <a:rPr lang="en-US" sz="1300" baseline="0" dirty="0" smtClean="0">
                          <a:latin typeface="Calibri" panose="020F0502020204030204" pitchFamily="34" charset="0"/>
                          <a:cs typeface="Calibri" panose="020F0502020204030204" pitchFamily="34" charset="0"/>
                        </a:rPr>
                        <a:t>Namibia;</a:t>
                      </a:r>
                      <a:endParaRPr lang="en-US" sz="1300" dirty="0">
                        <a:latin typeface="Calibri" panose="020F0502020204030204" pitchFamily="34" charset="0"/>
                        <a:cs typeface="Calibri" panose="020F0502020204030204" pitchFamily="34" charset="0"/>
                      </a:endParaRPr>
                    </a:p>
                    <a:p>
                      <a:pPr marL="0" marR="0">
                        <a:lnSpc>
                          <a:spcPct val="107000"/>
                        </a:lnSpc>
                        <a:spcBef>
                          <a:spcPts val="0"/>
                        </a:spcBef>
                        <a:spcAft>
                          <a:spcPts val="0"/>
                        </a:spcAft>
                      </a:pPr>
                      <a:r>
                        <a:rPr lang="en-US" sz="1300" dirty="0">
                          <a:latin typeface="Calibri" panose="020F0502020204030204" pitchFamily="34" charset="0"/>
                          <a:cs typeface="Calibri" panose="020F0502020204030204" pitchFamily="34" charset="0"/>
                        </a:rPr>
                        <a:t>  </a:t>
                      </a:r>
                    </a:p>
                  </a:txBody>
                  <a:tcPr marL="60687" marR="606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4"/>
                  </a:ext>
                </a:extLst>
              </a:tr>
            </a:tbl>
          </a:graphicData>
        </a:graphic>
      </p:graphicFrame>
      <p:sp>
        <p:nvSpPr>
          <p:cNvPr id="3" name="Title 2"/>
          <p:cNvSpPr>
            <a:spLocks noGrp="1"/>
          </p:cNvSpPr>
          <p:nvPr>
            <p:ph type="title"/>
          </p:nvPr>
        </p:nvSpPr>
        <p:spPr/>
        <p:txBody>
          <a:bodyPr/>
          <a:lstStyle/>
          <a:p>
            <a:r>
              <a:rPr lang="en-US" sz="2000" dirty="0"/>
              <a:t>SO1: African Union decisions on sustainable fisheries and aquaculture policies are evidence based.</a:t>
            </a:r>
            <a:r>
              <a:rPr lang="en-US" dirty="0"/>
              <a:t/>
            </a:r>
            <a:br>
              <a:rPr lang="en-US" dirty="0"/>
            </a:br>
            <a:endParaRPr lang="en-US" dirty="0"/>
          </a:p>
        </p:txBody>
      </p:sp>
    </p:spTree>
    <p:extLst>
      <p:ext uri="{BB962C8B-B14F-4D97-AF65-F5344CB8AC3E}">
        <p14:creationId xmlns:p14="http://schemas.microsoft.com/office/powerpoint/2010/main" val="262739630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119410591"/>
              </p:ext>
            </p:extLst>
          </p:nvPr>
        </p:nvGraphicFramePr>
        <p:xfrm>
          <a:off x="389236" y="1219200"/>
          <a:ext cx="8763002" cy="5698047"/>
        </p:xfrm>
        <a:graphic>
          <a:graphicData uri="http://schemas.openxmlformats.org/drawingml/2006/table">
            <a:tbl>
              <a:tblPr firstRow="1" firstCol="1" bandRow="1"/>
              <a:tblGrid>
                <a:gridCol w="2403829">
                  <a:extLst>
                    <a:ext uri="{9D8B030D-6E8A-4147-A177-3AD203B41FA5}">
                      <a16:colId xmlns:a16="http://schemas.microsoft.com/office/drawing/2014/main" val="20000"/>
                    </a:ext>
                  </a:extLst>
                </a:gridCol>
                <a:gridCol w="3006372">
                  <a:extLst>
                    <a:ext uri="{9D8B030D-6E8A-4147-A177-3AD203B41FA5}">
                      <a16:colId xmlns:a16="http://schemas.microsoft.com/office/drawing/2014/main" val="20001"/>
                    </a:ext>
                  </a:extLst>
                </a:gridCol>
                <a:gridCol w="3352801">
                  <a:extLst>
                    <a:ext uri="{9D8B030D-6E8A-4147-A177-3AD203B41FA5}">
                      <a16:colId xmlns:a16="http://schemas.microsoft.com/office/drawing/2014/main" val="20002"/>
                    </a:ext>
                  </a:extLst>
                </a:gridCol>
              </a:tblGrid>
              <a:tr h="533400">
                <a:tc gridSpan="3">
                  <a:txBody>
                    <a:bodyPr/>
                    <a:lstStyle/>
                    <a:p>
                      <a:pPr marL="0" marR="0">
                        <a:lnSpc>
                          <a:spcPct val="107000"/>
                        </a:lnSpc>
                        <a:spcBef>
                          <a:spcPts val="0"/>
                        </a:spcBef>
                        <a:spcAft>
                          <a:spcPts val="0"/>
                        </a:spcAft>
                      </a:pPr>
                      <a:r>
                        <a:rPr lang="en-US" sz="1600" b="1" dirty="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Output 1.2 Existing platforms and networks are reviewed, rationalized and operationalized for effective participation of stakeholders in policy development and implementation  </a:t>
                      </a:r>
                      <a:r>
                        <a:rPr lang="en-US" sz="16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 </a:t>
                      </a:r>
                    </a:p>
                  </a:txBody>
                  <a:tcPr marL="60687" marR="606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nSpc>
                          <a:spcPct val="107000"/>
                        </a:lnSpc>
                        <a:spcBef>
                          <a:spcPts val="0"/>
                        </a:spcBef>
                        <a:spcAft>
                          <a:spcPts val="0"/>
                        </a:spcAft>
                      </a:pP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0687" marR="606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nSpc>
                          <a:spcPct val="107000"/>
                        </a:lnSpc>
                        <a:spcBef>
                          <a:spcPts val="0"/>
                        </a:spcBef>
                        <a:spcAft>
                          <a:spcPts val="0"/>
                        </a:spcAft>
                      </a:pP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0687" marR="606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345181">
                <a:tc>
                  <a:txBody>
                    <a:bodyPr/>
                    <a:lstStyle/>
                    <a:p>
                      <a:pPr marL="0" marR="0" indent="0" algn="l" defTabSz="914400" rtl="0" eaLnBrk="1" fontAlgn="auto" latinLnBrk="0" hangingPunct="1">
                        <a:lnSpc>
                          <a:spcPct val="107000"/>
                        </a:lnSpc>
                        <a:spcBef>
                          <a:spcPts val="0"/>
                        </a:spcBef>
                        <a:spcAft>
                          <a:spcPts val="0"/>
                        </a:spcAft>
                        <a:buClrTx/>
                        <a:buSzTx/>
                        <a:buFontTx/>
                        <a:buNone/>
                        <a:tabLst/>
                        <a:defRPr/>
                      </a:pPr>
                      <a:r>
                        <a:rPr lang="en-US" sz="1600" dirty="0">
                          <a:effectLst/>
                          <a:latin typeface="Calibri" panose="020F0502020204030204" pitchFamily="34" charset="0"/>
                          <a:ea typeface="Calibri" panose="020F0502020204030204" pitchFamily="34" charset="0"/>
                          <a:cs typeface="Times New Roman" panose="02020603050405020304" pitchFamily="18" charset="0"/>
                        </a:rPr>
                        <a:t> </a:t>
                      </a:r>
                      <a:r>
                        <a:rPr lang="en-US" sz="1600" b="1" dirty="0">
                          <a:effectLst/>
                          <a:latin typeface="Calibri" panose="020F0502020204030204" pitchFamily="34" charset="0"/>
                          <a:ea typeface="Calibri" panose="020F0502020204030204" pitchFamily="34" charset="0"/>
                          <a:cs typeface="Times New Roman" panose="02020603050405020304" pitchFamily="18" charset="0"/>
                        </a:rPr>
                        <a:t>1.2.3 Develop cost effective mechanisms for stakeholder consultation.</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0687" marR="606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1.2.3.1 Commission a study to develop a cost-effective mechanism for stakeholder's consultation and generate specific recommendations based on best practices.  </a:t>
                      </a:r>
                    </a:p>
                  </a:txBody>
                  <a:tcPr marL="60687" marR="606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dirty="0">
                          <a:latin typeface="Calibri" panose="020F0502020204030204" pitchFamily="34" charset="0"/>
                          <a:cs typeface="Calibri" panose="020F0502020204030204" pitchFamily="34" charset="0"/>
                        </a:rPr>
                        <a:t> The </a:t>
                      </a:r>
                      <a:r>
                        <a:rPr lang="en-US" sz="1600" dirty="0" smtClean="0">
                          <a:latin typeface="Calibri" panose="020F0502020204030204" pitchFamily="34" charset="0"/>
                          <a:cs typeface="Calibri" panose="020F0502020204030204" pitchFamily="34" charset="0"/>
                        </a:rPr>
                        <a:t>consultancy has been awarded to </a:t>
                      </a:r>
                      <a:r>
                        <a:rPr lang="en-US" sz="1600" baseline="0" dirty="0" smtClean="0">
                          <a:latin typeface="Calibri" panose="020F0502020204030204" pitchFamily="34" charset="0"/>
                          <a:cs typeface="Calibri" panose="020F0502020204030204" pitchFamily="34" charset="0"/>
                        </a:rPr>
                        <a:t> </a:t>
                      </a:r>
                      <a:r>
                        <a:rPr lang="en-US" sz="1600" dirty="0">
                          <a:latin typeface="Calibri" panose="020F0502020204030204" pitchFamily="34" charset="0"/>
                          <a:cs typeface="Calibri" panose="020F0502020204030204" pitchFamily="34" charset="0"/>
                        </a:rPr>
                        <a:t> </a:t>
                      </a:r>
                      <a:r>
                        <a:rPr lang="en-US" sz="1600" dirty="0" smtClean="0">
                          <a:latin typeface="Calibri" panose="020F0502020204030204" pitchFamily="34" charset="0"/>
                          <a:cs typeface="Calibri" panose="020F0502020204030204" pitchFamily="34" charset="0"/>
                        </a:rPr>
                        <a:t>NAFIRRI</a:t>
                      </a:r>
                      <a:r>
                        <a:rPr lang="en-US" sz="1600" dirty="0">
                          <a:latin typeface="Calibri" panose="020F0502020204030204" pitchFamily="34" charset="0"/>
                          <a:cs typeface="Calibri" panose="020F0502020204030204" pitchFamily="34" charset="0"/>
                        </a:rPr>
                        <a:t> </a:t>
                      </a:r>
                    </a:p>
                  </a:txBody>
                  <a:tcPr marL="60687" marR="606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5"/>
                  </a:ext>
                </a:extLst>
              </a:tr>
              <a:tr h="3054281">
                <a:tc>
                  <a:txBody>
                    <a:bodyPr/>
                    <a:lstStyle/>
                    <a:p>
                      <a:pPr marL="0" marR="0">
                        <a:lnSpc>
                          <a:spcPct val="107000"/>
                        </a:lnSpc>
                        <a:spcBef>
                          <a:spcPts val="0"/>
                        </a:spcBef>
                        <a:spcAft>
                          <a:spcPts val="0"/>
                        </a:spcAft>
                      </a:pPr>
                      <a:r>
                        <a:rPr lang="en-US" sz="1600" b="1" i="1" dirty="0">
                          <a:effectLst/>
                          <a:latin typeface="Arial" panose="020B0604020202020204" pitchFamily="34" charset="0"/>
                          <a:ea typeface="Calibri" panose="020F0502020204030204" pitchFamily="34" charset="0"/>
                          <a:cs typeface="Times New Roman" panose="02020603050405020304" pitchFamily="18" charset="0"/>
                        </a:rPr>
                        <a:t>1.2.4. Simplify and operationalize the AFRM</a:t>
                      </a:r>
                      <a:r>
                        <a:rPr lang="en-US" sz="1600" b="1" i="1" dirty="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 </a:t>
                      </a:r>
                    </a:p>
                  </a:txBody>
                  <a:tcPr marL="60687" marR="606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i="1" dirty="0">
                          <a:effectLst/>
                          <a:latin typeface="Calibri" panose="020F0502020204030204" pitchFamily="34" charset="0"/>
                          <a:ea typeface="Calibri" panose="020F0502020204030204" pitchFamily="34" charset="0"/>
                          <a:cs typeface="Times New Roman" panose="02020603050405020304" pitchFamily="18" charset="0"/>
                        </a:rPr>
                        <a:t>1.2.4.1. Organize a consultative workshop to revise TORs for the various organs of the AFRM in line with the third STC-ARDWE recommendation.</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 </a:t>
                      </a:r>
                    </a:p>
                  </a:txBody>
                  <a:tcPr marL="60687" marR="606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dirty="0">
                          <a:latin typeface="Calibri" panose="020F0502020204030204" pitchFamily="34" charset="0"/>
                          <a:cs typeface="Calibri" panose="020F0502020204030204" pitchFamily="34" charset="0"/>
                        </a:rPr>
                        <a:t>The revised African Fisheries Reform Mechanism (AFRM) was operationalized in August 2021</a:t>
                      </a:r>
                      <a:r>
                        <a:rPr lang="en-US" sz="1600" baseline="0" dirty="0">
                          <a:latin typeface="Calibri" panose="020F0502020204030204" pitchFamily="34" charset="0"/>
                          <a:cs typeface="Calibri" panose="020F0502020204030204" pitchFamily="34" charset="0"/>
                        </a:rPr>
                        <a:t>; the associated organs, including four working groups, Think Tank executive committee and advisory council have been reconstituted and </a:t>
                      </a:r>
                      <a:r>
                        <a:rPr lang="en-US" sz="1600" baseline="0" dirty="0" smtClean="0">
                          <a:latin typeface="Calibri" panose="020F0502020204030204" pitchFamily="34" charset="0"/>
                          <a:cs typeface="Calibri" panose="020F0502020204030204" pitchFamily="34" charset="0"/>
                        </a:rPr>
                        <a:t>operationalized </a:t>
                      </a:r>
                      <a:r>
                        <a:rPr lang="en-US" sz="1600" baseline="0" dirty="0">
                          <a:latin typeface="Calibri" panose="020F0502020204030204" pitchFamily="34" charset="0"/>
                          <a:cs typeface="Calibri" panose="020F0502020204030204" pitchFamily="34" charset="0"/>
                        </a:rPr>
                        <a:t>through consultative processes.</a:t>
                      </a:r>
                      <a:endParaRPr lang="en-US" sz="1600" dirty="0">
                        <a:latin typeface="Calibri" panose="020F0502020204030204" pitchFamily="34" charset="0"/>
                        <a:cs typeface="Calibri" panose="020F0502020204030204" pitchFamily="34" charset="0"/>
                      </a:endParaRPr>
                    </a:p>
                    <a:p>
                      <a:pPr marL="0" marR="0">
                        <a:lnSpc>
                          <a:spcPct val="107000"/>
                        </a:lnSpc>
                        <a:spcBef>
                          <a:spcPts val="0"/>
                        </a:spcBef>
                        <a:spcAft>
                          <a:spcPts val="0"/>
                        </a:spcAft>
                      </a:pPr>
                      <a:r>
                        <a:rPr lang="en-US" sz="1600" dirty="0"/>
                        <a:t> </a:t>
                      </a:r>
                    </a:p>
                    <a:p>
                      <a:pPr marL="0" marR="0">
                        <a:lnSpc>
                          <a:spcPct val="107000"/>
                        </a:lnSpc>
                        <a:spcBef>
                          <a:spcPts val="0"/>
                        </a:spcBef>
                        <a:spcAft>
                          <a:spcPts val="0"/>
                        </a:spcAft>
                      </a:pPr>
                      <a:r>
                        <a:rPr lang="en-US" sz="1600" dirty="0"/>
                        <a:t> </a:t>
                      </a:r>
                    </a:p>
                    <a:p>
                      <a:pPr marL="0" marR="0">
                        <a:lnSpc>
                          <a:spcPct val="107000"/>
                        </a:lnSpc>
                        <a:spcBef>
                          <a:spcPts val="0"/>
                        </a:spcBef>
                        <a:spcAft>
                          <a:spcPts val="0"/>
                        </a:spcAft>
                      </a:pPr>
                      <a:r>
                        <a:rPr lang="en-US" sz="1600" dirty="0"/>
                        <a:t> </a:t>
                      </a:r>
                    </a:p>
                  </a:txBody>
                  <a:tcPr marL="60687" marR="606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6"/>
                  </a:ext>
                </a:extLst>
              </a:tr>
            </a:tbl>
          </a:graphicData>
        </a:graphic>
      </p:graphicFrame>
      <p:sp>
        <p:nvSpPr>
          <p:cNvPr id="3" name="Title 2"/>
          <p:cNvSpPr>
            <a:spLocks noGrp="1"/>
          </p:cNvSpPr>
          <p:nvPr>
            <p:ph type="title"/>
          </p:nvPr>
        </p:nvSpPr>
        <p:spPr/>
        <p:txBody>
          <a:bodyPr/>
          <a:lstStyle/>
          <a:p>
            <a:r>
              <a:rPr lang="en-US" sz="2000" dirty="0"/>
              <a:t>SO1: African Union decisions on sustainable fisheries and aquaculture policies are evidence based.</a:t>
            </a:r>
            <a:r>
              <a:rPr lang="en-US" dirty="0"/>
              <a:t/>
            </a:r>
            <a:br>
              <a:rPr lang="en-US" dirty="0"/>
            </a:br>
            <a:endParaRPr lang="en-US" dirty="0"/>
          </a:p>
        </p:txBody>
      </p:sp>
    </p:spTree>
    <p:extLst>
      <p:ext uri="{BB962C8B-B14F-4D97-AF65-F5344CB8AC3E}">
        <p14:creationId xmlns:p14="http://schemas.microsoft.com/office/powerpoint/2010/main" val="330317878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3402496241"/>
              </p:ext>
            </p:extLst>
          </p:nvPr>
        </p:nvGraphicFramePr>
        <p:xfrm>
          <a:off x="295835" y="1219199"/>
          <a:ext cx="8839198" cy="5957381"/>
        </p:xfrm>
        <a:graphic>
          <a:graphicData uri="http://schemas.openxmlformats.org/drawingml/2006/table">
            <a:tbl>
              <a:tblPr firstRow="1" firstCol="1" bandRow="1"/>
              <a:tblGrid>
                <a:gridCol w="2424730">
                  <a:extLst>
                    <a:ext uri="{9D8B030D-6E8A-4147-A177-3AD203B41FA5}">
                      <a16:colId xmlns:a16="http://schemas.microsoft.com/office/drawing/2014/main" val="20000"/>
                    </a:ext>
                  </a:extLst>
                </a:gridCol>
                <a:gridCol w="2833070">
                  <a:extLst>
                    <a:ext uri="{9D8B030D-6E8A-4147-A177-3AD203B41FA5}">
                      <a16:colId xmlns:a16="http://schemas.microsoft.com/office/drawing/2014/main" val="20001"/>
                    </a:ext>
                  </a:extLst>
                </a:gridCol>
                <a:gridCol w="3581398">
                  <a:extLst>
                    <a:ext uri="{9D8B030D-6E8A-4147-A177-3AD203B41FA5}">
                      <a16:colId xmlns:a16="http://schemas.microsoft.com/office/drawing/2014/main" val="20002"/>
                    </a:ext>
                  </a:extLst>
                </a:gridCol>
              </a:tblGrid>
              <a:tr h="373211">
                <a:tc gridSpan="2">
                  <a:txBody>
                    <a:bodyPr/>
                    <a:lstStyle/>
                    <a:p>
                      <a:pPr marL="0" marR="0" algn="ctr">
                        <a:lnSpc>
                          <a:spcPct val="107000"/>
                        </a:lnSpc>
                        <a:spcBef>
                          <a:spcPts val="0"/>
                        </a:spcBef>
                        <a:spcAft>
                          <a:spcPts val="0"/>
                        </a:spcAft>
                      </a:pPr>
                      <a:r>
                        <a:rPr lang="en-US" sz="1600" b="1" dirty="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Output 1.3 A solid reporting system to STC on the implementation of the PFRS is put in place and integrated to CAADP process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2161" marR="421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nSpc>
                          <a:spcPct val="107000"/>
                        </a:lnSpc>
                        <a:spcBef>
                          <a:spcPts val="0"/>
                        </a:spcBef>
                        <a:spcAft>
                          <a:spcPts val="0"/>
                        </a:spcAft>
                      </a:pP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2161" marR="421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dirty="0"/>
                        <a:t> </a:t>
                      </a:r>
                      <a:r>
                        <a:rPr lang="en-US" sz="1600" b="1" dirty="0"/>
                        <a:t>Progress of Implementation </a:t>
                      </a:r>
                    </a:p>
                  </a:txBody>
                  <a:tcPr marL="42161" marR="421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913829">
                <a:tc>
                  <a:txBody>
                    <a:bodyPr/>
                    <a:lstStyle/>
                    <a:p>
                      <a:pPr marL="0" marR="0">
                        <a:lnSpc>
                          <a:spcPct val="107000"/>
                        </a:lnSpc>
                        <a:spcBef>
                          <a:spcPts val="0"/>
                        </a:spcBef>
                        <a:spcAft>
                          <a:spcPts val="0"/>
                        </a:spcAft>
                      </a:pPr>
                      <a:r>
                        <a:rPr lang="en-US" sz="1600" b="1" i="0" dirty="0">
                          <a:effectLst/>
                          <a:latin typeface="Calibri" panose="020F0502020204030204" pitchFamily="34" charset="0"/>
                          <a:ea typeface="Calibri" panose="020F0502020204030204" pitchFamily="34" charset="0"/>
                          <a:cs typeface="Calibri" panose="020F0502020204030204" pitchFamily="34" charset="0"/>
                        </a:rPr>
                        <a:t>1.3.1. Develop indicators to monitor the implementation of PFRS in line with the Malabo goals.</a:t>
                      </a:r>
                      <a:endParaRPr lang="en-US" sz="1600" b="1" i="0" dirty="0">
                        <a:effectLst/>
                        <a:latin typeface="Calibri" panose="020F0502020204030204" pitchFamily="34" charset="0"/>
                        <a:ea typeface="Calibri" panose="020F0502020204030204" pitchFamily="34" charset="0"/>
                        <a:cs typeface="Times New Roman" panose="02020603050405020304" pitchFamily="18" charset="0"/>
                      </a:endParaRPr>
                    </a:p>
                  </a:txBody>
                  <a:tcPr marL="42161" marR="421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1.3.1.1 Develop and propose mechanisms for operationalization of a robust M&amp;E </a:t>
                      </a:r>
                      <a:r>
                        <a:rPr lang="en-US" sz="1600" dirty="0" smtClean="0">
                          <a:effectLst/>
                          <a:latin typeface="Calibri" panose="020F0502020204030204" pitchFamily="34" charset="0"/>
                          <a:ea typeface="Calibri" panose="020F0502020204030204" pitchFamily="34" charset="0"/>
                          <a:cs typeface="Times New Roman" panose="02020603050405020304" pitchFamily="18" charset="0"/>
                        </a:rPr>
                        <a:t>systems based </a:t>
                      </a:r>
                      <a:r>
                        <a:rPr lang="en-US" sz="1600" dirty="0">
                          <a:effectLst/>
                          <a:latin typeface="Calibri" panose="020F0502020204030204" pitchFamily="34" charset="0"/>
                          <a:ea typeface="Calibri" panose="020F0502020204030204" pitchFamily="34" charset="0"/>
                          <a:cs typeface="Times New Roman" panose="02020603050405020304" pitchFamily="18" charset="0"/>
                        </a:rPr>
                        <a:t>on PFRS guidelines for monitoring PFRS implementation.</a:t>
                      </a:r>
                    </a:p>
                  </a:txBody>
                  <a:tcPr marL="42161" marR="421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dirty="0">
                          <a:latin typeface="Calibri" panose="020F0502020204030204" pitchFamily="34" charset="0"/>
                          <a:cs typeface="Calibri" panose="020F0502020204030204" pitchFamily="34" charset="0"/>
                        </a:rPr>
                        <a:t> Expert</a:t>
                      </a:r>
                      <a:r>
                        <a:rPr lang="en-US" sz="1600" baseline="0" dirty="0">
                          <a:latin typeface="Calibri" panose="020F0502020204030204" pitchFamily="34" charset="0"/>
                          <a:cs typeface="Calibri" panose="020F0502020204030204" pitchFamily="34" charset="0"/>
                        </a:rPr>
                        <a:t> consultative meeting organized in April 2022 and indicators developed consistent with PFRS Guidelines and aligned to indicators for monitoring implementation of Malabo Goals</a:t>
                      </a:r>
                      <a:endParaRPr lang="en-US" sz="1600" dirty="0">
                        <a:latin typeface="Calibri" panose="020F0502020204030204" pitchFamily="34" charset="0"/>
                        <a:cs typeface="Calibri" panose="020F0502020204030204" pitchFamily="34" charset="0"/>
                      </a:endParaRPr>
                    </a:p>
                  </a:txBody>
                  <a:tcPr marL="42161" marR="421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1"/>
                  </a:ext>
                </a:extLst>
              </a:tr>
              <a:tr h="1032707">
                <a:tc>
                  <a:txBody>
                    <a:bodyPr/>
                    <a:lstStyle/>
                    <a:p>
                      <a:pPr marL="0" marR="0">
                        <a:lnSpc>
                          <a:spcPct val="107000"/>
                        </a:lnSpc>
                        <a:spcBef>
                          <a:spcPts val="0"/>
                        </a:spcBef>
                        <a:spcAft>
                          <a:spcPts val="0"/>
                        </a:spcAft>
                      </a:pPr>
                      <a:r>
                        <a:rPr lang="en-US" sz="1600" b="0" i="0" dirty="0"/>
                        <a:t>1.3.2. Produce  annual snapshot of fisheries and aquaculture performance reports based on these indicators</a:t>
                      </a:r>
                    </a:p>
                    <a:p>
                      <a:pPr marL="0" marR="0">
                        <a:lnSpc>
                          <a:spcPct val="107000"/>
                        </a:lnSpc>
                        <a:spcBef>
                          <a:spcPts val="0"/>
                        </a:spcBef>
                        <a:spcAft>
                          <a:spcPts val="0"/>
                        </a:spcAft>
                      </a:pPr>
                      <a:r>
                        <a:rPr lang="en-US" sz="1600" b="0" i="0" dirty="0"/>
                        <a:t> </a:t>
                      </a:r>
                    </a:p>
                    <a:p>
                      <a:pPr marL="0" marR="0" algn="l" defTabSz="914400" rtl="0" eaLnBrk="1" latinLnBrk="0" hangingPunct="1">
                        <a:lnSpc>
                          <a:spcPct val="107000"/>
                        </a:lnSpc>
                        <a:spcBef>
                          <a:spcPts val="0"/>
                        </a:spcBef>
                        <a:spcAft>
                          <a:spcPts val="0"/>
                        </a:spcAft>
                      </a:pPr>
                      <a:r>
                        <a:rPr lang="en-US" sz="1600" b="0" i="0" dirty="0"/>
                        <a:t>1.3.3. Contribute to the biennial review of Malabo goals for monitoring progress of </a:t>
                      </a:r>
                      <a:r>
                        <a:rPr lang="en-ZA" sz="1600" b="0" i="0" dirty="0"/>
                        <a:t>implementation of AU decisions;</a:t>
                      </a:r>
                      <a:endParaRPr lang="en-US" sz="1600" b="0" i="0" dirty="0"/>
                    </a:p>
                    <a:p>
                      <a:pPr marL="0" marR="0">
                        <a:lnSpc>
                          <a:spcPct val="107000"/>
                        </a:lnSpc>
                        <a:spcBef>
                          <a:spcPts val="0"/>
                        </a:spcBef>
                        <a:spcAft>
                          <a:spcPts val="0"/>
                        </a:spcAft>
                      </a:pPr>
                      <a:endParaRPr lang="en-US" sz="1600" b="0" i="0" dirty="0"/>
                    </a:p>
                  </a:txBody>
                  <a:tcPr marL="42161" marR="421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dirty="0"/>
                        <a:t>1.3.2.1. Prepare and compile biennial status report that would contribute to the Africa fisheries and aquaculture report for year 1</a:t>
                      </a:r>
                    </a:p>
                    <a:p>
                      <a:pPr marL="0" marR="0">
                        <a:lnSpc>
                          <a:spcPct val="107000"/>
                        </a:lnSpc>
                        <a:spcBef>
                          <a:spcPts val="0"/>
                        </a:spcBef>
                        <a:spcAft>
                          <a:spcPts val="0"/>
                        </a:spcAft>
                      </a:pPr>
                      <a:endParaRPr lang="en-US" sz="1600" dirty="0"/>
                    </a:p>
                    <a:p>
                      <a:pPr marL="0" marR="0" algn="l" defTabSz="914400" rtl="0" eaLnBrk="1" latinLnBrk="0" hangingPunct="1">
                        <a:lnSpc>
                          <a:spcPct val="107000"/>
                        </a:lnSpc>
                        <a:spcBef>
                          <a:spcPts val="0"/>
                        </a:spcBef>
                        <a:spcAft>
                          <a:spcPts val="0"/>
                        </a:spcAft>
                      </a:pPr>
                      <a:r>
                        <a:rPr lang="en-ZA" sz="1600" dirty="0" smtClean="0"/>
                        <a:t>Facilitate </a:t>
                      </a:r>
                      <a:r>
                        <a:rPr lang="en-ZA" sz="1600" dirty="0"/>
                        <a:t>the participation of national, regional </a:t>
                      </a:r>
                      <a:r>
                        <a:rPr lang="en-ZA" sz="1600" dirty="0" smtClean="0"/>
                        <a:t>representatives </a:t>
                      </a:r>
                      <a:r>
                        <a:rPr lang="en-US" sz="1600" dirty="0" smtClean="0"/>
                        <a:t>and </a:t>
                      </a:r>
                      <a:r>
                        <a:rPr lang="en-US" sz="1600" dirty="0"/>
                        <a:t>AFRM experts in CAADP biennial </a:t>
                      </a:r>
                      <a:r>
                        <a:rPr lang="en-ZA" sz="1600" dirty="0"/>
                        <a:t>review processes to integrate </a:t>
                      </a:r>
                      <a:r>
                        <a:rPr lang="en-US" sz="1600" dirty="0"/>
                        <a:t>fisheries and aquaculture in </a:t>
                      </a:r>
                      <a:r>
                        <a:rPr lang="en-US" sz="1600" dirty="0" smtClean="0"/>
                        <a:t>the</a:t>
                      </a:r>
                      <a:r>
                        <a:rPr lang="en-ZA" sz="1600" dirty="0" smtClean="0"/>
                        <a:t>biennial </a:t>
                      </a:r>
                      <a:r>
                        <a:rPr lang="en-ZA" sz="1600" dirty="0"/>
                        <a:t>CAADP report on Malabo Goals and targets.</a:t>
                      </a:r>
                      <a:endParaRPr lang="en-US" sz="1600" dirty="0"/>
                    </a:p>
                  </a:txBody>
                  <a:tcPr marL="42161" marR="421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dirty="0"/>
                        <a:t> Terms of reference developed for RFPs from </a:t>
                      </a:r>
                      <a:r>
                        <a:rPr lang="en-US" sz="1600" dirty="0" smtClean="0"/>
                        <a:t>COEs in process</a:t>
                      </a:r>
                      <a:endParaRPr lang="en-US" sz="1600" dirty="0"/>
                    </a:p>
                    <a:p>
                      <a:pPr marL="0" marR="0">
                        <a:lnSpc>
                          <a:spcPct val="107000"/>
                        </a:lnSpc>
                        <a:spcBef>
                          <a:spcPts val="0"/>
                        </a:spcBef>
                        <a:spcAft>
                          <a:spcPts val="0"/>
                        </a:spcAft>
                      </a:pPr>
                      <a:r>
                        <a:rPr lang="en-US" sz="1600" dirty="0"/>
                        <a:t>  </a:t>
                      </a:r>
                    </a:p>
                    <a:p>
                      <a:pPr marL="0" marR="0">
                        <a:lnSpc>
                          <a:spcPct val="107000"/>
                        </a:lnSpc>
                        <a:spcBef>
                          <a:spcPts val="0"/>
                        </a:spcBef>
                        <a:spcAft>
                          <a:spcPts val="0"/>
                        </a:spcAft>
                      </a:pPr>
                      <a:endParaRPr lang="en-US" sz="1600" dirty="0"/>
                    </a:p>
                    <a:p>
                      <a:pPr marL="0" marR="0" algn="l" defTabSz="914400" rtl="0" eaLnBrk="1" latinLnBrk="0" hangingPunct="1">
                        <a:lnSpc>
                          <a:spcPct val="107000"/>
                        </a:lnSpc>
                        <a:spcBef>
                          <a:spcPts val="0"/>
                        </a:spcBef>
                        <a:spcAft>
                          <a:spcPts val="0"/>
                        </a:spcAft>
                      </a:pPr>
                      <a:endParaRPr lang="en-US" sz="1600" dirty="0" smtClean="0"/>
                    </a:p>
                    <a:p>
                      <a:pPr marL="0" marR="0" algn="l" defTabSz="914400" rtl="0" eaLnBrk="1" latinLnBrk="0" hangingPunct="1">
                        <a:lnSpc>
                          <a:spcPct val="107000"/>
                        </a:lnSpc>
                        <a:spcBef>
                          <a:spcPts val="0"/>
                        </a:spcBef>
                        <a:spcAft>
                          <a:spcPts val="0"/>
                        </a:spcAft>
                      </a:pPr>
                      <a:endParaRPr lang="en-US" sz="1600" dirty="0"/>
                    </a:p>
                    <a:p>
                      <a:pPr marL="0" marR="0" algn="l" defTabSz="914400" rtl="0" eaLnBrk="1" latinLnBrk="0" hangingPunct="1">
                        <a:lnSpc>
                          <a:spcPct val="107000"/>
                        </a:lnSpc>
                        <a:spcBef>
                          <a:spcPts val="0"/>
                        </a:spcBef>
                        <a:spcAft>
                          <a:spcPts val="0"/>
                        </a:spcAft>
                      </a:pPr>
                      <a:r>
                        <a:rPr lang="en-ZA" sz="1600" dirty="0"/>
                        <a:t>Supported the participation </a:t>
                      </a:r>
                      <a:r>
                        <a:rPr lang="en-US" sz="1600" dirty="0"/>
                        <a:t>of experts in 3rd CAADP </a:t>
                      </a:r>
                      <a:r>
                        <a:rPr lang="en-ZA" sz="1600" dirty="0"/>
                        <a:t>biennial review process to integrate fisheries and aquaculture. A knowledge product was also finalized to mainstream fisheries and aquaculture indicators on the overall CAADP process.</a:t>
                      </a:r>
                      <a:endParaRPr lang="en-US" sz="1600" dirty="0"/>
                    </a:p>
                  </a:txBody>
                  <a:tcPr marL="42161" marR="421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2"/>
                  </a:ext>
                </a:extLst>
              </a:tr>
            </a:tbl>
          </a:graphicData>
        </a:graphic>
      </p:graphicFrame>
      <p:sp>
        <p:nvSpPr>
          <p:cNvPr id="3" name="Title 2"/>
          <p:cNvSpPr>
            <a:spLocks noGrp="1"/>
          </p:cNvSpPr>
          <p:nvPr>
            <p:ph type="title"/>
          </p:nvPr>
        </p:nvSpPr>
        <p:spPr/>
        <p:txBody>
          <a:bodyPr/>
          <a:lstStyle/>
          <a:p>
            <a:r>
              <a:rPr lang="en-US" sz="2000" dirty="0"/>
              <a:t>SO1: African Union decisions on sustainable fisheries and aquaculture policies are evidence based.</a:t>
            </a:r>
            <a:endParaRPr lang="en-US" dirty="0"/>
          </a:p>
        </p:txBody>
      </p:sp>
      <p:cxnSp>
        <p:nvCxnSpPr>
          <p:cNvPr id="5" name="Straight Connector 4">
            <a:extLst>
              <a:ext uri="{FF2B5EF4-FFF2-40B4-BE49-F238E27FC236}">
                <a16:creationId xmlns:a16="http://schemas.microsoft.com/office/drawing/2014/main" id="{63289C4A-A7E6-2267-1B85-2DFF43BAB679}"/>
              </a:ext>
            </a:extLst>
          </p:cNvPr>
          <p:cNvCxnSpPr/>
          <p:nvPr/>
        </p:nvCxnSpPr>
        <p:spPr>
          <a:xfrm>
            <a:off x="304800" y="2514600"/>
            <a:ext cx="8839200" cy="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95382374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3465055846"/>
              </p:ext>
            </p:extLst>
          </p:nvPr>
        </p:nvGraphicFramePr>
        <p:xfrm>
          <a:off x="295835" y="1219199"/>
          <a:ext cx="8839198" cy="5574983"/>
        </p:xfrm>
        <a:graphic>
          <a:graphicData uri="http://schemas.openxmlformats.org/drawingml/2006/table">
            <a:tbl>
              <a:tblPr firstRow="1" firstCol="1" bandRow="1"/>
              <a:tblGrid>
                <a:gridCol w="2424730">
                  <a:extLst>
                    <a:ext uri="{9D8B030D-6E8A-4147-A177-3AD203B41FA5}">
                      <a16:colId xmlns:a16="http://schemas.microsoft.com/office/drawing/2014/main" val="20000"/>
                    </a:ext>
                  </a:extLst>
                </a:gridCol>
                <a:gridCol w="2833070">
                  <a:extLst>
                    <a:ext uri="{9D8B030D-6E8A-4147-A177-3AD203B41FA5}">
                      <a16:colId xmlns:a16="http://schemas.microsoft.com/office/drawing/2014/main" val="20001"/>
                    </a:ext>
                  </a:extLst>
                </a:gridCol>
                <a:gridCol w="3581398">
                  <a:extLst>
                    <a:ext uri="{9D8B030D-6E8A-4147-A177-3AD203B41FA5}">
                      <a16:colId xmlns:a16="http://schemas.microsoft.com/office/drawing/2014/main" val="20002"/>
                    </a:ext>
                  </a:extLst>
                </a:gridCol>
              </a:tblGrid>
              <a:tr h="373211">
                <a:tc gridSpan="2">
                  <a:txBody>
                    <a:bodyPr/>
                    <a:lstStyle/>
                    <a:p>
                      <a:pPr marL="0" marR="0" algn="ctr">
                        <a:lnSpc>
                          <a:spcPct val="107000"/>
                        </a:lnSpc>
                        <a:spcBef>
                          <a:spcPts val="0"/>
                        </a:spcBef>
                        <a:spcAft>
                          <a:spcPts val="0"/>
                        </a:spcAft>
                      </a:pPr>
                      <a:r>
                        <a:rPr lang="en-US" sz="1200" b="1" dirty="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Output 1.3 A solid reporting system to STC on the implementation of the PFRS is put in place and integrated to CAADP process</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2161" marR="421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nSpc>
                          <a:spcPct val="107000"/>
                        </a:lnSpc>
                        <a:spcBef>
                          <a:spcPts val="0"/>
                        </a:spcBef>
                        <a:spcAft>
                          <a:spcPts val="0"/>
                        </a:spcAft>
                      </a:pP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2161" marR="421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dirty="0"/>
                        <a:t> </a:t>
                      </a:r>
                      <a:r>
                        <a:rPr lang="en-US" sz="1100" b="1" dirty="0"/>
                        <a:t>Progress of Implementation </a:t>
                      </a:r>
                    </a:p>
                  </a:txBody>
                  <a:tcPr marL="42161" marR="421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855462">
                <a:tc>
                  <a:txBody>
                    <a:bodyPr/>
                    <a:lstStyle/>
                    <a:p>
                      <a:pPr marL="0" marR="0">
                        <a:lnSpc>
                          <a:spcPct val="107000"/>
                        </a:lnSpc>
                        <a:spcBef>
                          <a:spcPts val="0"/>
                        </a:spcBef>
                        <a:spcAft>
                          <a:spcPts val="0"/>
                        </a:spcAft>
                      </a:pPr>
                      <a:r>
                        <a:rPr lang="en-US" sz="1600" b="0" i="0" dirty="0">
                          <a:effectLst/>
                          <a:latin typeface="Calibri" panose="020F0502020204030204" pitchFamily="34" charset="0"/>
                          <a:ea typeface="Calibri" panose="020F0502020204030204" pitchFamily="34" charset="0"/>
                          <a:cs typeface="Calibri" panose="020F0502020204030204" pitchFamily="34" charset="0"/>
                        </a:rPr>
                        <a:t>1.3.4. Actively contribute to the agenda of STC meetings, based on strategic planning and support the organization of biennial African ministerial dialogue on Fisheries and aquaculture.</a:t>
                      </a:r>
                      <a:endParaRPr lang="en-US" sz="1600" b="0" i="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600" b="0" i="0" dirty="0">
                          <a:effectLst/>
                          <a:latin typeface="Calibri" panose="020F0502020204030204" pitchFamily="34" charset="0"/>
                          <a:ea typeface="Calibri" panose="020F0502020204030204" pitchFamily="34" charset="0"/>
                          <a:cs typeface="Calibri" panose="020F0502020204030204" pitchFamily="34" charset="0"/>
                        </a:rPr>
                        <a:t> </a:t>
                      </a:r>
                      <a:endParaRPr lang="en-US" sz="1600" b="0" i="0" dirty="0">
                        <a:effectLst/>
                        <a:latin typeface="Calibri" panose="020F0502020204030204" pitchFamily="34" charset="0"/>
                        <a:ea typeface="Calibri" panose="020F0502020204030204" pitchFamily="34" charset="0"/>
                        <a:cs typeface="Times New Roman" panose="02020603050405020304" pitchFamily="18" charset="0"/>
                      </a:endParaRPr>
                    </a:p>
                  </a:txBody>
                  <a:tcPr marL="42161" marR="421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1.3.4.2 Prepare documentations for 3 STCs and high-level AU policy organs.</a:t>
                      </a:r>
                    </a:p>
                  </a:txBody>
                  <a:tcPr marL="42161" marR="421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dirty="0">
                          <a:latin typeface="Calibri" panose="020F0502020204030204" pitchFamily="34" charset="0"/>
                          <a:cs typeface="Calibri" panose="020F0502020204030204" pitchFamily="34" charset="0"/>
                        </a:rPr>
                        <a:t>  The documentations</a:t>
                      </a:r>
                      <a:r>
                        <a:rPr lang="en-US" sz="1600" baseline="0" dirty="0">
                          <a:latin typeface="Calibri" panose="020F0502020204030204" pitchFamily="34" charset="0"/>
                          <a:cs typeface="Calibri" panose="020F0502020204030204" pitchFamily="34" charset="0"/>
                        </a:rPr>
                        <a:t> were developed for STC-ARDWE  in 2021; </a:t>
                      </a:r>
                      <a:r>
                        <a:rPr lang="en-US" sz="1600" baseline="0" dirty="0" smtClean="0">
                          <a:latin typeface="Calibri" panose="020F0502020204030204" pitchFamily="34" charset="0"/>
                          <a:cs typeface="Calibri" panose="020F0502020204030204" pitchFamily="34" charset="0"/>
                        </a:rPr>
                        <a:t>I. Continental  </a:t>
                      </a:r>
                      <a:r>
                        <a:rPr lang="en-US" sz="1600" baseline="0" dirty="0">
                          <a:latin typeface="Calibri" panose="020F0502020204030204" pitchFamily="34" charset="0"/>
                          <a:cs typeface="Calibri" panose="020F0502020204030204" pitchFamily="34" charset="0"/>
                        </a:rPr>
                        <a:t>Inland fisheries strategy ii. Enhancing PP in fisheries and aquaculture iii. Harmonized minimum conditions for access iv. Draft terms of reference for sectoral committee on fisheries and aquaculture. </a:t>
                      </a:r>
                    </a:p>
                    <a:p>
                      <a:pPr marL="0" marR="0">
                        <a:lnSpc>
                          <a:spcPct val="107000"/>
                        </a:lnSpc>
                        <a:spcBef>
                          <a:spcPts val="0"/>
                        </a:spcBef>
                        <a:spcAft>
                          <a:spcPts val="0"/>
                        </a:spcAft>
                      </a:pPr>
                      <a:r>
                        <a:rPr lang="en-US" sz="1600" baseline="0" dirty="0">
                          <a:latin typeface="Calibri" panose="020F0502020204030204" pitchFamily="34" charset="0"/>
                          <a:cs typeface="Calibri" panose="020F0502020204030204" pitchFamily="34" charset="0"/>
                        </a:rPr>
                        <a:t>They were not submitted last year but will be submitted for the STC-ARDWE in 2022.</a:t>
                      </a:r>
                      <a:r>
                        <a:rPr lang="en-US" sz="1600" dirty="0">
                          <a:latin typeface="Calibri" panose="020F0502020204030204" pitchFamily="34" charset="0"/>
                          <a:cs typeface="Calibri" panose="020F0502020204030204" pitchFamily="34" charset="0"/>
                        </a:rPr>
                        <a:t> </a:t>
                      </a:r>
                    </a:p>
                  </a:txBody>
                  <a:tcPr marL="42161" marR="421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3"/>
                  </a:ext>
                </a:extLst>
              </a:tr>
              <a:tr h="383711">
                <a:tc>
                  <a:txBody>
                    <a:bodyPr/>
                    <a:lstStyle/>
                    <a:p>
                      <a:pPr marL="0" marR="0">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 </a:t>
                      </a:r>
                    </a:p>
                  </a:txBody>
                  <a:tcPr marL="42161" marR="421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Calibri" panose="020F0502020204030204" pitchFamily="34" charset="0"/>
                        </a:rPr>
                        <a:t>1.3.4.3. Facilitate the participation of experts in STC expert session's meetings to develop recommendations for the STC-ARDWE.</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2161" marR="421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dirty="0">
                          <a:latin typeface="Calibri" panose="020F0502020204030204" pitchFamily="34" charset="0"/>
                          <a:cs typeface="Calibri" panose="020F0502020204030204" pitchFamily="34" charset="0"/>
                        </a:rPr>
                        <a:t>Compiled list of experts (Directors of fisheries and aquaculture ) in AU member states and submitted to 2021 STC-ARDWE organizing committee; the meeting was held virtually</a:t>
                      </a:r>
                    </a:p>
                  </a:txBody>
                  <a:tcPr marL="42161" marR="421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4"/>
                  </a:ext>
                </a:extLst>
              </a:tr>
              <a:tr h="383711">
                <a:tc>
                  <a:txBody>
                    <a:bodyPr/>
                    <a:lstStyle/>
                    <a:p>
                      <a:pPr marL="0" marR="0">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 </a:t>
                      </a:r>
                    </a:p>
                  </a:txBody>
                  <a:tcPr marL="42161" marR="421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Calibri" panose="020F0502020204030204" pitchFamily="34" charset="0"/>
                        </a:rPr>
                        <a:t>1.3.4.4. Facilitate the participation of</a:t>
                      </a:r>
                      <a:r>
                        <a:rPr lang="en-US"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relevant officials</a:t>
                      </a:r>
                      <a:r>
                        <a:rPr lang="en-US" sz="1600" dirty="0">
                          <a:effectLst/>
                          <a:latin typeface="Calibri" panose="020F0502020204030204" pitchFamily="34" charset="0"/>
                          <a:ea typeface="Calibri" panose="020F0502020204030204" pitchFamily="34" charset="0"/>
                          <a:cs typeface="Calibri" panose="020F0502020204030204" pitchFamily="34" charset="0"/>
                        </a:rPr>
                        <a:t> in STC ministerial sessions to, among others, review the experts' recommendations.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2161" marR="421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dirty="0">
                          <a:latin typeface="Calibri" panose="020F0502020204030204" pitchFamily="34" charset="0"/>
                          <a:cs typeface="Calibri" panose="020F0502020204030204" pitchFamily="34" charset="0"/>
                        </a:rPr>
                        <a:t>Compiled list of Ministers in charge of fisheries and aquaculture in AU member states for the 2021 STC-ARDWE meeting (held virtually) </a:t>
                      </a:r>
                    </a:p>
                    <a:p>
                      <a:pPr marL="0" marR="0">
                        <a:lnSpc>
                          <a:spcPct val="107000"/>
                        </a:lnSpc>
                        <a:spcBef>
                          <a:spcPts val="0"/>
                        </a:spcBef>
                        <a:spcAft>
                          <a:spcPts val="0"/>
                        </a:spcAft>
                      </a:pPr>
                      <a:r>
                        <a:rPr lang="en-US" sz="1600" dirty="0">
                          <a:latin typeface="Calibri" panose="020F0502020204030204" pitchFamily="34" charset="0"/>
                          <a:cs typeface="Calibri" panose="020F0502020204030204" pitchFamily="34" charset="0"/>
                        </a:rPr>
                        <a:t> </a:t>
                      </a:r>
                    </a:p>
                  </a:txBody>
                  <a:tcPr marL="42161" marR="421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5"/>
                  </a:ext>
                </a:extLst>
              </a:tr>
            </a:tbl>
          </a:graphicData>
        </a:graphic>
      </p:graphicFrame>
      <p:sp>
        <p:nvSpPr>
          <p:cNvPr id="3" name="Title 2"/>
          <p:cNvSpPr>
            <a:spLocks noGrp="1"/>
          </p:cNvSpPr>
          <p:nvPr>
            <p:ph type="title"/>
          </p:nvPr>
        </p:nvSpPr>
        <p:spPr/>
        <p:txBody>
          <a:bodyPr/>
          <a:lstStyle/>
          <a:p>
            <a:r>
              <a:rPr lang="en-US" sz="2000" dirty="0"/>
              <a:t>SO1: African Union decisions on sustainable fisheries and aquaculture policies are evidence based.</a:t>
            </a:r>
            <a:endParaRPr lang="en-US" dirty="0"/>
          </a:p>
        </p:txBody>
      </p:sp>
      <p:cxnSp>
        <p:nvCxnSpPr>
          <p:cNvPr id="5" name="Straight Connector 4">
            <a:extLst>
              <a:ext uri="{FF2B5EF4-FFF2-40B4-BE49-F238E27FC236}">
                <a16:creationId xmlns:a16="http://schemas.microsoft.com/office/drawing/2014/main" id="{63289C4A-A7E6-2267-1B85-2DFF43BAB679}"/>
              </a:ext>
            </a:extLst>
          </p:cNvPr>
          <p:cNvCxnSpPr/>
          <p:nvPr/>
        </p:nvCxnSpPr>
        <p:spPr>
          <a:xfrm>
            <a:off x="304800" y="2514600"/>
            <a:ext cx="8839200" cy="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85560454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499506606"/>
              </p:ext>
            </p:extLst>
          </p:nvPr>
        </p:nvGraphicFramePr>
        <p:xfrm>
          <a:off x="311729" y="1143000"/>
          <a:ext cx="8839198" cy="5440613"/>
        </p:xfrm>
        <a:graphic>
          <a:graphicData uri="http://schemas.openxmlformats.org/drawingml/2006/table">
            <a:tbl>
              <a:tblPr firstRow="1" firstCol="1" bandRow="1"/>
              <a:tblGrid>
                <a:gridCol w="2424730">
                  <a:extLst>
                    <a:ext uri="{9D8B030D-6E8A-4147-A177-3AD203B41FA5}">
                      <a16:colId xmlns:a16="http://schemas.microsoft.com/office/drawing/2014/main" val="20000"/>
                    </a:ext>
                  </a:extLst>
                </a:gridCol>
                <a:gridCol w="2833070">
                  <a:extLst>
                    <a:ext uri="{9D8B030D-6E8A-4147-A177-3AD203B41FA5}">
                      <a16:colId xmlns:a16="http://schemas.microsoft.com/office/drawing/2014/main" val="20001"/>
                    </a:ext>
                  </a:extLst>
                </a:gridCol>
                <a:gridCol w="3581398">
                  <a:extLst>
                    <a:ext uri="{9D8B030D-6E8A-4147-A177-3AD203B41FA5}">
                      <a16:colId xmlns:a16="http://schemas.microsoft.com/office/drawing/2014/main" val="20002"/>
                    </a:ext>
                  </a:extLst>
                </a:gridCol>
              </a:tblGrid>
              <a:tr h="762000">
                <a:tc gridSpan="2">
                  <a:txBody>
                    <a:bodyPr/>
                    <a:lstStyle/>
                    <a:p>
                      <a:pPr marL="0" marR="0">
                        <a:lnSpc>
                          <a:spcPct val="107000"/>
                        </a:lnSpc>
                        <a:spcBef>
                          <a:spcPts val="0"/>
                        </a:spcBef>
                        <a:spcAft>
                          <a:spcPts val="0"/>
                        </a:spcAft>
                      </a:pPr>
                      <a:r>
                        <a:rPr lang="en-US" sz="1400" b="1"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Output 1.4 Mechanisms are developed to ensure that sustainable fisheries and aquaculture are mainstreamed in the development of AU policies / initiatives affecting the sector.</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a:t>
                      </a:r>
                    </a:p>
                  </a:txBody>
                  <a:tcPr marL="42161" marR="421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nSpc>
                          <a:spcPct val="107000"/>
                        </a:lnSpc>
                        <a:spcBef>
                          <a:spcPts val="0"/>
                        </a:spcBef>
                        <a:spcAft>
                          <a:spcPts val="0"/>
                        </a:spcAft>
                      </a:pP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2161" marR="421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dirty="0">
                          <a:latin typeface="Calibri" panose="020F0502020204030204" pitchFamily="34" charset="0"/>
                          <a:cs typeface="Calibri" panose="020F0502020204030204" pitchFamily="34" charset="0"/>
                        </a:rPr>
                        <a:t> </a:t>
                      </a:r>
                      <a:r>
                        <a:rPr lang="en-US" sz="1400" b="1" dirty="0" smtClean="0">
                          <a:latin typeface="Calibri" panose="020F0502020204030204" pitchFamily="34" charset="0"/>
                          <a:cs typeface="Calibri" panose="020F0502020204030204" pitchFamily="34" charset="0"/>
                        </a:rPr>
                        <a:t>Progress</a:t>
                      </a:r>
                      <a:r>
                        <a:rPr lang="en-US" sz="1400" b="1" baseline="0" dirty="0" smtClean="0">
                          <a:latin typeface="Calibri" panose="020F0502020204030204" pitchFamily="34" charset="0"/>
                          <a:cs typeface="Calibri" panose="020F0502020204030204" pitchFamily="34" charset="0"/>
                        </a:rPr>
                        <a:t> of implementation</a:t>
                      </a:r>
                      <a:endParaRPr lang="en-US" sz="1400" b="1" dirty="0">
                        <a:latin typeface="Calibri" panose="020F0502020204030204" pitchFamily="34" charset="0"/>
                        <a:cs typeface="Calibri" panose="020F0502020204030204" pitchFamily="34" charset="0"/>
                      </a:endParaRPr>
                    </a:p>
                  </a:txBody>
                  <a:tcPr marL="42161" marR="421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1410557">
                <a:tc>
                  <a:txBody>
                    <a:bodyPr/>
                    <a:lstStyle/>
                    <a:p>
                      <a:pPr marL="0" marR="0" indent="0" algn="l" defTabSz="914400" rtl="0" eaLnBrk="1" fontAlgn="auto" latinLnBrk="0" hangingPunct="1">
                        <a:lnSpc>
                          <a:spcPct val="107000"/>
                        </a:lnSpc>
                        <a:spcBef>
                          <a:spcPts val="0"/>
                        </a:spcBef>
                        <a:spcAft>
                          <a:spcPts val="0"/>
                        </a:spcAft>
                        <a:buClrTx/>
                        <a:buSzTx/>
                        <a:buFontTx/>
                        <a:buNone/>
                        <a:tabLst/>
                        <a:defRPr/>
                      </a:pPr>
                      <a:r>
                        <a:rPr lang="en-US" sz="14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1.4.1. Map initiatives that are underway or planned at the AU that are relevant to fisheries and aquaculture and contribute to their development </a:t>
                      </a:r>
                      <a:r>
                        <a:rPr lang="en-US" sz="1400" b="1" dirty="0" smtClean="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2161" marR="421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1.4.1.1. Organize internal virtual meeting among AUC Departments to map initiatives that are underway or planned at the AU which are relevant to fisheries and aquaculture, </a:t>
                      </a:r>
                    </a:p>
                  </a:txBody>
                  <a:tcPr marL="42161" marR="421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dirty="0">
                          <a:latin typeface="Calibri" panose="020F0502020204030204" pitchFamily="34" charset="0"/>
                          <a:cs typeface="Calibri" panose="020F0502020204030204" pitchFamily="34" charset="0"/>
                        </a:rPr>
                        <a:t>Internal</a:t>
                      </a:r>
                      <a:r>
                        <a:rPr lang="en-US" sz="1400" baseline="0" dirty="0">
                          <a:latin typeface="Calibri" panose="020F0502020204030204" pitchFamily="34" charset="0"/>
                          <a:cs typeface="Calibri" panose="020F0502020204030204" pitchFamily="34" charset="0"/>
                        </a:rPr>
                        <a:t> coordination meeting among AUC Departments will be organized this week to map ongoing initiatives relevant to fisheries and aquaculture to build synergies and coordination</a:t>
                      </a:r>
                      <a:endParaRPr lang="en-US" sz="1400" dirty="0">
                        <a:latin typeface="Calibri" panose="020F0502020204030204" pitchFamily="34" charset="0"/>
                        <a:cs typeface="Calibri" panose="020F0502020204030204" pitchFamily="34" charset="0"/>
                      </a:endParaRPr>
                    </a:p>
                  </a:txBody>
                  <a:tcPr marL="42161" marR="421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7"/>
                  </a:ext>
                </a:extLst>
              </a:tr>
              <a:tr h="1558463">
                <a:tc>
                  <a:txBody>
                    <a:bodyPr/>
                    <a:lstStyle/>
                    <a:p>
                      <a:pPr marL="0" marR="0" indent="0" algn="l" defTabSz="914400" rtl="0" eaLnBrk="1" fontAlgn="auto" latinLnBrk="0" hangingPunct="1">
                        <a:lnSpc>
                          <a:spcPct val="107000"/>
                        </a:lnSpc>
                        <a:spcBef>
                          <a:spcPts val="0"/>
                        </a:spcBef>
                        <a:spcAft>
                          <a:spcPts val="0"/>
                        </a:spcAft>
                        <a:buClrTx/>
                        <a:buSzTx/>
                        <a:buFontTx/>
                        <a:buNone/>
                        <a:tabLst/>
                        <a:defRPr/>
                      </a:pPr>
                      <a:r>
                        <a:rPr lang="en-US" sz="1400" b="1" dirty="0" smtClean="0">
                          <a:effectLst/>
                          <a:latin typeface="Calibri" panose="020F0502020204030204" pitchFamily="34" charset="0"/>
                          <a:ea typeface="Calibri" panose="020F0502020204030204" pitchFamily="34" charset="0"/>
                          <a:cs typeface="Times New Roman" panose="02020603050405020304" pitchFamily="18" charset="0"/>
                        </a:rPr>
                        <a:t>1.4.2. Engage with non-fisheries and aquaculture actors (e.g. ministers in charge of finance, trade, planning, financial institutions </a:t>
                      </a:r>
                      <a:r>
                        <a:rPr lang="en-US" sz="1400" b="1" dirty="0" err="1" smtClean="0">
                          <a:effectLst/>
                          <a:latin typeface="Calibri" panose="020F0502020204030204" pitchFamily="34" charset="0"/>
                          <a:ea typeface="Calibri" panose="020F0502020204030204" pitchFamily="34" charset="0"/>
                          <a:cs typeface="Times New Roman" panose="02020603050405020304" pitchFamily="18" charset="0"/>
                        </a:rPr>
                        <a:t>etc</a:t>
                      </a:r>
                      <a:r>
                        <a:rPr lang="en-US" sz="1400" b="1" dirty="0" smtClean="0">
                          <a:effectLst/>
                          <a:latin typeface="Calibri" panose="020F0502020204030204" pitchFamily="34" charset="0"/>
                          <a:ea typeface="Calibri" panose="020F0502020204030204" pitchFamily="34" charset="0"/>
                          <a:cs typeface="Times New Roman" panose="02020603050405020304" pitchFamily="18" charset="0"/>
                        </a:rPr>
                        <a:t>);</a:t>
                      </a:r>
                    </a:p>
                    <a:p>
                      <a:pPr marL="0" marR="0" indent="0" algn="l" defTabSz="914400" rtl="0" eaLnBrk="1" fontAlgn="auto" latinLnBrk="0" hangingPunct="1">
                        <a:lnSpc>
                          <a:spcPct val="107000"/>
                        </a:lnSpc>
                        <a:spcBef>
                          <a:spcPts val="0"/>
                        </a:spcBef>
                        <a:spcAft>
                          <a:spcPts val="0"/>
                        </a:spcAft>
                        <a:buClrTx/>
                        <a:buSzTx/>
                        <a:buFontTx/>
                        <a:buNone/>
                        <a:tabLst/>
                        <a:defRPr/>
                      </a:pPr>
                      <a:endParaRPr lang="en-US"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42161" marR="421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dirty="0" smtClean="0">
                          <a:effectLst/>
                          <a:latin typeface="Calibri" panose="020F0502020204030204" pitchFamily="34" charset="0"/>
                          <a:ea typeface="Calibri" panose="020F0502020204030204" pitchFamily="34" charset="0"/>
                          <a:cs typeface="Times New Roman" panose="02020603050405020304" pitchFamily="18" charset="0"/>
                        </a:rPr>
                        <a:t> 1.4.2.1. Create awareness among relevant non-fisheries and aquaculture decision makers to stimulate in-country investments in fisheries and aquaculture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2161" marR="421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dirty="0" smtClean="0">
                          <a:latin typeface="Calibri" panose="020F0502020204030204" pitchFamily="34" charset="0"/>
                          <a:cs typeface="Calibri" panose="020F0502020204030204" pitchFamily="34" charset="0"/>
                        </a:rPr>
                        <a:t>Awareness</a:t>
                      </a:r>
                      <a:r>
                        <a:rPr lang="en-US" sz="1400" baseline="0" dirty="0" smtClean="0">
                          <a:latin typeface="Calibri" panose="020F0502020204030204" pitchFamily="34" charset="0"/>
                          <a:cs typeface="Calibri" panose="020F0502020204030204" pitchFamily="34" charset="0"/>
                        </a:rPr>
                        <a:t> enhancing and sensitization meeting organized involving depts. In charge of development, finance, trade and industry, environment including representatives of RECS, fisheries department</a:t>
                      </a:r>
                      <a:endParaRPr lang="en-US" sz="1400" dirty="0">
                        <a:latin typeface="Calibri" panose="020F0502020204030204" pitchFamily="34" charset="0"/>
                        <a:cs typeface="Calibri" panose="020F0502020204030204" pitchFamily="34" charset="0"/>
                      </a:endParaRPr>
                    </a:p>
                  </a:txBody>
                  <a:tcPr marL="42161" marR="421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24141972"/>
                  </a:ext>
                </a:extLst>
              </a:tr>
              <a:tr h="1558463">
                <a:tc>
                  <a:txBody>
                    <a:bodyPr/>
                    <a:lstStyle/>
                    <a:p>
                      <a:pPr marL="0" marR="0">
                        <a:lnSpc>
                          <a:spcPct val="107000"/>
                        </a:lnSpc>
                        <a:spcBef>
                          <a:spcPts val="0"/>
                        </a:spcBef>
                        <a:spcAft>
                          <a:spcPts val="0"/>
                        </a:spcAft>
                      </a:pPr>
                      <a:r>
                        <a:rPr lang="en-US" sz="1400" b="1">
                          <a:effectLst/>
                          <a:latin typeface="Calibri" panose="020F0502020204030204" pitchFamily="34" charset="0"/>
                          <a:ea typeface="Calibri" panose="020F0502020204030204" pitchFamily="34" charset="0"/>
                          <a:cs typeface="Times New Roman" panose="02020603050405020304" pitchFamily="18" charset="0"/>
                        </a:rPr>
                        <a:t>1.4.3. Associate relevant AU services to activities developed under this Action</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42161" marR="421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dirty="0">
                          <a:effectLst/>
                          <a:latin typeface="Calibri" panose="020F0502020204030204" pitchFamily="34" charset="0"/>
                          <a:ea typeface="Calibri" panose="020F0502020204030204" pitchFamily="34" charset="0"/>
                          <a:cs typeface="Calibri" panose="020F0502020204030204" pitchFamily="34" charset="0"/>
                        </a:rPr>
                        <a:t>1.4.3.1. Organize internal virtual (and Physical meetings) to develop and operationalize a framework for internal coordination of fisheries and aquaculture among relevant AUC Actors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2161" marR="421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dirty="0">
                          <a:latin typeface="Calibri" panose="020F0502020204030204" pitchFamily="34" charset="0"/>
                          <a:cs typeface="Calibri" panose="020F0502020204030204" pitchFamily="34" charset="0"/>
                        </a:rPr>
                        <a:t>  Internal coordination meeting among AUC Departments will be organized this week to internal coordination mechanism</a:t>
                      </a:r>
                      <a:r>
                        <a:rPr lang="en-US" sz="1400" baseline="0" dirty="0">
                          <a:latin typeface="Calibri" panose="020F0502020204030204" pitchFamily="34" charset="0"/>
                          <a:cs typeface="Calibri" panose="020F0502020204030204" pitchFamily="34" charset="0"/>
                        </a:rPr>
                        <a:t> among AUC departments</a:t>
                      </a:r>
                      <a:endParaRPr lang="en-US" sz="1400" dirty="0">
                        <a:latin typeface="Calibri" panose="020F0502020204030204" pitchFamily="34" charset="0"/>
                        <a:cs typeface="Calibri" panose="020F0502020204030204" pitchFamily="34" charset="0"/>
                      </a:endParaRPr>
                    </a:p>
                  </a:txBody>
                  <a:tcPr marL="42161" marR="421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8"/>
                  </a:ext>
                </a:extLst>
              </a:tr>
            </a:tbl>
          </a:graphicData>
        </a:graphic>
      </p:graphicFrame>
      <p:sp>
        <p:nvSpPr>
          <p:cNvPr id="3" name="Title 2"/>
          <p:cNvSpPr>
            <a:spLocks noGrp="1"/>
          </p:cNvSpPr>
          <p:nvPr>
            <p:ph type="title"/>
          </p:nvPr>
        </p:nvSpPr>
        <p:spPr/>
        <p:txBody>
          <a:bodyPr/>
          <a:lstStyle/>
          <a:p>
            <a:r>
              <a:rPr lang="en-US" sz="2000" dirty="0"/>
              <a:t>SO1: African Union decisions on sustainable fisheries and aquaculture policies are evidence based.</a:t>
            </a:r>
            <a:endParaRPr lang="en-US" dirty="0"/>
          </a:p>
        </p:txBody>
      </p:sp>
      <p:cxnSp>
        <p:nvCxnSpPr>
          <p:cNvPr id="5" name="Straight Connector 4">
            <a:extLst>
              <a:ext uri="{FF2B5EF4-FFF2-40B4-BE49-F238E27FC236}">
                <a16:creationId xmlns:a16="http://schemas.microsoft.com/office/drawing/2014/main" id="{63289C4A-A7E6-2267-1B85-2DFF43BAB679}"/>
              </a:ext>
            </a:extLst>
          </p:cNvPr>
          <p:cNvCxnSpPr/>
          <p:nvPr/>
        </p:nvCxnSpPr>
        <p:spPr>
          <a:xfrm>
            <a:off x="304800" y="2514600"/>
            <a:ext cx="8839200" cy="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98870804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923942569"/>
              </p:ext>
            </p:extLst>
          </p:nvPr>
        </p:nvGraphicFramePr>
        <p:xfrm>
          <a:off x="304800" y="1219201"/>
          <a:ext cx="8839200" cy="5638799"/>
        </p:xfrm>
        <a:graphic>
          <a:graphicData uri="http://schemas.openxmlformats.org/drawingml/2006/table">
            <a:tbl>
              <a:tblPr firstRow="1" firstCol="1" bandRow="1"/>
              <a:tblGrid>
                <a:gridCol w="2476353">
                  <a:extLst>
                    <a:ext uri="{9D8B030D-6E8A-4147-A177-3AD203B41FA5}">
                      <a16:colId xmlns:a16="http://schemas.microsoft.com/office/drawing/2014/main" val="20000"/>
                    </a:ext>
                  </a:extLst>
                </a:gridCol>
                <a:gridCol w="3641026">
                  <a:extLst>
                    <a:ext uri="{9D8B030D-6E8A-4147-A177-3AD203B41FA5}">
                      <a16:colId xmlns:a16="http://schemas.microsoft.com/office/drawing/2014/main" val="20001"/>
                    </a:ext>
                  </a:extLst>
                </a:gridCol>
                <a:gridCol w="2721821">
                  <a:extLst>
                    <a:ext uri="{9D8B030D-6E8A-4147-A177-3AD203B41FA5}">
                      <a16:colId xmlns:a16="http://schemas.microsoft.com/office/drawing/2014/main" val="20002"/>
                    </a:ext>
                  </a:extLst>
                </a:gridCol>
              </a:tblGrid>
              <a:tr h="981943">
                <a:tc gridSpan="2">
                  <a:txBody>
                    <a:bodyPr/>
                    <a:lstStyle/>
                    <a:p>
                      <a:pPr marL="0" marR="0">
                        <a:lnSpc>
                          <a:spcPct val="107000"/>
                        </a:lnSpc>
                        <a:spcBef>
                          <a:spcPts val="0"/>
                        </a:spcBef>
                        <a:spcAft>
                          <a:spcPts val="0"/>
                        </a:spcAft>
                      </a:pPr>
                      <a:r>
                        <a:rPr lang="en-US" sz="1600" b="1" dirty="0">
                          <a:solidFill>
                            <a:srgbClr val="FF0000"/>
                          </a:solidFill>
                        </a:rPr>
                        <a:t>Output 2.2 Capacities of Member States, RECs and RFBs to develop realistic sustainable fisheries and aquaculture policies in coherence with the PFRS are strengthened.</a:t>
                      </a:r>
                    </a:p>
                  </a:txBody>
                  <a:tcPr marL="37320" marR="373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nSpc>
                          <a:spcPct val="107000"/>
                        </a:lnSpc>
                        <a:spcBef>
                          <a:spcPts val="0"/>
                        </a:spcBef>
                        <a:spcAft>
                          <a:spcPts val="0"/>
                        </a:spcAft>
                      </a:pP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7320" marR="373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b="1" dirty="0">
                          <a:solidFill>
                            <a:srgbClr val="FF0000"/>
                          </a:solidFill>
                        </a:rPr>
                        <a:t> </a:t>
                      </a:r>
                      <a:r>
                        <a:rPr lang="en-US" sz="1600" b="1" dirty="0">
                          <a:solidFill>
                            <a:schemeClr val="tx1"/>
                          </a:solidFill>
                        </a:rPr>
                        <a:t>Progress of implementation</a:t>
                      </a:r>
                    </a:p>
                    <a:p>
                      <a:pPr marL="0" marR="0">
                        <a:lnSpc>
                          <a:spcPct val="107000"/>
                        </a:lnSpc>
                        <a:spcBef>
                          <a:spcPts val="0"/>
                        </a:spcBef>
                        <a:spcAft>
                          <a:spcPts val="0"/>
                        </a:spcAft>
                      </a:pPr>
                      <a:r>
                        <a:rPr lang="en-US" sz="1600" b="1" dirty="0">
                          <a:solidFill>
                            <a:srgbClr val="FF0000"/>
                          </a:solidFill>
                        </a:rPr>
                        <a:t> </a:t>
                      </a:r>
                    </a:p>
                  </a:txBody>
                  <a:tcPr marL="37320" marR="373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652806">
                <a:tc>
                  <a:txBody>
                    <a:bodyPr/>
                    <a:lstStyle/>
                    <a:p>
                      <a:pPr marL="0" marR="0">
                        <a:lnSpc>
                          <a:spcPct val="107000"/>
                        </a:lnSpc>
                        <a:spcBef>
                          <a:spcPts val="0"/>
                        </a:spcBef>
                        <a:spcAft>
                          <a:spcPts val="0"/>
                        </a:spcAft>
                      </a:pPr>
                      <a:r>
                        <a:rPr lang="en-US" sz="1600" b="1" dirty="0">
                          <a:latin typeface="Calibri" panose="020F0502020204030204" pitchFamily="34" charset="0"/>
                          <a:cs typeface="Calibri" panose="020F0502020204030204" pitchFamily="34" charset="0"/>
                        </a:rPr>
                        <a:t>2.2.1. Develop capacities and provide technical support to Member states and RECs to develop </a:t>
                      </a:r>
                      <a:r>
                        <a:rPr lang="en-US" sz="1600" b="1" dirty="0" err="1">
                          <a:latin typeface="Calibri" panose="020F0502020204030204" pitchFamily="34" charset="0"/>
                          <a:cs typeface="Calibri" panose="020F0502020204030204" pitchFamily="34" charset="0"/>
                        </a:rPr>
                        <a:t>sectoral</a:t>
                      </a:r>
                      <a:r>
                        <a:rPr lang="en-US" sz="1600" b="1" dirty="0">
                          <a:latin typeface="Calibri" panose="020F0502020204030204" pitchFamily="34" charset="0"/>
                          <a:cs typeface="Calibri" panose="020F0502020204030204" pitchFamily="34" charset="0"/>
                        </a:rPr>
                        <a:t> strategies and investment plans</a:t>
                      </a:r>
                    </a:p>
                  </a:txBody>
                  <a:tcPr marL="37320" marR="373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dirty="0">
                          <a:latin typeface="Calibri" panose="020F0502020204030204" pitchFamily="34" charset="0"/>
                          <a:cs typeface="Calibri" panose="020F0502020204030204" pitchFamily="34" charset="0"/>
                        </a:rPr>
                        <a:t>2.2.1.1. Conduct studies to establish which AU MS have sectoral strategies and investment plans and develop a mechanism for twinning between  those with and those without – 5 regions</a:t>
                      </a:r>
                    </a:p>
                  </a:txBody>
                  <a:tcPr marL="37320" marR="373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en-US" sz="1600" dirty="0">
                          <a:latin typeface="Calibri" panose="020F0502020204030204" pitchFamily="34" charset="0"/>
                          <a:cs typeface="Calibri" panose="020F0502020204030204" pitchFamily="34" charset="0"/>
                        </a:rPr>
                        <a:t>Terms of reference </a:t>
                      </a:r>
                      <a:r>
                        <a:rPr lang="en-US" sz="1600" dirty="0" smtClean="0">
                          <a:latin typeface="Calibri" panose="020F0502020204030204" pitchFamily="34" charset="0"/>
                          <a:cs typeface="Calibri" panose="020F0502020204030204" pitchFamily="34" charset="0"/>
                        </a:rPr>
                        <a:t>developed </a:t>
                      </a:r>
                      <a:r>
                        <a:rPr lang="en-US" sz="1600" dirty="0">
                          <a:latin typeface="Calibri" panose="020F0502020204030204" pitchFamily="34" charset="0"/>
                          <a:cs typeface="Calibri" panose="020F0502020204030204" pitchFamily="34" charset="0"/>
                        </a:rPr>
                        <a:t>for launching call for proposals from COES</a:t>
                      </a:r>
                    </a:p>
                    <a:p>
                      <a:pPr marL="0" marR="0">
                        <a:lnSpc>
                          <a:spcPct val="107000"/>
                        </a:lnSpc>
                        <a:spcBef>
                          <a:spcPts val="0"/>
                        </a:spcBef>
                        <a:spcAft>
                          <a:spcPts val="0"/>
                        </a:spcAft>
                      </a:pPr>
                      <a:endParaRPr lang="en-US" sz="1600" dirty="0">
                        <a:latin typeface="Calibri" panose="020F0502020204030204" pitchFamily="34" charset="0"/>
                        <a:cs typeface="Calibri" panose="020F0502020204030204" pitchFamily="34" charset="0"/>
                      </a:endParaRPr>
                    </a:p>
                  </a:txBody>
                  <a:tcPr marL="37320" marR="373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4"/>
                  </a:ext>
                </a:extLst>
              </a:tr>
              <a:tr h="3004050">
                <a:tc>
                  <a:txBody>
                    <a:bodyPr/>
                    <a:lstStyle/>
                    <a:p>
                      <a:pPr marL="0" marR="0">
                        <a:lnSpc>
                          <a:spcPct val="107000"/>
                        </a:lnSpc>
                        <a:spcBef>
                          <a:spcPts val="0"/>
                        </a:spcBef>
                        <a:spcAft>
                          <a:spcPts val="0"/>
                        </a:spcAft>
                      </a:pPr>
                      <a:r>
                        <a:rPr lang="en-US" sz="1600" b="1" i="0" dirty="0">
                          <a:effectLst/>
                          <a:latin typeface="Calibri" panose="020F0502020204030204" pitchFamily="34" charset="0"/>
                          <a:ea typeface="Calibri" panose="020F0502020204030204" pitchFamily="34" charset="0"/>
                          <a:cs typeface="Calibri" panose="020F0502020204030204" pitchFamily="34" charset="0"/>
                        </a:rPr>
                        <a:t>2.2.2. Support member States in reviewing their policies and legislations and aligning them with best international </a:t>
                      </a:r>
                      <a:r>
                        <a:rPr lang="en-US" sz="1600" b="1" i="0" dirty="0" smtClean="0">
                          <a:effectLst/>
                          <a:latin typeface="Calibri" panose="020F0502020204030204" pitchFamily="34" charset="0"/>
                          <a:ea typeface="Calibri" panose="020F0502020204030204" pitchFamily="34" charset="0"/>
                          <a:cs typeface="Calibri" panose="020F0502020204030204" pitchFamily="34" charset="0"/>
                        </a:rPr>
                        <a:t>practices</a:t>
                      </a:r>
                      <a:endParaRPr lang="en-US" sz="1600" i="0" dirty="0">
                        <a:effectLst/>
                        <a:latin typeface="Calibri" panose="020F0502020204030204" pitchFamily="34" charset="0"/>
                        <a:ea typeface="Calibri" panose="020F0502020204030204" pitchFamily="34" charset="0"/>
                        <a:cs typeface="Calibri" panose="020F0502020204030204" pitchFamily="34" charset="0"/>
                      </a:endParaRPr>
                    </a:p>
                  </a:txBody>
                  <a:tcPr marL="37320" marR="373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Calibri" panose="020F0502020204030204" pitchFamily="34" charset="0"/>
                        </a:rPr>
                        <a:t>2,2,2,1 Review and align national fisheries and aquaculture polices and laws with  the PFRS, regional instruments and global best practices for 15 AU member states</a:t>
                      </a:r>
                    </a:p>
                  </a:txBody>
                  <a:tcPr marL="37320" marR="373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dirty="0" smtClean="0">
                          <a:latin typeface="Calibri" panose="020F0502020204030204" pitchFamily="34" charset="0"/>
                          <a:cs typeface="Calibri" panose="020F0502020204030204" pitchFamily="34" charset="0"/>
                        </a:rPr>
                        <a:t>Contract</a:t>
                      </a:r>
                      <a:r>
                        <a:rPr lang="en-US" sz="1600" baseline="0" dirty="0" smtClean="0">
                          <a:latin typeface="Calibri" panose="020F0502020204030204" pitchFamily="34" charset="0"/>
                          <a:cs typeface="Calibri" panose="020F0502020204030204" pitchFamily="34" charset="0"/>
                        </a:rPr>
                        <a:t> awarded to ACECOR (Africa Centre of Excellence in Coastal Resilience, UCC, Ghana)</a:t>
                      </a:r>
                      <a:endParaRPr lang="en-US" sz="1600" dirty="0" smtClean="0">
                        <a:latin typeface="Calibri" panose="020F0502020204030204" pitchFamily="34" charset="0"/>
                        <a:cs typeface="Calibri" panose="020F0502020204030204" pitchFamily="34" charset="0"/>
                      </a:endParaRPr>
                    </a:p>
                    <a:p>
                      <a:pPr marL="0" marR="0">
                        <a:lnSpc>
                          <a:spcPct val="107000"/>
                        </a:lnSpc>
                        <a:spcBef>
                          <a:spcPts val="0"/>
                        </a:spcBef>
                        <a:spcAft>
                          <a:spcPts val="0"/>
                        </a:spcAft>
                      </a:pPr>
                      <a:r>
                        <a:rPr lang="en-US" sz="1600" dirty="0">
                          <a:latin typeface="Calibri" panose="020F0502020204030204" pitchFamily="34" charset="0"/>
                          <a:cs typeface="Calibri" panose="020F0502020204030204" pitchFamily="34" charset="0"/>
                        </a:rPr>
                        <a:t> </a:t>
                      </a:r>
                    </a:p>
                  </a:txBody>
                  <a:tcPr marL="37320" marR="373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5"/>
                  </a:ext>
                </a:extLst>
              </a:tr>
            </a:tbl>
          </a:graphicData>
        </a:graphic>
      </p:graphicFrame>
      <p:sp>
        <p:nvSpPr>
          <p:cNvPr id="3" name="Title 2"/>
          <p:cNvSpPr>
            <a:spLocks noGrp="1"/>
          </p:cNvSpPr>
          <p:nvPr>
            <p:ph type="title"/>
          </p:nvPr>
        </p:nvSpPr>
        <p:spPr>
          <a:xfrm>
            <a:off x="990600" y="152400"/>
            <a:ext cx="8153400" cy="762000"/>
          </a:xfrm>
        </p:spPr>
        <p:txBody>
          <a:bodyPr/>
          <a:lstStyle/>
          <a:p>
            <a:r>
              <a:rPr lang="en-US" sz="1400" dirty="0"/>
              <a:t>SO2 Fisheries and aquaculture policies in Africa are coherent with the PFRS and coordinated at continental, regional and national levels in order to maintain healthy and resilient marine, coastal and freshwater ecosystems in the context of climate change.</a:t>
            </a:r>
            <a:r>
              <a:rPr lang="en-US" dirty="0"/>
              <a:t/>
            </a:r>
            <a:br>
              <a:rPr lang="en-US" dirty="0"/>
            </a:br>
            <a:endParaRPr lang="en-US" dirty="0"/>
          </a:p>
        </p:txBody>
      </p:sp>
    </p:spTree>
    <p:extLst>
      <p:ext uri="{BB962C8B-B14F-4D97-AF65-F5344CB8AC3E}">
        <p14:creationId xmlns:p14="http://schemas.microsoft.com/office/powerpoint/2010/main" val="365994187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143000" y="304800"/>
            <a:ext cx="7718400" cy="609600"/>
          </a:xfrm>
        </p:spPr>
        <p:txBody>
          <a:bodyPr/>
          <a:lstStyle/>
          <a:p>
            <a:r>
              <a:rPr lang="en-US" sz="1400" dirty="0"/>
              <a:t>SO2 Fisheries and aquaculture policies in Africa are coherent with the PFRS and coordinated at continental, regional and national levels in order to maintain healthy and resilient marine, coastal and freshwater ecosystems in the context of climate change.</a:t>
            </a:r>
            <a:endParaRPr lang="en-US"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100983684"/>
              </p:ext>
            </p:extLst>
          </p:nvPr>
        </p:nvGraphicFramePr>
        <p:xfrm>
          <a:off x="304800" y="1219199"/>
          <a:ext cx="8915400" cy="6261551"/>
        </p:xfrm>
        <a:graphic>
          <a:graphicData uri="http://schemas.openxmlformats.org/drawingml/2006/table">
            <a:tbl>
              <a:tblPr firstRow="1" firstCol="1" bandRow="1"/>
              <a:tblGrid>
                <a:gridCol w="2445635">
                  <a:extLst>
                    <a:ext uri="{9D8B030D-6E8A-4147-A177-3AD203B41FA5}">
                      <a16:colId xmlns:a16="http://schemas.microsoft.com/office/drawing/2014/main" val="20000"/>
                    </a:ext>
                  </a:extLst>
                </a:gridCol>
                <a:gridCol w="4107565">
                  <a:extLst>
                    <a:ext uri="{9D8B030D-6E8A-4147-A177-3AD203B41FA5}">
                      <a16:colId xmlns:a16="http://schemas.microsoft.com/office/drawing/2014/main" val="20001"/>
                    </a:ext>
                  </a:extLst>
                </a:gridCol>
                <a:gridCol w="2362200">
                  <a:extLst>
                    <a:ext uri="{9D8B030D-6E8A-4147-A177-3AD203B41FA5}">
                      <a16:colId xmlns:a16="http://schemas.microsoft.com/office/drawing/2014/main" val="20002"/>
                    </a:ext>
                  </a:extLst>
                </a:gridCol>
              </a:tblGrid>
              <a:tr h="622539">
                <a:tc gridSpan="2">
                  <a:txBody>
                    <a:bodyPr/>
                    <a:lstStyle/>
                    <a:p>
                      <a:pPr marL="0" marR="0">
                        <a:lnSpc>
                          <a:spcPct val="107000"/>
                        </a:lnSpc>
                        <a:spcBef>
                          <a:spcPts val="0"/>
                        </a:spcBef>
                        <a:spcAft>
                          <a:spcPts val="0"/>
                        </a:spcAft>
                      </a:pPr>
                      <a:r>
                        <a:rPr lang="en-US" sz="1400" b="0"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Output 2.3 Capacities are strengthened to facilitate intra and inter regional fish trade in line with the regional integration trade agenda and the Protocol on Trade in Goods of the Africa Continental Free Trade </a:t>
                      </a:r>
                      <a:r>
                        <a:rPr lang="en-US" sz="1400" b="0" dirty="0" smtClean="0">
                          <a:solidFill>
                            <a:srgbClr val="FF0000"/>
                          </a:solidFill>
                          <a:effectLst/>
                          <a:latin typeface="Calibri" panose="020F0502020204030204" pitchFamily="34" charset="0"/>
                          <a:ea typeface="Calibri" panose="020F0502020204030204" pitchFamily="34" charset="0"/>
                          <a:cs typeface="Calibri" panose="020F0502020204030204" pitchFamily="34" charset="0"/>
                        </a:rPr>
                        <a:t>Area</a:t>
                      </a:r>
                      <a:r>
                        <a:rPr lang="en-US" sz="1400" b="0" dirty="0">
                          <a:effectLst/>
                          <a:latin typeface="Calibri" panose="020F0502020204030204" pitchFamily="34" charset="0"/>
                          <a:ea typeface="Calibri" panose="020F0502020204030204" pitchFamily="34" charset="0"/>
                          <a:cs typeface="Times New Roman" panose="02020603050405020304" pitchFamily="18" charset="0"/>
                        </a:rPr>
                        <a:t> </a:t>
                      </a:r>
                    </a:p>
                  </a:txBody>
                  <a:tcPr marL="56769" marR="567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nSpc>
                          <a:spcPct val="107000"/>
                        </a:lnSpc>
                        <a:spcBef>
                          <a:spcPts val="0"/>
                        </a:spcBef>
                        <a:spcAft>
                          <a:spcPts val="0"/>
                        </a:spcAft>
                      </a:pP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6769" marR="567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b="1" dirty="0" smtClean="0"/>
                        <a:t>Progress of implementation</a:t>
                      </a:r>
                      <a:endParaRPr lang="en-US" sz="1400" b="1" dirty="0"/>
                    </a:p>
                  </a:txBody>
                  <a:tcPr marL="56769" marR="567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463138">
                <a:tc>
                  <a:txBody>
                    <a:bodyPr/>
                    <a:lstStyle/>
                    <a:p>
                      <a:pPr marL="0" marR="0">
                        <a:lnSpc>
                          <a:spcPct val="107000"/>
                        </a:lnSpc>
                        <a:spcBef>
                          <a:spcPts val="0"/>
                        </a:spcBef>
                        <a:spcAft>
                          <a:spcPts val="0"/>
                        </a:spcAft>
                      </a:pPr>
                      <a:r>
                        <a:rPr lang="en-US" sz="1400" b="1" dirty="0">
                          <a:effectLst/>
                          <a:latin typeface="Calibri" panose="020F0502020204030204" pitchFamily="34" charset="0"/>
                          <a:ea typeface="Calibri" panose="020F0502020204030204" pitchFamily="34" charset="0"/>
                          <a:cs typeface="Times New Roman" panose="02020603050405020304" pitchFamily="18" charset="0"/>
                        </a:rPr>
                        <a:t>2.3.1. Identify strategic regional value chains for sustainable fisheries and aquaculture</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6769" marR="567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2.3.1.1 Hire 3 COEs to conduct studies in </a:t>
                      </a:r>
                      <a:r>
                        <a:rPr lang="en-US" sz="1400" dirty="0" err="1">
                          <a:effectLst/>
                          <a:latin typeface="Calibri" panose="020F0502020204030204" pitchFamily="34" charset="0"/>
                          <a:ea typeface="Calibri" panose="020F0502020204030204" pitchFamily="34" charset="0"/>
                          <a:cs typeface="Times New Roman" panose="02020603050405020304" pitchFamily="18" charset="0"/>
                        </a:rPr>
                        <a:t>West_Central</a:t>
                      </a:r>
                      <a:r>
                        <a:rPr lang="en-US" sz="1400" dirty="0">
                          <a:effectLst/>
                          <a:latin typeface="Calibri" panose="020F0502020204030204" pitchFamily="34" charset="0"/>
                          <a:ea typeface="Calibri" panose="020F0502020204030204" pitchFamily="34" charset="0"/>
                          <a:cs typeface="Times New Roman" panose="02020603050405020304" pitchFamily="18" charset="0"/>
                        </a:rPr>
                        <a:t>, </a:t>
                      </a:r>
                      <a:r>
                        <a:rPr lang="en-US" sz="1400" dirty="0" err="1">
                          <a:effectLst/>
                          <a:latin typeface="Calibri" panose="020F0502020204030204" pitchFamily="34" charset="0"/>
                          <a:ea typeface="Calibri" panose="020F0502020204030204" pitchFamily="34" charset="0"/>
                          <a:cs typeface="Times New Roman" panose="02020603050405020304" pitchFamily="18" charset="0"/>
                        </a:rPr>
                        <a:t>East_Southern</a:t>
                      </a:r>
                      <a:r>
                        <a:rPr lang="en-US" sz="1400" dirty="0">
                          <a:effectLst/>
                          <a:latin typeface="Calibri" panose="020F0502020204030204" pitchFamily="34" charset="0"/>
                          <a:ea typeface="Calibri" panose="020F0502020204030204" pitchFamily="34" charset="0"/>
                          <a:cs typeface="Times New Roman" panose="02020603050405020304" pitchFamily="18" charset="0"/>
                        </a:rPr>
                        <a:t> and Northern  regions to identify strategic regional value chains for sustainable fisheries and aquaculture</a:t>
                      </a:r>
                    </a:p>
                  </a:txBody>
                  <a:tcPr marL="56769" marR="567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dirty="0">
                          <a:latin typeface="Calibri" panose="020F0502020204030204" pitchFamily="34" charset="0"/>
                          <a:cs typeface="Calibri" panose="020F0502020204030204" pitchFamily="34" charset="0"/>
                        </a:rPr>
                        <a:t>Consultations</a:t>
                      </a:r>
                      <a:r>
                        <a:rPr lang="en-US" sz="1400" baseline="0" dirty="0">
                          <a:latin typeface="Calibri" panose="020F0502020204030204" pitchFamily="34" charset="0"/>
                          <a:cs typeface="Calibri" panose="020F0502020204030204" pitchFamily="34" charset="0"/>
                        </a:rPr>
                        <a:t> with OIE concluded and preparations by OIE are in progress for implementation of this </a:t>
                      </a:r>
                      <a:r>
                        <a:rPr lang="en-US" sz="1400" baseline="0" dirty="0" smtClean="0">
                          <a:latin typeface="Calibri" panose="020F0502020204030204" pitchFamily="34" charset="0"/>
                          <a:cs typeface="Calibri" panose="020F0502020204030204" pitchFamily="34" charset="0"/>
                        </a:rPr>
                        <a:t>consultancy; draft </a:t>
                      </a:r>
                      <a:r>
                        <a:rPr lang="en-US" sz="1400" baseline="0" dirty="0" err="1" smtClean="0">
                          <a:latin typeface="Calibri" panose="020F0502020204030204" pitchFamily="34" charset="0"/>
                          <a:cs typeface="Calibri" panose="020F0502020204030204" pitchFamily="34" charset="0"/>
                        </a:rPr>
                        <a:t>subdelegation</a:t>
                      </a:r>
                      <a:r>
                        <a:rPr lang="en-US" sz="1400" baseline="0" dirty="0" smtClean="0">
                          <a:latin typeface="Calibri" panose="020F0502020204030204" pitchFamily="34" charset="0"/>
                          <a:cs typeface="Calibri" panose="020F0502020204030204" pitchFamily="34" charset="0"/>
                        </a:rPr>
                        <a:t> agreement developed regarding transfer of funds</a:t>
                      </a:r>
                      <a:r>
                        <a:rPr lang="en-US" sz="1400" dirty="0">
                          <a:latin typeface="Calibri" panose="020F0502020204030204" pitchFamily="34" charset="0"/>
                          <a:cs typeface="Calibri" panose="020F0502020204030204" pitchFamily="34" charset="0"/>
                        </a:rPr>
                        <a:t>  </a:t>
                      </a:r>
                    </a:p>
                  </a:txBody>
                  <a:tcPr marL="56769" marR="567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1"/>
                  </a:ext>
                </a:extLst>
              </a:tr>
              <a:tr h="1522453">
                <a:tc>
                  <a:txBody>
                    <a:bodyPr/>
                    <a:lstStyle/>
                    <a:p>
                      <a:pPr marL="0" marR="0">
                        <a:lnSpc>
                          <a:spcPct val="107000"/>
                        </a:lnSpc>
                        <a:spcBef>
                          <a:spcPts val="0"/>
                        </a:spcBef>
                        <a:spcAft>
                          <a:spcPts val="0"/>
                        </a:spcAft>
                      </a:pPr>
                      <a:r>
                        <a:rPr lang="en-US" sz="1400" b="1" dirty="0" smtClean="0">
                          <a:effectLst/>
                          <a:latin typeface="Calibri" panose="020F0502020204030204" pitchFamily="34" charset="0"/>
                          <a:ea typeface="Calibri" panose="020F0502020204030204" pitchFamily="34" charset="0"/>
                          <a:cs typeface="Times New Roman" panose="02020603050405020304" pitchFamily="18" charset="0"/>
                        </a:rPr>
                        <a:t>2.3.2. Support RECs and their Member States in reviewing their trade and SPS policies to facilitate fish trade along those strategic regional value chains;</a:t>
                      </a:r>
                    </a:p>
                    <a:p>
                      <a:pPr marL="0" marR="0">
                        <a:lnSpc>
                          <a:spcPct val="107000"/>
                        </a:lnSpc>
                        <a:spcBef>
                          <a:spcPts val="0"/>
                        </a:spcBef>
                        <a:spcAft>
                          <a:spcPts val="0"/>
                        </a:spcAft>
                      </a:pP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6769" marR="567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dirty="0" smtClean="0">
                          <a:effectLst/>
                          <a:latin typeface="Calibri" panose="020F0502020204030204" pitchFamily="34" charset="0"/>
                          <a:ea typeface="Calibri" panose="020F0502020204030204" pitchFamily="34" charset="0"/>
                          <a:cs typeface="Times New Roman" panose="02020603050405020304" pitchFamily="18" charset="0"/>
                        </a:rPr>
                        <a:t>2.3.2.1Consultancy</a:t>
                      </a:r>
                      <a:r>
                        <a:rPr lang="en-US" sz="1400" baseline="0" dirty="0" smtClean="0">
                          <a:effectLst/>
                          <a:latin typeface="Calibri" panose="020F0502020204030204" pitchFamily="34" charset="0"/>
                          <a:ea typeface="Calibri" panose="020F0502020204030204" pitchFamily="34" charset="0"/>
                          <a:cs typeface="Times New Roman" panose="02020603050405020304" pitchFamily="18" charset="0"/>
                        </a:rPr>
                        <a:t> by OIE</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6769" marR="567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dirty="0" smtClean="0">
                          <a:latin typeface="Calibri" panose="020F0502020204030204" pitchFamily="34" charset="0"/>
                          <a:cs typeface="Calibri" panose="020F0502020204030204" pitchFamily="34" charset="0"/>
                        </a:rPr>
                        <a:t>Consultations with OIE concluded and preparations by OIE are in progress for implementation of this consultancy; draft </a:t>
                      </a:r>
                      <a:r>
                        <a:rPr lang="en-US" sz="1400" dirty="0" err="1" smtClean="0">
                          <a:latin typeface="Calibri" panose="020F0502020204030204" pitchFamily="34" charset="0"/>
                          <a:cs typeface="Calibri" panose="020F0502020204030204" pitchFamily="34" charset="0"/>
                        </a:rPr>
                        <a:t>subdelegation</a:t>
                      </a:r>
                      <a:r>
                        <a:rPr lang="en-US" sz="1400" dirty="0" smtClean="0">
                          <a:latin typeface="Calibri" panose="020F0502020204030204" pitchFamily="34" charset="0"/>
                          <a:cs typeface="Calibri" panose="020F0502020204030204" pitchFamily="34" charset="0"/>
                        </a:rPr>
                        <a:t> agreement developed regarding transfer of funds  </a:t>
                      </a:r>
                      <a:endParaRPr lang="en-US" sz="1400" dirty="0">
                        <a:latin typeface="Calibri" panose="020F0502020204030204" pitchFamily="34" charset="0"/>
                        <a:cs typeface="Calibri" panose="020F0502020204030204" pitchFamily="34" charset="0"/>
                      </a:endParaRPr>
                    </a:p>
                  </a:txBody>
                  <a:tcPr marL="56769" marR="567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73894026"/>
                  </a:ext>
                </a:extLst>
              </a:tr>
              <a:tr h="1954472">
                <a:tc>
                  <a:txBody>
                    <a:bodyPr/>
                    <a:lstStyle/>
                    <a:p>
                      <a:pPr marL="0" marR="0">
                        <a:lnSpc>
                          <a:spcPct val="107000"/>
                        </a:lnSpc>
                        <a:spcBef>
                          <a:spcPts val="0"/>
                        </a:spcBef>
                        <a:spcAft>
                          <a:spcPts val="0"/>
                        </a:spcAft>
                      </a:pPr>
                      <a:r>
                        <a:rPr lang="en-US" sz="1400" b="1" dirty="0">
                          <a:effectLst/>
                          <a:latin typeface="Calibri" panose="020F0502020204030204" pitchFamily="34" charset="0"/>
                          <a:ea typeface="Calibri" panose="020F0502020204030204" pitchFamily="34" charset="0"/>
                          <a:cs typeface="Times New Roman" panose="02020603050405020304" pitchFamily="18" charset="0"/>
                        </a:rPr>
                        <a:t>2.3.3. Support regional approaches for the establishment of regional reference laboratories and diagnostic networks;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6769" marR="567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2.3.3.1. Conduct institutional assessment of laboratories and diagnostics networks in the various regions of Africa and recommend mechanisms for establishing regional reference laboratories and diagnostic networks for fish and fish products. </a:t>
                      </a:r>
                    </a:p>
                  </a:txBody>
                  <a:tcPr marL="56769" marR="567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dirty="0" smtClean="0">
                          <a:latin typeface="Calibri" panose="020F0502020204030204" pitchFamily="34" charset="0"/>
                          <a:cs typeface="Calibri" panose="020F0502020204030204" pitchFamily="34" charset="0"/>
                        </a:rPr>
                        <a:t>Consultations with OIE concluded and preparations by OIE are in progress for implementation of this consultancy; draft </a:t>
                      </a:r>
                      <a:r>
                        <a:rPr lang="en-US" sz="1400" dirty="0" err="1" smtClean="0">
                          <a:latin typeface="Calibri" panose="020F0502020204030204" pitchFamily="34" charset="0"/>
                          <a:cs typeface="Calibri" panose="020F0502020204030204" pitchFamily="34" charset="0"/>
                        </a:rPr>
                        <a:t>subdelegation</a:t>
                      </a:r>
                      <a:r>
                        <a:rPr lang="en-US" sz="1400" dirty="0" smtClean="0">
                          <a:latin typeface="Calibri" panose="020F0502020204030204" pitchFamily="34" charset="0"/>
                          <a:cs typeface="Calibri" panose="020F0502020204030204" pitchFamily="34" charset="0"/>
                        </a:rPr>
                        <a:t> agreement developed regarding transfer of funds</a:t>
                      </a:r>
                      <a:r>
                        <a:rPr lang="en-US" sz="1400" dirty="0">
                          <a:latin typeface="Calibri" panose="020F0502020204030204" pitchFamily="34" charset="0"/>
                          <a:cs typeface="Calibri" panose="020F0502020204030204" pitchFamily="34" charset="0"/>
                        </a:rPr>
                        <a:t>  </a:t>
                      </a:r>
                    </a:p>
                  </a:txBody>
                  <a:tcPr marL="56769" marR="567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15987636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143000" y="304800"/>
            <a:ext cx="7718400" cy="609600"/>
          </a:xfrm>
        </p:spPr>
        <p:txBody>
          <a:bodyPr/>
          <a:lstStyle/>
          <a:p>
            <a:r>
              <a:rPr lang="en-US" sz="1400" dirty="0"/>
              <a:t>SO2 Fisheries and aquaculture policies in Africa are coherent with the PFRS and coordinated at continental, regional and national levels in order to maintain healthy and resilient marine, coastal and freshwater ecosystems in the context of climate change.</a:t>
            </a:r>
            <a:endParaRPr lang="en-US"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407494343"/>
              </p:ext>
            </p:extLst>
          </p:nvPr>
        </p:nvGraphicFramePr>
        <p:xfrm>
          <a:off x="304800" y="1219199"/>
          <a:ext cx="8915400" cy="5105401"/>
        </p:xfrm>
        <a:graphic>
          <a:graphicData uri="http://schemas.openxmlformats.org/drawingml/2006/table">
            <a:tbl>
              <a:tblPr firstRow="1" firstCol="1" bandRow="1"/>
              <a:tblGrid>
                <a:gridCol w="2445635">
                  <a:extLst>
                    <a:ext uri="{9D8B030D-6E8A-4147-A177-3AD203B41FA5}">
                      <a16:colId xmlns:a16="http://schemas.microsoft.com/office/drawing/2014/main" val="20000"/>
                    </a:ext>
                  </a:extLst>
                </a:gridCol>
                <a:gridCol w="4509990">
                  <a:extLst>
                    <a:ext uri="{9D8B030D-6E8A-4147-A177-3AD203B41FA5}">
                      <a16:colId xmlns:a16="http://schemas.microsoft.com/office/drawing/2014/main" val="20001"/>
                    </a:ext>
                  </a:extLst>
                </a:gridCol>
                <a:gridCol w="1959775">
                  <a:extLst>
                    <a:ext uri="{9D8B030D-6E8A-4147-A177-3AD203B41FA5}">
                      <a16:colId xmlns:a16="http://schemas.microsoft.com/office/drawing/2014/main" val="20002"/>
                    </a:ext>
                  </a:extLst>
                </a:gridCol>
              </a:tblGrid>
              <a:tr h="954389">
                <a:tc gridSpan="2">
                  <a:txBody>
                    <a:bodyPr/>
                    <a:lstStyle/>
                    <a:p>
                      <a:pPr marL="0" marR="0">
                        <a:lnSpc>
                          <a:spcPct val="107000"/>
                        </a:lnSpc>
                        <a:spcBef>
                          <a:spcPts val="0"/>
                        </a:spcBef>
                        <a:spcAft>
                          <a:spcPts val="0"/>
                        </a:spcAft>
                      </a:pPr>
                      <a:r>
                        <a:rPr lang="en-US" sz="1600" b="1"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Output 2.3 Capacities are strengthened to facilitate intra and inter regional fish trade in line with the regional integration trade agenda and the Protocol on Trade in Goods of the Africa Continental Free Trade </a:t>
                      </a:r>
                      <a:r>
                        <a:rPr lang="en-US" sz="1600" b="1" dirty="0" smtClean="0">
                          <a:solidFill>
                            <a:srgbClr val="FF0000"/>
                          </a:solidFill>
                          <a:effectLst/>
                          <a:latin typeface="Calibri" panose="020F0502020204030204" pitchFamily="34" charset="0"/>
                          <a:ea typeface="Calibri" panose="020F0502020204030204" pitchFamily="34" charset="0"/>
                          <a:cs typeface="Calibri" panose="020F0502020204030204" pitchFamily="34" charset="0"/>
                        </a:rPr>
                        <a:t>Area</a:t>
                      </a:r>
                      <a:r>
                        <a:rPr lang="en-US" sz="1600" dirty="0">
                          <a:effectLst/>
                          <a:latin typeface="Calibri" panose="020F0502020204030204" pitchFamily="34" charset="0"/>
                          <a:ea typeface="Calibri" panose="020F0502020204030204" pitchFamily="34" charset="0"/>
                          <a:cs typeface="Times New Roman" panose="02020603050405020304" pitchFamily="18" charset="0"/>
                        </a:rPr>
                        <a:t> </a:t>
                      </a:r>
                    </a:p>
                  </a:txBody>
                  <a:tcPr marL="56769" marR="567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nSpc>
                          <a:spcPct val="107000"/>
                        </a:lnSpc>
                        <a:spcBef>
                          <a:spcPts val="0"/>
                        </a:spcBef>
                        <a:spcAft>
                          <a:spcPts val="0"/>
                        </a:spcAft>
                      </a:pP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6769" marR="567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b="1" dirty="0" smtClean="0"/>
                        <a:t>Progress of implementation</a:t>
                      </a:r>
                      <a:endParaRPr lang="en-US" sz="1600" b="1" dirty="0"/>
                    </a:p>
                  </a:txBody>
                  <a:tcPr marL="56769" marR="567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2236968">
                <a:tc>
                  <a:txBody>
                    <a:bodyPr/>
                    <a:lstStyle/>
                    <a:p>
                      <a:pPr marL="0" marR="0">
                        <a:lnSpc>
                          <a:spcPct val="107000"/>
                        </a:lnSpc>
                        <a:spcBef>
                          <a:spcPts val="0"/>
                        </a:spcBef>
                        <a:spcAft>
                          <a:spcPts val="0"/>
                        </a:spcAft>
                      </a:pPr>
                      <a:r>
                        <a:rPr lang="en-US" sz="1600" b="1" dirty="0"/>
                        <a:t>2.3.4. Enhance the capacity of fisheries and aquaculture traders with due consideration for small scale traders and women engaged in fish trade an processing;</a:t>
                      </a:r>
                    </a:p>
                  </a:txBody>
                  <a:tcPr marL="56769" marR="567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dirty="0"/>
                        <a:t>2.3.4.1. Develop an advocacy strategy and mechanism for effective participation of women and youth fish traders in fisheries and aquaculture policy dialogue and networking.</a:t>
                      </a:r>
                    </a:p>
                  </a:txBody>
                  <a:tcPr marL="56769" marR="567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en-US" sz="1600" dirty="0" smtClean="0"/>
                        <a:t>Terms of reference being developed for launching call for proposals from COES</a:t>
                      </a:r>
                      <a:endParaRPr lang="en-US" sz="1600" dirty="0"/>
                    </a:p>
                    <a:p>
                      <a:pPr marL="0" marR="0">
                        <a:lnSpc>
                          <a:spcPct val="107000"/>
                        </a:lnSpc>
                        <a:spcBef>
                          <a:spcPts val="0"/>
                        </a:spcBef>
                        <a:spcAft>
                          <a:spcPts val="0"/>
                        </a:spcAft>
                      </a:pPr>
                      <a:r>
                        <a:rPr lang="en-US" sz="1600" dirty="0"/>
                        <a:t>  </a:t>
                      </a:r>
                    </a:p>
                  </a:txBody>
                  <a:tcPr marL="56769" marR="567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3"/>
                  </a:ext>
                </a:extLst>
              </a:tr>
              <a:tr h="1914044">
                <a:tc>
                  <a:txBody>
                    <a:bodyPr/>
                    <a:lstStyle/>
                    <a:p>
                      <a:pPr marL="0" marR="0">
                        <a:lnSpc>
                          <a:spcPct val="107000"/>
                        </a:lnSpc>
                        <a:spcBef>
                          <a:spcPts val="0"/>
                        </a:spcBef>
                        <a:spcAft>
                          <a:spcPts val="0"/>
                        </a:spcAft>
                      </a:pPr>
                      <a:endParaRPr lang="en-US" sz="1600" dirty="0"/>
                    </a:p>
                  </a:txBody>
                  <a:tcPr marL="56769" marR="567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dirty="0" smtClean="0"/>
                        <a:t>2.3.4.2. Train members of the African women fish processors and traders network (</a:t>
                      </a:r>
                      <a:r>
                        <a:rPr lang="en-US" sz="1600" dirty="0" err="1" smtClean="0"/>
                        <a:t>AWfishNet</a:t>
                      </a:r>
                      <a:r>
                        <a:rPr lang="en-US" sz="1600" dirty="0" smtClean="0"/>
                        <a:t>) on policy dialogue, governance,  leadership, advocacy, effective networking, communication and organizational skills. </a:t>
                      </a:r>
                    </a:p>
                    <a:p>
                      <a:pPr marL="0" marR="0">
                        <a:lnSpc>
                          <a:spcPct val="107000"/>
                        </a:lnSpc>
                        <a:spcBef>
                          <a:spcPts val="0"/>
                        </a:spcBef>
                        <a:spcAft>
                          <a:spcPts val="0"/>
                        </a:spcAft>
                      </a:pPr>
                      <a:endParaRPr lang="en-US" sz="1600" dirty="0"/>
                    </a:p>
                  </a:txBody>
                  <a:tcPr marL="56769" marR="567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dirty="0" err="1" smtClean="0"/>
                        <a:t>Traning</a:t>
                      </a:r>
                      <a:r>
                        <a:rPr lang="en-US" sz="1600" dirty="0" smtClean="0"/>
                        <a:t> will be conducted after the advocacy strategy and mechanism</a:t>
                      </a:r>
                      <a:r>
                        <a:rPr lang="en-US" sz="1600" baseline="0" dirty="0" smtClean="0"/>
                        <a:t> developed</a:t>
                      </a:r>
                      <a:endParaRPr lang="en-US" sz="1600" dirty="0"/>
                    </a:p>
                  </a:txBody>
                  <a:tcPr marL="56769" marR="567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49972147"/>
                  </a:ext>
                </a:extLst>
              </a:tr>
            </a:tbl>
          </a:graphicData>
        </a:graphic>
      </p:graphicFrame>
    </p:spTree>
    <p:extLst>
      <p:ext uri="{BB962C8B-B14F-4D97-AF65-F5344CB8AC3E}">
        <p14:creationId xmlns:p14="http://schemas.microsoft.com/office/powerpoint/2010/main" val="385562301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143000" y="304800"/>
            <a:ext cx="7718400" cy="609600"/>
          </a:xfrm>
        </p:spPr>
        <p:txBody>
          <a:bodyPr/>
          <a:lstStyle/>
          <a:p>
            <a:r>
              <a:rPr lang="en-US" sz="1400" dirty="0"/>
              <a:t>SO2 Fisheries and aquaculture policies in Africa are coherent with the PFRS and coordinated at continental, regional and national levels in order to maintain healthy and resilient marine, coastal and freshwater ecosystems in the context of climate change.</a:t>
            </a:r>
            <a:endParaRPr lang="en-US"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375341598"/>
              </p:ext>
            </p:extLst>
          </p:nvPr>
        </p:nvGraphicFramePr>
        <p:xfrm>
          <a:off x="304800" y="1219199"/>
          <a:ext cx="8915400" cy="7010019"/>
        </p:xfrm>
        <a:graphic>
          <a:graphicData uri="http://schemas.openxmlformats.org/drawingml/2006/table">
            <a:tbl>
              <a:tblPr firstRow="1" firstCol="1" bandRow="1"/>
              <a:tblGrid>
                <a:gridCol w="1752600">
                  <a:extLst>
                    <a:ext uri="{9D8B030D-6E8A-4147-A177-3AD203B41FA5}">
                      <a16:colId xmlns:a16="http://schemas.microsoft.com/office/drawing/2014/main" val="20000"/>
                    </a:ext>
                  </a:extLst>
                </a:gridCol>
                <a:gridCol w="5203025">
                  <a:extLst>
                    <a:ext uri="{9D8B030D-6E8A-4147-A177-3AD203B41FA5}">
                      <a16:colId xmlns:a16="http://schemas.microsoft.com/office/drawing/2014/main" val="20001"/>
                    </a:ext>
                  </a:extLst>
                </a:gridCol>
                <a:gridCol w="1959775">
                  <a:extLst>
                    <a:ext uri="{9D8B030D-6E8A-4147-A177-3AD203B41FA5}">
                      <a16:colId xmlns:a16="http://schemas.microsoft.com/office/drawing/2014/main" val="20002"/>
                    </a:ext>
                  </a:extLst>
                </a:gridCol>
              </a:tblGrid>
              <a:tr h="381001">
                <a:tc gridSpan="2">
                  <a:txBody>
                    <a:bodyPr/>
                    <a:lstStyle/>
                    <a:p>
                      <a:pPr marL="0" marR="0">
                        <a:lnSpc>
                          <a:spcPct val="107000"/>
                        </a:lnSpc>
                        <a:spcBef>
                          <a:spcPts val="0"/>
                        </a:spcBef>
                        <a:spcAft>
                          <a:spcPts val="0"/>
                        </a:spcAft>
                      </a:pPr>
                      <a:r>
                        <a:rPr lang="en-US" sz="1600" b="1"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Output 2.3 Capacities are strengthened to facilitate intra and inter regional fish trade in line with the regional integration trade agenda and the Protocol on Trade in Goods of the Africa Continental Free Trade </a:t>
                      </a:r>
                      <a:r>
                        <a:rPr lang="en-US" sz="1600" b="1" dirty="0" smtClean="0">
                          <a:solidFill>
                            <a:srgbClr val="FF0000"/>
                          </a:solidFill>
                          <a:effectLst/>
                          <a:latin typeface="Calibri" panose="020F0502020204030204" pitchFamily="34" charset="0"/>
                          <a:ea typeface="Calibri" panose="020F0502020204030204" pitchFamily="34" charset="0"/>
                          <a:cs typeface="Calibri" panose="020F0502020204030204" pitchFamily="34" charset="0"/>
                        </a:rPr>
                        <a:t>Area</a:t>
                      </a:r>
                      <a:r>
                        <a:rPr lang="en-US" sz="1600" dirty="0">
                          <a:effectLst/>
                          <a:latin typeface="Calibri" panose="020F0502020204030204" pitchFamily="34" charset="0"/>
                          <a:ea typeface="Calibri" panose="020F0502020204030204" pitchFamily="34" charset="0"/>
                          <a:cs typeface="Times New Roman" panose="02020603050405020304" pitchFamily="18" charset="0"/>
                        </a:rPr>
                        <a:t> </a:t>
                      </a:r>
                    </a:p>
                  </a:txBody>
                  <a:tcPr marL="56769" marR="567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nSpc>
                          <a:spcPct val="107000"/>
                        </a:lnSpc>
                        <a:spcBef>
                          <a:spcPts val="0"/>
                        </a:spcBef>
                        <a:spcAft>
                          <a:spcPts val="0"/>
                        </a:spcAft>
                      </a:pP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6769" marR="567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b="1" dirty="0" smtClean="0"/>
                        <a:t>Progress of implementation</a:t>
                      </a:r>
                      <a:endParaRPr lang="en-US" sz="1600" b="1" dirty="0"/>
                    </a:p>
                  </a:txBody>
                  <a:tcPr marL="56769" marR="567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033938">
                <a:tc>
                  <a:txBody>
                    <a:bodyPr/>
                    <a:lstStyle/>
                    <a:p>
                      <a:pPr marL="0" marR="0">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 </a:t>
                      </a:r>
                    </a:p>
                  </a:txBody>
                  <a:tcPr marL="56769" marR="567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2.3.4.3. Organize national workshops to facilitate establishment of national chapters for </a:t>
                      </a:r>
                      <a:r>
                        <a:rPr lang="en-US" sz="1600" dirty="0" err="1">
                          <a:effectLst/>
                          <a:latin typeface="Calibri" panose="020F0502020204030204" pitchFamily="34" charset="0"/>
                          <a:ea typeface="Calibri" panose="020F0502020204030204" pitchFamily="34" charset="0"/>
                          <a:cs typeface="Times New Roman" panose="02020603050405020304" pitchFamily="18" charset="0"/>
                        </a:rPr>
                        <a:t>Awfishnet</a:t>
                      </a:r>
                      <a:r>
                        <a:rPr lang="en-US" sz="1600" dirty="0">
                          <a:effectLst/>
                          <a:latin typeface="Calibri" panose="020F0502020204030204" pitchFamily="34" charset="0"/>
                          <a:ea typeface="Calibri" panose="020F0502020204030204" pitchFamily="34" charset="0"/>
                          <a:cs typeface="Times New Roman" panose="02020603050405020304" pitchFamily="18" charset="0"/>
                        </a:rPr>
                        <a:t> in fragile states (15 AU MS) towards strengthening effective engagement in decision making at national levels on issues relating to fisheries and aquaculture.</a:t>
                      </a:r>
                    </a:p>
                  </a:txBody>
                  <a:tcPr marL="56769" marR="567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dirty="0">
                          <a:latin typeface="Calibri" panose="020F0502020204030204" pitchFamily="34" charset="0"/>
                          <a:cs typeface="Calibri" panose="020F0502020204030204" pitchFamily="34" charset="0"/>
                        </a:rPr>
                        <a:t>15</a:t>
                      </a:r>
                      <a:r>
                        <a:rPr lang="en-US" sz="1600" baseline="0" dirty="0">
                          <a:latin typeface="Calibri" panose="020F0502020204030204" pitchFamily="34" charset="0"/>
                          <a:cs typeface="Calibri" panose="020F0502020204030204" pitchFamily="34" charset="0"/>
                        </a:rPr>
                        <a:t> national chapters of </a:t>
                      </a:r>
                      <a:r>
                        <a:rPr lang="en-US" sz="1600" baseline="0" dirty="0" err="1">
                          <a:latin typeface="Calibri" panose="020F0502020204030204" pitchFamily="34" charset="0"/>
                          <a:cs typeface="Calibri" panose="020F0502020204030204" pitchFamily="34" charset="0"/>
                        </a:rPr>
                        <a:t>Awfishnet</a:t>
                      </a:r>
                      <a:r>
                        <a:rPr lang="en-US" sz="1600" baseline="0" dirty="0">
                          <a:latin typeface="Calibri" panose="020F0502020204030204" pitchFamily="34" charset="0"/>
                          <a:cs typeface="Calibri" panose="020F0502020204030204" pitchFamily="34" charset="0"/>
                        </a:rPr>
                        <a:t> have been established: Egypt, Mauritania, South Sudan, </a:t>
                      </a:r>
                      <a:r>
                        <a:rPr lang="en-US" sz="1600" dirty="0">
                          <a:latin typeface="Calibri" panose="020F0502020204030204" pitchFamily="34" charset="0"/>
                          <a:cs typeface="Calibri" panose="020F0502020204030204" pitchFamily="34" charset="0"/>
                        </a:rPr>
                        <a:t> Sierra</a:t>
                      </a:r>
                      <a:r>
                        <a:rPr lang="en-US" sz="1600" baseline="0" dirty="0">
                          <a:latin typeface="Calibri" panose="020F0502020204030204" pitchFamily="34" charset="0"/>
                          <a:cs typeface="Calibri" panose="020F0502020204030204" pitchFamily="34" charset="0"/>
                        </a:rPr>
                        <a:t> Leone, South Africa, Zambia, Chad, Gabon, </a:t>
                      </a:r>
                      <a:r>
                        <a:rPr lang="en-US" sz="1600" baseline="0" dirty="0" smtClean="0">
                          <a:latin typeface="Calibri" panose="020F0502020204030204" pitchFamily="34" charset="0"/>
                          <a:cs typeface="Calibri" panose="020F0502020204030204" pitchFamily="34" charset="0"/>
                        </a:rPr>
                        <a:t>Liberia</a:t>
                      </a:r>
                      <a:r>
                        <a:rPr lang="en-US" sz="1600" baseline="0" dirty="0">
                          <a:latin typeface="Calibri" panose="020F0502020204030204" pitchFamily="34" charset="0"/>
                          <a:cs typeface="Calibri" panose="020F0502020204030204" pitchFamily="34" charset="0"/>
                        </a:rPr>
                        <a:t>, Kenya</a:t>
                      </a:r>
                      <a:r>
                        <a:rPr lang="en-US" sz="1600" baseline="0" dirty="0" smtClean="0">
                          <a:latin typeface="Calibri" panose="020F0502020204030204" pitchFamily="34" charset="0"/>
                          <a:cs typeface="Calibri" panose="020F0502020204030204" pitchFamily="34" charset="0"/>
                        </a:rPr>
                        <a:t>,, Ethiopia, CAR, Malawi, Cote D’Ivoire, Tunisia</a:t>
                      </a:r>
                      <a:r>
                        <a:rPr lang="en-US" sz="1600" dirty="0">
                          <a:latin typeface="Calibri" panose="020F0502020204030204" pitchFamily="34" charset="0"/>
                          <a:cs typeface="Calibri" panose="020F0502020204030204" pitchFamily="34" charset="0"/>
                        </a:rPr>
                        <a:t> </a:t>
                      </a:r>
                    </a:p>
                  </a:txBody>
                  <a:tcPr marL="56769" marR="567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4"/>
                  </a:ext>
                </a:extLst>
              </a:tr>
              <a:tr h="1449579">
                <a:tc>
                  <a:txBody>
                    <a:bodyPr/>
                    <a:lstStyle/>
                    <a:p>
                      <a:pPr marL="0" marR="0">
                        <a:lnSpc>
                          <a:spcPct val="107000"/>
                        </a:lnSpc>
                        <a:spcBef>
                          <a:spcPts val="0"/>
                        </a:spcBef>
                        <a:spcAft>
                          <a:spcPts val="0"/>
                        </a:spcAft>
                      </a:pPr>
                      <a:r>
                        <a:rPr lang="en-US" sz="1600" b="1" dirty="0">
                          <a:effectLst/>
                          <a:latin typeface="Calibri" panose="020F0502020204030204" pitchFamily="34" charset="0"/>
                          <a:ea typeface="Calibri" panose="020F0502020204030204" pitchFamily="34" charset="0"/>
                          <a:cs typeface="Times New Roman" panose="02020603050405020304" pitchFamily="18" charset="0"/>
                        </a:rPr>
                        <a:t>2.3.5. Improve aquatic disease outbreak detection, notification and support coordinated response.</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56769" marR="567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2.3.5.1.Develop Guidelines to strengthen diagnostic capacities of competent national authorities and networks on aquatic animal disease detection, surveillance and coordinated responses, based on OIE Aquatic Animal Health Code and Manual of Diagnostic Tests for Aquatic Animals (this activity includes stakeholder's participation in a virtual meeting to validate the guidelines).</a:t>
                      </a:r>
                    </a:p>
                  </a:txBody>
                  <a:tcPr marL="56769" marR="567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dirty="0" smtClean="0">
                          <a:latin typeface="Calibri" panose="020F0502020204030204" pitchFamily="34" charset="0"/>
                          <a:cs typeface="Calibri" panose="020F0502020204030204" pitchFamily="34" charset="0"/>
                        </a:rPr>
                        <a:t>Consultations with OIE concluded and preparations by OIE are in progress for implementation of this consultancy; draft </a:t>
                      </a:r>
                      <a:r>
                        <a:rPr lang="en-US" sz="1600" dirty="0" err="1" smtClean="0">
                          <a:latin typeface="Calibri" panose="020F0502020204030204" pitchFamily="34" charset="0"/>
                          <a:cs typeface="Calibri" panose="020F0502020204030204" pitchFamily="34" charset="0"/>
                        </a:rPr>
                        <a:t>subdelegation</a:t>
                      </a:r>
                      <a:r>
                        <a:rPr lang="en-US" sz="1600" dirty="0" smtClean="0">
                          <a:latin typeface="Calibri" panose="020F0502020204030204" pitchFamily="34" charset="0"/>
                          <a:cs typeface="Calibri" panose="020F0502020204030204" pitchFamily="34" charset="0"/>
                        </a:rPr>
                        <a:t> agreement developed regarding transfer of fund</a:t>
                      </a:r>
                      <a:r>
                        <a:rPr lang="en-US" sz="1600" dirty="0">
                          <a:latin typeface="Calibri" panose="020F0502020204030204" pitchFamily="34" charset="0"/>
                          <a:cs typeface="Calibri" panose="020F0502020204030204" pitchFamily="34" charset="0"/>
                        </a:rPr>
                        <a:t> </a:t>
                      </a:r>
                    </a:p>
                    <a:p>
                      <a:pPr marL="0" marR="0">
                        <a:lnSpc>
                          <a:spcPct val="107000"/>
                        </a:lnSpc>
                        <a:spcBef>
                          <a:spcPts val="0"/>
                        </a:spcBef>
                        <a:spcAft>
                          <a:spcPts val="0"/>
                        </a:spcAft>
                      </a:pPr>
                      <a:endParaRPr lang="en-US" sz="1600" dirty="0">
                        <a:latin typeface="Calibri" panose="020F0502020204030204" pitchFamily="34" charset="0"/>
                        <a:cs typeface="Calibri" panose="020F0502020204030204" pitchFamily="34" charset="0"/>
                      </a:endParaRPr>
                    </a:p>
                    <a:p>
                      <a:pPr marL="0" marR="0">
                        <a:lnSpc>
                          <a:spcPct val="107000"/>
                        </a:lnSpc>
                        <a:spcBef>
                          <a:spcPts val="0"/>
                        </a:spcBef>
                        <a:spcAft>
                          <a:spcPts val="0"/>
                        </a:spcAft>
                      </a:pPr>
                      <a:r>
                        <a:rPr lang="en-US" sz="1600" dirty="0">
                          <a:latin typeface="Calibri" panose="020F0502020204030204" pitchFamily="34" charset="0"/>
                          <a:cs typeface="Calibri" panose="020F0502020204030204" pitchFamily="34" charset="0"/>
                        </a:rPr>
                        <a:t> </a:t>
                      </a:r>
                    </a:p>
                    <a:p>
                      <a:pPr marL="0" marR="0">
                        <a:lnSpc>
                          <a:spcPct val="107000"/>
                        </a:lnSpc>
                        <a:spcBef>
                          <a:spcPts val="0"/>
                        </a:spcBef>
                        <a:spcAft>
                          <a:spcPts val="0"/>
                        </a:spcAft>
                      </a:pPr>
                      <a:r>
                        <a:rPr lang="en-US" sz="1600" dirty="0">
                          <a:latin typeface="Calibri" panose="020F0502020204030204" pitchFamily="34" charset="0"/>
                          <a:cs typeface="Calibri" panose="020F0502020204030204" pitchFamily="34" charset="0"/>
                        </a:rPr>
                        <a:t> </a:t>
                      </a:r>
                    </a:p>
                  </a:txBody>
                  <a:tcPr marL="56769" marR="567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26270684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1712331456"/>
              </p:ext>
            </p:extLst>
          </p:nvPr>
        </p:nvGraphicFramePr>
        <p:xfrm>
          <a:off x="304800" y="1219198"/>
          <a:ext cx="8763000" cy="5432871"/>
        </p:xfrm>
        <a:graphic>
          <a:graphicData uri="http://schemas.openxmlformats.org/drawingml/2006/table">
            <a:tbl>
              <a:tblPr firstRow="1" firstCol="1" bandRow="1"/>
              <a:tblGrid>
                <a:gridCol w="3081118">
                  <a:extLst>
                    <a:ext uri="{9D8B030D-6E8A-4147-A177-3AD203B41FA5}">
                      <a16:colId xmlns:a16="http://schemas.microsoft.com/office/drawing/2014/main" val="20000"/>
                    </a:ext>
                  </a:extLst>
                </a:gridCol>
                <a:gridCol w="2840941">
                  <a:extLst>
                    <a:ext uri="{9D8B030D-6E8A-4147-A177-3AD203B41FA5}">
                      <a16:colId xmlns:a16="http://schemas.microsoft.com/office/drawing/2014/main" val="20001"/>
                    </a:ext>
                  </a:extLst>
                </a:gridCol>
                <a:gridCol w="2840941">
                  <a:extLst>
                    <a:ext uri="{9D8B030D-6E8A-4147-A177-3AD203B41FA5}">
                      <a16:colId xmlns:a16="http://schemas.microsoft.com/office/drawing/2014/main" val="845542790"/>
                    </a:ext>
                  </a:extLst>
                </a:gridCol>
              </a:tblGrid>
              <a:tr h="601911">
                <a:tc gridSpan="2">
                  <a:txBody>
                    <a:bodyPr/>
                    <a:lstStyle/>
                    <a:p>
                      <a:pPr marL="0" marR="0">
                        <a:lnSpc>
                          <a:spcPct val="107000"/>
                        </a:lnSpc>
                        <a:spcBef>
                          <a:spcPts val="0"/>
                        </a:spcBef>
                        <a:spcAft>
                          <a:spcPts val="0"/>
                        </a:spcAft>
                      </a:pPr>
                      <a:r>
                        <a:rPr lang="en-US" sz="16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Output 3.1 Capacities of AU Member States – including SIDS - in terms of international negotiations are increased and a mechanism is put in place to coordinate African common positions.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nSpc>
                          <a:spcPct val="107000"/>
                        </a:lnSpc>
                        <a:spcBef>
                          <a:spcPts val="0"/>
                        </a:spcBef>
                        <a:spcAft>
                          <a:spcPts val="0"/>
                        </a:spcAft>
                      </a:pP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b="1" dirty="0">
                          <a:effectLst/>
                          <a:latin typeface="Calibri" panose="020F0502020204030204" pitchFamily="34" charset="0"/>
                          <a:ea typeface="Calibri" panose="020F0502020204030204" pitchFamily="34" charset="0"/>
                          <a:cs typeface="Times New Roman" panose="02020603050405020304" pitchFamily="18" charset="0"/>
                        </a:rPr>
                        <a:t>Progress of implementation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805543">
                <a:tc>
                  <a:txBody>
                    <a:bodyPr/>
                    <a:lstStyle/>
                    <a:p>
                      <a:pPr marL="0" marR="0" indent="0" algn="l" defTabSz="914400" rtl="0" eaLnBrk="1" fontAlgn="auto" latinLnBrk="0" hangingPunct="1">
                        <a:lnSpc>
                          <a:spcPct val="107000"/>
                        </a:lnSpc>
                        <a:spcBef>
                          <a:spcPts val="0"/>
                        </a:spcBef>
                        <a:spcAft>
                          <a:spcPts val="0"/>
                        </a:spcAft>
                        <a:buClrTx/>
                        <a:buSzTx/>
                        <a:buFontTx/>
                        <a:buNone/>
                        <a:tabLst/>
                        <a:defRPr/>
                      </a:pPr>
                      <a:r>
                        <a:rPr lang="en-US" sz="1600" b="1" dirty="0">
                          <a:effectLst/>
                          <a:latin typeface="Calibri" panose="020F0502020204030204" pitchFamily="34" charset="0"/>
                          <a:ea typeface="Calibri" panose="020F0502020204030204" pitchFamily="34" charset="0"/>
                          <a:cs typeface="Times New Roman" panose="02020603050405020304" pitchFamily="18" charset="0"/>
                        </a:rPr>
                        <a:t>3.1.2. Identify specific needs of African SIDS and take them into account in strategic positions in international fora</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endParaRPr lang="en-US"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l" defTabSz="914400" rtl="0" eaLnBrk="1" fontAlgn="auto" latinLnBrk="0" hangingPunct="1">
                        <a:lnSpc>
                          <a:spcPct val="107000"/>
                        </a:lnSpc>
                        <a:spcBef>
                          <a:spcPts val="0"/>
                        </a:spcBef>
                        <a:spcAft>
                          <a:spcPts val="0"/>
                        </a:spcAft>
                        <a:buClrTx/>
                        <a:buSzTx/>
                        <a:buFontTx/>
                        <a:buNone/>
                        <a:tabLst/>
                        <a:defRPr/>
                      </a:pPr>
                      <a:r>
                        <a:rPr lang="en-US" sz="1600" b="0" dirty="0">
                          <a:effectLst/>
                          <a:latin typeface="Calibri" panose="020F0502020204030204" pitchFamily="34" charset="0"/>
                          <a:ea typeface="Calibri" panose="020F0502020204030204" pitchFamily="34" charset="0"/>
                          <a:cs typeface="Times New Roman" panose="02020603050405020304" pitchFamily="18" charset="0"/>
                        </a:rPr>
                        <a:t>3.1.1.1. Convene annual expert's meetings to identify specific and emerging issues and draft common positions for deliberation and adoption at relevant fora.</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Expert meeting planned and scheduled for August in Seychelles 2022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009175">
                <a:tc>
                  <a:txBody>
                    <a:bodyPr/>
                    <a:lstStyle/>
                    <a:p>
                      <a:pPr marL="0" marR="0">
                        <a:lnSpc>
                          <a:spcPct val="107000"/>
                        </a:lnSpc>
                        <a:spcBef>
                          <a:spcPts val="0"/>
                        </a:spcBef>
                        <a:spcAft>
                          <a:spcPts val="0"/>
                        </a:spcAft>
                      </a:pP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3.1.2.1. Identify specific issues relevant to SIDs and develop draft strategic positions and make specific recommendations for establishment/strengthening a platform of SIDS.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dirty="0" smtClean="0">
                          <a:effectLst/>
                          <a:latin typeface="Calibri" panose="020F0502020204030204" pitchFamily="34" charset="0"/>
                          <a:ea typeface="Calibri" panose="020F0502020204030204" pitchFamily="34" charset="0"/>
                          <a:cs typeface="Times New Roman" panose="02020603050405020304" pitchFamily="18" charset="0"/>
                        </a:rPr>
                        <a:t>Contract awarded to ACECOR</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13120698"/>
                  </a:ext>
                </a:extLst>
              </a:tr>
              <a:tr h="1009175">
                <a:tc>
                  <a:txBody>
                    <a:bodyPr/>
                    <a:lstStyle/>
                    <a:p>
                      <a:pPr marL="0" marR="0">
                        <a:lnSpc>
                          <a:spcPct val="107000"/>
                        </a:lnSpc>
                        <a:spcBef>
                          <a:spcPts val="0"/>
                        </a:spcBef>
                        <a:spcAft>
                          <a:spcPts val="0"/>
                        </a:spcAft>
                      </a:pPr>
                      <a:r>
                        <a:rPr lang="en-US" sz="1600" b="1" dirty="0">
                          <a:effectLst/>
                          <a:latin typeface="Calibri" panose="020F0502020204030204" pitchFamily="34" charset="0"/>
                          <a:ea typeface="Calibri" panose="020F0502020204030204" pitchFamily="34" charset="0"/>
                          <a:cs typeface="Times New Roman" panose="02020603050405020304" pitchFamily="18" charset="0"/>
                        </a:rPr>
                        <a:t>3.1.3. Identify expertise in the different Member States and set up a consultation mechanism to prepare positions;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3.1.3.1.Prepare a roster of fishery and aquaculture experts in the different Member States and set up a consultation mechanism to draft positions and mobilize technical expertise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Terms of reference developed for launching call for proposals from COES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3" name="Title 2"/>
          <p:cNvSpPr>
            <a:spLocks noGrp="1"/>
          </p:cNvSpPr>
          <p:nvPr>
            <p:ph type="title"/>
          </p:nvPr>
        </p:nvSpPr>
        <p:spPr>
          <a:xfrm>
            <a:off x="914400" y="76200"/>
            <a:ext cx="8153400" cy="838200"/>
          </a:xfrm>
        </p:spPr>
        <p:txBody>
          <a:bodyPr/>
          <a:lstStyle/>
          <a:p>
            <a:r>
              <a:rPr lang="en-US" sz="2000" dirty="0"/>
              <a:t>SO3. Africa is adequately represented and effectively participates in international fisheries and aquaculture fora and ably domesticates relevant global instruments.</a:t>
            </a:r>
          </a:p>
        </p:txBody>
      </p:sp>
    </p:spTree>
    <p:extLst>
      <p:ext uri="{BB962C8B-B14F-4D97-AF65-F5344CB8AC3E}">
        <p14:creationId xmlns:p14="http://schemas.microsoft.com/office/powerpoint/2010/main" val="19325929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1759542352"/>
              </p:ext>
            </p:extLst>
          </p:nvPr>
        </p:nvGraphicFramePr>
        <p:xfrm>
          <a:off x="304800" y="1219198"/>
          <a:ext cx="8763000" cy="5181601"/>
        </p:xfrm>
        <a:graphic>
          <a:graphicData uri="http://schemas.openxmlformats.org/drawingml/2006/table">
            <a:tbl>
              <a:tblPr firstRow="1" firstCol="1" bandRow="1"/>
              <a:tblGrid>
                <a:gridCol w="3081118">
                  <a:extLst>
                    <a:ext uri="{9D8B030D-6E8A-4147-A177-3AD203B41FA5}">
                      <a16:colId xmlns:a16="http://schemas.microsoft.com/office/drawing/2014/main" val="20000"/>
                    </a:ext>
                  </a:extLst>
                </a:gridCol>
                <a:gridCol w="2840941">
                  <a:extLst>
                    <a:ext uri="{9D8B030D-6E8A-4147-A177-3AD203B41FA5}">
                      <a16:colId xmlns:a16="http://schemas.microsoft.com/office/drawing/2014/main" val="20001"/>
                    </a:ext>
                  </a:extLst>
                </a:gridCol>
                <a:gridCol w="2840941">
                  <a:extLst>
                    <a:ext uri="{9D8B030D-6E8A-4147-A177-3AD203B41FA5}">
                      <a16:colId xmlns:a16="http://schemas.microsoft.com/office/drawing/2014/main" val="845542790"/>
                    </a:ext>
                  </a:extLst>
                </a:gridCol>
              </a:tblGrid>
              <a:tr h="910365">
                <a:tc gridSpan="2">
                  <a:txBody>
                    <a:bodyPr/>
                    <a:lstStyle/>
                    <a:p>
                      <a:pPr marL="0" marR="0">
                        <a:lnSpc>
                          <a:spcPct val="107000"/>
                        </a:lnSpc>
                        <a:spcBef>
                          <a:spcPts val="0"/>
                        </a:spcBef>
                        <a:spcAft>
                          <a:spcPts val="0"/>
                        </a:spcAft>
                      </a:pPr>
                      <a:r>
                        <a:rPr lang="en-US" sz="16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Output 3.1 Capacities of AU Member States – including SIDS - in terms of international negotiations are increased and a mechanism is put in place to coordinate African common positions.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nSpc>
                          <a:spcPct val="107000"/>
                        </a:lnSpc>
                        <a:spcBef>
                          <a:spcPts val="0"/>
                        </a:spcBef>
                        <a:spcAft>
                          <a:spcPts val="0"/>
                        </a:spcAft>
                      </a:pP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b="1" dirty="0">
                          <a:effectLst/>
                          <a:latin typeface="Calibri" panose="020F0502020204030204" pitchFamily="34" charset="0"/>
                          <a:ea typeface="Calibri" panose="020F0502020204030204" pitchFamily="34" charset="0"/>
                          <a:cs typeface="Times New Roman" panose="02020603050405020304" pitchFamily="18" charset="0"/>
                        </a:rPr>
                        <a:t>Progress of implementation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526421">
                <a:tc>
                  <a:txBody>
                    <a:bodyPr/>
                    <a:lstStyle/>
                    <a:p>
                      <a:pPr marL="0" marR="0">
                        <a:lnSpc>
                          <a:spcPct val="107000"/>
                        </a:lnSpc>
                        <a:spcBef>
                          <a:spcPts val="0"/>
                        </a:spcBef>
                        <a:spcAft>
                          <a:spcPts val="0"/>
                        </a:spcAft>
                      </a:pPr>
                      <a:r>
                        <a:rPr lang="en-US" sz="1600" b="1" dirty="0">
                          <a:effectLst/>
                          <a:latin typeface="Calibri" panose="020F0502020204030204" pitchFamily="34" charset="0"/>
                          <a:ea typeface="Calibri" panose="020F0502020204030204" pitchFamily="34" charset="0"/>
                          <a:cs typeface="Times New Roman" panose="02020603050405020304" pitchFamily="18" charset="0"/>
                        </a:rPr>
                        <a:t>3.1.4. Increase capacities on international issues and organize specific trainings for pre-identified negotiators</a:t>
                      </a:r>
                      <a:r>
                        <a:rPr lang="en-US" sz="1600" dirty="0">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3.1.4.1. Identify global issues and agendas which impact on national, regional and continental fisheries and aquaculture development.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Terms of reference developed for launching call for proposals from COES</a:t>
                      </a:r>
                    </a:p>
                    <a:p>
                      <a:pPr marL="0" marR="0">
                        <a:lnSpc>
                          <a:spcPct val="107000"/>
                        </a:lnSpc>
                        <a:spcBef>
                          <a:spcPts val="0"/>
                        </a:spcBef>
                        <a:spcAft>
                          <a:spcPts val="0"/>
                        </a:spcAft>
                      </a:pP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1218394">
                <a:tc>
                  <a:txBody>
                    <a:bodyPr/>
                    <a:lstStyle/>
                    <a:p>
                      <a:pPr marL="0" marR="0">
                        <a:lnSpc>
                          <a:spcPct val="107000"/>
                        </a:lnSpc>
                        <a:spcBef>
                          <a:spcPts val="0"/>
                        </a:spcBef>
                        <a:spcAft>
                          <a:spcPts val="0"/>
                        </a:spcAft>
                      </a:pP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3.1.4.2. Conduct an expert consultative training workshop on negotiation skills.</a:t>
                      </a:r>
                    </a:p>
                    <a:p>
                      <a:pPr marL="0" marR="0">
                        <a:lnSpc>
                          <a:spcPct val="107000"/>
                        </a:lnSpc>
                        <a:spcBef>
                          <a:spcPts val="0"/>
                        </a:spcBef>
                        <a:spcAft>
                          <a:spcPts val="0"/>
                        </a:spcAft>
                      </a:pP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To be undertaken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535907"/>
                  </a:ext>
                </a:extLst>
              </a:tr>
              <a:tr h="1526421">
                <a:tc>
                  <a:txBody>
                    <a:bodyPr/>
                    <a:lstStyle/>
                    <a:p>
                      <a:pPr marL="0" marR="0">
                        <a:lnSpc>
                          <a:spcPct val="107000"/>
                        </a:lnSpc>
                        <a:spcBef>
                          <a:spcPts val="0"/>
                        </a:spcBef>
                        <a:spcAft>
                          <a:spcPts val="0"/>
                        </a:spcAft>
                      </a:pP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l" defTabSz="914400" rtl="0" eaLnBrk="1" fontAlgn="auto" latinLnBrk="0" hangingPunct="1">
                        <a:lnSpc>
                          <a:spcPct val="107000"/>
                        </a:lnSpc>
                        <a:spcBef>
                          <a:spcPts val="0"/>
                        </a:spcBef>
                        <a:spcAft>
                          <a:spcPts val="0"/>
                        </a:spcAft>
                        <a:buClrTx/>
                        <a:buSzTx/>
                        <a:buFontTx/>
                        <a:buNone/>
                        <a:tabLst/>
                        <a:defRPr/>
                      </a:pPr>
                      <a:r>
                        <a:rPr lang="en-US" sz="1600" dirty="0">
                          <a:effectLst/>
                          <a:latin typeface="Calibri" panose="020F0502020204030204" pitchFamily="34" charset="0"/>
                          <a:ea typeface="Calibri" panose="020F0502020204030204" pitchFamily="34" charset="0"/>
                          <a:cs typeface="Times New Roman" panose="02020603050405020304" pitchFamily="18" charset="0"/>
                        </a:rPr>
                        <a:t>3.1.4.3. Present and advocate for African common positions at relevant fora.</a:t>
                      </a:r>
                    </a:p>
                    <a:p>
                      <a:pPr marL="0" marR="0">
                        <a:lnSpc>
                          <a:spcPct val="107000"/>
                        </a:lnSpc>
                        <a:spcBef>
                          <a:spcPts val="0"/>
                        </a:spcBef>
                        <a:spcAft>
                          <a:spcPts val="0"/>
                        </a:spcAft>
                      </a:pP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Supported African stakeholders (AU MS, NSAs </a:t>
                      </a:r>
                      <a:r>
                        <a:rPr lang="en-US" sz="1600" dirty="0" err="1">
                          <a:effectLst/>
                          <a:latin typeface="Calibri" panose="020F0502020204030204" pitchFamily="34" charset="0"/>
                          <a:ea typeface="Calibri" panose="020F0502020204030204" pitchFamily="34" charset="0"/>
                          <a:cs typeface="Times New Roman" panose="02020603050405020304" pitchFamily="18" charset="0"/>
                        </a:rPr>
                        <a:t>etc</a:t>
                      </a:r>
                      <a:r>
                        <a:rPr lang="en-US" sz="1600" dirty="0">
                          <a:effectLst/>
                          <a:latin typeface="Calibri" panose="020F0502020204030204" pitchFamily="34" charset="0"/>
                          <a:ea typeface="Calibri" panose="020F0502020204030204" pitchFamily="34" charset="0"/>
                          <a:cs typeface="Times New Roman" panose="02020603050405020304" pitchFamily="18" charset="0"/>
                        </a:rPr>
                        <a:t>) to OACPS in Ghana, World aquaculture society in Alexandria, Lisbon</a:t>
                      </a:r>
                      <a:r>
                        <a:rPr lang="en-US" sz="1600" baseline="0" dirty="0">
                          <a:effectLst/>
                          <a:latin typeface="Calibri" panose="020F0502020204030204" pitchFamily="34" charset="0"/>
                          <a:ea typeface="Calibri" panose="020F0502020204030204" pitchFamily="34" charset="0"/>
                          <a:cs typeface="Times New Roman" panose="02020603050405020304" pitchFamily="18" charset="0"/>
                        </a:rPr>
                        <a:t> Ocean conference in Portugal</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67980808"/>
                  </a:ext>
                </a:extLst>
              </a:tr>
            </a:tbl>
          </a:graphicData>
        </a:graphic>
      </p:graphicFrame>
      <p:sp>
        <p:nvSpPr>
          <p:cNvPr id="3" name="Title 2"/>
          <p:cNvSpPr>
            <a:spLocks noGrp="1"/>
          </p:cNvSpPr>
          <p:nvPr>
            <p:ph type="title"/>
          </p:nvPr>
        </p:nvSpPr>
        <p:spPr>
          <a:xfrm>
            <a:off x="914400" y="76200"/>
            <a:ext cx="8153400" cy="838200"/>
          </a:xfrm>
        </p:spPr>
        <p:txBody>
          <a:bodyPr/>
          <a:lstStyle/>
          <a:p>
            <a:r>
              <a:rPr lang="en-US" sz="2000" dirty="0"/>
              <a:t>SO3. Africa is adequately represented and effectively participates in international fisheries and aquaculture fora and ably domesticates relevant global instruments.</a:t>
            </a:r>
          </a:p>
        </p:txBody>
      </p:sp>
    </p:spTree>
    <p:extLst>
      <p:ext uri="{BB962C8B-B14F-4D97-AF65-F5344CB8AC3E}">
        <p14:creationId xmlns:p14="http://schemas.microsoft.com/office/powerpoint/2010/main" val="15693897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3538904101"/>
              </p:ext>
            </p:extLst>
          </p:nvPr>
        </p:nvGraphicFramePr>
        <p:xfrm>
          <a:off x="304800" y="1219200"/>
          <a:ext cx="8763000" cy="5552503"/>
        </p:xfrm>
        <a:graphic>
          <a:graphicData uri="http://schemas.openxmlformats.org/drawingml/2006/table">
            <a:tbl>
              <a:tblPr firstRow="1" firstCol="1" bandRow="1"/>
              <a:tblGrid>
                <a:gridCol w="2514600">
                  <a:extLst>
                    <a:ext uri="{9D8B030D-6E8A-4147-A177-3AD203B41FA5}">
                      <a16:colId xmlns:a16="http://schemas.microsoft.com/office/drawing/2014/main" val="20000"/>
                    </a:ext>
                  </a:extLst>
                </a:gridCol>
                <a:gridCol w="3407459">
                  <a:extLst>
                    <a:ext uri="{9D8B030D-6E8A-4147-A177-3AD203B41FA5}">
                      <a16:colId xmlns:a16="http://schemas.microsoft.com/office/drawing/2014/main" val="20001"/>
                    </a:ext>
                  </a:extLst>
                </a:gridCol>
                <a:gridCol w="2840941">
                  <a:extLst>
                    <a:ext uri="{9D8B030D-6E8A-4147-A177-3AD203B41FA5}">
                      <a16:colId xmlns:a16="http://schemas.microsoft.com/office/drawing/2014/main" val="845542790"/>
                    </a:ext>
                  </a:extLst>
                </a:gridCol>
              </a:tblGrid>
              <a:tr h="350913">
                <a:tc gridSpan="2">
                  <a:txBody>
                    <a:bodyPr/>
                    <a:lstStyle/>
                    <a:p>
                      <a:pPr marL="0" marR="0">
                        <a:lnSpc>
                          <a:spcPct val="107000"/>
                        </a:lnSpc>
                        <a:spcBef>
                          <a:spcPts val="0"/>
                        </a:spcBef>
                        <a:spcAft>
                          <a:spcPts val="0"/>
                        </a:spcAft>
                      </a:pPr>
                      <a:r>
                        <a:rPr lang="en-US" sz="1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Output 3.1 Capacities of AU Member States – including SIDS - in terms of international negotiations are increased and a mechanism is put in place to coordinate African common positions.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nSpc>
                          <a:spcPct val="107000"/>
                        </a:lnSpc>
                        <a:spcBef>
                          <a:spcPts val="0"/>
                        </a:spcBef>
                        <a:spcAft>
                          <a:spcPts val="0"/>
                        </a:spcAft>
                      </a:pP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b="1" dirty="0">
                          <a:effectLst/>
                          <a:latin typeface="Calibri" panose="020F0502020204030204" pitchFamily="34" charset="0"/>
                          <a:ea typeface="Calibri" panose="020F0502020204030204" pitchFamily="34" charset="0"/>
                          <a:cs typeface="Times New Roman" panose="02020603050405020304" pitchFamily="18" charset="0"/>
                        </a:rPr>
                        <a:t>Progress of implementation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2906649">
                <a:tc>
                  <a:txBody>
                    <a:bodyPr/>
                    <a:lstStyle/>
                    <a:p>
                      <a:pPr algn="l" fontAlgn="ctr"/>
                      <a:r>
                        <a:rPr lang="en-US" sz="1400" b="1" i="0" u="none" strike="noStrike" dirty="0">
                          <a:effectLst/>
                          <a:latin typeface="Arial" panose="020B0604020202020204" pitchFamily="34" charset="0"/>
                        </a:rPr>
                        <a:t>3.1.5. Prepare African common positions using AU processes;</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3.1.5.1. Convene side events with the African Group of ambassadors and negotiators to agree on African common positions to be presented at relevant fora.</a:t>
                      </a:r>
                    </a:p>
                    <a:p>
                      <a:pPr marL="0" marR="0">
                        <a:lnSpc>
                          <a:spcPct val="107000"/>
                        </a:lnSpc>
                        <a:spcBef>
                          <a:spcPts val="0"/>
                        </a:spcBef>
                        <a:spcAft>
                          <a:spcPts val="0"/>
                        </a:spcAft>
                      </a:pP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l" defTabSz="914400" rtl="0" eaLnBrk="1" fontAlgn="auto" latinLnBrk="0" hangingPunct="1">
                        <a:lnSpc>
                          <a:spcPct val="107000"/>
                        </a:lnSpc>
                        <a:spcBef>
                          <a:spcPts val="0"/>
                        </a:spcBef>
                        <a:spcAft>
                          <a:spcPts val="0"/>
                        </a:spcAft>
                        <a:buClrTx/>
                        <a:buSzTx/>
                        <a:buFontTx/>
                        <a:buNone/>
                        <a:tabLst/>
                        <a:defRPr/>
                      </a:pPr>
                      <a:r>
                        <a:rPr lang="en-US" sz="1400" dirty="0" smtClean="0"/>
                        <a:t>AUDA-NEPAD supported the African Regional Group of Ambassadors to the Rome-based agencies to formulate common African positions for submission to the 34th Session of COFI. The project supported the development of a total of twelve common position statements that were delivered by representatives of the ARG during the relevant sessions.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11888134"/>
                  </a:ext>
                </a:extLst>
              </a:tr>
              <a:tr h="1971103">
                <a:tc>
                  <a:txBody>
                    <a:bodyPr/>
                    <a:lstStyle/>
                    <a:p>
                      <a:pPr algn="l" fontAlgn="ctr"/>
                      <a:r>
                        <a:rPr lang="en-US" sz="1400" b="1" dirty="0"/>
                        <a:t>3.1.6. Assist AU policy organs in the identification and participation of African champions (HSG and Ministers) in relevant High-level events, enhancing visibility of the African voice</a:t>
                      </a:r>
                    </a:p>
                    <a:p>
                      <a:pPr algn="l" fontAlgn="ctr"/>
                      <a:endParaRPr lang="en-US" sz="1400" dirty="0"/>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dirty="0"/>
                        <a:t> 3.1.6.1. Assist AU policy organs representatives to attend relevant high-level events to enhance visibility of African fisheries and aquaculture.</a:t>
                      </a:r>
                    </a:p>
                    <a:p>
                      <a:pPr marL="0" marR="0">
                        <a:lnSpc>
                          <a:spcPct val="107000"/>
                        </a:lnSpc>
                        <a:spcBef>
                          <a:spcPts val="0"/>
                        </a:spcBef>
                        <a:spcAft>
                          <a:spcPts val="0"/>
                        </a:spcAft>
                      </a:pPr>
                      <a:endParaRPr lang="en-US" sz="1400" dirty="0"/>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endParaRPr lang="en-US" sz="1400" dirty="0" smtClean="0"/>
                    </a:p>
                    <a:p>
                      <a:pPr marL="0" marR="0">
                        <a:lnSpc>
                          <a:spcPct val="107000"/>
                        </a:lnSpc>
                        <a:spcBef>
                          <a:spcPts val="0"/>
                        </a:spcBef>
                        <a:spcAft>
                          <a:spcPts val="0"/>
                        </a:spcAft>
                      </a:pPr>
                      <a:r>
                        <a:rPr lang="en-US" sz="1400" dirty="0" smtClean="0"/>
                        <a:t>Plan </a:t>
                      </a:r>
                      <a:r>
                        <a:rPr lang="en-US" sz="1400" dirty="0"/>
                        <a:t>to assist AU policy organs representatives to attend </a:t>
                      </a:r>
                      <a:r>
                        <a:rPr lang="en-US" sz="1400" dirty="0" smtClean="0"/>
                        <a:t>COFI35.</a:t>
                      </a:r>
                      <a:endParaRPr lang="en-US" sz="1400" dirty="0"/>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32463594"/>
                  </a:ext>
                </a:extLst>
              </a:tr>
            </a:tbl>
          </a:graphicData>
        </a:graphic>
      </p:graphicFrame>
      <p:sp>
        <p:nvSpPr>
          <p:cNvPr id="3" name="Title 2"/>
          <p:cNvSpPr>
            <a:spLocks noGrp="1"/>
          </p:cNvSpPr>
          <p:nvPr>
            <p:ph type="title"/>
          </p:nvPr>
        </p:nvSpPr>
        <p:spPr>
          <a:xfrm>
            <a:off x="914400" y="76200"/>
            <a:ext cx="8153400" cy="838200"/>
          </a:xfrm>
        </p:spPr>
        <p:txBody>
          <a:bodyPr/>
          <a:lstStyle/>
          <a:p>
            <a:r>
              <a:rPr lang="en-US" sz="2000" dirty="0"/>
              <a:t>SO3. Africa is adequately represented and effectively participates in international fisheries and aquaculture fora and ably domesticates relevant global instruments.</a:t>
            </a:r>
          </a:p>
        </p:txBody>
      </p:sp>
    </p:spTree>
    <p:extLst>
      <p:ext uri="{BB962C8B-B14F-4D97-AF65-F5344CB8AC3E}">
        <p14:creationId xmlns:p14="http://schemas.microsoft.com/office/powerpoint/2010/main" val="24398929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3945861873"/>
              </p:ext>
            </p:extLst>
          </p:nvPr>
        </p:nvGraphicFramePr>
        <p:xfrm>
          <a:off x="304800" y="1219204"/>
          <a:ext cx="8839199" cy="5409629"/>
        </p:xfrm>
        <a:graphic>
          <a:graphicData uri="http://schemas.openxmlformats.org/drawingml/2006/table">
            <a:tbl>
              <a:tblPr firstRow="1" firstCol="1" bandRow="1"/>
              <a:tblGrid>
                <a:gridCol w="2424730">
                  <a:extLst>
                    <a:ext uri="{9D8B030D-6E8A-4147-A177-3AD203B41FA5}">
                      <a16:colId xmlns:a16="http://schemas.microsoft.com/office/drawing/2014/main" val="20000"/>
                    </a:ext>
                  </a:extLst>
                </a:gridCol>
                <a:gridCol w="4471440">
                  <a:extLst>
                    <a:ext uri="{9D8B030D-6E8A-4147-A177-3AD203B41FA5}">
                      <a16:colId xmlns:a16="http://schemas.microsoft.com/office/drawing/2014/main" val="20001"/>
                    </a:ext>
                  </a:extLst>
                </a:gridCol>
                <a:gridCol w="1943029">
                  <a:extLst>
                    <a:ext uri="{9D8B030D-6E8A-4147-A177-3AD203B41FA5}">
                      <a16:colId xmlns:a16="http://schemas.microsoft.com/office/drawing/2014/main" val="20002"/>
                    </a:ext>
                  </a:extLst>
                </a:gridCol>
              </a:tblGrid>
              <a:tr h="512636">
                <a:tc gridSpan="2">
                  <a:txBody>
                    <a:bodyPr/>
                    <a:lstStyle/>
                    <a:p>
                      <a:pPr marL="0" marR="0">
                        <a:lnSpc>
                          <a:spcPct val="107000"/>
                        </a:lnSpc>
                        <a:spcBef>
                          <a:spcPts val="0"/>
                        </a:spcBef>
                        <a:spcAft>
                          <a:spcPts val="0"/>
                        </a:spcAft>
                      </a:pPr>
                      <a:r>
                        <a:rPr lang="en-US" sz="1600" b="1"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Output 3.2 Mechanisms are put in place to encourage and facilitate the domestication of global instruments and initiatives at continental, regional and national </a:t>
                      </a:r>
                      <a:r>
                        <a:rPr lang="en-US" sz="1600" b="1" dirty="0" smtClean="0">
                          <a:solidFill>
                            <a:srgbClr val="FF0000"/>
                          </a:solidFill>
                          <a:effectLst/>
                          <a:latin typeface="Calibri" panose="020F0502020204030204" pitchFamily="34" charset="0"/>
                          <a:ea typeface="Calibri" panose="020F0502020204030204" pitchFamily="34" charset="0"/>
                          <a:cs typeface="Calibri" panose="020F0502020204030204" pitchFamily="34" charset="0"/>
                        </a:rPr>
                        <a:t>levels</a:t>
                      </a:r>
                      <a:r>
                        <a:rPr lang="en-US" sz="1600" dirty="0">
                          <a:effectLst/>
                          <a:latin typeface="Calibri" panose="020F0502020204030204" pitchFamily="34" charset="0"/>
                          <a:ea typeface="Calibri" panose="020F0502020204030204" pitchFamily="34" charset="0"/>
                          <a:cs typeface="Calibri" panose="020F0502020204030204" pitchFamily="34"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nSpc>
                          <a:spcPct val="107000"/>
                        </a:lnSpc>
                        <a:spcBef>
                          <a:spcPts val="0"/>
                        </a:spcBef>
                        <a:spcAft>
                          <a:spcPts val="0"/>
                        </a:spcAft>
                      </a:pP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dirty="0">
                          <a:latin typeface="Calibri" panose="020F0502020204030204" pitchFamily="34" charset="0"/>
                          <a:cs typeface="Calibri" panose="020F0502020204030204" pitchFamily="34" charset="0"/>
                        </a:rPr>
                        <a:t>  </a:t>
                      </a:r>
                      <a:r>
                        <a:rPr lang="en-US" sz="1600" b="1" dirty="0" smtClean="0">
                          <a:latin typeface="Calibri" panose="020F0502020204030204" pitchFamily="34" charset="0"/>
                          <a:cs typeface="Calibri" panose="020F0502020204030204" pitchFamily="34" charset="0"/>
                        </a:rPr>
                        <a:t>Progress  of implementation</a:t>
                      </a:r>
                      <a:endParaRPr lang="en-US" sz="1600" b="1" dirty="0">
                        <a:latin typeface="Calibri" panose="020F0502020204030204" pitchFamily="34" charset="0"/>
                        <a:cs typeface="Calibri" panose="020F0502020204030204" pitchFamily="34" charset="0"/>
                      </a:endParaRPr>
                    </a:p>
                    <a:p>
                      <a:pPr marL="0" marR="0">
                        <a:lnSpc>
                          <a:spcPct val="107000"/>
                        </a:lnSpc>
                        <a:spcBef>
                          <a:spcPts val="0"/>
                        </a:spcBef>
                        <a:spcAft>
                          <a:spcPts val="0"/>
                        </a:spcAft>
                      </a:pPr>
                      <a:r>
                        <a:rPr lang="en-US" sz="1600" dirty="0">
                          <a:latin typeface="Calibri" panose="020F0502020204030204" pitchFamily="34" charset="0"/>
                          <a:cs typeface="Calibri" panose="020F0502020204030204" pitchFamily="34"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512636">
                <a:tc>
                  <a:txBody>
                    <a:bodyPr/>
                    <a:lstStyle/>
                    <a:p>
                      <a:pPr marL="0" marR="0">
                        <a:lnSpc>
                          <a:spcPct val="107000"/>
                        </a:lnSpc>
                        <a:spcBef>
                          <a:spcPts val="0"/>
                        </a:spcBef>
                        <a:spcAft>
                          <a:spcPts val="0"/>
                        </a:spcAft>
                      </a:pPr>
                      <a:r>
                        <a:rPr lang="en-US" sz="1600" b="1" dirty="0">
                          <a:effectLst/>
                          <a:latin typeface="Calibri" panose="020F0502020204030204" pitchFamily="34" charset="0"/>
                          <a:ea typeface="Calibri" panose="020F0502020204030204" pitchFamily="34" charset="0"/>
                          <a:cs typeface="Calibri" panose="020F0502020204030204" pitchFamily="34" charset="0"/>
                        </a:rPr>
                        <a:t>3.2.1. Identify a list of priority instruments and </a:t>
                      </a:r>
                      <a:r>
                        <a:rPr lang="en-US" sz="1600" b="1" dirty="0" smtClean="0">
                          <a:effectLst/>
                          <a:latin typeface="Calibri" panose="020F0502020204030204" pitchFamily="34" charset="0"/>
                          <a:ea typeface="Calibri" panose="020F0502020204030204" pitchFamily="34" charset="0"/>
                          <a:cs typeface="Calibri" panose="020F0502020204030204" pitchFamily="34" charset="0"/>
                        </a:rPr>
                        <a:t>initiatives</a:t>
                      </a:r>
                      <a:endParaRPr lang="en-US" sz="16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Calibri" panose="020F0502020204030204" pitchFamily="34" charset="0"/>
                        </a:rPr>
                        <a:t>3.2.1.1. Identify and analyze priority instruments and initiatives and outline strategies for effective participation by AU member states.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dirty="0">
                          <a:latin typeface="Calibri" panose="020F0502020204030204" pitchFamily="34" charset="0"/>
                          <a:cs typeface="Calibri" panose="020F0502020204030204" pitchFamily="34" charset="0"/>
                        </a:rPr>
                        <a:t> </a:t>
                      </a:r>
                      <a:r>
                        <a:rPr lang="en-US" sz="1600" dirty="0" smtClean="0">
                          <a:latin typeface="Calibri" panose="020F0502020204030204" pitchFamily="34" charset="0"/>
                          <a:cs typeface="Calibri" panose="020F0502020204030204" pitchFamily="34" charset="0"/>
                        </a:rPr>
                        <a:t>Contract awarded to ACECOR</a:t>
                      </a:r>
                      <a:endParaRPr lang="en-US" sz="1600" dirty="0">
                        <a:latin typeface="Calibri" panose="020F0502020204030204" pitchFamily="34" charset="0"/>
                        <a:cs typeface="Calibri" panose="020F0502020204030204" pitchFamily="34" charset="0"/>
                      </a:endParaRPr>
                    </a:p>
                    <a:p>
                      <a:pPr marL="0" marR="0">
                        <a:lnSpc>
                          <a:spcPct val="107000"/>
                        </a:lnSpc>
                        <a:spcBef>
                          <a:spcPts val="0"/>
                        </a:spcBef>
                        <a:spcAft>
                          <a:spcPts val="0"/>
                        </a:spcAft>
                      </a:pPr>
                      <a:r>
                        <a:rPr lang="en-US" sz="1600" dirty="0">
                          <a:latin typeface="Calibri" panose="020F0502020204030204" pitchFamily="34" charset="0"/>
                          <a:cs typeface="Calibri" panose="020F0502020204030204" pitchFamily="34"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1"/>
                  </a:ext>
                </a:extLst>
              </a:tr>
              <a:tr h="653926">
                <a:tc>
                  <a:txBody>
                    <a:bodyPr/>
                    <a:lstStyle/>
                    <a:p>
                      <a:pPr marL="0" marR="0">
                        <a:lnSpc>
                          <a:spcPct val="107000"/>
                        </a:lnSpc>
                        <a:spcBef>
                          <a:spcPts val="0"/>
                        </a:spcBef>
                        <a:spcAft>
                          <a:spcPts val="0"/>
                        </a:spcAft>
                      </a:pPr>
                      <a:r>
                        <a:rPr lang="en-US" sz="1600" b="1">
                          <a:effectLst/>
                          <a:latin typeface="Calibri" panose="020F0502020204030204" pitchFamily="34" charset="0"/>
                          <a:ea typeface="Calibri" panose="020F0502020204030204" pitchFamily="34" charset="0"/>
                          <a:cs typeface="Calibri" panose="020F0502020204030204" pitchFamily="34" charset="0"/>
                        </a:rPr>
                        <a:t>3.2.2. Establish and regularly update their state of ratification and domestication</a:t>
                      </a:r>
                      <a:endParaRPr lang="en-US" sz="16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Calibri" panose="020F0502020204030204" pitchFamily="34" charset="0"/>
                        </a:rPr>
                        <a:t>3.2.2.1. Develop a mechanism for follow-up on implementation and ratification of relevant instruments by AU MS for biennial reporting progress of domestication,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dirty="0">
                          <a:latin typeface="Calibri" panose="020F0502020204030204" pitchFamily="34" charset="0"/>
                          <a:cs typeface="Calibri" panose="020F0502020204030204" pitchFamily="34" charset="0"/>
                        </a:rPr>
                        <a:t> </a:t>
                      </a:r>
                    </a:p>
                    <a:p>
                      <a:pPr marL="0" marR="0">
                        <a:lnSpc>
                          <a:spcPct val="107000"/>
                        </a:lnSpc>
                        <a:spcBef>
                          <a:spcPts val="0"/>
                        </a:spcBef>
                        <a:spcAft>
                          <a:spcPts val="0"/>
                        </a:spcAft>
                      </a:pPr>
                      <a:r>
                        <a:rPr lang="en-US" sz="1600" dirty="0">
                          <a:latin typeface="Calibri" panose="020F0502020204030204" pitchFamily="34" charset="0"/>
                          <a:cs typeface="Calibri" panose="020F0502020204030204" pitchFamily="34" charset="0"/>
                        </a:rPr>
                        <a:t> </a:t>
                      </a:r>
                      <a:r>
                        <a:rPr lang="en-US" sz="1600" dirty="0" smtClean="0">
                          <a:latin typeface="Calibri" panose="020F0502020204030204" pitchFamily="34" charset="0"/>
                          <a:cs typeface="Calibri" panose="020F0502020204030204" pitchFamily="34" charset="0"/>
                        </a:rPr>
                        <a:t>Contract awarded to ACECOR</a:t>
                      </a:r>
                      <a:endParaRPr lang="en-US" sz="1600" dirty="0">
                        <a:latin typeface="Calibri" panose="020F0502020204030204" pitchFamily="34" charset="0"/>
                        <a:cs typeface="Calibri" panose="020F0502020204030204" pitchFamily="34" charset="0"/>
                      </a:endParaRPr>
                    </a:p>
                    <a:p>
                      <a:pPr marL="0" marR="0">
                        <a:lnSpc>
                          <a:spcPct val="107000"/>
                        </a:lnSpc>
                        <a:spcBef>
                          <a:spcPts val="0"/>
                        </a:spcBef>
                        <a:spcAft>
                          <a:spcPts val="0"/>
                        </a:spcAft>
                      </a:pPr>
                      <a:endParaRPr lang="en-US" sz="1600" dirty="0">
                        <a:latin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2"/>
                  </a:ext>
                </a:extLst>
              </a:tr>
              <a:tr h="435952">
                <a:tc>
                  <a:txBody>
                    <a:bodyPr/>
                    <a:lstStyle/>
                    <a:p>
                      <a:pPr marL="0" marR="0">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Calibri" panose="020F0502020204030204" pitchFamily="34"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Calibri" panose="020F0502020204030204" pitchFamily="34" charset="0"/>
                        </a:rPr>
                        <a:t>3.2.2.4. Conduct a review of national policies in 15 AU MS and make specific recommendations for alignment and domestication of global instruments.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dirty="0">
                          <a:latin typeface="Calibri" panose="020F0502020204030204" pitchFamily="34" charset="0"/>
                          <a:cs typeface="Calibri" panose="020F0502020204030204" pitchFamily="34" charset="0"/>
                        </a:rPr>
                        <a:t> </a:t>
                      </a:r>
                      <a:r>
                        <a:rPr lang="en-US" sz="1600" dirty="0" smtClean="0">
                          <a:latin typeface="Calibri" panose="020F0502020204030204" pitchFamily="34" charset="0"/>
                          <a:cs typeface="Calibri" panose="020F0502020204030204" pitchFamily="34" charset="0"/>
                        </a:rPr>
                        <a:t>TORs</a:t>
                      </a:r>
                      <a:r>
                        <a:rPr lang="en-US" sz="1600" baseline="0" dirty="0" smtClean="0">
                          <a:latin typeface="Calibri" panose="020F0502020204030204" pitchFamily="34" charset="0"/>
                          <a:cs typeface="Calibri" panose="020F0502020204030204" pitchFamily="34" charset="0"/>
                        </a:rPr>
                        <a:t> developed and  RFP to COEs in process </a:t>
                      </a:r>
                      <a:endParaRPr lang="en-US" sz="1600" dirty="0">
                        <a:latin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4"/>
                  </a:ext>
                </a:extLst>
              </a:tr>
              <a:tr h="435952">
                <a:tc>
                  <a:txBody>
                    <a:bodyPr/>
                    <a:lstStyle/>
                    <a:p>
                      <a:pPr marL="0" marR="0">
                        <a:lnSpc>
                          <a:spcPct val="107000"/>
                        </a:lnSpc>
                        <a:spcBef>
                          <a:spcPts val="0"/>
                        </a:spcBef>
                        <a:spcAft>
                          <a:spcPts val="0"/>
                        </a:spcAft>
                      </a:pPr>
                      <a:r>
                        <a:rPr lang="en-US" sz="1600" b="1" dirty="0">
                          <a:effectLst/>
                          <a:latin typeface="Calibri" panose="020F0502020204030204" pitchFamily="34" charset="0"/>
                          <a:ea typeface="Calibri" panose="020F0502020204030204" pitchFamily="34" charset="0"/>
                          <a:cs typeface="Calibri" panose="020F0502020204030204" pitchFamily="34" charset="0"/>
                        </a:rPr>
                        <a:t>3.2.3. Develop inputs for the STCs and high-level AU policy organs</a:t>
                      </a:r>
                      <a:endParaRPr lang="en-US" sz="16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Calibri" panose="020F0502020204030204" pitchFamily="34" charset="0"/>
                        </a:rPr>
                        <a:t>3.2.3.1. Prepare meeting documents for STC and high level AU Policy Organs; STC meetings thrice in 4 years (AU-IBAR, AUDA-NEPAD, DREA).</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dirty="0">
                          <a:latin typeface="Calibri" panose="020F0502020204030204" pitchFamily="34" charset="0"/>
                          <a:cs typeface="Calibri" panose="020F0502020204030204" pitchFamily="34" charset="0"/>
                        </a:rPr>
                        <a:t>  Meeting documents developed for last STC</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5"/>
                  </a:ext>
                </a:extLst>
              </a:tr>
              <a:tr h="653926">
                <a:tc>
                  <a:txBody>
                    <a:bodyPr/>
                    <a:lstStyle/>
                    <a:p>
                      <a:pPr marL="0" marR="0">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Calibri" panose="020F0502020204030204" pitchFamily="34"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Calibri" panose="020F0502020204030204" pitchFamily="34" charset="0"/>
                        </a:rPr>
                        <a:t>3.2.3.2. Organize internal meetings to prepare issues for presentation to STCs and other High Level Policy meetings: (AU-IBAR, DREA, OLC (AU office of Legal Counsel) and other relevant AUC departments and STC-ARDWE Bureau;</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dirty="0">
                          <a:latin typeface="Calibri" panose="020F0502020204030204" pitchFamily="34" charset="0"/>
                          <a:cs typeface="Calibri" panose="020F0502020204030204" pitchFamily="34" charset="0"/>
                        </a:rPr>
                        <a:t>  Internal</a:t>
                      </a:r>
                      <a:r>
                        <a:rPr lang="en-US" sz="1600" baseline="0" dirty="0">
                          <a:latin typeface="Calibri" panose="020F0502020204030204" pitchFamily="34" charset="0"/>
                          <a:cs typeface="Calibri" panose="020F0502020204030204" pitchFamily="34" charset="0"/>
                        </a:rPr>
                        <a:t> meetings with AUC departments will take place this week</a:t>
                      </a:r>
                      <a:endParaRPr lang="en-US" sz="1600" dirty="0">
                        <a:latin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6"/>
                  </a:ext>
                </a:extLst>
              </a:tr>
            </a:tbl>
          </a:graphicData>
        </a:graphic>
      </p:graphicFrame>
      <p:sp>
        <p:nvSpPr>
          <p:cNvPr id="3" name="Title 2"/>
          <p:cNvSpPr>
            <a:spLocks noGrp="1"/>
          </p:cNvSpPr>
          <p:nvPr>
            <p:ph type="title"/>
          </p:nvPr>
        </p:nvSpPr>
        <p:spPr>
          <a:xfrm>
            <a:off x="990600" y="152400"/>
            <a:ext cx="7796242" cy="762000"/>
          </a:xfrm>
        </p:spPr>
        <p:txBody>
          <a:bodyPr/>
          <a:lstStyle/>
          <a:p>
            <a:r>
              <a:rPr lang="en-US" sz="1400" dirty="0"/>
              <a:t>SO3. Africa is adequately represented and effectively participates in international fisheries and aquaculture fora and ably domesticates relevant global instruments.</a:t>
            </a:r>
            <a:endParaRPr lang="en-US" dirty="0"/>
          </a:p>
        </p:txBody>
      </p:sp>
    </p:spTree>
    <p:extLst>
      <p:ext uri="{BB962C8B-B14F-4D97-AF65-F5344CB8AC3E}">
        <p14:creationId xmlns:p14="http://schemas.microsoft.com/office/powerpoint/2010/main" val="33335741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3273028222"/>
              </p:ext>
            </p:extLst>
          </p:nvPr>
        </p:nvGraphicFramePr>
        <p:xfrm>
          <a:off x="304800" y="1219204"/>
          <a:ext cx="8839199" cy="5873370"/>
        </p:xfrm>
        <a:graphic>
          <a:graphicData uri="http://schemas.openxmlformats.org/drawingml/2006/table">
            <a:tbl>
              <a:tblPr firstRow="1" firstCol="1" bandRow="1"/>
              <a:tblGrid>
                <a:gridCol w="2424730">
                  <a:extLst>
                    <a:ext uri="{9D8B030D-6E8A-4147-A177-3AD203B41FA5}">
                      <a16:colId xmlns:a16="http://schemas.microsoft.com/office/drawing/2014/main" val="20000"/>
                    </a:ext>
                  </a:extLst>
                </a:gridCol>
                <a:gridCol w="4471440">
                  <a:extLst>
                    <a:ext uri="{9D8B030D-6E8A-4147-A177-3AD203B41FA5}">
                      <a16:colId xmlns:a16="http://schemas.microsoft.com/office/drawing/2014/main" val="20001"/>
                    </a:ext>
                  </a:extLst>
                </a:gridCol>
                <a:gridCol w="1943029">
                  <a:extLst>
                    <a:ext uri="{9D8B030D-6E8A-4147-A177-3AD203B41FA5}">
                      <a16:colId xmlns:a16="http://schemas.microsoft.com/office/drawing/2014/main" val="20002"/>
                    </a:ext>
                  </a:extLst>
                </a:gridCol>
              </a:tblGrid>
              <a:tr h="512636">
                <a:tc>
                  <a:txBody>
                    <a:bodyPr/>
                    <a:lstStyle/>
                    <a:p>
                      <a:pPr marL="0" marR="0">
                        <a:lnSpc>
                          <a:spcPct val="107000"/>
                        </a:lnSpc>
                        <a:spcBef>
                          <a:spcPts val="0"/>
                        </a:spcBef>
                        <a:spcAft>
                          <a:spcPts val="0"/>
                        </a:spcAft>
                      </a:pPr>
                      <a:r>
                        <a:rPr lang="en-US" sz="1600" b="1" i="0" dirty="0">
                          <a:effectLst/>
                          <a:latin typeface="Calibri" panose="020F0502020204030204" pitchFamily="34" charset="0"/>
                          <a:ea typeface="Calibri" panose="020F0502020204030204" pitchFamily="34" charset="0"/>
                          <a:cs typeface="Calibri" panose="020F0502020204030204" pitchFamily="34" charset="0"/>
                        </a:rPr>
                        <a:t>3.2.4. Support dialogue and sensitization at RECs level</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Calibri" panose="020F0502020204030204" pitchFamily="34" charset="0"/>
                        </a:rPr>
                        <a:t>3.2.4.1 Convene regular dialogue meetings and sensitization with RECs on emerging issues of the Action.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dirty="0" smtClean="0">
                          <a:latin typeface="Calibri" panose="020F0502020204030204" pitchFamily="34" charset="0"/>
                          <a:cs typeface="Calibri" panose="020F0502020204030204" pitchFamily="34" charset="0"/>
                        </a:rPr>
                        <a:t>First </a:t>
                      </a:r>
                      <a:r>
                        <a:rPr lang="en-US" sz="1600" dirty="0">
                          <a:latin typeface="Calibri" panose="020F0502020204030204" pitchFamily="34" charset="0"/>
                          <a:cs typeface="Calibri" panose="020F0502020204030204" pitchFamily="34" charset="0"/>
                        </a:rPr>
                        <a:t>dialogue meeting with RECs held last year </a:t>
                      </a:r>
                      <a:r>
                        <a:rPr lang="en-US" sz="1600" dirty="0" smtClean="0">
                          <a:latin typeface="Calibri" panose="020F0502020204030204" pitchFamily="34" charset="0"/>
                          <a:cs typeface="Calibri" panose="020F0502020204030204" pitchFamily="34" charset="0"/>
                        </a:rPr>
                        <a:t>and developed proposals for mechanisms for dialogue</a:t>
                      </a:r>
                      <a:endParaRPr lang="en-US" sz="1600" dirty="0">
                        <a:latin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7"/>
                  </a:ext>
                </a:extLst>
              </a:tr>
              <a:tr h="648780">
                <a:tc>
                  <a:txBody>
                    <a:bodyPr/>
                    <a:lstStyle/>
                    <a:p>
                      <a:pPr algn="l" fontAlgn="ctr"/>
                      <a:r>
                        <a:rPr lang="en-US" sz="1600" b="1" i="0" u="none" strike="noStrike" dirty="0">
                          <a:effectLst/>
                          <a:latin typeface="Calibri" panose="020F0502020204030204" pitchFamily="34" charset="0"/>
                          <a:cs typeface="Calibri" panose="020F0502020204030204" pitchFamily="34" charset="0"/>
                        </a:rPr>
                        <a:t>3.2.5. Identify mechanisms supporting developing countries’ involvement and compliance and promote their use by AU member States</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n-US" sz="1600" b="0" i="0" u="none" strike="noStrike" dirty="0">
                          <a:solidFill>
                            <a:schemeClr val="tx1"/>
                          </a:solidFill>
                          <a:effectLst/>
                          <a:latin typeface="Calibri" panose="020F0502020204030204" pitchFamily="34" charset="0"/>
                          <a:cs typeface="Calibri" panose="020F0502020204030204" pitchFamily="34" charset="0"/>
                        </a:rPr>
                        <a:t>3.2.5.1.Establish and operationalize a biennial forum for regular consultations on monitoring compliance on domestications of global and continental instruments within the framework of AFRM.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US" sz="1600" dirty="0" smtClean="0">
                          <a:latin typeface="Calibri" panose="020F0502020204030204" pitchFamily="34" charset="0"/>
                          <a:cs typeface="Calibri" panose="020F0502020204030204" pitchFamily="34" charset="0"/>
                        </a:rPr>
                        <a:t>Stakeholders consultative</a:t>
                      </a:r>
                      <a:r>
                        <a:rPr lang="en-US" sz="1600" baseline="0" dirty="0" smtClean="0">
                          <a:latin typeface="Calibri" panose="020F0502020204030204" pitchFamily="34" charset="0"/>
                          <a:cs typeface="Calibri" panose="020F0502020204030204" pitchFamily="34" charset="0"/>
                        </a:rPr>
                        <a:t> </a:t>
                      </a:r>
                      <a:r>
                        <a:rPr lang="en-US" sz="1600" baseline="0" dirty="0">
                          <a:latin typeface="Calibri" panose="020F0502020204030204" pitchFamily="34" charset="0"/>
                          <a:cs typeface="Calibri" panose="020F0502020204030204" pitchFamily="34" charset="0"/>
                        </a:rPr>
                        <a:t>workshop organized and biennial forum </a:t>
                      </a:r>
                      <a:r>
                        <a:rPr lang="en-US" sz="1600" baseline="0" dirty="0" smtClean="0">
                          <a:latin typeface="Calibri" panose="020F0502020204030204" pitchFamily="34" charset="0"/>
                          <a:cs typeface="Calibri" panose="020F0502020204030204" pitchFamily="34" charset="0"/>
                        </a:rPr>
                        <a:t>established IN March 2022, Tanzania</a:t>
                      </a:r>
                      <a:endParaRPr lang="en-US" sz="1600" dirty="0">
                        <a:latin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8"/>
                  </a:ext>
                </a:extLst>
              </a:tr>
              <a:tr h="512636">
                <a:tc>
                  <a:txBody>
                    <a:bodyPr/>
                    <a:lstStyle/>
                    <a:p>
                      <a:pPr marL="0" marR="0">
                        <a:lnSpc>
                          <a:spcPct val="107000"/>
                        </a:lnSpc>
                        <a:spcBef>
                          <a:spcPts val="0"/>
                        </a:spcBef>
                        <a:spcAft>
                          <a:spcPts val="0"/>
                        </a:spcAft>
                      </a:pPr>
                      <a:r>
                        <a:rPr lang="en-US" sz="1600" b="1" i="0" dirty="0">
                          <a:effectLst/>
                          <a:latin typeface="Calibri" panose="020F0502020204030204" pitchFamily="34" charset="0"/>
                          <a:ea typeface="Calibri" panose="020F0502020204030204" pitchFamily="34" charset="0"/>
                          <a:cs typeface="Calibri" panose="020F0502020204030204" pitchFamily="34" charset="0"/>
                        </a:rPr>
                        <a:t>3.3.1. Collect information on relevant EU initiatives (Alliance for Sustainable Investment and Jobs, </a:t>
                      </a:r>
                      <a:r>
                        <a:rPr lang="en-US" sz="1600" b="1" i="0" dirty="0" smtClean="0">
                          <a:effectLst/>
                          <a:latin typeface="Calibri" panose="020F0502020204030204" pitchFamily="34" charset="0"/>
                          <a:ea typeface="Calibri" panose="020F0502020204030204" pitchFamily="34" charset="0"/>
                          <a:cs typeface="Calibri" panose="020F0502020204030204" pitchFamily="34" charset="0"/>
                        </a:rPr>
                        <a:t>EU Innovative partnerships (EIP) </a:t>
                      </a:r>
                      <a:r>
                        <a:rPr lang="en-US" sz="1600" b="1" i="0" dirty="0" err="1">
                          <a:effectLst/>
                          <a:latin typeface="Calibri" panose="020F0502020204030204" pitchFamily="34" charset="0"/>
                          <a:ea typeface="Calibri" panose="020F0502020204030204" pitchFamily="34" charset="0"/>
                          <a:cs typeface="Calibri" panose="020F0502020204030204" pitchFamily="34" charset="0"/>
                        </a:rPr>
                        <a:t>etc</a:t>
                      </a:r>
                      <a:r>
                        <a:rPr lang="en-US" sz="1600" b="1" i="0" dirty="0">
                          <a:effectLst/>
                          <a:latin typeface="Calibri" panose="020F0502020204030204" pitchFamily="34" charset="0"/>
                          <a:ea typeface="Calibri" panose="020F0502020204030204" pitchFamily="34" charset="0"/>
                          <a:cs typeface="Calibri" panose="020F0502020204030204" pitchFamily="34"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Calibri" panose="020F0502020204030204" pitchFamily="34" charset="0"/>
                        </a:rPr>
                        <a:t>3.3.1.1. Prepare materials on relevant EU initiatives and make appropriate recommendations to AU MS for articulation of coherent African positions during AU-EU dialogue.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dirty="0">
                          <a:latin typeface="Calibri" panose="020F0502020204030204" pitchFamily="34" charset="0"/>
                          <a:cs typeface="Calibri" panose="020F0502020204030204" pitchFamily="34" charset="0"/>
                        </a:rPr>
                        <a:t>   In </a:t>
                      </a:r>
                      <a:r>
                        <a:rPr lang="en-US" sz="1600" dirty="0" smtClean="0">
                          <a:latin typeface="Calibri" panose="020F0502020204030204" pitchFamily="34" charset="0"/>
                          <a:cs typeface="Calibri" panose="020F0502020204030204" pitchFamily="34" charset="0"/>
                        </a:rPr>
                        <a:t>progress by the Legal expert</a:t>
                      </a:r>
                      <a:endParaRPr lang="en-US" sz="1600" dirty="0">
                        <a:latin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35677150"/>
                  </a:ext>
                </a:extLst>
              </a:tr>
              <a:tr h="683515">
                <a:tc>
                  <a:txBody>
                    <a:bodyPr/>
                    <a:lstStyle/>
                    <a:p>
                      <a:pPr marL="0" marR="0">
                        <a:lnSpc>
                          <a:spcPct val="107000"/>
                        </a:lnSpc>
                        <a:spcBef>
                          <a:spcPts val="0"/>
                        </a:spcBef>
                        <a:spcAft>
                          <a:spcPts val="0"/>
                        </a:spcAft>
                      </a:pPr>
                      <a:r>
                        <a:rPr lang="en-US" sz="1600" b="1" i="0" dirty="0">
                          <a:effectLst/>
                          <a:latin typeface="Calibri" panose="020F0502020204030204" pitchFamily="34" charset="0"/>
                          <a:ea typeface="Calibri" panose="020F0502020204030204" pitchFamily="34" charset="0"/>
                          <a:cs typeface="Calibri" panose="020F0502020204030204" pitchFamily="34" charset="0"/>
                        </a:rPr>
                        <a:t>3.3.2. Engage in a regular sectoral dialogue with European Commission services and identify issues of common interest;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Calibri" panose="020F0502020204030204" pitchFamily="34" charset="0"/>
                        </a:rPr>
                        <a:t>3.3.2.1. Organize virtual dialogue meetings with EU (once a year) to identify issues of common interest in fisheries and aquaculture.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dirty="0">
                          <a:latin typeface="Calibri" panose="020F0502020204030204" pitchFamily="34" charset="0"/>
                          <a:cs typeface="Calibri" panose="020F0502020204030204" pitchFamily="34" charset="0"/>
                        </a:rPr>
                        <a:t> in progress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9"/>
                  </a:ext>
                </a:extLst>
              </a:tr>
            </a:tbl>
          </a:graphicData>
        </a:graphic>
      </p:graphicFrame>
      <p:sp>
        <p:nvSpPr>
          <p:cNvPr id="3" name="Title 2"/>
          <p:cNvSpPr>
            <a:spLocks noGrp="1"/>
          </p:cNvSpPr>
          <p:nvPr>
            <p:ph type="title"/>
          </p:nvPr>
        </p:nvSpPr>
        <p:spPr>
          <a:xfrm>
            <a:off x="990600" y="152400"/>
            <a:ext cx="7796242" cy="762000"/>
          </a:xfrm>
        </p:spPr>
        <p:txBody>
          <a:bodyPr/>
          <a:lstStyle/>
          <a:p>
            <a:r>
              <a:rPr lang="en-US" sz="1400" dirty="0"/>
              <a:t>SO3. Africa is adequately represented and effectively participates in international fisheries and aquaculture fora and ably domesticates relevant global instruments.</a:t>
            </a:r>
            <a:endParaRPr lang="en-US" dirty="0"/>
          </a:p>
        </p:txBody>
      </p:sp>
    </p:spTree>
    <p:extLst>
      <p:ext uri="{BB962C8B-B14F-4D97-AF65-F5344CB8AC3E}">
        <p14:creationId xmlns:p14="http://schemas.microsoft.com/office/powerpoint/2010/main" val="37510281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1212939439"/>
              </p:ext>
            </p:extLst>
          </p:nvPr>
        </p:nvGraphicFramePr>
        <p:xfrm>
          <a:off x="381000" y="1143000"/>
          <a:ext cx="8534399" cy="5828634"/>
        </p:xfrm>
        <a:graphic>
          <a:graphicData uri="http://schemas.openxmlformats.org/drawingml/2006/table">
            <a:tbl>
              <a:tblPr firstRow="1" firstCol="1" bandRow="1"/>
              <a:tblGrid>
                <a:gridCol w="457200">
                  <a:extLst>
                    <a:ext uri="{9D8B030D-6E8A-4147-A177-3AD203B41FA5}">
                      <a16:colId xmlns:a16="http://schemas.microsoft.com/office/drawing/2014/main" val="2549161592"/>
                    </a:ext>
                  </a:extLst>
                </a:gridCol>
                <a:gridCol w="4953000">
                  <a:extLst>
                    <a:ext uri="{9D8B030D-6E8A-4147-A177-3AD203B41FA5}">
                      <a16:colId xmlns:a16="http://schemas.microsoft.com/office/drawing/2014/main" val="1549497217"/>
                    </a:ext>
                  </a:extLst>
                </a:gridCol>
                <a:gridCol w="990599">
                  <a:extLst>
                    <a:ext uri="{9D8B030D-6E8A-4147-A177-3AD203B41FA5}">
                      <a16:colId xmlns:a16="http://schemas.microsoft.com/office/drawing/2014/main" val="1651356935"/>
                    </a:ext>
                  </a:extLst>
                </a:gridCol>
                <a:gridCol w="2133600">
                  <a:extLst>
                    <a:ext uri="{9D8B030D-6E8A-4147-A177-3AD203B41FA5}">
                      <a16:colId xmlns:a16="http://schemas.microsoft.com/office/drawing/2014/main" val="1287161925"/>
                    </a:ext>
                  </a:extLst>
                </a:gridCol>
              </a:tblGrid>
              <a:tr h="118587">
                <a:tc>
                  <a:txBody>
                    <a:bodyPr/>
                    <a:lstStyle/>
                    <a:p>
                      <a:pPr marL="0" marR="0">
                        <a:lnSpc>
                          <a:spcPct val="107000"/>
                        </a:lnSpc>
                        <a:spcBef>
                          <a:spcPts val="0"/>
                        </a:spcBef>
                        <a:spcAft>
                          <a:spcPts val="0"/>
                        </a:spcAft>
                      </a:pPr>
                      <a:r>
                        <a:rPr lang="en-US" sz="1400" b="1" dirty="0">
                          <a:effectLst/>
                          <a:latin typeface="Calibri" panose="020F0502020204030204" pitchFamily="34" charset="0"/>
                          <a:ea typeface="Calibri" panose="020F0502020204030204" pitchFamily="34" charset="0"/>
                          <a:cs typeface="Times New Roman" panose="02020603050405020304" pitchFamily="18" charset="0"/>
                        </a:rPr>
                        <a:t>No.</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3610" marR="436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b="1" dirty="0">
                          <a:effectLst/>
                          <a:latin typeface="Calibri" panose="020F0502020204030204" pitchFamily="34" charset="0"/>
                          <a:ea typeface="Calibri" panose="020F0502020204030204" pitchFamily="34" charset="0"/>
                          <a:cs typeface="Times New Roman" panose="02020603050405020304" pitchFamily="18" charset="0"/>
                        </a:rPr>
                        <a:t>Title of </a:t>
                      </a:r>
                      <a:r>
                        <a:rPr lang="en-US" sz="1400" b="1" dirty="0" smtClean="0">
                          <a:effectLst/>
                          <a:latin typeface="Calibri" panose="020F0502020204030204" pitchFamily="34" charset="0"/>
                          <a:ea typeface="Calibri" panose="020F0502020204030204" pitchFamily="34" charset="0"/>
                          <a:cs typeface="Times New Roman" panose="02020603050405020304" pitchFamily="18" charset="0"/>
                        </a:rPr>
                        <a:t>activities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3610" marR="436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b="1">
                          <a:effectLst/>
                          <a:latin typeface="Calibri" panose="020F0502020204030204" pitchFamily="34" charset="0"/>
                          <a:ea typeface="Calibri" panose="020F0502020204030204" pitchFamily="34" charset="0"/>
                          <a:cs typeface="Times New Roman" panose="02020603050405020304" pitchFamily="18" charset="0"/>
                        </a:rPr>
                        <a:t>Dates</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43610" marR="436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b="1">
                          <a:effectLst/>
                          <a:latin typeface="Calibri" panose="020F0502020204030204" pitchFamily="34" charset="0"/>
                          <a:ea typeface="Calibri" panose="020F0502020204030204" pitchFamily="34" charset="0"/>
                          <a:cs typeface="Times New Roman" panose="02020603050405020304" pitchFamily="18" charset="0"/>
                        </a:rPr>
                        <a:t>comments</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43610" marR="436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54328738"/>
                  </a:ext>
                </a:extLst>
              </a:tr>
              <a:tr h="118587">
                <a:tc>
                  <a:txBody>
                    <a:bodyPr/>
                    <a:lstStyle/>
                    <a:p>
                      <a:pPr marL="0" marR="0">
                        <a:lnSpc>
                          <a:spcPct val="107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1</a:t>
                      </a:r>
                    </a:p>
                  </a:txBody>
                  <a:tcPr marL="43610" marR="436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Dialogue with RECs</a:t>
                      </a:r>
                    </a:p>
                  </a:txBody>
                  <a:tcPr marL="43610" marR="436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June</a:t>
                      </a:r>
                    </a:p>
                  </a:txBody>
                  <a:tcPr marL="43610" marR="436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This week</a:t>
                      </a:r>
                    </a:p>
                  </a:txBody>
                  <a:tcPr marL="43610" marR="436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83947315"/>
                  </a:ext>
                </a:extLst>
              </a:tr>
              <a:tr h="118587">
                <a:tc>
                  <a:txBody>
                    <a:bodyPr/>
                    <a:lstStyle/>
                    <a:p>
                      <a:pPr marL="0" marR="0">
                        <a:lnSpc>
                          <a:spcPct val="107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2</a:t>
                      </a:r>
                    </a:p>
                  </a:txBody>
                  <a:tcPr marL="43610" marR="436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AUC Internal coordination</a:t>
                      </a:r>
                    </a:p>
                  </a:txBody>
                  <a:tcPr marL="43610" marR="436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June </a:t>
                      </a:r>
                    </a:p>
                  </a:txBody>
                  <a:tcPr marL="43610" marR="436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This week</a:t>
                      </a:r>
                    </a:p>
                  </a:txBody>
                  <a:tcPr marL="43610" marR="436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87569332"/>
                  </a:ext>
                </a:extLst>
              </a:tr>
              <a:tr h="355449">
                <a:tc>
                  <a:txBody>
                    <a:bodyPr/>
                    <a:lstStyle/>
                    <a:p>
                      <a:pPr marL="0" marR="0">
                        <a:lnSpc>
                          <a:spcPct val="107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3</a:t>
                      </a:r>
                    </a:p>
                  </a:txBody>
                  <a:tcPr marL="43610" marR="436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Training on ocean governance and fisheries access arrangements </a:t>
                      </a:r>
                    </a:p>
                  </a:txBody>
                  <a:tcPr marL="43610" marR="436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June</a:t>
                      </a:r>
                    </a:p>
                  </a:txBody>
                  <a:tcPr marL="43610" marR="436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 </a:t>
                      </a:r>
                    </a:p>
                  </a:txBody>
                  <a:tcPr marL="43610" marR="436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03527708"/>
                  </a:ext>
                </a:extLst>
              </a:tr>
              <a:tr h="236966">
                <a:tc>
                  <a:txBody>
                    <a:bodyPr/>
                    <a:lstStyle/>
                    <a:p>
                      <a:pPr marL="0" marR="0">
                        <a:lnSpc>
                          <a:spcPct val="107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4</a:t>
                      </a:r>
                    </a:p>
                  </a:txBody>
                  <a:tcPr marL="43610" marR="436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COEs – cost of consultancies awarded (committed funds)</a:t>
                      </a:r>
                    </a:p>
                  </a:txBody>
                  <a:tcPr marL="43610" marR="436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July</a:t>
                      </a:r>
                    </a:p>
                  </a:txBody>
                  <a:tcPr marL="43610" marR="436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Committed funds</a:t>
                      </a:r>
                    </a:p>
                  </a:txBody>
                  <a:tcPr marL="43610" marR="436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95895650"/>
                  </a:ext>
                </a:extLst>
              </a:tr>
              <a:tr h="355449">
                <a:tc>
                  <a:txBody>
                    <a:bodyPr/>
                    <a:lstStyle/>
                    <a:p>
                      <a:pPr marL="0" marR="0">
                        <a:lnSpc>
                          <a:spcPct val="107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5</a:t>
                      </a:r>
                    </a:p>
                  </a:txBody>
                  <a:tcPr marL="43610" marR="436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COEs – cost of consultancies in process of been awarded</a:t>
                      </a:r>
                    </a:p>
                  </a:txBody>
                  <a:tcPr marL="43610" marR="436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July </a:t>
                      </a:r>
                    </a:p>
                  </a:txBody>
                  <a:tcPr marL="43610" marR="436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This includes consultancies under AUDA also, </a:t>
                      </a:r>
                    </a:p>
                  </a:txBody>
                  <a:tcPr marL="43610" marR="436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20733466"/>
                  </a:ext>
                </a:extLst>
              </a:tr>
              <a:tr h="236966">
                <a:tc>
                  <a:txBody>
                    <a:bodyPr/>
                    <a:lstStyle/>
                    <a:p>
                      <a:pPr marL="0" marR="0">
                        <a:lnSpc>
                          <a:spcPct val="107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6</a:t>
                      </a:r>
                    </a:p>
                  </a:txBody>
                  <a:tcPr marL="43610" marR="436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Ocean governance conference, Lisbon</a:t>
                      </a:r>
                    </a:p>
                  </a:txBody>
                  <a:tcPr marL="43610" marR="436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June-July</a:t>
                      </a:r>
                    </a:p>
                  </a:txBody>
                  <a:tcPr marL="43610" marR="436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African Common positions</a:t>
                      </a:r>
                    </a:p>
                  </a:txBody>
                  <a:tcPr marL="43610" marR="436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42188001"/>
                  </a:ext>
                </a:extLst>
              </a:tr>
              <a:tr h="355449">
                <a:tc>
                  <a:txBody>
                    <a:bodyPr/>
                    <a:lstStyle/>
                    <a:p>
                      <a:pPr marL="0" marR="0">
                        <a:lnSpc>
                          <a:spcPct val="107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7</a:t>
                      </a:r>
                    </a:p>
                  </a:txBody>
                  <a:tcPr marL="43610" marR="436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Training on fish cage culture and environmental governance</a:t>
                      </a:r>
                    </a:p>
                  </a:txBody>
                  <a:tcPr marL="43610" marR="436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July</a:t>
                      </a:r>
                    </a:p>
                  </a:txBody>
                  <a:tcPr marL="43610" marR="436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 </a:t>
                      </a:r>
                    </a:p>
                  </a:txBody>
                  <a:tcPr marL="43610" marR="436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0246534"/>
                  </a:ext>
                </a:extLst>
              </a:tr>
              <a:tr h="592415">
                <a:tc>
                  <a:txBody>
                    <a:bodyPr/>
                    <a:lstStyle/>
                    <a:p>
                      <a:pPr marL="0" marR="0">
                        <a:lnSpc>
                          <a:spcPct val="107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8</a:t>
                      </a:r>
                    </a:p>
                  </a:txBody>
                  <a:tcPr marL="43610" marR="436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Development of indicator handbook for monitoring PFRS and mainstreaming fin  AUC BR (Biennial review) process</a:t>
                      </a:r>
                    </a:p>
                  </a:txBody>
                  <a:tcPr marL="43610" marR="436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July</a:t>
                      </a:r>
                    </a:p>
                  </a:txBody>
                  <a:tcPr marL="43610" marR="436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 </a:t>
                      </a:r>
                    </a:p>
                  </a:txBody>
                  <a:tcPr marL="43610" marR="436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7224934"/>
                  </a:ext>
                </a:extLst>
              </a:tr>
              <a:tr h="355449">
                <a:tc>
                  <a:txBody>
                    <a:bodyPr/>
                    <a:lstStyle/>
                    <a:p>
                      <a:pPr marL="0" marR="0">
                        <a:lnSpc>
                          <a:spcPct val="107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9</a:t>
                      </a:r>
                    </a:p>
                  </a:txBody>
                  <a:tcPr marL="43610" marR="436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Aquatic animal health activities to be implemented by OIE</a:t>
                      </a:r>
                    </a:p>
                  </a:txBody>
                  <a:tcPr marL="43610" marR="436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July-August</a:t>
                      </a:r>
                    </a:p>
                  </a:txBody>
                  <a:tcPr marL="43610" marR="436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Sub delegation agreement being developed</a:t>
                      </a:r>
                    </a:p>
                  </a:txBody>
                  <a:tcPr marL="43610" marR="436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1434932"/>
                  </a:ext>
                </a:extLst>
              </a:tr>
              <a:tr h="355449">
                <a:tc>
                  <a:txBody>
                    <a:bodyPr/>
                    <a:lstStyle/>
                    <a:p>
                      <a:pPr marL="0" marR="0">
                        <a:lnSpc>
                          <a:spcPct val="107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10</a:t>
                      </a:r>
                    </a:p>
                  </a:txBody>
                  <a:tcPr marL="43610" marR="436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Establishing or strengthening platform for SIDs for effective common positions</a:t>
                      </a:r>
                    </a:p>
                  </a:txBody>
                  <a:tcPr marL="43610" marR="436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August</a:t>
                      </a:r>
                    </a:p>
                  </a:txBody>
                  <a:tcPr marL="43610" marR="436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 </a:t>
                      </a:r>
                    </a:p>
                  </a:txBody>
                  <a:tcPr marL="43610" marR="436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35115236"/>
                  </a:ext>
                </a:extLst>
              </a:tr>
              <a:tr h="236966">
                <a:tc>
                  <a:txBody>
                    <a:bodyPr/>
                    <a:lstStyle/>
                    <a:p>
                      <a:pPr marL="0" marR="0">
                        <a:lnSpc>
                          <a:spcPct val="107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11</a:t>
                      </a:r>
                    </a:p>
                  </a:txBody>
                  <a:tcPr marL="43610" marR="436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5</a:t>
                      </a:r>
                      <a:r>
                        <a:rPr lang="en-US" sz="1400" baseline="30000">
                          <a:effectLst/>
                          <a:latin typeface="Calibri" panose="020F0502020204030204" pitchFamily="34" charset="0"/>
                          <a:ea typeface="Calibri" panose="020F0502020204030204" pitchFamily="34" charset="0"/>
                          <a:cs typeface="Times New Roman" panose="02020603050405020304" pitchFamily="18" charset="0"/>
                        </a:rPr>
                        <a:t>th</a:t>
                      </a:r>
                      <a:r>
                        <a:rPr lang="en-US" sz="1400">
                          <a:effectLst/>
                          <a:latin typeface="Calibri" panose="020F0502020204030204" pitchFamily="34" charset="0"/>
                          <a:ea typeface="Calibri" panose="020F0502020204030204" pitchFamily="34" charset="0"/>
                          <a:cs typeface="Times New Roman" panose="02020603050405020304" pitchFamily="18" charset="0"/>
                        </a:rPr>
                        <a:t> General assembly meeting of APRIFAAS</a:t>
                      </a:r>
                    </a:p>
                  </a:txBody>
                  <a:tcPr marL="43610" marR="436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October</a:t>
                      </a:r>
                    </a:p>
                  </a:txBody>
                  <a:tcPr marL="43610" marR="436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a:t>
                      </a:r>
                    </a:p>
                  </a:txBody>
                  <a:tcPr marL="43610" marR="436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33940858"/>
                  </a:ext>
                </a:extLst>
              </a:tr>
              <a:tr h="355449">
                <a:tc>
                  <a:txBody>
                    <a:bodyPr/>
                    <a:lstStyle/>
                    <a:p>
                      <a:pPr marL="0" marR="0">
                        <a:lnSpc>
                          <a:spcPct val="107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12</a:t>
                      </a:r>
                    </a:p>
                  </a:txBody>
                  <a:tcPr marL="43610" marR="436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AFRM Advisory council meeting and aquaculture working group</a:t>
                      </a:r>
                    </a:p>
                  </a:txBody>
                  <a:tcPr marL="43610" marR="436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October</a:t>
                      </a:r>
                    </a:p>
                  </a:txBody>
                  <a:tcPr marL="43610" marR="436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a:t>
                      </a:r>
                    </a:p>
                  </a:txBody>
                  <a:tcPr marL="43610" marR="436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26398605"/>
                  </a:ext>
                </a:extLst>
              </a:tr>
              <a:tr h="236966">
                <a:tc>
                  <a:txBody>
                    <a:bodyPr/>
                    <a:lstStyle/>
                    <a:p>
                      <a:pPr marL="0" marR="0">
                        <a:lnSpc>
                          <a:spcPct val="107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13</a:t>
                      </a:r>
                    </a:p>
                  </a:txBody>
                  <a:tcPr marL="43610" marR="436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Third Project technical coordination meeting</a:t>
                      </a:r>
                    </a:p>
                  </a:txBody>
                  <a:tcPr marL="43610" marR="436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November</a:t>
                      </a:r>
                    </a:p>
                  </a:txBody>
                  <a:tcPr marL="43610" marR="436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a:t>
                      </a:r>
                    </a:p>
                  </a:txBody>
                  <a:tcPr marL="43610" marR="436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6850353"/>
                  </a:ext>
                </a:extLst>
              </a:tr>
              <a:tr h="236966">
                <a:tc>
                  <a:txBody>
                    <a:bodyPr/>
                    <a:lstStyle/>
                    <a:p>
                      <a:pPr marL="0" marR="0">
                        <a:lnSpc>
                          <a:spcPct val="107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14</a:t>
                      </a:r>
                    </a:p>
                  </a:txBody>
                  <a:tcPr marL="43610" marR="436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Second project steering committee  meeting</a:t>
                      </a:r>
                    </a:p>
                  </a:txBody>
                  <a:tcPr marL="43610" marR="436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November </a:t>
                      </a:r>
                    </a:p>
                  </a:txBody>
                  <a:tcPr marL="43610" marR="436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a:t>
                      </a:r>
                    </a:p>
                  </a:txBody>
                  <a:tcPr marL="43610" marR="436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28084696"/>
                  </a:ext>
                </a:extLst>
              </a:tr>
              <a:tr h="118587">
                <a:tc>
                  <a:txBody>
                    <a:bodyPr/>
                    <a:lstStyle/>
                    <a:p>
                      <a:pPr marL="0" marR="0">
                        <a:lnSpc>
                          <a:spcPct val="107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15</a:t>
                      </a:r>
                    </a:p>
                  </a:txBody>
                  <a:tcPr marL="43610" marR="436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Audit</a:t>
                      </a:r>
                    </a:p>
                  </a:txBody>
                  <a:tcPr marL="43610" marR="436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a:t>
                      </a:r>
                    </a:p>
                  </a:txBody>
                  <a:tcPr marL="43610" marR="436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a:t>
                      </a:r>
                    </a:p>
                  </a:txBody>
                  <a:tcPr marL="43610" marR="436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14621501"/>
                  </a:ext>
                </a:extLst>
              </a:tr>
              <a:tr h="118587">
                <a:tc>
                  <a:txBody>
                    <a:bodyPr/>
                    <a:lstStyle/>
                    <a:p>
                      <a:pPr marL="0" marR="0">
                        <a:lnSpc>
                          <a:spcPct val="107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16</a:t>
                      </a:r>
                    </a:p>
                  </a:txBody>
                  <a:tcPr marL="43610" marR="436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Project evaluation</a:t>
                      </a:r>
                    </a:p>
                  </a:txBody>
                  <a:tcPr marL="43610" marR="436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a:t>
                      </a:r>
                    </a:p>
                  </a:txBody>
                  <a:tcPr marL="43610" marR="436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a:t>
                      </a:r>
                    </a:p>
                  </a:txBody>
                  <a:tcPr marL="43610" marR="436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03599917"/>
                  </a:ext>
                </a:extLst>
              </a:tr>
              <a:tr h="236966">
                <a:tc>
                  <a:txBody>
                    <a:bodyPr/>
                    <a:lstStyle/>
                    <a:p>
                      <a:pPr marL="0" marR="0">
                        <a:lnSpc>
                          <a:spcPct val="107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17</a:t>
                      </a:r>
                    </a:p>
                  </a:txBody>
                  <a:tcPr marL="43610" marR="436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Anticipated missions (by staff)</a:t>
                      </a:r>
                    </a:p>
                  </a:txBody>
                  <a:tcPr marL="43610" marR="436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a:t>
                      </a:r>
                    </a:p>
                  </a:txBody>
                  <a:tcPr marL="43610" marR="436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a:t>
                      </a:r>
                    </a:p>
                  </a:txBody>
                  <a:tcPr marL="43610" marR="436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21025430"/>
                  </a:ext>
                </a:extLst>
              </a:tr>
              <a:tr h="236966">
                <a:tc>
                  <a:txBody>
                    <a:bodyPr/>
                    <a:lstStyle/>
                    <a:p>
                      <a:pPr marL="0" marR="0">
                        <a:lnSpc>
                          <a:spcPct val="107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18</a:t>
                      </a:r>
                    </a:p>
                  </a:txBody>
                  <a:tcPr marL="43610" marR="436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Purchase of equipment for 4 COEs</a:t>
                      </a:r>
                    </a:p>
                  </a:txBody>
                  <a:tcPr marL="43610" marR="436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 </a:t>
                      </a:r>
                    </a:p>
                  </a:txBody>
                  <a:tcPr marL="43610" marR="436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a:t>
                      </a:r>
                    </a:p>
                  </a:txBody>
                  <a:tcPr marL="43610" marR="436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96135188"/>
                  </a:ext>
                </a:extLst>
              </a:tr>
            </a:tbl>
          </a:graphicData>
        </a:graphic>
      </p:graphicFrame>
      <p:sp>
        <p:nvSpPr>
          <p:cNvPr id="3" name="Title 2"/>
          <p:cNvSpPr>
            <a:spLocks noGrp="1"/>
          </p:cNvSpPr>
          <p:nvPr>
            <p:ph type="title"/>
          </p:nvPr>
        </p:nvSpPr>
        <p:spPr>
          <a:xfrm>
            <a:off x="990600" y="152400"/>
            <a:ext cx="8001000" cy="609600"/>
          </a:xfrm>
        </p:spPr>
        <p:txBody>
          <a:bodyPr/>
          <a:lstStyle/>
          <a:p>
            <a:r>
              <a:rPr lang="en-US" sz="2400" dirty="0" smtClean="0"/>
              <a:t>Planned activities – June to December 2022</a:t>
            </a:r>
            <a:endParaRPr lang="en-US" sz="2400" dirty="0"/>
          </a:p>
        </p:txBody>
      </p:sp>
    </p:spTree>
    <p:extLst>
      <p:ext uri="{BB962C8B-B14F-4D97-AF65-F5344CB8AC3E}">
        <p14:creationId xmlns:p14="http://schemas.microsoft.com/office/powerpoint/2010/main" val="34862067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219200"/>
            <a:ext cx="8686800" cy="5486399"/>
          </a:xfrm>
        </p:spPr>
        <p:txBody>
          <a:bodyPr/>
          <a:lstStyle/>
          <a:p>
            <a:pPr algn="just"/>
            <a:r>
              <a:rPr lang="en-US" sz="1800" b="0" dirty="0"/>
              <a:t>Food security crisis on the continent due to the ongoing situation of the Russia-Ukraine war, how can the fisheries and aquaculture sector can contribute to address this emerging issue</a:t>
            </a:r>
            <a:r>
              <a:rPr lang="en-US" sz="1800" b="0" dirty="0" smtClean="0"/>
              <a:t>?- through </a:t>
            </a:r>
            <a:r>
              <a:rPr lang="en-US" sz="1800" b="0" dirty="0" err="1" smtClean="0"/>
              <a:t>FishGov</a:t>
            </a:r>
            <a:r>
              <a:rPr lang="en-US" sz="1800" b="0" dirty="0" smtClean="0"/>
              <a:t> 2 activities</a:t>
            </a:r>
          </a:p>
          <a:p>
            <a:pPr algn="just"/>
            <a:r>
              <a:rPr lang="en-US" sz="1800" b="0" dirty="0"/>
              <a:t>Series of requests from AU member states and RECs for support (most often outside the project domain); how can these be </a:t>
            </a:r>
            <a:r>
              <a:rPr lang="en-US" sz="1800" b="0" dirty="0" smtClean="0"/>
              <a:t>accommodated e.g. to build market stalls; to provide fish preservation facilities for women; how can we handle this?</a:t>
            </a:r>
            <a:endParaRPr lang="en-US" sz="1800" b="0" dirty="0"/>
          </a:p>
          <a:p>
            <a:pPr algn="just"/>
            <a:r>
              <a:rPr lang="en-US" sz="1800" b="0" dirty="0" smtClean="0"/>
              <a:t>Protracted consultancies have contracted to delay in project implementation. Expert consultative meetings would results in quick expected results for some consultancies; the expertise of the WGs can be utilized. This approach was adopted successfully during </a:t>
            </a:r>
            <a:r>
              <a:rPr lang="en-US" sz="1800" b="0" dirty="0" err="1" smtClean="0"/>
              <a:t>FishGov</a:t>
            </a:r>
            <a:r>
              <a:rPr lang="en-US" sz="1800" b="0" dirty="0" smtClean="0"/>
              <a:t> 1 presentation</a:t>
            </a:r>
          </a:p>
          <a:p>
            <a:pPr algn="just"/>
            <a:r>
              <a:rPr lang="en-US" sz="1800" b="0" dirty="0" smtClean="0"/>
              <a:t>Increasing on project to promote African common voice and effective participation in Global for a.</a:t>
            </a:r>
          </a:p>
          <a:p>
            <a:pPr algn="just"/>
            <a:r>
              <a:rPr lang="en-US" sz="1800" b="0" dirty="0" smtClean="0"/>
              <a:t>Partnership has been strengthened with institutions like FAO, OIE, AFDB</a:t>
            </a:r>
          </a:p>
          <a:p>
            <a:pPr algn="just"/>
            <a:r>
              <a:rPr lang="en-US" sz="1800" b="0" dirty="0" smtClean="0"/>
              <a:t>Common African positions on global fora and integrating NSAs in the process; increasing support here</a:t>
            </a:r>
          </a:p>
          <a:p>
            <a:pPr algn="just"/>
            <a:endParaRPr lang="en-US" sz="2000" b="0" dirty="0" smtClean="0"/>
          </a:p>
          <a:p>
            <a:pPr algn="just"/>
            <a:endParaRPr lang="en-US" sz="2000" b="0" dirty="0"/>
          </a:p>
        </p:txBody>
      </p:sp>
      <p:sp>
        <p:nvSpPr>
          <p:cNvPr id="3" name="Title 2"/>
          <p:cNvSpPr>
            <a:spLocks noGrp="1"/>
          </p:cNvSpPr>
          <p:nvPr>
            <p:ph type="title"/>
          </p:nvPr>
        </p:nvSpPr>
        <p:spPr/>
        <p:txBody>
          <a:bodyPr/>
          <a:lstStyle/>
          <a:p>
            <a:r>
              <a:rPr lang="en-US" sz="2800" dirty="0"/>
              <a:t>EMERGING ISSUES</a:t>
            </a:r>
          </a:p>
        </p:txBody>
      </p:sp>
    </p:spTree>
    <p:extLst>
      <p:ext uri="{BB962C8B-B14F-4D97-AF65-F5344CB8AC3E}">
        <p14:creationId xmlns:p14="http://schemas.microsoft.com/office/powerpoint/2010/main" val="27678853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219200"/>
            <a:ext cx="8610600" cy="5486399"/>
          </a:xfrm>
        </p:spPr>
        <p:txBody>
          <a:bodyPr/>
          <a:lstStyle/>
          <a:p>
            <a:pPr algn="just"/>
            <a:endParaRPr lang="en-US" sz="2000" b="0" dirty="0"/>
          </a:p>
          <a:p>
            <a:pPr algn="just"/>
            <a:r>
              <a:rPr lang="en-US" sz="2000" i="1" dirty="0"/>
              <a:t>1. Challenges</a:t>
            </a:r>
          </a:p>
          <a:p>
            <a:pPr lvl="1" algn="just"/>
            <a:r>
              <a:rPr lang="en-US" b="0" dirty="0"/>
              <a:t>Delays on the preparation and launch of the numerous studies of the project</a:t>
            </a:r>
            <a:r>
              <a:rPr lang="en-US" b="0" dirty="0" smtClean="0"/>
              <a:t>.</a:t>
            </a:r>
          </a:p>
          <a:p>
            <a:pPr lvl="1" algn="just"/>
            <a:r>
              <a:rPr lang="en-US" dirty="0" smtClean="0"/>
              <a:t>Slow recruitment process for fixed project staff </a:t>
            </a:r>
            <a:endParaRPr lang="en-US" b="0" dirty="0"/>
          </a:p>
          <a:p>
            <a:pPr lvl="1" algn="just"/>
            <a:endParaRPr lang="en-US" sz="1600" dirty="0"/>
          </a:p>
          <a:p>
            <a:pPr lvl="1" algn="just"/>
            <a:endParaRPr lang="en-US" sz="1600" b="0" dirty="0"/>
          </a:p>
          <a:p>
            <a:pPr lvl="1" algn="just"/>
            <a:endParaRPr lang="en-US" sz="1600" dirty="0"/>
          </a:p>
          <a:p>
            <a:pPr algn="just"/>
            <a:r>
              <a:rPr lang="en-US" sz="2000" i="1" dirty="0"/>
              <a:t>1I. Way Forward</a:t>
            </a:r>
          </a:p>
          <a:p>
            <a:pPr lvl="1" algn="just"/>
            <a:r>
              <a:rPr lang="en-US" sz="1800" b="1" dirty="0" smtClean="0"/>
              <a:t>Continue </a:t>
            </a:r>
            <a:r>
              <a:rPr lang="en-US" sz="1800" b="1" dirty="0"/>
              <a:t>to support African Member States in speaking with one voice in global fora. </a:t>
            </a:r>
            <a:endParaRPr lang="en-US" sz="1800" b="1" dirty="0" smtClean="0"/>
          </a:p>
          <a:p>
            <a:pPr lvl="1" algn="just"/>
            <a:r>
              <a:rPr lang="en-US" sz="1800" b="1" dirty="0" smtClean="0"/>
              <a:t>Expert consultative process</a:t>
            </a:r>
            <a:endParaRPr lang="en-US" sz="1800" b="1" dirty="0"/>
          </a:p>
        </p:txBody>
      </p:sp>
      <p:sp>
        <p:nvSpPr>
          <p:cNvPr id="3" name="Title 2"/>
          <p:cNvSpPr>
            <a:spLocks noGrp="1"/>
          </p:cNvSpPr>
          <p:nvPr>
            <p:ph type="title"/>
          </p:nvPr>
        </p:nvSpPr>
        <p:spPr/>
        <p:txBody>
          <a:bodyPr/>
          <a:lstStyle/>
          <a:p>
            <a:r>
              <a:rPr lang="en-US" sz="2800" dirty="0"/>
              <a:t>CHALLENGES AND WAY FORWARD</a:t>
            </a:r>
          </a:p>
        </p:txBody>
      </p:sp>
    </p:spTree>
    <p:extLst>
      <p:ext uri="{BB962C8B-B14F-4D97-AF65-F5344CB8AC3E}">
        <p14:creationId xmlns:p14="http://schemas.microsoft.com/office/powerpoint/2010/main" val="9101739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noAutofit/>
          </a:bodyPr>
          <a:lstStyle/>
          <a:p>
            <a:pPr algn="ctr" eaLnBrk="1" hangingPunct="1">
              <a:defRPr/>
            </a:pPr>
            <a:r>
              <a:rPr lang="en-US" sz="8800" kern="1200" dirty="0">
                <a:ln w="19050">
                  <a:solidFill>
                    <a:srgbClr val="816F47"/>
                  </a:solidFill>
                  <a:prstDash val="solid"/>
                </a:ln>
                <a:solidFill>
                  <a:srgbClr val="FFFF00"/>
                </a:solidFill>
                <a:effectLst>
                  <a:outerShdw blurRad="50000" dist="50800" dir="7500000" algn="tl">
                    <a:srgbClr val="000000">
                      <a:shade val="5000"/>
                      <a:alpha val="35000"/>
                    </a:srgbClr>
                  </a:outerShdw>
                </a:effectLst>
                <a:latin typeface="Bauhaus 93" panose="04030905020B02020C02" pitchFamily="82" charset="0"/>
                <a:ea typeface="+mn-ea"/>
                <a:cs typeface="+mn-cs"/>
              </a:rPr>
              <a:t>Thank You</a:t>
            </a:r>
          </a:p>
        </p:txBody>
      </p:sp>
      <p:pic>
        <p:nvPicPr>
          <p:cNvPr id="20483" name="Picture 11" descr="Picture1"/>
          <p:cNvPicPr>
            <a:picLocks noGrp="1" noChangeAspect="1" noChangeArrowheads="1"/>
          </p:cNvPicPr>
          <p:nvPr>
            <p:ph idx="1"/>
          </p:nvPr>
        </p:nvPicPr>
        <p:blipFill>
          <a:blip r:embed="rId3"/>
          <a:srcRect/>
          <a:stretch>
            <a:fillRect/>
          </a:stretch>
        </p:blipFill>
        <p:spPr>
          <a:xfrm>
            <a:off x="1066800" y="1371600"/>
            <a:ext cx="7500938" cy="4071938"/>
          </a:xfrm>
          <a:prstGeom prst="roundRect">
            <a:avLst>
              <a:gd name="adj" fmla="val 8594"/>
            </a:avLst>
          </a:prstGeom>
          <a:solidFill>
            <a:srgbClr val="FFFFFF">
              <a:shade val="85000"/>
            </a:srgbClr>
          </a:solidFill>
          <a:effectLst>
            <a:reflection blurRad="12700" stA="38000" endPos="28000" dist="5000" dir="5400000" sy="-100000" algn="bl" rotWithShape="0"/>
          </a:effectLst>
        </p:spPr>
      </p:pic>
      <p:sp>
        <p:nvSpPr>
          <p:cNvPr id="5" name="Title 1"/>
          <p:cNvSpPr txBox="1">
            <a:spLocks/>
          </p:cNvSpPr>
          <p:nvPr/>
        </p:nvSpPr>
        <p:spPr bwMode="auto">
          <a:xfrm>
            <a:off x="0" y="5562600"/>
            <a:ext cx="9144000" cy="387350"/>
          </a:xfrm>
          <a:prstGeom prst="rect">
            <a:avLst/>
          </a:prstGeom>
          <a:noFill/>
          <a:ln w="9525">
            <a:noFill/>
            <a:miter lim="800000"/>
            <a:headEnd/>
            <a:tailEnd/>
          </a:ln>
        </p:spPr>
        <p:txBody>
          <a:bodyPr/>
          <a:lstStyle/>
          <a:p>
            <a:pPr algn="ctr">
              <a:defRPr/>
            </a:pPr>
            <a:r>
              <a:rPr lang="en-US" b="1" kern="0" dirty="0">
                <a:solidFill>
                  <a:srgbClr val="F79646"/>
                </a:solidFill>
                <a:latin typeface="Gill Sans MT" pitchFamily="34" charset="0"/>
              </a:rPr>
              <a:t>AU-IBAR: Providing leadership in the development of animal resources for Africa</a:t>
            </a:r>
          </a:p>
        </p:txBody>
      </p:sp>
    </p:spTree>
    <p:extLst>
      <p:ext uri="{BB962C8B-B14F-4D97-AF65-F5344CB8AC3E}">
        <p14:creationId xmlns:p14="http://schemas.microsoft.com/office/powerpoint/2010/main" val="3960990873"/>
      </p:ext>
    </p:extLst>
  </p:cSld>
  <p:clrMapOvr>
    <a:masterClrMapping/>
  </p:clrMapOvr>
  <p:transition>
    <p:wipe dir="r"/>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Partnership Consultation on Pan African Fisheries Policy Framework Nairobi February 2012">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6699"/>
      </a:hlink>
      <a:folHlink>
        <a:srgbClr val="969696"/>
      </a:folHlink>
    </a:clrScheme>
    <a:fontScheme name="Blan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lank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3366"/>
        </a:hlink>
        <a:folHlink>
          <a:srgbClr val="99CC00"/>
        </a:folHlink>
      </a:clrScheme>
      <a:clrMap bg1="lt1" tx1="dk1" bg2="lt2" tx2="dk2" accent1="accent1" accent2="accent2" accent3="accent3" accent4="accent4" accent5="accent5" accent6="accent6" hlink="hlink" folHlink="folHlink"/>
    </a:extraClrScheme>
    <a:extraClrScheme>
      <a:clrScheme name="Blank 14">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A50021"/>
        </a:hlink>
        <a:folHlink>
          <a:srgbClr val="99CC00"/>
        </a:folHlink>
      </a:clrScheme>
      <a:clrMap bg1="lt1" tx1="dk1" bg2="lt2" tx2="dk2" accent1="accent1" accent2="accent2" accent3="accent3" accent4="accent4" accent5="accent5" accent6="accent6" hlink="hlink" folHlink="folHlink"/>
    </a:extraClrScheme>
    <a:extraClrScheme>
      <a:clrScheme name="Blank 15">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969696"/>
        </a:hlink>
        <a:folHlink>
          <a:srgbClr val="99CC00"/>
        </a:folHlink>
      </a:clrScheme>
      <a:clrMap bg1="lt1" tx1="dk1" bg2="lt2" tx2="dk2" accent1="accent1" accent2="accent2" accent3="accent3" accent4="accent4" accent5="accent5" accent6="accent6" hlink="hlink" folHlink="folHlink"/>
    </a:extraClrScheme>
    <a:extraClrScheme>
      <a:clrScheme name="Blank 16">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969696"/>
        </a:hlink>
        <a:folHlink>
          <a:srgbClr val="336699"/>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4871</TotalTime>
  <Words>3677</Words>
  <Application>Microsoft Office PowerPoint</Application>
  <PresentationFormat>On-screen Show (4:3)</PresentationFormat>
  <Paragraphs>339</Paragraphs>
  <Slides>22</Slides>
  <Notes>1</Notes>
  <HiddenSlides>0</HiddenSlides>
  <MMClips>0</MMClips>
  <ScaleCrop>false</ScaleCrop>
  <HeadingPairs>
    <vt:vector size="8" baseType="variant">
      <vt:variant>
        <vt:lpstr>Fonts Used</vt:lpstr>
      </vt:variant>
      <vt:variant>
        <vt:i4>6</vt:i4>
      </vt:variant>
      <vt:variant>
        <vt:lpstr>Theme</vt:lpstr>
      </vt:variant>
      <vt:variant>
        <vt:i4>3</vt:i4>
      </vt:variant>
      <vt:variant>
        <vt:lpstr>Embedded OLE Servers</vt:lpstr>
      </vt:variant>
      <vt:variant>
        <vt:i4>1</vt:i4>
      </vt:variant>
      <vt:variant>
        <vt:lpstr>Slide Titles</vt:lpstr>
      </vt:variant>
      <vt:variant>
        <vt:i4>22</vt:i4>
      </vt:variant>
    </vt:vector>
  </HeadingPairs>
  <TitlesOfParts>
    <vt:vector size="32" baseType="lpstr">
      <vt:lpstr>Arial</vt:lpstr>
      <vt:lpstr>Bauhaus 93</vt:lpstr>
      <vt:lpstr>Calibri</vt:lpstr>
      <vt:lpstr>Gill Sans MT</vt:lpstr>
      <vt:lpstr>Times</vt:lpstr>
      <vt:lpstr>Times New Roman</vt:lpstr>
      <vt:lpstr>Office Theme</vt:lpstr>
      <vt:lpstr>Partnership Consultation on Pan African Fisheries Policy Framework Nairobi February 2012</vt:lpstr>
      <vt:lpstr>1_Office Theme</vt:lpstr>
      <vt:lpstr>Microsoft PowerPoint 97-2003 Presentation</vt:lpstr>
      <vt:lpstr>SECOND DIALOGUE AND SENSITIZATION MEETING WITH RECS ON EMERGING ISSUES FROM IMPLEMENTATION OF FISHGOV-2 </vt:lpstr>
      <vt:lpstr>PROJECT INCEPTION PHASE APRIL-MAY 2021 </vt:lpstr>
      <vt:lpstr>SO1: African Union decisions on sustainable fisheries and aquaculture policies are evidence based. </vt:lpstr>
      <vt:lpstr>SO1: African Union decisions on sustainable fisheries and aquaculture policies are evidence based. </vt:lpstr>
      <vt:lpstr>SO1: African Union decisions on sustainable fisheries and aquaculture policies are evidence based. </vt:lpstr>
      <vt:lpstr>SO1: African Union decisions on sustainable fisheries and aquaculture policies are evidence based. </vt:lpstr>
      <vt:lpstr>SO1: African Union decisions on sustainable fisheries and aquaculture policies are evidence based.</vt:lpstr>
      <vt:lpstr>SO1: African Union decisions on sustainable fisheries and aquaculture policies are evidence based.</vt:lpstr>
      <vt:lpstr>SO1: African Union decisions on sustainable fisheries and aquaculture policies are evidence based.</vt:lpstr>
      <vt:lpstr>SO2 Fisheries and aquaculture policies in Africa are coherent with the PFRS and coordinated at continental, regional and national levels in order to maintain healthy and resilient marine, coastal and freshwater ecosystems in the context of climate change. </vt:lpstr>
      <vt:lpstr>SO2 Fisheries and aquaculture policies in Africa are coherent with the PFRS and coordinated at continental, regional and national levels in order to maintain healthy and resilient marine, coastal and freshwater ecosystems in the context of climate change.</vt:lpstr>
      <vt:lpstr>SO2 Fisheries and aquaculture policies in Africa are coherent with the PFRS and coordinated at continental, regional and national levels in order to maintain healthy and resilient marine, coastal and freshwater ecosystems in the context of climate change.</vt:lpstr>
      <vt:lpstr>SO2 Fisheries and aquaculture policies in Africa are coherent with the PFRS and coordinated at continental, regional and national levels in order to maintain healthy and resilient marine, coastal and freshwater ecosystems in the context of climate change.</vt:lpstr>
      <vt:lpstr>SO3. Africa is adequately represented and effectively participates in international fisheries and aquaculture fora and ably domesticates relevant global instruments.</vt:lpstr>
      <vt:lpstr>SO3. Africa is adequately represented and effectively participates in international fisheries and aquaculture fora and ably domesticates relevant global instruments.</vt:lpstr>
      <vt:lpstr>SO3. Africa is adequately represented and effectively participates in international fisheries and aquaculture fora and ably domesticates relevant global instruments.</vt:lpstr>
      <vt:lpstr>SO3. Africa is adequately represented and effectively participates in international fisheries and aquaculture fora and ably domesticates relevant global instruments.</vt:lpstr>
      <vt:lpstr>SO3. Africa is adequately represented and effectively participates in international fisheries and aquaculture fora and ably domesticates relevant global instruments.</vt:lpstr>
      <vt:lpstr>Planned activities – June to December 2022</vt:lpstr>
      <vt:lpstr>EMERGING ISSUES</vt:lpstr>
      <vt:lpstr>CHALLENGES AND WAY FORWARD</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fahim kremeier</dc:creator>
  <cp:lastModifiedBy>Mohamed</cp:lastModifiedBy>
  <cp:revision>470</cp:revision>
  <dcterms:created xsi:type="dcterms:W3CDTF">2017-08-17T12:21:51Z</dcterms:created>
  <dcterms:modified xsi:type="dcterms:W3CDTF">2022-06-13T14:37:44Z</dcterms:modified>
</cp:coreProperties>
</file>