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8288000" cy="10287000"/>
  <p:notesSz cx="6858000" cy="9144000"/>
  <p:embeddedFontLst>
    <p:embeddedFont>
      <p:font typeface="Arimo" panose="020B0604020202020204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Montserrat Extra-Bold" panose="020B0604020202020204" charset="0"/>
      <p:regular r:id="rId36"/>
    </p:embeddedFont>
    <p:embeddedFont>
      <p:font typeface="Muli Bold Bold" panose="020B0604020202020204" charset="0"/>
      <p:regular r:id="rId37"/>
    </p:embeddedFont>
    <p:embeddedFont>
      <p:font typeface="Open Sans Light" panose="020B0306030504020204" pitchFamily="34" charset="0"/>
      <p:regular r:id="rId38"/>
    </p:embeddedFont>
    <p:embeddedFont>
      <p:font typeface="Open Sans Light Bold" panose="020B0604020202020204" charset="0"/>
      <p:regular r:id="rId39"/>
    </p:embeddedFont>
    <p:embeddedFont>
      <p:font typeface="Open Sauce Light Bold" panose="020B0604020202020204" charset="0"/>
      <p:regular r:id="rId40"/>
    </p:embeddedFont>
    <p:embeddedFont>
      <p:font typeface="Open Sauce SemiBold" panose="020B0604020202020204" charset="0"/>
      <p:regular r:id="rId41"/>
    </p:embeddedFont>
    <p:embeddedFont>
      <p:font typeface="Open Sauce SemiBold Bold" panose="020B0604020202020204" charset="0"/>
      <p:regular r:id="rId42"/>
    </p:embeddedFont>
    <p:embeddedFont>
      <p:font typeface="Pluma Bold" panose="020B0604020202020204" charset="0"/>
      <p:regular r:id="rId43"/>
    </p:embeddedFont>
    <p:embeddedFont>
      <p:font typeface="Poppins Medium Bold" panose="020B0604020202020204" charset="0"/>
      <p:regular r:id="rId44"/>
    </p:embeddedFont>
    <p:embeddedFont>
      <p:font typeface="Roboto" panose="02000000000000000000" pitchFamily="2" charset="0"/>
      <p:regular r:id="rId45"/>
    </p:embeddedFont>
    <p:embeddedFont>
      <p:font typeface="Roboto Bold" panose="02000000000000000000" charset="0"/>
      <p:regular r:id="rId46"/>
    </p:embeddedFont>
    <p:embeddedFont>
      <p:font typeface="Roboto Bold Italics" panose="020B0604020202020204" charset="0"/>
      <p:regular r:id="rId47"/>
    </p:embeddedFont>
    <p:embeddedFont>
      <p:font typeface="Varela Round" panose="00000500000000000000" pitchFamily="2" charset="-79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73814" y="0"/>
            <a:ext cx="3012098" cy="10287000"/>
            <a:chOff x="0" y="0"/>
            <a:chExt cx="101890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8907" cy="3479800"/>
            </a:xfrm>
            <a:custGeom>
              <a:avLst/>
              <a:gdLst/>
              <a:ahLst/>
              <a:cxnLst/>
              <a:rect l="l" t="t" r="r" b="b"/>
              <a:pathLst>
                <a:path w="1018907" h="3479800">
                  <a:moveTo>
                    <a:pt x="894447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94447" y="0"/>
                  </a:lnTo>
                  <a:cubicBezTo>
                    <a:pt x="963027" y="0"/>
                    <a:pt x="1018907" y="55880"/>
                    <a:pt x="1018907" y="124460"/>
                  </a:cubicBezTo>
                  <a:lnTo>
                    <a:pt x="1018907" y="3355340"/>
                  </a:lnTo>
                  <a:cubicBezTo>
                    <a:pt x="1018907" y="3423920"/>
                    <a:pt x="963027" y="3479800"/>
                    <a:pt x="894447" y="3479800"/>
                  </a:cubicBezTo>
                  <a:close/>
                </a:path>
              </a:pathLst>
            </a:custGeom>
            <a:solidFill>
              <a:srgbClr val="3C53AC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7145" r="7145"/>
          <a:stretch>
            <a:fillRect/>
          </a:stretch>
        </p:blipFill>
        <p:spPr>
          <a:xfrm>
            <a:off x="8788456" y="3133614"/>
            <a:ext cx="8971757" cy="696094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38284" y="401568"/>
            <a:ext cx="16021929" cy="180649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38284" y="4001158"/>
            <a:ext cx="7050172" cy="2685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lang="en-US" sz="4800">
                <a:solidFill>
                  <a:srgbClr val="162942"/>
                </a:solidFill>
                <a:latin typeface="Muli Bold Bold"/>
              </a:rPr>
              <a:t>Fisheries Governance  2 Communication, Visibility &amp; Knowledge Management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8284" y="6972300"/>
            <a:ext cx="6367360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endParaRPr/>
          </a:p>
          <a:p>
            <a:pPr algn="ctr">
              <a:lnSpc>
                <a:spcPts val="4439"/>
              </a:lnSpc>
            </a:pPr>
            <a:r>
              <a:rPr lang="en-US" sz="3699">
                <a:solidFill>
                  <a:srgbClr val="162942"/>
                </a:solidFill>
                <a:latin typeface="Muli Bold Bold"/>
              </a:rPr>
              <a:t>STATUS OF IMPLEMENTATION: </a:t>
            </a:r>
          </a:p>
          <a:p>
            <a:pPr algn="ctr">
              <a:lnSpc>
                <a:spcPts val="4439"/>
              </a:lnSpc>
            </a:pPr>
            <a:r>
              <a:rPr lang="en-US" sz="3699">
                <a:solidFill>
                  <a:srgbClr val="162942"/>
                </a:solidFill>
                <a:latin typeface="Muli Bold Bold"/>
              </a:rPr>
              <a:t>JUNE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3C53AC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838737" y="1342858"/>
            <a:ext cx="9389970" cy="938997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10" r="-10"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>
            <a:off x="8408818" y="3857663"/>
            <a:ext cx="8181304" cy="0"/>
          </a:xfrm>
          <a:prstGeom prst="line">
            <a:avLst/>
          </a:prstGeom>
          <a:ln w="9525" cap="rnd">
            <a:solidFill>
              <a:srgbClr val="1754F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8408818" y="5143500"/>
            <a:ext cx="8181304" cy="0"/>
          </a:xfrm>
          <a:prstGeom prst="line">
            <a:avLst/>
          </a:prstGeom>
          <a:ln w="9525" cap="rnd">
            <a:solidFill>
              <a:srgbClr val="1754F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8408818" y="6293658"/>
            <a:ext cx="8181304" cy="0"/>
          </a:xfrm>
          <a:prstGeom prst="line">
            <a:avLst/>
          </a:prstGeom>
          <a:ln w="9525" cap="rnd">
            <a:solidFill>
              <a:srgbClr val="1754F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10654610" y="554188"/>
            <a:ext cx="8181304" cy="78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240"/>
              </a:lnSpc>
              <a:spcBef>
                <a:spcPct val="0"/>
              </a:spcBef>
            </a:pPr>
            <a:r>
              <a:rPr lang="en-US" sz="4800" u="none" spc="-48">
                <a:solidFill>
                  <a:srgbClr val="14110F"/>
                </a:solidFill>
                <a:latin typeface="Roboto"/>
              </a:rPr>
              <a:t>Table of Contents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654610" y="2659244"/>
            <a:ext cx="7182641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>
                <a:solidFill>
                  <a:srgbClr val="14110F"/>
                </a:solidFill>
                <a:latin typeface="Roboto"/>
              </a:rPr>
              <a:t>Background - Overview of Communication &amp; Visibility Strategic Focus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54610" y="4250436"/>
            <a:ext cx="5605530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099">
                <a:solidFill>
                  <a:srgbClr val="14110F"/>
                </a:solidFill>
                <a:latin typeface="Arimo"/>
              </a:rPr>
              <a:t>Target Audiences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54610" y="6776548"/>
            <a:ext cx="5605530" cy="56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099">
                <a:solidFill>
                  <a:srgbClr val="14110F"/>
                </a:solidFill>
                <a:latin typeface="Arimo"/>
              </a:rPr>
              <a:t>Measuring Success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54610" y="5506348"/>
            <a:ext cx="5605530" cy="56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099">
                <a:solidFill>
                  <a:srgbClr val="14110F"/>
                </a:solidFill>
                <a:latin typeface="Roboto"/>
              </a:rPr>
              <a:t>Implementation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08818" y="2887844"/>
            <a:ext cx="1424931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500"/>
              </a:lnSpc>
            </a:pPr>
            <a:r>
              <a:rPr lang="en-US" sz="3000" spc="-89">
                <a:solidFill>
                  <a:srgbClr val="1754F1"/>
                </a:solidFill>
                <a:latin typeface="Roboto Bold"/>
              </a:rPr>
              <a:t>Part 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08818" y="4250436"/>
            <a:ext cx="1424931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500"/>
              </a:lnSpc>
            </a:pPr>
            <a:r>
              <a:rPr lang="en-US" sz="3000" spc="-89">
                <a:solidFill>
                  <a:srgbClr val="1754F1"/>
                </a:solidFill>
                <a:latin typeface="Roboto Bold"/>
              </a:rPr>
              <a:t>Part 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08818" y="5515874"/>
            <a:ext cx="1424931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500"/>
              </a:lnSpc>
            </a:pPr>
            <a:r>
              <a:rPr lang="en-US" sz="3000" spc="-89">
                <a:solidFill>
                  <a:srgbClr val="1754F1"/>
                </a:solidFill>
                <a:latin typeface="Roboto Bold"/>
              </a:rPr>
              <a:t>Part 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08818" y="6776548"/>
            <a:ext cx="1424931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500"/>
              </a:lnSpc>
            </a:pPr>
            <a:r>
              <a:rPr lang="en-US" sz="3000" spc="-89">
                <a:solidFill>
                  <a:srgbClr val="1754F1"/>
                </a:solidFill>
                <a:latin typeface="Roboto Bold"/>
              </a:rPr>
              <a:t>Part 4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408818" y="7740414"/>
            <a:ext cx="8181304" cy="0"/>
          </a:xfrm>
          <a:prstGeom prst="line">
            <a:avLst/>
          </a:prstGeom>
          <a:ln w="9525" cap="rnd">
            <a:solidFill>
              <a:srgbClr val="1754F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8436240" y="7938869"/>
            <a:ext cx="1424931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500"/>
              </a:lnSpc>
            </a:pPr>
            <a:r>
              <a:rPr lang="en-US" sz="3000" spc="-89">
                <a:solidFill>
                  <a:srgbClr val="1754F1"/>
                </a:solidFill>
                <a:latin typeface="Roboto Bold"/>
              </a:rPr>
              <a:t>Part 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54610" y="7948394"/>
            <a:ext cx="560553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99"/>
              </a:lnSpc>
            </a:pPr>
            <a:r>
              <a:rPr lang="en-US" sz="2999">
                <a:solidFill>
                  <a:srgbClr val="14110F"/>
                </a:solidFill>
                <a:latin typeface="Roboto"/>
              </a:rPr>
              <a:t> Follow-up Focus Areas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25" b="782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28700" y="4965932"/>
            <a:ext cx="7879612" cy="5321068"/>
            <a:chOff x="0" y="0"/>
            <a:chExt cx="2665449" cy="17999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65449" cy="1799966"/>
            </a:xfrm>
            <a:custGeom>
              <a:avLst/>
              <a:gdLst/>
              <a:ahLst/>
              <a:cxnLst/>
              <a:rect l="l" t="t" r="r" b="b"/>
              <a:pathLst>
                <a:path w="2665449" h="1799966">
                  <a:moveTo>
                    <a:pt x="0" y="0"/>
                  </a:moveTo>
                  <a:lnTo>
                    <a:pt x="2665449" y="0"/>
                  </a:lnTo>
                  <a:lnTo>
                    <a:pt x="2665449" y="1799966"/>
                  </a:lnTo>
                  <a:lnTo>
                    <a:pt x="0" y="1799966"/>
                  </a:lnTo>
                  <a:close/>
                </a:path>
              </a:pathLst>
            </a:custGeom>
            <a:solidFill>
              <a:srgbClr val="3C53AC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773663" y="6987901"/>
            <a:ext cx="6785978" cy="1277131"/>
            <a:chOff x="0" y="0"/>
            <a:chExt cx="9047971" cy="1702841"/>
          </a:xfrm>
        </p:grpSpPr>
        <p:sp>
          <p:nvSpPr>
            <p:cNvPr id="6" name="TextBox 6"/>
            <p:cNvSpPr txBox="1"/>
            <p:nvPr/>
          </p:nvSpPr>
          <p:spPr>
            <a:xfrm>
              <a:off x="0" y="582133"/>
              <a:ext cx="9047971" cy="112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Open Sauce SemiBold Bold"/>
                </a:rPr>
                <a:t>BACKGROUND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9047971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FFFFFF"/>
                  </a:solidFill>
                  <a:latin typeface="Open Sauce SemiBold"/>
                </a:rPr>
                <a:t>Part 1: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13202" y="3026093"/>
            <a:ext cx="8174798" cy="4187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00"/>
              </a:lnSpc>
            </a:pPr>
            <a:r>
              <a:rPr lang="en-US" sz="4000" spc="-40">
                <a:solidFill>
                  <a:srgbClr val="14110F"/>
                </a:solidFill>
                <a:latin typeface="Roboto Bold"/>
              </a:rPr>
              <a:t>Principle:</a:t>
            </a:r>
          </a:p>
          <a:p>
            <a:pPr>
              <a:lnSpc>
                <a:spcPts val="4550"/>
              </a:lnSpc>
            </a:pPr>
            <a:endParaRPr lang="en-US" sz="4000" spc="-40">
              <a:solidFill>
                <a:srgbClr val="14110F"/>
              </a:solidFill>
              <a:latin typeface="Roboto Bold"/>
            </a:endParaRPr>
          </a:p>
          <a:p>
            <a:pPr>
              <a:lnSpc>
                <a:spcPts val="4549"/>
              </a:lnSpc>
            </a:pPr>
            <a:r>
              <a:rPr lang="en-US" sz="3499" spc="-35">
                <a:solidFill>
                  <a:srgbClr val="14110F"/>
                </a:solidFill>
                <a:latin typeface="Roboto Bold Italics"/>
              </a:rPr>
              <a:t>" The CVP is based on the principle that communication is essentially about people, and how they interact, share information and work together."</a:t>
            </a:r>
            <a:r>
              <a:rPr lang="en-US" sz="3499" spc="-34">
                <a:solidFill>
                  <a:srgbClr val="14110F"/>
                </a:solidFill>
                <a:latin typeface="Roboto Bold Italics"/>
              </a:rPr>
              <a:t> </a:t>
            </a:r>
          </a:p>
          <a:p>
            <a:pPr marL="0" lvl="0" indent="0" algn="l">
              <a:lnSpc>
                <a:spcPts val="5329"/>
              </a:lnSpc>
              <a:spcBef>
                <a:spcPct val="0"/>
              </a:spcBef>
            </a:pPr>
            <a:endParaRPr lang="en-US" sz="3499" spc="-34">
              <a:solidFill>
                <a:srgbClr val="14110F"/>
              </a:solidFill>
              <a:latin typeface="Roboto Bold Italics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6330934" cy="10287000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-1645878" y="1324865"/>
            <a:ext cx="11240233" cy="8336506"/>
            <a:chOff x="0" y="0"/>
            <a:chExt cx="13716000" cy="101727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0" cy="10172700"/>
            </a:xfrm>
            <a:custGeom>
              <a:avLst/>
              <a:gdLst/>
              <a:ahLst/>
              <a:cxnLst/>
              <a:rect l="l" t="t" r="r" b="b"/>
              <a:pathLst>
                <a:path w="13716000" h="10172700">
                  <a:moveTo>
                    <a:pt x="0" y="0"/>
                  </a:moveTo>
                  <a:lnTo>
                    <a:pt x="13716000" y="0"/>
                  </a:lnTo>
                  <a:lnTo>
                    <a:pt x="13716000" y="10172700"/>
                  </a:lnTo>
                  <a:lnTo>
                    <a:pt x="0" y="10172700"/>
                  </a:lnTo>
                  <a:close/>
                </a:path>
              </a:pathLst>
            </a:custGeom>
            <a:blipFill>
              <a:blip r:embed="rId2"/>
              <a:stretch>
                <a:fillRect t="-393" b="-393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393700" y="615950"/>
              <a:ext cx="12941300" cy="9107742"/>
            </a:xfrm>
            <a:custGeom>
              <a:avLst/>
              <a:gdLst/>
              <a:ahLst/>
              <a:cxnLst/>
              <a:rect l="l" t="t" r="r" b="b"/>
              <a:pathLst>
                <a:path w="12941300" h="9107742">
                  <a:moveTo>
                    <a:pt x="12815112" y="9107742"/>
                  </a:moveTo>
                  <a:lnTo>
                    <a:pt x="126187" y="9107742"/>
                  </a:lnTo>
                  <a:cubicBezTo>
                    <a:pt x="56502" y="9107742"/>
                    <a:pt x="0" y="9051252"/>
                    <a:pt x="0" y="8981555"/>
                  </a:cubicBezTo>
                  <a:lnTo>
                    <a:pt x="0" y="0"/>
                  </a:lnTo>
                  <a:lnTo>
                    <a:pt x="12941300" y="0"/>
                  </a:lnTo>
                  <a:lnTo>
                    <a:pt x="12941300" y="8981554"/>
                  </a:lnTo>
                  <a:cubicBezTo>
                    <a:pt x="12941300" y="9051239"/>
                    <a:pt x="12884810" y="9107742"/>
                    <a:pt x="12815112" y="9107742"/>
                  </a:cubicBezTo>
                  <a:close/>
                </a:path>
              </a:pathLst>
            </a:custGeom>
            <a:blipFill>
              <a:blip r:embed="rId3"/>
              <a:stretch>
                <a:fillRect l="-2131" r="-2131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4677" y="4323017"/>
            <a:ext cx="3035555" cy="4935283"/>
            <a:chOff x="0" y="0"/>
            <a:chExt cx="1026842" cy="16694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6842" cy="1669466"/>
            </a:xfrm>
            <a:custGeom>
              <a:avLst/>
              <a:gdLst/>
              <a:ahLst/>
              <a:cxnLst/>
              <a:rect l="l" t="t" r="r" b="b"/>
              <a:pathLst>
                <a:path w="1026842" h="1669466">
                  <a:moveTo>
                    <a:pt x="902382" y="1669466"/>
                  </a:moveTo>
                  <a:lnTo>
                    <a:pt x="124460" y="1669466"/>
                  </a:lnTo>
                  <a:cubicBezTo>
                    <a:pt x="55880" y="1669466"/>
                    <a:pt x="0" y="1613586"/>
                    <a:pt x="0" y="15450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02382" y="0"/>
                  </a:lnTo>
                  <a:cubicBezTo>
                    <a:pt x="970962" y="0"/>
                    <a:pt x="1026842" y="55880"/>
                    <a:pt x="1026842" y="124460"/>
                  </a:cubicBezTo>
                  <a:lnTo>
                    <a:pt x="1026842" y="1545006"/>
                  </a:lnTo>
                  <a:cubicBezTo>
                    <a:pt x="1026842" y="1613586"/>
                    <a:pt x="970962" y="1669466"/>
                    <a:pt x="902382" y="166946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772189" y="3447581"/>
            <a:ext cx="946844" cy="94684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727834" y="4696585"/>
            <a:ext cx="2629241" cy="2481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55">
                <a:solidFill>
                  <a:srgbClr val="14110F"/>
                </a:solidFill>
                <a:latin typeface="Roboto Bold"/>
              </a:rPr>
              <a:t>To promote wide understanding of FISHGOV 2</a:t>
            </a:r>
          </a:p>
          <a:p>
            <a:pPr marL="0" lvl="0" indent="0" algn="ctr">
              <a:lnSpc>
                <a:spcPts val="3919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10259" y="3666119"/>
            <a:ext cx="670705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9"/>
              </a:lnSpc>
              <a:spcBef>
                <a:spcPct val="0"/>
              </a:spcBef>
            </a:pPr>
            <a:r>
              <a:rPr lang="en-US" sz="3599" u="none" spc="-35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852422" y="4394425"/>
            <a:ext cx="3370761" cy="4257218"/>
            <a:chOff x="0" y="0"/>
            <a:chExt cx="1140233" cy="14400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40233" cy="1440096"/>
            </a:xfrm>
            <a:custGeom>
              <a:avLst/>
              <a:gdLst/>
              <a:ahLst/>
              <a:cxnLst/>
              <a:rect l="l" t="t" r="r" b="b"/>
              <a:pathLst>
                <a:path w="1140233" h="1440096">
                  <a:moveTo>
                    <a:pt x="1015773" y="1440096"/>
                  </a:moveTo>
                  <a:lnTo>
                    <a:pt x="124460" y="1440096"/>
                  </a:lnTo>
                  <a:cubicBezTo>
                    <a:pt x="55880" y="1440096"/>
                    <a:pt x="0" y="1384216"/>
                    <a:pt x="0" y="131563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15773" y="0"/>
                  </a:lnTo>
                  <a:cubicBezTo>
                    <a:pt x="1084353" y="0"/>
                    <a:pt x="1140233" y="55880"/>
                    <a:pt x="1140233" y="124460"/>
                  </a:cubicBezTo>
                  <a:lnTo>
                    <a:pt x="1140233" y="1315636"/>
                  </a:lnTo>
                  <a:cubicBezTo>
                    <a:pt x="1140233" y="1384216"/>
                    <a:pt x="1084353" y="1440096"/>
                    <a:pt x="1015773" y="144009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926714" y="3577180"/>
            <a:ext cx="946844" cy="946844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134271" y="4786755"/>
            <a:ext cx="2878173" cy="446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</a:pPr>
            <a:r>
              <a:rPr lang="en-US" sz="2799" spc="55">
                <a:solidFill>
                  <a:srgbClr val="14110F"/>
                </a:solidFill>
                <a:latin typeface="Roboto Bold"/>
              </a:rPr>
              <a:t>To contribute to knowledge creation and to policy and decision-making in the field of fisheries and aquaculture resources.</a:t>
            </a:r>
            <a:r>
              <a:rPr lang="en-US" sz="2799" spc="55">
                <a:solidFill>
                  <a:srgbClr val="14110F"/>
                </a:solidFill>
                <a:latin typeface="Roboto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02450" y="3738182"/>
            <a:ext cx="370907" cy="586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9"/>
              </a:lnSpc>
              <a:spcBef>
                <a:spcPct val="0"/>
              </a:spcBef>
            </a:pPr>
            <a:r>
              <a:rPr lang="en-US" sz="3599" spc="-35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427771" y="4323017"/>
            <a:ext cx="3441870" cy="5461695"/>
            <a:chOff x="0" y="0"/>
            <a:chExt cx="1164287" cy="18475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64287" cy="1847536"/>
            </a:xfrm>
            <a:custGeom>
              <a:avLst/>
              <a:gdLst/>
              <a:ahLst/>
              <a:cxnLst/>
              <a:rect l="l" t="t" r="r" b="b"/>
              <a:pathLst>
                <a:path w="1164287" h="1847536">
                  <a:moveTo>
                    <a:pt x="1039827" y="1847536"/>
                  </a:moveTo>
                  <a:lnTo>
                    <a:pt x="124460" y="1847536"/>
                  </a:lnTo>
                  <a:cubicBezTo>
                    <a:pt x="55880" y="1847536"/>
                    <a:pt x="0" y="1791656"/>
                    <a:pt x="0" y="172307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9827" y="0"/>
                  </a:lnTo>
                  <a:cubicBezTo>
                    <a:pt x="1108407" y="0"/>
                    <a:pt x="1164287" y="55880"/>
                    <a:pt x="1164287" y="124460"/>
                  </a:cubicBezTo>
                  <a:lnTo>
                    <a:pt x="1164287" y="1723076"/>
                  </a:lnTo>
                  <a:cubicBezTo>
                    <a:pt x="1164287" y="1791656"/>
                    <a:pt x="1108407" y="1847536"/>
                    <a:pt x="1039827" y="184753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8478000" y="3447581"/>
            <a:ext cx="946844" cy="946844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630928" y="4337275"/>
            <a:ext cx="3035555" cy="4187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48">
                <a:solidFill>
                  <a:srgbClr val="14110F"/>
                </a:solidFill>
                <a:latin typeface="Roboto Bold"/>
              </a:rPr>
              <a:t>T</a:t>
            </a:r>
            <a:r>
              <a:rPr lang="en-US" sz="2400" spc="47">
                <a:solidFill>
                  <a:srgbClr val="14110F"/>
                </a:solidFill>
                <a:latin typeface="Roboto Bold"/>
              </a:rPr>
              <a:t>o inform stakeholders and beneficiaries about FISHGOV 2, the project activities and outcomes, </a:t>
            </a:r>
            <a:r>
              <a:rPr lang="en-US" sz="2400" spc="48">
                <a:solidFill>
                  <a:srgbClr val="14110F"/>
                </a:solidFill>
                <a:latin typeface="Roboto Bold"/>
              </a:rPr>
              <a:t>and raise awareness about the key issues addressed.</a:t>
            </a:r>
          </a:p>
          <a:p>
            <a:pPr marL="0" lvl="0" indent="0" algn="ctr">
              <a:lnSpc>
                <a:spcPts val="3359"/>
              </a:lnSpc>
            </a:pPr>
            <a:endParaRPr lang="en-US" sz="2400" spc="48">
              <a:solidFill>
                <a:srgbClr val="14110F"/>
              </a:solidFill>
              <a:latin typeface="Robot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616070" y="3610488"/>
            <a:ext cx="670705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9"/>
              </a:lnSpc>
              <a:spcBef>
                <a:spcPct val="0"/>
              </a:spcBef>
            </a:pPr>
            <a:r>
              <a:rPr lang="en-US" sz="3599" spc="-35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931934" y="4323017"/>
            <a:ext cx="3441870" cy="4863875"/>
            <a:chOff x="0" y="0"/>
            <a:chExt cx="1164287" cy="16453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64287" cy="1645311"/>
            </a:xfrm>
            <a:custGeom>
              <a:avLst/>
              <a:gdLst/>
              <a:ahLst/>
              <a:cxnLst/>
              <a:rect l="l" t="t" r="r" b="b"/>
              <a:pathLst>
                <a:path w="1164287" h="1645311">
                  <a:moveTo>
                    <a:pt x="1039827" y="1645311"/>
                  </a:moveTo>
                  <a:lnTo>
                    <a:pt x="124460" y="1645311"/>
                  </a:lnTo>
                  <a:cubicBezTo>
                    <a:pt x="55880" y="1645311"/>
                    <a:pt x="0" y="1589431"/>
                    <a:pt x="0" y="15208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9827" y="0"/>
                  </a:lnTo>
                  <a:cubicBezTo>
                    <a:pt x="1108407" y="0"/>
                    <a:pt x="1164287" y="55880"/>
                    <a:pt x="1164287" y="124460"/>
                  </a:cubicBezTo>
                  <a:lnTo>
                    <a:pt x="1164287" y="1520851"/>
                  </a:lnTo>
                  <a:cubicBezTo>
                    <a:pt x="1164287" y="1589431"/>
                    <a:pt x="1108407" y="1645311"/>
                    <a:pt x="1039827" y="164531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2179446" y="3503867"/>
            <a:ext cx="946844" cy="946844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11069666" y="4542915"/>
            <a:ext cx="3304138" cy="49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55">
                <a:solidFill>
                  <a:srgbClr val="14110F"/>
                </a:solidFill>
                <a:latin typeface="Roboto Bold"/>
              </a:rPr>
              <a:t>To assure effective communication and understanding within the consortium and with other relevant actors outside the project. </a:t>
            </a:r>
          </a:p>
          <a:p>
            <a:pPr algn="ctr">
              <a:lnSpc>
                <a:spcPts val="3919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  <a:p>
            <a:pPr marL="0" lvl="0" indent="0" algn="ctr">
              <a:lnSpc>
                <a:spcPts val="3919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317516" y="3610488"/>
            <a:ext cx="670705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9"/>
              </a:lnSpc>
              <a:spcBef>
                <a:spcPct val="0"/>
              </a:spcBef>
            </a:pPr>
            <a:r>
              <a:rPr lang="en-US" sz="3599" spc="-35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23183" y="1690698"/>
            <a:ext cx="4967871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00"/>
              </a:lnSpc>
              <a:spcBef>
                <a:spcPct val="0"/>
              </a:spcBef>
            </a:pPr>
            <a:r>
              <a:rPr lang="en-US" sz="4999" spc="-49">
                <a:solidFill>
                  <a:srgbClr val="14110F"/>
                </a:solidFill>
                <a:latin typeface="Roboto Bold"/>
              </a:rPr>
              <a:t>Objectives</a:t>
            </a:r>
          </a:p>
        </p:txBody>
      </p:sp>
      <p:sp>
        <p:nvSpPr>
          <p:cNvPr id="23" name="AutoShape 23"/>
          <p:cNvSpPr/>
          <p:nvPr/>
        </p:nvSpPr>
        <p:spPr>
          <a:xfrm>
            <a:off x="9412" y="9583705"/>
            <a:ext cx="18278588" cy="703295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24" name="Group 24"/>
          <p:cNvGrpSpPr/>
          <p:nvPr/>
        </p:nvGrpSpPr>
        <p:grpSpPr>
          <a:xfrm>
            <a:off x="14677874" y="4450712"/>
            <a:ext cx="3441870" cy="4863875"/>
            <a:chOff x="0" y="0"/>
            <a:chExt cx="1164287" cy="16453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64287" cy="1645311"/>
            </a:xfrm>
            <a:custGeom>
              <a:avLst/>
              <a:gdLst/>
              <a:ahLst/>
              <a:cxnLst/>
              <a:rect l="l" t="t" r="r" b="b"/>
              <a:pathLst>
                <a:path w="1164287" h="1645311">
                  <a:moveTo>
                    <a:pt x="1039827" y="1645311"/>
                  </a:moveTo>
                  <a:lnTo>
                    <a:pt x="124460" y="1645311"/>
                  </a:lnTo>
                  <a:cubicBezTo>
                    <a:pt x="55880" y="1645311"/>
                    <a:pt x="0" y="1589431"/>
                    <a:pt x="0" y="15208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9827" y="0"/>
                  </a:lnTo>
                  <a:cubicBezTo>
                    <a:pt x="1108407" y="0"/>
                    <a:pt x="1164287" y="55880"/>
                    <a:pt x="1164287" y="124460"/>
                  </a:cubicBezTo>
                  <a:lnTo>
                    <a:pt x="1164287" y="1520851"/>
                  </a:lnTo>
                  <a:cubicBezTo>
                    <a:pt x="1164287" y="1589431"/>
                    <a:pt x="1108407" y="1645311"/>
                    <a:pt x="1039827" y="164531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14847159" y="4447824"/>
            <a:ext cx="3272585" cy="594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55">
                <a:solidFill>
                  <a:srgbClr val="14110F"/>
                </a:solidFill>
                <a:latin typeface="Roboto Bold"/>
              </a:rPr>
              <a:t>To advocate for stronger and better coordination among institutions mandated with governance of the fisheries and aquaculture sector.</a:t>
            </a:r>
          </a:p>
          <a:p>
            <a:pPr algn="ctr">
              <a:lnSpc>
                <a:spcPts val="3919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  <a:p>
            <a:pPr algn="ctr">
              <a:lnSpc>
                <a:spcPts val="3919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  <a:p>
            <a:pPr algn="ctr">
              <a:lnSpc>
                <a:spcPts val="3919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  <a:p>
            <a:pPr marL="0" lvl="0" indent="0" algn="ctr">
              <a:lnSpc>
                <a:spcPts val="3919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6063456" y="3610488"/>
            <a:ext cx="670705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9"/>
              </a:lnSpc>
              <a:spcBef>
                <a:spcPct val="0"/>
              </a:spcBef>
            </a:pPr>
            <a:r>
              <a:rPr lang="en-US" sz="3599" spc="-35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5590034" y="3503867"/>
            <a:ext cx="946844" cy="946844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15702026" y="3572388"/>
            <a:ext cx="722860" cy="676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3"/>
              </a:lnSpc>
            </a:pPr>
            <a:r>
              <a:rPr lang="en-US" sz="3959">
                <a:solidFill>
                  <a:srgbClr val="FFFFFF"/>
                </a:solidFill>
                <a:latin typeface="Open Sans Light Bol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4677" y="4323017"/>
            <a:ext cx="3035555" cy="4935283"/>
            <a:chOff x="0" y="0"/>
            <a:chExt cx="1026842" cy="16694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6842" cy="1669466"/>
            </a:xfrm>
            <a:custGeom>
              <a:avLst/>
              <a:gdLst/>
              <a:ahLst/>
              <a:cxnLst/>
              <a:rect l="l" t="t" r="r" b="b"/>
              <a:pathLst>
                <a:path w="1026842" h="1669466">
                  <a:moveTo>
                    <a:pt x="902382" y="1669466"/>
                  </a:moveTo>
                  <a:lnTo>
                    <a:pt x="124460" y="1669466"/>
                  </a:lnTo>
                  <a:cubicBezTo>
                    <a:pt x="55880" y="1669466"/>
                    <a:pt x="0" y="1613586"/>
                    <a:pt x="0" y="15450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02382" y="0"/>
                  </a:lnTo>
                  <a:cubicBezTo>
                    <a:pt x="970962" y="0"/>
                    <a:pt x="1026842" y="55880"/>
                    <a:pt x="1026842" y="124460"/>
                  </a:cubicBezTo>
                  <a:lnTo>
                    <a:pt x="1026842" y="1545006"/>
                  </a:lnTo>
                  <a:cubicBezTo>
                    <a:pt x="1026842" y="1613586"/>
                    <a:pt x="970962" y="1669466"/>
                    <a:pt x="902382" y="166946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441728" y="5013779"/>
            <a:ext cx="3370761" cy="4257218"/>
            <a:chOff x="0" y="0"/>
            <a:chExt cx="1140233" cy="14400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40233" cy="1440096"/>
            </a:xfrm>
            <a:custGeom>
              <a:avLst/>
              <a:gdLst/>
              <a:ahLst/>
              <a:cxnLst/>
              <a:rect l="l" t="t" r="r" b="b"/>
              <a:pathLst>
                <a:path w="1140233" h="1440096">
                  <a:moveTo>
                    <a:pt x="1015773" y="1440096"/>
                  </a:moveTo>
                  <a:lnTo>
                    <a:pt x="124460" y="1440096"/>
                  </a:lnTo>
                  <a:cubicBezTo>
                    <a:pt x="55880" y="1440096"/>
                    <a:pt x="0" y="1384216"/>
                    <a:pt x="0" y="131563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15773" y="0"/>
                  </a:lnTo>
                  <a:cubicBezTo>
                    <a:pt x="1084353" y="0"/>
                    <a:pt x="1140233" y="55880"/>
                    <a:pt x="1140233" y="124460"/>
                  </a:cubicBezTo>
                  <a:lnTo>
                    <a:pt x="1140233" y="1315636"/>
                  </a:lnTo>
                  <a:cubicBezTo>
                    <a:pt x="1140233" y="1384216"/>
                    <a:pt x="1084353" y="1440096"/>
                    <a:pt x="1015773" y="144009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7624139" y="3610550"/>
            <a:ext cx="946844" cy="94684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547097" y="4795520"/>
            <a:ext cx="3160021" cy="446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</a:pPr>
            <a:r>
              <a:rPr lang="en-US" sz="2799" spc="55">
                <a:solidFill>
                  <a:srgbClr val="14110F"/>
                </a:solidFill>
                <a:latin typeface="Roboto Bold"/>
              </a:rPr>
              <a:t>To improve perception and promote behavioural change among stakeholders regarding illegal and unregulated fishing practices.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1285609" y="3809302"/>
            <a:ext cx="3441870" cy="5461695"/>
            <a:chOff x="0" y="0"/>
            <a:chExt cx="1164287" cy="184753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4287" cy="1847536"/>
            </a:xfrm>
            <a:custGeom>
              <a:avLst/>
              <a:gdLst/>
              <a:ahLst/>
              <a:cxnLst/>
              <a:rect l="l" t="t" r="r" b="b"/>
              <a:pathLst>
                <a:path w="1164287" h="1847536">
                  <a:moveTo>
                    <a:pt x="1039827" y="1847536"/>
                  </a:moveTo>
                  <a:lnTo>
                    <a:pt x="124460" y="1847536"/>
                  </a:lnTo>
                  <a:cubicBezTo>
                    <a:pt x="55880" y="1847536"/>
                    <a:pt x="0" y="1791656"/>
                    <a:pt x="0" y="172307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9827" y="0"/>
                  </a:lnTo>
                  <a:cubicBezTo>
                    <a:pt x="1108407" y="0"/>
                    <a:pt x="1164287" y="55880"/>
                    <a:pt x="1164287" y="124460"/>
                  </a:cubicBezTo>
                  <a:lnTo>
                    <a:pt x="1164287" y="1723076"/>
                  </a:lnTo>
                  <a:cubicBezTo>
                    <a:pt x="1164287" y="1791656"/>
                    <a:pt x="1108407" y="1847536"/>
                    <a:pt x="1039827" y="184753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2397990" y="3648588"/>
            <a:ext cx="946844" cy="94684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1488766" y="5120924"/>
            <a:ext cx="3035555" cy="49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55">
                <a:solidFill>
                  <a:srgbClr val="14110F"/>
                </a:solidFill>
                <a:latin typeface="Roboto Bold"/>
              </a:rPr>
              <a:t>To facilitate knowledge sharing among the project (including AUC) partners, relevant external actors, and final beneficiaries.</a:t>
            </a:r>
          </a:p>
          <a:p>
            <a:pPr marL="0" lvl="0" indent="0" algn="ctr">
              <a:lnSpc>
                <a:spcPts val="3919"/>
              </a:lnSpc>
            </a:pPr>
            <a:endParaRPr lang="en-US" sz="2799" spc="55">
              <a:solidFill>
                <a:srgbClr val="14110F"/>
              </a:solidFill>
              <a:latin typeface="Robo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223183" y="1690698"/>
            <a:ext cx="4967871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00"/>
              </a:lnSpc>
              <a:spcBef>
                <a:spcPct val="0"/>
              </a:spcBef>
            </a:pPr>
            <a:r>
              <a:rPr lang="en-US" sz="4999" spc="-49">
                <a:solidFill>
                  <a:srgbClr val="14110F"/>
                </a:solidFill>
                <a:latin typeface="Roboto Bold"/>
              </a:rPr>
              <a:t>Objectives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412" y="9583705"/>
            <a:ext cx="18278588" cy="703295"/>
          </a:xfrm>
          <a:prstGeom prst="rect">
            <a:avLst/>
          </a:prstGeom>
          <a:solidFill>
            <a:srgbClr val="1754F1"/>
          </a:solidFill>
        </p:spPr>
      </p:sp>
      <p:sp>
        <p:nvSpPr>
          <p:cNvPr id="14" name="TextBox 14"/>
          <p:cNvSpPr txBox="1"/>
          <p:nvPr/>
        </p:nvSpPr>
        <p:spPr>
          <a:xfrm>
            <a:off x="16063456" y="3610488"/>
            <a:ext cx="670705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9"/>
              </a:lnSpc>
              <a:spcBef>
                <a:spcPct val="0"/>
              </a:spcBef>
            </a:pPr>
            <a:r>
              <a:rPr lang="en-US" sz="3599" spc="-35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74332" y="3613028"/>
            <a:ext cx="24645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Light Bold"/>
              </a:rPr>
              <a:t>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68253" y="3742627"/>
            <a:ext cx="67658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Light Bold"/>
              </a:rPr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906" b="2890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28700" y="4965932"/>
            <a:ext cx="7879612" cy="5321068"/>
            <a:chOff x="0" y="0"/>
            <a:chExt cx="2665449" cy="17999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65449" cy="1799966"/>
            </a:xfrm>
            <a:custGeom>
              <a:avLst/>
              <a:gdLst/>
              <a:ahLst/>
              <a:cxnLst/>
              <a:rect l="l" t="t" r="r" b="b"/>
              <a:pathLst>
                <a:path w="2665449" h="1799966">
                  <a:moveTo>
                    <a:pt x="0" y="0"/>
                  </a:moveTo>
                  <a:lnTo>
                    <a:pt x="2665449" y="0"/>
                  </a:lnTo>
                  <a:lnTo>
                    <a:pt x="2665449" y="1799966"/>
                  </a:lnTo>
                  <a:lnTo>
                    <a:pt x="0" y="1799966"/>
                  </a:lnTo>
                  <a:close/>
                </a:path>
              </a:pathLst>
            </a:custGeom>
            <a:solidFill>
              <a:srgbClr val="1754F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773663" y="6079379"/>
            <a:ext cx="6785978" cy="1272101"/>
            <a:chOff x="0" y="0"/>
            <a:chExt cx="9047971" cy="1696134"/>
          </a:xfrm>
        </p:grpSpPr>
        <p:sp>
          <p:nvSpPr>
            <p:cNvPr id="6" name="TextBox 6"/>
            <p:cNvSpPr txBox="1"/>
            <p:nvPr/>
          </p:nvSpPr>
          <p:spPr>
            <a:xfrm>
              <a:off x="0" y="582133"/>
              <a:ext cx="9047971" cy="1114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Open Sauce SemiBold Bold"/>
                </a:rPr>
                <a:t>Target Audiences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9047971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FFFFFF"/>
                  </a:solidFill>
                  <a:latin typeface="Open Sauce SemiBold"/>
                </a:rPr>
                <a:t>Part 2: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28700" y="4965932"/>
            <a:ext cx="7879612" cy="5321068"/>
            <a:chOff x="0" y="0"/>
            <a:chExt cx="2665449" cy="17999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65449" cy="1799966"/>
            </a:xfrm>
            <a:custGeom>
              <a:avLst/>
              <a:gdLst/>
              <a:ahLst/>
              <a:cxnLst/>
              <a:rect l="l" t="t" r="r" b="b"/>
              <a:pathLst>
                <a:path w="2665449" h="1799966">
                  <a:moveTo>
                    <a:pt x="0" y="0"/>
                  </a:moveTo>
                  <a:lnTo>
                    <a:pt x="2665449" y="0"/>
                  </a:lnTo>
                  <a:lnTo>
                    <a:pt x="2665449" y="1799966"/>
                  </a:lnTo>
                  <a:lnTo>
                    <a:pt x="0" y="1799966"/>
                  </a:lnTo>
                  <a:close/>
                </a:path>
              </a:pathLst>
            </a:custGeom>
            <a:solidFill>
              <a:srgbClr val="1754F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821069" y="6354365"/>
            <a:ext cx="6785978" cy="1272101"/>
            <a:chOff x="0" y="0"/>
            <a:chExt cx="9047971" cy="1696134"/>
          </a:xfrm>
        </p:grpSpPr>
        <p:sp>
          <p:nvSpPr>
            <p:cNvPr id="6" name="TextBox 6"/>
            <p:cNvSpPr txBox="1"/>
            <p:nvPr/>
          </p:nvSpPr>
          <p:spPr>
            <a:xfrm>
              <a:off x="0" y="582133"/>
              <a:ext cx="9047971" cy="1114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Open Sauce SemiBold Bold"/>
                </a:rPr>
                <a:t>Implementation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9047971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FFFFFF"/>
                  </a:solidFill>
                  <a:latin typeface="Open Sauce SemiBold"/>
                </a:rPr>
                <a:t>Part 3: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957066" y="0"/>
            <a:ext cx="6330934" cy="10287000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469386" y="1147211"/>
            <a:ext cx="7992578" cy="7992578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5015" r="-2501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513405" y="678815"/>
            <a:ext cx="6447354" cy="652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  <a:spcBef>
                <a:spcPct val="0"/>
              </a:spcBef>
            </a:pPr>
            <a:r>
              <a:rPr lang="en-US" sz="4000" spc="80">
                <a:solidFill>
                  <a:srgbClr val="000000"/>
                </a:solidFill>
                <a:latin typeface="Roboto Bold"/>
              </a:rPr>
              <a:t>Communication &amp; Visibility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1739561"/>
            <a:ext cx="8630595" cy="4584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 spc="55">
                <a:solidFill>
                  <a:srgbClr val="000000"/>
                </a:solidFill>
                <a:latin typeface="Roboto"/>
              </a:rPr>
              <a:t>Media engagement has increased; from follow-up of Zanzibar Meeting. Listserve in place and Media online corner for blogging; guidelines on branding.</a:t>
            </a:r>
          </a:p>
          <a:p>
            <a:pPr>
              <a:lnSpc>
                <a:spcPts val="3639"/>
              </a:lnSpc>
            </a:pPr>
            <a:endParaRPr lang="en-US" sz="2799" spc="55">
              <a:solidFill>
                <a:srgbClr val="000000"/>
              </a:solidFill>
              <a:latin typeface="Roboto"/>
            </a:endParaRP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 spc="55">
                <a:solidFill>
                  <a:srgbClr val="000000"/>
                </a:solidFill>
                <a:latin typeface="Roboto"/>
              </a:rPr>
              <a:t>57 - MOSFA &amp; National media houses; journalists </a:t>
            </a:r>
          </a:p>
          <a:p>
            <a:pPr>
              <a:lnSpc>
                <a:spcPts val="3639"/>
              </a:lnSpc>
            </a:pPr>
            <a:endParaRPr lang="en-US" sz="2799" spc="55">
              <a:solidFill>
                <a:srgbClr val="000000"/>
              </a:solidFill>
              <a:latin typeface="Roboto"/>
            </a:endParaRPr>
          </a:p>
          <a:p>
            <a:pPr marL="604520" lvl="1" indent="-302260">
              <a:lnSpc>
                <a:spcPts val="3640"/>
              </a:lnSpc>
              <a:buFont typeface="Arial"/>
              <a:buChar char="•"/>
            </a:pPr>
            <a:r>
              <a:rPr lang="en-US" sz="2800" spc="55">
                <a:solidFill>
                  <a:srgbClr val="000000"/>
                </a:solidFill>
                <a:latin typeface="Roboto"/>
              </a:rPr>
              <a:t>External reporting on related events and issues - TV; radio; online media and newspapers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078" y="6733201"/>
            <a:ext cx="7394007" cy="138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0" lvl="1" indent="-302260">
              <a:lnSpc>
                <a:spcPts val="3640"/>
              </a:lnSpc>
              <a:buFont typeface="Arial"/>
              <a:buChar char="•"/>
            </a:pPr>
            <a:r>
              <a:rPr lang="en-US" sz="2800" spc="55">
                <a:solidFill>
                  <a:srgbClr val="000000"/>
                </a:solidFill>
                <a:latin typeface="Roboto"/>
              </a:rPr>
              <a:t>Awareness products: generic brochure &amp; introductory video on Fisheries Governance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078" y="8183541"/>
            <a:ext cx="7394007" cy="92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0" lvl="1" indent="-302260">
              <a:lnSpc>
                <a:spcPts val="3640"/>
              </a:lnSpc>
              <a:buFont typeface="Arial"/>
              <a:buChar char="•"/>
            </a:pPr>
            <a:r>
              <a:rPr lang="en-US" sz="2800" spc="55">
                <a:solidFill>
                  <a:srgbClr val="000000"/>
                </a:solidFill>
                <a:latin typeface="Roboto"/>
              </a:rPr>
              <a:t>Online photo galleries - currently arranged by events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078" y="9210675"/>
            <a:ext cx="7394007" cy="46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0" lvl="1" indent="-302260">
              <a:lnSpc>
                <a:spcPts val="3640"/>
              </a:lnSpc>
              <a:buFont typeface="Arial"/>
              <a:buChar char="•"/>
            </a:pPr>
            <a:r>
              <a:rPr lang="en-US" sz="2800" spc="55">
                <a:solidFill>
                  <a:srgbClr val="000000"/>
                </a:solidFill>
                <a:latin typeface="Roboto"/>
              </a:rPr>
              <a:t>Online Calender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9784715"/>
            <a:ext cx="7394007" cy="46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0" lvl="1" indent="-302260">
              <a:lnSpc>
                <a:spcPts val="3640"/>
              </a:lnSpc>
              <a:buFont typeface="Arial"/>
              <a:buChar char="•"/>
            </a:pPr>
            <a:r>
              <a:rPr lang="en-US" sz="2800" spc="55">
                <a:solidFill>
                  <a:srgbClr val="000000"/>
                </a:solidFill>
                <a:latin typeface="Roboto"/>
              </a:rPr>
              <a:t>Reviews &amp; Abstracts promotion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957066" y="0"/>
            <a:ext cx="6330934" cy="10287000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029700" y="1028700"/>
            <a:ext cx="8229600" cy="822960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1953" r="-21953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0" y="678815"/>
            <a:ext cx="7474163" cy="131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  <a:spcBef>
                <a:spcPct val="0"/>
              </a:spcBef>
            </a:pPr>
            <a:r>
              <a:rPr lang="en-US" sz="4000" spc="80">
                <a:solidFill>
                  <a:srgbClr val="000000"/>
                </a:solidFill>
                <a:latin typeface="Roboto Bold"/>
              </a:rPr>
              <a:t>Communication &amp; Visibility - Key Messages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0959" y="2163188"/>
            <a:ext cx="8563041" cy="824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</a:pPr>
            <a:r>
              <a:rPr lang="en-US" sz="2799" spc="55">
                <a:solidFill>
                  <a:srgbClr val="000000"/>
                </a:solidFill>
                <a:latin typeface="Roboto"/>
              </a:rPr>
              <a:t>Improvement in testimonial based reporting by interviewing stakeholders and coverage of activities implemented thus far.</a:t>
            </a:r>
          </a:p>
          <a:p>
            <a:pPr>
              <a:lnSpc>
                <a:spcPts val="3639"/>
              </a:lnSpc>
            </a:pPr>
            <a:endParaRPr lang="en-US" sz="2799" spc="55">
              <a:solidFill>
                <a:srgbClr val="000000"/>
              </a:solidFill>
              <a:latin typeface="Roboto"/>
            </a:endParaRPr>
          </a:p>
          <a:p>
            <a:pPr>
              <a:lnSpc>
                <a:spcPts val="3639"/>
              </a:lnSpc>
            </a:pPr>
            <a:r>
              <a:rPr lang="en-US" sz="2799" spc="55">
                <a:solidFill>
                  <a:srgbClr val="000000"/>
                </a:solidFill>
                <a:latin typeface="Roboto"/>
              </a:rPr>
              <a:t>Messages are aligned to:</a:t>
            </a:r>
          </a:p>
          <a:p>
            <a:pPr>
              <a:lnSpc>
                <a:spcPts val="3639"/>
              </a:lnSpc>
            </a:pPr>
            <a:endParaRPr lang="en-US" sz="2799" spc="55">
              <a:solidFill>
                <a:srgbClr val="000000"/>
              </a:solidFill>
              <a:latin typeface="Roboto"/>
            </a:endParaRP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 spc="55">
                <a:solidFill>
                  <a:srgbClr val="000000"/>
                </a:solidFill>
                <a:latin typeface="Roboto"/>
              </a:rPr>
              <a:t>High-level goals/ Agenda 2063; </a:t>
            </a:r>
          </a:p>
          <a:p>
            <a:pPr>
              <a:lnSpc>
                <a:spcPts val="3639"/>
              </a:lnSpc>
            </a:pPr>
            <a:endParaRPr lang="en-US" sz="2799" spc="55">
              <a:solidFill>
                <a:srgbClr val="000000"/>
              </a:solidFill>
              <a:latin typeface="Roboto"/>
            </a:endParaRP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 spc="55">
                <a:solidFill>
                  <a:srgbClr val="000000"/>
                </a:solidFill>
                <a:latin typeface="Roboto"/>
              </a:rPr>
              <a:t>Contribution to food and nutrition security, incomes and livelihoods of Africa’s populations and the Blue Economy.</a:t>
            </a:r>
          </a:p>
          <a:p>
            <a:pPr>
              <a:lnSpc>
                <a:spcPts val="3639"/>
              </a:lnSpc>
            </a:pPr>
            <a:endParaRPr lang="en-US" sz="2799" spc="55">
              <a:solidFill>
                <a:srgbClr val="000000"/>
              </a:solidFill>
              <a:latin typeface="Roboto"/>
            </a:endParaRP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 spc="55">
                <a:solidFill>
                  <a:srgbClr val="000000"/>
                </a:solidFill>
                <a:latin typeface="Roboto"/>
              </a:rPr>
              <a:t>The coherent implementation of the Policy Framework and Reform Strategy for Fisheries and Aquaculture in Africa (PFRS)</a:t>
            </a:r>
          </a:p>
          <a:p>
            <a:pPr>
              <a:lnSpc>
                <a:spcPts val="3639"/>
              </a:lnSpc>
            </a:pPr>
            <a:endParaRPr lang="en-US" sz="2799" spc="55">
              <a:solidFill>
                <a:srgbClr val="000000"/>
              </a:solidFill>
              <a:latin typeface="Roboto"/>
            </a:endParaRPr>
          </a:p>
          <a:p>
            <a:pPr marL="604520" lvl="1" indent="-302260">
              <a:lnSpc>
                <a:spcPts val="3640"/>
              </a:lnSpc>
              <a:buFont typeface="Arial"/>
              <a:buChar char="•"/>
            </a:pPr>
            <a:r>
              <a:rPr lang="en-US" sz="2800" spc="55">
                <a:solidFill>
                  <a:srgbClr val="000000"/>
                </a:solidFill>
                <a:latin typeface="Roboto"/>
              </a:rPr>
              <a:t>Strengthen the African voice in international fora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48" b="1448"/>
          <a:stretch>
            <a:fillRect/>
          </a:stretch>
        </p:blipFill>
        <p:spPr>
          <a:xfrm>
            <a:off x="4321395" y="578330"/>
            <a:ext cx="13606703" cy="924869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3319012"/>
            <a:ext cx="2772661" cy="1287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Open Sans Light Bold"/>
              </a:rPr>
              <a:t>FishGov2 Microsite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1450" y="5791200"/>
            <a:ext cx="4888006" cy="211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7"/>
              </a:lnSpc>
            </a:pPr>
            <a:r>
              <a:rPr lang="en-US" sz="2433">
                <a:solidFill>
                  <a:srgbClr val="000000"/>
                </a:solidFill>
                <a:latin typeface="Open Sans Light Bold"/>
              </a:rPr>
              <a:t>https://www.au-ibar.org/au-ibar-projects/enhancing-sustainable-fisheries-management-and-aquaculture-development-africa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530" b="18530"/>
          <a:stretch>
            <a:fillRect/>
          </a:stretch>
        </p:blipFill>
        <p:spPr>
          <a:xfrm>
            <a:off x="5489532" y="1833672"/>
            <a:ext cx="6190365" cy="822394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7473" y="313892"/>
            <a:ext cx="5501920" cy="6171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Light Bold"/>
              </a:rPr>
              <a:t>Social Media - Engage; inform; message translation; advocacy</a:t>
            </a:r>
          </a:p>
          <a:p>
            <a:pPr algn="ctr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Open Sans Light Bold"/>
            </a:endParaRP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Light Bold"/>
              </a:rPr>
              <a:t>@au_ibar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Light Bold"/>
              </a:rPr>
              <a:t>@NEPAD_Agency</a:t>
            </a:r>
          </a:p>
          <a:p>
            <a:pPr algn="ctr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Open Sans Light Bold"/>
            </a:endParaRP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Light Bold"/>
              </a:rPr>
              <a:t>#FishGov2</a:t>
            </a:r>
          </a:p>
          <a:p>
            <a:pPr algn="ctr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Open Sans Light Bold"/>
            </a:endParaRPr>
          </a:p>
          <a:p>
            <a:pPr algn="ctr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Open Sans Light Bold"/>
            </a:endParaRPr>
          </a:p>
          <a:p>
            <a:pPr algn="ctr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Open Sans Light Bold"/>
            </a:endParaRPr>
          </a:p>
          <a:p>
            <a:pPr algn="ctr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Open Sans Light Bold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882" r="882"/>
          <a:stretch>
            <a:fillRect/>
          </a:stretch>
        </p:blipFill>
        <p:spPr>
          <a:xfrm>
            <a:off x="11888345" y="1833672"/>
            <a:ext cx="6190365" cy="822394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070286" cy="10287000"/>
          </a:xfrm>
          <a:prstGeom prst="rect">
            <a:avLst/>
          </a:prstGeom>
          <a:solidFill>
            <a:srgbClr val="EDEDED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7579" r="7579"/>
          <a:stretch>
            <a:fillRect/>
          </a:stretch>
        </p:blipFill>
        <p:spPr>
          <a:xfrm>
            <a:off x="1028700" y="1028700"/>
            <a:ext cx="4918042" cy="82296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9225" r="9225"/>
          <a:stretch>
            <a:fillRect/>
          </a:stretch>
        </p:blipFill>
        <p:spPr>
          <a:xfrm>
            <a:off x="12439497" y="5780247"/>
            <a:ext cx="4474122" cy="4114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9439" r="19439"/>
          <a:stretch>
            <a:fillRect/>
          </a:stretch>
        </p:blipFill>
        <p:spPr>
          <a:xfrm>
            <a:off x="7965375" y="5777512"/>
            <a:ext cx="4474122" cy="411753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65375" y="514350"/>
            <a:ext cx="5778449" cy="1030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19"/>
              </a:lnSpc>
            </a:pPr>
            <a:r>
              <a:rPr lang="en-US" sz="3349">
                <a:solidFill>
                  <a:srgbClr val="EB8208"/>
                </a:solidFill>
                <a:latin typeface="Open Sauce Light Bold"/>
              </a:rPr>
              <a:t>COMMUNICATION AND VISIBILITY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505228" y="5419687"/>
            <a:ext cx="5570990" cy="715649"/>
            <a:chOff x="0" y="0"/>
            <a:chExt cx="7427987" cy="954199"/>
          </a:xfrm>
        </p:grpSpPr>
        <p:sp>
          <p:nvSpPr>
            <p:cNvPr id="8" name="AutoShape 8"/>
            <p:cNvSpPr/>
            <p:nvPr/>
          </p:nvSpPr>
          <p:spPr>
            <a:xfrm>
              <a:off x="0" y="0"/>
              <a:ext cx="13908" cy="954199"/>
            </a:xfrm>
            <a:prstGeom prst="rect">
              <a:avLst/>
            </a:prstGeom>
            <a:solidFill>
              <a:srgbClr val="40404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486261" y="-38100"/>
              <a:ext cx="6941726" cy="488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0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866232" y="1800337"/>
            <a:ext cx="9047387" cy="4014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5"/>
              </a:lnSpc>
            </a:pPr>
            <a:r>
              <a:rPr lang="en-US" sz="2839">
                <a:solidFill>
                  <a:srgbClr val="000000"/>
                </a:solidFill>
                <a:latin typeface="Open Sans Light Bold"/>
              </a:rPr>
              <a:t>Visibility and Promotional Materials (i.e. Project memorabilia and collectables; EU visibility)</a:t>
            </a:r>
          </a:p>
          <a:p>
            <a:pPr algn="l">
              <a:lnSpc>
                <a:spcPts val="3975"/>
              </a:lnSpc>
            </a:pPr>
            <a:endParaRPr lang="en-US" sz="2839">
              <a:solidFill>
                <a:srgbClr val="000000"/>
              </a:solidFill>
              <a:latin typeface="Open Sans Light Bold"/>
            </a:endParaRPr>
          </a:p>
          <a:p>
            <a:pPr marL="613132" lvl="1" indent="-306566" algn="l">
              <a:lnSpc>
                <a:spcPts val="3975"/>
              </a:lnSpc>
              <a:buFont typeface="Arial"/>
              <a:buChar char="•"/>
            </a:pPr>
            <a:r>
              <a:rPr lang="en-US" sz="2839">
                <a:solidFill>
                  <a:srgbClr val="000000"/>
                </a:solidFill>
                <a:latin typeface="Arimo"/>
              </a:rPr>
              <a:t>Brochures; folders; memory sticks; banners</a:t>
            </a:r>
          </a:p>
          <a:p>
            <a:pPr marL="613132" lvl="1" indent="-306566" algn="l">
              <a:lnSpc>
                <a:spcPts val="3975"/>
              </a:lnSpc>
              <a:buFont typeface="Arial"/>
              <a:buChar char="•"/>
            </a:pPr>
            <a:r>
              <a:rPr lang="en-US" sz="2839">
                <a:solidFill>
                  <a:srgbClr val="000000"/>
                </a:solidFill>
                <a:latin typeface="Arimo"/>
              </a:rPr>
              <a:t>Meeting Banners: - Technical Coordination Meeting (April 2021)</a:t>
            </a:r>
          </a:p>
          <a:p>
            <a:pPr marL="613132" lvl="1" indent="-306566">
              <a:lnSpc>
                <a:spcPts val="3975"/>
              </a:lnSpc>
              <a:buFont typeface="Arial"/>
              <a:buChar char="•"/>
            </a:pPr>
            <a:r>
              <a:rPr lang="en-US" sz="2839">
                <a:solidFill>
                  <a:srgbClr val="000000"/>
                </a:solidFill>
                <a:latin typeface="Open Sans Light"/>
              </a:rPr>
              <a:t>Programme activities</a:t>
            </a:r>
          </a:p>
          <a:p>
            <a:pPr>
              <a:lnSpc>
                <a:spcPts val="3975"/>
              </a:lnSpc>
            </a:pPr>
            <a:endParaRPr lang="en-US" sz="2839">
              <a:solidFill>
                <a:srgbClr val="000000"/>
              </a:solidFill>
              <a:latin typeface="Open Sans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10" t="427" b="427"/>
          <a:stretch>
            <a:fillRect/>
          </a:stretch>
        </p:blipFill>
        <p:spPr>
          <a:xfrm>
            <a:off x="278558" y="1560945"/>
            <a:ext cx="11661324" cy="637777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633120" y="255197"/>
            <a:ext cx="6654880" cy="17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 Light Bold"/>
              </a:rPr>
              <a:t>Knowledge Sharing -</a:t>
            </a:r>
          </a:p>
          <a:p>
            <a:pPr algn="ctr">
              <a:lnSpc>
                <a:spcPts val="4759"/>
              </a:lnSpc>
            </a:pPr>
            <a:r>
              <a:rPr lang="en-US" sz="3400">
                <a:solidFill>
                  <a:srgbClr val="000000"/>
                </a:solidFill>
                <a:latin typeface="Open Sans Light Bold"/>
              </a:rPr>
              <a:t>External Collaboration &amp; Coordination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939882" y="2105060"/>
            <a:ext cx="6348118" cy="436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General space for Fisheries, Aquaculture &amp; Blue Economy</a:t>
            </a:r>
          </a:p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Nine AWFISHNET National Chapters have online spaces ; overaching fisheries and aqauculture, and blue economy &amp; media; PRIFAAS - African Platform for Regional Institutions in Fisheries, Aquaculture and Aquatic Systems</a:t>
            </a:r>
          </a:p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Non-State Actors</a:t>
            </a:r>
          </a:p>
          <a:p>
            <a:pPr marL="539750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Media Telling Stories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939882" y="6527835"/>
            <a:ext cx="6348118" cy="872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0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Calendering in use - but needs to be promoted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39882" y="7457912"/>
            <a:ext cx="6348118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Activity-based information sharing - retention </a:t>
            </a:r>
          </a:p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Project Team Spaces</a:t>
            </a:r>
          </a:p>
          <a:p>
            <a:pPr marL="539750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Education and Research sections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8932609"/>
            <a:ext cx="8411170" cy="584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 Light Bold"/>
              </a:rPr>
              <a:t>Signup @ https://networks.au-ibar.org/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48" r="401" b="2048"/>
          <a:stretch>
            <a:fillRect/>
          </a:stretch>
        </p:blipFill>
        <p:spPr>
          <a:xfrm>
            <a:off x="264731" y="862545"/>
            <a:ext cx="17758538" cy="637777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939882" y="7764199"/>
            <a:ext cx="6348118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0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Listserve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939882" y="8138849"/>
            <a:ext cx="6348118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Guidelines</a:t>
            </a:r>
          </a:p>
          <a:p>
            <a:pPr marL="539750" lvl="1" indent="-269875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Roboto"/>
              </a:rPr>
              <a:t>Thematic Coverage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4731" y="8634730"/>
            <a:ext cx="10468570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 Light Bold"/>
              </a:rPr>
              <a:t>https://networks.au-ibar.org/show/media-sharing-stories/blog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63" r="1863" b="4563"/>
          <a:stretch>
            <a:fillRect/>
          </a:stretch>
        </p:blipFill>
        <p:spPr>
          <a:xfrm>
            <a:off x="0" y="2336800"/>
            <a:ext cx="18288000" cy="645420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70698" y="952500"/>
            <a:ext cx="12752108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Open Sans Light Bold"/>
              </a:rPr>
              <a:t>Online Repository:</a:t>
            </a:r>
          </a:p>
          <a:p>
            <a:pPr algn="just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Open Sans Light Bold"/>
              </a:rPr>
              <a:t> 1) Fisheries, Aquaculture &amp; Blue Economy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9548326"/>
            <a:ext cx="15265365" cy="101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Light Bold"/>
              </a:rPr>
              <a:t>Linked AU/ AUC Repository: </a:t>
            </a:r>
            <a:r>
              <a:rPr lang="en-US" sz="2900" u="sng">
                <a:solidFill>
                  <a:srgbClr val="000000"/>
                </a:solidFill>
                <a:latin typeface="Open Sans Light Bold"/>
              </a:rPr>
              <a:t>http://repository.au-ibar.org/handle/123456789/1116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endParaRPr lang="en-US" sz="2900" u="sng">
              <a:solidFill>
                <a:srgbClr val="000000"/>
              </a:solidFill>
              <a:latin typeface="Open Sans Light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2095" b="32095"/>
          <a:stretch>
            <a:fillRect/>
          </a:stretch>
        </p:blipFill>
        <p:spPr>
          <a:xfrm>
            <a:off x="-71931" y="-47625"/>
            <a:ext cx="18431862" cy="439738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748677" y="1304705"/>
            <a:ext cx="12790646" cy="1692724"/>
            <a:chOff x="0" y="0"/>
            <a:chExt cx="4326712" cy="5726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6712" cy="572601"/>
            </a:xfrm>
            <a:custGeom>
              <a:avLst/>
              <a:gdLst/>
              <a:ahLst/>
              <a:cxnLst/>
              <a:rect l="l" t="t" r="r" b="b"/>
              <a:pathLst>
                <a:path w="4326712" h="572601">
                  <a:moveTo>
                    <a:pt x="0" y="0"/>
                  </a:moveTo>
                  <a:lnTo>
                    <a:pt x="4326712" y="0"/>
                  </a:lnTo>
                  <a:lnTo>
                    <a:pt x="4326712" y="572601"/>
                  </a:lnTo>
                  <a:lnTo>
                    <a:pt x="0" y="572601"/>
                  </a:lnTo>
                  <a:close/>
                </a:path>
              </a:pathLst>
            </a:custGeom>
            <a:solidFill>
              <a:srgbClr val="E8BB32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82081" y="7783309"/>
            <a:ext cx="1961007" cy="196100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2081" y="4851470"/>
            <a:ext cx="1836464" cy="18364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144000" y="7865905"/>
            <a:ext cx="2088731" cy="2057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592269" y="5446431"/>
            <a:ext cx="2902583" cy="1414349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212324" y="1579567"/>
            <a:ext cx="13863352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Montserrat Extra-Bold"/>
              </a:rPr>
              <a:t>REPOSITORY ANALYTICS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18546" y="5796672"/>
            <a:ext cx="636753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 Medium Bold"/>
              </a:rPr>
              <a:t>80 - SUBJECT FILTERATIONS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76463" y="8271035"/>
            <a:ext cx="594461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 Medium Bold"/>
              </a:rPr>
              <a:t>107 - PUBLICATIONS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94851" y="5796672"/>
            <a:ext cx="679314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 Medium Bold"/>
              </a:rPr>
              <a:t>14 - DOCUMENT/ MEDIA TYPES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61526" y="8271035"/>
            <a:ext cx="6013201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 Medium Bold"/>
              </a:rPr>
              <a:t>3 LANGUAGES: ENGLISH - 90%; FRENCH; ARABIC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4965932"/>
            <a:ext cx="7009849" cy="5321068"/>
            <a:chOff x="0" y="0"/>
            <a:chExt cx="2371233" cy="17999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71233" cy="1799966"/>
            </a:xfrm>
            <a:custGeom>
              <a:avLst/>
              <a:gdLst/>
              <a:ahLst/>
              <a:cxnLst/>
              <a:rect l="l" t="t" r="r" b="b"/>
              <a:pathLst>
                <a:path w="2371233" h="1799966">
                  <a:moveTo>
                    <a:pt x="0" y="0"/>
                  </a:moveTo>
                  <a:lnTo>
                    <a:pt x="2371233" y="0"/>
                  </a:lnTo>
                  <a:lnTo>
                    <a:pt x="2371233" y="1799966"/>
                  </a:lnTo>
                  <a:lnTo>
                    <a:pt x="0" y="1799966"/>
                  </a:lnTo>
                  <a:close/>
                </a:path>
              </a:pathLst>
            </a:custGeom>
            <a:solidFill>
              <a:srgbClr val="1754F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09772" y="6354365"/>
            <a:ext cx="6785978" cy="1272101"/>
            <a:chOff x="0" y="0"/>
            <a:chExt cx="9047971" cy="1696134"/>
          </a:xfrm>
        </p:grpSpPr>
        <p:sp>
          <p:nvSpPr>
            <p:cNvPr id="6" name="TextBox 6"/>
            <p:cNvSpPr txBox="1"/>
            <p:nvPr/>
          </p:nvSpPr>
          <p:spPr>
            <a:xfrm>
              <a:off x="0" y="582133"/>
              <a:ext cx="9047971" cy="1114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Open Sauce SemiBold Bold"/>
                </a:rPr>
                <a:t>Measuring Success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9047971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FFFFFF"/>
                  </a:solidFill>
                  <a:latin typeface="Open Sauce SemiBold"/>
                </a:rPr>
                <a:t>Part 4: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5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165" r="50724" b="48490"/>
          <a:stretch>
            <a:fillRect/>
          </a:stretch>
        </p:blipFill>
        <p:spPr>
          <a:xfrm>
            <a:off x="6282710" y="2043919"/>
            <a:ext cx="10993119" cy="6275893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 rot="-366701">
            <a:off x="748521" y="-35223"/>
            <a:ext cx="6414831" cy="9997454"/>
            <a:chOff x="0" y="0"/>
            <a:chExt cx="3365500" cy="5245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52800" cy="5219700"/>
            </a:xfrm>
            <a:custGeom>
              <a:avLst/>
              <a:gdLst/>
              <a:ahLst/>
              <a:cxnLst/>
              <a:rect l="l" t="t" r="r" b="b"/>
              <a:pathLst>
                <a:path w="3352800" h="5219700">
                  <a:moveTo>
                    <a:pt x="3352800" y="5143500"/>
                  </a:moveTo>
                  <a:cubicBezTo>
                    <a:pt x="3352800" y="5143500"/>
                    <a:pt x="3302000" y="5143500"/>
                    <a:pt x="3263900" y="5130800"/>
                  </a:cubicBezTo>
                  <a:cubicBezTo>
                    <a:pt x="3225800" y="5118100"/>
                    <a:pt x="3136900" y="5143500"/>
                    <a:pt x="3136900" y="5143500"/>
                  </a:cubicBezTo>
                  <a:lnTo>
                    <a:pt x="3009900" y="5156200"/>
                  </a:lnTo>
                  <a:cubicBezTo>
                    <a:pt x="2984500" y="5168900"/>
                    <a:pt x="2895600" y="5130800"/>
                    <a:pt x="2895600" y="5130800"/>
                  </a:cubicBezTo>
                  <a:cubicBezTo>
                    <a:pt x="2819400" y="5118100"/>
                    <a:pt x="2819400" y="5080000"/>
                    <a:pt x="2819400" y="5080000"/>
                  </a:cubicBezTo>
                  <a:cubicBezTo>
                    <a:pt x="2781300" y="5003800"/>
                    <a:pt x="2705100" y="5003800"/>
                    <a:pt x="2705100" y="5003800"/>
                  </a:cubicBezTo>
                  <a:lnTo>
                    <a:pt x="2603500" y="4965700"/>
                  </a:lnTo>
                  <a:cubicBezTo>
                    <a:pt x="2552700" y="4927600"/>
                    <a:pt x="2527300" y="4927600"/>
                    <a:pt x="2527300" y="4927600"/>
                  </a:cubicBezTo>
                  <a:cubicBezTo>
                    <a:pt x="2451100" y="4914900"/>
                    <a:pt x="2349500" y="4965700"/>
                    <a:pt x="2349500" y="4965700"/>
                  </a:cubicBezTo>
                  <a:cubicBezTo>
                    <a:pt x="2311400" y="4978400"/>
                    <a:pt x="2209800" y="4965700"/>
                    <a:pt x="2209800" y="4965700"/>
                  </a:cubicBezTo>
                  <a:cubicBezTo>
                    <a:pt x="2108200" y="4953000"/>
                    <a:pt x="1993900" y="5067300"/>
                    <a:pt x="1993900" y="5067300"/>
                  </a:cubicBezTo>
                  <a:lnTo>
                    <a:pt x="1828800" y="5156200"/>
                  </a:lnTo>
                  <a:cubicBezTo>
                    <a:pt x="1790700" y="5181600"/>
                    <a:pt x="1727200" y="5168900"/>
                    <a:pt x="1727200" y="5168900"/>
                  </a:cubicBezTo>
                  <a:cubicBezTo>
                    <a:pt x="1663700" y="5168900"/>
                    <a:pt x="1587500" y="5194300"/>
                    <a:pt x="1587500" y="5194300"/>
                  </a:cubicBezTo>
                  <a:lnTo>
                    <a:pt x="1371600" y="5219700"/>
                  </a:lnTo>
                  <a:cubicBezTo>
                    <a:pt x="1371600" y="5219700"/>
                    <a:pt x="1257300" y="5207000"/>
                    <a:pt x="1244600" y="5194300"/>
                  </a:cubicBezTo>
                  <a:cubicBezTo>
                    <a:pt x="1231900" y="5181600"/>
                    <a:pt x="1168400" y="5194300"/>
                    <a:pt x="1168400" y="5194300"/>
                  </a:cubicBezTo>
                  <a:lnTo>
                    <a:pt x="1066800" y="5181600"/>
                  </a:lnTo>
                  <a:lnTo>
                    <a:pt x="1016000" y="5143500"/>
                  </a:lnTo>
                  <a:lnTo>
                    <a:pt x="876300" y="5080000"/>
                  </a:lnTo>
                  <a:lnTo>
                    <a:pt x="673100" y="5041900"/>
                  </a:lnTo>
                  <a:lnTo>
                    <a:pt x="571500" y="5029200"/>
                  </a:lnTo>
                  <a:lnTo>
                    <a:pt x="431800" y="5016500"/>
                  </a:lnTo>
                  <a:lnTo>
                    <a:pt x="393700" y="4978400"/>
                  </a:lnTo>
                  <a:lnTo>
                    <a:pt x="317500" y="4965700"/>
                  </a:lnTo>
                  <a:lnTo>
                    <a:pt x="177800" y="4914900"/>
                  </a:lnTo>
                  <a:lnTo>
                    <a:pt x="88900" y="4876800"/>
                  </a:lnTo>
                  <a:lnTo>
                    <a:pt x="0" y="4787900"/>
                  </a:lnTo>
                  <a:lnTo>
                    <a:pt x="0" y="101600"/>
                  </a:lnTo>
                  <a:lnTo>
                    <a:pt x="76200" y="127000"/>
                  </a:lnTo>
                  <a:cubicBezTo>
                    <a:pt x="76200" y="127000"/>
                    <a:pt x="152400" y="152400"/>
                    <a:pt x="177800" y="152400"/>
                  </a:cubicBezTo>
                  <a:cubicBezTo>
                    <a:pt x="203200" y="152400"/>
                    <a:pt x="317500" y="114300"/>
                    <a:pt x="317500" y="114300"/>
                  </a:cubicBezTo>
                  <a:cubicBezTo>
                    <a:pt x="368300" y="88900"/>
                    <a:pt x="419100" y="76200"/>
                    <a:pt x="419100" y="76200"/>
                  </a:cubicBezTo>
                  <a:lnTo>
                    <a:pt x="609600" y="63500"/>
                  </a:lnTo>
                  <a:cubicBezTo>
                    <a:pt x="635000" y="50800"/>
                    <a:pt x="723900" y="38100"/>
                    <a:pt x="723900" y="38100"/>
                  </a:cubicBezTo>
                  <a:lnTo>
                    <a:pt x="889000" y="25400"/>
                  </a:lnTo>
                  <a:cubicBezTo>
                    <a:pt x="990600" y="0"/>
                    <a:pt x="1168400" y="88900"/>
                    <a:pt x="1168400" y="88900"/>
                  </a:cubicBezTo>
                  <a:cubicBezTo>
                    <a:pt x="1257300" y="139700"/>
                    <a:pt x="1308100" y="139700"/>
                    <a:pt x="1333500" y="127000"/>
                  </a:cubicBezTo>
                  <a:cubicBezTo>
                    <a:pt x="1358900" y="114300"/>
                    <a:pt x="1473200" y="127000"/>
                    <a:pt x="1511300" y="139700"/>
                  </a:cubicBezTo>
                  <a:cubicBezTo>
                    <a:pt x="1549400" y="152400"/>
                    <a:pt x="1676400" y="127000"/>
                    <a:pt x="1714500" y="114300"/>
                  </a:cubicBezTo>
                  <a:cubicBezTo>
                    <a:pt x="1752600" y="101600"/>
                    <a:pt x="1841500" y="127000"/>
                    <a:pt x="1841500" y="127000"/>
                  </a:cubicBezTo>
                  <a:lnTo>
                    <a:pt x="1930400" y="165100"/>
                  </a:lnTo>
                  <a:cubicBezTo>
                    <a:pt x="1943100" y="190500"/>
                    <a:pt x="2120900" y="203200"/>
                    <a:pt x="2120900" y="203200"/>
                  </a:cubicBezTo>
                  <a:cubicBezTo>
                    <a:pt x="2159000" y="228600"/>
                    <a:pt x="2247900" y="203200"/>
                    <a:pt x="2247900" y="203200"/>
                  </a:cubicBezTo>
                  <a:cubicBezTo>
                    <a:pt x="2374900" y="228600"/>
                    <a:pt x="2438400" y="215900"/>
                    <a:pt x="2501900" y="177800"/>
                  </a:cubicBezTo>
                  <a:cubicBezTo>
                    <a:pt x="2565400" y="139700"/>
                    <a:pt x="2667000" y="177800"/>
                    <a:pt x="2667000" y="177800"/>
                  </a:cubicBezTo>
                  <a:cubicBezTo>
                    <a:pt x="2667000" y="177800"/>
                    <a:pt x="2743200" y="190500"/>
                    <a:pt x="2844800" y="190500"/>
                  </a:cubicBezTo>
                  <a:cubicBezTo>
                    <a:pt x="2946400" y="190500"/>
                    <a:pt x="3022600" y="241300"/>
                    <a:pt x="3035300" y="254000"/>
                  </a:cubicBezTo>
                  <a:cubicBezTo>
                    <a:pt x="3048000" y="266700"/>
                    <a:pt x="3111500" y="241300"/>
                    <a:pt x="3124200" y="241300"/>
                  </a:cubicBezTo>
                  <a:cubicBezTo>
                    <a:pt x="3136900" y="241300"/>
                    <a:pt x="3200400" y="254000"/>
                    <a:pt x="3238500" y="241300"/>
                  </a:cubicBezTo>
                  <a:cubicBezTo>
                    <a:pt x="3276600" y="228600"/>
                    <a:pt x="3352800" y="241300"/>
                    <a:pt x="3352800" y="241300"/>
                  </a:cubicBezTo>
                  <a:lnTo>
                    <a:pt x="3352800" y="5143500"/>
                  </a:lnTo>
                  <a:close/>
                </a:path>
              </a:pathLst>
            </a:custGeom>
            <a:blipFill>
              <a:blip r:embed="rId3"/>
              <a:stretch>
                <a:fillRect l="-78859" r="-78859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3352800" cy="292100"/>
            </a:xfrm>
            <a:custGeom>
              <a:avLst/>
              <a:gdLst/>
              <a:ahLst/>
              <a:cxnLst/>
              <a:rect l="l" t="t" r="r" b="b"/>
              <a:pathLst>
                <a:path w="3352800" h="292100">
                  <a:moveTo>
                    <a:pt x="3352800" y="292100"/>
                  </a:moveTo>
                  <a:lnTo>
                    <a:pt x="0" y="292100"/>
                  </a:lnTo>
                  <a:lnTo>
                    <a:pt x="0" y="0"/>
                  </a:lnTo>
                  <a:lnTo>
                    <a:pt x="3352800" y="0"/>
                  </a:lnTo>
                  <a:lnTo>
                    <a:pt x="3352800" y="292100"/>
                  </a:lnTo>
                  <a:close/>
                </a:path>
              </a:pathLst>
            </a:custGeom>
            <a:blipFill>
              <a:blip r:embed="rId4"/>
              <a:stretch>
                <a:fillRect t="-7825" b="-70087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4775200"/>
              <a:ext cx="3365500" cy="469900"/>
            </a:xfrm>
            <a:custGeom>
              <a:avLst/>
              <a:gdLst/>
              <a:ahLst/>
              <a:cxnLst/>
              <a:rect l="l" t="t" r="r" b="b"/>
              <a:pathLst>
                <a:path w="3365500" h="469900">
                  <a:moveTo>
                    <a:pt x="3365500" y="469900"/>
                  </a:moveTo>
                  <a:lnTo>
                    <a:pt x="0" y="469900"/>
                  </a:lnTo>
                  <a:lnTo>
                    <a:pt x="0" y="0"/>
                  </a:lnTo>
                  <a:lnTo>
                    <a:pt x="3365500" y="0"/>
                  </a:lnTo>
                  <a:lnTo>
                    <a:pt x="3365500" y="469900"/>
                  </a:lnTo>
                  <a:close/>
                </a:path>
              </a:pathLst>
            </a:custGeom>
            <a:blipFill>
              <a:blip r:embed="rId5"/>
              <a:stretch>
                <a:fillRect t="-137943" b="-2705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335731" y="4469883"/>
            <a:ext cx="9029747" cy="4487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ts val="3569"/>
              </a:spcBef>
            </a:pPr>
            <a:r>
              <a:rPr lang="en-US" sz="3399" spc="67">
                <a:solidFill>
                  <a:srgbClr val="302C2C"/>
                </a:solidFill>
                <a:latin typeface="Varela Round"/>
              </a:rPr>
              <a:t>Principle:</a:t>
            </a:r>
          </a:p>
          <a:p>
            <a:pPr algn="ctr">
              <a:lnSpc>
                <a:spcPts val="4759"/>
              </a:lnSpc>
              <a:spcBef>
                <a:spcPts val="3569"/>
              </a:spcBef>
            </a:pPr>
            <a:r>
              <a:rPr lang="en-US" sz="3399" spc="24">
                <a:solidFill>
                  <a:srgbClr val="302C2C"/>
                </a:solidFill>
                <a:latin typeface="Arimo"/>
              </a:rPr>
              <a:t>" The CVP is based on the principle that communication is essentially about people, and how they interact, share information and work together." </a:t>
            </a:r>
          </a:p>
          <a:p>
            <a:pPr marL="0" lvl="1" indent="0" algn="ctr">
              <a:lnSpc>
                <a:spcPts val="4759"/>
              </a:lnSpc>
              <a:spcBef>
                <a:spcPts val="3569"/>
              </a:spcBef>
            </a:pPr>
            <a:endParaRPr lang="en-US" sz="3399" spc="24">
              <a:solidFill>
                <a:srgbClr val="302C2C"/>
              </a:solidFill>
              <a:latin typeface="Arim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677321" y="2178393"/>
            <a:ext cx="10346568" cy="196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9"/>
              </a:lnSpc>
              <a:spcBef>
                <a:spcPct val="0"/>
              </a:spcBef>
            </a:pPr>
            <a:r>
              <a:rPr lang="en-US" sz="6399" spc="319">
                <a:solidFill>
                  <a:srgbClr val="302C2C"/>
                </a:solidFill>
                <a:latin typeface="Pluma Bold"/>
              </a:rPr>
              <a:t>How can we gauge success?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4757047">
            <a:off x="16148201" y="1481997"/>
            <a:ext cx="4939326" cy="478665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68952" y="467824"/>
            <a:ext cx="8174798" cy="1178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20"/>
              </a:lnSpc>
            </a:pPr>
            <a:r>
              <a:rPr lang="en-US" sz="4400" spc="-44">
                <a:solidFill>
                  <a:srgbClr val="14110F"/>
                </a:solidFill>
                <a:latin typeface="Roboto Bold"/>
              </a:rPr>
              <a:t>Development Communication — </a:t>
            </a:r>
          </a:p>
          <a:p>
            <a:pPr>
              <a:lnSpc>
                <a:spcPts val="5720"/>
              </a:lnSpc>
            </a:pPr>
            <a:r>
              <a:rPr lang="en-US" sz="4400" spc="-44">
                <a:solidFill>
                  <a:srgbClr val="14110F"/>
                </a:solidFill>
                <a:latin typeface="Roboto Bold"/>
              </a:rPr>
              <a:t>Utilisation of Data/ Evidence &amp; Expertise for improved Livelihoods/ Economies, transformed behaviour/ case studies.</a:t>
            </a:r>
          </a:p>
          <a:p>
            <a:pPr>
              <a:lnSpc>
                <a:spcPts val="5720"/>
              </a:lnSpc>
            </a:pPr>
            <a:r>
              <a:rPr lang="en-US" sz="4400" spc="-44">
                <a:solidFill>
                  <a:srgbClr val="14110F"/>
                </a:solidFill>
                <a:latin typeface="Roboto Bold"/>
              </a:rPr>
              <a:t> </a:t>
            </a:r>
          </a:p>
          <a:p>
            <a:pPr>
              <a:lnSpc>
                <a:spcPts val="5720"/>
              </a:lnSpc>
            </a:pPr>
            <a:r>
              <a:rPr lang="en-US" sz="4400" spc="-44">
                <a:solidFill>
                  <a:srgbClr val="1754F1"/>
                </a:solidFill>
                <a:latin typeface="Roboto Bold"/>
              </a:rPr>
              <a:t>(Lagging behind in knowledge translation)</a:t>
            </a:r>
          </a:p>
          <a:p>
            <a:pPr>
              <a:lnSpc>
                <a:spcPts val="5720"/>
              </a:lnSpc>
            </a:pPr>
            <a:r>
              <a:rPr lang="en-US" sz="4400" spc="-44">
                <a:solidFill>
                  <a:srgbClr val="14110F"/>
                </a:solidFill>
                <a:latin typeface="Roboto Bold"/>
              </a:rPr>
              <a:t>_</a:t>
            </a:r>
          </a:p>
          <a:p>
            <a:pPr>
              <a:lnSpc>
                <a:spcPts val="5720"/>
              </a:lnSpc>
            </a:pPr>
            <a:r>
              <a:rPr lang="en-US" sz="4400" spc="-44">
                <a:solidFill>
                  <a:srgbClr val="1754F1"/>
                </a:solidFill>
                <a:latin typeface="Roboto Bold"/>
              </a:rPr>
              <a:t>Utilisation/ Promotion of FishGov 1 knowledge outputs (Literature Reviews)</a:t>
            </a:r>
          </a:p>
          <a:p>
            <a:pPr>
              <a:lnSpc>
                <a:spcPts val="6240"/>
              </a:lnSpc>
            </a:pPr>
            <a:endParaRPr lang="en-US" sz="4400" spc="-44">
              <a:solidFill>
                <a:srgbClr val="1754F1"/>
              </a:solidFill>
              <a:latin typeface="Roboto Bold"/>
            </a:endParaRPr>
          </a:p>
          <a:p>
            <a:pPr>
              <a:lnSpc>
                <a:spcPts val="6240"/>
              </a:lnSpc>
            </a:pPr>
            <a:endParaRPr lang="en-US" sz="4400" spc="-44">
              <a:solidFill>
                <a:srgbClr val="1754F1"/>
              </a:solidFill>
              <a:latin typeface="Roboto Bold"/>
            </a:endParaRPr>
          </a:p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endParaRPr lang="en-US" sz="4400" spc="-44">
              <a:solidFill>
                <a:srgbClr val="1754F1"/>
              </a:solidFill>
              <a:latin typeface="Roboto Bold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6330934" cy="10287000"/>
          </a:xfrm>
          <a:prstGeom prst="rect">
            <a:avLst/>
          </a:prstGeom>
          <a:solidFill>
            <a:srgbClr val="1754F1"/>
          </a:solid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-2096233" y="1359756"/>
            <a:ext cx="11240233" cy="8336506"/>
            <a:chOff x="0" y="0"/>
            <a:chExt cx="13716000" cy="101727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0" cy="10172700"/>
            </a:xfrm>
            <a:custGeom>
              <a:avLst/>
              <a:gdLst/>
              <a:ahLst/>
              <a:cxnLst/>
              <a:rect l="l" t="t" r="r" b="b"/>
              <a:pathLst>
                <a:path w="13716000" h="10172700">
                  <a:moveTo>
                    <a:pt x="0" y="0"/>
                  </a:moveTo>
                  <a:lnTo>
                    <a:pt x="13716000" y="0"/>
                  </a:lnTo>
                  <a:lnTo>
                    <a:pt x="13716000" y="10172700"/>
                  </a:lnTo>
                  <a:lnTo>
                    <a:pt x="0" y="10172700"/>
                  </a:lnTo>
                  <a:close/>
                </a:path>
              </a:pathLst>
            </a:custGeom>
            <a:blipFill>
              <a:blip r:embed="rId2"/>
              <a:stretch>
                <a:fillRect t="-393" b="-393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393700" y="615950"/>
              <a:ext cx="12941300" cy="9107742"/>
            </a:xfrm>
            <a:custGeom>
              <a:avLst/>
              <a:gdLst/>
              <a:ahLst/>
              <a:cxnLst/>
              <a:rect l="l" t="t" r="r" b="b"/>
              <a:pathLst>
                <a:path w="12941300" h="9107742">
                  <a:moveTo>
                    <a:pt x="12815112" y="9107742"/>
                  </a:moveTo>
                  <a:lnTo>
                    <a:pt x="126187" y="9107742"/>
                  </a:lnTo>
                  <a:cubicBezTo>
                    <a:pt x="56502" y="9107742"/>
                    <a:pt x="0" y="9051252"/>
                    <a:pt x="0" y="8981555"/>
                  </a:cubicBezTo>
                  <a:lnTo>
                    <a:pt x="0" y="0"/>
                  </a:lnTo>
                  <a:lnTo>
                    <a:pt x="12941300" y="0"/>
                  </a:lnTo>
                  <a:lnTo>
                    <a:pt x="12941300" y="8981554"/>
                  </a:lnTo>
                  <a:cubicBezTo>
                    <a:pt x="12941300" y="9051239"/>
                    <a:pt x="12884810" y="9107742"/>
                    <a:pt x="12815112" y="9107742"/>
                  </a:cubicBezTo>
                  <a:close/>
                </a:path>
              </a:pathLst>
            </a:custGeom>
            <a:blipFill>
              <a:blip r:embed="rId3"/>
              <a:stretch>
                <a:fillRect l="-269" r="-269"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89613" y="663160"/>
            <a:ext cx="10324493" cy="859514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335114" y="1215348"/>
            <a:ext cx="6225328" cy="5542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40"/>
              </a:lnSpc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Platform Analytics </a:t>
            </a:r>
          </a:p>
          <a:p>
            <a:pPr>
              <a:lnSpc>
                <a:spcPts val="6240"/>
              </a:lnSpc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— </a:t>
            </a:r>
          </a:p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visits, participation, postings, downloads, engagement, linkages, onboarding, citations/ news coverage etc.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" b="3591"/>
          <a:stretch>
            <a:fillRect/>
          </a:stretch>
        </p:blipFill>
        <p:spPr>
          <a:xfrm>
            <a:off x="529629" y="680975"/>
            <a:ext cx="10324493" cy="892505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442644" y="606010"/>
            <a:ext cx="6225328" cy="5542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40"/>
              </a:lnSpc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Platform Analytics </a:t>
            </a:r>
          </a:p>
          <a:p>
            <a:pPr>
              <a:lnSpc>
                <a:spcPts val="6240"/>
              </a:lnSpc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— </a:t>
            </a:r>
          </a:p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visits, participation, postings, downloads, engagement, linkages, onboarding, citations/ coverage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933" b="7516"/>
          <a:stretch>
            <a:fillRect/>
          </a:stretch>
        </p:blipFill>
        <p:spPr>
          <a:xfrm>
            <a:off x="589613" y="202946"/>
            <a:ext cx="8899458" cy="98811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033972" y="1896374"/>
            <a:ext cx="6225328" cy="5542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40"/>
              </a:lnSpc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Platform Analytics </a:t>
            </a:r>
          </a:p>
          <a:p>
            <a:pPr>
              <a:lnSpc>
                <a:spcPts val="6240"/>
              </a:lnSpc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— </a:t>
            </a:r>
          </a:p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r>
              <a:rPr lang="en-US" sz="4800" spc="-48">
                <a:solidFill>
                  <a:srgbClr val="14110F"/>
                </a:solidFill>
                <a:latin typeface="Roboto Bold"/>
              </a:rPr>
              <a:t>visits, participation, postings, downloads, engagement, linkages, onboarding, citations/ coverage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4965932"/>
            <a:ext cx="8013465" cy="5321068"/>
            <a:chOff x="0" y="0"/>
            <a:chExt cx="2710728" cy="17999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10728" cy="1799966"/>
            </a:xfrm>
            <a:custGeom>
              <a:avLst/>
              <a:gdLst/>
              <a:ahLst/>
              <a:cxnLst/>
              <a:rect l="l" t="t" r="r" b="b"/>
              <a:pathLst>
                <a:path w="2710728" h="1799966">
                  <a:moveTo>
                    <a:pt x="0" y="0"/>
                  </a:moveTo>
                  <a:lnTo>
                    <a:pt x="2710728" y="0"/>
                  </a:lnTo>
                  <a:lnTo>
                    <a:pt x="2710728" y="1799966"/>
                  </a:lnTo>
                  <a:lnTo>
                    <a:pt x="0" y="1799966"/>
                  </a:lnTo>
                  <a:close/>
                </a:path>
              </a:pathLst>
            </a:custGeom>
            <a:solidFill>
              <a:srgbClr val="1754F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09772" y="5467588"/>
            <a:ext cx="6785978" cy="3045656"/>
            <a:chOff x="0" y="0"/>
            <a:chExt cx="9047971" cy="4060874"/>
          </a:xfrm>
        </p:grpSpPr>
        <p:sp>
          <p:nvSpPr>
            <p:cNvPr id="6" name="TextBox 6"/>
            <p:cNvSpPr txBox="1"/>
            <p:nvPr/>
          </p:nvSpPr>
          <p:spPr>
            <a:xfrm>
              <a:off x="0" y="582133"/>
              <a:ext cx="9047971" cy="347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Open Sauce SemiBold Bold"/>
                </a:rPr>
                <a:t>Follow-up Focus Areas/ Recommendations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9047971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FFFFFF"/>
                  </a:solidFill>
                  <a:latin typeface="Open Sauce SemiBold"/>
                </a:rPr>
                <a:t>Part  5: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4403" y="915952"/>
            <a:ext cx="10952888" cy="1436753"/>
            <a:chOff x="0" y="0"/>
            <a:chExt cx="14603850" cy="1915670"/>
          </a:xfrm>
        </p:grpSpPr>
        <p:sp>
          <p:nvSpPr>
            <p:cNvPr id="3" name="TextBox 3"/>
            <p:cNvSpPr txBox="1"/>
            <p:nvPr/>
          </p:nvSpPr>
          <p:spPr>
            <a:xfrm>
              <a:off x="0" y="1217779"/>
              <a:ext cx="14603850" cy="6978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60"/>
                </a:lnSpc>
              </a:pPr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0041125" cy="102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6000"/>
                </a:lnSpc>
              </a:pPr>
              <a:r>
                <a:rPr lang="en-US" sz="5000" spc="-50">
                  <a:solidFill>
                    <a:srgbClr val="14110F"/>
                  </a:solidFill>
                  <a:latin typeface="Roboto Bold"/>
                </a:rPr>
                <a:t>Focus Areas - 2022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52122" y="3374862"/>
            <a:ext cx="3597185" cy="5095971"/>
            <a:chOff x="0" y="0"/>
            <a:chExt cx="1028767" cy="14574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8767" cy="1457409"/>
            </a:xfrm>
            <a:custGeom>
              <a:avLst/>
              <a:gdLst/>
              <a:ahLst/>
              <a:cxnLst/>
              <a:rect l="l" t="t" r="r" b="b"/>
              <a:pathLst>
                <a:path w="1028767" h="1457409">
                  <a:moveTo>
                    <a:pt x="904307" y="1457408"/>
                  </a:moveTo>
                  <a:lnTo>
                    <a:pt x="124460" y="1457408"/>
                  </a:lnTo>
                  <a:cubicBezTo>
                    <a:pt x="55880" y="1457408"/>
                    <a:pt x="0" y="1401529"/>
                    <a:pt x="0" y="13329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04307" y="0"/>
                  </a:lnTo>
                  <a:cubicBezTo>
                    <a:pt x="972887" y="0"/>
                    <a:pt x="1028767" y="55880"/>
                    <a:pt x="1028767" y="124460"/>
                  </a:cubicBezTo>
                  <a:lnTo>
                    <a:pt x="1028767" y="1332949"/>
                  </a:lnTo>
                  <a:cubicBezTo>
                    <a:pt x="1028767" y="1401529"/>
                    <a:pt x="972887" y="1457409"/>
                    <a:pt x="904307" y="14574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913389" y="2869856"/>
            <a:ext cx="3267275" cy="5663744"/>
            <a:chOff x="0" y="0"/>
            <a:chExt cx="934415" cy="16197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4415" cy="1619787"/>
            </a:xfrm>
            <a:custGeom>
              <a:avLst/>
              <a:gdLst/>
              <a:ahLst/>
              <a:cxnLst/>
              <a:rect l="l" t="t" r="r" b="b"/>
              <a:pathLst>
                <a:path w="934415" h="1619787">
                  <a:moveTo>
                    <a:pt x="809955" y="1619787"/>
                  </a:moveTo>
                  <a:lnTo>
                    <a:pt x="124460" y="1619787"/>
                  </a:lnTo>
                  <a:cubicBezTo>
                    <a:pt x="55880" y="1619787"/>
                    <a:pt x="0" y="1563907"/>
                    <a:pt x="0" y="14953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09956" y="0"/>
                  </a:lnTo>
                  <a:cubicBezTo>
                    <a:pt x="878536" y="0"/>
                    <a:pt x="934415" y="55880"/>
                    <a:pt x="934415" y="124460"/>
                  </a:cubicBezTo>
                  <a:lnTo>
                    <a:pt x="934415" y="1495327"/>
                  </a:lnTo>
                  <a:cubicBezTo>
                    <a:pt x="934415" y="1563907"/>
                    <a:pt x="878536" y="1619787"/>
                    <a:pt x="809956" y="161978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AutoShape 9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2B5ADC"/>
          </a:solidFill>
        </p:spPr>
      </p:sp>
      <p:sp>
        <p:nvSpPr>
          <p:cNvPr id="10" name="TextBox 10"/>
          <p:cNvSpPr txBox="1"/>
          <p:nvPr/>
        </p:nvSpPr>
        <p:spPr>
          <a:xfrm>
            <a:off x="1304403" y="3298662"/>
            <a:ext cx="2967356" cy="379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Roboto"/>
              </a:rPr>
              <a:t>Specific project activities for stakeholders e.g. angle of advocacy for Non-State Actors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756758" y="3115138"/>
            <a:ext cx="3747144" cy="5418461"/>
            <a:chOff x="0" y="0"/>
            <a:chExt cx="1071654" cy="15496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71655" cy="1549638"/>
            </a:xfrm>
            <a:custGeom>
              <a:avLst/>
              <a:gdLst/>
              <a:ahLst/>
              <a:cxnLst/>
              <a:rect l="l" t="t" r="r" b="b"/>
              <a:pathLst>
                <a:path w="1071655" h="1549638">
                  <a:moveTo>
                    <a:pt x="947194" y="1549638"/>
                  </a:moveTo>
                  <a:lnTo>
                    <a:pt x="124460" y="1549638"/>
                  </a:lnTo>
                  <a:cubicBezTo>
                    <a:pt x="55880" y="1549638"/>
                    <a:pt x="0" y="1493758"/>
                    <a:pt x="0" y="14251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47195" y="0"/>
                  </a:lnTo>
                  <a:cubicBezTo>
                    <a:pt x="1015775" y="0"/>
                    <a:pt x="1071655" y="55880"/>
                    <a:pt x="1071655" y="124460"/>
                  </a:cubicBezTo>
                  <a:lnTo>
                    <a:pt x="1071655" y="1425178"/>
                  </a:lnTo>
                  <a:cubicBezTo>
                    <a:pt x="1071655" y="1493758"/>
                    <a:pt x="1015775" y="1549638"/>
                    <a:pt x="947195" y="154963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5950725" y="3228758"/>
            <a:ext cx="3197981" cy="5498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800" spc="55">
                <a:solidFill>
                  <a:srgbClr val="000000"/>
                </a:solidFill>
                <a:latin typeface="Roboto"/>
              </a:rPr>
              <a:t>Strengthen content curation methods &amp; dissemination : - media blogging; use of champions;  MailChimp to draw from disintegrated platforms and information spaces - e.g. NSAs; media; development partners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033466" y="3115138"/>
            <a:ext cx="3045884" cy="5418461"/>
            <a:chOff x="0" y="0"/>
            <a:chExt cx="871099" cy="154963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1100" cy="1549638"/>
            </a:xfrm>
            <a:custGeom>
              <a:avLst/>
              <a:gdLst/>
              <a:ahLst/>
              <a:cxnLst/>
              <a:rect l="l" t="t" r="r" b="b"/>
              <a:pathLst>
                <a:path w="871100" h="1549638">
                  <a:moveTo>
                    <a:pt x="746639" y="1549638"/>
                  </a:moveTo>
                  <a:lnTo>
                    <a:pt x="124460" y="1549638"/>
                  </a:lnTo>
                  <a:cubicBezTo>
                    <a:pt x="55880" y="1549638"/>
                    <a:pt x="0" y="1493758"/>
                    <a:pt x="0" y="14251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46640" y="0"/>
                  </a:lnTo>
                  <a:cubicBezTo>
                    <a:pt x="815220" y="0"/>
                    <a:pt x="871100" y="55880"/>
                    <a:pt x="871100" y="124460"/>
                  </a:cubicBezTo>
                  <a:lnTo>
                    <a:pt x="871100" y="1425178"/>
                  </a:lnTo>
                  <a:cubicBezTo>
                    <a:pt x="871100" y="1493758"/>
                    <a:pt x="815220" y="1549638"/>
                    <a:pt x="746640" y="154963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0113100" y="4150844"/>
            <a:ext cx="2966250" cy="2322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800" spc="55">
                <a:solidFill>
                  <a:srgbClr val="000000"/>
                </a:solidFill>
                <a:latin typeface="Roboto"/>
              </a:rPr>
              <a:t>Strengthen collaboration - e.g. calendering (Event Sharing) and engagement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02789" y="3592382"/>
            <a:ext cx="3246517" cy="5498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 spc="55">
                <a:solidFill>
                  <a:srgbClr val="000000"/>
                </a:solidFill>
                <a:latin typeface="Roboto"/>
              </a:rPr>
              <a:t>Develop actionable outputs for various target audiences  from translated  knowledge products</a:t>
            </a:r>
            <a:r>
              <a:rPr lang="en-US" sz="2799" spc="56">
                <a:solidFill>
                  <a:srgbClr val="000000"/>
                </a:solidFill>
                <a:latin typeface="Roboto"/>
              </a:rPr>
              <a:t> - e.g. from FishGov 1 launch of publication interviews; Use of Advocacy methods &amp; Tools - NSA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endParaRPr lang="en-US" sz="2799" spc="56">
              <a:solidFill>
                <a:srgbClr val="000000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4403" y="915952"/>
            <a:ext cx="10952888" cy="1436753"/>
            <a:chOff x="0" y="0"/>
            <a:chExt cx="14603850" cy="1915670"/>
          </a:xfrm>
        </p:grpSpPr>
        <p:sp>
          <p:nvSpPr>
            <p:cNvPr id="3" name="TextBox 3"/>
            <p:cNvSpPr txBox="1"/>
            <p:nvPr/>
          </p:nvSpPr>
          <p:spPr>
            <a:xfrm>
              <a:off x="0" y="1217779"/>
              <a:ext cx="14603850" cy="6978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60"/>
                </a:lnSpc>
              </a:pPr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0041125" cy="102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6000"/>
                </a:lnSpc>
              </a:pPr>
              <a:r>
                <a:rPr lang="en-US" sz="5000" spc="-50">
                  <a:solidFill>
                    <a:srgbClr val="14110F"/>
                  </a:solidFill>
                  <a:latin typeface="Roboto Bold"/>
                </a:rPr>
                <a:t>Focus Areas - 2022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692966" y="3164931"/>
            <a:ext cx="2967356" cy="5418461"/>
            <a:chOff x="0" y="0"/>
            <a:chExt cx="848641" cy="15496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48641" cy="1549638"/>
            </a:xfrm>
            <a:custGeom>
              <a:avLst/>
              <a:gdLst/>
              <a:ahLst/>
              <a:cxnLst/>
              <a:rect l="l" t="t" r="r" b="b"/>
              <a:pathLst>
                <a:path w="848641" h="1549638">
                  <a:moveTo>
                    <a:pt x="724181" y="1549638"/>
                  </a:moveTo>
                  <a:lnTo>
                    <a:pt x="124460" y="1549638"/>
                  </a:lnTo>
                  <a:cubicBezTo>
                    <a:pt x="55880" y="1549638"/>
                    <a:pt x="0" y="1493758"/>
                    <a:pt x="0" y="14251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4181" y="0"/>
                  </a:lnTo>
                  <a:cubicBezTo>
                    <a:pt x="792761" y="0"/>
                    <a:pt x="848641" y="55880"/>
                    <a:pt x="848641" y="124460"/>
                  </a:cubicBezTo>
                  <a:lnTo>
                    <a:pt x="848641" y="1425178"/>
                  </a:lnTo>
                  <a:cubicBezTo>
                    <a:pt x="848641" y="1493758"/>
                    <a:pt x="792761" y="1549638"/>
                    <a:pt x="724181" y="154963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AutoShape 7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2B5ADC"/>
          </a:solidFill>
        </p:spPr>
      </p:sp>
      <p:sp>
        <p:nvSpPr>
          <p:cNvPr id="8" name="TextBox 8"/>
          <p:cNvSpPr txBox="1"/>
          <p:nvPr/>
        </p:nvSpPr>
        <p:spPr>
          <a:xfrm>
            <a:off x="4692966" y="4212904"/>
            <a:ext cx="2967356" cy="325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Roboto"/>
              </a:rPr>
              <a:t>Strengthen cross-stakeholder linkages and knowledge sharing.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64631" y="3503528"/>
            <a:ext cx="3860331" cy="5366719"/>
            <a:chOff x="0" y="0"/>
            <a:chExt cx="1104025" cy="1534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04025" cy="1534840"/>
            </a:xfrm>
            <a:custGeom>
              <a:avLst/>
              <a:gdLst/>
              <a:ahLst/>
              <a:cxnLst/>
              <a:rect l="l" t="t" r="r" b="b"/>
              <a:pathLst>
                <a:path w="1104025" h="1534840">
                  <a:moveTo>
                    <a:pt x="979565" y="1534840"/>
                  </a:moveTo>
                  <a:lnTo>
                    <a:pt x="124460" y="1534840"/>
                  </a:lnTo>
                  <a:cubicBezTo>
                    <a:pt x="55880" y="1534840"/>
                    <a:pt x="0" y="1478960"/>
                    <a:pt x="0" y="1410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79565" y="0"/>
                  </a:lnTo>
                  <a:cubicBezTo>
                    <a:pt x="1048145" y="0"/>
                    <a:pt x="1104025" y="55880"/>
                    <a:pt x="1104025" y="124460"/>
                  </a:cubicBezTo>
                  <a:lnTo>
                    <a:pt x="1104025" y="1410380"/>
                  </a:lnTo>
                  <a:cubicBezTo>
                    <a:pt x="1104025" y="1478960"/>
                    <a:pt x="1048145" y="1534840"/>
                    <a:pt x="979565" y="15348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816526" y="2724099"/>
            <a:ext cx="3156542" cy="606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</a:pPr>
            <a:r>
              <a:rPr lang="en-US" sz="3099" spc="61">
                <a:solidFill>
                  <a:srgbClr val="000000"/>
                </a:solidFill>
                <a:latin typeface="Roboto"/>
              </a:rPr>
              <a:t>Promote more open access to various multi-lingual groups and platforms - e.g. french documents and collaborative online spaces to be multi-lingual - Systran.</a:t>
            </a:r>
          </a:p>
          <a:p>
            <a:pPr algn="ctr">
              <a:lnSpc>
                <a:spcPts val="4029"/>
              </a:lnSpc>
              <a:spcBef>
                <a:spcPct val="0"/>
              </a:spcBef>
            </a:pPr>
            <a:endParaRPr lang="en-US" sz="3099" spc="61">
              <a:solidFill>
                <a:srgbClr val="000000"/>
              </a:solidFill>
              <a:latin typeface="Roboto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9438299" y="2657278"/>
            <a:ext cx="3519393" cy="5926115"/>
            <a:chOff x="0" y="0"/>
            <a:chExt cx="1006519" cy="169482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06520" cy="1694823"/>
            </a:xfrm>
            <a:custGeom>
              <a:avLst/>
              <a:gdLst/>
              <a:ahLst/>
              <a:cxnLst/>
              <a:rect l="l" t="t" r="r" b="b"/>
              <a:pathLst>
                <a:path w="1006520" h="1694823">
                  <a:moveTo>
                    <a:pt x="882059" y="1694823"/>
                  </a:moveTo>
                  <a:lnTo>
                    <a:pt x="124460" y="1694823"/>
                  </a:lnTo>
                  <a:cubicBezTo>
                    <a:pt x="55880" y="1694823"/>
                    <a:pt x="0" y="1638943"/>
                    <a:pt x="0" y="15703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82060" y="0"/>
                  </a:lnTo>
                  <a:cubicBezTo>
                    <a:pt x="950640" y="0"/>
                    <a:pt x="1006520" y="55880"/>
                    <a:pt x="1006520" y="124460"/>
                  </a:cubicBezTo>
                  <a:lnTo>
                    <a:pt x="1006520" y="1570363"/>
                  </a:lnTo>
                  <a:cubicBezTo>
                    <a:pt x="1006520" y="1638943"/>
                    <a:pt x="950640" y="1694823"/>
                    <a:pt x="882060" y="16948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9438299" y="2523717"/>
            <a:ext cx="3324648" cy="596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Roboto"/>
              </a:rPr>
              <a:t>Staff and stakeholder capacity strenghening and awareness on data, Communication  information and collaboration  tools; branding &amp; standardisation.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118446" y="2927205"/>
            <a:ext cx="2967356" cy="5386261"/>
            <a:chOff x="0" y="0"/>
            <a:chExt cx="848641" cy="154042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48641" cy="1540429"/>
            </a:xfrm>
            <a:custGeom>
              <a:avLst/>
              <a:gdLst/>
              <a:ahLst/>
              <a:cxnLst/>
              <a:rect l="l" t="t" r="r" b="b"/>
              <a:pathLst>
                <a:path w="848641" h="1540429">
                  <a:moveTo>
                    <a:pt x="724181" y="1540429"/>
                  </a:moveTo>
                  <a:lnTo>
                    <a:pt x="124460" y="1540429"/>
                  </a:lnTo>
                  <a:cubicBezTo>
                    <a:pt x="55880" y="1540429"/>
                    <a:pt x="0" y="1484549"/>
                    <a:pt x="0" y="141596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4181" y="0"/>
                  </a:lnTo>
                  <a:cubicBezTo>
                    <a:pt x="792761" y="0"/>
                    <a:pt x="848641" y="55880"/>
                    <a:pt x="848641" y="124460"/>
                  </a:cubicBezTo>
                  <a:lnTo>
                    <a:pt x="848641" y="1415969"/>
                  </a:lnTo>
                  <a:cubicBezTo>
                    <a:pt x="848641" y="1484549"/>
                    <a:pt x="792761" y="1540429"/>
                    <a:pt x="724181" y="15404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4118446" y="3786027"/>
            <a:ext cx="2967356" cy="434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Roboto"/>
              </a:rPr>
              <a:t>Evaluation on communication and knowledge transfer usage patterns and information needs stakeholders.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678548" y="3963957"/>
            <a:ext cx="12930904" cy="3891238"/>
            <a:chOff x="0" y="0"/>
            <a:chExt cx="17241205" cy="5188317"/>
          </a:xfrm>
        </p:grpSpPr>
        <p:sp>
          <p:nvSpPr>
            <p:cNvPr id="4" name="TextBox 4"/>
            <p:cNvSpPr txBox="1"/>
            <p:nvPr/>
          </p:nvSpPr>
          <p:spPr>
            <a:xfrm>
              <a:off x="0" y="-76200"/>
              <a:ext cx="17241205" cy="1557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489"/>
                </a:lnSpc>
              </a:pPr>
              <a:r>
                <a:rPr lang="en-US" sz="7299">
                  <a:solidFill>
                    <a:srgbClr val="FFFFFF"/>
                  </a:solidFill>
                  <a:latin typeface="Roboto Bold"/>
                </a:rPr>
                <a:t>Thank You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531118" y="1985377"/>
              <a:ext cx="12178969" cy="3202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200" spc="-96">
                  <a:solidFill>
                    <a:srgbClr val="FFFFFF"/>
                  </a:solidFill>
                  <a:latin typeface="Roboto"/>
                </a:rPr>
                <a:t>WWW.AU-IBAR.ORG</a:t>
              </a:r>
            </a:p>
            <a:p>
              <a:pPr algn="ctr">
                <a:lnSpc>
                  <a:spcPts val="4800"/>
                </a:lnSpc>
              </a:pPr>
              <a:r>
                <a:rPr lang="en-US" sz="3200" spc="-96">
                  <a:solidFill>
                    <a:srgbClr val="FFFFFF"/>
                  </a:solidFill>
                  <a:latin typeface="Roboto"/>
                </a:rPr>
                <a:t>REPOSITORY.AU-IBAR.ORG</a:t>
              </a:r>
            </a:p>
            <a:p>
              <a:pPr algn="ctr">
                <a:lnSpc>
                  <a:spcPts val="4800"/>
                </a:lnSpc>
              </a:pPr>
              <a:r>
                <a:rPr lang="en-US" sz="3200" spc="-96">
                  <a:solidFill>
                    <a:srgbClr val="FFFFFF"/>
                  </a:solidFill>
                  <a:latin typeface="Roboto"/>
                </a:rPr>
                <a:t>NETWORKS.AU-IBAR.ORG</a:t>
              </a:r>
            </a:p>
            <a:p>
              <a:pPr marL="0" lvl="0" indent="0" algn="ctr">
                <a:lnSpc>
                  <a:spcPts val="4800"/>
                </a:lnSpc>
              </a:pPr>
              <a:r>
                <a:rPr lang="en-US" sz="3200" spc="-96">
                  <a:solidFill>
                    <a:srgbClr val="FFFFFF"/>
                  </a:solidFill>
                  <a:latin typeface="Roboto"/>
                </a:rPr>
                <a:t>WWW.NEPAD.ORG</a:t>
              </a: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67814" y="8408652"/>
            <a:ext cx="1131730" cy="95631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57887" y="8240043"/>
            <a:ext cx="1293529" cy="129352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911975" y="8122813"/>
            <a:ext cx="1527988" cy="15279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954</Words>
  <Application>Microsoft Office PowerPoint</Application>
  <PresentationFormat>Custom</PresentationFormat>
  <Paragraphs>143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6" baseType="lpstr">
      <vt:lpstr>Arial</vt:lpstr>
      <vt:lpstr>Pluma Bold</vt:lpstr>
      <vt:lpstr>Roboto Bold</vt:lpstr>
      <vt:lpstr>Open Sans Light</vt:lpstr>
      <vt:lpstr>Roboto</vt:lpstr>
      <vt:lpstr>Open Sauce Light Bold</vt:lpstr>
      <vt:lpstr>Calibri</vt:lpstr>
      <vt:lpstr>Poppins Medium Bold</vt:lpstr>
      <vt:lpstr>Open Sauce SemiBold</vt:lpstr>
      <vt:lpstr>Montserrat Extra-Bold</vt:lpstr>
      <vt:lpstr>Open Sans Light Bold</vt:lpstr>
      <vt:lpstr>Open Sauce SemiBold Bold</vt:lpstr>
      <vt:lpstr>Arimo</vt:lpstr>
      <vt:lpstr>Varela Round</vt:lpstr>
      <vt:lpstr>Muli Bold Bold</vt:lpstr>
      <vt:lpstr>Roboto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Green Photo-centric Government Progress Report Sustainable Development Goals Presentation</dc:title>
  <dc:creator>ASUS</dc:creator>
  <cp:lastModifiedBy>Patricia Mweene Lumba</cp:lastModifiedBy>
  <cp:revision>1</cp:revision>
  <dcterms:created xsi:type="dcterms:W3CDTF">2006-08-16T00:00:00Z</dcterms:created>
  <dcterms:modified xsi:type="dcterms:W3CDTF">2022-06-13T10:35:48Z</dcterms:modified>
  <dc:identifier>DAExCpT0Yho</dc:identifier>
</cp:coreProperties>
</file>