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20"/>
  </p:notesMasterIdLst>
  <p:sldIdLst>
    <p:sldId id="256" r:id="rId3"/>
    <p:sldId id="437" r:id="rId4"/>
    <p:sldId id="411" r:id="rId5"/>
    <p:sldId id="397" r:id="rId6"/>
    <p:sldId id="441" r:id="rId7"/>
    <p:sldId id="443" r:id="rId8"/>
    <p:sldId id="442" r:id="rId9"/>
    <p:sldId id="444" r:id="rId10"/>
    <p:sldId id="445" r:id="rId11"/>
    <p:sldId id="418" r:id="rId12"/>
    <p:sldId id="446" r:id="rId13"/>
    <p:sldId id="400" r:id="rId14"/>
    <p:sldId id="419" r:id="rId15"/>
    <p:sldId id="420" r:id="rId16"/>
    <p:sldId id="424" r:id="rId17"/>
    <p:sldId id="447"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17</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9/10/2022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Cartagena_Protocol" TargetMode="External"/><Relationship Id="rId2" Type="http://schemas.openxmlformats.org/officeDocument/2006/relationships/hyperlink" Target="https://www.fao.org/port-state-measures/resources/detail/en/c/1111616/" TargetMode="External"/><Relationship Id="rId1" Type="http://schemas.openxmlformats.org/officeDocument/2006/relationships/slideLayout" Target="../slideLayouts/slideLayout2.xml"/><Relationship Id="rId4" Type="http://schemas.openxmlformats.org/officeDocument/2006/relationships/hyperlink" Target="https://en.wikipedia.org/wiki/Nagoya_Protoco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977526"/>
            <a:ext cx="6400800" cy="380999"/>
          </a:xfrm>
        </p:spPr>
        <p:txBody>
          <a:bodyPr>
            <a:normAutofit/>
          </a:bodyPr>
          <a:lstStyle/>
          <a:p>
            <a:r>
              <a:rPr lang="en-US" sz="1800" b="1" dirty="0">
                <a:solidFill>
                  <a:srgbClr val="336600"/>
                </a:solidFill>
                <a:latin typeface="Bookman Old Style" panose="02050604050505020204" pitchFamily="18" charset="0"/>
              </a:rPr>
              <a:t>STATUS OF IMPLEMENTATION OF THE PROJECT  </a:t>
            </a:r>
          </a:p>
        </p:txBody>
      </p:sp>
      <p:sp>
        <p:nvSpPr>
          <p:cNvPr id="3" name="Subtitle 2"/>
          <p:cNvSpPr>
            <a:spLocks noGrp="1"/>
          </p:cNvSpPr>
          <p:nvPr>
            <p:ph type="subTitle" idx="1"/>
          </p:nvPr>
        </p:nvSpPr>
        <p:spPr>
          <a:xfrm>
            <a:off x="1066799" y="1455227"/>
            <a:ext cx="7391401" cy="902271"/>
          </a:xfrm>
        </p:spPr>
        <p:txBody>
          <a:bodyPr>
            <a:normAutofit fontScale="77500" lnSpcReduction="20000"/>
          </a:bodyPr>
          <a:lstStyle/>
          <a:p>
            <a:r>
              <a:rPr lang="en-US" sz="1600" b="1" dirty="0">
                <a:solidFill>
                  <a:srgbClr val="00B0F0"/>
                </a:solidFill>
                <a:latin typeface="Bookman Old Style" panose="02050604050505020204" pitchFamily="18" charset="0"/>
              </a:rPr>
              <a:t>“CONSERVING AQUATIC BIODIVERSITY IN AFRICAN BLUE ECONOMY”</a:t>
            </a:r>
            <a:endParaRPr lang="en-US" sz="1600" b="1" dirty="0">
              <a:solidFill>
                <a:schemeClr val="accent6">
                  <a:lumMod val="75000"/>
                </a:schemeClr>
              </a:solidFill>
              <a:latin typeface="Bookman Old Style" panose="02050604050505020204" pitchFamily="18" charset="0"/>
            </a:endParaRPr>
          </a:p>
          <a:p>
            <a:endParaRPr lang="en-US" sz="1600" b="1" dirty="0">
              <a:solidFill>
                <a:schemeClr val="accent6">
                  <a:lumMod val="75000"/>
                </a:schemeClr>
              </a:solidFill>
              <a:latin typeface="Bookman Old Style" panose="02050604050505020204" pitchFamily="18" charset="0"/>
            </a:endParaRPr>
          </a:p>
          <a:p>
            <a:r>
              <a:rPr lang="en-US" sz="1600" b="1" dirty="0">
                <a:solidFill>
                  <a:schemeClr val="accent6">
                    <a:lumMod val="75000"/>
                  </a:schemeClr>
                </a:solidFill>
                <a:latin typeface="Bookman Old Style" panose="02050604050505020204" pitchFamily="18" charset="0"/>
              </a:rPr>
              <a:t>AT THE FIRST</a:t>
            </a:r>
            <a:r>
              <a:rPr lang="en-US" sz="1600" b="1" dirty="0">
                <a:solidFill>
                  <a:srgbClr val="00B0F0"/>
                </a:solidFill>
                <a:latin typeface="Bookman Old Style" panose="02050604050505020204" pitchFamily="18" charset="0"/>
              </a:rPr>
              <a:t> </a:t>
            </a:r>
            <a:r>
              <a:rPr lang="en-US" sz="1600" b="1" dirty="0">
                <a:solidFill>
                  <a:schemeClr val="accent6">
                    <a:lumMod val="75000"/>
                  </a:schemeClr>
                </a:solidFill>
                <a:latin typeface="Bookman Old Style" panose="02050604050505020204" pitchFamily="18" charset="0"/>
              </a:rPr>
              <a:t>PROJECT</a:t>
            </a:r>
            <a:r>
              <a:rPr lang="en-US" sz="1600" b="1" dirty="0">
                <a:solidFill>
                  <a:srgbClr val="00B0F0"/>
                </a:solidFill>
                <a:latin typeface="Bookman Old Style" panose="02050604050505020204" pitchFamily="18" charset="0"/>
              </a:rPr>
              <a:t> </a:t>
            </a:r>
            <a:r>
              <a:rPr lang="en-US" sz="1600" b="1" dirty="0">
                <a:solidFill>
                  <a:schemeClr val="accent6">
                    <a:lumMod val="75000"/>
                  </a:schemeClr>
                </a:solidFill>
                <a:latin typeface="Bookman Old Style" panose="02050604050505020204" pitchFamily="18" charset="0"/>
              </a:rPr>
              <a:t>TECHNICAL AND STEERING COMMITTEE MEETINGS </a:t>
            </a:r>
          </a:p>
          <a:p>
            <a:r>
              <a:rPr lang="en-US" sz="1600" b="1" dirty="0">
                <a:solidFill>
                  <a:schemeClr val="accent6">
                    <a:lumMod val="75000"/>
                  </a:schemeClr>
                </a:solidFill>
                <a:latin typeface="Bookman Old Style" panose="02050604050505020204" pitchFamily="18" charset="0"/>
              </a:rPr>
              <a:t>20–23 SEPTEMBER,  2022 – MOMBASA, KENYA</a:t>
            </a:r>
            <a:endParaRPr lang="en-US" sz="16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927368"/>
            <a:ext cx="1176694" cy="154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3261" y="4951511"/>
            <a:ext cx="990600" cy="140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4957495"/>
            <a:ext cx="996693" cy="1408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228353" y="4895107"/>
            <a:ext cx="1084796" cy="153317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145250"/>
            <a:ext cx="2971800" cy="6927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2200" y="254198"/>
            <a:ext cx="2590800" cy="650731"/>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4444" y="44678"/>
            <a:ext cx="838200" cy="842999"/>
          </a:xfrm>
          <a:prstGeom prst="rect">
            <a:avLst/>
          </a:prstGeom>
        </p:spPr>
      </p:pic>
      <p:sp>
        <p:nvSpPr>
          <p:cNvPr id="11" name="Titre 1">
            <a:extLst>
              <a:ext uri="{FF2B5EF4-FFF2-40B4-BE49-F238E27FC236}">
                <a16:creationId xmlns:a16="http://schemas.microsoft.com/office/drawing/2014/main" id="{F2CA2B09-F2D1-4611-B827-C642CB53255C}"/>
              </a:ext>
            </a:extLst>
          </p:cNvPr>
          <p:cNvSpPr txBox="1">
            <a:spLocks/>
          </p:cNvSpPr>
          <p:nvPr/>
        </p:nvSpPr>
        <p:spPr>
          <a:xfrm>
            <a:off x="914400" y="2424445"/>
            <a:ext cx="8115115" cy="1533177"/>
          </a:xfrm>
          <a:prstGeom prst="rect">
            <a:avLst/>
          </a:prstGeom>
        </p:spPr>
        <p:txBody>
          <a:bodyPr vert="horz" lIns="91440" tIns="45720" rIns="91440" bIns="45720" rtlCol="0" anchor="ctr">
            <a:noAutofit/>
          </a:bodyPr>
          <a:lstStyle>
            <a:lvl1pPr marL="284163" indent="0" algn="ctr" defTabSz="914400" rtl="0" eaLnBrk="1" latinLnBrk="0" hangingPunct="1">
              <a:lnSpc>
                <a:spcPct val="90000"/>
              </a:lnSpc>
              <a:spcBef>
                <a:spcPct val="0"/>
              </a:spcBef>
              <a:buNone/>
              <a:defRPr sz="4800" b="1" i="0" kern="1200" baseline="0">
                <a:solidFill>
                  <a:schemeClr val="tx1"/>
                </a:solidFill>
                <a:latin typeface="Baskerville Old Face" panose="02020602080505020303" pitchFamily="18" charset="0"/>
                <a:ea typeface="+mj-ea"/>
                <a:cs typeface="+mj-cs"/>
              </a:defRPr>
            </a:lvl1pPr>
          </a:lstStyle>
          <a:p>
            <a:pPr algn="just"/>
            <a:br>
              <a:rPr lang="en-GB" sz="2400" b="0" dirty="0">
                <a:latin typeface="Garamond" panose="02020404030301010803" pitchFamily="18" charset="0"/>
                <a:ea typeface="Calibri" panose="020F0502020204030204" pitchFamily="34" charset="0"/>
                <a:cs typeface="Calibri" panose="020F0502020204030204" pitchFamily="34" charset="0"/>
              </a:rPr>
            </a:br>
            <a:r>
              <a:rPr lang="en-GB" sz="2200" dirty="0">
                <a:latin typeface="Garamond" panose="02020404030301010803" pitchFamily="18" charset="0"/>
                <a:ea typeface="Calibri" panose="020F0502020204030204" pitchFamily="34" charset="0"/>
                <a:cs typeface="Calibri" panose="020F0502020204030204" pitchFamily="34" charset="0"/>
              </a:rPr>
              <a:t>Assessment of Regional, Continental and Global Conventions and Agreements related to Environmental and Aquatic Biodiversity Conservation to facilitate their ratification, adoption and implementation (Southern and Eastern regions of Africa)</a:t>
            </a:r>
            <a:br>
              <a:rPr lang="fr-FR" sz="2200" dirty="0">
                <a:latin typeface="Garamond" panose="02020404030301010803" pitchFamily="18" charset="0"/>
              </a:rPr>
            </a:br>
            <a:endParaRPr lang="fr-FR" sz="2200" dirty="0">
              <a:latin typeface="Garamond" panose="02020404030301010803" pitchFamily="18" charset="0"/>
            </a:endParaRPr>
          </a:p>
        </p:txBody>
      </p:sp>
      <p:sp>
        <p:nvSpPr>
          <p:cNvPr id="12" name="Sous-titre 2">
            <a:extLst>
              <a:ext uri="{FF2B5EF4-FFF2-40B4-BE49-F238E27FC236}">
                <a16:creationId xmlns:a16="http://schemas.microsoft.com/office/drawing/2014/main" id="{93DED04A-2AFE-48B4-B202-D7A554F19A26}"/>
              </a:ext>
            </a:extLst>
          </p:cNvPr>
          <p:cNvSpPr txBox="1">
            <a:spLocks/>
          </p:cNvSpPr>
          <p:nvPr/>
        </p:nvSpPr>
        <p:spPr>
          <a:xfrm>
            <a:off x="2091094" y="3967430"/>
            <a:ext cx="5757506" cy="672737"/>
          </a:xfrm>
          <a:prstGeom prst="rect">
            <a:avLst/>
          </a:prstGeom>
        </p:spPr>
        <p:txBody>
          <a:bodyPr vert="horz" lIns="91440" tIns="45720" rIns="91440" bIns="45720" rtlCol="0" anchor="ctr">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Bookman Old Style" panose="02050604050505020204" pitchFamily="18" charset="0"/>
                <a:ea typeface="+mn-ea"/>
                <a:cs typeface="+mn-cs"/>
              </a:defRPr>
            </a:lvl1pPr>
            <a:lvl2pPr marL="457200" indent="0" algn="ctr"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Bookman Old Style" panose="02050604050505020204" pitchFamily="18" charset="0"/>
                <a:ea typeface="+mn-ea"/>
                <a:cs typeface="+mn-cs"/>
              </a:defRPr>
            </a:lvl2pPr>
            <a:lvl3pPr marL="914400" indent="0" algn="ctr"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Bookman Old Style" panose="02050604050505020204" pitchFamily="18" charset="0"/>
                <a:ea typeface="+mn-ea"/>
                <a:cs typeface="+mn-cs"/>
              </a:defRPr>
            </a:lvl3pPr>
            <a:lvl4pPr marL="1371600" indent="0" algn="ctr"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Bookman Old Style" panose="02050604050505020204" pitchFamily="18" charset="0"/>
                <a:ea typeface="+mn-ea"/>
                <a:cs typeface="+mn-cs"/>
              </a:defRPr>
            </a:lvl4pPr>
            <a:lvl5pPr marL="1828800" indent="0" algn="ctr"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tx1"/>
                </a:solidFill>
                <a:latin typeface="Bookman Old Style" panose="020506040505050202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0B050"/>
                </a:solidFill>
                <a:effectLst/>
                <a:uLnTx/>
                <a:uFillTx/>
                <a:latin typeface="Bookman Old Style" panose="02050604050505020204" pitchFamily="18" charset="0"/>
                <a:ea typeface="+mn-ea"/>
                <a:cs typeface="+mn-cs"/>
              </a:rPr>
              <a:t>Prof. </a:t>
            </a:r>
            <a:r>
              <a:rPr kumimoji="0" lang="fr-FR" sz="2000" b="1" i="0" u="none" strike="noStrike" kern="1200" cap="none" spc="0" normalizeH="0" baseline="0" noProof="0" dirty="0" err="1">
                <a:ln>
                  <a:noFill/>
                </a:ln>
                <a:solidFill>
                  <a:srgbClr val="00B050"/>
                </a:solidFill>
                <a:effectLst/>
                <a:uLnTx/>
                <a:uFillTx/>
                <a:latin typeface="Bookman Old Style" panose="02050604050505020204" pitchFamily="18" charset="0"/>
                <a:ea typeface="+mn-ea"/>
                <a:cs typeface="+mn-cs"/>
              </a:rPr>
              <a:t>Waiswa</a:t>
            </a:r>
            <a:r>
              <a:rPr kumimoji="0" lang="fr-FR" sz="2000" b="1" i="0" u="none" strike="noStrike" kern="1200" cap="none" spc="0" normalizeH="0" baseline="0" noProof="0" dirty="0">
                <a:ln>
                  <a:noFill/>
                </a:ln>
                <a:solidFill>
                  <a:srgbClr val="00B050"/>
                </a:solidFill>
                <a:effectLst/>
                <a:uLnTx/>
                <a:uFillTx/>
                <a:latin typeface="Bookman Old Style" panose="02050604050505020204" pitchFamily="18" charset="0"/>
                <a:ea typeface="+mn-ea"/>
                <a:cs typeface="+mn-cs"/>
              </a:rPr>
              <a:t> Wilson Mwanja </a:t>
            </a:r>
          </a:p>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000" b="1" i="0" u="none" strike="noStrike" kern="1200" cap="none" spc="0" normalizeH="0" baseline="0" noProof="0" dirty="0" err="1">
                <a:ln>
                  <a:noFill/>
                </a:ln>
                <a:solidFill>
                  <a:schemeClr val="accent2">
                    <a:lumMod val="75000"/>
                  </a:schemeClr>
                </a:solidFill>
                <a:effectLst/>
                <a:uLnTx/>
                <a:uFillTx/>
                <a:latin typeface="Bookman Old Style" panose="02050604050505020204" pitchFamily="18" charset="0"/>
                <a:ea typeface="+mn-ea"/>
                <a:cs typeface="+mn-cs"/>
              </a:rPr>
              <a:t>Busitema</a:t>
            </a:r>
            <a:r>
              <a:rPr kumimoji="0" lang="en-GB" sz="2000" b="1" i="0" u="none" strike="noStrike" kern="1200" cap="none" spc="0" normalizeH="0" baseline="0" noProof="0" dirty="0">
                <a:ln>
                  <a:noFill/>
                </a:ln>
                <a:solidFill>
                  <a:schemeClr val="accent2">
                    <a:lumMod val="75000"/>
                  </a:schemeClr>
                </a:solidFill>
                <a:effectLst/>
                <a:uLnTx/>
                <a:uFillTx/>
                <a:latin typeface="Bookman Old Style" panose="02050604050505020204" pitchFamily="18" charset="0"/>
                <a:ea typeface="+mn-ea"/>
                <a:cs typeface="+mn-cs"/>
              </a:rPr>
              <a:t> University Maritime Institute</a:t>
            </a:r>
          </a:p>
        </p:txBody>
      </p:sp>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AE802DC-D3BF-4CE4-9594-54CB8A6148EA}"/>
              </a:ext>
            </a:extLst>
          </p:cNvPr>
          <p:cNvSpPr txBox="1">
            <a:spLocks/>
          </p:cNvSpPr>
          <p:nvPr/>
        </p:nvSpPr>
        <p:spPr>
          <a:xfrm>
            <a:off x="752135" y="115410"/>
            <a:ext cx="2017192"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a:ln>
                  <a:noFill/>
                </a:ln>
                <a:solidFill>
                  <a:sysClr val="windowText" lastClr="000000"/>
                </a:solidFill>
                <a:effectLst/>
                <a:uLnTx/>
                <a:uFillTx/>
                <a:latin typeface="Bookman Old Style" panose="02050604050505020204" pitchFamily="18" charset="0"/>
                <a:ea typeface="+mj-ea"/>
                <a:cs typeface="+mj-cs"/>
              </a:rPr>
              <a:t>Outline</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10" name="Content Placeholder 2">
            <a:extLst>
              <a:ext uri="{FF2B5EF4-FFF2-40B4-BE49-F238E27FC236}">
                <a16:creationId xmlns:a16="http://schemas.microsoft.com/office/drawing/2014/main" id="{7D76D304-F975-4768-A328-C20AEC59B244}"/>
              </a:ext>
            </a:extLst>
          </p:cNvPr>
          <p:cNvSpPr txBox="1">
            <a:spLocks/>
          </p:cNvSpPr>
          <p:nvPr/>
        </p:nvSpPr>
        <p:spPr>
          <a:xfrm>
            <a:off x="1066800" y="1239226"/>
            <a:ext cx="7391400" cy="4247174"/>
          </a:xfrm>
          <a:prstGeom prst="rect">
            <a:avLst/>
          </a:prstGeom>
        </p:spPr>
        <p:txBody>
          <a:bodyPr vert="horz" lIns="91440" tIns="45720" rIns="91440" bIns="45720" rtlCol="0">
            <a:norm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Background and context of study</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Objective, purpose and study approach</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Preliminary findings: existing instruments</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Other key conventions for aquatic biodiversity management and conservation </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Challenges in ratification, adoption (domestication) and implementation of instruments</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Preliminary findings: Member States responses </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Proposed solutions to challenges in ratification, adoption and implementation of different instruments</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Conclusions</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800" b="0" i="0" u="none" strike="noStrike" kern="1200" cap="none" spc="0" normalizeH="0" baseline="0" noProof="0">
                <a:ln>
                  <a:noFill/>
                </a:ln>
                <a:solidFill>
                  <a:sysClr val="windowText" lastClr="000000"/>
                </a:solidFill>
                <a:effectLst/>
                <a:uLnTx/>
                <a:uFillTx/>
                <a:latin typeface="Bookman Old Style" panose="02050604050505020204" pitchFamily="18" charset="0"/>
                <a:ea typeface="+mn-ea"/>
                <a:cs typeface="+mn-cs"/>
              </a:rPr>
              <a:t>Recommendations</a:t>
            </a: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endParaRPr kumimoji="0" lang="en-UG"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A6C58D0F-1366-4837-87FC-7D7E48300B21}"/>
              </a:ext>
            </a:extLst>
          </p:cNvPr>
          <p:cNvSpPr txBox="1">
            <a:spLocks/>
          </p:cNvSpPr>
          <p:nvPr/>
        </p:nvSpPr>
        <p:spPr>
          <a:xfrm>
            <a:off x="752135" y="115410"/>
            <a:ext cx="4658066"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a:ln>
                  <a:noFill/>
                </a:ln>
                <a:solidFill>
                  <a:sysClr val="windowText" lastClr="000000"/>
                </a:solidFill>
                <a:effectLst/>
                <a:uLnTx/>
                <a:uFillTx/>
                <a:latin typeface="Bookman Old Style" panose="02050604050505020204" pitchFamily="18" charset="0"/>
                <a:ea typeface="+mj-ea"/>
                <a:cs typeface="+mj-cs"/>
              </a:rPr>
              <a:t>Background and context</a:t>
            </a:r>
            <a:endParaRPr kumimoji="0" lang="fr-FR"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Espace réservé du contenu 2">
            <a:extLst>
              <a:ext uri="{FF2B5EF4-FFF2-40B4-BE49-F238E27FC236}">
                <a16:creationId xmlns:a16="http://schemas.microsoft.com/office/drawing/2014/main" id="{21070756-85BC-40A2-9571-6696EAE79BA6}"/>
              </a:ext>
            </a:extLst>
          </p:cNvPr>
          <p:cNvSpPr txBox="1">
            <a:spLocks/>
          </p:cNvSpPr>
          <p:nvPr/>
        </p:nvSpPr>
        <p:spPr>
          <a:xfrm>
            <a:off x="0" y="988176"/>
            <a:ext cx="9143999" cy="5754414"/>
          </a:xfrm>
          <a:prstGeom prst="rect">
            <a:avLst/>
          </a:prstGeom>
        </p:spPr>
        <p:txBody>
          <a:bodyPr vert="horz" lIns="91440" tIns="45720" rIns="91440" bIns="45720" rtlCol="0">
            <a:no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Africa is blessed with highly productive marine ecosystems including the seven African Large Marine Ecosystems (LMEs) as well as vast inland freshwater dense network of rivers and lakes: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(1) Agulhas Current LME – ACLME; (2) Benguela Current LME – BCLME; (3) Guinea Current LME – GCLME; (4) Canary Current LME – CCLME; (5) Mediterranean Sea LME – MSLME; (6) Red Sea LME; and (7) Somali Coastal Current LME - SCCLME;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River Niger; River Zaire (Congo River), River Nile, River Zambezi, Lake Chad, Lake Victoria, Lake Tanganyika, Lake Malawi, and thousands of relatively smaller lakes.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These waters and associated with vast coastal and inland wetlands and floodplains containing unique and diverse vast amounts of biodiversity.</a:t>
            </a:r>
            <a:endPar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Calibri" panose="020F0502020204030204" pitchFamily="34" charset="0"/>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African Union recognizes the critical role of Africa’s vast Blue Economy Resources and the need for Blue Growth contribution for realisation of AU Vision 2063.</a:t>
            </a:r>
            <a:endPar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This requires change in paradigm from the traditional national sector based approach to a holistic, multisectoral, national and regional collaborative concerted approach – BE paradigm</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This new BE paradigm seeks to protect, harness and </a:t>
            </a: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foster efficient and sustainable use of Africa’s vital BE resources especially the contained biodiversity/living and non-living resources.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To this effect, AU has put in place a Strategy to assist and guide AU-Member States to tap into their vast Blue Economy potential </a:t>
            </a:r>
            <a:r>
              <a:rPr kumimoji="0" lang="en-GB" sz="15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 ( The AU Blue Economy Strategy – ABES)</a:t>
            </a: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 </a:t>
            </a:r>
            <a:endPar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5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AU is Promoting and supporting of ratification, adoption (domestication) and implementation</a:t>
            </a:r>
            <a:r>
              <a:rPr kumimoji="0" lang="en-GB" sz="1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 of key Regional, Continental and Global instruments for management and conservation of aquatic biodiversity</a:t>
            </a:r>
          </a:p>
        </p:txBody>
      </p:sp>
    </p:spTree>
    <p:extLst>
      <p:ext uri="{BB962C8B-B14F-4D97-AF65-F5344CB8AC3E}">
        <p14:creationId xmlns:p14="http://schemas.microsoft.com/office/powerpoint/2010/main" val="2932067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0BC3A53-7ACA-4AF6-BD21-E6B0CD8DC360}"/>
              </a:ext>
            </a:extLst>
          </p:cNvPr>
          <p:cNvSpPr txBox="1">
            <a:spLocks/>
          </p:cNvSpPr>
          <p:nvPr/>
        </p:nvSpPr>
        <p:spPr>
          <a:xfrm>
            <a:off x="752135" y="115410"/>
            <a:ext cx="5496266"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a:ln>
                  <a:noFill/>
                </a:ln>
                <a:solidFill>
                  <a:sysClr val="windowText" lastClr="000000"/>
                </a:solidFill>
                <a:effectLst/>
                <a:uLnTx/>
                <a:uFillTx/>
                <a:latin typeface="Bookman Old Style" panose="02050604050505020204" pitchFamily="18" charset="0"/>
                <a:ea typeface="+mj-ea"/>
                <a:cs typeface="+mj-cs"/>
              </a:rPr>
              <a:t>Objective, purpose and study approach</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6B1B19D6-D24E-48C1-BE33-EF1B97FEF418}"/>
              </a:ext>
            </a:extLst>
          </p:cNvPr>
          <p:cNvSpPr txBox="1">
            <a:spLocks/>
          </p:cNvSpPr>
          <p:nvPr/>
        </p:nvSpPr>
        <p:spPr>
          <a:xfrm>
            <a:off x="609599" y="1078992"/>
            <a:ext cx="8534401" cy="5663598"/>
          </a:xfrm>
          <a:prstGeom prst="rect">
            <a:avLst/>
          </a:prstGeom>
        </p:spPr>
        <p:txBody>
          <a:bodyPr vert="horz" lIns="91440" tIns="45720" rIns="91440" bIns="45720" rtlCol="0">
            <a:norm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0"/>
              </a:spcAft>
              <a:tabLst>
                <a:tab pos="457200" algn="l"/>
              </a:tabLst>
            </a:pPr>
            <a:r>
              <a:rPr lang="en-GB"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Overall objective </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 assess the relevant Global and Continental Instruments for conservation and management of biodiversity in regards to Member States efforts to ratify, adopt (domesticate) and implement these Instruments, the challenges for ratification and implementation faced. </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spcAft>
                <a:spcPts val="0"/>
              </a:spcAft>
              <a:tabLst>
                <a:tab pos="457200" algn="l"/>
              </a:tabLst>
            </a:pPr>
            <a:r>
              <a:rPr lang="en-GB"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Purpose</a:t>
            </a: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 develop guidelines and priority actions in order to support the AU Member States and RECs in the identification of the Global Instruments to be ratified, benefits for ratification, the ratification process, adoption and the implementation process of Global instruments for management and conservation of aquatic biodiversity.</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 suggest workable solutions for dealing with challenges encountered by AU Member States in ratification, adoption/Domestication and implementing of such critical Instruments.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spcAft>
                <a:spcPts val="0"/>
              </a:spcAft>
              <a:tabLst>
                <a:tab pos="457200" algn="l"/>
              </a:tabLst>
            </a:pPr>
            <a:r>
              <a:rPr lang="en-GB"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Study Approach</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Extensive literature review and web-based survey </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Consultations with key Member State agencies.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Consultations with key regional agencies.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Assessing of extent of implementation of ratified Instruments.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Assessment of the opportunities and challenges faced in ratification and implementation of the respective Instruments.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Existing capacity and gaps for use of the identified Instruments.</a:t>
            </a:r>
            <a:endParaRPr lang="en-KE"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tabLst>
                <a:tab pos="914400" algn="l"/>
              </a:tabLst>
            </a:pP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Review of existing policies, strategies and management plans for implementation of global Instruments.</a:t>
            </a:r>
            <a:endParaRPr lang="en-UG" dirty="0">
              <a:latin typeface="Calibri" panose="020F0502020204030204" pitchFamily="34" charset="0"/>
              <a:ea typeface="Calibri" panose="020F0502020204030204" pitchFamily="34" charset="0"/>
            </a:endParaRPr>
          </a:p>
          <a:p>
            <a:pPr lvl="1"/>
            <a:endParaRPr lang="en-GB" dirty="0">
              <a:solidFill>
                <a:srgbClr val="000000"/>
              </a:solidFill>
              <a:latin typeface="Garamond" panose="02020404030301010803" pitchFamily="18" charset="0"/>
              <a:ea typeface="Calibri" panose="020F0502020204030204" pitchFamily="34" charset="0"/>
            </a:endParaRPr>
          </a:p>
        </p:txBody>
      </p:sp>
    </p:spTree>
    <p:extLst>
      <p:ext uri="{BB962C8B-B14F-4D97-AF65-F5344CB8AC3E}">
        <p14:creationId xmlns:p14="http://schemas.microsoft.com/office/powerpoint/2010/main" val="508800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41A107-9930-4ACA-8530-56553DC46046}"/>
              </a:ext>
            </a:extLst>
          </p:cNvPr>
          <p:cNvSpPr txBox="1">
            <a:spLocks/>
          </p:cNvSpPr>
          <p:nvPr/>
        </p:nvSpPr>
        <p:spPr>
          <a:xfrm>
            <a:off x="752135" y="115410"/>
            <a:ext cx="6334466"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Preliminary Analyses of existing instruments</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1468FD33-C439-4531-A230-4603E7DECFC1}"/>
              </a:ext>
            </a:extLst>
          </p:cNvPr>
          <p:cNvSpPr txBox="1">
            <a:spLocks/>
          </p:cNvSpPr>
          <p:nvPr/>
        </p:nvSpPr>
        <p:spPr>
          <a:xfrm>
            <a:off x="838200" y="1081932"/>
            <a:ext cx="8305800" cy="6110344"/>
          </a:xfrm>
          <a:prstGeom prst="rect">
            <a:avLst/>
          </a:prstGeom>
        </p:spPr>
        <p:txBody>
          <a:bodyPr vert="horz" lIns="91440" tIns="45720" rIns="91440" bIns="45720" rtlCol="0">
            <a:no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0"/>
              </a:spcBef>
              <a:spcAft>
                <a:spcPts val="600"/>
              </a:spcAft>
              <a:buClrTx/>
              <a:buSzTx/>
              <a:buFont typeface="+mj-lt"/>
              <a:buAutoNum type="arabicPeriod"/>
              <a:tabLst/>
              <a:defRPr/>
            </a:pPr>
            <a:r>
              <a:rPr kumimoji="0" lang="en-US" sz="1600" b="1"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International Convention for the Prevention of Pollution from Ships (MARPOL), 1973</a:t>
            </a:r>
          </a:p>
          <a:p>
            <a:pPr marL="539750" marR="0" lvl="1" indent="-274638"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Prevention of pollution from ships by oil, by chemicals carried in bulk, by packaged goods, by sewage, i</a:t>
            </a:r>
            <a:r>
              <a:rPr kumimoji="0" lang="en-US" sz="1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ndustrial effluents </a:t>
            </a:r>
            <a:r>
              <a:rPr kumimoji="0" lang="en-US" sz="1200" b="0"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and garbage from ships.</a:t>
            </a:r>
          </a:p>
          <a:p>
            <a:pPr marL="539750" marR="0" lvl="1" indent="-274638"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It is a binding instrument which makes implementation easy through enforcing the provisions, </a:t>
            </a:r>
          </a:p>
          <a:p>
            <a:pPr marL="539750" marR="0" lvl="1" indent="-274638"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It was expanded in 1997 to regulate air pollution and emissions from ships. </a:t>
            </a:r>
          </a:p>
          <a:p>
            <a:pPr marL="539750" marR="0" lvl="1" indent="-274638"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It has provisions for remedies including environmental restoration </a:t>
            </a: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and it is a very good Instrument for protection of aquatic ecosystems and biodiversity.  </a:t>
            </a:r>
          </a:p>
          <a:p>
            <a:pPr marL="539750" marR="0" lvl="1" indent="-274638"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160 Countries are parties (signed on) to the convention</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17 African Countries have ratified and are implementing MARPOL</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But there is limited knowledge of this Instrument by MS;</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There are financial constraints to implement this Instrument for those that have ratified;</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MS that ratify will become part of the wider Global effort to fight marine pollution prevention; </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This Instrument has not been made a priority by most MS due to lack of knowledge of its benefits;</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There is also lack of technical capacity;</a:t>
            </a:r>
          </a:p>
          <a:p>
            <a:pPr marL="804863" marR="0" lvl="3" indent="-230188" algn="just" defTabSz="879475"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The benefits if MS implement this Instruments shall be:</a:t>
            </a:r>
          </a:p>
          <a:p>
            <a:pPr marL="1090613" marR="0" lvl="4" indent="-285750" algn="just" defTabSz="879475" rtl="0" eaLnBrk="1" fontAlgn="auto" latinLnBrk="0" hangingPunct="1">
              <a:lnSpc>
                <a:spcPct val="100000"/>
              </a:lnSpc>
              <a:spcBef>
                <a:spcPts val="0"/>
              </a:spcBef>
              <a:spcAft>
                <a:spcPts val="600"/>
              </a:spcAft>
              <a:buClrTx/>
              <a:buSzTx/>
              <a:buFont typeface="+mj-lt"/>
              <a:buAutoNum type="romanLcPeriod"/>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Pollution from ships and industries will be put under check;</a:t>
            </a:r>
          </a:p>
          <a:p>
            <a:pPr marL="1090613" marR="0" lvl="4" indent="-285750" algn="just" defTabSz="879475" rtl="0" eaLnBrk="1" fontAlgn="auto" latinLnBrk="0" hangingPunct="1">
              <a:lnSpc>
                <a:spcPct val="100000"/>
              </a:lnSpc>
              <a:spcBef>
                <a:spcPts val="0"/>
              </a:spcBef>
              <a:spcAft>
                <a:spcPts val="600"/>
              </a:spcAft>
              <a:buClrTx/>
              <a:buSzTx/>
              <a:buFont typeface="+mj-lt"/>
              <a:buAutoNum type="romanLcPeriod"/>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The ecosystem will recover and improve, and productivity will increase;</a:t>
            </a:r>
          </a:p>
          <a:p>
            <a:pPr marL="1090613" marR="0" lvl="4" indent="-285750" algn="just" defTabSz="879475" rtl="0" eaLnBrk="1" fontAlgn="auto" latinLnBrk="0" hangingPunct="1">
              <a:lnSpc>
                <a:spcPct val="100000"/>
              </a:lnSpc>
              <a:spcBef>
                <a:spcPts val="0"/>
              </a:spcBef>
              <a:spcAft>
                <a:spcPts val="600"/>
              </a:spcAft>
              <a:buClrTx/>
              <a:buSzTx/>
              <a:buFont typeface="+mj-lt"/>
              <a:buAutoNum type="romanLcPeriod"/>
              <a:tabLst/>
              <a:defRPr/>
            </a:pPr>
            <a:r>
              <a:rPr kumimoji="0" lang="en-US" sz="1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Capacity will have to be built and this will increase of the knowledge. </a:t>
            </a:r>
          </a:p>
          <a:p>
            <a:pPr marL="230188" marR="0" lvl="1" indent="0" algn="just"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G"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2485306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E15EAA8-75E7-493E-9241-1C881E492F77}"/>
              </a:ext>
            </a:extLst>
          </p:cNvPr>
          <p:cNvSpPr/>
          <p:nvPr/>
        </p:nvSpPr>
        <p:spPr>
          <a:xfrm>
            <a:off x="457200" y="533400"/>
            <a:ext cx="8674729" cy="5970865"/>
          </a:xfrm>
          <a:prstGeom prst="rect">
            <a:avLst/>
          </a:prstGeom>
        </p:spPr>
        <p:txBody>
          <a:bodyPr wrap="square">
            <a:spAutoFit/>
          </a:bodyPr>
          <a:lstStyle/>
          <a:p>
            <a:pPr marL="342900" indent="-342900" algn="just">
              <a:spcAft>
                <a:spcPts val="600"/>
              </a:spcAft>
              <a:buFontTx/>
              <a:buAutoNum type="arabicPeriod" startAt="2"/>
            </a:pPr>
            <a:r>
              <a:rPr lang="en-US" sz="1400" b="1" dirty="0">
                <a:solidFill>
                  <a:srgbClr val="141624"/>
                </a:solidFill>
                <a:latin typeface="Bookman Old Style" panose="02050604050505020204" pitchFamily="18" charset="0"/>
              </a:rPr>
              <a:t>Convention on the Prevention of Marine Pollution by Dumping of Wastes and Other </a:t>
            </a:r>
          </a:p>
          <a:p>
            <a:pPr algn="just">
              <a:spcAft>
                <a:spcPts val="600"/>
              </a:spcAft>
            </a:pPr>
            <a:r>
              <a:rPr lang="en-US" sz="1400" b="1" dirty="0">
                <a:solidFill>
                  <a:srgbClr val="141624"/>
                </a:solidFill>
                <a:latin typeface="Bookman Old Style" panose="02050604050505020204" pitchFamily="18" charset="0"/>
              </a:rPr>
              <a:t>      Matter 1972</a:t>
            </a:r>
            <a:endParaRPr lang="en-GB" sz="1400" b="1" dirty="0">
              <a:solidFill>
                <a:prstClr val="black"/>
              </a:solidFill>
              <a:latin typeface="Bookman Old Style" panose="02050604050505020204" pitchFamily="18" charset="0"/>
              <a:ea typeface="Calibri" panose="020F0502020204030204" pitchFamily="34" charset="0"/>
              <a:cs typeface="Calibri" panose="020F0502020204030204" pitchFamily="34" charset="0"/>
            </a:endParaRPr>
          </a:p>
          <a:p>
            <a:pPr marL="461963" lvl="1" indent="-231775" algn="just">
              <a:spcAft>
                <a:spcPts val="600"/>
              </a:spcAft>
              <a:buFont typeface="Arial" panose="020B0604020202020204" pitchFamily="34" charset="0"/>
              <a:buChar char="•"/>
            </a:pPr>
            <a:r>
              <a:rPr lang="en-GB" sz="1200" dirty="0">
                <a:solidFill>
                  <a:prstClr val="black"/>
                </a:solidFill>
                <a:latin typeface="Bookman Old Style" panose="02050604050505020204" pitchFamily="18" charset="0"/>
                <a:ea typeface="Calibri" panose="020F0502020204030204" pitchFamily="34" charset="0"/>
                <a:cs typeface="Calibri" panose="020F0502020204030204" pitchFamily="34" charset="0"/>
              </a:rPr>
              <a:t>Known as the ‘London Convention’ in short</a:t>
            </a:r>
          </a:p>
          <a:p>
            <a:pPr marL="461963" lvl="1" indent="-231775" algn="just">
              <a:spcAft>
                <a:spcPts val="600"/>
              </a:spcAft>
              <a:buFont typeface="Arial" panose="020B0604020202020204" pitchFamily="34" charset="0"/>
              <a:buChar char="•"/>
            </a:pPr>
            <a:r>
              <a:rPr lang="en-US" sz="1200" dirty="0">
                <a:solidFill>
                  <a:srgbClr val="141624"/>
                </a:solidFill>
                <a:latin typeface="Bookman Old Style" panose="02050604050505020204" pitchFamily="18" charset="0"/>
              </a:rPr>
              <a:t>One of the first global conventions to protect the marine environment from human </a:t>
            </a:r>
            <a:r>
              <a:rPr lang="en-US" sz="1200" dirty="0">
                <a:solidFill>
                  <a:prstClr val="black"/>
                </a:solidFill>
                <a:latin typeface="Bookman Old Style" panose="02050604050505020204" pitchFamily="18" charset="0"/>
              </a:rPr>
              <a:t>activities</a:t>
            </a:r>
            <a:r>
              <a:rPr lang="en-US" sz="1200" b="1" dirty="0">
                <a:solidFill>
                  <a:prstClr val="black"/>
                </a:solidFill>
                <a:latin typeface="Bookman Old Style" panose="02050604050505020204" pitchFamily="18" charset="0"/>
              </a:rPr>
              <a:t>/pollution</a:t>
            </a:r>
            <a:r>
              <a:rPr lang="en-US" sz="1200" dirty="0">
                <a:solidFill>
                  <a:prstClr val="black"/>
                </a:solidFill>
                <a:latin typeface="Bookman Old Style" panose="02050604050505020204" pitchFamily="18" charset="0"/>
              </a:rPr>
              <a:t> </a:t>
            </a:r>
          </a:p>
          <a:p>
            <a:pPr marL="461963" lvl="1" indent="-231775" algn="just">
              <a:spcAft>
                <a:spcPts val="600"/>
              </a:spcAft>
              <a:buFont typeface="Arial" panose="020B0604020202020204" pitchFamily="34" charset="0"/>
              <a:buChar char="•"/>
            </a:pPr>
            <a:r>
              <a:rPr lang="en-US" sz="1200" dirty="0">
                <a:solidFill>
                  <a:srgbClr val="FF0000"/>
                </a:solidFill>
                <a:latin typeface="Bookman Old Style" panose="02050604050505020204" pitchFamily="18" charset="0"/>
              </a:rPr>
              <a:t>It is a binding instrument which makes implementation easy through enforcing the provisions, </a:t>
            </a:r>
          </a:p>
          <a:p>
            <a:pPr marL="461963" lvl="1" indent="-231775" algn="just">
              <a:spcAft>
                <a:spcPts val="600"/>
              </a:spcAft>
              <a:buFont typeface="Arial" panose="020B0604020202020204" pitchFamily="34" charset="0"/>
              <a:buChar char="•"/>
            </a:pPr>
            <a:r>
              <a:rPr lang="en-US" sz="1200" dirty="0">
                <a:solidFill>
                  <a:srgbClr val="141624"/>
                </a:solidFill>
                <a:latin typeface="Bookman Old Style" panose="02050604050505020204" pitchFamily="18" charset="0"/>
              </a:rPr>
              <a:t>Is meant to promote the effective control of all sources of marine pollution and to take all practicable steps to prevent pollution of the sea by dumping of wastes and other matter. </a:t>
            </a:r>
            <a:r>
              <a:rPr lang="en-US" sz="1200" b="1" dirty="0">
                <a:solidFill>
                  <a:prstClr val="black"/>
                </a:solidFill>
                <a:latin typeface="Bookman Old Style" panose="02050604050505020204" pitchFamily="18" charset="0"/>
                <a:ea typeface="Calibri" panose="020F0502020204030204" pitchFamily="34" charset="0"/>
                <a:cs typeface="Calibri" panose="020F0502020204030204" pitchFamily="34" charset="0"/>
              </a:rPr>
              <a:t>Currently 87 countries have signed, the challenge is the domestication and implementation.</a:t>
            </a:r>
          </a:p>
          <a:p>
            <a:pPr marL="461963" lvl="1" indent="-231775" algn="just">
              <a:spcAft>
                <a:spcPts val="600"/>
              </a:spcAft>
              <a:buFont typeface="Arial" panose="020B0604020202020204" pitchFamily="34" charset="0"/>
              <a:buChar char="•"/>
            </a:pPr>
            <a:r>
              <a:rPr lang="en-US" sz="1200" b="1" dirty="0">
                <a:solidFill>
                  <a:prstClr val="black"/>
                </a:solidFill>
                <a:latin typeface="Bookman Old Style" panose="02050604050505020204" pitchFamily="18" charset="0"/>
              </a:rPr>
              <a:t>It has provisions for remedies including environmental maintenance, protection and restoration</a:t>
            </a:r>
            <a:r>
              <a:rPr lang="en-US" sz="1200" dirty="0">
                <a:solidFill>
                  <a:prstClr val="black"/>
                </a:solidFill>
                <a:latin typeface="Bookman Old Style" panose="02050604050505020204" pitchFamily="18" charset="0"/>
              </a:rPr>
              <a:t> </a:t>
            </a:r>
            <a:r>
              <a:rPr lang="en-US" sz="1200" b="1" dirty="0">
                <a:solidFill>
                  <a:prstClr val="black"/>
                </a:solidFill>
                <a:latin typeface="Bookman Old Style" panose="02050604050505020204" pitchFamily="18" charset="0"/>
              </a:rPr>
              <a:t>and it is a very good Instrument for protection of aquatic ecosystems and biodiversity.</a:t>
            </a:r>
            <a:r>
              <a:rPr lang="en-US" sz="1200" b="1" dirty="0">
                <a:solidFill>
                  <a:prstClr val="black"/>
                </a:solidFill>
                <a:latin typeface="Bookman Old Style" panose="02050604050505020204" pitchFamily="18" charset="0"/>
                <a:ea typeface="Calibri" panose="020F0502020204030204" pitchFamily="34" charset="0"/>
                <a:cs typeface="Calibri" panose="020F0502020204030204" pitchFamily="34" charset="0"/>
              </a:rPr>
              <a:t> </a:t>
            </a:r>
          </a:p>
          <a:p>
            <a:pPr marL="461963" lvl="1" indent="-231775" algn="just">
              <a:spcAft>
                <a:spcPts val="600"/>
              </a:spcAft>
              <a:buFont typeface="Arial" panose="020B0604020202020204" pitchFamily="34" charset="0"/>
              <a:buChar char="•"/>
            </a:pPr>
            <a:r>
              <a:rPr lang="en-US" sz="1200" dirty="0">
                <a:solidFill>
                  <a:srgbClr val="141624"/>
                </a:solidFill>
                <a:latin typeface="Bookman Old Style" panose="02050604050505020204" pitchFamily="18" charset="0"/>
              </a:rPr>
              <a:t>In 1996, the protocol was further updated and current version prohibits all dumping, except for possibly acceptable wastes on the so-called "reverse list". </a:t>
            </a:r>
          </a:p>
          <a:p>
            <a:pPr marL="461963" lvl="1" indent="-231775" algn="just">
              <a:spcAft>
                <a:spcPts val="600"/>
              </a:spcAft>
              <a:buFont typeface="Arial" panose="020B0604020202020204" pitchFamily="34" charset="0"/>
              <a:buChar char="•"/>
            </a:pPr>
            <a:r>
              <a:rPr lang="en-US" sz="1200" dirty="0">
                <a:solidFill>
                  <a:srgbClr val="141624"/>
                </a:solidFill>
                <a:latin typeface="Bookman Old Style" panose="02050604050505020204" pitchFamily="18" charset="0"/>
              </a:rPr>
              <a:t>The current protocol entered into force on 24 March 2006 with 54 Parties signed to the Protocol as of April 2022.</a:t>
            </a:r>
          </a:p>
          <a:p>
            <a:pPr marL="684213" lvl="2" indent="-222250" algn="just">
              <a:spcAft>
                <a:spcPts val="600"/>
              </a:spcAft>
              <a:buFont typeface="Arial" panose="020B0604020202020204" pitchFamily="34" charset="0"/>
              <a:buChar char="•"/>
            </a:pPr>
            <a:r>
              <a:rPr lang="en-US" sz="1200" dirty="0">
                <a:solidFill>
                  <a:srgbClr val="141624"/>
                </a:solidFill>
                <a:latin typeface="Bookman Old Style" panose="02050604050505020204" pitchFamily="18" charset="0"/>
                <a:ea typeface="Calibri" panose="020F0502020204030204" pitchFamily="34" charset="0"/>
                <a:cs typeface="Calibri" panose="020F0502020204030204" pitchFamily="34" charset="0"/>
              </a:rPr>
              <a:t>Most cited challenges are; </a:t>
            </a:r>
            <a:r>
              <a:rPr lang="en-US" sz="1200" dirty="0">
                <a:solidFill>
                  <a:srgbClr val="FF0000"/>
                </a:solidFill>
                <a:latin typeface="Bookman Old Style" panose="02050604050505020204" pitchFamily="18" charset="0"/>
              </a:rPr>
              <a:t>But there is limited knowledge of this Instrument by MS;</a:t>
            </a:r>
          </a:p>
          <a:p>
            <a:pPr marL="804863" lvl="3" indent="-230188" algn="just" defTabSz="879475">
              <a:spcAft>
                <a:spcPts val="600"/>
              </a:spcAft>
              <a:buFont typeface="Arial" panose="020B0604020202020204" pitchFamily="34" charset="0"/>
              <a:buChar char="•"/>
            </a:pPr>
            <a:r>
              <a:rPr lang="en-US" sz="1200" dirty="0">
                <a:solidFill>
                  <a:srgbClr val="FF0000"/>
                </a:solidFill>
                <a:latin typeface="Bookman Old Style" panose="02050604050505020204" pitchFamily="18" charset="0"/>
              </a:rPr>
              <a:t>There are financial constraints to implement this Instrument for MS that have ratified; </a:t>
            </a:r>
          </a:p>
          <a:p>
            <a:pPr marL="804863" lvl="3" indent="-230188" algn="just" defTabSz="879475">
              <a:spcAft>
                <a:spcPts val="600"/>
              </a:spcAft>
              <a:buFont typeface="Arial" panose="020B0604020202020204" pitchFamily="34" charset="0"/>
              <a:buChar char="•"/>
            </a:pPr>
            <a:r>
              <a:rPr lang="en-US" sz="1200" dirty="0">
                <a:solidFill>
                  <a:srgbClr val="FF0000"/>
                </a:solidFill>
                <a:latin typeface="Bookman Old Style" panose="02050604050505020204" pitchFamily="18" charset="0"/>
              </a:rPr>
              <a:t>This Instrument has not been made a priority by most MS due to lack of knowledge of its benefits;</a:t>
            </a:r>
          </a:p>
          <a:p>
            <a:pPr marL="804863" lvl="3" indent="-230188" algn="just" defTabSz="879475">
              <a:spcAft>
                <a:spcPts val="600"/>
              </a:spcAft>
              <a:buFont typeface="Arial" panose="020B0604020202020204" pitchFamily="34" charset="0"/>
              <a:buChar char="•"/>
            </a:pPr>
            <a:r>
              <a:rPr lang="en-US" sz="1200" dirty="0">
                <a:solidFill>
                  <a:srgbClr val="FF0000"/>
                </a:solidFill>
                <a:latin typeface="Bookman Old Style" panose="02050604050505020204" pitchFamily="18" charset="0"/>
              </a:rPr>
              <a:t>There is also lack of technical capacity;</a:t>
            </a:r>
          </a:p>
          <a:p>
            <a:pPr marL="804863" lvl="3" indent="-230188" algn="just" defTabSz="879475">
              <a:spcAft>
                <a:spcPts val="600"/>
              </a:spcAft>
              <a:buFont typeface="Arial" panose="020B0604020202020204" pitchFamily="34" charset="0"/>
              <a:buChar char="•"/>
            </a:pPr>
            <a:r>
              <a:rPr lang="en-US" sz="1200" dirty="0">
                <a:solidFill>
                  <a:srgbClr val="FF0000"/>
                </a:solidFill>
                <a:latin typeface="Bookman Old Style" panose="02050604050505020204" pitchFamily="18" charset="0"/>
                <a:ea typeface="Calibri" panose="020F0502020204030204" pitchFamily="34" charset="0"/>
                <a:cs typeface="Calibri" panose="020F0502020204030204" pitchFamily="34" charset="0"/>
              </a:rPr>
              <a:t>MS do not have not developed local regulations and action plans to enforce measure;</a:t>
            </a:r>
            <a:endParaRPr lang="en-US" sz="1200" dirty="0">
              <a:solidFill>
                <a:srgbClr val="FF0000"/>
              </a:solidFill>
              <a:latin typeface="Bookman Old Style" panose="02050604050505020204" pitchFamily="18" charset="0"/>
            </a:endParaRPr>
          </a:p>
          <a:p>
            <a:pPr marL="804863" lvl="3" indent="-230188" algn="just" defTabSz="879475">
              <a:spcAft>
                <a:spcPts val="600"/>
              </a:spcAft>
              <a:buFont typeface="Arial" panose="020B0604020202020204" pitchFamily="34" charset="0"/>
              <a:buChar char="•"/>
            </a:pPr>
            <a:r>
              <a:rPr lang="en-US" sz="1200" dirty="0">
                <a:solidFill>
                  <a:srgbClr val="FF0000"/>
                </a:solidFill>
                <a:latin typeface="Bookman Old Style" panose="02050604050505020204" pitchFamily="18" charset="0"/>
              </a:rPr>
              <a:t>The benefits if MS implement this Instruments shall be:</a:t>
            </a:r>
          </a:p>
          <a:p>
            <a:pPr marL="1090613" lvl="4" indent="-285750" algn="just" defTabSz="879475">
              <a:spcAft>
                <a:spcPts val="600"/>
              </a:spcAft>
              <a:buFont typeface="+mj-lt"/>
              <a:buAutoNum type="romanLcPeriod"/>
            </a:pPr>
            <a:r>
              <a:rPr lang="en-US" sz="1200" dirty="0">
                <a:solidFill>
                  <a:srgbClr val="FF0000"/>
                </a:solidFill>
                <a:latin typeface="Bookman Old Style" panose="02050604050505020204" pitchFamily="18" charset="0"/>
              </a:rPr>
              <a:t>Pollution from ships and industries will be put under check; </a:t>
            </a:r>
          </a:p>
          <a:p>
            <a:pPr marL="1090613" lvl="4" indent="-285750" algn="just" defTabSz="879475">
              <a:spcAft>
                <a:spcPts val="600"/>
              </a:spcAft>
              <a:buFont typeface="+mj-lt"/>
              <a:buAutoNum type="romanLcPeriod"/>
            </a:pPr>
            <a:r>
              <a:rPr lang="en-US" sz="1200" dirty="0">
                <a:solidFill>
                  <a:srgbClr val="FF0000"/>
                </a:solidFill>
                <a:latin typeface="Bookman Old Style" panose="02050604050505020204" pitchFamily="18" charset="0"/>
              </a:rPr>
              <a:t>The ecosystem will recover and improve, and productivity will increase;</a:t>
            </a:r>
          </a:p>
          <a:p>
            <a:pPr marL="1090613" lvl="4" indent="-285750" algn="just" defTabSz="879475">
              <a:spcAft>
                <a:spcPts val="600"/>
              </a:spcAft>
              <a:buFont typeface="+mj-lt"/>
              <a:buAutoNum type="romanLcPeriod"/>
            </a:pPr>
            <a:r>
              <a:rPr lang="en-US" sz="1200" dirty="0">
                <a:solidFill>
                  <a:srgbClr val="FF0000"/>
                </a:solidFill>
                <a:latin typeface="Bookman Old Style" panose="02050604050505020204" pitchFamily="18" charset="0"/>
              </a:rPr>
              <a:t>MS that ratify will become part of the wider Global effort to fight marine pollution prevention, and; </a:t>
            </a:r>
          </a:p>
          <a:p>
            <a:pPr marL="1090613" lvl="4" indent="-285750" algn="just" defTabSz="879475">
              <a:spcAft>
                <a:spcPts val="600"/>
              </a:spcAft>
              <a:buFont typeface="+mj-lt"/>
              <a:buAutoNum type="romanLcPeriod"/>
            </a:pPr>
            <a:r>
              <a:rPr lang="en-US" sz="1200" dirty="0">
                <a:solidFill>
                  <a:srgbClr val="FF0000"/>
                </a:solidFill>
                <a:latin typeface="Bookman Old Style" panose="02050604050505020204" pitchFamily="18" charset="0"/>
              </a:rPr>
              <a:t>Capacity will have to be built and this will increase of the knowledge.</a:t>
            </a:r>
            <a:endParaRPr lang="en-US" sz="1200" dirty="0">
              <a:solidFill>
                <a:srgbClr val="141624"/>
              </a:solidFill>
              <a:latin typeface="Bookman Old Style" panose="02050604050505020204"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4810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3D03C41-5C7D-4D2F-BECB-B4BDC9FF84AD}"/>
              </a:ext>
            </a:extLst>
          </p:cNvPr>
          <p:cNvSpPr txBox="1">
            <a:spLocks/>
          </p:cNvSpPr>
          <p:nvPr/>
        </p:nvSpPr>
        <p:spPr>
          <a:xfrm>
            <a:off x="762000" y="228600"/>
            <a:ext cx="6105866" cy="554441"/>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Assessment of existing instruments cont’d</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0D26C418-9AC3-4209-A936-CABD808D28D4}"/>
              </a:ext>
            </a:extLst>
          </p:cNvPr>
          <p:cNvSpPr txBox="1">
            <a:spLocks/>
          </p:cNvSpPr>
          <p:nvPr/>
        </p:nvSpPr>
        <p:spPr>
          <a:xfrm>
            <a:off x="762000" y="990600"/>
            <a:ext cx="8382000" cy="5268008"/>
          </a:xfrm>
          <a:prstGeom prst="rect">
            <a:avLst/>
          </a:prstGeom>
        </p:spPr>
        <p:txBody>
          <a:bodyPr vert="horz" lIns="91440" tIns="45720" rIns="91440" bIns="45720" rtlCol="0">
            <a:normAutofit lnSpcReduction="1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0"/>
              </a:spcBef>
              <a:spcAft>
                <a:spcPts val="600"/>
              </a:spcAft>
              <a:buClrTx/>
              <a:buSzTx/>
              <a:buFont typeface="+mj-lt"/>
              <a:buAutoNum type="arabicPeriod" startAt="3"/>
              <a:tabLst/>
              <a:defRPr/>
            </a:pPr>
            <a:r>
              <a:rPr kumimoji="0" lang="en-US" sz="16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Convention on Fishing and Conservation of the Living Resources of the High Seas, 1958</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It is a UN Convention focusing </a:t>
            </a:r>
            <a:r>
              <a:rPr kumimoji="0" lang="en-US" sz="14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with conservation of living resources of the high seas in face of the development of modern technology which due to efficiency poses danger of overexploitation.</a:t>
            </a: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Originally 39 countries signed including 8 African Counties</a:t>
            </a: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Challenges with the process is that Convention is NOT a priority as majority were not engaged in high seas fishing, lack of technical capacity, lack of financial resources.</a:t>
            </a:r>
            <a:endParaRPr kumimoji="0" lang="en-GB"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600"/>
              </a:spcAft>
              <a:buClrTx/>
              <a:buSzTx/>
              <a:buFont typeface="+mj-lt"/>
              <a:buAutoNum type="arabicPeriod" startAt="4"/>
              <a:tabLst/>
              <a:defRPr/>
            </a:pPr>
            <a:r>
              <a:rPr kumimoji="0" lang="en-GB" sz="16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United Nations Convention of the Law of the Seas (UNCLOS)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Secured 167 signatories plus the European Union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Calibri" panose="020F0502020204030204" pitchFamily="34" charset="0"/>
              </a:rPr>
              <a:t>150 countries have ratified the convention.</a:t>
            </a:r>
            <a:endParaRPr kumimoji="0" lang="en-GB"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Calibri" panose="020F0502020204030204" pitchFamily="34" charset="0"/>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Standardized states’ claims to maritime zones and the resources within them, and provide states with mechanisms for settling disputes when they arise </a:t>
            </a:r>
            <a:r>
              <a:rPr kumimoji="0" lang="en-US" sz="14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h</a:t>
            </a: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ence, it bears remedies including environmental maintenance, protection and restoration</a:t>
            </a:r>
            <a:r>
              <a:rPr kumimoji="0" lang="en-US" sz="1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 </a:t>
            </a: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and it is a very good Instrument for protection of aquatic ecosystems and biodiversity if implemented along with other instruments.</a:t>
            </a: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 </a:t>
            </a:r>
            <a:endPar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But has no provisions for dealing with Climate Change mitigation and adaptation, and or new vessel technologies.</a:t>
            </a:r>
            <a:endParaRPr kumimoji="0" lang="en-GB"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All Africa Countries are signatories to the convention apart from Djibouti and South Sudan that recently attained independence.</a:t>
            </a: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Challenge is mostly in implementation due to lack of technical capacity and lack of financial resources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G" sz="14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529771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64EEA40-380C-49C3-B1DE-9658E682D189}"/>
              </a:ext>
            </a:extLst>
          </p:cNvPr>
          <p:cNvSpPr txBox="1">
            <a:spLocks/>
          </p:cNvSpPr>
          <p:nvPr/>
        </p:nvSpPr>
        <p:spPr>
          <a:xfrm>
            <a:off x="752134" y="115410"/>
            <a:ext cx="8236589"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a:ln>
                  <a:noFill/>
                </a:ln>
                <a:solidFill>
                  <a:sysClr val="windowText" lastClr="000000"/>
                </a:solidFill>
                <a:effectLst/>
                <a:uLnTx/>
                <a:uFillTx/>
                <a:latin typeface="Bookman Old Style" panose="02050604050505020204" pitchFamily="18" charset="0"/>
                <a:ea typeface="+mj-ea"/>
                <a:cs typeface="+mj-cs"/>
              </a:rPr>
              <a:t>Assessment of existing instruments cont’d</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A6150704-C807-4A41-8B07-E0E5BC12B6F5}"/>
              </a:ext>
            </a:extLst>
          </p:cNvPr>
          <p:cNvSpPr txBox="1">
            <a:spLocks/>
          </p:cNvSpPr>
          <p:nvPr/>
        </p:nvSpPr>
        <p:spPr>
          <a:xfrm>
            <a:off x="533400" y="1066800"/>
            <a:ext cx="8706931" cy="5570220"/>
          </a:xfrm>
          <a:prstGeom prst="rect">
            <a:avLst/>
          </a:prstGeom>
        </p:spPr>
        <p:txBody>
          <a:bodyPr vert="horz" lIns="91440" tIns="45720" rIns="91440" bIns="45720" rtlCol="0">
            <a:normAutofit fontScale="625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0"/>
              </a:spcBef>
              <a:spcAft>
                <a:spcPts val="600"/>
              </a:spcAft>
              <a:buClrTx/>
              <a:buSzTx/>
              <a:buFont typeface="+mj-lt"/>
              <a:buAutoNum type="arabicPeriod" startAt="5"/>
              <a:tabLst/>
              <a:defRPr/>
            </a:pPr>
            <a:r>
              <a:rPr kumimoji="0" lang="en-GB" sz="23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Agreement on Port State Measures to Prevent, Deter and Eliminate Illegal, Unreported and Unregulated Fishing, 2016:</a:t>
            </a: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Also known as </a:t>
            </a: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hlinkClick r:id="rId2" tooltip="Opens external link in new window">
                  <a:extLst>
                    <a:ext uri="{A12FA001-AC4F-418D-AE19-62706E023703}">
                      <ahyp:hlinkClr xmlns:ahyp="http://schemas.microsoft.com/office/drawing/2018/hyperlinkcolor" val="tx"/>
                    </a:ext>
                  </a:extLst>
                </a:hlinkClick>
              </a:rPr>
              <a:t>Agreement on Port State Measures (PSMA)</a:t>
            </a: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 </a:t>
            </a: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Is the first binding international agreement to specifically target IUU fishing it i</a:t>
            </a:r>
            <a:r>
              <a:rPr kumimoji="0" lang="en-US" sz="1900" b="0" i="0" u="none" strike="noStrike" kern="1200" cap="none" spc="0" normalizeH="0" baseline="0" noProof="0" dirty="0">
                <a:ln>
                  <a:noFill/>
                </a:ln>
                <a:solidFill>
                  <a:srgbClr val="141624"/>
                </a:solidFill>
                <a:effectLst/>
                <a:uLnTx/>
                <a:uFillTx/>
                <a:latin typeface="Bookman Old Style" panose="02050604050505020204" pitchFamily="18" charset="0"/>
                <a:ea typeface="+mn-ea"/>
                <a:cs typeface="+mn-cs"/>
              </a:rPr>
              <a:t>s meant to promote the effective control of IUU fishing </a:t>
            </a:r>
            <a:r>
              <a:rPr kumimoji="0" lang="en-US"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and it is a very good Instrument for protection of aquatic ecosystems and biodiversity.</a:t>
            </a: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 </a:t>
            </a:r>
            <a:endParaRPr kumimoji="0" lang="en-US" sz="1900" b="0" i="0" u="none" strike="noStrike" kern="1200" cap="none" spc="0" normalizeH="0" baseline="0" noProof="0" dirty="0">
              <a:ln>
                <a:noFill/>
              </a:ln>
              <a:solidFill>
                <a:sysClr val="windowText" lastClr="000000"/>
              </a:solidFill>
              <a:effectLst/>
              <a:uLnTx/>
              <a:uFillTx/>
              <a:latin typeface="Open Sans" panose="020B0606030504020204" pitchFamily="34" charset="0"/>
              <a:ea typeface="+mn-ea"/>
              <a:cs typeface="+mn-cs"/>
            </a:endParaRP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 PSMA reduces the incentive of vessels involved in IUU to continue to operate while it also blocks fishery products derived from IUU fishing from reaching national and international markets.</a:t>
            </a: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PSMA is meant to contribute to the long-term conservation and sustainable use of living marine resources and marine ecosystems. </a:t>
            </a: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Applies to fishing vessels seeking entry into a designated port of a State which is different to their flag State.</a:t>
            </a:r>
          </a:p>
          <a:p>
            <a:pPr marL="576263" marR="0" lvl="1"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About 75 countries globally are signed to PSMA</a:t>
            </a:r>
          </a:p>
          <a:p>
            <a:pPr marL="798513" marR="0" lvl="2"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About 25 African Countries are parties to the PSMA including nearly all Port States apart from Tanzania which is </a:t>
            </a:r>
            <a:r>
              <a:rPr kumimoji="0" lang="en-GB" sz="1900" b="1" i="0" u="none" strike="noStrike" kern="1200" cap="none" spc="0" normalizeH="0" baseline="0" noProof="0" dirty="0">
                <a:ln>
                  <a:noFill/>
                </a:ln>
                <a:effectLst/>
                <a:uLnTx/>
                <a:uFillTx/>
                <a:latin typeface="Bookman Old Style" panose="02050604050505020204" pitchFamily="18" charset="0"/>
                <a:ea typeface="Calibri" panose="020F0502020204030204" pitchFamily="34" charset="0"/>
                <a:cs typeface="Calibri" panose="020F0502020204030204" pitchFamily="34" charset="0"/>
              </a:rPr>
              <a:t>in</a:t>
            </a: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 the process of ratification, (Eretria, Egypt, Tunisia, Congo Brazzaville, DR Congo, Nigeria, and Cameroon.)</a:t>
            </a:r>
          </a:p>
          <a:p>
            <a:pPr marL="798513" marR="0" lvl="2" indent="-3429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Limitations to implementation of PSMA are financial, lack of technical capacity and infrastructure, and lack of prioritization by governments</a:t>
            </a:r>
            <a:r>
              <a:rPr kumimoji="0" lang="en-GB" sz="1900" b="1" i="0" u="none" strike="noStrike" kern="1200" cap="none" spc="0" normalizeH="0" baseline="0" noProof="0" dirty="0">
                <a:ln>
                  <a:noFill/>
                </a:ln>
                <a:solidFill>
                  <a:srgbClr val="FF0000"/>
                </a:solidFill>
                <a:effectLst/>
                <a:uLnTx/>
                <a:uFillTx/>
                <a:latin typeface="Bookman Old Style" panose="02050604050505020204" pitchFamily="18" charset="0"/>
                <a:ea typeface="Calibri" panose="020F0502020204030204" pitchFamily="34" charset="0"/>
                <a:cs typeface="Calibri" panose="020F0502020204030204" pitchFamily="34" charset="0"/>
              </a:rPr>
              <a:t>.</a:t>
            </a: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 </a:t>
            </a:r>
            <a:endParaRPr kumimoji="0" lang="en-GB"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600"/>
              </a:spcAft>
              <a:buClrTx/>
              <a:buSzTx/>
              <a:buFont typeface="+mj-lt"/>
              <a:buAutoNum type="arabicPeriod" startAt="6"/>
              <a:tabLst/>
              <a:defRPr/>
            </a:pPr>
            <a:r>
              <a:rPr kumimoji="0" lang="en-GB" sz="23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Convention for Biological Diversity (CBD)</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Known informally as the </a:t>
            </a:r>
            <a:r>
              <a:rPr kumimoji="0" lang="en-US" sz="1800" b="1"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Biodiversity Convention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CBD is a multilateral treaty that supports conservation of biodiversity, </a:t>
            </a:r>
            <a:r>
              <a:rPr kumimoji="0" lang="en-US" sz="18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promotes sustainable use of its components; and the fair and equitable sharing of benefits arising from the biodiversity</a:t>
            </a:r>
            <a:r>
              <a:rPr kumimoji="0" lang="en-US" sz="16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a:t>
            </a:r>
            <a:endParaRPr kumimoji="0" lang="en-GB"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It has two supplementary agreements, the </a:t>
            </a:r>
            <a:r>
              <a:rPr kumimoji="0" lang="en-US" sz="1900" b="0" i="0" u="none" strike="noStrike" kern="1200" cap="none" spc="0" normalizeH="0" baseline="0" noProof="0" dirty="0">
                <a:ln>
                  <a:noFill/>
                </a:ln>
                <a:solidFill>
                  <a:srgbClr val="0645AD"/>
                </a:solidFill>
                <a:effectLst/>
                <a:uLnTx/>
                <a:uFillTx/>
                <a:latin typeface="Bookman Old Style" panose="02050604050505020204" pitchFamily="18" charset="0"/>
                <a:ea typeface="+mn-ea"/>
                <a:cs typeface="+mn-cs"/>
                <a:hlinkClick r:id="rId3" tooltip="Cartagena Protocol"/>
              </a:rPr>
              <a:t>Cartagena Protocol</a:t>
            </a:r>
            <a:r>
              <a:rPr kumimoji="0" lang="en-US" sz="19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 and </a:t>
            </a:r>
            <a:r>
              <a:rPr kumimoji="0" lang="en-US" sz="1900" b="0" i="0" u="none" strike="noStrike" kern="1200" cap="none" spc="0" normalizeH="0" baseline="0" noProof="0" dirty="0">
                <a:ln>
                  <a:noFill/>
                </a:ln>
                <a:solidFill>
                  <a:srgbClr val="0645AD"/>
                </a:solidFill>
                <a:effectLst/>
                <a:uLnTx/>
                <a:uFillTx/>
                <a:latin typeface="Bookman Old Style" panose="02050604050505020204" pitchFamily="18" charset="0"/>
                <a:ea typeface="+mn-ea"/>
                <a:cs typeface="+mn-cs"/>
                <a:hlinkClick r:id="rId4" tooltip="Nagoya Protocol"/>
              </a:rPr>
              <a:t>Nagoya Protocol</a:t>
            </a:r>
            <a:r>
              <a:rPr kumimoji="0" lang="en-US" sz="1900" b="0" i="0" u="none" strike="noStrike" kern="1200" cap="none" spc="0" normalizeH="0" baseline="0" noProof="0" dirty="0">
                <a:ln>
                  <a:noFill/>
                </a:ln>
                <a:solidFill>
                  <a:srgbClr val="202122"/>
                </a:solidFill>
                <a:effectLst/>
                <a:uLnTx/>
                <a:uFillTx/>
                <a:latin typeface="Bookman Old Style" panose="02050604050505020204" pitchFamily="18" charset="0"/>
                <a:ea typeface="+mn-ea"/>
                <a:cs typeface="+mn-cs"/>
              </a:rPr>
              <a:t>.</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All countries apart from United States are parties to the CBD</a:t>
            </a: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Ratified by all African Countries and used a measure for sustainable use of biodiversity</a:t>
            </a:r>
          </a:p>
          <a:p>
            <a:pPr marL="684213" marR="0" lvl="2" indent="-2222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Challenges of implementation that is cross-sectoral, limited financial resources and technical capacity</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9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4007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5CA072F-CD03-49C1-87AA-193E0B1781A2}"/>
              </a:ext>
            </a:extLst>
          </p:cNvPr>
          <p:cNvSpPr txBox="1">
            <a:spLocks/>
          </p:cNvSpPr>
          <p:nvPr/>
        </p:nvSpPr>
        <p:spPr>
          <a:xfrm>
            <a:off x="752135" y="115410"/>
            <a:ext cx="6563066"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a:ln>
                  <a:noFill/>
                </a:ln>
                <a:solidFill>
                  <a:sysClr val="windowText" lastClr="000000"/>
                </a:solidFill>
                <a:effectLst/>
                <a:uLnTx/>
                <a:uFillTx/>
                <a:latin typeface="Bookman Old Style" panose="02050604050505020204" pitchFamily="18" charset="0"/>
                <a:ea typeface="+mj-ea"/>
                <a:cs typeface="+mj-cs"/>
              </a:rPr>
              <a:t>Other key conventions for aquatic biodiversity management and conservation include:</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EE0D9775-9331-484A-9F8B-1AA9BF416941}"/>
              </a:ext>
            </a:extLst>
          </p:cNvPr>
          <p:cNvSpPr txBox="1">
            <a:spLocks/>
          </p:cNvSpPr>
          <p:nvPr/>
        </p:nvSpPr>
        <p:spPr>
          <a:xfrm>
            <a:off x="752135" y="1000158"/>
            <a:ext cx="8488196" cy="5400642"/>
          </a:xfrm>
          <a:prstGeom prst="rect">
            <a:avLst/>
          </a:prstGeom>
        </p:spPr>
        <p:txBody>
          <a:bodyPr vert="horz" lIns="91440" tIns="45720" rIns="91440" bIns="45720" rtlCol="0">
            <a:normAutofit fontScale="475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Paris Agreement for Climate Change mitigation and adaptation, 2016</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 International Convention on Oil Pollution Preparedness, Response and Co-operation 1990 (OPRC 90)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Treaty on the Prohibition of the Emplacement of Nuclear Weapons and Other Weapons of Mass Destruction on the Seabed and Ocean Floor and in the Subsoil Thereof (Seabed Treaty)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International Plan of Action to Prevent, Deter, and Eliminate Illegal, Unreported and Unregulated Fishing (IPOA-IUU)</a:t>
            </a: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 2001</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 Voluntary Guidelines for Flag State Performance (VGFSP), 2014</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FAO </a:t>
            </a:r>
            <a:r>
              <a:rPr kumimoji="0" lang="en-US"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Voluntary Guidelines for Securing Sustainable Small-Scale Fisheries, 2015</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International Plan of Action for Conservation and Management of Sharks (IPOA – Sharks)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1" i="0" u="none" strike="noStrike" kern="1200" cap="none" spc="0" normalizeH="0" baseline="0" noProof="0" dirty="0">
                <a:ln>
                  <a:noFill/>
                </a:ln>
                <a:solidFill>
                  <a:prstClr val="black"/>
                </a:solidFill>
                <a:effectLst/>
                <a:uLnTx/>
                <a:uFillTx/>
                <a:latin typeface="Bookman Old Style" panose="02050604050505020204" pitchFamily="18" charset="0"/>
                <a:ea typeface="Calibri" panose="020F0502020204030204" pitchFamily="34" charset="0"/>
                <a:cs typeface="Calibri" panose="020F0502020204030204" pitchFamily="34" charset="0"/>
              </a:rPr>
              <a:t>African Union Blue Economy Strategy – (ABES)</a:t>
            </a:r>
            <a:endPar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Policy Framework and Reform Strategy for Fisheries and Aquaculture in Africa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A political declaration and Implementation Plan out of World Summit on Sustainable Development (WSSD), 2002.</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2800" b="1" i="0" u="none" strike="noStrike" kern="1200" cap="none" spc="0" normalizeH="0" baseline="0" noProof="0" dirty="0">
                <a:ln>
                  <a:noFill/>
                </a:ln>
                <a:solidFill>
                  <a:srgbClr val="C45911"/>
                </a:solidFill>
                <a:effectLst/>
                <a:uLnTx/>
                <a:uFillTx/>
                <a:latin typeface="Calibri" panose="020F0502020204030204" pitchFamily="34" charset="0"/>
                <a:ea typeface="Calibri" panose="020F0502020204030204" pitchFamily="34" charset="0"/>
                <a:cs typeface="Calibri" panose="020F0502020204030204" pitchFamily="34" charset="0"/>
              </a:rPr>
              <a:t>Basel, Rotterdam and Stockholm (BRS) Convention </a:t>
            </a:r>
            <a:r>
              <a:rPr kumimoji="0" lang="en-US" sz="28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an</a:t>
            </a:r>
            <a:r>
              <a:rPr kumimoji="0" lang="en-US" sz="2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Intergovernmental Platform on Biodiversity and Ecosystem Services (IPBES)</a:t>
            </a:r>
            <a:endParaRPr kumimoji="0" lang="en-KE"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Resolutions I &amp; II for the Conference of Africa’s Ministers of Fisheries and Aquaculture (CAMFA)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Regional </a:t>
            </a: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EU partnership agreements for protection or financing of conservation of marine ecosystem resources and services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Different Transboundary Lake basin or River basin Resources and or Environmental Management Plans</a:t>
            </a:r>
            <a:endPar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Regional Sea Conventions such as that of eastern Africa and that of southern Africa.</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Regional Convention for the Conservation of the Red Sea and Gulf of Aden Environment, 1982;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Calibri" panose="020F0502020204030204" pitchFamily="34" charset="0"/>
                <a:cs typeface="Calibri" panose="020F0502020204030204" pitchFamily="34" charset="0"/>
              </a:rPr>
              <a:t>Convention on the Conservation of Migratory Species of Wild Animals, 1979;</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Codex Alimentarius Commission (Fish and Fishery Products) </a:t>
            </a:r>
          </a:p>
          <a:p>
            <a:pPr marL="0" marR="0" lvl="0" indent="0" algn="just"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25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5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Note that the voluntary guidelines become only enforceable/i</a:t>
            </a:r>
            <a:r>
              <a:rPr kumimoji="0" lang="en-GB" sz="2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Times New Roman" panose="02020603050405020304" pitchFamily="18" charset="0"/>
              </a:rPr>
              <a:t>mplementable after they have been domesticated into the national laws</a:t>
            </a:r>
            <a:endParaRPr kumimoji="0" lang="en-GB" sz="22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1363370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ED61B4-FB46-4032-8D14-0DFB021750A5}"/>
              </a:ext>
            </a:extLst>
          </p:cNvPr>
          <p:cNvSpPr txBox="1">
            <a:spLocks/>
          </p:cNvSpPr>
          <p:nvPr/>
        </p:nvSpPr>
        <p:spPr>
          <a:xfrm>
            <a:off x="304800" y="115410"/>
            <a:ext cx="8683923" cy="845987"/>
          </a:xfrm>
          <a:prstGeom prst="rect">
            <a:avLst/>
          </a:prstGeom>
        </p:spPr>
        <p:txBody>
          <a:bodyPr vert="horz" lIns="91440" tIns="45720" rIns="91440" bIns="45720" rtlCol="0" anchor="ctr">
            <a:normAutofit fontScale="97500" lnSpcReduction="10000"/>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Preliminary findings: Member States responses to ratification, adoption and implementation of identified instruments for aquatic biodiversity management and conservation</a:t>
            </a:r>
            <a:endParaRPr kumimoji="0" lang="en-UG" sz="2000" b="1" i="0" u="none" strike="noStrike" kern="1200" cap="none" spc="0" normalizeH="0" baseline="0" noProof="0" dirty="0">
              <a:ln>
                <a:noFill/>
              </a:ln>
              <a:solidFill>
                <a:srgbClr val="ED7D31">
                  <a:lumMod val="75000"/>
                </a:srgbClr>
              </a:solidFill>
              <a:effectLst/>
              <a:uLnTx/>
              <a:uFillTx/>
              <a:latin typeface="Bookman Old Style" panose="02050604050505020204" pitchFamily="18" charset="0"/>
              <a:ea typeface="+mj-ea"/>
              <a:cs typeface="+mj-cs"/>
            </a:endParaRPr>
          </a:p>
        </p:txBody>
      </p:sp>
      <p:graphicFrame>
        <p:nvGraphicFramePr>
          <p:cNvPr id="7" name="Table 4">
            <a:extLst>
              <a:ext uri="{FF2B5EF4-FFF2-40B4-BE49-F238E27FC236}">
                <a16:creationId xmlns:a16="http://schemas.microsoft.com/office/drawing/2014/main" id="{0CBA1512-F2B6-4E67-84A0-D052B3466D13}"/>
              </a:ext>
            </a:extLst>
          </p:cNvPr>
          <p:cNvGraphicFramePr>
            <a:graphicFrameLocks/>
          </p:cNvGraphicFramePr>
          <p:nvPr>
            <p:extLst>
              <p:ext uri="{D42A27DB-BD31-4B8C-83A1-F6EECF244321}">
                <p14:modId xmlns:p14="http://schemas.microsoft.com/office/powerpoint/2010/main" val="1261488987"/>
              </p:ext>
            </p:extLst>
          </p:nvPr>
        </p:nvGraphicFramePr>
        <p:xfrm>
          <a:off x="309327" y="1026160"/>
          <a:ext cx="8858248" cy="4805680"/>
        </p:xfrm>
        <a:graphic>
          <a:graphicData uri="http://schemas.openxmlformats.org/drawingml/2006/table">
            <a:tbl>
              <a:tblPr firstRow="1" bandRow="1"/>
              <a:tblGrid>
                <a:gridCol w="1121504">
                  <a:extLst>
                    <a:ext uri="{9D8B030D-6E8A-4147-A177-3AD203B41FA5}">
                      <a16:colId xmlns:a16="http://schemas.microsoft.com/office/drawing/2014/main" val="985254584"/>
                    </a:ext>
                  </a:extLst>
                </a:gridCol>
                <a:gridCol w="2083632">
                  <a:extLst>
                    <a:ext uri="{9D8B030D-6E8A-4147-A177-3AD203B41FA5}">
                      <a16:colId xmlns:a16="http://schemas.microsoft.com/office/drawing/2014/main" val="893025455"/>
                    </a:ext>
                  </a:extLst>
                </a:gridCol>
                <a:gridCol w="1176728">
                  <a:extLst>
                    <a:ext uri="{9D8B030D-6E8A-4147-A177-3AD203B41FA5}">
                      <a16:colId xmlns:a16="http://schemas.microsoft.com/office/drawing/2014/main" val="2700487692"/>
                    </a:ext>
                  </a:extLst>
                </a:gridCol>
                <a:gridCol w="4476384">
                  <a:extLst>
                    <a:ext uri="{9D8B030D-6E8A-4147-A177-3AD203B41FA5}">
                      <a16:colId xmlns:a16="http://schemas.microsoft.com/office/drawing/2014/main" val="2748083724"/>
                    </a:ext>
                  </a:extLst>
                </a:gridCol>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Member State</a:t>
                      </a:r>
                      <a:endParaRPr lang="en-UG"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Instruments ratified</a:t>
                      </a:r>
                      <a:endParaRPr lang="en-UG"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defTabSz="900113"/>
                      <a:r>
                        <a:rPr lang="en-US" sz="1600" dirty="0"/>
                        <a:t>Implementation status</a:t>
                      </a:r>
                      <a:endParaRPr lang="en-UG"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Key challenges raised with ratification, adoption and implementation</a:t>
                      </a:r>
                      <a:endParaRPr lang="en-UG"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4278922864"/>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Djibouti</a:t>
                      </a:r>
                      <a:endParaRPr lang="en-UG"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Most of the instruments</a:t>
                      </a:r>
                      <a:endParaRPr lang="en-UG"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Low</a:t>
                      </a:r>
                      <a:endParaRPr lang="en-UG"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Lack of financial, technical capacity,  </a:t>
                      </a:r>
                      <a:endParaRPr lang="en-UG"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792799545"/>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Somalia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Most of the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Low</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Lack of financial and technical capacity</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338555163"/>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Ethiopia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A number of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Fair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Limited financial and technical capacity, not priority</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193413380"/>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Lesotho</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A number of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Fair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Lack of technical capacity &amp; cross sectoral coordination</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775527061"/>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Eswatini</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Limited number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Low</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Lack of financial, technical and cross sectoral coordination</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688023351"/>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Uganda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A number of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Fair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Lack of financial, technical and cross sectoral coordination</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487480197"/>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Tanzania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A number of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Fair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financial and technical capacity, not priority</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860378286"/>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South Sudan</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Limited number</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Low</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financial and technical capacity, lack of cross sectoral capacity </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15883966"/>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Kenya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Most of the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High</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financial and technical capacity</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64338240"/>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Namibia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Most of the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High</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financial and technical capacity</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765335684"/>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South Africa</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Most of the instruments</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t>High</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cross-sectoral coordination</a:t>
                      </a:r>
                      <a:endParaRPr lang="en-UG"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58171320"/>
                  </a:ext>
                </a:extLst>
              </a:tr>
            </a:tbl>
          </a:graphicData>
        </a:graphic>
      </p:graphicFrame>
    </p:spTree>
    <p:extLst>
      <p:ext uri="{BB962C8B-B14F-4D97-AF65-F5344CB8AC3E}">
        <p14:creationId xmlns:p14="http://schemas.microsoft.com/office/powerpoint/2010/main" val="3191978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44CF8997-4236-4A83-A2BB-62DE74858F1D}"/>
              </a:ext>
            </a:extLst>
          </p:cNvPr>
          <p:cNvSpPr txBox="1">
            <a:spLocks/>
          </p:cNvSpPr>
          <p:nvPr/>
        </p:nvSpPr>
        <p:spPr>
          <a:xfrm>
            <a:off x="990600" y="162126"/>
            <a:ext cx="7162800"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ctr" defTabSz="914400" rtl="0" eaLnBrk="1" fontAlgn="auto" latinLnBrk="0" hangingPunct="1">
              <a:lnSpc>
                <a:spcPct val="90000"/>
              </a:lnSpc>
              <a:spcBef>
                <a:spcPct val="0"/>
              </a:spcBef>
              <a:spcAft>
                <a:spcPts val="0"/>
              </a:spcAft>
              <a:buClrTx/>
              <a:buSzTx/>
              <a:buFontTx/>
              <a:buNone/>
              <a:tabLst>
                <a:tab pos="284163" algn="l"/>
              </a:tabLst>
              <a:defRPr/>
            </a:pPr>
            <a:r>
              <a:rPr kumimoji="0" lang="en-US" sz="20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Challenges in ratification, adoption (domestication) and implementation of instruments</a:t>
            </a:r>
            <a:endParaRPr kumimoji="0" lang="fr-FR" sz="20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9" name="Espace réservé du contenu 2">
            <a:extLst>
              <a:ext uri="{FF2B5EF4-FFF2-40B4-BE49-F238E27FC236}">
                <a16:creationId xmlns:a16="http://schemas.microsoft.com/office/drawing/2014/main" id="{28C37C15-209B-46DB-8A11-39F46BEA7DE6}"/>
              </a:ext>
            </a:extLst>
          </p:cNvPr>
          <p:cNvSpPr txBox="1">
            <a:spLocks/>
          </p:cNvSpPr>
          <p:nvPr/>
        </p:nvSpPr>
        <p:spPr>
          <a:xfrm>
            <a:off x="457200" y="1008113"/>
            <a:ext cx="8839200" cy="5681886"/>
          </a:xfrm>
          <a:prstGeom prst="rect">
            <a:avLst/>
          </a:prstGeom>
        </p:spPr>
        <p:txBody>
          <a:bodyPr vert="horz" lIns="91440" tIns="45720" rIns="91440" bIns="45720" rtlCol="0">
            <a:normAutofit fontScale="250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rPr>
              <a:t>Ratification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Difficulty in securing political commitment.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Arial" pitchFamily="34" charset="0"/>
              </a:rPr>
              <a:t>Limited or lack of ‘Conference of Parties’ or concerned agencies in ratification process beyond securing signatures.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Arial" pitchFamily="34" charset="0"/>
              </a:rPr>
              <a:t>Lack of knowledge and limited number of profession</a:t>
            </a: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rPr>
              <a:t>al</a:t>
            </a: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Arial" pitchFamily="34" charset="0"/>
              </a:rPr>
              <a:t>s required to spearhead the effort.</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Lack of quantitative and qualitative scientific information to MS on the existing aquatic biodiversity benefits for ratification and implementation of Global instruments.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AU-MS policy makers not prioritizing blue economy sectors (especially fisheries and aquaculture) into national development plans hence financing becomes a challenge</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Global and Continental Depositories of binding Instruments’ failure to follow-up and guide the MS on implementation processes.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Limited collaboration especially on transboundary aquatic biodiversity conservation and on resources that are beyond national jurisdiction.</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rPr>
              <a:t>Domestication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Difficulty in engaging the several sectors and different stakeholders in the implementation, debate and to focus on the gaps in existing legislation and planned actions/activities.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Little or no attention paid to economic activities of the developing communities and attendant communities by the depositories.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Global and Continental Depositories of binding Instruments failure to follow-up and guide the MS on </a:t>
            </a: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domestication and </a:t>
            </a:r>
            <a:r>
              <a:rPr kumimoji="0" lang="en-US" sz="4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implementation processes.</a:t>
            </a:r>
            <a:endParaRPr kumimoji="0" lang="en-UG"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Times New Roman" panose="02020603050405020304" pitchFamily="18" charset="0"/>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Several important issues (such as genetic erosion in isolated populations; genetic aspects of introduced species; consequences of invasions by alien species) are only marginally </a:t>
            </a: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considered in most national strategies.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Failure for MS to appreciate the economic/genetic benefits that accrue from domestication and implementation of Global instruments, to clearly push the agenda forward.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Access to genetic resources and national property rights were seen as an area of ongoing international negotiation. Most national strategies make no commitments on this issue.</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Because of the cross-cutting nature of the issues, of specific Conventions’, contents do not fall under the purview of the traditional sectoral competencies that currently exist; </a:t>
            </a:r>
            <a:r>
              <a:rPr kumimoji="0" lang="en-US" sz="4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and information is scanty in regards to  the respective existing institutions that are responsible;</a:t>
            </a:r>
          </a:p>
          <a:p>
            <a:pPr marL="230188" marR="0" lvl="1" indent="0" algn="just"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endParaRPr>
          </a:p>
        </p:txBody>
      </p:sp>
    </p:spTree>
    <p:extLst>
      <p:ext uri="{BB962C8B-B14F-4D97-AF65-F5344CB8AC3E}">
        <p14:creationId xmlns:p14="http://schemas.microsoft.com/office/powerpoint/2010/main" val="147433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52E505-65CD-4C58-BA40-CD59AD368D78}"/>
              </a:ext>
            </a:extLst>
          </p:cNvPr>
          <p:cNvSpPr txBox="1">
            <a:spLocks/>
          </p:cNvSpPr>
          <p:nvPr/>
        </p:nvSpPr>
        <p:spPr>
          <a:xfrm>
            <a:off x="752134" y="115410"/>
            <a:ext cx="8236589" cy="84598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Challenges in ratification, adoption and implementation of instruments cont’d.</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CE5CE109-DC0C-4B28-B1ED-E0A0CF95ACE0}"/>
              </a:ext>
            </a:extLst>
          </p:cNvPr>
          <p:cNvSpPr txBox="1">
            <a:spLocks/>
          </p:cNvSpPr>
          <p:nvPr/>
        </p:nvSpPr>
        <p:spPr>
          <a:xfrm>
            <a:off x="544718" y="1066800"/>
            <a:ext cx="8610599" cy="5391872"/>
          </a:xfrm>
          <a:prstGeom prst="rect">
            <a:avLst/>
          </a:prstGeom>
        </p:spPr>
        <p:txBody>
          <a:bodyPr vert="horz" lIns="91440" tIns="45720" rIns="91440" bIns="45720" rtlCol="0">
            <a:normAutofit fontScale="92500" lnSpcReduction="1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Arial" pitchFamily="34" charset="0"/>
              </a:rPr>
              <a:t>Implementation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Times New Roman" panose="02020603050405020304" pitchFamily="18" charset="0"/>
                <a:cs typeface="+mn-cs"/>
              </a:rPr>
              <a:t>Lack of political commitment and insufficient public awareness.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anose="02020603050405020304" pitchFamily="18" charset="0"/>
                <a:cs typeface="+mn-cs"/>
              </a:rPr>
              <a:t>Lack of guidelines for implementation and even for collaboration mechanism hence, </a:t>
            </a:r>
            <a:r>
              <a:rPr kumimoji="0" lang="en-US" sz="1700" b="0" i="0" u="none" strike="noStrike" kern="1200" cap="none" spc="0" normalizeH="0" baseline="0" noProof="0" dirty="0">
                <a:ln>
                  <a:noFill/>
                </a:ln>
                <a:solidFill>
                  <a:srgbClr val="333333"/>
                </a:solidFill>
                <a:effectLst/>
                <a:uLnTx/>
                <a:uFillTx/>
                <a:latin typeface="Bookman Old Style" panose="02050604050505020204" pitchFamily="18" charset="0"/>
                <a:ea typeface="Times New Roman" panose="02020603050405020304" pitchFamily="18" charset="0"/>
                <a:cs typeface="+mn-cs"/>
              </a:rPr>
              <a:t>d</a:t>
            </a:r>
            <a:r>
              <a:rPr kumimoji="0" lang="en-US" sz="17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ifficulty in developing indicators for achieving biodiversity objectives that may contradict those for industrial, agricultural and or forestry development. </a:t>
            </a:r>
            <a:endParaRPr kumimoji="0" lang="en-US" sz="1700" b="0"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anose="02020603050405020304" pitchFamily="18" charset="0"/>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Times New Roman" panose="02020603050405020304" pitchFamily="18" charset="0"/>
                <a:cs typeface="+mn-cs"/>
              </a:rPr>
              <a:t>Lack of budgetary resources for implementation of numerous conventions.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Times New Roman" panose="02020603050405020304" pitchFamily="18" charset="0"/>
                <a:cs typeface="+mn-cs"/>
              </a:rPr>
              <a:t>Lack of adjacent community committees and networks that would act as stewards and or champions  for the respective Global instruments.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Existence of significant and several gaps in national legislations, policies, strategies, plans and programs of action for implementation of domesticated actions.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Modifying/Adjusting and alignment of </a:t>
            </a:r>
            <a:r>
              <a:rPr kumimoji="0" lang="en-US" sz="17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rPr>
              <a:t>economic policies and indicators at the regional and sub-regional (RECs) levels have made little progress in regards to ratification, adoption and or implementation of relevant instruments for aquatic biodiversity conservation.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Global and Continental Depositories of binding Instruments’ failure to follow-up and guide the MS on implementation processes.</a:t>
            </a:r>
            <a:endPar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For many conventions, there are political challenges/difficulties in determining the Government Directorates/Department or sector responsible for the coordination of activities in elaborating the National Strategy.</a:t>
            </a:r>
            <a:endParaRPr kumimoji="0" lang="en-US" sz="1700" b="0" i="0" u="none" strike="noStrike" kern="1200" cap="none" spc="0" normalizeH="0" baseline="0" noProof="0" dirty="0">
              <a:ln>
                <a:noFill/>
              </a:ln>
              <a:solidFill>
                <a:srgbClr val="333333"/>
              </a:solidFill>
              <a:effectLst/>
              <a:uLnTx/>
              <a:uFillTx/>
              <a:latin typeface="Bookman Old Style" panose="02050604050505020204" pitchFamily="18" charset="0"/>
              <a:ea typeface="+mn-ea"/>
              <a:cs typeface="+mn-cs"/>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G"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94497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6AEC1D-16AF-4E93-8E01-03BF10162BB6}"/>
              </a:ext>
            </a:extLst>
          </p:cNvPr>
          <p:cNvSpPr txBox="1">
            <a:spLocks/>
          </p:cNvSpPr>
          <p:nvPr/>
        </p:nvSpPr>
        <p:spPr>
          <a:xfrm>
            <a:off x="304800" y="457200"/>
            <a:ext cx="5572466" cy="427997"/>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Challenges to implementation cont’d:</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6" name="Content Placeholder 2">
            <a:extLst>
              <a:ext uri="{FF2B5EF4-FFF2-40B4-BE49-F238E27FC236}">
                <a16:creationId xmlns:a16="http://schemas.microsoft.com/office/drawing/2014/main" id="{9BEE7AF4-CECD-4FBB-A6F2-69BC088A9768}"/>
              </a:ext>
            </a:extLst>
          </p:cNvPr>
          <p:cNvSpPr txBox="1">
            <a:spLocks/>
          </p:cNvSpPr>
          <p:nvPr/>
        </p:nvSpPr>
        <p:spPr>
          <a:xfrm>
            <a:off x="838200" y="1143000"/>
            <a:ext cx="8229600" cy="4909836"/>
          </a:xfrm>
          <a:prstGeom prst="rect">
            <a:avLst/>
          </a:prstGeom>
        </p:spPr>
        <p:txBody>
          <a:bodyPr vert="horz" lIns="91440" tIns="45720" rIns="91440" bIns="45720" rtlCol="0">
            <a:normAutofit fontScale="775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 interval between successive COPs is too short to achieve the objectives</a:t>
            </a:r>
            <a:r>
              <a:rPr lang="en-US" dirty="0">
                <a:solidFill>
                  <a:sysClr val="windowText" lastClr="000000"/>
                </a:solidFill>
              </a:rPr>
              <a:t>;</a:t>
            </a:r>
            <a:endPar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National institutions have limited capacity hence a heavy workload because of numerous or need to implement both existing and new conventions on biodiversity;  and because of this,</a:t>
            </a:r>
            <a:r>
              <a:rPr kumimoji="0" lang="en-US" sz="1800" i="0" u="none" strike="noStrike" kern="1200" cap="none" spc="0" normalizeH="0" baseline="0" noProof="0" dirty="0">
                <a:ln>
                  <a:noFill/>
                </a:ln>
                <a:solidFill>
                  <a:srgbClr val="7030A0"/>
                </a:solidFill>
                <a:effectLst/>
                <a:uLnTx/>
                <a:uFillTx/>
                <a:latin typeface="Bookman Old Style" panose="02050604050505020204" pitchFamily="18" charset="0"/>
                <a:ea typeface="+mn-ea"/>
                <a:cs typeface="+mn-cs"/>
              </a:rPr>
              <a:t> </a:t>
            </a: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National institutions are bogged down with need for new communication and coordination of tasks regarding the increased number of policy issues;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Roles, Duties of Directorates/Departments other than environment and fishery are difficult to define in regards to aquatic biodiversity, creating a challenge to assign responsibilities for coordination of the ratification, adoption and or implementation;</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Creating and implementing sustainable use strategies for various industries and sectors based on aquatic resources is challenging, and choice of instruments to guide such industries in aquatic biodiversity conservation is normally not available and or not formulated;</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Overall planning framework for biodiversity has become rather complex, and not all initiatives pertinent to the specific Convention's implementation are always explicitly identified as being a part of the national strategy for biological diversity;</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Lack of operational networks among scientists and organizations that address pertinent issues at the national and/or regional levels, as well as a lack of funding for pertinent joint undertakings of planned activities, makes challenging for MSs to adopt relevant instruments;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Lack of methodologies and standards for assessing the value and status of aquatic biodiversity, and appropriate international instruments for conservation of such biodiversity, and;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General approaches are either extremely country-specific or too broad to allow for multiple interpretations, making implementation varied and challenging to coordinate between sectors and across borders.</a:t>
            </a:r>
          </a:p>
        </p:txBody>
      </p:sp>
    </p:spTree>
    <p:extLst>
      <p:ext uri="{BB962C8B-B14F-4D97-AF65-F5344CB8AC3E}">
        <p14:creationId xmlns:p14="http://schemas.microsoft.com/office/powerpoint/2010/main" val="3248363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940004C-C3FA-4843-BCA6-E4D4CB83F38D}"/>
              </a:ext>
            </a:extLst>
          </p:cNvPr>
          <p:cNvSpPr txBox="1">
            <a:spLocks/>
          </p:cNvSpPr>
          <p:nvPr/>
        </p:nvSpPr>
        <p:spPr>
          <a:xfrm>
            <a:off x="457200" y="115410"/>
            <a:ext cx="8531523" cy="845987"/>
          </a:xfrm>
          <a:prstGeom prst="rect">
            <a:avLst/>
          </a:prstGeom>
        </p:spPr>
        <p:txBody>
          <a:bodyPr vert="horz" lIns="91440" tIns="45720" rIns="91440" bIns="45720" rtlCol="0" anchor="ctr">
            <a:normAutofit fontScale="97500"/>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Proposed solutions to challenges in ratification, adoption and implementation of regional and international instruments.</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CD79EFB9-695E-4FD1-908A-32B506D4B3F6}"/>
              </a:ext>
            </a:extLst>
          </p:cNvPr>
          <p:cNvSpPr txBox="1">
            <a:spLocks/>
          </p:cNvSpPr>
          <p:nvPr/>
        </p:nvSpPr>
        <p:spPr>
          <a:xfrm>
            <a:off x="759122" y="977995"/>
            <a:ext cx="8229601" cy="5562600"/>
          </a:xfrm>
          <a:prstGeom prst="rect">
            <a:avLst/>
          </a:prstGeom>
        </p:spPr>
        <p:txBody>
          <a:bodyPr vert="horz" lIns="91440" tIns="45720" rIns="91440" bIns="45720" rtlCol="0">
            <a:normAutofit fontScale="250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Ratification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Use of sub-regional, regional and international peer pressure and from the ‘Conference of Parties’ for ratification of key instruments;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Support for cross-sectoral engagement and coordination at national level in identification and adoption of key instruments. </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Need to support AU-MS to conduct Valuation of the benefits of ratification, domestication and implementation of Global instruments and establishment of sub-regional and national committees to push/coordinate the ratification of selected key instruments.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Adoption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Need to sensitize and engage MSs to create awareness on benefits of ratifying, adopting and implementing Global Instruments in terms of economic and genetic benefits to the MSs targeting the heads of MDAs responsible generate the need to ratify, domesticate and implement global instruments.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Support to development of a national strategy which has cross-sectoral participation and ownership through wide circulation and engagement of all stakeholders.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Implementation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4800" i="0" u="none" strike="noStrike" kern="1200" cap="none" spc="0" normalizeH="0" baseline="0" noProof="0" dirty="0">
                <a:ln>
                  <a:noFill/>
                </a:ln>
                <a:solidFill>
                  <a:sysClr val="windowText" lastClr="000000"/>
                </a:solidFill>
                <a:effectLst/>
                <a:uLnTx/>
                <a:uFillTx/>
                <a:latin typeface="Open Sans" panose="020B0606030504020204" pitchFamily="34" charset="0"/>
                <a:ea typeface="+mn-ea"/>
                <a:cs typeface="+mn-cs"/>
              </a:rPr>
              <a:t>Establishment of an African chapter on the Global Instruments especially on the UN binding Instruments in order to facilitate a close monitoring, guidance and implementation as well as resources mobilisation and information sharing.</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Development of action plans</a:t>
            </a: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 so as to translate the national policies and strategies into actions with measurable </a:t>
            </a:r>
            <a:r>
              <a:rPr kumimoji="0" lang="en-US" sz="4800" i="0" u="none" strike="noStrike" kern="1200" cap="none" spc="0" normalizeH="0" baseline="0" noProof="0" dirty="0">
                <a:ln>
                  <a:noFill/>
                </a:ln>
                <a:solidFill>
                  <a:sysClr val="windowText" lastClr="000000"/>
                </a:solidFill>
                <a:effectLst/>
                <a:uLnTx/>
                <a:uFillTx/>
                <a:latin typeface="Open Sans" panose="020B0606030504020204" pitchFamily="34" charset="0"/>
                <a:ea typeface="+mn-ea"/>
                <a:cs typeface="+mn-cs"/>
              </a:rPr>
              <a:t>targets for the different actors and stakeholders.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Development of guidelines for implementation of specific global instruments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Development of indicators as a basis for monitoring, audit and refocusing objectives of different national and community level plans/programs and actions.</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Fostering good practice in implementation and management of aquatic biodiversity.</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Preferably the schedule of action should be for every three years as that between COPs is normally short to achieve stated objectives;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Implementation</a:t>
            </a: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Financial mechanisms for specific Convention's implementation should be viewed within a regional or sub-regional framework, that also includes a sharing mechanism.</a:t>
            </a:r>
            <a:endParaRPr kumimoji="0" lang="en-UG" sz="480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0" marR="0" lvl="0" indent="0" algn="just"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a:p>
            <a:pPr marL="461963" marR="0" lvl="1" indent="-231775"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G" sz="16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endParaRPr>
          </a:p>
        </p:txBody>
      </p:sp>
    </p:spTree>
    <p:extLst>
      <p:ext uri="{BB962C8B-B14F-4D97-AF65-F5344CB8AC3E}">
        <p14:creationId xmlns:p14="http://schemas.microsoft.com/office/powerpoint/2010/main" val="3614433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AE809AF8-D28C-41F1-925B-91B0B7334272}"/>
              </a:ext>
            </a:extLst>
          </p:cNvPr>
          <p:cNvSpPr txBox="1">
            <a:spLocks/>
          </p:cNvSpPr>
          <p:nvPr/>
        </p:nvSpPr>
        <p:spPr>
          <a:xfrm>
            <a:off x="838200" y="173918"/>
            <a:ext cx="2044229" cy="428623"/>
          </a:xfrm>
          <a:prstGeom prst="rect">
            <a:avLst/>
          </a:prstGeom>
        </p:spPr>
        <p:txBody>
          <a:bodyPr vert="horz" lIns="91440" tIns="45720" rIns="91440" bIns="45720" rtlCol="0" anchor="ctr">
            <a:normAutofit fontScale="97500"/>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Conclusions</a:t>
            </a:r>
            <a:endParaRPr kumimoji="0" lang="fr-FR"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Espace réservé du contenu 2">
            <a:extLst>
              <a:ext uri="{FF2B5EF4-FFF2-40B4-BE49-F238E27FC236}">
                <a16:creationId xmlns:a16="http://schemas.microsoft.com/office/drawing/2014/main" id="{E0A7A516-0A91-456F-8731-1DE7E5E6A6FF}"/>
              </a:ext>
            </a:extLst>
          </p:cNvPr>
          <p:cNvSpPr txBox="1">
            <a:spLocks/>
          </p:cNvSpPr>
          <p:nvPr/>
        </p:nvSpPr>
        <p:spPr>
          <a:xfrm>
            <a:off x="533400" y="576982"/>
            <a:ext cx="9034272" cy="5947641"/>
          </a:xfrm>
          <a:prstGeom prst="rect">
            <a:avLst/>
          </a:prstGeom>
        </p:spPr>
        <p:txBody>
          <a:bodyPr vert="horz" lIns="91440" tIns="45720" rIns="91440" bIns="45720" rtlCol="0">
            <a:noAutofit/>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There are a number of regional and international instruments that have been developed for purposes of conservation of aquatic biodiversity in Africa.</a:t>
            </a:r>
          </a:p>
          <a:p>
            <a:pPr marL="228600" marR="0" lvl="0" indent="-2286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There is a challenge of Mandate between different MDAs  and coordination of the processes of ratification, adoption and implementation at country level due to cross-sectoral nature of the instruments and limited technical capacity that is scattered across sectors within any one Member State. </a:t>
            </a:r>
          </a:p>
          <a:p>
            <a:pPr marL="228600" marR="0" lvl="0" indent="-2286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Existing Instruments for management and conservation of aquatic biodiversity are at various stages of ratification, adoption and implementation.</a:t>
            </a:r>
          </a:p>
          <a:p>
            <a:pPr marL="228600" marR="0" lvl="0" indent="-2286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Member States in eastern and southern Africa are comparatively much lower in number of instruments ratified, adopted and or  being implemented.</a:t>
            </a:r>
          </a:p>
          <a:p>
            <a:pPr marL="461963" marR="0" lvl="1" indent="-231775"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Several critical challenges, including lack of technical capacity and information, limited financial resources, and poor cross-sectoral coordination among others were cited to be hindering the processes of ratification, adoption and or implementation of required instruments.</a:t>
            </a:r>
          </a:p>
          <a:p>
            <a:pPr marL="461963" marR="0" lvl="1" indent="-231775"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Leading of which is the lack of support from COPs and or Depository agencies with the instruments whose interest and support is mostly limited to signing off the instruments.</a:t>
            </a:r>
          </a:p>
          <a:p>
            <a:pPr marL="461963" marR="0" lvl="1" indent="-231775"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Many AU Member States have ratified and adopted several instruments but the implementation has been greatly limited.</a:t>
            </a:r>
          </a:p>
          <a:p>
            <a:pPr marL="228600" marR="0" lvl="0" indent="-2286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There is generally limited technical support from the depositories of the instruments, and all Countries are challenged in one way or the other in ratification, adoption and implementation of the instruments.</a:t>
            </a:r>
          </a:p>
        </p:txBody>
      </p:sp>
    </p:spTree>
    <p:extLst>
      <p:ext uri="{BB962C8B-B14F-4D97-AF65-F5344CB8AC3E}">
        <p14:creationId xmlns:p14="http://schemas.microsoft.com/office/powerpoint/2010/main" val="3889928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61D840-B4BC-4AAC-9A78-FF080F4D7441}"/>
              </a:ext>
            </a:extLst>
          </p:cNvPr>
          <p:cNvSpPr txBox="1">
            <a:spLocks/>
          </p:cNvSpPr>
          <p:nvPr/>
        </p:nvSpPr>
        <p:spPr>
          <a:xfrm>
            <a:off x="762000" y="381000"/>
            <a:ext cx="2844506" cy="467186"/>
          </a:xfrm>
          <a:prstGeom prst="rect">
            <a:avLst/>
          </a:prstGeom>
        </p:spPr>
        <p:txBody>
          <a:bodyPr vert="horz" lIns="91440" tIns="45720" rIns="91440" bIns="45720" rtlCol="0" anchor="ctr">
            <a:normAutofit/>
          </a:bodyPr>
          <a:lstStyle>
            <a:lvl1pPr marL="115888" indent="0" algn="l" defTabSz="914400" rtl="0" eaLnBrk="1" latinLnBrk="0" hangingPunct="1">
              <a:lnSpc>
                <a:spcPct val="90000"/>
              </a:lnSpc>
              <a:spcBef>
                <a:spcPct val="0"/>
              </a:spcBef>
              <a:buNone/>
              <a:tabLst>
                <a:tab pos="284163" algn="l"/>
              </a:tabLst>
              <a:defRPr sz="2000" b="1" kern="1200" baseline="0">
                <a:solidFill>
                  <a:schemeClr val="tx1"/>
                </a:solidFill>
                <a:latin typeface="Bookman Old Style" panose="02050604050505020204" pitchFamily="18" charset="0"/>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tab pos="284163" algn="l"/>
              </a:tabLst>
              <a:defRPr/>
            </a:pPr>
            <a:r>
              <a:rPr kumimoji="0" lang="en-US"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rPr>
              <a:t>Recommendations</a:t>
            </a:r>
            <a:endParaRPr kumimoji="0" lang="en-UG" sz="2000" b="1"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j-ea"/>
              <a:cs typeface="+mj-cs"/>
            </a:endParaRPr>
          </a:p>
        </p:txBody>
      </p:sp>
      <p:sp>
        <p:nvSpPr>
          <p:cNvPr id="7" name="Content Placeholder 2">
            <a:extLst>
              <a:ext uri="{FF2B5EF4-FFF2-40B4-BE49-F238E27FC236}">
                <a16:creationId xmlns:a16="http://schemas.microsoft.com/office/drawing/2014/main" id="{5DD62401-1B34-40D1-A534-EA654527E37A}"/>
              </a:ext>
            </a:extLst>
          </p:cNvPr>
          <p:cNvSpPr txBox="1">
            <a:spLocks/>
          </p:cNvSpPr>
          <p:nvPr/>
        </p:nvSpPr>
        <p:spPr>
          <a:xfrm>
            <a:off x="762000" y="1066800"/>
            <a:ext cx="8305801" cy="5638800"/>
          </a:xfrm>
          <a:prstGeom prst="rect">
            <a:avLst/>
          </a:prstGeom>
        </p:spPr>
        <p:txBody>
          <a:bodyPr vert="horz" lIns="91440" tIns="45720" rIns="91440" bIns="45720" rtlCol="0">
            <a:normAutofit fontScale="85000" lnSpcReduction="20000"/>
          </a:bodyPr>
          <a:lstStyle>
            <a:lvl1pPr marL="228600" indent="-228600" algn="just"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Bookman Old Style" panose="02050604050505020204" pitchFamily="18" charset="0"/>
                <a:ea typeface="+mn-ea"/>
                <a:cs typeface="+mn-cs"/>
              </a:defRPr>
            </a:lvl1pPr>
            <a:lvl2pPr marL="461963" indent="-231775" algn="just"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Bookman Old Style" panose="02050604050505020204" pitchFamily="18" charset="0"/>
                <a:ea typeface="+mn-ea"/>
                <a:cs typeface="+mn-cs"/>
              </a:defRPr>
            </a:lvl2pPr>
            <a:lvl3pPr marL="684213" indent="-222250" algn="just"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Bookman Old Style" panose="02050604050505020204" pitchFamily="18" charset="0"/>
                <a:ea typeface="+mn-ea"/>
                <a:cs typeface="+mn-cs"/>
              </a:defRPr>
            </a:lvl3pPr>
            <a:lvl4pPr marL="914400" indent="-230188" algn="just"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Bookman Old Style" panose="02050604050505020204" pitchFamily="18" charset="0"/>
                <a:ea typeface="+mn-ea"/>
                <a:cs typeface="+mn-cs"/>
              </a:defRPr>
            </a:lvl4pPr>
            <a:lvl5pPr marL="1144588" indent="-230188" algn="just" defTabSz="914400" rtl="0" eaLnBrk="1" latinLnBrk="0" hangingPunct="1">
              <a:lnSpc>
                <a:spcPct val="100000"/>
              </a:lnSpc>
              <a:spcBef>
                <a:spcPts val="0"/>
              </a:spcBef>
              <a:spcAft>
                <a:spcPts val="600"/>
              </a:spcAft>
              <a:buFont typeface="Arial" panose="020B0604020202020204" pitchFamily="34" charset="0"/>
              <a:buChar char="•"/>
              <a:tabLst/>
              <a:defRPr sz="1100" kern="1200">
                <a:solidFill>
                  <a:schemeClr val="tx1"/>
                </a:solidFill>
                <a:latin typeface="Bookman Old Style" panose="02050604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Arrange for specific studies for each Member State so as to analyze the level and challenges of ratification, adoption and implementation of the different key international instruments.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Put in place a regional or sub-regional unit to link with the depositories of the instruments or COPs to provide technical guidance and support to Member States in ratification, adoption and implementation of key selected instruments.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There is need for national and regional harmonization of roles of different sectors and agencies in a manner that promotes collaboration and creation of platforms for support to the ratification, adoption and implementation of the different instruments.</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Member States should designate specific sector managers and or desk officers responsible for coordinating ratification, adoption and implementation of key selected if not all the Global </a:t>
            </a:r>
            <a:r>
              <a:rPr kumimoji="0" lang="en-US" sz="1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Instruments </a:t>
            </a:r>
            <a:r>
              <a:rPr kumimoji="0" lang="en-US" sz="1800" b="0" i="0" u="none" strike="noStrike" kern="1200" cap="none" spc="0" normalizeH="0" baseline="0" noProof="0" dirty="0">
                <a:ln>
                  <a:noFill/>
                </a:ln>
                <a:solidFill>
                  <a:srgbClr val="222222"/>
                </a:solidFill>
                <a:effectLst/>
                <a:uLnTx/>
                <a:uFillTx/>
                <a:latin typeface="Bookman Old Style" panose="02050604050505020204" pitchFamily="18" charset="0"/>
                <a:ea typeface="+mn-ea"/>
                <a:cs typeface="+mn-cs"/>
              </a:rPr>
              <a:t>or grouping those that are similar and </a:t>
            </a:r>
            <a:r>
              <a:rPr kumimoji="0" lang="en-US" sz="1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related to aquatic biodiversity conservation</a:t>
            </a: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 and contacts shared with AU, RECs and depositories of respective instruments. </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Each AU–Member State should be supported and encouraged to establish a platform for all the desk offices so established to deepen resource mobilization, coordination and implementation of Global instruments and also establish guidelines for coordination of different MDAs on every respective Global Instrument.</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Put in place an AU framework for support to the ratification, adoption and implementation of aquatic biodiversity conservation and management instruments, akin to the functioning of Global Environmental Facility of UN but tailor made for Africa with improvements in some of the elements of GEF.</a:t>
            </a:r>
          </a:p>
          <a:p>
            <a:pPr marL="228600" marR="0" lvl="0" indent="-22860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Bookman Old Style" panose="02050604050505020204" pitchFamily="18" charset="0"/>
                <a:ea typeface="+mn-ea"/>
                <a:cs typeface="+mn-cs"/>
              </a:rPr>
              <a:t>There is need for technical assistance and capacity building for key responsible agencies and experts in Member States in the ratification, adoption and implementation of international instruments for aquatic biodiversity.</a:t>
            </a:r>
          </a:p>
        </p:txBody>
      </p:sp>
    </p:spTree>
    <p:extLst>
      <p:ext uri="{BB962C8B-B14F-4D97-AF65-F5344CB8AC3E}">
        <p14:creationId xmlns:p14="http://schemas.microsoft.com/office/powerpoint/2010/main" val="2850613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5707</TotalTime>
  <Words>3894</Words>
  <Application>Microsoft Office PowerPoint</Application>
  <PresentationFormat>On-screen Show (4:3)</PresentationFormat>
  <Paragraphs>256</Paragraphs>
  <Slides>17</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Dotum</vt:lpstr>
      <vt:lpstr>Arial</vt:lpstr>
      <vt:lpstr>Bauhaus 93</vt:lpstr>
      <vt:lpstr>Bookman Old Style</vt:lpstr>
      <vt:lpstr>Calibri</vt:lpstr>
      <vt:lpstr>Garamond</vt:lpstr>
      <vt:lpstr>Gill Sans MT</vt:lpstr>
      <vt:lpstr>Open Sans</vt:lpstr>
      <vt:lpstr>Times New Roman</vt:lpstr>
      <vt:lpstr>Office Theme</vt:lpstr>
      <vt:lpstr>1_Office Theme</vt:lpstr>
      <vt:lpstr>STATUS OF IMPLEMENTATION OF THE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Joel Mokenye</cp:lastModifiedBy>
  <cp:revision>525</cp:revision>
  <dcterms:created xsi:type="dcterms:W3CDTF">2017-08-17T12:21:51Z</dcterms:created>
  <dcterms:modified xsi:type="dcterms:W3CDTF">2022-09-10T08:32:30Z</dcterms:modified>
</cp:coreProperties>
</file>