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18"/>
  </p:notesMasterIdLst>
  <p:sldIdLst>
    <p:sldId id="256" r:id="rId3"/>
    <p:sldId id="271" r:id="rId4"/>
    <p:sldId id="274" r:id="rId5"/>
    <p:sldId id="272" r:id="rId6"/>
    <p:sldId id="282" r:id="rId7"/>
    <p:sldId id="285" r:id="rId8"/>
    <p:sldId id="275" r:id="rId9"/>
    <p:sldId id="283" r:id="rId10"/>
    <p:sldId id="280" r:id="rId11"/>
    <p:sldId id="286" r:id="rId12"/>
    <p:sldId id="278" r:id="rId13"/>
    <p:sldId id="288" r:id="rId14"/>
    <p:sldId id="287" r:id="rId15"/>
    <p:sldId id="277"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661BB-E61E-468B-970D-D414229EBA21}" v="50" dt="2022-09-15T06:02:52.1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15</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9/15/2022</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977526"/>
            <a:ext cx="6400800" cy="380999"/>
          </a:xfrm>
        </p:spPr>
        <p:txBody>
          <a:bodyPr>
            <a:normAutofit/>
          </a:bodyPr>
          <a:lstStyle/>
          <a:p>
            <a:r>
              <a:rPr lang="en-US" sz="1800" b="1" dirty="0">
                <a:solidFill>
                  <a:srgbClr val="336600"/>
                </a:solidFill>
                <a:latin typeface="Bookman Old Style" panose="02050604050505020204" pitchFamily="18" charset="0"/>
              </a:rPr>
              <a:t>STATUS OF IMPLEMENTATION OF THE PROJECT  </a:t>
            </a:r>
          </a:p>
        </p:txBody>
      </p:sp>
      <p:sp>
        <p:nvSpPr>
          <p:cNvPr id="3" name="Subtitle 2"/>
          <p:cNvSpPr>
            <a:spLocks noGrp="1"/>
          </p:cNvSpPr>
          <p:nvPr>
            <p:ph type="subTitle" idx="1"/>
          </p:nvPr>
        </p:nvSpPr>
        <p:spPr>
          <a:xfrm>
            <a:off x="1181098" y="1406480"/>
            <a:ext cx="7391401" cy="1287973"/>
          </a:xfrm>
        </p:spPr>
        <p:txBody>
          <a:bodyPr>
            <a:normAutofit fontScale="92500" lnSpcReduction="10000"/>
          </a:bodyPr>
          <a:lstStyle/>
          <a:p>
            <a:r>
              <a:rPr lang="en-US" sz="1600" b="1" dirty="0">
                <a:solidFill>
                  <a:srgbClr val="00B0F0"/>
                </a:solidFill>
                <a:latin typeface="Bookman Old Style" panose="02050604050505020204" pitchFamily="18" charset="0"/>
              </a:rPr>
              <a:t>“CONSERVING AQUATIC BIODIVERSITY IN AFRICAN BLUE ECONOMY”</a:t>
            </a:r>
            <a:endParaRPr lang="en-US" sz="1600" b="1" dirty="0">
              <a:solidFill>
                <a:schemeClr val="accent6">
                  <a:lumMod val="75000"/>
                </a:schemeClr>
              </a:solidFill>
              <a:latin typeface="Bookman Old Style" panose="02050604050505020204" pitchFamily="18" charset="0"/>
            </a:endParaRPr>
          </a:p>
          <a:p>
            <a:endParaRPr lang="en-US" sz="1600" b="1" dirty="0">
              <a:solidFill>
                <a:schemeClr val="accent6">
                  <a:lumMod val="75000"/>
                </a:schemeClr>
              </a:solidFill>
              <a:latin typeface="Bookman Old Style" panose="02050604050505020204" pitchFamily="18" charset="0"/>
            </a:endParaRPr>
          </a:p>
          <a:p>
            <a:r>
              <a:rPr lang="en-US" sz="1600" b="1" dirty="0">
                <a:solidFill>
                  <a:schemeClr val="accent6">
                    <a:lumMod val="75000"/>
                  </a:schemeClr>
                </a:solidFill>
                <a:latin typeface="Bookman Old Style" panose="02050604050505020204" pitchFamily="18" charset="0"/>
              </a:rPr>
              <a:t>AT THE FIRST</a:t>
            </a:r>
            <a:r>
              <a:rPr lang="en-US" sz="1600" b="1" dirty="0">
                <a:solidFill>
                  <a:srgbClr val="00B0F0"/>
                </a:solidFill>
                <a:latin typeface="Bookman Old Style" panose="02050604050505020204" pitchFamily="18" charset="0"/>
              </a:rPr>
              <a:t> </a:t>
            </a:r>
            <a:r>
              <a:rPr lang="en-US" sz="1600" b="1" dirty="0">
                <a:solidFill>
                  <a:schemeClr val="accent6">
                    <a:lumMod val="75000"/>
                  </a:schemeClr>
                </a:solidFill>
                <a:latin typeface="Bookman Old Style" panose="02050604050505020204" pitchFamily="18" charset="0"/>
              </a:rPr>
              <a:t>PROJECT</a:t>
            </a:r>
            <a:r>
              <a:rPr lang="en-US" sz="1600" b="1" dirty="0">
                <a:solidFill>
                  <a:srgbClr val="00B0F0"/>
                </a:solidFill>
                <a:latin typeface="Bookman Old Style" panose="02050604050505020204" pitchFamily="18" charset="0"/>
              </a:rPr>
              <a:t> </a:t>
            </a:r>
            <a:r>
              <a:rPr lang="en-US" sz="1600" b="1" dirty="0">
                <a:solidFill>
                  <a:schemeClr val="accent6">
                    <a:lumMod val="75000"/>
                  </a:schemeClr>
                </a:solidFill>
                <a:latin typeface="Bookman Old Style" panose="02050604050505020204" pitchFamily="18" charset="0"/>
              </a:rPr>
              <a:t>TECHNICAL AND STEERING COMMITTEE MEETINGS </a:t>
            </a:r>
          </a:p>
          <a:p>
            <a:r>
              <a:rPr lang="en-US" sz="1600" b="1" dirty="0">
                <a:solidFill>
                  <a:schemeClr val="accent6">
                    <a:lumMod val="75000"/>
                  </a:schemeClr>
                </a:solidFill>
                <a:latin typeface="Bookman Old Style" panose="02050604050505020204" pitchFamily="18" charset="0"/>
              </a:rPr>
              <a:t>20–23 SEPTEMBER,  2022 – MOMBASA, KENYA</a:t>
            </a:r>
            <a:endParaRPr lang="en-US" sz="16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927368"/>
            <a:ext cx="1176694" cy="154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3261" y="4951511"/>
            <a:ext cx="990600" cy="140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4957495"/>
            <a:ext cx="996693" cy="1408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228353" y="4895107"/>
            <a:ext cx="1084796" cy="1533178"/>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145250"/>
            <a:ext cx="2971800" cy="69273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2200" y="254198"/>
            <a:ext cx="2590800" cy="650731"/>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4444" y="44678"/>
            <a:ext cx="838200" cy="842999"/>
          </a:xfrm>
          <a:prstGeom prst="rect">
            <a:avLst/>
          </a:prstGeom>
        </p:spPr>
      </p:pic>
      <p:sp>
        <p:nvSpPr>
          <p:cNvPr id="11" name="Titre 1">
            <a:extLst>
              <a:ext uri="{FF2B5EF4-FFF2-40B4-BE49-F238E27FC236}">
                <a16:creationId xmlns:a16="http://schemas.microsoft.com/office/drawing/2014/main" id="{F2CA2B09-F2D1-4611-B827-C642CB53255C}"/>
              </a:ext>
            </a:extLst>
          </p:cNvPr>
          <p:cNvSpPr txBox="1">
            <a:spLocks/>
          </p:cNvSpPr>
          <p:nvPr/>
        </p:nvSpPr>
        <p:spPr>
          <a:xfrm>
            <a:off x="1321244" y="2955749"/>
            <a:ext cx="7162800" cy="859368"/>
          </a:xfrm>
          <a:prstGeom prst="rect">
            <a:avLst/>
          </a:prstGeom>
        </p:spPr>
        <p:txBody>
          <a:bodyPr vert="horz" lIns="91440" tIns="45720" rIns="91440" bIns="45720" rtlCol="0" anchor="ctr">
            <a:noAutofit/>
          </a:bodyPr>
          <a:lstStyle>
            <a:lvl1pPr marL="284163" indent="0" algn="ctr" defTabSz="914400" rtl="0" eaLnBrk="1" latinLnBrk="0" hangingPunct="1">
              <a:lnSpc>
                <a:spcPct val="90000"/>
              </a:lnSpc>
              <a:spcBef>
                <a:spcPct val="0"/>
              </a:spcBef>
              <a:buNone/>
              <a:defRPr sz="4800" b="1" i="0" kern="1200" baseline="0">
                <a:solidFill>
                  <a:schemeClr val="tx1"/>
                </a:solidFill>
                <a:latin typeface="Baskerville Old Face" panose="02020602080505020303" pitchFamily="18" charset="0"/>
                <a:ea typeface="+mj-ea"/>
                <a:cs typeface="+mj-cs"/>
              </a:defRPr>
            </a:lvl1pPr>
          </a:lstStyle>
          <a:p>
            <a:pPr algn="just"/>
            <a:r>
              <a:rPr lang="en-GB" sz="1800" b="1" dirty="0">
                <a:effectLst/>
                <a:latin typeface="Times New Roman" panose="02020603050405020304" pitchFamily="18" charset="0"/>
                <a:ea typeface="Calibri" panose="020F0502020204030204" pitchFamily="34" charset="0"/>
              </a:rPr>
              <a:t>Assessment of Transboundary Environmental Issues Affecting Biodiversity in Selected Shared Freshwater Ecosystems Towards Formulating Harmonized Regional Strategy for Conservation of Aquatic Biodiversity and Joint Action Plans</a:t>
            </a:r>
            <a:endParaRPr lang="fr-FR" sz="2200" dirty="0">
              <a:latin typeface="Garamond" panose="02020404030301010803" pitchFamily="18" charset="0"/>
            </a:endParaRPr>
          </a:p>
        </p:txBody>
      </p:sp>
      <p:sp>
        <p:nvSpPr>
          <p:cNvPr id="12" name="Sous-titre 2">
            <a:extLst>
              <a:ext uri="{FF2B5EF4-FFF2-40B4-BE49-F238E27FC236}">
                <a16:creationId xmlns:a16="http://schemas.microsoft.com/office/drawing/2014/main" id="{93DED04A-2AFE-48B4-B202-D7A554F19A26}"/>
              </a:ext>
            </a:extLst>
          </p:cNvPr>
          <p:cNvSpPr txBox="1">
            <a:spLocks/>
          </p:cNvSpPr>
          <p:nvPr/>
        </p:nvSpPr>
        <p:spPr>
          <a:xfrm>
            <a:off x="2023891" y="3933122"/>
            <a:ext cx="5757506" cy="672737"/>
          </a:xfrm>
          <a:prstGeom prst="rect">
            <a:avLst/>
          </a:prstGeom>
        </p:spPr>
        <p:txBody>
          <a:bodyPr vert="horz" lIns="91440" tIns="45720" rIns="91440" bIns="45720" rtlCol="0" anchor="ctr">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Bookman Old Style" panose="02050604050505020204" pitchFamily="18" charset="0"/>
                <a:ea typeface="+mn-ea"/>
                <a:cs typeface="+mn-cs"/>
              </a:defRPr>
            </a:lvl1pPr>
            <a:lvl2pPr marL="457200" indent="0" algn="ctr"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Bookman Old Style" panose="02050604050505020204" pitchFamily="18" charset="0"/>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Bookman Old Style" panose="02050604050505020204" pitchFamily="18" charset="0"/>
                <a:ea typeface="+mn-ea"/>
                <a:cs typeface="+mn-cs"/>
              </a:defRPr>
            </a:lvl3pPr>
            <a:lvl4pPr marL="1371600" indent="0" algn="ctr"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Bookman Old Style" panose="02050604050505020204" pitchFamily="18" charset="0"/>
                <a:ea typeface="+mn-ea"/>
                <a:cs typeface="+mn-cs"/>
              </a:defRPr>
            </a:lvl4pPr>
            <a:lvl5pPr marL="1828800" indent="0" algn="ctr"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tx1"/>
                </a:solidFill>
                <a:latin typeface="Bookman Old Style" panose="020506040505050202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0B050"/>
                </a:solidFill>
                <a:effectLst/>
                <a:uLnTx/>
                <a:uFillTx/>
                <a:latin typeface="Bookman Old Style" panose="02050604050505020204" pitchFamily="18" charset="0"/>
                <a:ea typeface="+mn-ea"/>
                <a:cs typeface="+mn-cs"/>
              </a:rPr>
              <a:t>Dr. Asmah Ruby </a:t>
            </a:r>
          </a:p>
        </p:txBody>
      </p:sp>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FC8616-53F3-2D0D-D7C2-FB201ABD68F8}"/>
              </a:ext>
            </a:extLst>
          </p:cNvPr>
          <p:cNvSpPr txBox="1"/>
          <p:nvPr/>
        </p:nvSpPr>
        <p:spPr>
          <a:xfrm>
            <a:off x="304800" y="152400"/>
            <a:ext cx="8534400" cy="646331"/>
          </a:xfrm>
          <a:prstGeom prst="rect">
            <a:avLst/>
          </a:prstGeom>
          <a:noFill/>
        </p:spPr>
        <p:txBody>
          <a:bodyPr wrap="square" rtlCol="0">
            <a:spAutoFit/>
          </a:bodyPr>
          <a:lstStyle/>
          <a:p>
            <a:r>
              <a:rPr lang="en-US" sz="3600" dirty="0"/>
              <a:t>INTRODUCTION</a:t>
            </a:r>
            <a:endParaRPr lang="en-GH" sz="3600" dirty="0"/>
          </a:p>
        </p:txBody>
      </p:sp>
      <p:sp>
        <p:nvSpPr>
          <p:cNvPr id="5" name="TextBox 4">
            <a:extLst>
              <a:ext uri="{FF2B5EF4-FFF2-40B4-BE49-F238E27FC236}">
                <a16:creationId xmlns:a16="http://schemas.microsoft.com/office/drawing/2014/main" id="{749F40F4-FC84-F796-A86A-AF828F92D701}"/>
              </a:ext>
            </a:extLst>
          </p:cNvPr>
          <p:cNvSpPr txBox="1"/>
          <p:nvPr/>
        </p:nvSpPr>
        <p:spPr>
          <a:xfrm>
            <a:off x="914400" y="1295400"/>
            <a:ext cx="3810000" cy="5355312"/>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GB" sz="2400" dirty="0">
                <a:effectLst/>
                <a:latin typeface="Times New Roman" panose="02020603050405020304" pitchFamily="18" charset="0"/>
                <a:ea typeface="Calibri" panose="020F0502020204030204" pitchFamily="34" charset="0"/>
                <a:cs typeface="Arial" panose="020B0604020202020204" pitchFamily="34" charset="0"/>
              </a:rPr>
              <a:t>Transboundary freshwater basin account for about 60% of global freshwater </a:t>
            </a:r>
          </a:p>
          <a:p>
            <a:pPr marL="285750" indent="-285750">
              <a:lnSpc>
                <a:spcPct val="150000"/>
              </a:lnSpc>
              <a:buFont typeface="Wingdings" panose="05000000000000000000" pitchFamily="2" charset="2"/>
              <a:buChar char="q"/>
            </a:pPr>
            <a:r>
              <a:rPr lang="en-GB" sz="2400" dirty="0">
                <a:effectLst/>
                <a:latin typeface="Times New Roman" panose="02020603050405020304" pitchFamily="18" charset="0"/>
                <a:ea typeface="Calibri" panose="020F0502020204030204" pitchFamily="34" charset="0"/>
                <a:cs typeface="Arial" panose="020B0604020202020204" pitchFamily="34" charset="0"/>
              </a:rPr>
              <a:t>Cuts across over 150 countries </a:t>
            </a:r>
          </a:p>
          <a:p>
            <a:pPr marL="285750" indent="-285750">
              <a:lnSpc>
                <a:spcPct val="150000"/>
              </a:lnSpc>
              <a:buFont typeface="Wingdings" panose="05000000000000000000" pitchFamily="2" charset="2"/>
              <a:buChar char="q"/>
            </a:pPr>
            <a:r>
              <a:rPr lang="en-GB" sz="2400" dirty="0">
                <a:latin typeface="Times New Roman" panose="02020603050405020304" pitchFamily="18" charset="0"/>
                <a:ea typeface="Calibri" panose="020F0502020204030204" pitchFamily="34" charset="0"/>
                <a:cs typeface="Arial" panose="020B0604020202020204" pitchFamily="34" charset="0"/>
              </a:rPr>
              <a:t>C</a:t>
            </a:r>
            <a:r>
              <a:rPr lang="en-GB" sz="2400" dirty="0">
                <a:effectLst/>
                <a:latin typeface="Times New Roman" panose="02020603050405020304" pitchFamily="18" charset="0"/>
                <a:ea typeface="Calibri" panose="020F0502020204030204" pitchFamily="34" charset="0"/>
                <a:cs typeface="Arial" panose="020B0604020202020204" pitchFamily="34" charset="0"/>
              </a:rPr>
              <a:t>overs 46% of the world’s land area </a:t>
            </a:r>
          </a:p>
          <a:p>
            <a:pPr marL="285750" indent="-285750">
              <a:lnSpc>
                <a:spcPct val="150000"/>
              </a:lnSpc>
              <a:buFont typeface="Wingdings" panose="05000000000000000000" pitchFamily="2" charset="2"/>
              <a:buChar char="q"/>
            </a:pPr>
            <a:r>
              <a:rPr lang="en-GB" sz="2400" dirty="0">
                <a:latin typeface="Times New Roman" panose="02020603050405020304" pitchFamily="18" charset="0"/>
                <a:ea typeface="Calibri" panose="020F0502020204030204" pitchFamily="34" charset="0"/>
                <a:cs typeface="Arial" panose="020B0604020202020204" pitchFamily="34" charset="0"/>
              </a:rPr>
              <a:t>S</a:t>
            </a:r>
            <a:r>
              <a:rPr lang="en-GB" sz="2400" dirty="0">
                <a:effectLst/>
                <a:latin typeface="Times New Roman" panose="02020603050405020304" pitchFamily="18" charset="0"/>
                <a:ea typeface="Calibri" panose="020F0502020204030204" pitchFamily="34" charset="0"/>
                <a:cs typeface="Arial" panose="020B0604020202020204" pitchFamily="34" charset="0"/>
              </a:rPr>
              <a:t>erves about 42% of the world’s population</a:t>
            </a:r>
            <a:endParaRPr lang="en-US" sz="2400" dirty="0"/>
          </a:p>
          <a:p>
            <a:endParaRPr lang="en-GH" dirty="0"/>
          </a:p>
        </p:txBody>
      </p:sp>
      <p:sp>
        <p:nvSpPr>
          <p:cNvPr id="6" name="TextBox 5">
            <a:extLst>
              <a:ext uri="{FF2B5EF4-FFF2-40B4-BE49-F238E27FC236}">
                <a16:creationId xmlns:a16="http://schemas.microsoft.com/office/drawing/2014/main" id="{7A7E7CE6-9867-3D18-DCFF-BB1497F5FB9C}"/>
              </a:ext>
            </a:extLst>
          </p:cNvPr>
          <p:cNvSpPr txBox="1"/>
          <p:nvPr/>
        </p:nvSpPr>
        <p:spPr>
          <a:xfrm>
            <a:off x="8378439" y="3414302"/>
            <a:ext cx="232161" cy="2453097"/>
          </a:xfrm>
          <a:prstGeom prst="rect">
            <a:avLst/>
          </a:prstGeom>
          <a:noFill/>
        </p:spPr>
        <p:txBody>
          <a:bodyPr wrap="square" rtlCol="0">
            <a:spAutoFit/>
          </a:bodyPr>
          <a:lstStyle/>
          <a:p>
            <a:endParaRPr lang="en-GH" dirty="0"/>
          </a:p>
        </p:txBody>
      </p:sp>
      <p:pic>
        <p:nvPicPr>
          <p:cNvPr id="1026" name="Picture 2">
            <a:extLst>
              <a:ext uri="{FF2B5EF4-FFF2-40B4-BE49-F238E27FC236}">
                <a16:creationId xmlns:a16="http://schemas.microsoft.com/office/drawing/2014/main" id="{E72CB59D-9D9E-110D-F234-7EEDF22959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1" y="1219200"/>
            <a:ext cx="4038599" cy="510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989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8A9F89-E10D-7A2F-B48C-59290A070D2A}"/>
              </a:ext>
            </a:extLst>
          </p:cNvPr>
          <p:cNvSpPr txBox="1"/>
          <p:nvPr/>
        </p:nvSpPr>
        <p:spPr>
          <a:xfrm>
            <a:off x="304800" y="115614"/>
            <a:ext cx="8458200" cy="584775"/>
          </a:xfrm>
          <a:prstGeom prst="rect">
            <a:avLst/>
          </a:prstGeom>
          <a:noFill/>
        </p:spPr>
        <p:txBody>
          <a:bodyPr wrap="square" rtlCol="0">
            <a:spAutoFit/>
          </a:bodyPr>
          <a:lstStyle/>
          <a:p>
            <a:r>
              <a:rPr lang="en-US" sz="3200" dirty="0"/>
              <a:t>TANSBOUNDARY BASINS IN AFRICA</a:t>
            </a:r>
            <a:endParaRPr lang="en-GH" dirty="0"/>
          </a:p>
        </p:txBody>
      </p:sp>
      <p:sp>
        <p:nvSpPr>
          <p:cNvPr id="4" name="TextBox 3">
            <a:extLst>
              <a:ext uri="{FF2B5EF4-FFF2-40B4-BE49-F238E27FC236}">
                <a16:creationId xmlns:a16="http://schemas.microsoft.com/office/drawing/2014/main" id="{D4D4AAB5-63E6-40AE-9FF1-0C6589B2CA14}"/>
              </a:ext>
            </a:extLst>
          </p:cNvPr>
          <p:cNvSpPr txBox="1"/>
          <p:nvPr/>
        </p:nvSpPr>
        <p:spPr>
          <a:xfrm>
            <a:off x="1066800" y="1219200"/>
            <a:ext cx="4495800" cy="4801314"/>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t>African Continent has 68</a:t>
            </a:r>
            <a:r>
              <a:rPr lang="en-GB" sz="2400" dirty="0">
                <a:latin typeface="Times New Roman" panose="02020603050405020304" pitchFamily="18" charset="0"/>
                <a:ea typeface="Calibri" panose="020F0502020204030204" pitchFamily="34" charset="0"/>
                <a:cs typeface="Arial" panose="020B0604020202020204" pitchFamily="34" charset="0"/>
              </a:rPr>
              <a:t> transboundary basins</a:t>
            </a:r>
          </a:p>
          <a:p>
            <a:pPr marL="342900" indent="-342900">
              <a:buFont typeface="Wingdings" panose="05000000000000000000" pitchFamily="2" charset="2"/>
              <a:buChar char="Ø"/>
            </a:pPr>
            <a:r>
              <a:rPr lang="en-US" sz="2400" dirty="0"/>
              <a:t>Represents 22% of global </a:t>
            </a:r>
            <a:r>
              <a:rPr lang="en-GB" sz="2400" dirty="0">
                <a:effectLst/>
                <a:latin typeface="Times New Roman" panose="02020603050405020304" pitchFamily="18" charset="0"/>
                <a:ea typeface="MS UI Gothic" panose="020B0600070205080204" pitchFamily="34" charset="-128"/>
                <a:cs typeface="Arial" panose="020B0604020202020204" pitchFamily="34" charset="0"/>
              </a:rPr>
              <a:t>transboundary rivers basins </a:t>
            </a:r>
            <a:endParaRPr lang="en-US" sz="2400" dirty="0">
              <a:effectLst/>
              <a:latin typeface="Times New Roman" panose="02020603050405020304" pitchFamily="18" charset="0"/>
              <a:ea typeface="MS UI Gothic" panose="020B0600070205080204" pitchFamily="34" charset="-128"/>
              <a:cs typeface="Arial" panose="020B0604020202020204" pitchFamily="34" charset="0"/>
            </a:endParaRPr>
          </a:p>
          <a:p>
            <a:pPr marL="342900" indent="-342900">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Arial" panose="020B0604020202020204" pitchFamily="34" charset="0"/>
              </a:rPr>
              <a:t>C</a:t>
            </a:r>
            <a:r>
              <a:rPr lang="en-GB" sz="2400" dirty="0">
                <a:effectLst/>
                <a:latin typeface="Times New Roman" panose="02020603050405020304" pitchFamily="18" charset="0"/>
                <a:ea typeface="Calibri" panose="020F0502020204030204" pitchFamily="34" charset="0"/>
                <a:cs typeface="Arial" panose="020B0604020202020204" pitchFamily="34" charset="0"/>
              </a:rPr>
              <a:t>overs 64% of the continent’s land area</a:t>
            </a:r>
          </a:p>
          <a:p>
            <a:pPr marL="342900" indent="-342900">
              <a:buFont typeface="Wingdings" panose="05000000000000000000" pitchFamily="2" charset="2"/>
              <a:buChar char="Ø"/>
            </a:pPr>
            <a:r>
              <a:rPr lang="en-GB" sz="2400" dirty="0">
                <a:effectLst/>
                <a:latin typeface="Times New Roman" panose="02020603050405020304" pitchFamily="18" charset="0"/>
                <a:ea typeface="Calibri" panose="020F0502020204030204" pitchFamily="34" charset="0"/>
                <a:cs typeface="Arial" panose="020B0604020202020204" pitchFamily="34" charset="0"/>
              </a:rPr>
              <a:t>Serves 60% of the continent’s population</a:t>
            </a:r>
          </a:p>
          <a:p>
            <a:pPr marL="342900" indent="-342900">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Arial" panose="020B0604020202020204" pitchFamily="34" charset="0"/>
              </a:rPr>
              <a:t>Main uses: agriculture, mining, hydropower, tourism, fishing, navigation, potable water supply</a:t>
            </a:r>
            <a:endParaRPr lang="en-GB" sz="2400" dirty="0">
              <a:effectLst/>
              <a:latin typeface="Times New Roman" panose="02020603050405020304" pitchFamily="18"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q"/>
            </a:pPr>
            <a:endParaRPr lang="en-GH" dirty="0"/>
          </a:p>
        </p:txBody>
      </p:sp>
      <p:pic>
        <p:nvPicPr>
          <p:cNvPr id="6" name="Picture 5" descr="See the source image">
            <a:extLst>
              <a:ext uri="{FF2B5EF4-FFF2-40B4-BE49-F238E27FC236}">
                <a16:creationId xmlns:a16="http://schemas.microsoft.com/office/drawing/2014/main" id="{804FF54E-F333-C901-B0FE-03AA8821835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0" y="1153954"/>
            <a:ext cx="3559791" cy="4114800"/>
          </a:xfrm>
          <a:prstGeom prst="rect">
            <a:avLst/>
          </a:prstGeom>
          <a:noFill/>
          <a:ln>
            <a:noFill/>
          </a:ln>
        </p:spPr>
      </p:pic>
    </p:spTree>
    <p:extLst>
      <p:ext uri="{BB962C8B-B14F-4D97-AF65-F5344CB8AC3E}">
        <p14:creationId xmlns:p14="http://schemas.microsoft.com/office/powerpoint/2010/main" val="878741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62C573-C4E3-9222-44E1-252C6CD10B22}"/>
              </a:ext>
            </a:extLst>
          </p:cNvPr>
          <p:cNvSpPr txBox="1"/>
          <p:nvPr/>
        </p:nvSpPr>
        <p:spPr>
          <a:xfrm>
            <a:off x="0" y="78827"/>
            <a:ext cx="8915400" cy="584775"/>
          </a:xfrm>
          <a:prstGeom prst="rect">
            <a:avLst/>
          </a:prstGeom>
          <a:noFill/>
        </p:spPr>
        <p:txBody>
          <a:bodyPr wrap="square" rtlCol="0">
            <a:spAutoFit/>
          </a:bodyPr>
          <a:lstStyle/>
          <a:p>
            <a:r>
              <a:rPr lang="en-US" sz="3200" dirty="0"/>
              <a:t>OBJECTIVES OF THE STUDY</a:t>
            </a:r>
            <a:endParaRPr lang="en-GH" sz="3200" dirty="0"/>
          </a:p>
        </p:txBody>
      </p:sp>
      <p:sp>
        <p:nvSpPr>
          <p:cNvPr id="5" name="TextBox 4">
            <a:extLst>
              <a:ext uri="{FF2B5EF4-FFF2-40B4-BE49-F238E27FC236}">
                <a16:creationId xmlns:a16="http://schemas.microsoft.com/office/drawing/2014/main" id="{0989C560-AB42-5B52-A1DF-741BB6346C44}"/>
              </a:ext>
            </a:extLst>
          </p:cNvPr>
          <p:cNvSpPr txBox="1"/>
          <p:nvPr/>
        </p:nvSpPr>
        <p:spPr>
          <a:xfrm>
            <a:off x="1219200" y="1447800"/>
            <a:ext cx="7086600" cy="3156249"/>
          </a:xfrm>
          <a:prstGeom prst="rect">
            <a:avLst/>
          </a:prstGeom>
          <a:noFill/>
        </p:spPr>
        <p:txBody>
          <a:bodyPr wrap="square" rtlCol="0">
            <a:spAutoFit/>
          </a:bodyPr>
          <a:lstStyle/>
          <a:p>
            <a:pPr algn="just">
              <a:lnSpc>
                <a:spcPct val="150000"/>
              </a:lnSpc>
              <a:spcAft>
                <a:spcPts val="800"/>
              </a:spcAft>
            </a:pPr>
            <a:r>
              <a:rPr lang="en-GB" sz="1800" dirty="0">
                <a:effectLst/>
                <a:latin typeface="Times New Roman" panose="02020603050405020304" pitchFamily="18" charset="0"/>
                <a:ea typeface="Times New Roman" panose="02020603050405020304" pitchFamily="18" charset="0"/>
              </a:rPr>
              <a:t>The overall objective of the consultancy is to assess selected transboundary freshwater aquatic ecosystems to identify critical aquatic environmental issues and sources affecting aquatic biodiversity and develop regional protocol and strategy for conservation of aquatic biodiversity and joint action plans.</a:t>
            </a:r>
          </a:p>
          <a:p>
            <a:pPr algn="just">
              <a:lnSpc>
                <a:spcPct val="150000"/>
              </a:lnSpc>
              <a:spcAft>
                <a:spcPts val="800"/>
              </a:spcAft>
            </a:pPr>
            <a:endParaRPr lang="en-GB" dirty="0">
              <a:latin typeface="Times New Roman" panose="02020603050405020304" pitchFamily="18" charset="0"/>
              <a:ea typeface="Times New Roman" panose="02020603050405020304" pitchFamily="18" charset="0"/>
            </a:endParaRPr>
          </a:p>
          <a:p>
            <a:pPr algn="just">
              <a:lnSpc>
                <a:spcPct val="150000"/>
              </a:lnSpc>
              <a:spcAft>
                <a:spcPts val="800"/>
              </a:spcAft>
            </a:pPr>
            <a:r>
              <a:rPr lang="en-GB" sz="1800" dirty="0">
                <a:effectLst/>
                <a:latin typeface="Times New Roman" panose="02020603050405020304" pitchFamily="18" charset="0"/>
                <a:ea typeface="Times New Roman" panose="02020603050405020304" pitchFamily="18" charset="0"/>
              </a:rPr>
              <a:t> </a:t>
            </a:r>
            <a:endParaRPr lang="en-GH"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4312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28CF61-0F59-1A00-8D7D-C28E65F7256C}"/>
              </a:ext>
            </a:extLst>
          </p:cNvPr>
          <p:cNvSpPr txBox="1"/>
          <p:nvPr/>
        </p:nvSpPr>
        <p:spPr>
          <a:xfrm>
            <a:off x="838200" y="228600"/>
            <a:ext cx="5943600" cy="584775"/>
          </a:xfrm>
          <a:prstGeom prst="rect">
            <a:avLst/>
          </a:prstGeom>
          <a:noFill/>
        </p:spPr>
        <p:txBody>
          <a:bodyPr wrap="square" rtlCol="0">
            <a:spAutoFit/>
          </a:bodyPr>
          <a:lstStyle/>
          <a:p>
            <a:r>
              <a:rPr lang="en-US" sz="3200" dirty="0"/>
              <a:t>METHODOLOGY AND APPROACH </a:t>
            </a:r>
            <a:endParaRPr lang="en-GH" sz="3200" dirty="0"/>
          </a:p>
        </p:txBody>
      </p:sp>
      <p:sp>
        <p:nvSpPr>
          <p:cNvPr id="3" name="TextBox 2">
            <a:extLst>
              <a:ext uri="{FF2B5EF4-FFF2-40B4-BE49-F238E27FC236}">
                <a16:creationId xmlns:a16="http://schemas.microsoft.com/office/drawing/2014/main" id="{8A73C8D0-DFFB-D5B9-0098-F611923AB870}"/>
              </a:ext>
            </a:extLst>
          </p:cNvPr>
          <p:cNvSpPr txBox="1"/>
          <p:nvPr/>
        </p:nvSpPr>
        <p:spPr>
          <a:xfrm>
            <a:off x="838200" y="1295400"/>
            <a:ext cx="7620000" cy="5139869"/>
          </a:xfrm>
          <a:prstGeom prst="rect">
            <a:avLst/>
          </a:prstGeom>
          <a:noFill/>
        </p:spPr>
        <p:txBody>
          <a:bodyPr wrap="square" rtlCol="0">
            <a:spAutoFit/>
          </a:bodyPr>
          <a:lstStyle/>
          <a:p>
            <a:pPr marL="514350" indent="-285750" algn="just">
              <a:lnSpc>
                <a:spcPct val="150000"/>
              </a:lnSpc>
              <a:spcAft>
                <a:spcPts val="800"/>
              </a:spcAft>
              <a:buFont typeface="Wingdings" panose="05000000000000000000" pitchFamily="2" charset="2"/>
              <a:buChar char="q"/>
            </a:pPr>
            <a:r>
              <a:rPr lang="en-GB" sz="1800" dirty="0">
                <a:effectLst/>
                <a:latin typeface="Times New Roman" panose="02020603050405020304" pitchFamily="18" charset="0"/>
                <a:ea typeface="Times New Roman" panose="02020603050405020304" pitchFamily="18" charset="0"/>
              </a:rPr>
              <a:t>Overview of transboundary freshwater bodies in Africa </a:t>
            </a:r>
          </a:p>
          <a:p>
            <a:pPr marL="514350" indent="-285750" algn="just">
              <a:lnSpc>
                <a:spcPct val="150000"/>
              </a:lnSpc>
              <a:spcAft>
                <a:spcPts val="800"/>
              </a:spcAft>
              <a:buFont typeface="Wingdings" panose="05000000000000000000" pitchFamily="2" charset="2"/>
              <a:buChar char="q"/>
            </a:pPr>
            <a:r>
              <a:rPr lang="en-GB" dirty="0">
                <a:latin typeface="Times New Roman" panose="02020603050405020304" pitchFamily="18" charset="0"/>
                <a:ea typeface="Times New Roman" panose="02020603050405020304" pitchFamily="18" charset="0"/>
              </a:rPr>
              <a:t>S</a:t>
            </a:r>
            <a:r>
              <a:rPr lang="en-GB" sz="1800" dirty="0">
                <a:effectLst/>
                <a:latin typeface="Times New Roman" panose="02020603050405020304" pitchFamily="18" charset="0"/>
                <a:ea typeface="Times New Roman" panose="02020603050405020304" pitchFamily="18" charset="0"/>
              </a:rPr>
              <a:t>election of two transboundary freshwater ecosystems (Volta Basin and  Chad Basin, for detailed assessment)</a:t>
            </a:r>
          </a:p>
          <a:p>
            <a:pPr marL="514350" indent="-285750" algn="just">
              <a:lnSpc>
                <a:spcPct val="150000"/>
              </a:lnSpc>
              <a:spcAft>
                <a:spcPts val="800"/>
              </a:spcAft>
              <a:buFont typeface="Wingdings" panose="05000000000000000000" pitchFamily="2" charset="2"/>
              <a:buChar char="q"/>
            </a:pPr>
            <a:r>
              <a:rPr lang="en-GB" sz="1800" dirty="0">
                <a:effectLst/>
                <a:latin typeface="Times New Roman" panose="02020603050405020304" pitchFamily="18" charset="0"/>
                <a:ea typeface="Times New Roman" panose="02020603050405020304" pitchFamily="18" charset="0"/>
              </a:rPr>
              <a:t>Identification of critical aquatic environmental issues affecting biodiversity </a:t>
            </a:r>
          </a:p>
          <a:p>
            <a:pPr marL="514350" indent="-285750" algn="just">
              <a:lnSpc>
                <a:spcPct val="150000"/>
              </a:lnSpc>
              <a:spcAft>
                <a:spcPts val="800"/>
              </a:spcAft>
              <a:buFont typeface="Wingdings" panose="05000000000000000000" pitchFamily="2" charset="2"/>
              <a:buChar char="q"/>
            </a:pPr>
            <a:r>
              <a:rPr lang="en-GB" dirty="0">
                <a:latin typeface="Times New Roman" panose="02020603050405020304" pitchFamily="18" charset="0"/>
                <a:ea typeface="Times New Roman" panose="02020603050405020304" pitchFamily="18" charset="0"/>
              </a:rPr>
              <a:t>D</a:t>
            </a:r>
            <a:r>
              <a:rPr lang="en-GB" sz="1800" dirty="0">
                <a:effectLst/>
                <a:latin typeface="Times New Roman" panose="02020603050405020304" pitchFamily="18" charset="0"/>
                <a:ea typeface="Times New Roman" panose="02020603050405020304" pitchFamily="18" charset="0"/>
              </a:rPr>
              <a:t>evelopment of framework for regional cooperation on conserving biodiversity. </a:t>
            </a:r>
            <a:endParaRPr lang="en-GH" sz="1800" dirty="0">
              <a:effectLst/>
              <a:latin typeface="Times New Roman" panose="02020603050405020304" pitchFamily="18" charset="0"/>
              <a:ea typeface="Times New Roman" panose="02020603050405020304" pitchFamily="18" charset="0"/>
            </a:endParaRPr>
          </a:p>
          <a:p>
            <a:pPr marL="514350" indent="-285750" algn="just">
              <a:lnSpc>
                <a:spcPct val="150000"/>
              </a:lnSpc>
              <a:spcAft>
                <a:spcPts val="800"/>
              </a:spcAft>
              <a:buFont typeface="Wingdings" panose="05000000000000000000" pitchFamily="2" charset="2"/>
              <a:buChar char="q"/>
            </a:pPr>
            <a:r>
              <a:rPr lang="en-GB" sz="1800" dirty="0">
                <a:effectLst/>
                <a:latin typeface="Times New Roman" panose="02020603050405020304" pitchFamily="18" charset="0"/>
                <a:ea typeface="Times New Roman" panose="02020603050405020304" pitchFamily="18" charset="0"/>
              </a:rPr>
              <a:t>The outlined activities were be achieved through:</a:t>
            </a:r>
            <a:endParaRPr lang="en-GH"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en-GB" sz="1800" dirty="0">
                <a:effectLst/>
                <a:latin typeface="Times New Roman" panose="02020603050405020304" pitchFamily="18" charset="0"/>
                <a:ea typeface="Times New Roman" panose="02020603050405020304" pitchFamily="18" charset="0"/>
              </a:rPr>
              <a:t>Literature search;</a:t>
            </a:r>
            <a:endParaRPr lang="en-GH"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en-GB" sz="1800" dirty="0">
                <a:effectLst/>
                <a:latin typeface="Times New Roman" panose="02020603050405020304" pitchFamily="18" charset="0"/>
                <a:ea typeface="Times New Roman" panose="02020603050405020304" pitchFamily="18" charset="0"/>
              </a:rPr>
              <a:t>Stakeholder engagements through questionnaire survey and field visits; </a:t>
            </a:r>
            <a:endParaRPr lang="en-GH" sz="1800" dirty="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r>
              <a:rPr lang="en-GB" sz="1800" dirty="0">
                <a:effectLst/>
                <a:latin typeface="Times New Roman" panose="02020603050405020304" pitchFamily="18" charset="0"/>
                <a:ea typeface="Times New Roman" panose="02020603050405020304" pitchFamily="18" charset="0"/>
              </a:rPr>
              <a:t>Preparation of management framework and protocols.</a:t>
            </a:r>
            <a:endParaRPr lang="en-GH" sz="1800" dirty="0">
              <a:effectLst/>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q"/>
            </a:pPr>
            <a:endParaRPr lang="en-GH" dirty="0"/>
          </a:p>
        </p:txBody>
      </p:sp>
    </p:spTree>
    <p:extLst>
      <p:ext uri="{BB962C8B-B14F-4D97-AF65-F5344CB8AC3E}">
        <p14:creationId xmlns:p14="http://schemas.microsoft.com/office/powerpoint/2010/main" val="3839466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C39DFC-306C-DEA0-E882-752828EB2CC2}"/>
              </a:ext>
            </a:extLst>
          </p:cNvPr>
          <p:cNvSpPr txBox="1"/>
          <p:nvPr/>
        </p:nvSpPr>
        <p:spPr>
          <a:xfrm>
            <a:off x="1524000" y="1524000"/>
            <a:ext cx="7010400" cy="4493538"/>
          </a:xfrm>
          <a:prstGeom prst="rect">
            <a:avLst/>
          </a:prstGeom>
          <a:noFill/>
        </p:spPr>
        <p:txBody>
          <a:bodyPr wrap="square" rtlCol="0">
            <a:spAutoFit/>
          </a:bodyPr>
          <a:lstStyle/>
          <a:p>
            <a:pPr marL="285750" indent="-285750">
              <a:buFont typeface="Wingdings" panose="05000000000000000000" pitchFamily="2" charset="2"/>
              <a:buChar char="q"/>
            </a:pPr>
            <a:r>
              <a:rPr lang="en-US" sz="2800" dirty="0"/>
              <a:t>Four responses received so far</a:t>
            </a:r>
          </a:p>
          <a:p>
            <a:pPr marL="742950" lvl="1" indent="-285750">
              <a:buFont typeface="Arial" panose="020B0604020202020204" pitchFamily="34" charset="0"/>
              <a:buChar char="•"/>
            </a:pPr>
            <a:r>
              <a:rPr lang="en-US" sz="2400" dirty="0"/>
              <a:t>Lake Victoria</a:t>
            </a:r>
          </a:p>
          <a:p>
            <a:pPr marL="742950" lvl="1" indent="-285750">
              <a:buFont typeface="Arial" panose="020B0604020202020204" pitchFamily="34" charset="0"/>
              <a:buChar char="•"/>
            </a:pPr>
            <a:r>
              <a:rPr lang="en-US" sz="2400" dirty="0"/>
              <a:t>Lake Chad Basin</a:t>
            </a:r>
          </a:p>
          <a:p>
            <a:pPr marL="742950" lvl="1" indent="-285750">
              <a:buFont typeface="Arial" panose="020B0604020202020204" pitchFamily="34" charset="0"/>
              <a:buChar char="•"/>
            </a:pPr>
            <a:r>
              <a:rPr lang="en-US" sz="2400" dirty="0"/>
              <a:t>Lake Tanganyika</a:t>
            </a:r>
          </a:p>
          <a:p>
            <a:pPr marL="742950" lvl="1" indent="-285750">
              <a:buFont typeface="Arial" panose="020B0604020202020204" pitchFamily="34" charset="0"/>
              <a:buChar char="•"/>
            </a:pPr>
            <a:r>
              <a:rPr lang="en-US" sz="2400" dirty="0"/>
              <a:t>Niger River Basin</a:t>
            </a:r>
          </a:p>
          <a:p>
            <a:pPr marL="742950" lvl="1" indent="-285750">
              <a:buFont typeface="Arial" panose="020B0604020202020204" pitchFamily="34" charset="0"/>
              <a:buChar char="•"/>
            </a:pPr>
            <a:r>
              <a:rPr lang="en-US" sz="2400" dirty="0"/>
              <a:t>Fisheries Committee for West Central Gulf of Guinea </a:t>
            </a:r>
          </a:p>
          <a:p>
            <a:pPr marL="742950" lvl="1" indent="-285750">
              <a:buFont typeface="Arial" panose="020B0604020202020204" pitchFamily="34" charset="0"/>
              <a:buChar char="•"/>
            </a:pPr>
            <a:r>
              <a:rPr lang="en-US" sz="2400" dirty="0"/>
              <a:t> </a:t>
            </a:r>
          </a:p>
          <a:p>
            <a:pPr lvl="1"/>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GH" dirty="0"/>
          </a:p>
        </p:txBody>
      </p:sp>
      <p:sp>
        <p:nvSpPr>
          <p:cNvPr id="3" name="TextBox 2">
            <a:extLst>
              <a:ext uri="{FF2B5EF4-FFF2-40B4-BE49-F238E27FC236}">
                <a16:creationId xmlns:a16="http://schemas.microsoft.com/office/drawing/2014/main" id="{DEE4EFCA-3A89-D95D-CDEF-3F9C7A353C4A}"/>
              </a:ext>
            </a:extLst>
          </p:cNvPr>
          <p:cNvSpPr txBox="1"/>
          <p:nvPr/>
        </p:nvSpPr>
        <p:spPr>
          <a:xfrm>
            <a:off x="1295400" y="152400"/>
            <a:ext cx="5410200" cy="584775"/>
          </a:xfrm>
          <a:prstGeom prst="rect">
            <a:avLst/>
          </a:prstGeom>
          <a:noFill/>
        </p:spPr>
        <p:txBody>
          <a:bodyPr wrap="square" rtlCol="0">
            <a:spAutoFit/>
          </a:bodyPr>
          <a:lstStyle/>
          <a:p>
            <a:r>
              <a:rPr lang="en-US" sz="3200" dirty="0"/>
              <a:t>RESULTS FROM SURVEY</a:t>
            </a:r>
            <a:endParaRPr lang="en-GH" sz="3200" dirty="0"/>
          </a:p>
        </p:txBody>
      </p:sp>
    </p:spTree>
    <p:extLst>
      <p:ext uri="{BB962C8B-B14F-4D97-AF65-F5344CB8AC3E}">
        <p14:creationId xmlns:p14="http://schemas.microsoft.com/office/powerpoint/2010/main" val="2403638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02A651-B6F3-29B3-0677-E59F600E5D2A}"/>
              </a:ext>
            </a:extLst>
          </p:cNvPr>
          <p:cNvSpPr txBox="1"/>
          <p:nvPr/>
        </p:nvSpPr>
        <p:spPr>
          <a:xfrm>
            <a:off x="0" y="152400"/>
            <a:ext cx="9067800" cy="553998"/>
          </a:xfrm>
          <a:prstGeom prst="rect">
            <a:avLst/>
          </a:prstGeom>
          <a:noFill/>
        </p:spPr>
        <p:txBody>
          <a:bodyPr wrap="square" rtlCol="0">
            <a:spAutoFit/>
          </a:bodyPr>
          <a:lstStyle/>
          <a:p>
            <a:r>
              <a:rPr lang="en-US" sz="3000" dirty="0"/>
              <a:t>Identified Environmental and Social Stressors</a:t>
            </a:r>
          </a:p>
        </p:txBody>
      </p:sp>
      <p:sp>
        <p:nvSpPr>
          <p:cNvPr id="2" name="TextBox 1">
            <a:extLst>
              <a:ext uri="{FF2B5EF4-FFF2-40B4-BE49-F238E27FC236}">
                <a16:creationId xmlns:a16="http://schemas.microsoft.com/office/drawing/2014/main" id="{2304B99C-C34F-8E42-28E6-3145F96F99DF}"/>
              </a:ext>
            </a:extLst>
          </p:cNvPr>
          <p:cNvSpPr txBox="1"/>
          <p:nvPr/>
        </p:nvSpPr>
        <p:spPr>
          <a:xfrm>
            <a:off x="990600" y="1219200"/>
            <a:ext cx="7848600" cy="5170646"/>
          </a:xfrm>
          <a:prstGeom prst="rect">
            <a:avLst/>
          </a:prstGeom>
          <a:noFill/>
        </p:spPr>
        <p:txBody>
          <a:bodyPr wrap="square" rtlCol="0">
            <a:spAutoFit/>
          </a:bodyPr>
          <a:lstStyle/>
          <a:p>
            <a:pPr marL="285750" indent="-285750">
              <a:buFont typeface="Wingdings" panose="05000000000000000000" pitchFamily="2" charset="2"/>
              <a:buChar char="§"/>
            </a:pPr>
            <a:r>
              <a:rPr lang="en-US" sz="2000" dirty="0"/>
              <a:t> </a:t>
            </a:r>
            <a:r>
              <a:rPr lang="en-US" sz="2400" dirty="0"/>
              <a:t>Illegal Unregulated Unreported fishing</a:t>
            </a: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Changing climate</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Over-exploitation of freshwater resources. </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Pollution from point and non-point sources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Destruction of habitats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Invasion of exotic species and emergence of diseases that affect freshwater biota especially fish.</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35580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02A651-B6F3-29B3-0677-E59F600E5D2A}"/>
              </a:ext>
            </a:extLst>
          </p:cNvPr>
          <p:cNvSpPr txBox="1"/>
          <p:nvPr/>
        </p:nvSpPr>
        <p:spPr>
          <a:xfrm>
            <a:off x="76200" y="152400"/>
            <a:ext cx="8915400" cy="553998"/>
          </a:xfrm>
          <a:prstGeom prst="rect">
            <a:avLst/>
          </a:prstGeom>
          <a:noFill/>
        </p:spPr>
        <p:txBody>
          <a:bodyPr wrap="square" rtlCol="0">
            <a:spAutoFit/>
          </a:bodyPr>
          <a:lstStyle/>
          <a:p>
            <a:r>
              <a:rPr lang="en-US" sz="3000" dirty="0"/>
              <a:t>Identified Environmental and Social Stressors</a:t>
            </a:r>
          </a:p>
        </p:txBody>
      </p:sp>
      <p:sp>
        <p:nvSpPr>
          <p:cNvPr id="2" name="TextBox 1">
            <a:extLst>
              <a:ext uri="{FF2B5EF4-FFF2-40B4-BE49-F238E27FC236}">
                <a16:creationId xmlns:a16="http://schemas.microsoft.com/office/drawing/2014/main" id="{2304B99C-C34F-8E42-28E6-3145F96F99DF}"/>
              </a:ext>
            </a:extLst>
          </p:cNvPr>
          <p:cNvSpPr txBox="1"/>
          <p:nvPr/>
        </p:nvSpPr>
        <p:spPr>
          <a:xfrm>
            <a:off x="914400" y="990600"/>
            <a:ext cx="7620000" cy="5150449"/>
          </a:xfrm>
          <a:prstGeom prst="rect">
            <a:avLst/>
          </a:prstGeom>
          <a:noFill/>
        </p:spPr>
        <p:txBody>
          <a:bodyPr wrap="square" rtlCol="0">
            <a:spAutoFit/>
          </a:bodyPr>
          <a:lstStyle/>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Artificial channeling of rivers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Weed growth</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Introduction of alien species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200000"/>
              </a:lnSpc>
              <a:buFont typeface="Wingdings" panose="05000000000000000000" pitchFamily="2" charset="2"/>
              <a:buChar char=""/>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Wetland drainage or lowered water levels for both agriculture and urban purposes</a:t>
            </a:r>
          </a:p>
          <a:p>
            <a:pPr marL="342900" indent="-342900" algn="just">
              <a:lnSpc>
                <a:spcPct val="200000"/>
              </a:lnSpc>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Flow modification (water obstruction and reduced flows)</a:t>
            </a:r>
          </a:p>
          <a:p>
            <a:pPr marL="342900" indent="-342900" algn="just">
              <a:lnSpc>
                <a:spcPct val="200000"/>
              </a:lnSpc>
              <a:buFont typeface="Wingdings" panose="05000000000000000000" pitchFamily="2" charset="2"/>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Uncontrolled access</a:t>
            </a:r>
            <a:endParaRPr lang="en-GH" sz="2400" dirty="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9971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457200" y="155027"/>
            <a:ext cx="8305800" cy="584775"/>
          </a:xfrm>
          <a:prstGeom prst="rect">
            <a:avLst/>
          </a:prstGeom>
          <a:noFill/>
        </p:spPr>
        <p:txBody>
          <a:bodyPr wrap="square" rtlCol="0">
            <a:spAutoFit/>
          </a:bodyPr>
          <a:lstStyle/>
          <a:p>
            <a:r>
              <a:rPr lang="en-US" sz="3200" dirty="0"/>
              <a:t>MONITORING OF BASIN RESOURCES</a:t>
            </a:r>
            <a:endParaRPr lang="en-GH" sz="3200" dirty="0"/>
          </a:p>
        </p:txBody>
      </p:sp>
      <p:sp>
        <p:nvSpPr>
          <p:cNvPr id="5" name="TextBox 4">
            <a:extLst>
              <a:ext uri="{FF2B5EF4-FFF2-40B4-BE49-F238E27FC236}">
                <a16:creationId xmlns:a16="http://schemas.microsoft.com/office/drawing/2014/main" id="{A776D29B-E64E-7712-3708-E45CDC7172E1}"/>
              </a:ext>
            </a:extLst>
          </p:cNvPr>
          <p:cNvSpPr txBox="1"/>
          <p:nvPr/>
        </p:nvSpPr>
        <p:spPr>
          <a:xfrm>
            <a:off x="1143000" y="1332186"/>
            <a:ext cx="7772400" cy="5262979"/>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50% of respondents not involved in any monitoring</a:t>
            </a:r>
          </a:p>
          <a:p>
            <a:r>
              <a:rPr lang="en-US" sz="2400" dirty="0"/>
              <a:t> </a:t>
            </a:r>
          </a:p>
          <a:p>
            <a:pPr marL="285750" indent="-285750">
              <a:buFont typeface="Wingdings" panose="05000000000000000000" pitchFamily="2" charset="2"/>
              <a:buChar char="q"/>
            </a:pPr>
            <a:r>
              <a:rPr lang="en-US" sz="2400" dirty="0"/>
              <a:t>On-going monitoring activities/projects</a:t>
            </a:r>
          </a:p>
          <a:p>
            <a:pPr marL="742950" lvl="1" indent="-285750">
              <a:buFont typeface="Wingdings" panose="05000000000000000000" pitchFamily="2" charset="2"/>
              <a:buChar char="§"/>
            </a:pPr>
            <a:r>
              <a:rPr lang="en-US" sz="2400" dirty="0"/>
              <a:t>Rehabilitation and strengthening the Resilience of Socio-Ecological Synthesis of the Lake Chad Basin</a:t>
            </a:r>
          </a:p>
          <a:p>
            <a:pPr marL="742950" lvl="1" indent="-285750">
              <a:buFont typeface="Wingdings" panose="05000000000000000000" pitchFamily="2" charset="2"/>
              <a:buChar char="§"/>
            </a:pPr>
            <a:endParaRPr lang="en-US" sz="2400" dirty="0"/>
          </a:p>
          <a:p>
            <a:pPr marL="742950" lvl="1" indent="-285750">
              <a:buFont typeface="Wingdings" panose="05000000000000000000" pitchFamily="2" charset="2"/>
              <a:buChar char="§"/>
            </a:pPr>
            <a:r>
              <a:rPr lang="en-GH" sz="2400" dirty="0">
                <a:effectLst/>
                <a:latin typeface="Calibri" panose="020F0502020204030204" pitchFamily="34" charset="0"/>
                <a:ea typeface="Calibri" panose="020F0502020204030204" pitchFamily="34" charset="0"/>
                <a:cs typeface="Times New Roman" panose="02020603050405020304" pitchFamily="18" charset="0"/>
              </a:rPr>
              <a:t>Reversing Ecosystem and Water Degradation in the Volta River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Wingdings" panose="05000000000000000000" pitchFamily="2" charset="2"/>
              <a:buChar char="§"/>
            </a:pPr>
            <a:r>
              <a:rPr lang="en-US" sz="2400" dirty="0">
                <a:latin typeface="Calibri" panose="020F0502020204030204" pitchFamily="34" charset="0"/>
                <a:cs typeface="Times New Roman" panose="02020603050405020304" pitchFamily="18" charset="0"/>
              </a:rPr>
              <a:t>Water quality and fisheries monitoring in Lake Victoria</a:t>
            </a:r>
            <a:endParaRPr lang="en-US" sz="2400" dirty="0"/>
          </a:p>
          <a:p>
            <a:r>
              <a:rPr lang="en-US" sz="2400" dirty="0"/>
              <a:t>	</a:t>
            </a:r>
          </a:p>
          <a:p>
            <a:r>
              <a:rPr lang="en-US" sz="2400" dirty="0"/>
              <a:t>	</a:t>
            </a:r>
          </a:p>
          <a:p>
            <a:r>
              <a:rPr lang="en-US" sz="2400" dirty="0"/>
              <a:t>	</a:t>
            </a:r>
          </a:p>
          <a:p>
            <a:r>
              <a:rPr lang="en-US" sz="2400" dirty="0"/>
              <a:t>	</a:t>
            </a:r>
            <a:endParaRPr lang="en-GH" sz="2400" dirty="0"/>
          </a:p>
        </p:txBody>
      </p:sp>
    </p:spTree>
    <p:extLst>
      <p:ext uri="{BB962C8B-B14F-4D97-AF65-F5344CB8AC3E}">
        <p14:creationId xmlns:p14="http://schemas.microsoft.com/office/powerpoint/2010/main" val="319826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152400" y="155027"/>
            <a:ext cx="8915399" cy="553998"/>
          </a:xfrm>
          <a:prstGeom prst="rect">
            <a:avLst/>
          </a:prstGeom>
          <a:noFill/>
        </p:spPr>
        <p:txBody>
          <a:bodyPr wrap="square" rtlCol="0">
            <a:spAutoFit/>
          </a:bodyPr>
          <a:lstStyle/>
          <a:p>
            <a:r>
              <a:rPr lang="en-US" sz="3000" dirty="0"/>
              <a:t>EXISTING MANAGEMENT FRAMEWORK/AGREEMENTS</a:t>
            </a:r>
            <a:endParaRPr lang="en-GH" sz="3000" dirty="0"/>
          </a:p>
        </p:txBody>
      </p:sp>
      <p:sp>
        <p:nvSpPr>
          <p:cNvPr id="5" name="TextBox 4">
            <a:extLst>
              <a:ext uri="{FF2B5EF4-FFF2-40B4-BE49-F238E27FC236}">
                <a16:creationId xmlns:a16="http://schemas.microsoft.com/office/drawing/2014/main" id="{A776D29B-E64E-7712-3708-E45CDC7172E1}"/>
              </a:ext>
            </a:extLst>
          </p:cNvPr>
          <p:cNvSpPr txBox="1"/>
          <p:nvPr/>
        </p:nvSpPr>
        <p:spPr>
          <a:xfrm>
            <a:off x="1143000" y="1332186"/>
            <a:ext cx="7772400" cy="8586966"/>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75% of basin respondents had some form of basin management agreement or framework.</a:t>
            </a:r>
          </a:p>
          <a:p>
            <a:endParaRPr lang="en-US" sz="2400" dirty="0"/>
          </a:p>
          <a:p>
            <a:r>
              <a:rPr lang="en-US" sz="2400" dirty="0"/>
              <a:t>Examples are:</a:t>
            </a:r>
          </a:p>
          <a:p>
            <a:pPr marL="742950" lvl="1" indent="-285750">
              <a:buFont typeface="Wingdings" panose="05000000000000000000" pitchFamily="2" charset="2"/>
              <a:buChar char="§"/>
            </a:pPr>
            <a:r>
              <a:rPr lang="en-US" sz="2400" dirty="0"/>
              <a:t>The Convention on Sustainable Management of Lake  Tanganyika   </a:t>
            </a:r>
          </a:p>
          <a:p>
            <a:pPr lvl="1"/>
            <a:endParaRPr lang="en-US" sz="2400" dirty="0"/>
          </a:p>
          <a:p>
            <a:pPr marL="742950" lvl="1" indent="-285750">
              <a:buFont typeface="Wingdings" panose="05000000000000000000" pitchFamily="2" charset="2"/>
              <a:buChar char="§"/>
            </a:pPr>
            <a:r>
              <a:rPr lang="en-US" sz="2400" dirty="0"/>
              <a:t>Strategic Action </a:t>
            </a:r>
            <a:r>
              <a:rPr lang="en-US" sz="2400" dirty="0" err="1"/>
              <a:t>Programme</a:t>
            </a:r>
            <a:r>
              <a:rPr lang="en-US" sz="2400" dirty="0"/>
              <a:t>  for the Protection of Biodiversity and   Sustainable Management of Natural Resources in Lake Tanganyika and its Basin</a:t>
            </a:r>
          </a:p>
          <a:p>
            <a:pPr marL="742950" lvl="1" indent="-285750">
              <a:buFont typeface="Wingdings" panose="05000000000000000000" pitchFamily="2" charset="2"/>
              <a:buChar char="§"/>
            </a:pPr>
            <a:endParaRPr lang="en-US" sz="2400" dirty="0"/>
          </a:p>
          <a:p>
            <a:pPr marL="742950" lvl="1" indent="-285750">
              <a:buFont typeface="Wingdings" panose="05000000000000000000" pitchFamily="2" charset="2"/>
              <a:buChar char="§"/>
            </a:pPr>
            <a:r>
              <a:rPr lang="en-US" sz="2400" dirty="0"/>
              <a:t>Tripartite Interim Agreement on Water Sharing of the </a:t>
            </a:r>
            <a:r>
              <a:rPr lang="en-US" sz="2400" dirty="0" err="1"/>
              <a:t>Incomati</a:t>
            </a:r>
            <a:r>
              <a:rPr lang="en-US" sz="2400" dirty="0"/>
              <a:t> and Maputo Rivers (the </a:t>
            </a:r>
            <a:r>
              <a:rPr lang="en-US" sz="2400" dirty="0" err="1"/>
              <a:t>IncoMaputo</a:t>
            </a:r>
            <a:r>
              <a:rPr lang="en-US" sz="2400" dirty="0"/>
              <a:t> agreement)</a:t>
            </a:r>
          </a:p>
          <a:p>
            <a:pPr marL="742950" lvl="1" indent="-285750">
              <a:buFont typeface="Wingdings" panose="05000000000000000000" pitchFamily="2" charset="2"/>
              <a:buChar char="§"/>
            </a:pPr>
            <a:endParaRPr lang="en-US" sz="2400" dirty="0"/>
          </a:p>
          <a:p>
            <a:pPr marL="742950" lvl="1" indent="-285750">
              <a:buFont typeface="Wingdings" panose="05000000000000000000" pitchFamily="2" charset="2"/>
              <a:buChar char="§"/>
            </a:pPr>
            <a:endParaRPr lang="en-US" sz="2400" dirty="0"/>
          </a:p>
          <a:p>
            <a:r>
              <a:rPr lang="en-US" sz="2400" dirty="0"/>
              <a:t>	</a:t>
            </a:r>
          </a:p>
          <a:p>
            <a:r>
              <a:rPr lang="en-US" sz="2400" dirty="0"/>
              <a:t>	</a:t>
            </a:r>
          </a:p>
          <a:p>
            <a:r>
              <a:rPr lang="en-US" sz="2400" dirty="0"/>
              <a:t> </a:t>
            </a:r>
          </a:p>
          <a:p>
            <a:r>
              <a:rPr lang="en-US" sz="2400" dirty="0"/>
              <a:t>	</a:t>
            </a:r>
          </a:p>
          <a:p>
            <a:r>
              <a:rPr lang="en-US" sz="2400" dirty="0"/>
              <a:t>	</a:t>
            </a:r>
          </a:p>
          <a:p>
            <a:r>
              <a:rPr lang="en-US" sz="2400" dirty="0"/>
              <a:t>	</a:t>
            </a:r>
          </a:p>
          <a:p>
            <a:r>
              <a:rPr lang="en-US" sz="2400" dirty="0"/>
              <a:t>	</a:t>
            </a:r>
            <a:endParaRPr lang="en-GH" sz="2400" dirty="0"/>
          </a:p>
        </p:txBody>
      </p:sp>
    </p:spTree>
    <p:extLst>
      <p:ext uri="{BB962C8B-B14F-4D97-AF65-F5344CB8AC3E}">
        <p14:creationId xmlns:p14="http://schemas.microsoft.com/office/powerpoint/2010/main" val="2686916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457200" y="155027"/>
            <a:ext cx="8305800" cy="584775"/>
          </a:xfrm>
          <a:prstGeom prst="rect">
            <a:avLst/>
          </a:prstGeom>
          <a:noFill/>
        </p:spPr>
        <p:txBody>
          <a:bodyPr wrap="square" rtlCol="0">
            <a:spAutoFit/>
          </a:bodyPr>
          <a:lstStyle/>
          <a:p>
            <a:r>
              <a:rPr lang="en-US" sz="3200" dirty="0"/>
              <a:t>CHALLENGES TO BASIN MANAGEMENT</a:t>
            </a:r>
            <a:endParaRPr lang="en-GH" sz="3200" dirty="0"/>
          </a:p>
        </p:txBody>
      </p:sp>
      <p:sp>
        <p:nvSpPr>
          <p:cNvPr id="3" name="TextBox 2">
            <a:extLst>
              <a:ext uri="{FF2B5EF4-FFF2-40B4-BE49-F238E27FC236}">
                <a16:creationId xmlns:a16="http://schemas.microsoft.com/office/drawing/2014/main" id="{A12CBF96-66FF-F23B-0FD0-FBF3687BA9D9}"/>
              </a:ext>
            </a:extLst>
          </p:cNvPr>
          <p:cNvSpPr txBox="1"/>
          <p:nvPr/>
        </p:nvSpPr>
        <p:spPr>
          <a:xfrm>
            <a:off x="1219200" y="1524000"/>
            <a:ext cx="7086600" cy="4893647"/>
          </a:xfrm>
          <a:prstGeom prst="rect">
            <a:avLst/>
          </a:prstGeom>
          <a:noFill/>
        </p:spPr>
        <p:txBody>
          <a:bodyPr wrap="square" rtlCol="0">
            <a:spAutoFit/>
          </a:bodyPr>
          <a:lstStyle/>
          <a:p>
            <a:pPr marL="285750" indent="-285750">
              <a:buFont typeface="Wingdings" panose="05000000000000000000" pitchFamily="2" charset="2"/>
              <a:buChar char="§"/>
            </a:pPr>
            <a:r>
              <a:rPr lang="en-US" sz="2400" dirty="0"/>
              <a:t>Lack of resources to support national and regional strategies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No designated protected areas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Unregulated access to resources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Inadequate governance</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Bad riparian community organizations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endParaRPr lang="en-US" sz="2400" dirty="0"/>
          </a:p>
          <a:p>
            <a:endParaRPr lang="en-GH" sz="2400" dirty="0"/>
          </a:p>
        </p:txBody>
      </p:sp>
    </p:spTree>
    <p:extLst>
      <p:ext uri="{BB962C8B-B14F-4D97-AF65-F5344CB8AC3E}">
        <p14:creationId xmlns:p14="http://schemas.microsoft.com/office/powerpoint/2010/main" val="419273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47307-DDDE-7481-5DEA-24606329174F}"/>
              </a:ext>
            </a:extLst>
          </p:cNvPr>
          <p:cNvSpPr txBox="1"/>
          <p:nvPr/>
        </p:nvSpPr>
        <p:spPr>
          <a:xfrm>
            <a:off x="76200" y="76200"/>
            <a:ext cx="8915400" cy="1077218"/>
          </a:xfrm>
          <a:prstGeom prst="rect">
            <a:avLst/>
          </a:prstGeom>
          <a:noFill/>
        </p:spPr>
        <p:txBody>
          <a:bodyPr wrap="square" rtlCol="0">
            <a:spAutoFit/>
          </a:bodyPr>
          <a:lstStyle/>
          <a:p>
            <a:pPr algn="ctr"/>
            <a:r>
              <a:rPr lang="en-US" sz="3200" dirty="0"/>
              <a:t>OUTLINE OF REGIONAL BIODIVERSITY STRATEGY FRAMEWORK</a:t>
            </a:r>
            <a:endParaRPr lang="en-GH" sz="3200" dirty="0"/>
          </a:p>
        </p:txBody>
      </p:sp>
      <p:sp>
        <p:nvSpPr>
          <p:cNvPr id="3" name="TextBox 2">
            <a:extLst>
              <a:ext uri="{FF2B5EF4-FFF2-40B4-BE49-F238E27FC236}">
                <a16:creationId xmlns:a16="http://schemas.microsoft.com/office/drawing/2014/main" id="{A12CBF96-66FF-F23B-0FD0-FBF3687BA9D9}"/>
              </a:ext>
            </a:extLst>
          </p:cNvPr>
          <p:cNvSpPr txBox="1"/>
          <p:nvPr/>
        </p:nvSpPr>
        <p:spPr>
          <a:xfrm>
            <a:off x="838200" y="1295400"/>
            <a:ext cx="8077200" cy="6740307"/>
          </a:xfrm>
          <a:prstGeom prst="rect">
            <a:avLst/>
          </a:prstGeom>
          <a:noFill/>
        </p:spPr>
        <p:txBody>
          <a:bodyPr wrap="square" rtlCol="0">
            <a:spAutoFit/>
          </a:bodyPr>
          <a:lstStyle/>
          <a:p>
            <a:pPr marL="285750" indent="-285750">
              <a:buFont typeface="Wingdings" panose="05000000000000000000" pitchFamily="2" charset="2"/>
              <a:buChar char="§"/>
            </a:pPr>
            <a:r>
              <a:rPr lang="en-US" sz="2400" dirty="0"/>
              <a:t>The strategic framework would be developed to address  challenges to aquatic biodiversity conservation as reported by respondents.</a:t>
            </a:r>
          </a:p>
          <a:p>
            <a:pPr marL="285750" indent="-285750">
              <a:buFont typeface="Wingdings" panose="05000000000000000000" pitchFamily="2" charset="2"/>
              <a:buChar char="§"/>
            </a:pPr>
            <a:r>
              <a:rPr lang="en-US" sz="2400" dirty="0"/>
              <a:t>These would include:</a:t>
            </a:r>
          </a:p>
          <a:p>
            <a:pPr marL="800100" lvl="1" indent="-342900">
              <a:buFont typeface="Arial" panose="020B0604020202020204" pitchFamily="34" charset="0"/>
              <a:buChar char="•"/>
            </a:pPr>
            <a:r>
              <a:rPr lang="en-US" sz="2400" dirty="0"/>
              <a:t>Capacity building/enhancement at national and regional levels for structured assessments, study and  evaluation of biodiversity for data and information;</a:t>
            </a:r>
          </a:p>
          <a:p>
            <a:pPr marL="800100" lvl="1" indent="-342900">
              <a:buFont typeface="Arial" panose="020B0604020202020204" pitchFamily="34" charset="0"/>
              <a:buChar char="•"/>
            </a:pPr>
            <a:r>
              <a:rPr lang="en-US" sz="2400" dirty="0"/>
              <a:t>Creation/expansion of aquatic biodiversity protected areas</a:t>
            </a:r>
          </a:p>
          <a:p>
            <a:pPr marL="800100" lvl="1" indent="-342900">
              <a:buFont typeface="Arial" panose="020B0604020202020204" pitchFamily="34" charset="0"/>
              <a:buChar char="•"/>
            </a:pPr>
            <a:r>
              <a:rPr lang="en-US" sz="2400" dirty="0"/>
              <a:t>Community education and awareness creation</a:t>
            </a:r>
          </a:p>
          <a:p>
            <a:pPr marL="800100" lvl="1" indent="-342900">
              <a:buFont typeface="Arial" panose="020B0604020202020204" pitchFamily="34" charset="0"/>
              <a:buChar char="•"/>
            </a:pPr>
            <a:r>
              <a:rPr lang="en-US" sz="2400" dirty="0"/>
              <a:t>National/Regional budgetary allocation for biodiversity management</a:t>
            </a:r>
          </a:p>
          <a:p>
            <a:pPr marL="800100" lvl="1" indent="-342900">
              <a:buFont typeface="Arial" panose="020B0604020202020204" pitchFamily="34" charset="0"/>
              <a:buChar char="•"/>
            </a:pPr>
            <a:r>
              <a:rPr lang="en-US" sz="2400"/>
              <a:t>Promotion of international cooperation for biodiversity management</a:t>
            </a:r>
          </a:p>
          <a:p>
            <a:pPr marL="800100" lvl="1" indent="-342900">
              <a:buFont typeface="Arial" panose="020B0604020202020204" pitchFamily="34" charset="0"/>
              <a:buChar char="•"/>
            </a:pPr>
            <a:endParaRPr lang="en-US" sz="2400" dirty="0"/>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endParaRPr lang="en-GH" sz="2400" dirty="0"/>
          </a:p>
        </p:txBody>
      </p:sp>
    </p:spTree>
    <p:extLst>
      <p:ext uri="{BB962C8B-B14F-4D97-AF65-F5344CB8AC3E}">
        <p14:creationId xmlns:p14="http://schemas.microsoft.com/office/powerpoint/2010/main" val="268139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5F81FD-52F8-2D2F-3553-858D7C2EC8BF}"/>
              </a:ext>
            </a:extLst>
          </p:cNvPr>
          <p:cNvSpPr txBox="1"/>
          <p:nvPr/>
        </p:nvSpPr>
        <p:spPr>
          <a:xfrm>
            <a:off x="228600" y="152400"/>
            <a:ext cx="8305800" cy="584775"/>
          </a:xfrm>
          <a:prstGeom prst="rect">
            <a:avLst/>
          </a:prstGeom>
          <a:noFill/>
        </p:spPr>
        <p:txBody>
          <a:bodyPr wrap="square" rtlCol="0">
            <a:spAutoFit/>
          </a:bodyPr>
          <a:lstStyle/>
          <a:p>
            <a:r>
              <a:rPr lang="en-US" sz="3200" dirty="0"/>
              <a:t>NEXT STEPS</a:t>
            </a:r>
            <a:endParaRPr lang="en-GH" sz="3200" dirty="0"/>
          </a:p>
        </p:txBody>
      </p:sp>
      <p:sp>
        <p:nvSpPr>
          <p:cNvPr id="3" name="TextBox 2">
            <a:extLst>
              <a:ext uri="{FF2B5EF4-FFF2-40B4-BE49-F238E27FC236}">
                <a16:creationId xmlns:a16="http://schemas.microsoft.com/office/drawing/2014/main" id="{5AF2A1A4-2B8C-86A7-D957-5BCD961221C9}"/>
              </a:ext>
            </a:extLst>
          </p:cNvPr>
          <p:cNvSpPr txBox="1"/>
          <p:nvPr/>
        </p:nvSpPr>
        <p:spPr>
          <a:xfrm>
            <a:off x="1143000" y="1447800"/>
            <a:ext cx="7620000"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t>Visit to the Volta and Chad basins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Collation and analysis of additional survey data</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Complete the regional strategy and framework for biodiversity in transboundary freshwater systems</a:t>
            </a:r>
          </a:p>
          <a:p>
            <a:pPr marL="285750" indent="-285750">
              <a:buFont typeface="Arial" panose="020B0604020202020204" pitchFamily="34" charset="0"/>
              <a:buChar char="•"/>
            </a:pPr>
            <a:r>
              <a:rPr lang="en-US" sz="2400" dirty="0"/>
              <a:t>  </a:t>
            </a:r>
            <a:endParaRPr lang="en-GH" sz="2400" dirty="0"/>
          </a:p>
        </p:txBody>
      </p:sp>
    </p:spTree>
    <p:extLst>
      <p:ext uri="{BB962C8B-B14F-4D97-AF65-F5344CB8AC3E}">
        <p14:creationId xmlns:p14="http://schemas.microsoft.com/office/powerpoint/2010/main" val="3572190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5F81FD-52F8-2D2F-3553-858D7C2EC8BF}"/>
              </a:ext>
            </a:extLst>
          </p:cNvPr>
          <p:cNvSpPr txBox="1"/>
          <p:nvPr/>
        </p:nvSpPr>
        <p:spPr>
          <a:xfrm>
            <a:off x="228600" y="115613"/>
            <a:ext cx="8305800" cy="584775"/>
          </a:xfrm>
          <a:prstGeom prst="rect">
            <a:avLst/>
          </a:prstGeom>
          <a:noFill/>
        </p:spPr>
        <p:txBody>
          <a:bodyPr wrap="square" rtlCol="0">
            <a:spAutoFit/>
          </a:bodyPr>
          <a:lstStyle/>
          <a:p>
            <a:r>
              <a:rPr lang="en-US" sz="3200" dirty="0"/>
              <a:t>CONCLUSIONS SO FAR</a:t>
            </a:r>
            <a:endParaRPr lang="en-GH" sz="3200" dirty="0"/>
          </a:p>
        </p:txBody>
      </p:sp>
      <p:sp>
        <p:nvSpPr>
          <p:cNvPr id="3" name="TextBox 2">
            <a:extLst>
              <a:ext uri="{FF2B5EF4-FFF2-40B4-BE49-F238E27FC236}">
                <a16:creationId xmlns:a16="http://schemas.microsoft.com/office/drawing/2014/main" id="{5AF2A1A4-2B8C-86A7-D957-5BCD961221C9}"/>
              </a:ext>
            </a:extLst>
          </p:cNvPr>
          <p:cNvSpPr txBox="1"/>
          <p:nvPr/>
        </p:nvSpPr>
        <p:spPr>
          <a:xfrm>
            <a:off x="1143000" y="1447800"/>
            <a:ext cx="7620000"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a:t>Freshwater basins in Africa play key economic roles in riparian states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Biodiversity stressors increasing in basins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Most basins have a form of management framework, but enforcement is low due to lack of committed resources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Poor and irregular monitoring of the basins resources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endParaRPr lang="en-US" sz="2400" dirty="0"/>
          </a:p>
          <a:p>
            <a:endParaRPr lang="en-US" sz="2400" dirty="0"/>
          </a:p>
          <a:p>
            <a:r>
              <a:rPr lang="en-US" sz="2400" dirty="0"/>
              <a:t>  </a:t>
            </a:r>
            <a:endParaRPr lang="en-GH" sz="2400" dirty="0"/>
          </a:p>
        </p:txBody>
      </p:sp>
    </p:spTree>
    <p:extLst>
      <p:ext uri="{BB962C8B-B14F-4D97-AF65-F5344CB8AC3E}">
        <p14:creationId xmlns:p14="http://schemas.microsoft.com/office/powerpoint/2010/main" val="162112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7014</TotalTime>
  <Words>695</Words>
  <Application>Microsoft Office PowerPoint</Application>
  <PresentationFormat>On-screen Show (4:3)</PresentationFormat>
  <Paragraphs>132</Paragraphs>
  <Slides>15</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MS UI Gothic</vt:lpstr>
      <vt:lpstr>Arial</vt:lpstr>
      <vt:lpstr>Bauhaus 93</vt:lpstr>
      <vt:lpstr>Bookman Old Style</vt:lpstr>
      <vt:lpstr>Calibri</vt:lpstr>
      <vt:lpstr>Garamond</vt:lpstr>
      <vt:lpstr>Gill Sans MT</vt:lpstr>
      <vt:lpstr>Times New Roman</vt:lpstr>
      <vt:lpstr>Wingdings</vt:lpstr>
      <vt:lpstr>Office Theme</vt:lpstr>
      <vt:lpstr>1_Office Theme</vt:lpstr>
      <vt:lpstr>STATUS OF IMPLEMENTATION OF THE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Joel Mokenye</cp:lastModifiedBy>
  <cp:revision>527</cp:revision>
  <dcterms:created xsi:type="dcterms:W3CDTF">2017-08-17T12:21:51Z</dcterms:created>
  <dcterms:modified xsi:type="dcterms:W3CDTF">2022-09-15T10:22:09Z</dcterms:modified>
</cp:coreProperties>
</file>