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 id="2147483660" r:id="rId5"/>
  </p:sldMasterIdLst>
  <p:notesMasterIdLst>
    <p:notesMasterId r:id="rId16"/>
  </p:notesMasterIdLst>
  <p:sldIdLst>
    <p:sldId id="256" r:id="rId6"/>
    <p:sldId id="361" r:id="rId7"/>
    <p:sldId id="401" r:id="rId8"/>
    <p:sldId id="402" r:id="rId9"/>
    <p:sldId id="403" r:id="rId10"/>
    <p:sldId id="404" r:id="rId11"/>
    <p:sldId id="405" r:id="rId12"/>
    <p:sldId id="406" r:id="rId13"/>
    <p:sldId id="407" r:id="rId14"/>
    <p:sldId id="26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p:cViewPr varScale="1">
        <p:scale>
          <a:sx n="85" d="100"/>
          <a:sy n="85" d="100"/>
        </p:scale>
        <p:origin x="140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44E75-4DFB-4DB3-B52E-C140C24F6546}" type="datetimeFigureOut">
              <a:rPr lang="en-US" smtClean="0"/>
              <a:t>9/13/2023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C5A14-AFFF-4FF2-81A5-A16D73510143}" type="slidenum">
              <a:rPr lang="en-US" smtClean="0"/>
              <a:t>‹#›</a:t>
            </a:fld>
            <a:endParaRPr lang="en-US"/>
          </a:p>
        </p:txBody>
      </p:sp>
    </p:spTree>
    <p:extLst>
      <p:ext uri="{BB962C8B-B14F-4D97-AF65-F5344CB8AC3E}">
        <p14:creationId xmlns:p14="http://schemas.microsoft.com/office/powerpoint/2010/main" val="144831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Tree>
    <p:extLst>
      <p:ext uri="{BB962C8B-B14F-4D97-AF65-F5344CB8AC3E}">
        <p14:creationId xmlns:p14="http://schemas.microsoft.com/office/powerpoint/2010/main" val="2457358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600" b="1">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332" r:id="rId3" imgW="0" imgH="0" progId="PowerPoint.Show.8">
                  <p:embed/>
                </p:oleObj>
              </mc:Choice>
              <mc:Fallback>
                <p:oleObj r:id="rId3" imgW="0" imgH="0" progId="PowerPoint.Show.8">
                  <p:embed/>
                  <p:pic>
                    <p:nvPicPr>
                      <p:cNvPr id="7" name="Base"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246063"/>
            <a:ext cx="13731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1828800" y="457200"/>
            <a:ext cx="6934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r>
              <a:rPr lang="en-US" altLang="en-US" sz="1600" b="1">
                <a:solidFill>
                  <a:srgbClr val="007C30"/>
                </a:solidFill>
                <a:latin typeface="Gill Sans MT" pitchFamily="34" charset="0"/>
              </a:rPr>
              <a:t>African Union</a:t>
            </a:r>
            <a:endParaRPr lang="en-US" altLang="en-US" b="1">
              <a:solidFill>
                <a:srgbClr val="007C30"/>
              </a:solidFill>
              <a:latin typeface="Gill Sans MT" pitchFamily="34" charset="0"/>
            </a:endParaRPr>
          </a:p>
          <a:p>
            <a:pPr fontAlgn="base">
              <a:spcBef>
                <a:spcPct val="0"/>
              </a:spcBef>
              <a:spcAft>
                <a:spcPct val="0"/>
              </a:spcAft>
              <a:defRPr/>
            </a:pPr>
            <a:r>
              <a:rPr lang="en-US" altLang="en-US" sz="2600" b="1">
                <a:solidFill>
                  <a:srgbClr val="A28B59"/>
                </a:solidFill>
                <a:latin typeface="Gill Sans MT" pitchFamily="34" charset="0"/>
              </a:rPr>
              <a:t>Interafrican Bureau for Animal Resources</a:t>
            </a:r>
          </a:p>
        </p:txBody>
      </p:sp>
      <p:sp>
        <p:nvSpPr>
          <p:cNvPr id="10" name="TextBox 9"/>
          <p:cNvSpPr txBox="1">
            <a:spLocks noChangeArrowheads="1"/>
          </p:cNvSpPr>
          <p:nvPr/>
        </p:nvSpPr>
        <p:spPr bwMode="auto">
          <a:xfrm>
            <a:off x="3786188" y="6437313"/>
            <a:ext cx="1500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58558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801687"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3929063" y="6286500"/>
            <a:ext cx="1500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a:p>
        </p:txBody>
      </p:sp>
      <p:sp>
        <p:nvSpPr>
          <p:cNvPr id="7" name="Rectangle 6"/>
          <p:cNvSpPr>
            <a:spLocks noGrp="1" noChangeArrowheads="1"/>
          </p:cNvSpPr>
          <p:nvPr>
            <p:ph type="sldNum" sz="quarter" idx="11"/>
          </p:nvPr>
        </p:nvSpPr>
        <p:spPr/>
        <p:txBody>
          <a:bodyPr/>
          <a:lstStyle>
            <a:lvl1pPr>
              <a:defRPr/>
            </a:lvl1pPr>
          </a:lstStyle>
          <a:p>
            <a:pPr>
              <a:defRPr/>
            </a:pPr>
            <a:fld id="{8A06C182-E3C6-4605-8AA7-73FBB71B0253}" type="slidenum">
              <a:rPr lang="en-US" altLang="en-US"/>
              <a:pPr>
                <a:defRPr/>
              </a:pPr>
              <a:t>‹#›</a:t>
            </a:fld>
            <a:endParaRPr lang="en-US" altLang="en-US"/>
          </a:p>
        </p:txBody>
      </p:sp>
    </p:spTree>
    <p:extLst>
      <p:ext uri="{BB962C8B-B14F-4D97-AF65-F5344CB8AC3E}">
        <p14:creationId xmlns:p14="http://schemas.microsoft.com/office/powerpoint/2010/main" val="3455237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a:p>
        </p:txBody>
      </p:sp>
      <p:sp>
        <p:nvSpPr>
          <p:cNvPr id="4" name="Rectangle 4"/>
          <p:cNvSpPr>
            <a:spLocks noGrp="1" noChangeArrowheads="1"/>
          </p:cNvSpPr>
          <p:nvPr>
            <p:ph type="sldNum" sz="quarter" idx="11"/>
          </p:nvPr>
        </p:nvSpPr>
        <p:spPr>
          <a:ln/>
        </p:spPr>
        <p:txBody>
          <a:bodyPr/>
          <a:lstStyle>
            <a:lvl1pPr>
              <a:defRPr/>
            </a:lvl1pPr>
          </a:lstStyle>
          <a:p>
            <a:pPr>
              <a:defRPr/>
            </a:pPr>
            <a:fld id="{FA28DFED-DDEC-430F-B5D3-3B3B71667E5B}" type="slidenum">
              <a:rPr lang="en-US" altLang="en-US"/>
              <a:pPr>
                <a:defRPr/>
              </a:pPr>
              <a:t>‹#›</a:t>
            </a:fld>
            <a:endParaRPr lang="en-US" altLang="en-US"/>
          </a:p>
        </p:txBody>
      </p:sp>
    </p:spTree>
    <p:extLst>
      <p:ext uri="{BB962C8B-B14F-4D97-AF65-F5344CB8AC3E}">
        <p14:creationId xmlns:p14="http://schemas.microsoft.com/office/powerpoint/2010/main" val="2133464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a:p>
        </p:txBody>
      </p:sp>
      <p:sp>
        <p:nvSpPr>
          <p:cNvPr id="3" name="Rectangle 4"/>
          <p:cNvSpPr>
            <a:spLocks noGrp="1" noChangeArrowheads="1"/>
          </p:cNvSpPr>
          <p:nvPr>
            <p:ph type="sldNum" sz="quarter" idx="11"/>
          </p:nvPr>
        </p:nvSpPr>
        <p:spPr>
          <a:ln/>
        </p:spPr>
        <p:txBody>
          <a:bodyPr/>
          <a:lstStyle>
            <a:lvl1pPr>
              <a:defRPr/>
            </a:lvl1pPr>
          </a:lstStyle>
          <a:p>
            <a:pPr>
              <a:defRPr/>
            </a:pPr>
            <a:fld id="{BA8FB976-32C0-413E-AAEC-975A4EFA8ADB}" type="slidenum">
              <a:rPr lang="en-US" altLang="en-US"/>
              <a:pPr>
                <a:defRPr/>
              </a:pPr>
              <a:t>‹#›</a:t>
            </a:fld>
            <a:endParaRPr lang="en-US" altLang="en-US"/>
          </a:p>
        </p:txBody>
      </p:sp>
    </p:spTree>
    <p:extLst>
      <p:ext uri="{BB962C8B-B14F-4D97-AF65-F5344CB8AC3E}">
        <p14:creationId xmlns:p14="http://schemas.microsoft.com/office/powerpoint/2010/main" val="302501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04800"/>
            <a:ext cx="833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anose="020B0502020104020203" pitchFamily="34" charset="0"/>
              </a:defRPr>
            </a:lvl1pPr>
          </a:lstStyle>
          <a:p>
            <a:pPr fontAlgn="base">
              <a:spcBef>
                <a:spcPct val="0"/>
              </a:spcBef>
              <a:spcAft>
                <a:spcPct val="0"/>
              </a:spcAft>
              <a:defRPr/>
            </a:pPr>
            <a:fld id="{E7A19B66-FA0B-4753-BB46-51DB6947A6FC}" type="slidenum">
              <a:rPr lang="en-US" altLang="en-US"/>
              <a:pPr fontAlgn="base">
                <a:spcBef>
                  <a:spcPct val="0"/>
                </a:spcBef>
                <a:spcAft>
                  <a:spcPct val="0"/>
                </a:spcAft>
                <a:defRPr/>
              </a:pPr>
              <a:t>‹#›</a:t>
            </a:fld>
            <a:endParaRPr lang="en-US" altLang="en-US"/>
          </a:p>
        </p:txBody>
      </p:sp>
      <p:sp>
        <p:nvSpPr>
          <p:cNvPr id="1029" name="Rectangle 5"/>
          <p:cNvSpPr>
            <a:spLocks noChangeArrowheads="1"/>
          </p:cNvSpPr>
          <p:nvPr/>
        </p:nvSpPr>
        <p:spPr bwMode="auto">
          <a:xfrm>
            <a:off x="0" y="1066800"/>
            <a:ext cx="9144000" cy="1524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1030" name="Rectangle 6"/>
          <p:cNvSpPr>
            <a:spLocks noChangeArrowheads="1"/>
          </p:cNvSpPr>
          <p:nvPr/>
        </p:nvSpPr>
        <p:spPr bwMode="auto">
          <a:xfrm>
            <a:off x="0" y="1219200"/>
            <a:ext cx="304800" cy="5638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defRPr/>
            </a:pPr>
            <a:endParaRPr lang="en-US" altLang="en-US" sz="2800">
              <a:solidFill>
                <a:srgbClr val="002A6C"/>
              </a:solidFill>
              <a:latin typeface="Times" pitchFamily="18" charset="0"/>
            </a:endParaRPr>
          </a:p>
        </p:txBody>
      </p:sp>
      <p:sp>
        <p:nvSpPr>
          <p:cNvPr id="1031" name="Text Box 7"/>
          <p:cNvSpPr txBox="1">
            <a:spLocks noChangeArrowheads="1"/>
          </p:cNvSpPr>
          <p:nvPr/>
        </p:nvSpPr>
        <p:spPr bwMode="auto">
          <a:xfrm>
            <a:off x="2971800" y="3048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800" b="1">
              <a:solidFill>
                <a:srgbClr val="000000"/>
              </a:solidFill>
              <a:latin typeface="Times" pitchFamily="18" charset="0"/>
            </a:endParaRPr>
          </a:p>
        </p:txBody>
      </p:sp>
      <p:sp>
        <p:nvSpPr>
          <p:cNvPr id="1032" name="Rectangle 8"/>
          <p:cNvSpPr>
            <a:spLocks noChangeArrowheads="1"/>
          </p:cNvSpPr>
          <p:nvPr/>
        </p:nvSpPr>
        <p:spPr bwMode="auto">
          <a:xfrm>
            <a:off x="8153400" y="6324600"/>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400" b="1">
              <a:solidFill>
                <a:srgbClr val="000000"/>
              </a:solidFill>
            </a:endParaRPr>
          </a:p>
        </p:txBody>
      </p:sp>
      <p:sp>
        <p:nvSpPr>
          <p:cNvPr id="1033" name="Rectangle 9"/>
          <p:cNvSpPr>
            <a:spLocks noGrp="1" noChangeArrowheads="1"/>
          </p:cNvSpPr>
          <p:nvPr>
            <p:ph type="body" idx="1"/>
          </p:nvPr>
        </p:nvSpPr>
        <p:spPr bwMode="auto">
          <a:xfrm>
            <a:off x="609600" y="1482725"/>
            <a:ext cx="81534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Add Bullet (Gill Sans MT 24 pt)</a:t>
            </a:r>
          </a:p>
          <a:p>
            <a:pPr lvl="1"/>
            <a:r>
              <a:rPr lang="en-US" altLang="en-US"/>
              <a:t>Sub bullet (Gill Sans MT 20 pt) </a:t>
            </a:r>
          </a:p>
          <a:p>
            <a:pPr lvl="1"/>
            <a:r>
              <a:rPr lang="en-US" altLang="en-US"/>
              <a:t>Sub bullet (Gill Sans MT 20 pt) </a:t>
            </a:r>
          </a:p>
          <a:p>
            <a:pPr lvl="0"/>
            <a:r>
              <a:rPr lang="en-US" altLang="en-US"/>
              <a:t>Add Bullet (Gill Sans MT 24 pt)</a:t>
            </a:r>
          </a:p>
          <a:p>
            <a:pPr lvl="1"/>
            <a:r>
              <a:rPr lang="en-US" altLang="en-US"/>
              <a:t>Sub bullet (Gill Sans MT 20 pt) </a:t>
            </a:r>
          </a:p>
          <a:p>
            <a:pPr lvl="1"/>
            <a:r>
              <a:rPr lang="en-US" altLang="en-US"/>
              <a:t>Sub bullet (Gill Sans MT 20 pt) </a:t>
            </a:r>
          </a:p>
          <a:p>
            <a:pPr lvl="1"/>
            <a:endParaRPr lang="en-US" altLang="en-US"/>
          </a:p>
          <a:p>
            <a:pPr lvl="1"/>
            <a:endParaRPr lang="en-US" altLang="en-US"/>
          </a:p>
          <a:p>
            <a:pPr lvl="1"/>
            <a:endParaRPr lang="en-US" altLang="en-US"/>
          </a:p>
        </p:txBody>
      </p:sp>
    </p:spTree>
    <p:extLst>
      <p:ext uri="{BB962C8B-B14F-4D97-AF65-F5344CB8AC3E}">
        <p14:creationId xmlns:p14="http://schemas.microsoft.com/office/powerpoint/2010/main" val="2286294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rtl="0" eaLnBrk="0" fontAlgn="base" hangingPunct="0">
        <a:spcBef>
          <a:spcPct val="0"/>
        </a:spcBef>
        <a:spcAft>
          <a:spcPct val="0"/>
        </a:spcAft>
        <a:defRPr sz="3200" b="1">
          <a:solidFill>
            <a:srgbClr val="007C30"/>
          </a:solidFill>
          <a:latin typeface="Gill Sans MT" pitchFamily="34" charset="0"/>
          <a:ea typeface="+mj-ea"/>
          <a:cs typeface="+mj-cs"/>
        </a:defRPr>
      </a:lvl1pPr>
      <a:lvl2pPr algn="l" rtl="0" eaLnBrk="0" fontAlgn="base" hangingPunct="0">
        <a:spcBef>
          <a:spcPct val="0"/>
        </a:spcBef>
        <a:spcAft>
          <a:spcPct val="0"/>
        </a:spcAft>
        <a:defRPr sz="3200" b="1">
          <a:solidFill>
            <a:srgbClr val="007C30"/>
          </a:solidFill>
          <a:latin typeface="Gill Sans MT" pitchFamily="34" charset="0"/>
        </a:defRPr>
      </a:lvl2pPr>
      <a:lvl3pPr algn="l" rtl="0" eaLnBrk="0" fontAlgn="base" hangingPunct="0">
        <a:spcBef>
          <a:spcPct val="0"/>
        </a:spcBef>
        <a:spcAft>
          <a:spcPct val="0"/>
        </a:spcAft>
        <a:defRPr sz="3200" b="1">
          <a:solidFill>
            <a:srgbClr val="007C30"/>
          </a:solidFill>
          <a:latin typeface="Gill Sans MT" pitchFamily="34" charset="0"/>
        </a:defRPr>
      </a:lvl3pPr>
      <a:lvl4pPr algn="l" rtl="0" eaLnBrk="0" fontAlgn="base" hangingPunct="0">
        <a:spcBef>
          <a:spcPct val="0"/>
        </a:spcBef>
        <a:spcAft>
          <a:spcPct val="0"/>
        </a:spcAft>
        <a:defRPr sz="3200" b="1">
          <a:solidFill>
            <a:srgbClr val="007C30"/>
          </a:solidFill>
          <a:latin typeface="Gill Sans MT" pitchFamily="34" charset="0"/>
        </a:defRPr>
      </a:lvl4pPr>
      <a:lvl5pPr algn="l" rtl="0" eaLnBrk="0" fontAlgn="base" hangingPunct="0">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0" fontAlgn="base" hangingPunct="0">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0" fontAlgn="base" hangingPunct="0">
        <a:spcBef>
          <a:spcPct val="25000"/>
        </a:spcBef>
        <a:spcAft>
          <a:spcPct val="0"/>
        </a:spcAft>
        <a:buFont typeface="Arial" panose="020B0604020202020204" pitchFamily="34" charset="0"/>
        <a:buChar char="–"/>
        <a:defRPr sz="2000">
          <a:solidFill>
            <a:schemeClr val="tx1"/>
          </a:solidFill>
          <a:latin typeface="Gill Sans MT" pitchFamily="34" charset="0"/>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8033" y="942773"/>
            <a:ext cx="8388424" cy="686027"/>
          </a:xfrm>
        </p:spPr>
        <p:txBody>
          <a:bodyPr>
            <a:normAutofit/>
          </a:bodyPr>
          <a:lstStyle/>
          <a:p>
            <a:r>
              <a:rPr lang="en-US" sz="3200" b="1" dirty="0">
                <a:solidFill>
                  <a:srgbClr val="00B0F0"/>
                </a:solidFill>
              </a:rPr>
              <a:t>2</a:t>
            </a:r>
            <a:r>
              <a:rPr lang="en-US" sz="3200" b="1" baseline="30000" dirty="0">
                <a:solidFill>
                  <a:srgbClr val="00B0F0"/>
                </a:solidFill>
              </a:rPr>
              <a:t>nd</a:t>
            </a:r>
            <a:r>
              <a:rPr lang="en-US" sz="3200" b="1" dirty="0">
                <a:solidFill>
                  <a:srgbClr val="00B0F0"/>
                </a:solidFill>
              </a:rPr>
              <a:t> Project Technical Committee Meeting</a:t>
            </a:r>
            <a:endParaRPr lang="en-US" sz="4000" b="1" dirty="0"/>
          </a:p>
        </p:txBody>
      </p:sp>
      <p:sp>
        <p:nvSpPr>
          <p:cNvPr id="3" name="Subtitle 2"/>
          <p:cNvSpPr>
            <a:spLocks noGrp="1"/>
          </p:cNvSpPr>
          <p:nvPr>
            <p:ph type="subTitle" idx="1"/>
          </p:nvPr>
        </p:nvSpPr>
        <p:spPr>
          <a:xfrm>
            <a:off x="971600" y="1628800"/>
            <a:ext cx="7776864" cy="2128246"/>
          </a:xfrm>
        </p:spPr>
        <p:txBody>
          <a:bodyPr>
            <a:noAutofit/>
          </a:bodyPr>
          <a:lstStyle/>
          <a:p>
            <a:pPr>
              <a:lnSpc>
                <a:spcPct val="107000"/>
              </a:lnSpc>
              <a:spcAft>
                <a:spcPts val="800"/>
              </a:spcAft>
            </a:pPr>
            <a:r>
              <a:rPr lang="en-US" sz="2000" b="1" dirty="0">
                <a:solidFill>
                  <a:srgbClr val="006600"/>
                </a:solidFill>
                <a:latin typeface="Book Antiqua" panose="02040602050305030304" pitchFamily="18" charset="0"/>
                <a:cs typeface="Times New Roman" panose="02020603050405020304" pitchFamily="18" charset="0"/>
              </a:rPr>
              <a:t>PROGRESS OF IMPLEMENTATION OF</a:t>
            </a:r>
          </a:p>
          <a:p>
            <a:pPr>
              <a:lnSpc>
                <a:spcPct val="107000"/>
              </a:lnSpc>
              <a:spcAft>
                <a:spcPts val="800"/>
              </a:spcAft>
            </a:pPr>
            <a:r>
              <a:rPr lang="en-US" sz="2000" b="1" dirty="0">
                <a:solidFill>
                  <a:srgbClr val="006600"/>
                </a:solidFill>
                <a:latin typeface="Book Antiqua" panose="02040602050305030304" pitchFamily="18" charset="0"/>
                <a:ea typeface="Calibri" panose="020F0502020204030204" pitchFamily="34" charset="0"/>
                <a:cs typeface="Times New Roman" panose="02020603050405020304" pitchFamily="18" charset="0"/>
              </a:rPr>
              <a:t>RECOMMENDATIONS OF THE 1</a:t>
            </a:r>
            <a:r>
              <a:rPr lang="en-US" sz="2000" b="1" baseline="30000" dirty="0">
                <a:solidFill>
                  <a:srgbClr val="006600"/>
                </a:solidFill>
                <a:latin typeface="Book Antiqua" panose="02040602050305030304" pitchFamily="18" charset="0"/>
                <a:ea typeface="Calibri" panose="020F0502020204030204" pitchFamily="34" charset="0"/>
                <a:cs typeface="Times New Roman" panose="02020603050405020304" pitchFamily="18" charset="0"/>
              </a:rPr>
              <a:t>ST</a:t>
            </a:r>
            <a:r>
              <a:rPr lang="en-US" sz="2000" b="1" dirty="0">
                <a:solidFill>
                  <a:srgbClr val="006600"/>
                </a:solidFill>
                <a:latin typeface="Book Antiqua" panose="02040602050305030304" pitchFamily="18" charset="0"/>
                <a:ea typeface="Calibri" panose="020F0502020204030204" pitchFamily="34" charset="0"/>
                <a:cs typeface="Times New Roman" panose="02020603050405020304" pitchFamily="18" charset="0"/>
              </a:rPr>
              <a:t> PROJECT TECHNICAL COMMITTEE MEETING FOR:</a:t>
            </a:r>
            <a:endParaRPr lang="en-KE" sz="2000" b="1" dirty="0">
              <a:solidFill>
                <a:srgbClr val="006600"/>
              </a:solidFill>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b="1" dirty="0">
                <a:solidFill>
                  <a:srgbClr val="006600"/>
                </a:solidFill>
                <a:latin typeface="Book Antiqua" panose="02040602050305030304" pitchFamily="18" charset="0"/>
                <a:ea typeface="Calibri" panose="020F0502020204030204" pitchFamily="34" charset="0"/>
                <a:cs typeface="Times New Roman" panose="02020603050405020304" pitchFamily="18" charset="0"/>
              </a:rPr>
              <a:t>‘‘CONSERVING AQUATIC BIODIVERSITY IN THE AFRICA BLUE ECONOMY’’</a:t>
            </a:r>
            <a:endParaRPr lang="en-KE" sz="2000" b="1" dirty="0">
              <a:solidFill>
                <a:srgbClr val="006600"/>
              </a:solidFill>
              <a:latin typeface="Book Antiqua" panose="02040602050305030304" pitchFamily="18" charset="0"/>
              <a:ea typeface="Calibri" panose="020F0502020204030204" pitchFamily="34" charset="0"/>
              <a:cs typeface="Times New Roman" panose="02020603050405020304" pitchFamily="18" charset="0"/>
            </a:endParaRPr>
          </a:p>
          <a:p>
            <a:r>
              <a:rPr lang="en-US" sz="2000" b="1" dirty="0">
                <a:solidFill>
                  <a:srgbClr val="006600"/>
                </a:solidFill>
                <a:latin typeface="Book Antiqua" panose="02040602050305030304" pitchFamily="18" charset="0"/>
                <a:cs typeface="Times New Roman" panose="02020603050405020304" pitchFamily="18" charset="0"/>
              </a:rPr>
              <a:t>13</a:t>
            </a:r>
            <a:r>
              <a:rPr lang="en-US" sz="2000" b="1" baseline="30000" dirty="0">
                <a:solidFill>
                  <a:srgbClr val="006600"/>
                </a:solidFill>
                <a:latin typeface="Book Antiqua" panose="02040602050305030304" pitchFamily="18" charset="0"/>
                <a:cs typeface="Times New Roman" panose="02020603050405020304" pitchFamily="18" charset="0"/>
              </a:rPr>
              <a:t>th</a:t>
            </a:r>
            <a:r>
              <a:rPr lang="en-US" sz="2000" b="1" dirty="0">
                <a:solidFill>
                  <a:srgbClr val="006600"/>
                </a:solidFill>
                <a:latin typeface="Book Antiqua" panose="02040602050305030304" pitchFamily="18" charset="0"/>
                <a:cs typeface="Times New Roman" panose="02020603050405020304" pitchFamily="18" charset="0"/>
              </a:rPr>
              <a:t> – 14</a:t>
            </a:r>
            <a:r>
              <a:rPr lang="en-US" sz="2000" b="1" baseline="30000" dirty="0">
                <a:solidFill>
                  <a:srgbClr val="006600"/>
                </a:solidFill>
                <a:latin typeface="Book Antiqua" panose="02040602050305030304" pitchFamily="18" charset="0"/>
                <a:cs typeface="Times New Roman" panose="02020603050405020304" pitchFamily="18" charset="0"/>
              </a:rPr>
              <a:t>th</a:t>
            </a:r>
            <a:r>
              <a:rPr lang="en-US" sz="2000" b="1" dirty="0">
                <a:solidFill>
                  <a:srgbClr val="006600"/>
                </a:solidFill>
                <a:latin typeface="Book Antiqua" panose="02040602050305030304" pitchFamily="18" charset="0"/>
                <a:cs typeface="Times New Roman" panose="02020603050405020304" pitchFamily="18" charset="0"/>
              </a:rPr>
              <a:t> September, 2023</a:t>
            </a:r>
          </a:p>
          <a:p>
            <a:r>
              <a:rPr lang="en-US" sz="2000" b="1" dirty="0">
                <a:solidFill>
                  <a:srgbClr val="006600"/>
                </a:solidFill>
                <a:latin typeface="Book Antiqua" panose="02040602050305030304" pitchFamily="18" charset="0"/>
                <a:cs typeface="Times New Roman" panose="02020603050405020304" pitchFamily="18" charset="0"/>
              </a:rPr>
              <a:t>Naivasha, Kenya</a:t>
            </a: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0193" y="4499578"/>
            <a:ext cx="1371719" cy="1798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4499578"/>
            <a:ext cx="1099231" cy="1560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6296" y="4491072"/>
            <a:ext cx="1104339" cy="1560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617538" y="4499578"/>
            <a:ext cx="1174674" cy="1660206"/>
          </a:xfrm>
          <a:prstGeom prst="rect">
            <a:avLst/>
          </a:prstGeom>
        </p:spPr>
      </p:pic>
      <p:pic>
        <p:nvPicPr>
          <p:cNvPr id="9" name="Picture 8">
            <a:extLst>
              <a:ext uri="{FF2B5EF4-FFF2-40B4-BE49-F238E27FC236}">
                <a16:creationId xmlns:a16="http://schemas.microsoft.com/office/drawing/2014/main" id="{5CFEFAC8-8526-4C24-949D-724672AD4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15817" y="101117"/>
            <a:ext cx="792088" cy="735596"/>
          </a:xfrm>
          <a:prstGeom prst="rect">
            <a:avLst/>
          </a:prstGeom>
        </p:spPr>
      </p:pic>
      <p:pic>
        <p:nvPicPr>
          <p:cNvPr id="11" name="Picture 10">
            <a:extLst>
              <a:ext uri="{FF2B5EF4-FFF2-40B4-BE49-F238E27FC236}">
                <a16:creationId xmlns:a16="http://schemas.microsoft.com/office/drawing/2014/main" id="{AEE26D60-DFCF-4F01-AF14-AE628B4C1D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0112" y="136031"/>
            <a:ext cx="2667000" cy="811098"/>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FC3AB7-44F8-4FD3-A238-EF5B0F5E24C9}"/>
              </a:ext>
            </a:extLst>
          </p:cNvPr>
          <p:cNvPicPr/>
          <p:nvPr/>
        </p:nvPicPr>
        <p:blipFill rotWithShape="1">
          <a:blip r:embed="rId2" cstate="print">
            <a:extLst>
              <a:ext uri="{28A0092B-C50C-407E-A947-70E740481C1C}">
                <a14:useLocalDpi xmlns:a14="http://schemas.microsoft.com/office/drawing/2010/main" val="0"/>
              </a:ext>
            </a:extLst>
          </a:blip>
          <a:srcRect b="21121"/>
          <a:stretch/>
        </p:blipFill>
        <p:spPr bwMode="auto">
          <a:xfrm>
            <a:off x="755576" y="980728"/>
            <a:ext cx="8388424" cy="4176464"/>
          </a:xfrm>
          <a:prstGeom prst="rect">
            <a:avLst/>
          </a:prstGeom>
          <a:noFill/>
          <a:ln>
            <a:noFill/>
          </a:ln>
        </p:spPr>
      </p:pic>
      <p:sp>
        <p:nvSpPr>
          <p:cNvPr id="5" name="Rectangle 4">
            <a:extLst>
              <a:ext uri="{FF2B5EF4-FFF2-40B4-BE49-F238E27FC236}">
                <a16:creationId xmlns:a16="http://schemas.microsoft.com/office/drawing/2014/main" id="{51E32D2D-89A6-4183-B1FE-8860E6EE6C28}"/>
              </a:ext>
            </a:extLst>
          </p:cNvPr>
          <p:cNvSpPr/>
          <p:nvPr/>
        </p:nvSpPr>
        <p:spPr>
          <a:xfrm>
            <a:off x="958537" y="242633"/>
            <a:ext cx="7061407" cy="468077"/>
          </a:xfrm>
          <a:prstGeom prst="rect">
            <a:avLst/>
          </a:prstGeom>
        </p:spPr>
        <p:txBody>
          <a:bodyPr wrap="square">
            <a:spAutoFit/>
          </a:bodyPr>
          <a:lstStyle/>
          <a:p>
            <a:pPr lvl="0">
              <a:lnSpc>
                <a:spcPct val="107000"/>
              </a:lnSpc>
              <a:spcBef>
                <a:spcPts val="1200"/>
              </a:spcBef>
            </a:pP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400" b="1" kern="0" baseline="3000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st</a:t>
            </a: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 PTC MEETING, 20-21 MOMBASA KENYA    </a:t>
            </a:r>
            <a:endParaRPr lang="en-KE" sz="2400" b="1" kern="0" dirty="0">
              <a:solidFill>
                <a:srgbClr val="0066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F909BA0A-9B5C-4DA0-87AA-AC0679B8CD80}"/>
              </a:ext>
            </a:extLst>
          </p:cNvPr>
          <p:cNvSpPr/>
          <p:nvPr/>
        </p:nvSpPr>
        <p:spPr>
          <a:xfrm>
            <a:off x="827584" y="5229200"/>
            <a:ext cx="8388424" cy="1708160"/>
          </a:xfrm>
          <a:prstGeom prst="rect">
            <a:avLst/>
          </a:prstGeom>
        </p:spPr>
        <p:txBody>
          <a:bodyPr wrap="square">
            <a:spAutoFit/>
          </a:bodyPr>
          <a:lstStyle/>
          <a:p>
            <a:r>
              <a:rPr lang="en-GB" sz="2100" b="1" dirty="0"/>
              <a:t>AU MS:</a:t>
            </a:r>
            <a:r>
              <a:rPr lang="en-GB" sz="2100" dirty="0"/>
              <a:t> Kenya, Uganda, Gabon, Egypt; </a:t>
            </a:r>
            <a:r>
              <a:rPr lang="en-GB" sz="2100" b="1" dirty="0"/>
              <a:t>RSC:</a:t>
            </a:r>
            <a:r>
              <a:rPr lang="en-GB" sz="2100" dirty="0"/>
              <a:t> Abidjan Convention and Nairobi Convention, </a:t>
            </a:r>
            <a:r>
              <a:rPr lang="en-GB" sz="2100" b="1" dirty="0"/>
              <a:t>REC :</a:t>
            </a:r>
            <a:r>
              <a:rPr lang="en-GB" sz="2100" dirty="0"/>
              <a:t> IGAD, SADC (</a:t>
            </a:r>
            <a:r>
              <a:rPr lang="en-GB" sz="2100" i="1" dirty="0"/>
              <a:t>virtual</a:t>
            </a:r>
            <a:r>
              <a:rPr lang="en-GB" sz="2100" dirty="0"/>
              <a:t>) </a:t>
            </a:r>
            <a:r>
              <a:rPr lang="en-GB" sz="2100" b="1" dirty="0"/>
              <a:t>LMEs:</a:t>
            </a:r>
            <a:r>
              <a:rPr lang="en-GB" sz="2100" dirty="0"/>
              <a:t> BCC (</a:t>
            </a:r>
            <a:r>
              <a:rPr lang="en-GB" sz="2100" i="1" dirty="0"/>
              <a:t>virtual</a:t>
            </a:r>
            <a:r>
              <a:rPr lang="en-GB" sz="2100" dirty="0"/>
              <a:t>) </a:t>
            </a:r>
            <a:r>
              <a:rPr lang="en-GB" sz="2100" b="1" dirty="0"/>
              <a:t>TP:</a:t>
            </a:r>
            <a:r>
              <a:rPr lang="en-GB" sz="2100" dirty="0"/>
              <a:t> FAO, IOC-UNESCO, WIOMSA, Swedish Embassy to the African Union; SWAM ; </a:t>
            </a:r>
            <a:r>
              <a:rPr lang="en-GB" sz="2100" b="1" dirty="0"/>
              <a:t>NGO </a:t>
            </a:r>
            <a:r>
              <a:rPr lang="en-GB" sz="2100" dirty="0"/>
              <a:t>AFMESI, </a:t>
            </a:r>
            <a:r>
              <a:rPr lang="en-GB" sz="2100" b="1" dirty="0"/>
              <a:t>NSA</a:t>
            </a:r>
            <a:r>
              <a:rPr lang="en-GB" sz="2100" dirty="0"/>
              <a:t>: AWFISHNET </a:t>
            </a:r>
            <a:r>
              <a:rPr lang="en-GB" sz="2100" b="1" dirty="0"/>
              <a:t>AU </a:t>
            </a:r>
            <a:r>
              <a:rPr lang="en-GB" sz="2100" b="1" dirty="0" err="1"/>
              <a:t>CoE</a:t>
            </a:r>
            <a:r>
              <a:rPr lang="en-GB" sz="2100" dirty="0"/>
              <a:t>: Rhodes University, </a:t>
            </a:r>
            <a:r>
              <a:rPr lang="en-GB" sz="2100" b="1" dirty="0"/>
              <a:t>SRI:</a:t>
            </a:r>
            <a:r>
              <a:rPr lang="en-GB" sz="2100" dirty="0"/>
              <a:t> COMHAFAT </a:t>
            </a:r>
          </a:p>
          <a:p>
            <a:r>
              <a:rPr lang="en-GB" sz="2100" b="1" dirty="0"/>
              <a:t>AU-IBAR</a:t>
            </a:r>
            <a:endParaRPr lang="en-US" sz="2100" b="1" dirty="0"/>
          </a:p>
        </p:txBody>
      </p:sp>
    </p:spTree>
    <p:extLst>
      <p:ext uri="{BB962C8B-B14F-4D97-AF65-F5344CB8AC3E}">
        <p14:creationId xmlns:p14="http://schemas.microsoft.com/office/powerpoint/2010/main" val="4253209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C6C282C-63B7-409D-A6A1-6595A2D81365}"/>
              </a:ext>
            </a:extLst>
          </p:cNvPr>
          <p:cNvGraphicFramePr>
            <a:graphicFrameLocks noGrp="1"/>
          </p:cNvGraphicFramePr>
          <p:nvPr>
            <p:ph idx="1"/>
            <p:extLst>
              <p:ext uri="{D42A27DB-BD31-4B8C-83A1-F6EECF244321}">
                <p14:modId xmlns:p14="http://schemas.microsoft.com/office/powerpoint/2010/main" val="1889585349"/>
              </p:ext>
            </p:extLst>
          </p:nvPr>
        </p:nvGraphicFramePr>
        <p:xfrm>
          <a:off x="755577" y="980728"/>
          <a:ext cx="8388424" cy="5879910"/>
        </p:xfrm>
        <a:graphic>
          <a:graphicData uri="http://schemas.openxmlformats.org/drawingml/2006/table">
            <a:tbl>
              <a:tblPr firstRow="1" bandRow="1">
                <a:tableStyleId>{5C22544A-7EE6-4342-B048-85BDC9FD1C3A}</a:tableStyleId>
              </a:tblPr>
              <a:tblGrid>
                <a:gridCol w="533292">
                  <a:extLst>
                    <a:ext uri="{9D8B030D-6E8A-4147-A177-3AD203B41FA5}">
                      <a16:colId xmlns:a16="http://schemas.microsoft.com/office/drawing/2014/main" val="564944054"/>
                    </a:ext>
                  </a:extLst>
                </a:gridCol>
                <a:gridCol w="3871905">
                  <a:extLst>
                    <a:ext uri="{9D8B030D-6E8A-4147-A177-3AD203B41FA5}">
                      <a16:colId xmlns:a16="http://schemas.microsoft.com/office/drawing/2014/main" val="530459354"/>
                    </a:ext>
                  </a:extLst>
                </a:gridCol>
                <a:gridCol w="3983227">
                  <a:extLst>
                    <a:ext uri="{9D8B030D-6E8A-4147-A177-3AD203B41FA5}">
                      <a16:colId xmlns:a16="http://schemas.microsoft.com/office/drawing/2014/main" val="1122192595"/>
                    </a:ext>
                  </a:extLst>
                </a:gridCol>
              </a:tblGrid>
              <a:tr h="370840">
                <a:tc>
                  <a:txBody>
                    <a:bodyPr/>
                    <a:lstStyle/>
                    <a:p>
                      <a:endParaRPr lang="en-US" sz="1750" dirty="0"/>
                    </a:p>
                  </a:txBody>
                  <a:tcPr>
                    <a:lnB w="12700" cap="flat" cmpd="sng" algn="ctr">
                      <a:solidFill>
                        <a:schemeClr val="tx1"/>
                      </a:solidFill>
                      <a:prstDash val="solid"/>
                      <a:round/>
                      <a:headEnd type="none" w="med" len="med"/>
                      <a:tailEnd type="none" w="med" len="med"/>
                    </a:lnB>
                  </a:tcPr>
                </a:tc>
                <a:tc>
                  <a:txBody>
                    <a:bodyPr/>
                    <a:lstStyle/>
                    <a:p>
                      <a:r>
                        <a:rPr lang="en-US" sz="1750" dirty="0"/>
                        <a:t>Recommendation</a:t>
                      </a:r>
                    </a:p>
                  </a:txBody>
                  <a:tcPr>
                    <a:lnB w="12700" cap="flat" cmpd="sng" algn="ctr">
                      <a:solidFill>
                        <a:schemeClr val="tx1"/>
                      </a:solidFill>
                      <a:prstDash val="solid"/>
                      <a:round/>
                      <a:headEnd type="none" w="med" len="med"/>
                      <a:tailEnd type="none" w="med" len="med"/>
                    </a:lnB>
                  </a:tcPr>
                </a:tc>
                <a:tc>
                  <a:txBody>
                    <a:bodyPr/>
                    <a:lstStyle/>
                    <a:p>
                      <a:r>
                        <a:rPr lang="en-US" sz="1750" dirty="0"/>
                        <a:t>Action implemented</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1192854"/>
                  </a:ext>
                </a:extLst>
              </a:tr>
              <a:tr h="370840">
                <a:tc>
                  <a:txBody>
                    <a:bodyPr/>
                    <a:lstStyle/>
                    <a:p>
                      <a:r>
                        <a:rPr lang="en-US" sz="175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750" dirty="0">
                          <a:latin typeface="Times New Roman" panose="02020603050405020304" pitchFamily="18" charset="0"/>
                          <a:ea typeface="Calibri" panose="020F0502020204030204" pitchFamily="34" charset="0"/>
                          <a:cs typeface="Times New Roman" panose="02020603050405020304" pitchFamily="18" charset="0"/>
                        </a:rPr>
                        <a:t>Director of AU-IBAR should be the chair of the PTC</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kern="1200" dirty="0">
                          <a:solidFill>
                            <a:schemeClr val="dk1"/>
                          </a:solidFill>
                          <a:latin typeface="Times New Roman" panose="02020603050405020304" pitchFamily="18" charset="0"/>
                          <a:ea typeface="Calibri" panose="020F0502020204030204" pitchFamily="34" charset="0"/>
                          <a:cs typeface="Times New Roman" panose="02020603050405020304" pitchFamily="18" charset="0"/>
                        </a:rPr>
                        <a:t>This recommendation has been effected the Director is now the Chairperson of the PTC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0720290"/>
                  </a:ext>
                </a:extLst>
              </a:tr>
              <a:tr h="370840">
                <a:tc>
                  <a:txBody>
                    <a:bodyPr/>
                    <a:lstStyle/>
                    <a:p>
                      <a:r>
                        <a:rPr lang="en-US" sz="175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just">
                        <a:lnSpc>
                          <a:spcPct val="107000"/>
                        </a:lnSpc>
                        <a:spcAft>
                          <a:spcPts val="0"/>
                        </a:spcAft>
                      </a:pPr>
                      <a:r>
                        <a:rPr lang="en-KE" sz="1750" dirty="0">
                          <a:latin typeface="Times New Roman" panose="02020603050405020304" pitchFamily="18" charset="0"/>
                          <a:ea typeface="Calibri" panose="020F0502020204030204" pitchFamily="34" charset="0"/>
                          <a:cs typeface="Times New Roman" panose="02020603050405020304" pitchFamily="18" charset="0"/>
                        </a:rPr>
                        <a:t>Protection, conservation and management of</a:t>
                      </a:r>
                      <a:r>
                        <a:rPr lang="en-US" sz="1750" dirty="0">
                          <a:latin typeface="Times New Roman" panose="02020603050405020304" pitchFamily="18" charset="0"/>
                          <a:ea typeface="Calibri" panose="020F0502020204030204" pitchFamily="34" charset="0"/>
                          <a:cs typeface="Times New Roman" panose="02020603050405020304" pitchFamily="18" charset="0"/>
                        </a:rPr>
                        <a:t> both marine and inland water bodies </a:t>
                      </a:r>
                      <a:r>
                        <a:rPr lang="en-KE" sz="1750" dirty="0">
                          <a:latin typeface="Times New Roman" panose="02020603050405020304" pitchFamily="18" charset="0"/>
                          <a:ea typeface="Calibri" panose="020F0502020204030204" pitchFamily="34" charset="0"/>
                          <a:cs typeface="Times New Roman" panose="02020603050405020304" pitchFamily="18" charset="0"/>
                        </a:rPr>
                        <a:t>should be considered as priority in the </a:t>
                      </a:r>
                      <a:r>
                        <a:rPr lang="en-US" sz="1750" dirty="0">
                          <a:latin typeface="Times New Roman" panose="02020603050405020304" pitchFamily="18" charset="0"/>
                          <a:ea typeface="Calibri" panose="020F0502020204030204" pitchFamily="34" charset="0"/>
                          <a:cs typeface="Times New Roman" panose="02020603050405020304" pitchFamily="18" charset="0"/>
                        </a:rPr>
                        <a:t>aquatic biodiversity     conservation project, and the project should e</a:t>
                      </a:r>
                      <a:r>
                        <a:rPr lang="en-KE" sz="1750" dirty="0">
                          <a:latin typeface="Times New Roman" panose="02020603050405020304" pitchFamily="18" charset="0"/>
                          <a:ea typeface="Calibri" panose="020F0502020204030204" pitchFamily="34" charset="0"/>
                          <a:cs typeface="Times New Roman" panose="02020603050405020304" pitchFamily="18" charset="0"/>
                        </a:rPr>
                        <a:t>xplore synergies with </a:t>
                      </a:r>
                      <a:r>
                        <a:rPr lang="en-US" sz="1750" dirty="0">
                          <a:latin typeface="Times New Roman" panose="02020603050405020304" pitchFamily="18" charset="0"/>
                          <a:ea typeface="Calibri" panose="020F0502020204030204" pitchFamily="34" charset="0"/>
                          <a:cs typeface="Times New Roman" panose="02020603050405020304" pitchFamily="18" charset="0"/>
                        </a:rPr>
                        <a:t>existing     </a:t>
                      </a:r>
                      <a:r>
                        <a:rPr lang="en-KE" sz="1750" dirty="0">
                          <a:latin typeface="Times New Roman" panose="02020603050405020304" pitchFamily="18" charset="0"/>
                          <a:ea typeface="Calibri" panose="020F0502020204030204" pitchFamily="34" charset="0"/>
                          <a:cs typeface="Times New Roman" panose="02020603050405020304" pitchFamily="18" charset="0"/>
                        </a:rPr>
                        <a:t>initiatives </a:t>
                      </a:r>
                      <a:r>
                        <a:rPr lang="en-US" sz="1750" dirty="0">
                          <a:latin typeface="Times New Roman" panose="02020603050405020304" pitchFamily="18" charset="0"/>
                          <a:ea typeface="Calibri" panose="020F0502020204030204" pitchFamily="34" charset="0"/>
                          <a:cs typeface="Times New Roman" panose="02020603050405020304" pitchFamily="18" charset="0"/>
                        </a:rPr>
                        <a:t>by BCC, SADC, </a:t>
                      </a:r>
                      <a:r>
                        <a:rPr lang="en-KE" sz="1750" dirty="0">
                          <a:latin typeface="Times New Roman" panose="02020603050405020304" pitchFamily="18" charset="0"/>
                          <a:ea typeface="Calibri" panose="020F0502020204030204" pitchFamily="34" charset="0"/>
                          <a:cs typeface="Times New Roman" panose="02020603050405020304" pitchFamily="18" charset="0"/>
                        </a:rPr>
                        <a:t>Abidjan Convention, Nairobi Convention</a:t>
                      </a:r>
                      <a:r>
                        <a:rPr lang="en-US" sz="1750" dirty="0">
                          <a:latin typeface="Times New Roman" panose="02020603050405020304" pitchFamily="18" charset="0"/>
                          <a:ea typeface="Calibri" panose="020F0502020204030204" pitchFamily="34" charset="0"/>
                          <a:cs typeface="Times New Roman" panose="02020603050405020304" pitchFamily="18" charset="0"/>
                        </a:rPr>
                        <a:t>,     IOC/UNESCO, PRCM, FAO, AFMESI,</a:t>
                      </a:r>
                      <a:r>
                        <a:rPr lang="en-KE" sz="1750" dirty="0">
                          <a:latin typeface="Times New Roman" panose="02020603050405020304" pitchFamily="18" charset="0"/>
                          <a:ea typeface="Calibri" panose="020F0502020204030204" pitchFamily="34" charset="0"/>
                          <a:cs typeface="Times New Roman" panose="02020603050405020304" pitchFamily="18" charset="0"/>
                        </a:rPr>
                        <a:t> among other initiatives</a:t>
                      </a:r>
                      <a:r>
                        <a:rPr lang="en-US" sz="1750" dirty="0">
                          <a:latin typeface="Times New Roman" panose="02020603050405020304" pitchFamily="18" charset="0"/>
                          <a:ea typeface="Calibri" panose="020F0502020204030204" pitchFamily="34" charset="0"/>
                          <a:cs typeface="Times New Roman" panose="020206030504050203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lvl="0" algn="just">
                        <a:lnSpc>
                          <a:spcPct val="107000"/>
                        </a:lnSpc>
                        <a:spcBef>
                          <a:spcPct val="20000"/>
                        </a:spcBef>
                      </a:pPr>
                      <a:r>
                        <a:rPr lang="en-US" sz="1750" kern="1200" dirty="0">
                          <a:solidFill>
                            <a:schemeClr val="dk1"/>
                          </a:solidFill>
                          <a:latin typeface="Times New Roman" panose="02020603050405020304" pitchFamily="18" charset="0"/>
                          <a:ea typeface="Calibri" panose="020F0502020204030204" pitchFamily="34" charset="0"/>
                          <a:cs typeface="Times New Roman" panose="02020603050405020304" pitchFamily="18" charset="0"/>
                        </a:rPr>
                        <a:t>There is ongoing collaboration with WIOMSA on transboundary MPA;</a:t>
                      </a:r>
                    </a:p>
                    <a:p>
                      <a:pPr lvl="0" algn="just">
                        <a:lnSpc>
                          <a:spcPct val="107000"/>
                        </a:lnSpc>
                        <a:spcBef>
                          <a:spcPct val="20000"/>
                        </a:spcBef>
                      </a:pPr>
                      <a:r>
                        <a:rPr lang="en-US" sz="1750" kern="1200" dirty="0">
                          <a:solidFill>
                            <a:schemeClr val="dk1"/>
                          </a:solidFill>
                          <a:latin typeface="Times New Roman" panose="02020603050405020304" pitchFamily="18" charset="0"/>
                          <a:ea typeface="Calibri" panose="020F0502020204030204" pitchFamily="34" charset="0"/>
                          <a:cs typeface="Times New Roman" panose="02020603050405020304" pitchFamily="18" charset="0"/>
                        </a:rPr>
                        <a:t>Abidjan convention on MSP; </a:t>
                      </a:r>
                    </a:p>
                    <a:p>
                      <a:pPr lvl="0" algn="just">
                        <a:lnSpc>
                          <a:spcPct val="107000"/>
                        </a:lnSpc>
                        <a:spcBef>
                          <a:spcPct val="20000"/>
                        </a:spcBef>
                      </a:pPr>
                      <a:r>
                        <a:rPr lang="en-US" sz="1750" kern="1200" dirty="0">
                          <a:solidFill>
                            <a:schemeClr val="dk1"/>
                          </a:solidFill>
                          <a:latin typeface="Times New Roman" panose="02020603050405020304" pitchFamily="18" charset="0"/>
                          <a:ea typeface="Calibri" panose="020F0502020204030204" pitchFamily="34" charset="0"/>
                          <a:cs typeface="Times New Roman" panose="02020603050405020304" pitchFamily="18" charset="0"/>
                        </a:rPr>
                        <a:t>BCC and CCLME on information sharing on activities; </a:t>
                      </a:r>
                    </a:p>
                    <a:p>
                      <a:pPr lvl="0" algn="just">
                        <a:lnSpc>
                          <a:spcPct val="107000"/>
                        </a:lnSpc>
                        <a:spcBef>
                          <a:spcPct val="20000"/>
                        </a:spcBef>
                      </a:pPr>
                      <a:r>
                        <a:rPr lang="en-US" sz="1750" kern="1200" dirty="0">
                          <a:solidFill>
                            <a:schemeClr val="dk1"/>
                          </a:solidFill>
                          <a:latin typeface="Times New Roman" panose="02020603050405020304" pitchFamily="18" charset="0"/>
                          <a:ea typeface="Calibri" panose="020F0502020204030204" pitchFamily="34" charset="0"/>
                          <a:cs typeface="Times New Roman" panose="02020603050405020304" pitchFamily="18" charset="0"/>
                        </a:rPr>
                        <a:t>potential for collaboration with SADC on regional MCS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371595"/>
                  </a:ext>
                </a:extLst>
              </a:tr>
              <a:tr h="370840">
                <a:tc>
                  <a:txBody>
                    <a:bodyPr/>
                    <a:lstStyle/>
                    <a:p>
                      <a:r>
                        <a:rPr lang="en-US" sz="1750" dirty="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There is need to establish mechanisms for collaboration with partner institutions for implementation of the aquatic biodiversity project. For example, Nairobi Convention, Abidjan Convention, BCC, SADC among others;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p>
                  </a:txBody>
                  <a:tcPr/>
                </a:tc>
                <a:extLst>
                  <a:ext uri="{0D108BD9-81ED-4DB2-BD59-A6C34878D82A}">
                    <a16:rowId xmlns:a16="http://schemas.microsoft.com/office/drawing/2014/main" val="893343497"/>
                  </a:ext>
                </a:extLst>
              </a:tr>
            </a:tbl>
          </a:graphicData>
        </a:graphic>
      </p:graphicFrame>
      <p:sp>
        <p:nvSpPr>
          <p:cNvPr id="4" name="Title 3">
            <a:extLst>
              <a:ext uri="{FF2B5EF4-FFF2-40B4-BE49-F238E27FC236}">
                <a16:creationId xmlns:a16="http://schemas.microsoft.com/office/drawing/2014/main" id="{5758AA94-4197-48E9-9954-74F890E06E3B}"/>
              </a:ext>
            </a:extLst>
          </p:cNvPr>
          <p:cNvSpPr>
            <a:spLocks noGrp="1"/>
          </p:cNvSpPr>
          <p:nvPr>
            <p:ph type="title"/>
          </p:nvPr>
        </p:nvSpPr>
        <p:spPr>
          <a:xfrm>
            <a:off x="899592" y="263760"/>
            <a:ext cx="6609502" cy="468077"/>
          </a:xfrm>
          <a:prstGeom prst="rect">
            <a:avLst/>
          </a:prstGeom>
        </p:spPr>
        <p:txBody>
          <a:bodyPr wrap="none">
            <a:spAutoFit/>
          </a:bodyPr>
          <a:lstStyle/>
          <a:p>
            <a:pPr lvl="0">
              <a:lnSpc>
                <a:spcPct val="107000"/>
              </a:lnSpc>
              <a:spcBef>
                <a:spcPts val="1200"/>
              </a:spcBef>
            </a:pP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RECOMMENDATIONS FROM THE 1</a:t>
            </a:r>
            <a:r>
              <a:rPr lang="en-US" sz="2400" b="1" kern="0" baseline="3000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st</a:t>
            </a: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 PTC    </a:t>
            </a:r>
            <a:endParaRPr lang="en-KE" sz="2400" b="1" kern="0" dirty="0">
              <a:solidFill>
                <a:srgbClr val="006600"/>
              </a:solidFill>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7897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C6C282C-63B7-409D-A6A1-6595A2D81365}"/>
              </a:ext>
            </a:extLst>
          </p:cNvPr>
          <p:cNvGraphicFramePr>
            <a:graphicFrameLocks noGrp="1"/>
          </p:cNvGraphicFramePr>
          <p:nvPr>
            <p:ph idx="1"/>
            <p:extLst>
              <p:ext uri="{D42A27DB-BD31-4B8C-83A1-F6EECF244321}">
                <p14:modId xmlns:p14="http://schemas.microsoft.com/office/powerpoint/2010/main" val="731943991"/>
              </p:ext>
            </p:extLst>
          </p:nvPr>
        </p:nvGraphicFramePr>
        <p:xfrm>
          <a:off x="755577" y="980728"/>
          <a:ext cx="8388424" cy="5725478"/>
        </p:xfrm>
        <a:graphic>
          <a:graphicData uri="http://schemas.openxmlformats.org/drawingml/2006/table">
            <a:tbl>
              <a:tblPr firstRow="1" bandRow="1">
                <a:tableStyleId>{5C22544A-7EE6-4342-B048-85BDC9FD1C3A}</a:tableStyleId>
              </a:tblPr>
              <a:tblGrid>
                <a:gridCol w="533292">
                  <a:extLst>
                    <a:ext uri="{9D8B030D-6E8A-4147-A177-3AD203B41FA5}">
                      <a16:colId xmlns:a16="http://schemas.microsoft.com/office/drawing/2014/main" val="564944054"/>
                    </a:ext>
                  </a:extLst>
                </a:gridCol>
                <a:gridCol w="2635059">
                  <a:extLst>
                    <a:ext uri="{9D8B030D-6E8A-4147-A177-3AD203B41FA5}">
                      <a16:colId xmlns:a16="http://schemas.microsoft.com/office/drawing/2014/main" val="530459354"/>
                    </a:ext>
                  </a:extLst>
                </a:gridCol>
                <a:gridCol w="5220073">
                  <a:extLst>
                    <a:ext uri="{9D8B030D-6E8A-4147-A177-3AD203B41FA5}">
                      <a16:colId xmlns:a16="http://schemas.microsoft.com/office/drawing/2014/main" val="1122192595"/>
                    </a:ext>
                  </a:extLst>
                </a:gridCol>
              </a:tblGrid>
              <a:tr h="370840">
                <a:tc>
                  <a:txBody>
                    <a:bodyPr/>
                    <a:lstStyle/>
                    <a:p>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a:t>Recommendation</a:t>
                      </a:r>
                    </a:p>
                  </a:txBody>
                  <a:tcPr>
                    <a:lnB w="12700" cap="flat" cmpd="sng" algn="ctr">
                      <a:solidFill>
                        <a:schemeClr val="tx1"/>
                      </a:solidFill>
                      <a:prstDash val="solid"/>
                      <a:round/>
                      <a:headEnd type="none" w="med" len="med"/>
                      <a:tailEnd type="none" w="med" len="med"/>
                    </a:lnB>
                  </a:tcPr>
                </a:tc>
                <a:tc>
                  <a:txBody>
                    <a:bodyPr/>
                    <a:lstStyle/>
                    <a:p>
                      <a:r>
                        <a:rPr lang="en-US" dirty="0"/>
                        <a:t>Action implemented</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1192854"/>
                  </a:ext>
                </a:extLst>
              </a:tr>
              <a:tr h="370840">
                <a:tc>
                  <a:txBody>
                    <a:bodyPr/>
                    <a:lstStyle/>
                    <a:p>
                      <a:r>
                        <a:rPr lang="en-US"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There is need to support Research, Innovation and Education within the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AU ABES</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There is need to mobilize </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financial resources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needed to </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support implementation of the BE thematic areas in particular</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component on </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Research and Education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Building knowledge base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and</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platforms</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S</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upporting adequate research in partnership with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harmaceutical</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biotech companies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that will contribute to </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bridg</a:t>
                      </a:r>
                      <a:r>
                        <a:rPr lang="en-US" sz="1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ing</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capacity gaps</a:t>
                      </a:r>
                      <a:endPar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just">
                        <a:lnSpc>
                          <a:spcPct val="107000"/>
                        </a:lnSpc>
                        <a:buFont typeface="Arial" panose="020B0604020202020204" pitchFamily="34" charset="0"/>
                        <a:buChar char="•"/>
                      </a:pP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Collaboration with WIOMSA on transboundary MPA; </a:t>
                      </a:r>
                    </a:p>
                    <a:p>
                      <a:pPr marL="342900" lvl="0" indent="-342900" algn="just">
                        <a:lnSpc>
                          <a:spcPct val="107000"/>
                        </a:lnSpc>
                        <a:buFont typeface="Arial" panose="020B0604020202020204" pitchFamily="34" charset="0"/>
                        <a:buChar char="•"/>
                      </a:pP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Project anticipates  collaboration with UCC on climate change mitigation;</a:t>
                      </a:r>
                    </a:p>
                    <a:p>
                      <a:pPr marL="342900" lvl="0" indent="-342900" algn="just">
                        <a:lnSpc>
                          <a:spcPct val="107000"/>
                        </a:lnSpc>
                        <a:buFont typeface="Arial" panose="020B0604020202020204" pitchFamily="34" charset="0"/>
                        <a:buChar char="•"/>
                      </a:pP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Prof </a:t>
                      </a:r>
                      <a:r>
                        <a:rPr lang="en-US" sz="1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Fulanda</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from </a:t>
                      </a:r>
                      <a:r>
                        <a:rPr lang="en-US" sz="1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Pwani</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University was hired to train predetermined negotiators for effective participation in global fora relating to aquatic biodiversity and environment management</a:t>
                      </a:r>
                    </a:p>
                    <a:p>
                      <a:pPr marL="342900" lvl="0" indent="-342900" algn="just">
                        <a:lnSpc>
                          <a:spcPct val="107000"/>
                        </a:lnSpc>
                        <a:buFont typeface="Arial" panose="020B0604020202020204" pitchFamily="34" charset="0"/>
                        <a:buChar char="•"/>
                      </a:pP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Prof Jen </a:t>
                      </a:r>
                      <a:r>
                        <a:rPr lang="en-US" sz="1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Adetola</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(Ibadan University) was hired to develop a continental framework for sustainable coastal, marine and mining activities for minimal impact on aquatic and environment </a:t>
                      </a:r>
                    </a:p>
                    <a:p>
                      <a:pPr marL="342900" lvl="0" indent="-342900" algn="just">
                        <a:lnSpc>
                          <a:spcPct val="107000"/>
                        </a:lnSpc>
                        <a:buFont typeface="Arial" panose="020B0604020202020204" pitchFamily="34" charset="0"/>
                        <a:buChar char="•"/>
                      </a:pP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Prof </a:t>
                      </a:r>
                      <a:r>
                        <a:rPr lang="en-US" sz="1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Fulanda</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Pwani</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University) was hired to develop national (Kenya) strategy for sustainable coastal, marine and mining activities for minimal impact on aquatic and environment </a:t>
                      </a:r>
                    </a:p>
                    <a:p>
                      <a:pPr marL="342900" lvl="0" indent="-342900" algn="just">
                        <a:lnSpc>
                          <a:spcPct val="107000"/>
                        </a:lnSpc>
                        <a:buFont typeface="Arial" panose="020B0604020202020204" pitchFamily="34" charset="0"/>
                        <a:buChar char="•"/>
                      </a:pP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Collaboration with KEMFRI to support communities on climate change mitigation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0720290"/>
                  </a:ext>
                </a:extLst>
              </a:tr>
            </a:tbl>
          </a:graphicData>
        </a:graphic>
      </p:graphicFrame>
      <p:sp>
        <p:nvSpPr>
          <p:cNvPr id="4" name="Title 3">
            <a:extLst>
              <a:ext uri="{FF2B5EF4-FFF2-40B4-BE49-F238E27FC236}">
                <a16:creationId xmlns:a16="http://schemas.microsoft.com/office/drawing/2014/main" id="{5758AA94-4197-48E9-9954-74F890E06E3B}"/>
              </a:ext>
            </a:extLst>
          </p:cNvPr>
          <p:cNvSpPr>
            <a:spLocks noGrp="1"/>
          </p:cNvSpPr>
          <p:nvPr>
            <p:ph type="title"/>
          </p:nvPr>
        </p:nvSpPr>
        <p:spPr>
          <a:xfrm>
            <a:off x="899592" y="263760"/>
            <a:ext cx="6609502" cy="468077"/>
          </a:xfrm>
          <a:prstGeom prst="rect">
            <a:avLst/>
          </a:prstGeom>
        </p:spPr>
        <p:txBody>
          <a:bodyPr wrap="none">
            <a:spAutoFit/>
          </a:bodyPr>
          <a:lstStyle/>
          <a:p>
            <a:pPr lvl="0">
              <a:lnSpc>
                <a:spcPct val="107000"/>
              </a:lnSpc>
              <a:spcBef>
                <a:spcPts val="1200"/>
              </a:spcBef>
            </a:pP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RECOMMENDATIONS FROM THE 1</a:t>
            </a:r>
            <a:r>
              <a:rPr lang="en-US" sz="2400" b="1" kern="0" baseline="3000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st</a:t>
            </a: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 PTC    </a:t>
            </a:r>
            <a:endParaRPr lang="en-KE" sz="2400" b="1" kern="0" dirty="0">
              <a:solidFill>
                <a:srgbClr val="006600"/>
              </a:solidFill>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3527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C6C282C-63B7-409D-A6A1-6595A2D81365}"/>
              </a:ext>
            </a:extLst>
          </p:cNvPr>
          <p:cNvGraphicFramePr>
            <a:graphicFrameLocks noGrp="1"/>
          </p:cNvGraphicFramePr>
          <p:nvPr>
            <p:ph idx="1"/>
            <p:extLst>
              <p:ext uri="{D42A27DB-BD31-4B8C-83A1-F6EECF244321}">
                <p14:modId xmlns:p14="http://schemas.microsoft.com/office/powerpoint/2010/main" val="1258626317"/>
              </p:ext>
            </p:extLst>
          </p:nvPr>
        </p:nvGraphicFramePr>
        <p:xfrm>
          <a:off x="755577" y="980728"/>
          <a:ext cx="8388424" cy="5882894"/>
        </p:xfrm>
        <a:graphic>
          <a:graphicData uri="http://schemas.openxmlformats.org/drawingml/2006/table">
            <a:tbl>
              <a:tblPr firstRow="1" bandRow="1">
                <a:tableStyleId>{5C22544A-7EE6-4342-B048-85BDC9FD1C3A}</a:tableStyleId>
              </a:tblPr>
              <a:tblGrid>
                <a:gridCol w="432047">
                  <a:extLst>
                    <a:ext uri="{9D8B030D-6E8A-4147-A177-3AD203B41FA5}">
                      <a16:colId xmlns:a16="http://schemas.microsoft.com/office/drawing/2014/main" val="564944054"/>
                    </a:ext>
                  </a:extLst>
                </a:gridCol>
                <a:gridCol w="2592288">
                  <a:extLst>
                    <a:ext uri="{9D8B030D-6E8A-4147-A177-3AD203B41FA5}">
                      <a16:colId xmlns:a16="http://schemas.microsoft.com/office/drawing/2014/main" val="530459354"/>
                    </a:ext>
                  </a:extLst>
                </a:gridCol>
                <a:gridCol w="5364089">
                  <a:extLst>
                    <a:ext uri="{9D8B030D-6E8A-4147-A177-3AD203B41FA5}">
                      <a16:colId xmlns:a16="http://schemas.microsoft.com/office/drawing/2014/main" val="1122192595"/>
                    </a:ext>
                  </a:extLst>
                </a:gridCol>
              </a:tblGrid>
              <a:tr h="370840">
                <a:tc>
                  <a:txBody>
                    <a:bodyPr/>
                    <a:lstStyle/>
                    <a:p>
                      <a:endParaRPr lang="en-US" sz="1400" dirty="0"/>
                    </a:p>
                  </a:txBody>
                  <a:tcPr>
                    <a:lnB w="12700" cap="flat" cmpd="sng" algn="ctr">
                      <a:solidFill>
                        <a:schemeClr val="tx1"/>
                      </a:solidFill>
                      <a:prstDash val="solid"/>
                      <a:round/>
                      <a:headEnd type="none" w="med" len="med"/>
                      <a:tailEnd type="none" w="med" len="med"/>
                    </a:lnB>
                  </a:tcPr>
                </a:tc>
                <a:tc>
                  <a:txBody>
                    <a:bodyPr/>
                    <a:lstStyle/>
                    <a:p>
                      <a:r>
                        <a:rPr lang="en-US" sz="1400" dirty="0"/>
                        <a:t>Recommendation</a:t>
                      </a:r>
                    </a:p>
                  </a:txBody>
                  <a:tcPr>
                    <a:lnB w="12700" cap="flat" cmpd="sng" algn="ctr">
                      <a:solidFill>
                        <a:schemeClr val="tx1"/>
                      </a:solidFill>
                      <a:prstDash val="solid"/>
                      <a:round/>
                      <a:headEnd type="none" w="med" len="med"/>
                      <a:tailEnd type="none" w="med" len="med"/>
                    </a:lnB>
                  </a:tcPr>
                </a:tc>
                <a:tc>
                  <a:txBody>
                    <a:bodyPr/>
                    <a:lstStyle/>
                    <a:p>
                      <a:r>
                        <a:rPr lang="en-US" sz="1400" dirty="0"/>
                        <a:t>Actions implemented </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1192854"/>
                  </a:ext>
                </a:extLst>
              </a:tr>
              <a:tr h="370840">
                <a:tc>
                  <a:txBody>
                    <a:bodyPr/>
                    <a:lstStyle/>
                    <a:p>
                      <a:r>
                        <a:rPr lang="en-US" sz="14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Regional Blue Econo</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my Strategies should be aligned to the </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AU </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Africa </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Blue Economy Strategy </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(ABES) </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and cascade</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d</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down to AU-MS </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that will </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support institutionalization and domestication o</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f C</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ountry needs and priorities</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within the Blue Economy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82880" lvl="0" indent="-182880" algn="just">
                        <a:lnSpc>
                          <a:spcPct val="107000"/>
                        </a:lnSpc>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SADC Regional Blue Economy is aligned to ABES which can be cascaded to SADC AU member states.</a:t>
                      </a:r>
                    </a:p>
                    <a:p>
                      <a:pPr marL="182880" lvl="0" indent="-182880" algn="just">
                        <a:lnSpc>
                          <a:spcPct val="107000"/>
                        </a:lnSpc>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EAC Regional Blue Economy Strategy is aligned to  ABES</a:t>
                      </a:r>
                    </a:p>
                    <a:p>
                      <a:pPr marL="182880" lvl="0" indent="-182880" algn="just">
                        <a:lnSpc>
                          <a:spcPct val="107000"/>
                        </a:lnSpc>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ECCAS Regional Blue Economy Strategy is aligned to  ABES</a:t>
                      </a:r>
                    </a:p>
                    <a:p>
                      <a:pPr marL="182880" lvl="0" indent="-182880" algn="just">
                        <a:lnSpc>
                          <a:spcPct val="107000"/>
                        </a:lnSpc>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COMESA Regional Blue Economy Strategy is aligned to  ABES</a:t>
                      </a:r>
                    </a:p>
                    <a:p>
                      <a:pPr marL="182880" lvl="0" indent="-182880" algn="just">
                        <a:lnSpc>
                          <a:spcPct val="107000"/>
                        </a:lnSpc>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IGAD Regional Blue Economy Strategy </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is aligned to  ABES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0720290"/>
                  </a:ext>
                </a:extLst>
              </a:tr>
              <a:tr h="370840">
                <a:tc>
                  <a:txBody>
                    <a:bodyPr/>
                    <a:lstStyle/>
                    <a:p>
                      <a:r>
                        <a:rPr lang="en-US" sz="1400"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REC</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RFB</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 and RSCs </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among others need to seek and promote collaboration </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that is necessary </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 leverage on available resources, complement and supplement each other to cut down on </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research, operation and management </a:t>
                      </a:r>
                      <a:r>
                        <a:rPr lang="en-KE"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cost</a:t>
                      </a:r>
                      <a:r>
                        <a:rPr lang="en-US"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82880" lvl="0" indent="-182880" algn="just">
                        <a:lnSpc>
                          <a:spcPct val="107000"/>
                        </a:lnSpc>
                        <a:spcAft>
                          <a:spcPts val="0"/>
                        </a:spcAft>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LVFO on rolling out joint management measures for conservation of freshwater transboundary aquatic biodiversity;</a:t>
                      </a:r>
                    </a:p>
                    <a:p>
                      <a:pPr marL="182880" lvl="0" indent="-182880" algn="just">
                        <a:lnSpc>
                          <a:spcPct val="107000"/>
                        </a:lnSpc>
                        <a:spcAft>
                          <a:spcPts val="0"/>
                        </a:spcAft>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EU Regional Project </a:t>
                      </a:r>
                      <a:r>
                        <a:rPr lang="en-US" sz="1400" kern="12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EcoFish</a:t>
                      </a: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IGAD on Knowledge and information sharing event; </a:t>
                      </a:r>
                    </a:p>
                    <a:p>
                      <a:pPr marL="182880" lvl="0" indent="-182880" algn="just">
                        <a:lnSpc>
                          <a:spcPct val="107000"/>
                        </a:lnSpc>
                        <a:spcAft>
                          <a:spcPts val="0"/>
                        </a:spcAft>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FCWC on MCS training and provision of MCS Equipment</a:t>
                      </a:r>
                    </a:p>
                    <a:p>
                      <a:pPr marL="182880" lvl="0" indent="-182880" algn="just">
                        <a:lnSpc>
                          <a:spcPct val="107000"/>
                        </a:lnSpc>
                        <a:spcAft>
                          <a:spcPts val="0"/>
                        </a:spcAft>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WIOMSA and Nairobi Convention on the Transboundary management of marine ecosystems between the Republic of Kenya and the United Republic of Tanzania</a:t>
                      </a:r>
                    </a:p>
                    <a:p>
                      <a:pPr marL="182880" lvl="0" indent="-182880" algn="just">
                        <a:lnSpc>
                          <a:spcPct val="107000"/>
                        </a:lnSpc>
                        <a:spcAft>
                          <a:spcPts val="0"/>
                        </a:spcAft>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KEMFRI/</a:t>
                      </a:r>
                      <a:r>
                        <a:rPr lang="en-US" sz="1400" kern="12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Mikoko</a:t>
                      </a: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2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Pamoja</a:t>
                      </a: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on climate change mitigation where restoration of Mangrove forest in degraded ecosystems is being undertaken</a:t>
                      </a:r>
                    </a:p>
                    <a:p>
                      <a:pPr marL="182880" lvl="0" indent="-182880" algn="just">
                        <a:lnSpc>
                          <a:spcPct val="107000"/>
                        </a:lnSpc>
                        <a:spcAft>
                          <a:spcPts val="0"/>
                        </a:spcAft>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Collaborating with Abidjan Convention on transboundary MSP</a:t>
                      </a:r>
                    </a:p>
                    <a:p>
                      <a:pPr marL="182880" lvl="0" indent="-182880" algn="just">
                        <a:lnSpc>
                          <a:spcPct val="107000"/>
                        </a:lnSpc>
                        <a:spcAft>
                          <a:spcPts val="0"/>
                        </a:spcAft>
                        <a:buFont typeface="Arial" panose="020B0604020202020204" pitchFamily="34" charset="0"/>
                        <a:buChar char="•"/>
                      </a:pPr>
                      <a:r>
                        <a:rPr lang="en-US" sz="14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Seeking collaboration with COREP on transboundary marine ecosystem management for conservation of aquatic biodiversity and environment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8349843"/>
                  </a:ext>
                </a:extLst>
              </a:tr>
            </a:tbl>
          </a:graphicData>
        </a:graphic>
      </p:graphicFrame>
      <p:sp>
        <p:nvSpPr>
          <p:cNvPr id="4" name="Title 3">
            <a:extLst>
              <a:ext uri="{FF2B5EF4-FFF2-40B4-BE49-F238E27FC236}">
                <a16:creationId xmlns:a16="http://schemas.microsoft.com/office/drawing/2014/main" id="{5758AA94-4197-48E9-9954-74F890E06E3B}"/>
              </a:ext>
            </a:extLst>
          </p:cNvPr>
          <p:cNvSpPr>
            <a:spLocks noGrp="1"/>
          </p:cNvSpPr>
          <p:nvPr>
            <p:ph type="title"/>
          </p:nvPr>
        </p:nvSpPr>
        <p:spPr>
          <a:xfrm>
            <a:off x="899592" y="263760"/>
            <a:ext cx="6609502" cy="468077"/>
          </a:xfrm>
          <a:prstGeom prst="rect">
            <a:avLst/>
          </a:prstGeom>
        </p:spPr>
        <p:txBody>
          <a:bodyPr wrap="none">
            <a:spAutoFit/>
          </a:bodyPr>
          <a:lstStyle/>
          <a:p>
            <a:pPr lvl="0">
              <a:lnSpc>
                <a:spcPct val="107000"/>
              </a:lnSpc>
              <a:spcBef>
                <a:spcPts val="1200"/>
              </a:spcBef>
            </a:pP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RECOMMENDATIONS FROM THE 1</a:t>
            </a:r>
            <a:r>
              <a:rPr lang="en-US" sz="2400" b="1" kern="0" baseline="3000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st</a:t>
            </a: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 PTC    </a:t>
            </a:r>
            <a:endParaRPr lang="en-KE" sz="2400" b="1" kern="0" dirty="0">
              <a:solidFill>
                <a:srgbClr val="006600"/>
              </a:solidFill>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9947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C6C282C-63B7-409D-A6A1-6595A2D81365}"/>
              </a:ext>
            </a:extLst>
          </p:cNvPr>
          <p:cNvGraphicFramePr>
            <a:graphicFrameLocks noGrp="1"/>
          </p:cNvGraphicFramePr>
          <p:nvPr>
            <p:ph idx="1"/>
            <p:extLst>
              <p:ext uri="{D42A27DB-BD31-4B8C-83A1-F6EECF244321}">
                <p14:modId xmlns:p14="http://schemas.microsoft.com/office/powerpoint/2010/main" val="1684071715"/>
              </p:ext>
            </p:extLst>
          </p:nvPr>
        </p:nvGraphicFramePr>
        <p:xfrm>
          <a:off x="755576" y="980728"/>
          <a:ext cx="8388424" cy="5744972"/>
        </p:xfrm>
        <a:graphic>
          <a:graphicData uri="http://schemas.openxmlformats.org/drawingml/2006/table">
            <a:tbl>
              <a:tblPr firstRow="1" bandRow="1">
                <a:tableStyleId>{5C22544A-7EE6-4342-B048-85BDC9FD1C3A}</a:tableStyleId>
              </a:tblPr>
              <a:tblGrid>
                <a:gridCol w="360039">
                  <a:extLst>
                    <a:ext uri="{9D8B030D-6E8A-4147-A177-3AD203B41FA5}">
                      <a16:colId xmlns:a16="http://schemas.microsoft.com/office/drawing/2014/main" val="564944054"/>
                    </a:ext>
                  </a:extLst>
                </a:gridCol>
                <a:gridCol w="2736305">
                  <a:extLst>
                    <a:ext uri="{9D8B030D-6E8A-4147-A177-3AD203B41FA5}">
                      <a16:colId xmlns:a16="http://schemas.microsoft.com/office/drawing/2014/main" val="530459354"/>
                    </a:ext>
                  </a:extLst>
                </a:gridCol>
                <a:gridCol w="5292080">
                  <a:extLst>
                    <a:ext uri="{9D8B030D-6E8A-4147-A177-3AD203B41FA5}">
                      <a16:colId xmlns:a16="http://schemas.microsoft.com/office/drawing/2014/main" val="1122192595"/>
                    </a:ext>
                  </a:extLst>
                </a:gridCol>
              </a:tblGrid>
              <a:tr h="370840">
                <a:tc>
                  <a:txBody>
                    <a:bodyPr/>
                    <a:lstStyle/>
                    <a:p>
                      <a:endParaRPr lang="en-US" sz="1550" dirty="0"/>
                    </a:p>
                  </a:txBody>
                  <a:tcPr>
                    <a:lnB w="12700" cap="flat" cmpd="sng" algn="ctr">
                      <a:solidFill>
                        <a:schemeClr val="tx1"/>
                      </a:solidFill>
                      <a:prstDash val="solid"/>
                      <a:round/>
                      <a:headEnd type="none" w="med" len="med"/>
                      <a:tailEnd type="none" w="med" len="med"/>
                    </a:lnB>
                  </a:tcPr>
                </a:tc>
                <a:tc>
                  <a:txBody>
                    <a:bodyPr/>
                    <a:lstStyle/>
                    <a:p>
                      <a:r>
                        <a:rPr lang="en-US" sz="1550" dirty="0"/>
                        <a:t>Recommendation</a:t>
                      </a:r>
                    </a:p>
                  </a:txBody>
                  <a:tcPr>
                    <a:lnB w="12700" cap="flat" cmpd="sng" algn="ctr">
                      <a:solidFill>
                        <a:schemeClr val="tx1"/>
                      </a:solidFill>
                      <a:prstDash val="solid"/>
                      <a:round/>
                      <a:headEnd type="none" w="med" len="med"/>
                      <a:tailEnd type="none" w="med" len="med"/>
                    </a:lnB>
                  </a:tcPr>
                </a:tc>
                <a:tc>
                  <a:txBody>
                    <a:bodyPr/>
                    <a:lstStyle/>
                    <a:p>
                      <a:r>
                        <a:rPr lang="en-US" sz="1550" dirty="0"/>
                        <a:t>Actions implemented</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1192854"/>
                  </a:ext>
                </a:extLst>
              </a:tr>
              <a:tr h="370840">
                <a:tc>
                  <a:txBody>
                    <a:bodyPr/>
                    <a:lstStyle/>
                    <a:p>
                      <a:r>
                        <a:rPr lang="en-US" sz="1550"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nSpc>
                          <a:spcPct val="107000"/>
                        </a:lnSpc>
                        <a:spcBef>
                          <a:spcPct val="20000"/>
                        </a:spcBef>
                        <a:buNone/>
                      </a:pP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Communities</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NSAs, Private sector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need to be sensitized</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on </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lue </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E</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conomy initiatives and benefits. </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There is need to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develop </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tools that are required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 address</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environment</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al</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issues</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The tools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could utilize</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EIA, SEA, Health Safeguards</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among others,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 ensure sustainability of</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blue economy growth. </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There is need to scale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up knowledge platforms</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including </a:t>
                      </a: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involvement of local and coastal </a:t>
                      </a:r>
                      <a:r>
                        <a:rPr lang="en-KE"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community participation</a:t>
                      </a:r>
                      <a:endPar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just">
                        <a:lnSpc>
                          <a:spcPct val="107000"/>
                        </a:lnSpc>
                        <a:spcBef>
                          <a:spcPct val="20000"/>
                        </a:spcBef>
                      </a:pP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 knowledge fair share on blue economy concept, African Blue economy strategy, conservation of aquatic biodiversity and environment was organized. The participants included mainly Non-State actors, private, women organizations</a:t>
                      </a:r>
                    </a:p>
                    <a:p>
                      <a:pPr lvl="0" algn="just">
                        <a:lnSpc>
                          <a:spcPct val="107000"/>
                        </a:lnSpc>
                        <a:spcBef>
                          <a:spcPct val="20000"/>
                        </a:spcBef>
                      </a:pPr>
                      <a:endPar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Bef>
                          <a:spcPct val="20000"/>
                        </a:spcBef>
                      </a:pP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Policy briefs developed and decimated on the following:</a:t>
                      </a:r>
                    </a:p>
                    <a:p>
                      <a:pPr marL="182880" lvl="0" indent="-182880" algn="just">
                        <a:lnSpc>
                          <a:spcPct val="107000"/>
                        </a:lnSpc>
                        <a:spcBef>
                          <a:spcPts val="0"/>
                        </a:spcBef>
                        <a:buFont typeface="+mj-lt"/>
                        <a:buAutoNum type="alphaLcPeriod"/>
                      </a:pP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Institutionalization of MSP</a:t>
                      </a:r>
                    </a:p>
                    <a:p>
                      <a:pPr marL="182880" lvl="0" indent="-182880" algn="just">
                        <a:lnSpc>
                          <a:spcPct val="107000"/>
                        </a:lnSpc>
                        <a:spcBef>
                          <a:spcPts val="0"/>
                        </a:spcBef>
                        <a:buFont typeface="+mj-lt"/>
                        <a:buAutoNum type="alphaLcPeriod"/>
                      </a:pP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Lessons and Best Practice for establishing and governing national and transboundary  MPAs</a:t>
                      </a:r>
                    </a:p>
                    <a:p>
                      <a:pPr marL="182880" lvl="0" indent="-182880" algn="just">
                        <a:lnSpc>
                          <a:spcPct val="107000"/>
                        </a:lnSpc>
                        <a:spcBef>
                          <a:spcPts val="0"/>
                        </a:spcBef>
                        <a:buFont typeface="+mj-lt"/>
                        <a:buAutoNum type="alphaLcPeriod"/>
                      </a:pPr>
                      <a:r>
                        <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Communities established as a Community Resource Management Area (CREMAs) – to strengthening local communities’ participation in Mangrove conservation and restoration thus Training and Capacity building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0720290"/>
                  </a:ext>
                </a:extLst>
              </a:tr>
              <a:tr h="276222">
                <a:tc>
                  <a:txBody>
                    <a:bodyPr/>
                    <a:lstStyle/>
                    <a:p>
                      <a:r>
                        <a:rPr lang="en-US" sz="1550"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50" dirty="0">
                          <a:latin typeface="Times New Roman" panose="02020603050405020304" pitchFamily="18" charset="0"/>
                          <a:ea typeface="Calibri" panose="020F0502020204030204" pitchFamily="34" charset="0"/>
                          <a:cs typeface="Times New Roman" panose="02020603050405020304" pitchFamily="18" charset="0"/>
                        </a:rPr>
                        <a:t>Some AU-MS need to be supported to collect data and identify existing data on institutional abilities and individual technical capabilities that will carry out MSPs</a:t>
                      </a:r>
                      <a:endParaRPr lang="en-US" sz="15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82880" indent="-182880" algn="just">
                        <a:lnSpc>
                          <a:spcPct val="107000"/>
                        </a:lnSpc>
                        <a:buFont typeface="+mj-lt"/>
                        <a:buAutoNum type="alphaLcPeriod"/>
                      </a:pPr>
                      <a:r>
                        <a:rPr lang="en-US" sz="1550" dirty="0">
                          <a:latin typeface="Times New Roman" panose="02020603050405020304" pitchFamily="18" charset="0"/>
                          <a:ea typeface="Calibri" panose="020F0502020204030204" pitchFamily="34" charset="0"/>
                          <a:cs typeface="Times New Roman" panose="02020603050405020304" pitchFamily="18" charset="0"/>
                        </a:rPr>
                        <a:t>Virtual meeting, on studies conducted, was organized and MSP concept elaborated including the elements, requirements or criteria, challenges  for institutionalizing national and regional MSP</a:t>
                      </a:r>
                    </a:p>
                    <a:p>
                      <a:pPr marL="182880" indent="-182880" algn="just">
                        <a:lnSpc>
                          <a:spcPct val="107000"/>
                        </a:lnSpc>
                        <a:buFont typeface="+mj-lt"/>
                        <a:buAutoNum type="alphaLcPeriod"/>
                      </a:pPr>
                      <a:r>
                        <a:rPr lang="en-US" sz="1550" dirty="0">
                          <a:latin typeface="Times New Roman" panose="02020603050405020304" pitchFamily="18" charset="0"/>
                          <a:ea typeface="Calibri" panose="020F0502020204030204" pitchFamily="34" charset="0"/>
                          <a:cs typeface="Times New Roman" panose="02020603050405020304" pitchFamily="18" charset="0"/>
                        </a:rPr>
                        <a:t>Supporting Togo and Benin to institutionalize  MSP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8349843"/>
                  </a:ext>
                </a:extLst>
              </a:tr>
            </a:tbl>
          </a:graphicData>
        </a:graphic>
      </p:graphicFrame>
      <p:sp>
        <p:nvSpPr>
          <p:cNvPr id="4" name="Title 3">
            <a:extLst>
              <a:ext uri="{FF2B5EF4-FFF2-40B4-BE49-F238E27FC236}">
                <a16:creationId xmlns:a16="http://schemas.microsoft.com/office/drawing/2014/main" id="{5758AA94-4197-48E9-9954-74F890E06E3B}"/>
              </a:ext>
            </a:extLst>
          </p:cNvPr>
          <p:cNvSpPr>
            <a:spLocks noGrp="1"/>
          </p:cNvSpPr>
          <p:nvPr>
            <p:ph type="title"/>
          </p:nvPr>
        </p:nvSpPr>
        <p:spPr>
          <a:xfrm>
            <a:off x="899592" y="263760"/>
            <a:ext cx="6609502" cy="468077"/>
          </a:xfrm>
          <a:prstGeom prst="rect">
            <a:avLst/>
          </a:prstGeom>
        </p:spPr>
        <p:txBody>
          <a:bodyPr wrap="none">
            <a:spAutoFit/>
          </a:bodyPr>
          <a:lstStyle/>
          <a:p>
            <a:pPr lvl="0">
              <a:lnSpc>
                <a:spcPct val="107000"/>
              </a:lnSpc>
              <a:spcBef>
                <a:spcPts val="1200"/>
              </a:spcBef>
            </a:pP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RECOMMENDATIONS FROM THE 1</a:t>
            </a:r>
            <a:r>
              <a:rPr lang="en-US" sz="2400" b="1" kern="0" baseline="3000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st</a:t>
            </a: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 PTC    </a:t>
            </a:r>
            <a:endParaRPr lang="en-KE" sz="2400" b="1" kern="0" dirty="0">
              <a:solidFill>
                <a:srgbClr val="006600"/>
              </a:solidFill>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4043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C6C282C-63B7-409D-A6A1-6595A2D81365}"/>
              </a:ext>
            </a:extLst>
          </p:cNvPr>
          <p:cNvGraphicFramePr>
            <a:graphicFrameLocks noGrp="1"/>
          </p:cNvGraphicFramePr>
          <p:nvPr>
            <p:ph idx="1"/>
            <p:extLst>
              <p:ext uri="{D42A27DB-BD31-4B8C-83A1-F6EECF244321}">
                <p14:modId xmlns:p14="http://schemas.microsoft.com/office/powerpoint/2010/main" val="3497522224"/>
              </p:ext>
            </p:extLst>
          </p:nvPr>
        </p:nvGraphicFramePr>
        <p:xfrm>
          <a:off x="770275" y="980728"/>
          <a:ext cx="8388424" cy="5792725"/>
        </p:xfrm>
        <a:graphic>
          <a:graphicData uri="http://schemas.openxmlformats.org/drawingml/2006/table">
            <a:tbl>
              <a:tblPr firstRow="1" bandRow="1">
                <a:tableStyleId>{5C22544A-7EE6-4342-B048-85BDC9FD1C3A}</a:tableStyleId>
              </a:tblPr>
              <a:tblGrid>
                <a:gridCol w="417349">
                  <a:extLst>
                    <a:ext uri="{9D8B030D-6E8A-4147-A177-3AD203B41FA5}">
                      <a16:colId xmlns:a16="http://schemas.microsoft.com/office/drawing/2014/main" val="564944054"/>
                    </a:ext>
                  </a:extLst>
                </a:gridCol>
                <a:gridCol w="3399075">
                  <a:extLst>
                    <a:ext uri="{9D8B030D-6E8A-4147-A177-3AD203B41FA5}">
                      <a16:colId xmlns:a16="http://schemas.microsoft.com/office/drawing/2014/main" val="530459354"/>
                    </a:ext>
                  </a:extLst>
                </a:gridCol>
                <a:gridCol w="4572000">
                  <a:extLst>
                    <a:ext uri="{9D8B030D-6E8A-4147-A177-3AD203B41FA5}">
                      <a16:colId xmlns:a16="http://schemas.microsoft.com/office/drawing/2014/main" val="1122192595"/>
                    </a:ext>
                  </a:extLst>
                </a:gridCol>
              </a:tblGrid>
              <a:tr h="370840">
                <a:tc>
                  <a:txBody>
                    <a:bodyPr/>
                    <a:lstStyle/>
                    <a:p>
                      <a:endParaRPr lang="en-US" sz="1800" dirty="0"/>
                    </a:p>
                  </a:txBody>
                  <a:tcPr>
                    <a:lnB w="12700" cap="flat" cmpd="sng" algn="ctr">
                      <a:solidFill>
                        <a:schemeClr val="tx1"/>
                      </a:solidFill>
                      <a:prstDash val="solid"/>
                      <a:round/>
                      <a:headEnd type="none" w="med" len="med"/>
                      <a:tailEnd type="none" w="med" len="med"/>
                    </a:lnB>
                  </a:tcPr>
                </a:tc>
                <a:tc>
                  <a:txBody>
                    <a:bodyPr/>
                    <a:lstStyle/>
                    <a:p>
                      <a:r>
                        <a:rPr lang="en-US" sz="1800" dirty="0"/>
                        <a:t>Recommendation</a:t>
                      </a:r>
                    </a:p>
                  </a:txBody>
                  <a:tcPr>
                    <a:lnB w="12700" cap="flat" cmpd="sng" algn="ctr">
                      <a:solidFill>
                        <a:schemeClr val="tx1"/>
                      </a:solidFill>
                      <a:prstDash val="solid"/>
                      <a:round/>
                      <a:headEnd type="none" w="med" len="med"/>
                      <a:tailEnd type="none" w="med" len="med"/>
                    </a:lnB>
                  </a:tcPr>
                </a:tc>
                <a:tc>
                  <a:txBody>
                    <a:bodyPr/>
                    <a:lstStyle/>
                    <a:p>
                      <a:r>
                        <a:rPr lang="en-US" sz="1800" dirty="0"/>
                        <a:t>Actions implemented</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1192854"/>
                  </a:ext>
                </a:extLst>
              </a:tr>
              <a:tr h="370840">
                <a:tc>
                  <a:txBody>
                    <a:bodyPr/>
                    <a:lstStyle/>
                    <a:p>
                      <a:r>
                        <a:rPr lang="en-US"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AU-IBAR </a:t>
                      </a:r>
                      <a:r>
                        <a:rPr lang="en-US"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should fast track experts needed to carry out the assignment </a:t>
                      </a:r>
                      <a:r>
                        <a:rPr lang="en-KE"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on MC</a:t>
                      </a:r>
                      <a:r>
                        <a:rPr lang="en-US"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a:t>
                      </a:r>
                      <a:r>
                        <a:rPr lang="en-KE"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to avoid further delays in implementing the project</a:t>
                      </a:r>
                      <a:endParaRPr lang="en-US"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7000"/>
                        </a:lnSpc>
                        <a:spcBef>
                          <a:spcPts val="0"/>
                        </a:spcBef>
                        <a:spcAft>
                          <a:spcPts val="0"/>
                        </a:spcAft>
                        <a:buClrTx/>
                        <a:buSzTx/>
                        <a:buFont typeface="+mj-lt"/>
                        <a:buNone/>
                        <a:tabLst/>
                        <a:defRPr/>
                      </a:pPr>
                      <a:r>
                        <a:rPr lang="en-US"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This assignment has already been conducted; studies completed in (</a:t>
                      </a:r>
                      <a:r>
                        <a:rPr lang="en-US" sz="1800" kern="12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i</a:t>
                      </a:r>
                      <a:r>
                        <a:rPr lang="en-US"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West, Central and Northern regions and (ii). ongoing in the East and Southern regions</a:t>
                      </a:r>
                      <a:endParaRPr lang="en-KE"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0720290"/>
                  </a:ext>
                </a:extLst>
              </a:tr>
              <a:tr h="276222">
                <a:tc>
                  <a:txBody>
                    <a:bodyPr/>
                    <a:lstStyle/>
                    <a:p>
                      <a:r>
                        <a:rPr lang="en-US" sz="1800" dirty="0"/>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nSpc>
                          <a:spcPct val="107000"/>
                        </a:lnSpc>
                        <a:spcBef>
                          <a:spcPct val="20000"/>
                        </a:spcBef>
                        <a:buNone/>
                      </a:pP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There is need to support Cost Benefit Analysis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research required </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 determine the benefits of MSPs and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contribute to S</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trategic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interventions </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for financing of MSPs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as </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useful planning tools for </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a:t>
                      </a:r>
                      <a:r>
                        <a:rPr lang="en-KE"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egional entities</a:t>
                      </a:r>
                      <a:endPar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just">
                        <a:lnSpc>
                          <a:spcPct val="107000"/>
                        </a:lnSpc>
                        <a:spcBef>
                          <a:spcPct val="20000"/>
                        </a:spcBef>
                      </a:pPr>
                      <a:r>
                        <a:rPr lang="en-US"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 related document was shared with PSC meetings last meeting on cost-benefits of MPAs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8349843"/>
                  </a:ext>
                </a:extLst>
              </a:tr>
              <a:tr h="370840">
                <a:tc>
                  <a:txBody>
                    <a:bodyPr/>
                    <a:lstStyle/>
                    <a:p>
                      <a:r>
                        <a:rPr lang="en-US" sz="1800" dirty="0"/>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There is need to expand the African Fisheries Reform Mechanism (AFRM) to engage relevant Ministries and actors in charge of aquatic environmental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7000"/>
                        </a:lnSpc>
                        <a:spcBef>
                          <a:spcPts val="0"/>
                        </a:spcBef>
                        <a:spcAft>
                          <a:spcPts val="0"/>
                        </a:spcAft>
                        <a:buClrTx/>
                        <a:buSzTx/>
                        <a:buFont typeface="+mj-lt"/>
                        <a:buNone/>
                        <a:tabLst/>
                        <a:defRPr/>
                      </a:pPr>
                      <a:r>
                        <a:rPr lang="en-US"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All the Activities that we conduct we involve key Ministries in charge aquatic environmental management; The LME-based institution, BCC, UNEP Bodies, Abidjan convention and Nairobi Convention  participate in the GA meetings  of APRIFAAS </a:t>
                      </a:r>
                      <a:endParaRPr lang="en-KE" sz="18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2596798"/>
                  </a:ext>
                </a:extLst>
              </a:tr>
            </a:tbl>
          </a:graphicData>
        </a:graphic>
      </p:graphicFrame>
      <p:sp>
        <p:nvSpPr>
          <p:cNvPr id="4" name="Title 3">
            <a:extLst>
              <a:ext uri="{FF2B5EF4-FFF2-40B4-BE49-F238E27FC236}">
                <a16:creationId xmlns:a16="http://schemas.microsoft.com/office/drawing/2014/main" id="{5758AA94-4197-48E9-9954-74F890E06E3B}"/>
              </a:ext>
            </a:extLst>
          </p:cNvPr>
          <p:cNvSpPr>
            <a:spLocks noGrp="1"/>
          </p:cNvSpPr>
          <p:nvPr>
            <p:ph type="title"/>
          </p:nvPr>
        </p:nvSpPr>
        <p:spPr>
          <a:xfrm>
            <a:off x="899592" y="263760"/>
            <a:ext cx="6609502" cy="468077"/>
          </a:xfrm>
          <a:prstGeom prst="rect">
            <a:avLst/>
          </a:prstGeom>
        </p:spPr>
        <p:txBody>
          <a:bodyPr wrap="none">
            <a:spAutoFit/>
          </a:bodyPr>
          <a:lstStyle/>
          <a:p>
            <a:pPr lvl="0">
              <a:lnSpc>
                <a:spcPct val="107000"/>
              </a:lnSpc>
              <a:spcBef>
                <a:spcPts val="1200"/>
              </a:spcBef>
            </a:pP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RECOMMENDATIONS FROM THE 1</a:t>
            </a:r>
            <a:r>
              <a:rPr lang="en-US" sz="2400" b="1" kern="0" baseline="3000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st</a:t>
            </a: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 PTC    </a:t>
            </a:r>
            <a:endParaRPr lang="en-KE" sz="2400" b="1" kern="0" dirty="0">
              <a:solidFill>
                <a:srgbClr val="006600"/>
              </a:solidFill>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1223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C6C282C-63B7-409D-A6A1-6595A2D81365}"/>
              </a:ext>
            </a:extLst>
          </p:cNvPr>
          <p:cNvGraphicFramePr>
            <a:graphicFrameLocks noGrp="1"/>
          </p:cNvGraphicFramePr>
          <p:nvPr>
            <p:ph idx="1"/>
            <p:extLst>
              <p:ext uri="{D42A27DB-BD31-4B8C-83A1-F6EECF244321}">
                <p14:modId xmlns:p14="http://schemas.microsoft.com/office/powerpoint/2010/main" val="1065121141"/>
              </p:ext>
            </p:extLst>
          </p:nvPr>
        </p:nvGraphicFramePr>
        <p:xfrm>
          <a:off x="770275" y="980728"/>
          <a:ext cx="8388424" cy="5401310"/>
        </p:xfrm>
        <a:graphic>
          <a:graphicData uri="http://schemas.openxmlformats.org/drawingml/2006/table">
            <a:tbl>
              <a:tblPr firstRow="1" bandRow="1">
                <a:tableStyleId>{5C22544A-7EE6-4342-B048-85BDC9FD1C3A}</a:tableStyleId>
              </a:tblPr>
              <a:tblGrid>
                <a:gridCol w="417349">
                  <a:extLst>
                    <a:ext uri="{9D8B030D-6E8A-4147-A177-3AD203B41FA5}">
                      <a16:colId xmlns:a16="http://schemas.microsoft.com/office/drawing/2014/main" val="564944054"/>
                    </a:ext>
                  </a:extLst>
                </a:gridCol>
                <a:gridCol w="3399075">
                  <a:extLst>
                    <a:ext uri="{9D8B030D-6E8A-4147-A177-3AD203B41FA5}">
                      <a16:colId xmlns:a16="http://schemas.microsoft.com/office/drawing/2014/main" val="530459354"/>
                    </a:ext>
                  </a:extLst>
                </a:gridCol>
                <a:gridCol w="4572000">
                  <a:extLst>
                    <a:ext uri="{9D8B030D-6E8A-4147-A177-3AD203B41FA5}">
                      <a16:colId xmlns:a16="http://schemas.microsoft.com/office/drawing/2014/main" val="1122192595"/>
                    </a:ext>
                  </a:extLst>
                </a:gridCol>
              </a:tblGrid>
              <a:tr h="370840">
                <a:tc>
                  <a:txBody>
                    <a:bodyPr/>
                    <a:lstStyle/>
                    <a:p>
                      <a:endParaRPr lang="en-US" sz="1650" dirty="0"/>
                    </a:p>
                  </a:txBody>
                  <a:tcPr>
                    <a:lnB w="12700" cap="flat" cmpd="sng" algn="ctr">
                      <a:solidFill>
                        <a:schemeClr val="tx1"/>
                      </a:solidFill>
                      <a:prstDash val="solid"/>
                      <a:round/>
                      <a:headEnd type="none" w="med" len="med"/>
                      <a:tailEnd type="none" w="med" len="med"/>
                    </a:lnB>
                  </a:tcPr>
                </a:tc>
                <a:tc>
                  <a:txBody>
                    <a:bodyPr/>
                    <a:lstStyle/>
                    <a:p>
                      <a:r>
                        <a:rPr lang="en-US" sz="1650" dirty="0"/>
                        <a:t>Recommendation</a:t>
                      </a:r>
                    </a:p>
                  </a:txBody>
                  <a:tcPr>
                    <a:lnB w="12700" cap="flat" cmpd="sng" algn="ctr">
                      <a:solidFill>
                        <a:schemeClr val="tx1"/>
                      </a:solidFill>
                      <a:prstDash val="solid"/>
                      <a:round/>
                      <a:headEnd type="none" w="med" len="med"/>
                      <a:tailEnd type="none" w="med" len="med"/>
                    </a:lnB>
                  </a:tcPr>
                </a:tc>
                <a:tc>
                  <a:txBody>
                    <a:bodyPr/>
                    <a:lstStyle/>
                    <a:p>
                      <a:r>
                        <a:rPr lang="en-US" sz="1650" dirty="0"/>
                        <a:t>Actions implemented</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1192854"/>
                  </a:ext>
                </a:extLst>
              </a:tr>
              <a:tr h="370840">
                <a:tc>
                  <a:txBody>
                    <a:bodyPr/>
                    <a:lstStyle/>
                    <a:p>
                      <a:r>
                        <a:rPr lang="en-US" sz="1650" dirty="0"/>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nSpc>
                          <a:spcPct val="107000"/>
                        </a:lnSpc>
                        <a:spcBef>
                          <a:spcPct val="20000"/>
                        </a:spcBef>
                        <a:buNone/>
                      </a:pPr>
                      <a:r>
                        <a:rPr lang="en-US" sz="16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There is need to prioritize IUU with heightened awareness on the </a:t>
                      </a:r>
                      <a:r>
                        <a:rPr lang="en-US" sz="16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unreported and unregulated (UU) fishing </a:t>
                      </a:r>
                      <a:endParaRPr lang="en-US" sz="16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just">
                        <a:lnSpc>
                          <a:spcPct val="107000"/>
                        </a:lnSpc>
                        <a:spcBef>
                          <a:spcPct val="20000"/>
                        </a:spcBef>
                      </a:pPr>
                      <a:r>
                        <a:rPr lang="en-US" sz="16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This was achieved during training on MCS, in collaboration with FCWC, where issues of unreported and unregulated fishing activities were bought to bear on participants from Benin, Cote D’Ivoire, Togo, Ghana, Liberia and Nigeria</a:t>
                      </a:r>
                      <a:endParaRPr lang="en-US" sz="1650" kern="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0578169"/>
                  </a:ext>
                </a:extLst>
              </a:tr>
              <a:tr h="370840">
                <a:tc>
                  <a:txBody>
                    <a:bodyPr/>
                    <a:lstStyle/>
                    <a:p>
                      <a:r>
                        <a:rPr lang="en-US" sz="1650" dirty="0"/>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need to build capacity of communities to support the Government Agencies and enhance MCSs (on a basis of co-management). In addition, build capacity of the AU-MS to develop inland water and aquatic institutions for Spatial Planning (SPs), in addition, AU-MS should consider using land-sea interface management tools for inclusive capacity building. And AU-IBAR should identify details of WTO commitment for capacity building on IUU fishing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74320" lvl="0" indent="-274320" algn="just">
                        <a:lnSpc>
                          <a:spcPct val="107000"/>
                        </a:lnSpc>
                        <a:spcBef>
                          <a:spcPts val="0"/>
                        </a:spcBef>
                        <a:spcAft>
                          <a:spcPts val="0"/>
                        </a:spcAft>
                        <a:buAutoNum type="romanLcPeriod"/>
                      </a:pPr>
                      <a:r>
                        <a:rPr lang="en-US" sz="16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Community-based MCS was included in the training course (with FCWC) for conservation of aquatic biodiversity and environmental protection</a:t>
                      </a:r>
                    </a:p>
                    <a:p>
                      <a:pPr marL="274320" lvl="0" indent="-274320" algn="just">
                        <a:lnSpc>
                          <a:spcPct val="107000"/>
                        </a:lnSpc>
                        <a:spcBef>
                          <a:spcPts val="0"/>
                        </a:spcBef>
                        <a:spcAft>
                          <a:spcPts val="0"/>
                        </a:spcAft>
                        <a:buAutoNum type="romanLcPeriod"/>
                      </a:pPr>
                      <a:r>
                        <a:rPr lang="en-US" sz="16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studies conducted by the project on MSP covered shared freshwater ecosystems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0720290"/>
                  </a:ext>
                </a:extLst>
              </a:tr>
            </a:tbl>
          </a:graphicData>
        </a:graphic>
      </p:graphicFrame>
      <p:sp>
        <p:nvSpPr>
          <p:cNvPr id="4" name="Title 3">
            <a:extLst>
              <a:ext uri="{FF2B5EF4-FFF2-40B4-BE49-F238E27FC236}">
                <a16:creationId xmlns:a16="http://schemas.microsoft.com/office/drawing/2014/main" id="{5758AA94-4197-48E9-9954-74F890E06E3B}"/>
              </a:ext>
            </a:extLst>
          </p:cNvPr>
          <p:cNvSpPr>
            <a:spLocks noGrp="1"/>
          </p:cNvSpPr>
          <p:nvPr>
            <p:ph type="title"/>
          </p:nvPr>
        </p:nvSpPr>
        <p:spPr>
          <a:xfrm>
            <a:off x="899592" y="263760"/>
            <a:ext cx="6609502" cy="468077"/>
          </a:xfrm>
          <a:prstGeom prst="rect">
            <a:avLst/>
          </a:prstGeom>
        </p:spPr>
        <p:txBody>
          <a:bodyPr wrap="none">
            <a:spAutoFit/>
          </a:bodyPr>
          <a:lstStyle/>
          <a:p>
            <a:pPr lvl="0">
              <a:lnSpc>
                <a:spcPct val="107000"/>
              </a:lnSpc>
              <a:spcBef>
                <a:spcPts val="1200"/>
              </a:spcBef>
            </a:pP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RECOMMENDATIONS FROM THE 1</a:t>
            </a:r>
            <a:r>
              <a:rPr lang="en-US" sz="2400" b="1" kern="0" baseline="3000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st</a:t>
            </a: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 PTC    </a:t>
            </a:r>
            <a:endParaRPr lang="en-KE" sz="2400" b="1" kern="0" dirty="0">
              <a:solidFill>
                <a:srgbClr val="006600"/>
              </a:solidFill>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8765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C6C282C-63B7-409D-A6A1-6595A2D81365}"/>
              </a:ext>
            </a:extLst>
          </p:cNvPr>
          <p:cNvGraphicFramePr>
            <a:graphicFrameLocks noGrp="1"/>
          </p:cNvGraphicFramePr>
          <p:nvPr>
            <p:ph idx="1"/>
            <p:extLst>
              <p:ext uri="{D42A27DB-BD31-4B8C-83A1-F6EECF244321}">
                <p14:modId xmlns:p14="http://schemas.microsoft.com/office/powerpoint/2010/main" val="2775074845"/>
              </p:ext>
            </p:extLst>
          </p:nvPr>
        </p:nvGraphicFramePr>
        <p:xfrm>
          <a:off x="755576" y="980728"/>
          <a:ext cx="8388424" cy="5709794"/>
        </p:xfrm>
        <a:graphic>
          <a:graphicData uri="http://schemas.openxmlformats.org/drawingml/2006/table">
            <a:tbl>
              <a:tblPr firstRow="1" bandRow="1">
                <a:tableStyleId>{5C22544A-7EE6-4342-B048-85BDC9FD1C3A}</a:tableStyleId>
              </a:tblPr>
              <a:tblGrid>
                <a:gridCol w="417349">
                  <a:extLst>
                    <a:ext uri="{9D8B030D-6E8A-4147-A177-3AD203B41FA5}">
                      <a16:colId xmlns:a16="http://schemas.microsoft.com/office/drawing/2014/main" val="564944054"/>
                    </a:ext>
                  </a:extLst>
                </a:gridCol>
                <a:gridCol w="3399075">
                  <a:extLst>
                    <a:ext uri="{9D8B030D-6E8A-4147-A177-3AD203B41FA5}">
                      <a16:colId xmlns:a16="http://schemas.microsoft.com/office/drawing/2014/main" val="530459354"/>
                    </a:ext>
                  </a:extLst>
                </a:gridCol>
                <a:gridCol w="4572000">
                  <a:extLst>
                    <a:ext uri="{9D8B030D-6E8A-4147-A177-3AD203B41FA5}">
                      <a16:colId xmlns:a16="http://schemas.microsoft.com/office/drawing/2014/main" val="1122192595"/>
                    </a:ext>
                  </a:extLst>
                </a:gridCol>
              </a:tblGrid>
              <a:tr h="370840">
                <a:tc>
                  <a:txBody>
                    <a:bodyPr/>
                    <a:lstStyle/>
                    <a:p>
                      <a:endParaRPr lang="en-US" sz="1700" dirty="0"/>
                    </a:p>
                  </a:txBody>
                  <a:tcPr>
                    <a:lnB w="12700" cap="flat" cmpd="sng" algn="ctr">
                      <a:solidFill>
                        <a:schemeClr val="tx1"/>
                      </a:solidFill>
                      <a:prstDash val="solid"/>
                      <a:round/>
                      <a:headEnd type="none" w="med" len="med"/>
                      <a:tailEnd type="none" w="med" len="med"/>
                    </a:lnB>
                  </a:tcPr>
                </a:tc>
                <a:tc>
                  <a:txBody>
                    <a:bodyPr/>
                    <a:lstStyle/>
                    <a:p>
                      <a:r>
                        <a:rPr lang="en-US" sz="1700" dirty="0"/>
                        <a:t>Recommendation</a:t>
                      </a:r>
                    </a:p>
                  </a:txBody>
                  <a:tcPr>
                    <a:lnB w="12700" cap="flat" cmpd="sng" algn="ctr">
                      <a:solidFill>
                        <a:schemeClr val="tx1"/>
                      </a:solidFill>
                      <a:prstDash val="solid"/>
                      <a:round/>
                      <a:headEnd type="none" w="med" len="med"/>
                      <a:tailEnd type="none" w="med" len="med"/>
                    </a:lnB>
                  </a:tcPr>
                </a:tc>
                <a:tc>
                  <a:txBody>
                    <a:bodyPr/>
                    <a:lstStyle/>
                    <a:p>
                      <a:r>
                        <a:rPr lang="en-US" sz="1700" dirty="0"/>
                        <a:t>Actions implemented</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1192854"/>
                  </a:ext>
                </a:extLst>
              </a:tr>
              <a:tr h="370840">
                <a:tc>
                  <a:txBody>
                    <a:bodyPr/>
                    <a:lstStyle/>
                    <a:p>
                      <a:r>
                        <a:rPr lang="en-US" sz="1700" dirty="0"/>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nSpc>
                          <a:spcPct val="107000"/>
                        </a:lnSpc>
                        <a:spcBef>
                          <a:spcPct val="20000"/>
                        </a:spcBef>
                        <a:buNone/>
                      </a:pPr>
                      <a:r>
                        <a:rPr lang="en-US" sz="1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AU-IBAR in partnership with IGAD, and other collaborating institutions should create a knowledge sharing mechanism with possibility of linking up databases to enhance sharing and dissemination of information. In addition, develop knowledge sharing platform on inland Blue Economy to bridge the knowledge gap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just">
                        <a:lnSpc>
                          <a:spcPct val="107000"/>
                        </a:lnSpc>
                        <a:spcAft>
                          <a:spcPts val="800"/>
                        </a:spcAft>
                        <a:buFont typeface="Arial" panose="020B0604020202020204" pitchFamily="34" charset="0"/>
                        <a:buChar char="•"/>
                      </a:pPr>
                      <a:r>
                        <a:rPr lang="en-US" sz="17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This was accomplished. AU-IBAR, IGAD and Eco- Fish conducted a successful Knowledge sharing fair in Mombasa</a:t>
                      </a:r>
                    </a:p>
                    <a:p>
                      <a:pPr marL="342900" lvl="0" indent="-342900" algn="just">
                        <a:lnSpc>
                          <a:spcPct val="107000"/>
                        </a:lnSpc>
                        <a:spcAft>
                          <a:spcPts val="800"/>
                        </a:spcAft>
                        <a:buFont typeface="Arial" panose="020B0604020202020204" pitchFamily="34" charset="0"/>
                        <a:buChar char="•"/>
                      </a:pPr>
                      <a:r>
                        <a:rPr lang="en-US" sz="17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knowledge sharing platform on Inland blue economy is yet to be established ?</a:t>
                      </a:r>
                    </a:p>
                    <a:p>
                      <a:pPr lvl="0" algn="just">
                        <a:lnSpc>
                          <a:spcPct val="107000"/>
                        </a:lnSpc>
                        <a:spcBef>
                          <a:spcPct val="20000"/>
                        </a:spcBef>
                      </a:pPr>
                      <a:endParaRPr lang="en-US" sz="17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0720290"/>
                  </a:ext>
                </a:extLst>
              </a:tr>
              <a:tr h="0">
                <a:tc>
                  <a:txBody>
                    <a:bodyPr/>
                    <a:lstStyle/>
                    <a:p>
                      <a:r>
                        <a:rPr lang="en-US" sz="1700"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need to recognize that conservation of aquatic biodiversity in the Blue Economy is underpinned by some sound taxonomic studies which are required for SPs, MSPs, MPAs, EIAs, among others.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just">
                        <a:lnSpc>
                          <a:spcPct val="107000"/>
                        </a:lnSpc>
                        <a:spcAft>
                          <a:spcPts val="800"/>
                        </a:spcAft>
                      </a:pPr>
                      <a:r>
                        <a:rPr lang="en-US" sz="17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AU-IBAR established the regional gene banks including aquatic animal.</a:t>
                      </a:r>
                    </a:p>
                    <a:p>
                      <a:pPr lvl="0" algn="just">
                        <a:lnSpc>
                          <a:spcPct val="107000"/>
                        </a:lnSpc>
                        <a:spcAft>
                          <a:spcPts val="800"/>
                        </a:spcAft>
                      </a:pPr>
                      <a:r>
                        <a:rPr lang="en-US" sz="17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Aquaculture action plan - Identify and develop selected </a:t>
                      </a:r>
                      <a:r>
                        <a:rPr lang="en-US" sz="1700" kern="12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centre</a:t>
                      </a:r>
                      <a:r>
                        <a:rPr lang="en-US" sz="17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 as regional gene bank for maintaining improved germ-plasm for selected species</a:t>
                      </a:r>
                    </a:p>
                    <a:p>
                      <a:pPr lvl="0" algn="just">
                        <a:lnSpc>
                          <a:spcPct val="107000"/>
                        </a:lnSpc>
                        <a:spcAft>
                          <a:spcPts val="800"/>
                        </a:spcAft>
                      </a:pPr>
                      <a:r>
                        <a:rPr lang="en-US" sz="1700" kern="1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Dedicated session in AFRAQ 23 on aquatic animal genetics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8349843"/>
                  </a:ext>
                </a:extLst>
              </a:tr>
            </a:tbl>
          </a:graphicData>
        </a:graphic>
      </p:graphicFrame>
      <p:sp>
        <p:nvSpPr>
          <p:cNvPr id="4" name="Title 3">
            <a:extLst>
              <a:ext uri="{FF2B5EF4-FFF2-40B4-BE49-F238E27FC236}">
                <a16:creationId xmlns:a16="http://schemas.microsoft.com/office/drawing/2014/main" id="{5758AA94-4197-48E9-9954-74F890E06E3B}"/>
              </a:ext>
            </a:extLst>
          </p:cNvPr>
          <p:cNvSpPr>
            <a:spLocks noGrp="1"/>
          </p:cNvSpPr>
          <p:nvPr>
            <p:ph type="title"/>
          </p:nvPr>
        </p:nvSpPr>
        <p:spPr>
          <a:xfrm>
            <a:off x="899592" y="263760"/>
            <a:ext cx="6609502" cy="468077"/>
          </a:xfrm>
          <a:prstGeom prst="rect">
            <a:avLst/>
          </a:prstGeom>
        </p:spPr>
        <p:txBody>
          <a:bodyPr wrap="none">
            <a:spAutoFit/>
          </a:bodyPr>
          <a:lstStyle/>
          <a:p>
            <a:pPr lvl="0">
              <a:lnSpc>
                <a:spcPct val="107000"/>
              </a:lnSpc>
              <a:spcBef>
                <a:spcPts val="1200"/>
              </a:spcBef>
            </a:pP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RECOMMENDATIONS FROM THE 1</a:t>
            </a:r>
            <a:r>
              <a:rPr lang="en-US" sz="2400" b="1" kern="0" baseline="3000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st</a:t>
            </a:r>
            <a:r>
              <a:rPr lang="en-US" sz="2400" b="1" kern="0" dirty="0">
                <a:solidFill>
                  <a:srgbClr val="006600"/>
                </a:solidFill>
                <a:latin typeface="Times New Roman" panose="02020603050405020304" pitchFamily="18" charset="0"/>
                <a:ea typeface="Times New Roman" panose="02020603050405020304" pitchFamily="18" charset="0"/>
                <a:cs typeface="Times New Roman" panose="02020603050405020304" pitchFamily="18" charset="0"/>
              </a:rPr>
              <a:t> PTC    </a:t>
            </a:r>
            <a:endParaRPr lang="en-KE" sz="2400" b="1" kern="0" dirty="0">
              <a:solidFill>
                <a:srgbClr val="006600"/>
              </a:solidFill>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304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idx="1"/>
          </p:nvPr>
        </p:nvSpPr>
        <p:spPr>
          <a:xfrm>
            <a:off x="571500" y="260648"/>
            <a:ext cx="8392988" cy="6311602"/>
          </a:xfrm>
        </p:spPr>
        <p:txBody>
          <a:bodyPr/>
          <a:lstStyle/>
          <a:p>
            <a:pPr algn="ctr" eaLnBrk="1" hangingPunct="1">
              <a:buFontTx/>
              <a:buNone/>
            </a:pPr>
            <a:r>
              <a:rPr lang="en-GB" altLang="en-US" sz="4400" dirty="0">
                <a:solidFill>
                  <a:srgbClr val="006600"/>
                </a:solidFill>
              </a:rPr>
              <a:t>THANK YOU</a:t>
            </a:r>
          </a:p>
          <a:p>
            <a:pPr algn="ctr" eaLnBrk="1" hangingPunct="1">
              <a:buFontTx/>
              <a:buNone/>
            </a:pPr>
            <a:endParaRPr lang="en-GB" altLang="en-US" dirty="0"/>
          </a:p>
          <a:p>
            <a:pPr algn="ctr" eaLnBrk="1" hangingPunct="1">
              <a:buFontTx/>
              <a:buNone/>
            </a:pPr>
            <a:endParaRPr lang="en-GB" altLang="en-US" dirty="0"/>
          </a:p>
        </p:txBody>
      </p:sp>
      <p:pic>
        <p:nvPicPr>
          <p:cNvPr id="59395" name="Picture 7" descr="IBAR office 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1340768"/>
            <a:ext cx="8001000" cy="4536267"/>
          </a:xfrm>
          <a:prstGeom prst="rect">
            <a:avLst/>
          </a:prstGeom>
          <a:noFill/>
          <a:ln w="38100">
            <a:solidFill>
              <a:srgbClr val="339966"/>
            </a:solidFill>
            <a:miter lim="800000"/>
            <a:headEnd/>
            <a:tailEnd/>
          </a:ln>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376238" y="6165304"/>
            <a:ext cx="8196262" cy="1143000"/>
          </a:xfrm>
          <a:prstGeom prst="rect">
            <a:avLst/>
          </a:prstGeom>
          <a:noFill/>
          <a:ln w="9525">
            <a:noFill/>
            <a:miter lim="800000"/>
            <a:headEnd/>
            <a:tailEnd/>
          </a:ln>
        </p:spPr>
        <p:txBody>
          <a:bodyPr/>
          <a:lstStyle/>
          <a:p>
            <a:pPr algn="ctr" fontAlgn="base">
              <a:spcBef>
                <a:spcPct val="0"/>
              </a:spcBef>
              <a:spcAft>
                <a:spcPct val="0"/>
              </a:spcAft>
              <a:defRPr/>
            </a:pPr>
            <a:r>
              <a:rPr lang="en-US" sz="2000" b="1" kern="0" dirty="0">
                <a:solidFill>
                  <a:srgbClr val="000000"/>
                </a:solidFill>
                <a:latin typeface="Gill Sans MT" pitchFamily="34" charset="0"/>
              </a:rPr>
              <a:t>Providing Leadership in the Development of Animal Resources for Africa</a:t>
            </a:r>
          </a:p>
        </p:txBody>
      </p:sp>
    </p:spTree>
    <p:extLst>
      <p:ext uri="{BB962C8B-B14F-4D97-AF65-F5344CB8AC3E}">
        <p14:creationId xmlns:p14="http://schemas.microsoft.com/office/powerpoint/2010/main" val="3699320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U-IBAR">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DBCDADAEF99CB4B95BA1CB990D385F3" ma:contentTypeVersion="10" ma:contentTypeDescription="Create a new document." ma:contentTypeScope="" ma:versionID="64993bf965abf7bebdec9bd49c28fa12">
  <xsd:schema xmlns:xsd="http://www.w3.org/2001/XMLSchema" xmlns:xs="http://www.w3.org/2001/XMLSchema" xmlns:p="http://schemas.microsoft.com/office/2006/metadata/properties" xmlns:ns3="0634901d-4d6f-4e0e-afc1-0ef93d2d67df" targetNamespace="http://schemas.microsoft.com/office/2006/metadata/properties" ma:root="true" ma:fieldsID="79c0d51f9503b63aa422a28991d0b147" ns3:_="">
    <xsd:import namespace="0634901d-4d6f-4e0e-afc1-0ef93d2d67d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4901d-4d6f-4e0e-afc1-0ef93d2d67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165C53-774F-41AC-8E85-B132396169DB}">
  <ds:schemaRefs>
    <ds:schemaRef ds:uri="http://schemas.microsoft.com/office/2006/metadata/properties"/>
    <ds:schemaRef ds:uri="http://purl.org/dc/elements/1.1/"/>
    <ds:schemaRef ds:uri="http://purl.org/dc/terms/"/>
    <ds:schemaRef ds:uri="0634901d-4d6f-4e0e-afc1-0ef93d2d67df"/>
    <ds:schemaRef ds:uri="http://schemas.openxmlformats.org/package/2006/metadata/core-properties"/>
    <ds:schemaRef ds:uri="http://www.w3.org/XML/1998/namespace"/>
    <ds:schemaRef ds:uri="http://schemas.microsoft.com/office/2006/documentManagement/types"/>
    <ds:schemaRef ds:uri="http://purl.org/dc/dcmitype/"/>
    <ds:schemaRef ds:uri="http://schemas.microsoft.com/office/infopath/2007/PartnerControls"/>
  </ds:schemaRefs>
</ds:datastoreItem>
</file>

<file path=customXml/itemProps2.xml><?xml version="1.0" encoding="utf-8"?>
<ds:datastoreItem xmlns:ds="http://schemas.openxmlformats.org/officeDocument/2006/customXml" ds:itemID="{48123075-2C3C-4679-A6BB-4FB407A587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4901d-4d6f-4e0e-afc1-0ef93d2d67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3D403A-E839-4624-BA8A-0425394F25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3rd  Live2Africa TC AND SC Meetings Presentation Template</Template>
  <TotalTime>5356</TotalTime>
  <Words>1460</Words>
  <Application>Microsoft Office PowerPoint</Application>
  <PresentationFormat>On-screen Show (4:3)</PresentationFormat>
  <Paragraphs>104</Paragraphs>
  <Slides>10</Slides>
  <Notes>1</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10</vt:i4>
      </vt:variant>
    </vt:vector>
  </HeadingPairs>
  <TitlesOfParts>
    <vt:vector size="20" baseType="lpstr">
      <vt:lpstr>Arial</vt:lpstr>
      <vt:lpstr>Book Antiqua</vt:lpstr>
      <vt:lpstr>Calibri</vt:lpstr>
      <vt:lpstr>Calibri Light</vt:lpstr>
      <vt:lpstr>Gill Sans MT</vt:lpstr>
      <vt:lpstr>Times</vt:lpstr>
      <vt:lpstr>Times New Roman</vt:lpstr>
      <vt:lpstr>Office Theme</vt:lpstr>
      <vt:lpstr>AU-IBAR</vt:lpstr>
      <vt:lpstr>Microsoft PowerPoint 97-2003 Presentation</vt:lpstr>
      <vt:lpstr>2nd Project Technical Committee Meeting</vt:lpstr>
      <vt:lpstr>PowerPoint Presentation</vt:lpstr>
      <vt:lpstr>RECOMMENDATIONS FROM THE 1st PTC    </vt:lpstr>
      <vt:lpstr>RECOMMENDATIONS FROM THE 1st PTC    </vt:lpstr>
      <vt:lpstr>RECOMMENDATIONS FROM THE 1st PTC    </vt:lpstr>
      <vt:lpstr>RECOMMENDATIONS FROM THE 1st PTC    </vt:lpstr>
      <vt:lpstr>RECOMMENDATIONS FROM THE 1st PTC    </vt:lpstr>
      <vt:lpstr>RECOMMENDATIONS FROM THE 1st PTC    </vt:lpstr>
      <vt:lpstr>RECOMMENDATIONS FROM THE 1st PTC    </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Kennedy Oroko</dc:creator>
  <cp:lastModifiedBy>Malebo Moepi</cp:lastModifiedBy>
  <cp:revision>400</cp:revision>
  <dcterms:created xsi:type="dcterms:W3CDTF">2021-05-31T04:20:25Z</dcterms:created>
  <dcterms:modified xsi:type="dcterms:W3CDTF">2023-09-13T07:44:23Z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0x010100DDBCDADAEF99CB4B95BA1CB990D385F3</vt:lpwstr>
  </property>
</Properties>
</file>