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  <p:sldMasterId id="2147483660" r:id="rId5"/>
    <p:sldMasterId id="2147483665" r:id="rId6"/>
  </p:sldMasterIdLst>
  <p:notesMasterIdLst>
    <p:notesMasterId r:id="rId20"/>
  </p:notesMasterIdLst>
  <p:sldIdLst>
    <p:sldId id="386" r:id="rId7"/>
    <p:sldId id="392" r:id="rId8"/>
    <p:sldId id="401" r:id="rId9"/>
    <p:sldId id="400" r:id="rId10"/>
    <p:sldId id="368" r:id="rId11"/>
    <p:sldId id="407" r:id="rId12"/>
    <p:sldId id="403" r:id="rId13"/>
    <p:sldId id="402" r:id="rId14"/>
    <p:sldId id="404" r:id="rId15"/>
    <p:sldId id="406" r:id="rId16"/>
    <p:sldId id="399" r:id="rId17"/>
    <p:sldId id="349" r:id="rId18"/>
    <p:sldId id="26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1" autoAdjust="0"/>
    <p:restoredTop sz="94660"/>
  </p:normalViewPr>
  <p:slideViewPr>
    <p:cSldViewPr>
      <p:cViewPr varScale="1">
        <p:scale>
          <a:sx n="81" d="100"/>
          <a:sy n="81" d="100"/>
        </p:scale>
        <p:origin x="1171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000" b="1" dirty="0"/>
              <a:t>Progress</a:t>
            </a:r>
            <a:r>
              <a:rPr lang="en-GB" sz="2000" b="1" baseline="0" dirty="0"/>
              <a:t> on </a:t>
            </a:r>
            <a:r>
              <a:rPr lang="en-GB" sz="2000" b="1" dirty="0"/>
              <a:t>Project</a:t>
            </a:r>
            <a:r>
              <a:rPr lang="en-GB" sz="2000" b="1" baseline="0" dirty="0"/>
              <a:t> Implementation by 31</a:t>
            </a:r>
            <a:r>
              <a:rPr lang="en-GB" sz="2000" b="1" baseline="30000" dirty="0"/>
              <a:t>st</a:t>
            </a:r>
            <a:r>
              <a:rPr lang="en-GB" sz="2000" b="1" baseline="0" dirty="0"/>
              <a:t> August 2023 </a:t>
            </a:r>
            <a:endParaRPr lang="en-GB" sz="2000" b="1" dirty="0"/>
          </a:p>
        </c:rich>
      </c:tx>
      <c:layout>
        <c:manualLayout>
          <c:xMode val="edge"/>
          <c:yMode val="edge"/>
          <c:x val="0.15827666149188929"/>
          <c:y val="8.21129258608415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KE"/>
        </a:p>
      </c:txPr>
    </c:title>
    <c:autoTitleDeleted val="0"/>
    <c:plotArea>
      <c:layout>
        <c:manualLayout>
          <c:layoutTarget val="inner"/>
          <c:xMode val="edge"/>
          <c:yMode val="edge"/>
          <c:x val="0"/>
          <c:y val="7.1552243966248291E-2"/>
          <c:w val="0.99416620867101291"/>
          <c:h val="0.7222008782305804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RESULT 1: Participation / Ratification</c:v>
                </c:pt>
                <c:pt idx="1">
                  <c:v>Result 2: Frameworks / Capacities</c:v>
                </c:pt>
                <c:pt idx="2">
                  <c:v>RESULT 3: Mitigation </c:v>
                </c:pt>
                <c:pt idx="3">
                  <c:v>RESULT 4: Gender Inclusion</c:v>
                </c:pt>
                <c:pt idx="4">
                  <c:v>Overall Performance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0-902C-459D-953E-A58F89FA35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RESULT 1: Participation / Ratification</c:v>
                </c:pt>
                <c:pt idx="1">
                  <c:v>Result 2: Frameworks / Capacities</c:v>
                </c:pt>
                <c:pt idx="2">
                  <c:v>RESULT 3: Mitigation </c:v>
                </c:pt>
                <c:pt idx="3">
                  <c:v>RESULT 4: Gender Inclusion</c:v>
                </c:pt>
                <c:pt idx="4">
                  <c:v>Overall Performance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1-902C-459D-953E-A58F89FA35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31"/>
        <c:axId val="173974016"/>
        <c:axId val="514539328"/>
      </c:barChar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02C-459D-953E-A58F89FA352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K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RESULT 1: Participation / Ratification</c:v>
                </c:pt>
                <c:pt idx="1">
                  <c:v>Result 2: Frameworks / Capacities</c:v>
                </c:pt>
                <c:pt idx="2">
                  <c:v>RESULT 3: Mitigation </c:v>
                </c:pt>
                <c:pt idx="3">
                  <c:v>RESULT 4: Gender Inclusion</c:v>
                </c:pt>
                <c:pt idx="4">
                  <c:v>Overall Performance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53</c:v>
                </c:pt>
                <c:pt idx="1">
                  <c:v>43</c:v>
                </c:pt>
                <c:pt idx="2">
                  <c:v>40</c:v>
                </c:pt>
                <c:pt idx="3">
                  <c:v>45</c:v>
                </c:pt>
                <c:pt idx="4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02C-459D-953E-A58F89FA35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31"/>
        <c:axId val="348824160"/>
        <c:axId val="514537664"/>
      </c:barChart>
      <c:catAx>
        <c:axId val="17397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KE"/>
          </a:p>
        </c:txPr>
        <c:crossAx val="514539328"/>
        <c:crosses val="autoZero"/>
        <c:auto val="1"/>
        <c:lblAlgn val="ctr"/>
        <c:lblOffset val="100"/>
        <c:noMultiLvlLbl val="0"/>
      </c:catAx>
      <c:valAx>
        <c:axId val="5145393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3974016"/>
        <c:crosses val="autoZero"/>
        <c:crossBetween val="between"/>
      </c:valAx>
      <c:valAx>
        <c:axId val="514537664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348824160"/>
        <c:crosses val="max"/>
        <c:crossBetween val="between"/>
      </c:valAx>
      <c:catAx>
        <c:axId val="3488241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1453766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K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44E75-4DFB-4DB3-B52E-C140C24F6546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EC5A14-AFFF-4FF2-81A5-A16D73510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310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358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jpe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82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3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746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806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668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419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934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73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342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479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765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52400" y="1752600"/>
            <a:ext cx="8991600" cy="5105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1752600"/>
            <a:ext cx="9144000" cy="304800"/>
          </a:xfrm>
          <a:prstGeom prst="rect">
            <a:avLst/>
          </a:prstGeom>
          <a:solidFill>
            <a:srgbClr val="007C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2057400"/>
            <a:ext cx="152400" cy="4800600"/>
          </a:xfrm>
          <a:prstGeom prst="rect">
            <a:avLst/>
          </a:prstGeom>
          <a:solidFill>
            <a:srgbClr val="A28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394325" y="365125"/>
            <a:ext cx="25304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600" b="1">
              <a:solidFill>
                <a:srgbClr val="000000"/>
              </a:solidFill>
            </a:endParaRPr>
          </a:p>
        </p:txBody>
      </p:sp>
      <p:graphicFrame>
        <p:nvGraphicFramePr>
          <p:cNvPr id="7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7" name="Base" hidden="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4" descr="D:\AU\Resources\Graphics\Logo\AU Logo_JPE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46063"/>
            <a:ext cx="1373187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828800" y="457200"/>
            <a:ext cx="6934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600" b="1">
                <a:solidFill>
                  <a:srgbClr val="007C30"/>
                </a:solidFill>
                <a:latin typeface="Gill Sans MT" pitchFamily="34" charset="0"/>
              </a:rPr>
              <a:t>African Union</a:t>
            </a:r>
            <a:endParaRPr lang="en-US" altLang="en-US" b="1">
              <a:solidFill>
                <a:srgbClr val="007C30"/>
              </a:solidFill>
              <a:latin typeface="Gill Sans MT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2600" b="1">
                <a:solidFill>
                  <a:srgbClr val="A28B59"/>
                </a:solidFill>
                <a:latin typeface="Gill Sans MT" pitchFamily="34" charset="0"/>
              </a:rPr>
              <a:t>Interafrican Bureau for Animal Resources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786188" y="6437313"/>
            <a:ext cx="150018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200" b="1">
                <a:solidFill>
                  <a:srgbClr val="007C30"/>
                </a:solidFill>
                <a:latin typeface="Gill Sans MT" pitchFamily="34" charset="0"/>
              </a:rPr>
              <a:t>www.au-ibar.org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" y="3124200"/>
            <a:ext cx="8196263" cy="2692400"/>
          </a:xfrm>
        </p:spPr>
        <p:txBody>
          <a:bodyPr/>
          <a:lstStyle>
            <a:lvl1pPr algn="ctr">
              <a:defRPr sz="5400">
                <a:solidFill>
                  <a:srgbClr val="007C30"/>
                </a:solidFill>
                <a:latin typeface="Gill Sans M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5585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:\AU\Resources\Graphics\Logo\AU Logo_JPE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85750"/>
            <a:ext cx="801687" cy="71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929063" y="6286500"/>
            <a:ext cx="150018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200" b="1">
                <a:solidFill>
                  <a:srgbClr val="007C30"/>
                </a:solidFill>
                <a:latin typeface="Gill Sans MT" pitchFamily="34" charset="0"/>
              </a:rPr>
              <a:t>www.au-ibar.org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ill Sans MT" pitchFamily="34" charset="0"/>
              </a:defRPr>
            </a:lvl1pPr>
            <a:lvl2pPr>
              <a:defRPr>
                <a:latin typeface="Gill Sans MT" pitchFamily="34" charset="0"/>
              </a:defRPr>
            </a:lvl2pPr>
            <a:lvl3pPr>
              <a:defRPr>
                <a:latin typeface="Gill Sans MT" pitchFamily="34" charset="0"/>
              </a:defRPr>
            </a:lvl3pPr>
            <a:lvl4pPr>
              <a:defRPr>
                <a:latin typeface="Gill Sans MT" pitchFamily="34" charset="0"/>
              </a:defRPr>
            </a:lvl4pPr>
            <a:lvl5pPr>
              <a:defRPr>
                <a:latin typeface="Gill Sans MT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068442" y="304800"/>
            <a:ext cx="7718400" cy="609600"/>
          </a:xfrm>
        </p:spPr>
        <p:txBody>
          <a:bodyPr/>
          <a:lstStyle>
            <a:lvl1pPr>
              <a:defRPr>
                <a:latin typeface="Gill Sans M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06C182-E3C6-4605-8AA7-73FBB71B02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52375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Gill Sans M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28DFED-DDEC-430F-B5D3-3B3B71667E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34648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8FB976-32C0-413E-AAEC-975A4EFA8A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50130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52400" y="1752600"/>
            <a:ext cx="8991600" cy="5105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1752600"/>
            <a:ext cx="9144000" cy="304800"/>
          </a:xfrm>
          <a:prstGeom prst="rect">
            <a:avLst/>
          </a:prstGeom>
          <a:solidFill>
            <a:srgbClr val="007C3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2057400"/>
            <a:ext cx="152400" cy="4800600"/>
          </a:xfrm>
          <a:prstGeom prst="rect">
            <a:avLst/>
          </a:prstGeom>
          <a:solidFill>
            <a:srgbClr val="A28B5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394325" y="365125"/>
            <a:ext cx="2530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b="1" dirty="0">
              <a:solidFill>
                <a:srgbClr val="000000"/>
              </a:solidFill>
            </a:endParaRPr>
          </a:p>
        </p:txBody>
      </p:sp>
      <p:graphicFrame>
        <p:nvGraphicFramePr>
          <p:cNvPr id="7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7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4" descr="D:\AU\Resources\Graphics\Logo\AU Logo_JPE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246063"/>
            <a:ext cx="1373187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828800" y="457200"/>
            <a:ext cx="6934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kern="0" dirty="0">
                <a:solidFill>
                  <a:srgbClr val="007C30"/>
                </a:solidFill>
                <a:latin typeface="Gill Sans MT" pitchFamily="34" charset="0"/>
              </a:rPr>
              <a:t>African Union</a:t>
            </a:r>
            <a:endParaRPr lang="en-US" b="1" kern="0" dirty="0">
              <a:solidFill>
                <a:srgbClr val="007C30"/>
              </a:solidFill>
              <a:latin typeface="Gill Sans M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00" b="1" kern="0" dirty="0">
                <a:solidFill>
                  <a:srgbClr val="A28B59"/>
                </a:solidFill>
                <a:latin typeface="Gill Sans MT" pitchFamily="34" charset="0"/>
              </a:rPr>
              <a:t>Interafrican Bureau for Animal Resources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86188" y="6437313"/>
            <a:ext cx="1500187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srgbClr val="007C30"/>
                </a:solidFill>
                <a:latin typeface="Gill Sans MT" pitchFamily="34" charset="0"/>
              </a:rPr>
              <a:t>www.au-ibar.org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" y="3124200"/>
            <a:ext cx="8196263" cy="2692400"/>
          </a:xfrm>
        </p:spPr>
        <p:txBody>
          <a:bodyPr/>
          <a:lstStyle>
            <a:lvl1pPr algn="ctr">
              <a:defRPr sz="5400">
                <a:solidFill>
                  <a:srgbClr val="007C30"/>
                </a:solidFill>
                <a:latin typeface="Gill Sans M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707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:\AU\Resources\Graphics\Logo\AU Logo_JPE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285750"/>
            <a:ext cx="801687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29063" y="6286500"/>
            <a:ext cx="1500187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srgbClr val="007C30"/>
                </a:solidFill>
                <a:latin typeface="Gill Sans MT" pitchFamily="34" charset="0"/>
              </a:rPr>
              <a:t>www.au-ibar.org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ill Sans MT" pitchFamily="34" charset="0"/>
              </a:defRPr>
            </a:lvl1pPr>
            <a:lvl2pPr>
              <a:defRPr>
                <a:latin typeface="Gill Sans MT" pitchFamily="34" charset="0"/>
              </a:defRPr>
            </a:lvl2pPr>
            <a:lvl3pPr>
              <a:defRPr>
                <a:latin typeface="Gill Sans MT" pitchFamily="34" charset="0"/>
              </a:defRPr>
            </a:lvl3pPr>
            <a:lvl4pPr>
              <a:defRPr>
                <a:latin typeface="Gill Sans MT" pitchFamily="34" charset="0"/>
              </a:defRPr>
            </a:lvl4pPr>
            <a:lvl5pPr>
              <a:defRPr>
                <a:latin typeface="Gill Sans MT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068442" y="304800"/>
            <a:ext cx="7718400" cy="609600"/>
          </a:xfrm>
        </p:spPr>
        <p:txBody>
          <a:bodyPr/>
          <a:lstStyle>
            <a:lvl1pPr>
              <a:defRPr>
                <a:latin typeface="Gill Sans M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976A2-AA7A-4A9C-B4D9-45407AF266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8641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Gill Sans M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DF0FC-A5A2-4D0F-9BF8-5D8DCA856F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3912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CD6EFF-9373-462A-9AA5-F993F6B7A2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45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17A199-A190-4A66-8921-0B0D5F155610}" type="datetimeFigureOut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13/09/2023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1F4DA-F003-453F-8693-8C88BA6F745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69215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9D7029-1E60-4CBD-91A1-23072619AE82}" type="datetimeFigureOut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9/13/2023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843F6-78CC-4693-96FC-EB81900FD7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841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0FDAC-5FF9-40E8-8507-E4B661B0DB3D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70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331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title slide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" y="6548438"/>
            <a:ext cx="65278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000" b="1" i="1">
                <a:solidFill>
                  <a:srgbClr val="007C30"/>
                </a:solidFill>
                <a:latin typeface="Gill Sans MT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21538" y="6553200"/>
            <a:ext cx="153193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 b="1">
                <a:solidFill>
                  <a:srgbClr val="007C30"/>
                </a:solidFill>
                <a:latin typeface="Gill Sans MT" panose="020B0502020104020203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A19B66-FA0B-4753-BB46-51DB6947A6FC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066800"/>
            <a:ext cx="9144000" cy="152400"/>
          </a:xfrm>
          <a:prstGeom prst="rect">
            <a:avLst/>
          </a:prstGeom>
          <a:solidFill>
            <a:srgbClr val="A28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1219200"/>
            <a:ext cx="304800" cy="5638800"/>
          </a:xfrm>
          <a:prstGeom prst="rect">
            <a:avLst/>
          </a:prstGeom>
          <a:solidFill>
            <a:srgbClr val="007C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800">
              <a:solidFill>
                <a:srgbClr val="002A6C"/>
              </a:solidFill>
              <a:latin typeface="Times" pitchFamily="18" charset="0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2971800" y="304800"/>
            <a:ext cx="1841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800" b="1">
              <a:solidFill>
                <a:srgbClr val="000000"/>
              </a:solidFill>
              <a:latin typeface="Times" pitchFamily="18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8153400" y="6324600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400" b="1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482725"/>
            <a:ext cx="8153400" cy="479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Add Bullet (Gill Sans MT 24 pt)</a:t>
            </a:r>
          </a:p>
          <a:p>
            <a:pPr lvl="1"/>
            <a:r>
              <a:rPr lang="en-US" altLang="en-US"/>
              <a:t>Sub bullet (Gill Sans MT 20 pt) </a:t>
            </a:r>
          </a:p>
          <a:p>
            <a:pPr lvl="1"/>
            <a:r>
              <a:rPr lang="en-US" altLang="en-US"/>
              <a:t>Sub bullet (Gill Sans MT 20 pt) </a:t>
            </a:r>
          </a:p>
          <a:p>
            <a:pPr lvl="0"/>
            <a:r>
              <a:rPr lang="en-US" altLang="en-US"/>
              <a:t>Add Bullet (Gill Sans MT 24 pt)</a:t>
            </a:r>
          </a:p>
          <a:p>
            <a:pPr lvl="1"/>
            <a:r>
              <a:rPr lang="en-US" altLang="en-US"/>
              <a:t>Sub bullet (Gill Sans MT 20 pt) </a:t>
            </a:r>
          </a:p>
          <a:p>
            <a:pPr lvl="1"/>
            <a:r>
              <a:rPr lang="en-US" altLang="en-US"/>
              <a:t>Sub bullet (Gill Sans MT 20 pt) </a:t>
            </a:r>
          </a:p>
          <a:p>
            <a:pPr lvl="1"/>
            <a:endParaRPr lang="en-US" altLang="en-US"/>
          </a:p>
          <a:p>
            <a:pPr lvl="1"/>
            <a:endParaRPr lang="en-US" altLang="en-US"/>
          </a:p>
          <a:p>
            <a:pPr lvl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6294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7C30"/>
          </a:solidFill>
          <a:latin typeface="Gill Sans MT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7C30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7C30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7C30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7C30"/>
          </a:solidFill>
          <a:latin typeface="Gill Sans MT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A6C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A6C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A6C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A6C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har char="•"/>
        <a:defRPr sz="2400" b="1">
          <a:solidFill>
            <a:schemeClr val="tx1"/>
          </a:solidFill>
          <a:latin typeface="Gill Sans MT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5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Gill Sans MT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331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 slide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" y="6548438"/>
            <a:ext cx="65278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000" b="1" i="1">
                <a:solidFill>
                  <a:srgbClr val="007C30"/>
                </a:solidFill>
                <a:latin typeface="Gill Sans MT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21538" y="6553200"/>
            <a:ext cx="153193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 b="1">
                <a:solidFill>
                  <a:srgbClr val="007C30"/>
                </a:solidFill>
                <a:latin typeface="Gill Sans MT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18D15F-609B-4CF1-BCDA-A94E04A88D7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1066800"/>
            <a:ext cx="9144000" cy="152400"/>
          </a:xfrm>
          <a:prstGeom prst="rect">
            <a:avLst/>
          </a:prstGeom>
          <a:solidFill>
            <a:srgbClr val="A28B5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2710" name="Rectangle 6"/>
          <p:cNvSpPr>
            <a:spLocks noChangeArrowheads="1"/>
          </p:cNvSpPr>
          <p:nvPr/>
        </p:nvSpPr>
        <p:spPr bwMode="auto">
          <a:xfrm>
            <a:off x="0" y="1219200"/>
            <a:ext cx="304800" cy="5638800"/>
          </a:xfrm>
          <a:prstGeom prst="rect">
            <a:avLst/>
          </a:prstGeom>
          <a:solidFill>
            <a:srgbClr val="007C3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>
              <a:solidFill>
                <a:srgbClr val="002A6C"/>
              </a:solidFill>
              <a:latin typeface="Times" pitchFamily="18" charset="0"/>
            </a:endParaRPr>
          </a:p>
        </p:txBody>
      </p:sp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2971800" y="30480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 b="1" dirty="0">
              <a:solidFill>
                <a:srgbClr val="000000"/>
              </a:solidFill>
              <a:latin typeface="Times" pitchFamily="18" charset="0"/>
            </a:endParaRPr>
          </a:p>
        </p:txBody>
      </p:sp>
      <p:sp>
        <p:nvSpPr>
          <p:cNvPr id="72712" name="Rectangle 8"/>
          <p:cNvSpPr>
            <a:spLocks noChangeArrowheads="1"/>
          </p:cNvSpPr>
          <p:nvPr/>
        </p:nvSpPr>
        <p:spPr bwMode="auto">
          <a:xfrm>
            <a:off x="8153400" y="632460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b="1" dirty="0">
              <a:solidFill>
                <a:srgbClr val="000000"/>
              </a:solidFill>
            </a:endParaRP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482725"/>
            <a:ext cx="8153400" cy="479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Add Bullet (Gill Sans MT 24 pt)</a:t>
            </a:r>
          </a:p>
          <a:p>
            <a:pPr lvl="1"/>
            <a:r>
              <a:rPr lang="en-US"/>
              <a:t>Sub bullet (Gill Sans MT 20 pt) </a:t>
            </a:r>
          </a:p>
          <a:p>
            <a:pPr lvl="1"/>
            <a:r>
              <a:rPr lang="en-US"/>
              <a:t>Sub bullet (Gill Sans MT 20 pt) </a:t>
            </a:r>
          </a:p>
          <a:p>
            <a:pPr lvl="0"/>
            <a:r>
              <a:rPr lang="en-US"/>
              <a:t>Add Bullet (Gill Sans MT 24 pt)</a:t>
            </a:r>
          </a:p>
          <a:p>
            <a:pPr lvl="1"/>
            <a:r>
              <a:rPr lang="en-US"/>
              <a:t>Sub bullet (Gill Sans MT 20 pt) </a:t>
            </a:r>
          </a:p>
          <a:p>
            <a:pPr lvl="1"/>
            <a:r>
              <a:rPr lang="en-US"/>
              <a:t>Sub bullet (Gill Sans MT 20 pt) 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201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7C30"/>
          </a:solidFill>
          <a:latin typeface="Gill Sans MT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7C30"/>
          </a:solidFill>
          <a:latin typeface="Gill Sans MT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7C30"/>
          </a:solidFill>
          <a:latin typeface="Gill Sans MT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7C30"/>
          </a:solidFill>
          <a:latin typeface="Gill Sans MT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7C30"/>
          </a:solidFill>
          <a:latin typeface="Gill Sans MT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A6C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A6C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A6C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A6C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har char="•"/>
        <a:defRPr sz="2400" b="1">
          <a:solidFill>
            <a:schemeClr val="tx1"/>
          </a:solidFill>
          <a:latin typeface="Gill Sans MT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5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Gill Sans MT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Conservation%20of%20aquatic%20biodiversity%20project%20Logframe%20250823.docx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268760"/>
            <a:ext cx="8179243" cy="358468"/>
          </a:xfrm>
        </p:spPr>
        <p:txBody>
          <a:bodyPr>
            <a:normAutofit fontScale="85000" lnSpcReduction="10000"/>
          </a:bodyPr>
          <a:lstStyle/>
          <a:p>
            <a:r>
              <a:rPr lang="en-US" sz="2000" b="1" dirty="0">
                <a:solidFill>
                  <a:srgbClr val="00B0F0"/>
                </a:solidFill>
                <a:latin typeface="Bookman Old Style" panose="02050604050505020204" pitchFamily="18" charset="0"/>
              </a:rPr>
              <a:t>“CONSERVING AQUATIC BIODIVERSITY IN AFRICAN BLUE ECONOMY”</a:t>
            </a:r>
            <a:endParaRPr lang="en-US" sz="2000" b="1" dirty="0">
              <a:solidFill>
                <a:schemeClr val="accent6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671884"/>
            <a:ext cx="1371600" cy="1797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260" y="4713098"/>
            <a:ext cx="1158539" cy="1644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4750753"/>
            <a:ext cx="1143000" cy="1615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8352" y="4636960"/>
            <a:ext cx="1267447" cy="17913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5250"/>
            <a:ext cx="2971800" cy="6927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757" y="232242"/>
            <a:ext cx="3024562" cy="7596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444" y="44678"/>
            <a:ext cx="838200" cy="842999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F2CA2B09-F2D1-4611-B827-C642CB53255C}"/>
              </a:ext>
            </a:extLst>
          </p:cNvPr>
          <p:cNvSpPr txBox="1">
            <a:spLocks/>
          </p:cNvSpPr>
          <p:nvPr/>
        </p:nvSpPr>
        <p:spPr>
          <a:xfrm>
            <a:off x="1187624" y="1781165"/>
            <a:ext cx="7906019" cy="30686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4163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 baseline="0">
                <a:solidFill>
                  <a:schemeClr val="tx1"/>
                </a:solidFill>
                <a:latin typeface="Baskerville Old Face" panose="02020602080505020303" pitchFamily="18" charset="0"/>
                <a:ea typeface="+mj-ea"/>
                <a:cs typeface="+mj-cs"/>
              </a:defRPr>
            </a:lvl1pPr>
          </a:lstStyle>
          <a:p>
            <a:pPr marL="0" lvl="0">
              <a:lnSpc>
                <a:spcPct val="100000"/>
              </a:lnSpc>
              <a:spcBef>
                <a:spcPct val="20000"/>
              </a:spcBef>
            </a:pPr>
            <a:r>
              <a:rPr lang="en-US" sz="21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2</a:t>
            </a:r>
            <a:r>
              <a:rPr lang="en-US" sz="2100" baseline="300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nd</a:t>
            </a:r>
            <a:r>
              <a:rPr lang="en-US" sz="21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Project Technical Committee Meeting</a:t>
            </a:r>
          </a:p>
          <a:p>
            <a:pPr marL="0" lvl="0">
              <a:lnSpc>
                <a:spcPct val="100000"/>
              </a:lnSpc>
              <a:spcBef>
                <a:spcPct val="20000"/>
              </a:spcBef>
            </a:pPr>
            <a:endParaRPr lang="en-US" sz="2100" dirty="0">
              <a:solidFill>
                <a:srgbClr val="FF0000"/>
              </a:solidFill>
              <a:latin typeface="Calibri"/>
              <a:ea typeface="+mn-ea"/>
              <a:cs typeface="+mn-cs"/>
            </a:endParaRPr>
          </a:p>
          <a:p>
            <a:pPr marL="0" lvl="0">
              <a:lnSpc>
                <a:spcPct val="100000"/>
              </a:lnSpc>
              <a:spcBef>
                <a:spcPct val="20000"/>
              </a:spcBef>
            </a:pPr>
            <a:r>
              <a:rPr lang="en-US" sz="210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Project Monitoring &amp; Evaluation Presentation</a:t>
            </a:r>
          </a:p>
          <a:p>
            <a:pPr marL="0" lvl="0">
              <a:lnSpc>
                <a:spcPct val="100000"/>
              </a:lnSpc>
              <a:spcBef>
                <a:spcPct val="20000"/>
              </a:spcBef>
            </a:pPr>
            <a:endParaRPr lang="en-US" sz="1400" dirty="0">
              <a:solidFill>
                <a:srgbClr val="FF0000"/>
              </a:solidFill>
              <a:latin typeface="Calibri"/>
              <a:ea typeface="+mn-ea"/>
              <a:cs typeface="+mn-cs"/>
            </a:endParaRPr>
          </a:p>
          <a:p>
            <a:pPr marL="0" lvl="0">
              <a:lnSpc>
                <a:spcPct val="100000"/>
              </a:lnSpc>
              <a:spcBef>
                <a:spcPct val="20000"/>
              </a:spcBef>
            </a:pPr>
            <a:r>
              <a:rPr lang="en-US" sz="14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13 – 14 September 2023, Naivasha, Kenya</a:t>
            </a:r>
          </a:p>
          <a:p>
            <a:pPr marL="0" lvl="0">
              <a:lnSpc>
                <a:spcPct val="100000"/>
              </a:lnSpc>
              <a:spcBef>
                <a:spcPct val="20000"/>
              </a:spcBef>
            </a:pPr>
            <a:r>
              <a:rPr lang="en-US" sz="14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By:</a:t>
            </a:r>
          </a:p>
          <a:p>
            <a:pPr marL="0" lvl="0">
              <a:lnSpc>
                <a:spcPct val="100000"/>
              </a:lnSpc>
              <a:spcBef>
                <a:spcPct val="20000"/>
              </a:spcBef>
            </a:pPr>
            <a:r>
              <a:rPr lang="en-US" sz="14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Rasugu K. Oroko, Planning and Monitoring Officer, AU-IBAR</a:t>
            </a:r>
          </a:p>
        </p:txBody>
      </p:sp>
    </p:spTree>
    <p:extLst>
      <p:ext uri="{BB962C8B-B14F-4D97-AF65-F5344CB8AC3E}">
        <p14:creationId xmlns:p14="http://schemas.microsoft.com/office/powerpoint/2010/main" val="2920608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1311568"/>
            <a:ext cx="3096344" cy="403244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b="0" dirty="0"/>
              <a:t>Development of Aquatic Biodiversity Project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0" dirty="0"/>
              <a:t>Project </a:t>
            </a:r>
            <a:r>
              <a:rPr lang="en-US" b="0" dirty="0" err="1"/>
              <a:t>Logframe</a:t>
            </a:r>
            <a:endParaRPr lang="en-US" b="0" dirty="0"/>
          </a:p>
          <a:p>
            <a:pPr marL="457200" indent="-457200">
              <a:buFont typeface="+mj-lt"/>
              <a:buAutoNum type="arabicPeriod"/>
            </a:pPr>
            <a:r>
              <a:rPr lang="en-US" b="0" dirty="0"/>
              <a:t>Progress towards achievement of Performance Targets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0" dirty="0"/>
              <a:t>Scoping Mission to MSs Report</a:t>
            </a:r>
          </a:p>
          <a:p>
            <a:pPr marL="457200" indent="-457200">
              <a:buFont typeface="+mj-lt"/>
              <a:buAutoNum type="arabicPeriod"/>
            </a:pPr>
            <a:r>
              <a:rPr lang="en-US" b="0" dirty="0"/>
              <a:t>Recommendations &amp; Way Forward</a:t>
            </a:r>
          </a:p>
          <a:p>
            <a:pPr marL="457200" indent="-457200">
              <a:buFont typeface="+mj-lt"/>
              <a:buAutoNum type="arabicPeriod"/>
            </a:pPr>
            <a:endParaRPr lang="en-US" b="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Outline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FBC19A-6658-4BD7-8FFD-CAF2ED219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602" y="1287196"/>
            <a:ext cx="5530997" cy="495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251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53084-F27E-4A98-BA35-01FC450F2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1" y="2996953"/>
            <a:ext cx="7595121" cy="1656184"/>
          </a:xfrm>
        </p:spPr>
        <p:txBody>
          <a:bodyPr>
            <a:normAutofit/>
          </a:bodyPr>
          <a:lstStyle/>
          <a:p>
            <a:r>
              <a:rPr lang="en-US" sz="3200" dirty="0"/>
              <a:t>CONSERVING AQUATIC BIODIVERSITY IN AFRICAN BLUE ECONOMY WAS DEVELOPED THROUGH THE Theory of change</a:t>
            </a:r>
          </a:p>
        </p:txBody>
      </p:sp>
    </p:spTree>
    <p:extLst>
      <p:ext uri="{BB962C8B-B14F-4D97-AF65-F5344CB8AC3E}">
        <p14:creationId xmlns:p14="http://schemas.microsoft.com/office/powerpoint/2010/main" val="2883630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4A6F285-66E3-4D36-9C95-AED37EAADDC1}"/>
              </a:ext>
            </a:extLst>
          </p:cNvPr>
          <p:cNvSpPr>
            <a:spLocks/>
          </p:cNvSpPr>
          <p:nvPr/>
        </p:nvSpPr>
        <p:spPr>
          <a:xfrm>
            <a:off x="-21143" y="690563"/>
            <a:ext cx="9177843" cy="6193154"/>
          </a:xfrm>
          <a:prstGeom prst="rect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Rounded Rectangle 90">
            <a:extLst>
              <a:ext uri="{FF2B5EF4-FFF2-40B4-BE49-F238E27FC236}">
                <a16:creationId xmlns:a16="http://schemas.microsoft.com/office/drawing/2014/main" id="{117B6193-89DF-459E-98E1-C5F1078F7947}"/>
              </a:ext>
            </a:extLst>
          </p:cNvPr>
          <p:cNvSpPr>
            <a:spLocks/>
          </p:cNvSpPr>
          <p:nvPr/>
        </p:nvSpPr>
        <p:spPr>
          <a:xfrm>
            <a:off x="173990" y="621665"/>
            <a:ext cx="2651760" cy="475488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25400" cap="flat" cmpd="sng" algn="ctr">
            <a:solidFill>
              <a:sysClr val="windowText" lastClr="000000"/>
            </a:solidFill>
            <a:prstDash val="sysDash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" name="Rounded Rectangle 6">
            <a:extLst>
              <a:ext uri="{FF2B5EF4-FFF2-40B4-BE49-F238E27FC236}">
                <a16:creationId xmlns:a16="http://schemas.microsoft.com/office/drawing/2014/main" id="{87A9A840-D3D9-4A8B-A871-DFEAB6EE45F4}"/>
              </a:ext>
            </a:extLst>
          </p:cNvPr>
          <p:cNvSpPr>
            <a:spLocks/>
          </p:cNvSpPr>
          <p:nvPr/>
        </p:nvSpPr>
        <p:spPr bwMode="auto">
          <a:xfrm>
            <a:off x="146685" y="1117194"/>
            <a:ext cx="2171864" cy="109451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EFFECTS/CONSEQUENCES: 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-Livelihoods for aquatic-resource dependent population threatened due to:  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-Over exploitation fisheries and other aquatic resources for food, livelihoods and income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 Environmental degradation 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 Loss of aquatic biodiversity 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ounded Rectangle 91">
            <a:extLst>
              <a:ext uri="{FF2B5EF4-FFF2-40B4-BE49-F238E27FC236}">
                <a16:creationId xmlns:a16="http://schemas.microsoft.com/office/drawing/2014/main" id="{80B38623-E2B5-4F9F-9E46-CE57931B8365}"/>
              </a:ext>
            </a:extLst>
          </p:cNvPr>
          <p:cNvSpPr>
            <a:spLocks/>
          </p:cNvSpPr>
          <p:nvPr/>
        </p:nvSpPr>
        <p:spPr>
          <a:xfrm>
            <a:off x="2908300" y="718820"/>
            <a:ext cx="2179320" cy="479298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25400" cap="flat" cmpd="sng" algn="ctr">
            <a:solidFill>
              <a:sysClr val="windowText" lastClr="000000"/>
            </a:solidFill>
            <a:prstDash val="sysDash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" name="Rounded Rectangle 92">
            <a:extLst>
              <a:ext uri="{FF2B5EF4-FFF2-40B4-BE49-F238E27FC236}">
                <a16:creationId xmlns:a16="http://schemas.microsoft.com/office/drawing/2014/main" id="{4A5C20F9-35C1-412F-90D5-DD399D0ED091}"/>
              </a:ext>
            </a:extLst>
          </p:cNvPr>
          <p:cNvSpPr>
            <a:spLocks/>
          </p:cNvSpPr>
          <p:nvPr/>
        </p:nvSpPr>
        <p:spPr bwMode="auto">
          <a:xfrm>
            <a:off x="114935" y="3231515"/>
            <a:ext cx="2147253" cy="21437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CONTRIBUTING FACTORS (CAUSES): 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 Weak and incoherent policies and regulations for sustainable conservation of biodiversity 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 Limited human and institutional capacities to sustainably conserve biodiversity and ecosystems, including inability to deal with IUU incidences 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 Weak partnerships, coordination, collaboration and stakeholder engagement at national, regional and continental levels 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 Limited development, uptake and use of appropriate technologies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800" dirty="0">
                <a:latin typeface="Arial" panose="020B0604020202020204" pitchFamily="34" charset="0"/>
              </a:rPr>
              <a:t>- Inadequate gender inclusion in the management of aquatic biodiversity and ecosystems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ounded Rectangle 93">
            <a:extLst>
              <a:ext uri="{FF2B5EF4-FFF2-40B4-BE49-F238E27FC236}">
                <a16:creationId xmlns:a16="http://schemas.microsoft.com/office/drawing/2014/main" id="{554D3F6A-A51F-4A76-984A-0D6886764F42}"/>
              </a:ext>
            </a:extLst>
          </p:cNvPr>
          <p:cNvSpPr>
            <a:spLocks/>
          </p:cNvSpPr>
          <p:nvPr/>
        </p:nvSpPr>
        <p:spPr>
          <a:xfrm>
            <a:off x="5253990" y="1284287"/>
            <a:ext cx="4004310" cy="4793297"/>
          </a:xfrm>
          <a:prstGeom prst="roundRect">
            <a:avLst/>
          </a:prstGeom>
          <a:solidFill>
            <a:srgbClr val="92D050"/>
          </a:solidFill>
          <a:ln w="25400" cap="flat" cmpd="sng" algn="ctr">
            <a:solidFill>
              <a:sysClr val="windowText" lastClr="000000"/>
            </a:solidFill>
            <a:prstDash val="sysDash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" name="Rounded Rectangle 94">
            <a:extLst>
              <a:ext uri="{FF2B5EF4-FFF2-40B4-BE49-F238E27FC236}">
                <a16:creationId xmlns:a16="http://schemas.microsoft.com/office/drawing/2014/main" id="{19ABFC2E-324D-4B15-A0C4-583AFC3B58C9}"/>
              </a:ext>
            </a:extLst>
          </p:cNvPr>
          <p:cNvSpPr>
            <a:spLocks/>
          </p:cNvSpPr>
          <p:nvPr/>
        </p:nvSpPr>
        <p:spPr bwMode="auto">
          <a:xfrm>
            <a:off x="2520950" y="1104900"/>
            <a:ext cx="2103438" cy="10287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GOAL: 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 enhance policy, regulatory frameworks and institutional capacities of AU member states and regional economic communities to sustainably utilize, conserve and protect aquatic biodiversity and ecosystems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ounded Rectangle 95">
            <a:extLst>
              <a:ext uri="{FF2B5EF4-FFF2-40B4-BE49-F238E27FC236}">
                <a16:creationId xmlns:a16="http://schemas.microsoft.com/office/drawing/2014/main" id="{59CA7A24-3F71-440E-BC43-F6C88F35AB25}"/>
              </a:ext>
            </a:extLst>
          </p:cNvPr>
          <p:cNvSpPr>
            <a:spLocks/>
          </p:cNvSpPr>
          <p:nvPr/>
        </p:nvSpPr>
        <p:spPr bwMode="auto">
          <a:xfrm>
            <a:off x="2564447" y="2228851"/>
            <a:ext cx="2271525" cy="320301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STRATEGIC OBJECTIVES: 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800" dirty="0">
                <a:latin typeface="Arial" panose="020B0604020202020204" pitchFamily="34" charset="0"/>
                <a:ea typeface="Times New Roman" panose="02020603050405020304" pitchFamily="18" charset="0"/>
                <a:cs typeface="Gill Sans MT" panose="020B0502020104020203" pitchFamily="34" charset="0"/>
              </a:rPr>
              <a:t>To support the ratification and/or alignment of relevant  international/regional instruments related to blue economy thematic areas (with specific reference to managing, protecting and conserving biodiversity);</a:t>
            </a:r>
            <a:endParaRPr lang="en-US" altLang="en-US" sz="600" dirty="0"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Gill Sans MT" panose="020B0502020104020203" pitchFamily="34" charset="0"/>
              </a:rPr>
              <a:t>To optimize the management, utilization, protection and conservation of living aquatic resources and ecosystems while minimizing conflicts with other blue economy sub-thematic areas;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Gill Sans MT" panose="020B0502020104020203" pitchFamily="34" charset="0"/>
              </a:rPr>
              <a:t>To strengthen Coastal and Marine Tourism, Building Climate Change Resilience and Infrastructure, Managing, Protecting and Conserving Marine Ecosystems and Environment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800" dirty="0">
                <a:latin typeface="Arial" panose="020B0604020202020204" pitchFamily="34" charset="0"/>
                <a:ea typeface="Times New Roman" panose="02020603050405020304" pitchFamily="18" charset="0"/>
                <a:cs typeface="Gill Sans MT" panose="020B0502020104020203" pitchFamily="34" charset="0"/>
              </a:rPr>
              <a:t>To strengthen gender inclusivity in aquatic biodiversity conservation and environmental management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ounded Rectangle 96">
            <a:extLst>
              <a:ext uri="{FF2B5EF4-FFF2-40B4-BE49-F238E27FC236}">
                <a16:creationId xmlns:a16="http://schemas.microsoft.com/office/drawing/2014/main" id="{ED0EE625-4BF6-4C96-94BD-7C000EFA7306}"/>
              </a:ext>
            </a:extLst>
          </p:cNvPr>
          <p:cNvSpPr>
            <a:spLocks/>
          </p:cNvSpPr>
          <p:nvPr/>
        </p:nvSpPr>
        <p:spPr bwMode="auto">
          <a:xfrm>
            <a:off x="5675467" y="865187"/>
            <a:ext cx="3581400" cy="46831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IMPACT: 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Sustainable conservation and utilization of aquatic biodiversity and marine environments for food, improved livelihoods and income. 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ounded Rectangle 97">
            <a:extLst>
              <a:ext uri="{FF2B5EF4-FFF2-40B4-BE49-F238E27FC236}">
                <a16:creationId xmlns:a16="http://schemas.microsoft.com/office/drawing/2014/main" id="{9B4A001F-ED60-40CF-B7B0-84369ABD8B3C}"/>
              </a:ext>
            </a:extLst>
          </p:cNvPr>
          <p:cNvSpPr>
            <a:spLocks/>
          </p:cNvSpPr>
          <p:nvPr/>
        </p:nvSpPr>
        <p:spPr bwMode="auto">
          <a:xfrm>
            <a:off x="5194781" y="1351757"/>
            <a:ext cx="3949219" cy="84709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OUTCOMES: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800" dirty="0">
                <a:latin typeface="Arial" panose="020B0604020202020204" pitchFamily="34" charset="0"/>
              </a:rPr>
              <a:t>Policies and regulations for MSs and RECs are harmonized with regional and international instruments  </a:t>
            </a:r>
            <a:endParaRPr lang="en-US" altLang="en-US" sz="6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Improved capacities for sustainable management, utilization, protection and conservation of living aquatic resources and  related  ecosystems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Improved coastal and marine tourism, climate change resilience, infrastructure 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ounded Rectangle 99">
            <a:extLst>
              <a:ext uri="{FF2B5EF4-FFF2-40B4-BE49-F238E27FC236}">
                <a16:creationId xmlns:a16="http://schemas.microsoft.com/office/drawing/2014/main" id="{DC281059-8FED-4172-A2E8-F113BED72C57}"/>
              </a:ext>
            </a:extLst>
          </p:cNvPr>
          <p:cNvSpPr>
            <a:spLocks/>
          </p:cNvSpPr>
          <p:nvPr/>
        </p:nvSpPr>
        <p:spPr bwMode="auto">
          <a:xfrm>
            <a:off x="4902200" y="2291876"/>
            <a:ext cx="4438650" cy="357187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W" altLang="en-US" sz="1000" b="1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OUTPUTS: </a:t>
            </a:r>
            <a:endParaRPr kumimoji="0" lang="en-ZW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W" altLang="en-US" sz="800" b="1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1.1</a:t>
            </a:r>
            <a:r>
              <a:rPr kumimoji="0" lang="en-ZW" altLang="en-US" sz="800" b="0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Enforceable fisheries regulatory frameworks and effective and sustainable regional Monitoring Control and Surveillance systems developed and implemented</a:t>
            </a:r>
            <a:r>
              <a:rPr kumimoji="0" lang="en-ZW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Gill Sans MT" panose="020B0502020104020203" pitchFamily="34" charset="0"/>
              </a:rPr>
              <a:t> </a:t>
            </a:r>
            <a:endParaRPr kumimoji="0" lang="en-ZW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W" altLang="en-US" sz="800" b="1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1.2.</a:t>
            </a:r>
            <a:r>
              <a:rPr kumimoji="0" lang="en-ZW" altLang="en-US" sz="800" b="0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The establishment of national, regional and sub-regional cooperation in the aquatic biodiversity and ecosystems blue economy thematic areas supported </a:t>
            </a:r>
            <a:endParaRPr kumimoji="0" lang="en-ZW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W" altLang="en-US" sz="800" b="1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1.3.</a:t>
            </a:r>
            <a:r>
              <a:rPr kumimoji="0" lang="en-ZW" altLang="en-US" sz="800" b="0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Capacities for rehabilitating and/ or securing threatened fishing rounds/zones, prevent land-based pollution and degradation of aquatic environments strengthened.</a:t>
            </a:r>
            <a:endParaRPr kumimoji="0" lang="en-ZW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W" altLang="en-US" sz="800" b="1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2.1.</a:t>
            </a:r>
            <a:r>
              <a:rPr kumimoji="0" lang="en-ZW" altLang="en-US" sz="800" b="0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MSs supported to actively participate in relevant aquatic ecosystem global fora and regimes (and programmes)</a:t>
            </a:r>
            <a:endParaRPr kumimoji="0" lang="en-ZW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W" altLang="en-US" sz="800" b="1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2.2</a:t>
            </a:r>
            <a:r>
              <a:rPr kumimoji="0" lang="en-ZW" altLang="en-US" sz="800" b="0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Ratification and implementation by RECs and MSs of conventions and agreements - related to conservation of biodiversity from perspectives of ABES themes fisheries, shipping, coastal tourism, and offshore renewable energy supported. </a:t>
            </a:r>
            <a:endParaRPr kumimoji="0" lang="en-ZW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W" altLang="en-US" sz="800" b="1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3.1.</a:t>
            </a:r>
            <a:r>
              <a:rPr kumimoji="0" lang="en-ZW" altLang="en-US" sz="800" b="0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Integrated and gender inclusive strategies for sustainable environmental / ecosystem management for RECs and MSs developed and domesticated.</a:t>
            </a:r>
            <a:endParaRPr kumimoji="0" lang="en-ZW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W" altLang="en-US" sz="800" b="1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3.2. </a:t>
            </a:r>
            <a:r>
              <a:rPr kumimoji="0" lang="en-ZW" altLang="en-US" sz="800" b="0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 national and regional policy framework and action plan to balance the use of ecosystems including Implementing Ecosystem Approach management that accounts for ecological interactions including by-catches, increasing and enhancing carbon sinks through restoration of wetlands, mangroves, and seagrass developed and implemented </a:t>
            </a:r>
            <a:endParaRPr kumimoji="0" lang="en-ZW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W" altLang="en-US" sz="800" b="1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3.3</a:t>
            </a:r>
            <a:r>
              <a:rPr kumimoji="0" lang="en-ZW" altLang="en-US" sz="800" b="0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interventions for an integrated strategic framework for regional cooperation on sustainable coastal &amp; marine tourism implemented</a:t>
            </a:r>
            <a:endParaRPr kumimoji="0" lang="en-ZW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W" altLang="en-US" sz="800" b="1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3.4 </a:t>
            </a:r>
            <a:r>
              <a:rPr kumimoji="0" lang="en-ZW" altLang="en-US" sz="800" b="0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Strategies for resilient infrastructure and ecosystem services incorporating international best practices on Disaster Risk Reduction (DRR) and Carbon Sequestration to enhance climate adaptation, mitigation, resilience and standards developed and implemented </a:t>
            </a:r>
            <a:endParaRPr kumimoji="0" lang="en-ZW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W" altLang="en-US" sz="800" b="1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3.5</a:t>
            </a:r>
            <a:r>
              <a:rPr kumimoji="0" lang="en-ZW" altLang="en-US" sz="800" b="0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strategies for gender inclusivity in accordance with best practices for ecosystem based approach management embedded in the Blue Economy Strategy developed and implemented</a:t>
            </a:r>
            <a:endParaRPr kumimoji="0" lang="en-ZW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ounded Rectangle 100">
            <a:extLst>
              <a:ext uri="{FF2B5EF4-FFF2-40B4-BE49-F238E27FC236}">
                <a16:creationId xmlns:a16="http://schemas.microsoft.com/office/drawing/2014/main" id="{833EBD2D-CBED-477F-AF84-848390E8BF11}"/>
              </a:ext>
            </a:extLst>
          </p:cNvPr>
          <p:cNvSpPr>
            <a:spLocks/>
          </p:cNvSpPr>
          <p:nvPr/>
        </p:nvSpPr>
        <p:spPr bwMode="auto">
          <a:xfrm>
            <a:off x="5331145" y="6127750"/>
            <a:ext cx="3812855" cy="650875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Gill Sans MT" panose="020B0502020104020203" pitchFamily="34" charset="0"/>
              </a:rPr>
              <a:t>PROJECT COMPONENTS: 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Gill Sans MT" panose="020B0502020104020203" pitchFamily="34" charset="0"/>
              </a:rPr>
              <a:t>Activities as outlined in the project document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Up Arrow 103">
            <a:extLst>
              <a:ext uri="{FF2B5EF4-FFF2-40B4-BE49-F238E27FC236}">
                <a16:creationId xmlns:a16="http://schemas.microsoft.com/office/drawing/2014/main" id="{2F683A53-6495-4EDA-B030-6557BF5B716A}"/>
              </a:ext>
            </a:extLst>
          </p:cNvPr>
          <p:cNvSpPr>
            <a:spLocks/>
          </p:cNvSpPr>
          <p:nvPr/>
        </p:nvSpPr>
        <p:spPr>
          <a:xfrm>
            <a:off x="1286669" y="2148205"/>
            <a:ext cx="137795" cy="250190"/>
          </a:xfrm>
          <a:prstGeom prst="upArrow">
            <a:avLst/>
          </a:prstGeom>
          <a:solidFill>
            <a:sysClr val="windowText" lastClr="00000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7" name="Up Arrow 104">
            <a:extLst>
              <a:ext uri="{FF2B5EF4-FFF2-40B4-BE49-F238E27FC236}">
                <a16:creationId xmlns:a16="http://schemas.microsoft.com/office/drawing/2014/main" id="{F1F1BC5C-D5B4-49EA-B70E-D43A68732FAC}"/>
              </a:ext>
            </a:extLst>
          </p:cNvPr>
          <p:cNvSpPr>
            <a:spLocks/>
          </p:cNvSpPr>
          <p:nvPr/>
        </p:nvSpPr>
        <p:spPr>
          <a:xfrm>
            <a:off x="3595688" y="2082154"/>
            <a:ext cx="114935" cy="156845"/>
          </a:xfrm>
          <a:prstGeom prst="upArrow">
            <a:avLst/>
          </a:prstGeom>
          <a:solidFill>
            <a:sysClr val="windowText" lastClr="00000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8" name="Up Arrow 105">
            <a:extLst>
              <a:ext uri="{FF2B5EF4-FFF2-40B4-BE49-F238E27FC236}">
                <a16:creationId xmlns:a16="http://schemas.microsoft.com/office/drawing/2014/main" id="{369FDAC6-452D-4177-B181-B629903A887E}"/>
              </a:ext>
            </a:extLst>
          </p:cNvPr>
          <p:cNvSpPr>
            <a:spLocks/>
          </p:cNvSpPr>
          <p:nvPr/>
        </p:nvSpPr>
        <p:spPr>
          <a:xfrm>
            <a:off x="7677150" y="1287780"/>
            <a:ext cx="126365" cy="182880"/>
          </a:xfrm>
          <a:prstGeom prst="upArrow">
            <a:avLst/>
          </a:prstGeom>
          <a:solidFill>
            <a:sysClr val="windowText" lastClr="00000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9" name="Up Arrow 106">
            <a:extLst>
              <a:ext uri="{FF2B5EF4-FFF2-40B4-BE49-F238E27FC236}">
                <a16:creationId xmlns:a16="http://schemas.microsoft.com/office/drawing/2014/main" id="{F5EC5DC6-DB73-4682-8422-4CE192C681AC}"/>
              </a:ext>
            </a:extLst>
          </p:cNvPr>
          <p:cNvSpPr>
            <a:spLocks/>
          </p:cNvSpPr>
          <p:nvPr/>
        </p:nvSpPr>
        <p:spPr>
          <a:xfrm>
            <a:off x="7738110" y="2319020"/>
            <a:ext cx="142240" cy="177165"/>
          </a:xfrm>
          <a:prstGeom prst="upArrow">
            <a:avLst/>
          </a:prstGeom>
          <a:solidFill>
            <a:sysClr val="windowText" lastClr="00000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0" name="Left Arrow 39">
            <a:extLst>
              <a:ext uri="{FF2B5EF4-FFF2-40B4-BE49-F238E27FC236}">
                <a16:creationId xmlns:a16="http://schemas.microsoft.com/office/drawing/2014/main" id="{AF5EA644-0B22-4213-9285-9D96CE3FC8D4}"/>
              </a:ext>
            </a:extLst>
          </p:cNvPr>
          <p:cNvSpPr>
            <a:spLocks/>
          </p:cNvSpPr>
          <p:nvPr/>
        </p:nvSpPr>
        <p:spPr>
          <a:xfrm rot="7765963">
            <a:off x="2306003" y="1976437"/>
            <a:ext cx="1176020" cy="309245"/>
          </a:xfrm>
          <a:prstGeom prst="leftArrow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1" name="Left Arrow 107">
            <a:extLst>
              <a:ext uri="{FF2B5EF4-FFF2-40B4-BE49-F238E27FC236}">
                <a16:creationId xmlns:a16="http://schemas.microsoft.com/office/drawing/2014/main" id="{5D60F051-A7F0-4773-BD75-9B46106EC3D7}"/>
              </a:ext>
            </a:extLst>
          </p:cNvPr>
          <p:cNvSpPr>
            <a:spLocks/>
          </p:cNvSpPr>
          <p:nvPr/>
        </p:nvSpPr>
        <p:spPr>
          <a:xfrm rot="8576820">
            <a:off x="2386346" y="3772441"/>
            <a:ext cx="434340" cy="216535"/>
          </a:xfrm>
          <a:prstGeom prst="leftArrow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2" name="Up Arrow 36">
            <a:extLst>
              <a:ext uri="{FF2B5EF4-FFF2-40B4-BE49-F238E27FC236}">
                <a16:creationId xmlns:a16="http://schemas.microsoft.com/office/drawing/2014/main" id="{BECA4997-F5E7-4EAF-AA96-29D669966E98}"/>
              </a:ext>
            </a:extLst>
          </p:cNvPr>
          <p:cNvSpPr>
            <a:spLocks/>
          </p:cNvSpPr>
          <p:nvPr/>
        </p:nvSpPr>
        <p:spPr>
          <a:xfrm>
            <a:off x="7733030" y="5892165"/>
            <a:ext cx="136525" cy="177165"/>
          </a:xfrm>
          <a:prstGeom prst="upArrow">
            <a:avLst/>
          </a:prstGeom>
          <a:solidFill>
            <a:sysClr val="windowText" lastClr="00000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3" name="Rounded Rectangle 1">
            <a:extLst>
              <a:ext uri="{FF2B5EF4-FFF2-40B4-BE49-F238E27FC236}">
                <a16:creationId xmlns:a16="http://schemas.microsoft.com/office/drawing/2014/main" id="{9D75DF3C-3818-4D9A-905E-597DC17F54CA}"/>
              </a:ext>
            </a:extLst>
          </p:cNvPr>
          <p:cNvSpPr>
            <a:spLocks/>
          </p:cNvSpPr>
          <p:nvPr/>
        </p:nvSpPr>
        <p:spPr bwMode="auto">
          <a:xfrm>
            <a:off x="146685" y="2318386"/>
            <a:ext cx="2238092" cy="8333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Gill Sans MT" panose="020B0502020104020203" pitchFamily="34" charset="0"/>
              </a:rPr>
              <a:t>KEY ISSUE / PROBLEM: 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Gill Sans MT" panose="020B0502020104020203" pitchFamily="34" charset="0"/>
              </a:rPr>
              <a:t>Weak  institutions, policy, regulatory frameworks and Capacities of RECs and Member States on the utilization, conservation and protection of aquatic biodiversity and ecosystems 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Up Arrow 37">
            <a:extLst>
              <a:ext uri="{FF2B5EF4-FFF2-40B4-BE49-F238E27FC236}">
                <a16:creationId xmlns:a16="http://schemas.microsoft.com/office/drawing/2014/main" id="{EA405569-F949-4840-8D91-91F2BB948335}"/>
              </a:ext>
            </a:extLst>
          </p:cNvPr>
          <p:cNvSpPr>
            <a:spLocks/>
          </p:cNvSpPr>
          <p:nvPr/>
        </p:nvSpPr>
        <p:spPr>
          <a:xfrm>
            <a:off x="1286669" y="3096182"/>
            <a:ext cx="190500" cy="142875"/>
          </a:xfrm>
          <a:prstGeom prst="upArrow">
            <a:avLst/>
          </a:prstGeom>
          <a:solidFill>
            <a:sysClr val="windowText" lastClr="00000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5" name="Text Box 3">
            <a:extLst>
              <a:ext uri="{FF2B5EF4-FFF2-40B4-BE49-F238E27FC236}">
                <a16:creationId xmlns:a16="http://schemas.microsoft.com/office/drawing/2014/main" id="{15F9FC01-A575-4789-B895-647B1617D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7488" y="766763"/>
            <a:ext cx="1676400" cy="361950"/>
          </a:xfrm>
          <a:prstGeom prst="rect">
            <a:avLst/>
          </a:prstGeom>
          <a:solidFill>
            <a:srgbClr val="FFD966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Gill Sans MT" panose="020B0502020104020203" pitchFamily="34" charset="0"/>
              </a:rPr>
              <a:t>RESPONSE TO PROBLEM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Text Box 4">
            <a:extLst>
              <a:ext uri="{FF2B5EF4-FFF2-40B4-BE49-F238E27FC236}">
                <a16:creationId xmlns:a16="http://schemas.microsoft.com/office/drawing/2014/main" id="{5B2A48C8-C436-4A9F-A023-C0E23882BD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5725" y="665163"/>
            <a:ext cx="1736725" cy="222250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Gill Sans MT" panose="020B0502020104020203" pitchFamily="34" charset="0"/>
              </a:rPr>
              <a:t>EXPECTED RESULTS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Left Arrow 30">
            <a:extLst>
              <a:ext uri="{FF2B5EF4-FFF2-40B4-BE49-F238E27FC236}">
                <a16:creationId xmlns:a16="http://schemas.microsoft.com/office/drawing/2014/main" id="{A0BF0DF4-1D30-45D8-B999-A245C237A617}"/>
              </a:ext>
            </a:extLst>
          </p:cNvPr>
          <p:cNvSpPr>
            <a:spLocks/>
          </p:cNvSpPr>
          <p:nvPr/>
        </p:nvSpPr>
        <p:spPr>
          <a:xfrm rot="10800000">
            <a:off x="2646680" y="848360"/>
            <a:ext cx="3439795" cy="210185"/>
          </a:xfrm>
          <a:prstGeom prst="leftArrow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8" name="Rounded Rectangle 5">
            <a:extLst>
              <a:ext uri="{FF2B5EF4-FFF2-40B4-BE49-F238E27FC236}">
                <a16:creationId xmlns:a16="http://schemas.microsoft.com/office/drawing/2014/main" id="{4B8D7A39-0795-450E-98D4-949F18AE6F15}"/>
              </a:ext>
            </a:extLst>
          </p:cNvPr>
          <p:cNvSpPr>
            <a:spLocks/>
          </p:cNvSpPr>
          <p:nvPr/>
        </p:nvSpPr>
        <p:spPr bwMode="auto">
          <a:xfrm>
            <a:off x="2646680" y="5981700"/>
            <a:ext cx="2346010" cy="92075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STAKEHOLDERS/BENEFICIARIES: 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National: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MSs; Local Communities, Fisheries and aquaculture biodiversity dependent communities Youth and Women, 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Regional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RECs, </a:t>
            </a:r>
            <a:r>
              <a:rPr kumimoji="0" lang="en-US" altLang="en-US" sz="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Specialised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Regional Institutions; Continental AUC (AU-IBAR), SIDA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ounded Rectangle 42">
            <a:extLst>
              <a:ext uri="{FF2B5EF4-FFF2-40B4-BE49-F238E27FC236}">
                <a16:creationId xmlns:a16="http://schemas.microsoft.com/office/drawing/2014/main" id="{39D09435-AAD5-4C50-800B-DE90B63E6A3E}"/>
              </a:ext>
            </a:extLst>
          </p:cNvPr>
          <p:cNvSpPr>
            <a:spLocks/>
          </p:cNvSpPr>
          <p:nvPr/>
        </p:nvSpPr>
        <p:spPr bwMode="auto">
          <a:xfrm>
            <a:off x="168275" y="6111875"/>
            <a:ext cx="2317750" cy="6731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Gill Sans MT" panose="020B0502020104020203" pitchFamily="34" charset="0"/>
              </a:rPr>
              <a:t>INSTITUTIONAL ARRANGEMENTS:  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Gill Sans MT" panose="020B0502020104020203" pitchFamily="34" charset="0"/>
              </a:rPr>
              <a:t>AU-IBAR Established continental platforms and networks; Knowledge based institutions on aquatic biodiversity and ecosystems.   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Left-Right Arrow 45">
            <a:extLst>
              <a:ext uri="{FF2B5EF4-FFF2-40B4-BE49-F238E27FC236}">
                <a16:creationId xmlns:a16="http://schemas.microsoft.com/office/drawing/2014/main" id="{3DF8F4F6-74DA-4AAC-9A68-929A5F972286}"/>
              </a:ext>
            </a:extLst>
          </p:cNvPr>
          <p:cNvSpPr>
            <a:spLocks/>
          </p:cNvSpPr>
          <p:nvPr/>
        </p:nvSpPr>
        <p:spPr>
          <a:xfrm flipH="1">
            <a:off x="2507614" y="6396356"/>
            <a:ext cx="161925" cy="45719"/>
          </a:xfrm>
          <a:prstGeom prst="leftRightArrow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1" name="Left-Right Arrow 46">
            <a:extLst>
              <a:ext uri="{FF2B5EF4-FFF2-40B4-BE49-F238E27FC236}">
                <a16:creationId xmlns:a16="http://schemas.microsoft.com/office/drawing/2014/main" id="{20F63EB4-7809-4DA2-A49E-2A14E8C4DB86}"/>
              </a:ext>
            </a:extLst>
          </p:cNvPr>
          <p:cNvSpPr>
            <a:spLocks/>
          </p:cNvSpPr>
          <p:nvPr/>
        </p:nvSpPr>
        <p:spPr>
          <a:xfrm>
            <a:off x="5042855" y="6363174"/>
            <a:ext cx="238125" cy="94615"/>
          </a:xfrm>
          <a:prstGeom prst="leftRightArrow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2" name="Left Arrow 49">
            <a:extLst>
              <a:ext uri="{FF2B5EF4-FFF2-40B4-BE49-F238E27FC236}">
                <a16:creationId xmlns:a16="http://schemas.microsoft.com/office/drawing/2014/main" id="{07288CB9-8BF5-4968-B318-CEA9CBDDC993}"/>
              </a:ext>
            </a:extLst>
          </p:cNvPr>
          <p:cNvSpPr>
            <a:spLocks/>
          </p:cNvSpPr>
          <p:nvPr/>
        </p:nvSpPr>
        <p:spPr>
          <a:xfrm rot="7936159">
            <a:off x="4602162" y="2464534"/>
            <a:ext cx="720725" cy="328930"/>
          </a:xfrm>
          <a:prstGeom prst="leftArrow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3" name="Rectangle 7">
            <a:extLst>
              <a:ext uri="{FF2B5EF4-FFF2-40B4-BE49-F238E27FC236}">
                <a16:creationId xmlns:a16="http://schemas.microsoft.com/office/drawing/2014/main" id="{ACEFD6CD-D7B4-4CB6-96EC-1B83AB10F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825" y="687388"/>
            <a:ext cx="1489075" cy="241300"/>
          </a:xfrm>
          <a:prstGeom prst="rect">
            <a:avLst/>
          </a:prstGeom>
          <a:solidFill>
            <a:srgbClr val="4472C4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Gill Sans MT" panose="020B0502020104020203" pitchFamily="34" charset="0"/>
              </a:rPr>
              <a:t>PROBLEM ANALYSIS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91499CC-824D-4E2B-9391-340CA25F0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520" y="45483"/>
            <a:ext cx="885063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kumimoji="0" lang="en-US" altLang="en-US" sz="1200" b="1" i="1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HEORY OF CHANGE</a:t>
            </a:r>
            <a:r>
              <a:rPr kumimoji="0" lang="en-US" altLang="en-US" sz="12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“Enhancing institutional capacity of African Union Member States and Regional Economic Communities on the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conservation and protection of aquatic biodiversity in the context of Africa Blue Economy Strategy”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Rectangle 48">
            <a:extLst>
              <a:ext uri="{FF2B5EF4-FFF2-40B4-BE49-F238E27FC236}">
                <a16:creationId xmlns:a16="http://schemas.microsoft.com/office/drawing/2014/main" id="{0C0A8EA2-6FF7-4B3F-9B27-1F1126550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239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0"/>
            <a:ext cx="9073008" cy="924003"/>
          </a:xfrm>
        </p:spPr>
        <p:txBody>
          <a:bodyPr>
            <a:noAutofit/>
          </a:bodyPr>
          <a:lstStyle/>
          <a:p>
            <a:r>
              <a:rPr lang="en-GB" sz="3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Project </a:t>
            </a:r>
            <a:r>
              <a:rPr lang="en-GB" sz="3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Logframe</a:t>
            </a:r>
            <a:endParaRPr lang="en-US" sz="30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4622" y="908720"/>
            <a:ext cx="8273882" cy="5472608"/>
          </a:xfrm>
        </p:spPr>
        <p:txBody>
          <a:bodyPr>
            <a:noAutofit/>
          </a:bodyPr>
          <a:lstStyle/>
          <a:p>
            <a:r>
              <a:rPr lang="en-GB" sz="2500" dirty="0"/>
              <a:t>The Project </a:t>
            </a:r>
            <a:r>
              <a:rPr lang="en-GB" sz="2500" dirty="0" err="1"/>
              <a:t>Logframe</a:t>
            </a:r>
            <a:r>
              <a:rPr lang="en-GB" sz="2500" dirty="0"/>
              <a:t> builds on the </a:t>
            </a:r>
            <a:r>
              <a:rPr lang="en-GB" sz="2500" dirty="0" err="1"/>
              <a:t>ToC’s</a:t>
            </a:r>
            <a:r>
              <a:rPr lang="en-GB" sz="2500" dirty="0"/>
              <a:t> results framework</a:t>
            </a:r>
          </a:p>
          <a:p>
            <a:r>
              <a:rPr lang="en-GB" sz="2500" dirty="0"/>
              <a:t>It has performance indicators (and their baselines and targets) at impact, Outcome and Output levels</a:t>
            </a:r>
          </a:p>
          <a:p>
            <a:r>
              <a:rPr lang="en-GB" sz="2500" dirty="0"/>
              <a:t>We use performance indicators to track progress of project implementation towards realization of results (Impact, Outcomes and Outputs)</a:t>
            </a:r>
          </a:p>
          <a:p>
            <a:r>
              <a:rPr lang="en-GB" sz="2500" dirty="0"/>
              <a:t>The </a:t>
            </a:r>
            <a:r>
              <a:rPr lang="en-GB" sz="2500" dirty="0" err="1"/>
              <a:t>logframe</a:t>
            </a:r>
            <a:r>
              <a:rPr lang="en-GB" sz="2500" dirty="0"/>
              <a:t> has </a:t>
            </a:r>
            <a:r>
              <a:rPr lang="en-GB" sz="2500" dirty="0" err="1"/>
              <a:t>MoV</a:t>
            </a:r>
            <a:r>
              <a:rPr lang="en-GB" sz="2500" dirty="0"/>
              <a:t> and important assumptions</a:t>
            </a:r>
            <a:r>
              <a:rPr lang="en-US" sz="2500" dirty="0"/>
              <a:t>..</a:t>
            </a:r>
            <a:r>
              <a:rPr lang="en-US" sz="2500" dirty="0">
                <a:hlinkClick r:id="rId2" action="ppaction://hlinkfile"/>
              </a:rPr>
              <a:t>Conservation of aquatic biodiversity project </a:t>
            </a:r>
            <a:r>
              <a:rPr lang="en-US" sz="2500" dirty="0" err="1">
                <a:hlinkClick r:id="rId2" action="ppaction://hlinkfile"/>
              </a:rPr>
              <a:t>Logframe</a:t>
            </a:r>
            <a:r>
              <a:rPr lang="en-US" sz="2500" dirty="0">
                <a:hlinkClick r:id="rId2" action="ppaction://hlinkfile"/>
              </a:rPr>
              <a:t> 250823.docx</a:t>
            </a:r>
            <a:endParaRPr lang="en-GB" sz="2500" dirty="0"/>
          </a:p>
        </p:txBody>
      </p:sp>
    </p:spTree>
    <p:extLst>
      <p:ext uri="{BB962C8B-B14F-4D97-AF65-F5344CB8AC3E}">
        <p14:creationId xmlns:p14="http://schemas.microsoft.com/office/powerpoint/2010/main" val="1686867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-162272"/>
            <a:ext cx="9036496" cy="1143000"/>
          </a:xfrm>
        </p:spPr>
        <p:txBody>
          <a:bodyPr>
            <a:noAutofit/>
          </a:bodyPr>
          <a:lstStyle/>
          <a:p>
            <a:r>
              <a:rPr lang="en-US" sz="2400" b="1" dirty="0"/>
              <a:t>Progress towards Aquatic Biodiversity Project targets    </a:t>
            </a:r>
            <a:endParaRPr lang="en-US" sz="24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50E8F7-2347-43B9-BAA8-B0676B613387}"/>
              </a:ext>
            </a:extLst>
          </p:cNvPr>
          <p:cNvSpPr txBox="1"/>
          <p:nvPr/>
        </p:nvSpPr>
        <p:spPr>
          <a:xfrm>
            <a:off x="1547664" y="29969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F0320B39-7564-4055-A619-D6F8A5F7C6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6236513"/>
              </p:ext>
            </p:extLst>
          </p:nvPr>
        </p:nvGraphicFramePr>
        <p:xfrm>
          <a:off x="899592" y="980728"/>
          <a:ext cx="8136904" cy="5877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1998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784976" cy="576064"/>
          </a:xfrm>
        </p:spPr>
        <p:txBody>
          <a:bodyPr>
            <a:noAutofit/>
          </a:bodyPr>
          <a:lstStyle/>
          <a:p>
            <a:r>
              <a:rPr lang="en-US" sz="2400" b="1" dirty="0"/>
              <a:t>Report on to scoping mission to Malawi, Tanzania and Uganda   </a:t>
            </a:r>
            <a:endParaRPr lang="en-US" sz="24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080" y="908720"/>
            <a:ext cx="8101408" cy="5472608"/>
          </a:xfrm>
        </p:spPr>
        <p:txBody>
          <a:bodyPr>
            <a:no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A scoping mission was undertaken to Malawi, Tanzania and Uganda 31.07 – 08.08.2023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It sought to assess the implementation  processes of the project and the extent to which project objectives and targets have been met, as well as collect stakeholder observations and recommendations</a:t>
            </a:r>
          </a:p>
          <a:p>
            <a:pPr lvl="1">
              <a:buFontTx/>
              <a:buChar char="-"/>
            </a:pPr>
            <a:r>
              <a:rPr lang="en-US" b="1" dirty="0"/>
              <a:t>Malawi</a:t>
            </a:r>
            <a:r>
              <a:rPr lang="en-US" dirty="0"/>
              <a:t>: Gender-inclusion strategy + AWFISHNET</a:t>
            </a:r>
          </a:p>
          <a:p>
            <a:pPr lvl="1">
              <a:buFontTx/>
              <a:buChar char="-"/>
            </a:pPr>
            <a:r>
              <a:rPr lang="en-US" b="1" dirty="0"/>
              <a:t>Tanzania + Uganda</a:t>
            </a:r>
            <a:r>
              <a:rPr lang="en-US" dirty="0"/>
              <a:t>: Transboundary ecosystems + AWFISHNET </a:t>
            </a:r>
          </a:p>
          <a:p>
            <a:pPr marL="0" indent="0">
              <a:buNone/>
            </a:pPr>
            <a:endParaRPr lang="en-US" sz="2400" dirty="0"/>
          </a:p>
          <a:p>
            <a:pPr lvl="1">
              <a:buFont typeface="Courier New" panose="02070309020205020404" pitchFamily="49" charset="0"/>
              <a:buChar char="o"/>
            </a:pPr>
            <a:endParaRPr lang="en-US" sz="2400" dirty="0"/>
          </a:p>
          <a:p>
            <a:pPr>
              <a:buFont typeface="Courier New" panose="02070309020205020404" pitchFamily="49" charset="0"/>
              <a:buChar char="o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27024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784976" cy="576064"/>
          </a:xfrm>
        </p:spPr>
        <p:txBody>
          <a:bodyPr>
            <a:noAutofit/>
          </a:bodyPr>
          <a:lstStyle/>
          <a:p>
            <a:r>
              <a:rPr lang="en-US" sz="2400" b="1" dirty="0"/>
              <a:t>Report on to scoping mission to Malawi, Tanzania and Uganda: </a:t>
            </a:r>
            <a:br>
              <a:rPr lang="en-US" sz="2400" b="1" dirty="0"/>
            </a:br>
            <a:r>
              <a:rPr lang="en-US" sz="2400" b="1" dirty="0">
                <a:solidFill>
                  <a:srgbClr val="0070C0"/>
                </a:solidFill>
              </a:rPr>
              <a:t>Key Findings - 1 </a:t>
            </a:r>
            <a:endParaRPr lang="en-US" sz="2400" b="1" dirty="0">
              <a:solidFill>
                <a:srgbClr val="0070C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908720"/>
            <a:ext cx="8388424" cy="5472608"/>
          </a:xfrm>
        </p:spPr>
        <p:txBody>
          <a:bodyPr>
            <a:no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300" dirty="0"/>
              <a:t>Ratification / or alignment of instruments for the conservation of aquatic biodiversity is in progress:</a:t>
            </a:r>
          </a:p>
          <a:p>
            <a:pPr lvl="1">
              <a:buFontTx/>
              <a:buChar char="-"/>
            </a:pPr>
            <a:r>
              <a:rPr lang="en-US" sz="1900" dirty="0"/>
              <a:t>However, more needs to be done to raise awareness and advocacy - 56 have been identified, AU-IBAR was requested to prioritize instruments for impact</a:t>
            </a:r>
          </a:p>
          <a:p>
            <a:pPr lvl="1">
              <a:buFontTx/>
              <a:buChar char="-"/>
            </a:pPr>
            <a:r>
              <a:rPr lang="en-US" sz="2000" dirty="0"/>
              <a:t>With the support of the LVFO:</a:t>
            </a:r>
          </a:p>
          <a:p>
            <a:pPr lvl="2">
              <a:buFontTx/>
              <a:buChar char="-"/>
            </a:pPr>
            <a:r>
              <a:rPr lang="en-US" sz="1800" dirty="0"/>
              <a:t>Tanzania has finalized the ratification of the Port State Measures Agreement (PSMA) that seeks to eliminate IUUs; Uganda is moving towards ratification of PSMA.</a:t>
            </a:r>
          </a:p>
          <a:p>
            <a:pPr lvl="2">
              <a:buFontTx/>
              <a:buChar char="-"/>
            </a:pPr>
            <a:r>
              <a:rPr lang="en-US" sz="1800" dirty="0"/>
              <a:t>EAC is implementing the FAO International Plan of Action (IPOA) to Reduce IUUs as: </a:t>
            </a:r>
          </a:p>
          <a:p>
            <a:pPr lvl="3">
              <a:buFontTx/>
              <a:buChar char="-"/>
            </a:pPr>
            <a:r>
              <a:rPr lang="en-US" sz="1800" dirty="0"/>
              <a:t>Regional Plan of Action for the reduction of IUU (RPOA-IUU), and </a:t>
            </a:r>
          </a:p>
          <a:p>
            <a:pPr lvl="3">
              <a:buFontTx/>
              <a:buChar char="-"/>
            </a:pPr>
            <a:r>
              <a:rPr lang="en-US" sz="1800" dirty="0"/>
              <a:t>Regional Plan of Action to address capacity issues (RPOA-Capacity).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300" dirty="0"/>
              <a:t>All MSs visited were implementing measures to curb unsustainable utilization of aquatic resources including the transboundary ecosystems approach and MCS systems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/>
              <a:t>they noted that conservation of transboundary ecosystem mechanisms would be strengthened through multi-stakeholder approaches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400" dirty="0"/>
          </a:p>
          <a:p>
            <a:pPr>
              <a:buFont typeface="Courier New" panose="02070309020205020404" pitchFamily="49" charset="0"/>
              <a:buChar char="o"/>
            </a:pPr>
            <a:endParaRPr lang="en-US" sz="2400" dirty="0"/>
          </a:p>
          <a:p>
            <a:pPr>
              <a:buFont typeface="Courier New" panose="02070309020205020404" pitchFamily="49" charset="0"/>
              <a:buChar char="o"/>
            </a:pPr>
            <a:endParaRPr lang="en-US" sz="2800" dirty="0"/>
          </a:p>
          <a:p>
            <a:pPr lvl="1">
              <a:buFont typeface="Courier New" panose="02070309020205020404" pitchFamily="49" charset="0"/>
              <a:buChar char="o"/>
            </a:pPr>
            <a:endParaRPr lang="en-US" sz="2400" dirty="0"/>
          </a:p>
          <a:p>
            <a:pPr>
              <a:buFont typeface="Courier New" panose="02070309020205020404" pitchFamily="49" charset="0"/>
              <a:buChar char="o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10615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784976" cy="576064"/>
          </a:xfrm>
        </p:spPr>
        <p:txBody>
          <a:bodyPr>
            <a:noAutofit/>
          </a:bodyPr>
          <a:lstStyle/>
          <a:p>
            <a:r>
              <a:rPr lang="en-US" sz="2400" b="1" dirty="0"/>
              <a:t>Report on to scoping mission to Malawi, Tanzania and Uganda: </a:t>
            </a:r>
            <a:br>
              <a:rPr lang="en-US" sz="2400" b="1" dirty="0"/>
            </a:br>
            <a:r>
              <a:rPr lang="en-US" sz="2400" b="1" dirty="0">
                <a:solidFill>
                  <a:srgbClr val="0070C0"/>
                </a:solidFill>
              </a:rPr>
              <a:t>Key Findings - 2  </a:t>
            </a:r>
            <a:endParaRPr lang="en-US" sz="2400" b="1" dirty="0">
              <a:solidFill>
                <a:srgbClr val="0070C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080" y="908720"/>
            <a:ext cx="8101408" cy="5472608"/>
          </a:xfrm>
        </p:spPr>
        <p:txBody>
          <a:bodyPr>
            <a:no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400" dirty="0"/>
              <a:t>All MSs stressed on the importance of effective participation of women in fish enterprises and heighted the development and implementation of national gender-inclusion strategies in the conservation of aquatic biodiversity.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Malawi appreciated the support of AU-IBAR in developing its national gender-inclusion strategy in the conservation of aquatic biodiversity; while Tanzania expressed the need to develop one and also a review of their national gender policy that was developed in 2016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/>
              <a:t>Two mechanisms for active participation of MSs in Global initiatives related to aquatic biodiversity were developed and validated through a contract that was granted to NAFFIRI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/>
              <a:t>MSs appreciated the exchange of learning and experience sharing through participation in various events planned by AU-IBAR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sz="2800" dirty="0"/>
          </a:p>
          <a:p>
            <a:pPr lvl="1">
              <a:buFont typeface="Courier New" panose="02070309020205020404" pitchFamily="49" charset="0"/>
              <a:buChar char="o"/>
            </a:pPr>
            <a:endParaRPr lang="en-US" sz="2400" dirty="0"/>
          </a:p>
          <a:p>
            <a:pPr>
              <a:buFont typeface="Courier New" panose="02070309020205020404" pitchFamily="49" charset="0"/>
              <a:buChar char="o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31902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F496CB3-538E-43A6-8669-5F116282A3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8260555"/>
              </p:ext>
            </p:extLst>
          </p:nvPr>
        </p:nvGraphicFramePr>
        <p:xfrm>
          <a:off x="835269" y="844062"/>
          <a:ext cx="8299603" cy="5769831"/>
        </p:xfrm>
        <a:graphic>
          <a:graphicData uri="http://schemas.openxmlformats.org/drawingml/2006/table">
            <a:tbl>
              <a:tblPr/>
              <a:tblGrid>
                <a:gridCol w="2800627">
                  <a:extLst>
                    <a:ext uri="{9D8B030D-6E8A-4147-A177-3AD203B41FA5}">
                      <a16:colId xmlns:a16="http://schemas.microsoft.com/office/drawing/2014/main" val="2605071175"/>
                    </a:ext>
                  </a:extLst>
                </a:gridCol>
                <a:gridCol w="5498976">
                  <a:extLst>
                    <a:ext uri="{9D8B030D-6E8A-4147-A177-3AD203B41FA5}">
                      <a16:colId xmlns:a16="http://schemas.microsoft.com/office/drawing/2014/main" val="301377177"/>
                    </a:ext>
                  </a:extLst>
                </a:gridCol>
              </a:tblGrid>
              <a:tr h="454221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GB" sz="2200" b="1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Issue</a:t>
                      </a:r>
                    </a:p>
                  </a:txBody>
                  <a:tcPr marL="49660" marR="49660" marT="49660" marB="496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b="1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Recommendation</a:t>
                      </a:r>
                    </a:p>
                  </a:txBody>
                  <a:tcPr marL="49660" marR="49660" marT="49660" marB="496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7992593"/>
                  </a:ext>
                </a:extLst>
              </a:tr>
              <a:tr h="1408247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950" dirty="0">
                          <a:effectLst/>
                          <a:latin typeface="+mn-lt"/>
                          <a:ea typeface="Arial" panose="020B0604020202020204" pitchFamily="34" charset="0"/>
                        </a:rPr>
                        <a:t>Low ratification / or alignment rates of international instruments related to conservation of aquatic biodiversity </a:t>
                      </a:r>
                      <a:endParaRPr lang="en-GB" sz="195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9660" marR="49660" marT="49660" marB="496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950" dirty="0">
                          <a:effectLst/>
                          <a:latin typeface="+mn-lt"/>
                          <a:ea typeface="Arial" panose="020B0604020202020204" pitchFamily="34" charset="0"/>
                        </a:rPr>
                        <a:t>AU-IBAR and other technical partners to prioritize and facilitate awareness raising on the impotence of ratification and domestication of international instruments</a:t>
                      </a:r>
                      <a:endParaRPr lang="en-GB" sz="195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9660" marR="49660" marT="49660" marB="496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7044774"/>
                  </a:ext>
                </a:extLst>
              </a:tr>
              <a:tr h="9703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95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Sharing of  best practices</a:t>
                      </a:r>
                    </a:p>
                  </a:txBody>
                  <a:tcPr marL="49660" marR="49660" marT="49660" marB="496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95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AU-IBAR to document and replicate best practices, such as LVFO role in the ratification of FAO’s instruments (</a:t>
                      </a:r>
                      <a:r>
                        <a:rPr lang="en-US" sz="1950" dirty="0"/>
                        <a:t>RPOA-IUU, and RPOA-Capacity)</a:t>
                      </a:r>
                      <a:endParaRPr lang="en-GB" sz="195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9660" marR="49660" marT="49660" marB="496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6827210"/>
                  </a:ext>
                </a:extLst>
              </a:tr>
              <a:tr h="1007175">
                <a:tc rowSpan="3"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950" dirty="0">
                          <a:effectLst/>
                          <a:latin typeface="+mn-lt"/>
                          <a:ea typeface="Arial" panose="020B0604020202020204" pitchFamily="34" charset="0"/>
                        </a:rPr>
                        <a:t>Development and implementation of national gender-inclusive strategies on conservation of aquatic biodiversity and ecosystems</a:t>
                      </a:r>
                      <a:endParaRPr lang="en-GB" sz="195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9660" marR="49660" marT="49660" marB="496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950" dirty="0">
                          <a:effectLst/>
                          <a:latin typeface="+mn-lt"/>
                          <a:ea typeface="Arial" panose="020B0604020202020204" pitchFamily="34" charset="0"/>
                        </a:rPr>
                        <a:t>Support development of the continental gender-inclusion strategy in conservation of aquatic biodiversity &amp; ecosystems-aligned national strategies.</a:t>
                      </a:r>
                      <a:endParaRPr lang="en-GB" sz="195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9660" marR="49660" marT="49660" marB="496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2811141"/>
                  </a:ext>
                </a:extLst>
              </a:tr>
              <a:tr h="10619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50" dirty="0">
                          <a:effectLst/>
                          <a:latin typeface="+mn-lt"/>
                          <a:ea typeface="Arial" panose="020B0604020202020204" pitchFamily="34" charset="0"/>
                        </a:rPr>
                        <a:t>Work with existing national chapters of women working around aquatic ecosystems to implement gender-inclusion strategies</a:t>
                      </a:r>
                      <a:endParaRPr lang="en-GB" sz="195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9660" marR="49660" marT="49660" marB="496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6069303"/>
                  </a:ext>
                </a:extLst>
              </a:tr>
              <a:tr h="42894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95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Support domestication of the ABES</a:t>
                      </a:r>
                    </a:p>
                  </a:txBody>
                  <a:tcPr marL="49660" marR="49660" marT="49660" marB="496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647076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BDBD7D4-885B-4F26-8A63-CA18DE270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US" dirty="0"/>
              <a:t>Recommendations1</a:t>
            </a:r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1921228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F496CB3-538E-43A6-8669-5F116282A3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5144839"/>
              </p:ext>
            </p:extLst>
          </p:nvPr>
        </p:nvGraphicFramePr>
        <p:xfrm>
          <a:off x="899592" y="980728"/>
          <a:ext cx="7992888" cy="5385170"/>
        </p:xfrm>
        <a:graphic>
          <a:graphicData uri="http://schemas.openxmlformats.org/drawingml/2006/table">
            <a:tbl>
              <a:tblPr/>
              <a:tblGrid>
                <a:gridCol w="2711873">
                  <a:extLst>
                    <a:ext uri="{9D8B030D-6E8A-4147-A177-3AD203B41FA5}">
                      <a16:colId xmlns:a16="http://schemas.microsoft.com/office/drawing/2014/main" val="2605071175"/>
                    </a:ext>
                  </a:extLst>
                </a:gridCol>
                <a:gridCol w="5281015">
                  <a:extLst>
                    <a:ext uri="{9D8B030D-6E8A-4147-A177-3AD203B41FA5}">
                      <a16:colId xmlns:a16="http://schemas.microsoft.com/office/drawing/2014/main" val="301377177"/>
                    </a:ext>
                  </a:extLst>
                </a:gridCol>
              </a:tblGrid>
              <a:tr h="592113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Issue</a:t>
                      </a:r>
                    </a:p>
                  </a:txBody>
                  <a:tcPr marL="49660" marR="49660" marT="49660" marB="496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Recommendation</a:t>
                      </a:r>
                    </a:p>
                  </a:txBody>
                  <a:tcPr marL="49660" marR="49660" marT="49660" marB="496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7992593"/>
                  </a:ext>
                </a:extLst>
              </a:tr>
              <a:tr h="1128053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+mn-lt"/>
                          <a:ea typeface="Arial" panose="020B0604020202020204" pitchFamily="34" charset="0"/>
                        </a:rPr>
                        <a:t>Implementation of study findings and recommendation</a:t>
                      </a:r>
                      <a:endParaRPr lang="en-GB" sz="2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9660" marR="49660" marT="49660" marB="496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+mn-lt"/>
                          <a:ea typeface="Arial" panose="020B0604020202020204" pitchFamily="34" charset="0"/>
                        </a:rPr>
                        <a:t>AU-IBAR should come up with a clear strategy for implementing / piloting of study recommendations </a:t>
                      </a:r>
                      <a:endParaRPr lang="en-GB" sz="2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9660" marR="49660" marT="49660" marB="496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7173571"/>
                  </a:ext>
                </a:extLst>
              </a:tr>
              <a:tr h="11090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+mn-lt"/>
                          <a:ea typeface="Arial" panose="020B0604020202020204" pitchFamily="34" charset="0"/>
                        </a:rPr>
                        <a:t>No exit strategy has been developed for the project to date </a:t>
                      </a:r>
                      <a:endParaRPr lang="en-GB" sz="2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9660" marR="49660" marT="49660" marB="496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+mn-lt"/>
                          <a:ea typeface="Arial" panose="020B0604020202020204" pitchFamily="34" charset="0"/>
                        </a:rPr>
                        <a:t>MSs visited recommended the development of an exit strategy to ensure the sustainability of project outcomes and benefits </a:t>
                      </a:r>
                      <a:endParaRPr lang="en-GB" sz="2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9660" marR="49660" marT="49660" marB="496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9188576"/>
                  </a:ext>
                </a:extLst>
              </a:tr>
              <a:tr h="24274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effectLst/>
                          <a:latin typeface="+mn-lt"/>
                          <a:ea typeface="Arial" panose="020B0604020202020204" pitchFamily="34" charset="0"/>
                        </a:rPr>
                        <a:t>Limited communication between AU-IBAR and stakeholders, particularly stakeholder inquiries  </a:t>
                      </a:r>
                      <a:endParaRPr lang="en-GB" sz="2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9660" marR="49660" marT="49660" marB="496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effectLst/>
                          <a:latin typeface="+mn-lt"/>
                          <a:ea typeface="Arial" panose="020B0604020202020204" pitchFamily="34" charset="0"/>
                        </a:rPr>
                        <a:t>AU-IBAR must communicate effectively with stakeholders and respond to inquiries in a timely fashion. </a:t>
                      </a:r>
                      <a:endParaRPr lang="en-GB" sz="2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9660" marR="49660" marT="49660" marB="496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113827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BDBD7D4-885B-4F26-8A63-CA18DE270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US" dirty="0"/>
              <a:t>Recommendations2</a:t>
            </a:r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1899910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-13672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/>
              <a:t>Way forward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980728"/>
            <a:ext cx="8388424" cy="5877272"/>
          </a:xfrm>
        </p:spPr>
        <p:txBody>
          <a:bodyPr>
            <a:normAutofit fontScale="55000" lnSpcReduction="20000"/>
          </a:bodyPr>
          <a:lstStyle/>
          <a:p>
            <a:r>
              <a:rPr lang="en-GB" sz="4400" dirty="0"/>
              <a:t>As at 31</a:t>
            </a:r>
            <a:r>
              <a:rPr lang="en-GB" sz="4400" baseline="30000" dirty="0"/>
              <a:t>st</a:t>
            </a:r>
            <a:r>
              <a:rPr lang="en-GB" sz="4400" dirty="0"/>
              <a:t> August, 2023:</a:t>
            </a:r>
          </a:p>
          <a:p>
            <a:pPr lvl="1"/>
            <a:r>
              <a:rPr lang="en-GB" sz="4400" dirty="0"/>
              <a:t>only 45% of results have been realised (</a:t>
            </a:r>
            <a:r>
              <a:rPr lang="en-GB" sz="4400" dirty="0">
                <a:solidFill>
                  <a:srgbClr val="0070C0"/>
                </a:solidFill>
              </a:rPr>
              <a:t>excludes studies that are yet to be translated into relevant policies, legislation and frameworks /models for piloting</a:t>
            </a:r>
            <a:r>
              <a:rPr lang="en-GB" sz="4400" dirty="0"/>
              <a:t>) </a:t>
            </a:r>
          </a:p>
          <a:p>
            <a:pPr lvl="1"/>
            <a:r>
              <a:rPr lang="en-GB" sz="4400" dirty="0"/>
              <a:t>USD 1.8M has been utilized; leaving a balance of USD 3.7M </a:t>
            </a:r>
          </a:p>
          <a:p>
            <a:pPr lvl="1"/>
            <a:r>
              <a:rPr lang="en-GB" sz="4400" dirty="0"/>
              <a:t>Budget for 3</a:t>
            </a:r>
            <a:r>
              <a:rPr lang="en-GB" sz="4400" baseline="30000" dirty="0"/>
              <a:t>rd</a:t>
            </a:r>
            <a:r>
              <a:rPr lang="en-GB" sz="4400" dirty="0"/>
              <a:t> Work plan (Oct 23 – Oct 24) is USD 1.8M</a:t>
            </a:r>
          </a:p>
          <a:p>
            <a:r>
              <a:rPr lang="en-GB" sz="4400" dirty="0"/>
              <a:t>MSs have requested: </a:t>
            </a:r>
          </a:p>
          <a:p>
            <a:pPr lvl="1"/>
            <a:r>
              <a:rPr lang="en-GB" sz="4400" dirty="0"/>
              <a:t>fast-tracking ratification /alignment of international instruments; </a:t>
            </a:r>
          </a:p>
          <a:p>
            <a:pPr lvl="1"/>
            <a:r>
              <a:rPr lang="en-GB" sz="4400" dirty="0"/>
              <a:t>pilot study recommendations; </a:t>
            </a:r>
          </a:p>
          <a:p>
            <a:pPr lvl="1"/>
            <a:r>
              <a:rPr lang="en-GB" sz="4400" dirty="0"/>
              <a:t>share best practices; </a:t>
            </a:r>
          </a:p>
          <a:p>
            <a:pPr lvl="1"/>
            <a:r>
              <a:rPr lang="en-GB" sz="4400" dirty="0"/>
              <a:t>domesticate the gender-inclusivity strategy    </a:t>
            </a:r>
          </a:p>
          <a:p>
            <a:r>
              <a:rPr lang="en-GB" sz="4400" dirty="0"/>
              <a:t>An exit strategy will be developed by end of Q1 2024</a:t>
            </a:r>
          </a:p>
          <a:p>
            <a:r>
              <a:rPr lang="en-GB" sz="4400" b="1" dirty="0"/>
              <a:t>It is therefore recommended that the project be granted a One-Year No-Cost-Extension to allow for full implementation, using the projected post-Oct 2024 Balance of USD 1.9M</a:t>
            </a:r>
            <a:r>
              <a:rPr lang="en-GB" sz="4400" dirty="0"/>
              <a:t>. </a:t>
            </a:r>
          </a:p>
          <a:p>
            <a:pPr marL="0" indent="0">
              <a:buNone/>
            </a:pP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230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3"/>
          <p:cNvSpPr>
            <a:spLocks noGrp="1" noChangeArrowheads="1"/>
          </p:cNvSpPr>
          <p:nvPr>
            <p:ph idx="1"/>
          </p:nvPr>
        </p:nvSpPr>
        <p:spPr>
          <a:xfrm>
            <a:off x="571500" y="1214438"/>
            <a:ext cx="8358188" cy="535781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dirty="0"/>
              <a:t>THANK YOU</a:t>
            </a:r>
          </a:p>
          <a:p>
            <a:pPr algn="ctr" eaLnBrk="1" hangingPunct="1">
              <a:buFontTx/>
              <a:buNone/>
            </a:pPr>
            <a:endParaRPr lang="en-GB" altLang="en-US" dirty="0"/>
          </a:p>
          <a:p>
            <a:pPr algn="ctr" eaLnBrk="1" hangingPunct="1">
              <a:buFontTx/>
              <a:buNone/>
            </a:pPr>
            <a:endParaRPr lang="en-GB" altLang="en-US" dirty="0"/>
          </a:p>
        </p:txBody>
      </p:sp>
      <p:pic>
        <p:nvPicPr>
          <p:cNvPr id="59395" name="Picture 7" descr="IBAR office 0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799" y="1634808"/>
            <a:ext cx="5596747" cy="3794441"/>
          </a:xfrm>
          <a:prstGeom prst="rect">
            <a:avLst/>
          </a:prstGeom>
          <a:noFill/>
          <a:ln w="38100">
            <a:solidFill>
              <a:srgbClr val="33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304800" y="5619824"/>
            <a:ext cx="81962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kern="0" dirty="0">
                <a:solidFill>
                  <a:srgbClr val="000000"/>
                </a:solidFill>
                <a:latin typeface="Gill Sans MT" pitchFamily="34" charset="0"/>
              </a:rPr>
              <a:t>Providing Leadership in the Development of Animal Resources for Africa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 kern="0" dirty="0">
              <a:solidFill>
                <a:srgbClr val="A28B59"/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320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U-IBAR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6699"/>
      </a:hlink>
      <a:folHlink>
        <a:srgbClr val="969696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3366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A50021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969696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969696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artnership Consultation on Pan African Fisheries Policy Framework Nairobi February 2012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6699"/>
      </a:hlink>
      <a:folHlink>
        <a:srgbClr val="969696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3366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A50021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969696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969696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BCDADAEF99CB4B95BA1CB990D385F3" ma:contentTypeVersion="11" ma:contentTypeDescription="Create a new document." ma:contentTypeScope="" ma:versionID="4de24d473c8c0c8c41526c25c4673258">
  <xsd:schema xmlns:xsd="http://www.w3.org/2001/XMLSchema" xmlns:xs="http://www.w3.org/2001/XMLSchema" xmlns:p="http://schemas.microsoft.com/office/2006/metadata/properties" xmlns:ns3="0634901d-4d6f-4e0e-afc1-0ef93d2d67df" targetNamespace="http://schemas.microsoft.com/office/2006/metadata/properties" ma:root="true" ma:fieldsID="5c94634517ea6a514ab4caf5c33a8437" ns3:_="">
    <xsd:import namespace="0634901d-4d6f-4e0e-afc1-0ef93d2d67d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34901d-4d6f-4e0e-afc1-0ef93d2d67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1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3D403A-E839-4624-BA8A-0425394F25C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D165C53-774F-41AC-8E85-B132396169DB}">
  <ds:schemaRefs>
    <ds:schemaRef ds:uri="0634901d-4d6f-4e0e-afc1-0ef93d2d67df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02F6A971-82EB-4792-8905-1917DCF702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34901d-4d6f-4e0e-afc1-0ef93d2d67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3rd  Live2Africa TC AND SC Meetings Presentation Template</Template>
  <TotalTime>4827</TotalTime>
  <Words>1574</Words>
  <Application>Microsoft Office PowerPoint</Application>
  <PresentationFormat>On-screen Show (4:3)</PresentationFormat>
  <Paragraphs>128</Paragraphs>
  <Slides>13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6" baseType="lpstr">
      <vt:lpstr>Arial</vt:lpstr>
      <vt:lpstr>Bookman Old Style</vt:lpstr>
      <vt:lpstr>Calibri</vt:lpstr>
      <vt:lpstr>Candara</vt:lpstr>
      <vt:lpstr>Courier New</vt:lpstr>
      <vt:lpstr>Gill Sans MT</vt:lpstr>
      <vt:lpstr>Segoe UI Semibold</vt:lpstr>
      <vt:lpstr>Times</vt:lpstr>
      <vt:lpstr>Times New Roman</vt:lpstr>
      <vt:lpstr>Office Theme</vt:lpstr>
      <vt:lpstr>AU-IBAR</vt:lpstr>
      <vt:lpstr>Partnership Consultation on Pan African Fisheries Policy Framework Nairobi February 2012</vt:lpstr>
      <vt:lpstr>Microsoft PowerPoint 97-2003 Presentation</vt:lpstr>
      <vt:lpstr>PowerPoint Presentation</vt:lpstr>
      <vt:lpstr>Presentation Outline </vt:lpstr>
      <vt:lpstr>CONSERVING AQUATIC BIODIVERSITY IN AFRICAN BLUE ECONOMY WAS DEVELOPED THROUGH THE Theory of change</vt:lpstr>
      <vt:lpstr>PowerPoint Presentation</vt:lpstr>
      <vt:lpstr>Project Logframe</vt:lpstr>
      <vt:lpstr>Progress towards Aquatic Biodiversity Project targets    </vt:lpstr>
      <vt:lpstr>Report on to scoping mission to Malawi, Tanzania and Uganda   </vt:lpstr>
      <vt:lpstr>Report on to scoping mission to Malawi, Tanzania and Uganda:  Key Findings - 1 </vt:lpstr>
      <vt:lpstr>Report on to scoping mission to Malawi, Tanzania and Uganda:  Key Findings - 2  </vt:lpstr>
      <vt:lpstr>Recommendations1</vt:lpstr>
      <vt:lpstr>Recommendations2</vt:lpstr>
      <vt:lpstr>Way forward</vt:lpstr>
      <vt:lpstr>PowerPoint Presentation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</dc:title>
  <dc:creator>Kennedy Oroko</dc:creator>
  <cp:lastModifiedBy>NadiopeE</cp:lastModifiedBy>
  <cp:revision>210</cp:revision>
  <dcterms:created xsi:type="dcterms:W3CDTF">2021-05-31T04:20:25Z</dcterms:created>
  <dcterms:modified xsi:type="dcterms:W3CDTF">2023-09-13T14:02:31Z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0x010100DDBCDADAEF99CB4B95BA1CB990D385F3</vt:lpwstr>
  </property>
</Properties>
</file>